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 id="2147483696" r:id="rId3"/>
    <p:sldMasterId id="2147483708" r:id="rId4"/>
    <p:sldMasterId id="2147483720" r:id="rId5"/>
  </p:sldMasterIdLst>
  <p:notesMasterIdLst>
    <p:notesMasterId r:id="rId35"/>
  </p:notesMasterIdLst>
  <p:sldIdLst>
    <p:sldId id="258" r:id="rId6"/>
    <p:sldId id="260" r:id="rId7"/>
    <p:sldId id="261" r:id="rId8"/>
    <p:sldId id="262" r:id="rId9"/>
    <p:sldId id="264" r:id="rId10"/>
    <p:sldId id="266" r:id="rId11"/>
    <p:sldId id="267" r:id="rId12"/>
    <p:sldId id="269" r:id="rId13"/>
    <p:sldId id="270" r:id="rId14"/>
    <p:sldId id="293" r:id="rId15"/>
    <p:sldId id="276" r:id="rId16"/>
    <p:sldId id="271" r:id="rId17"/>
    <p:sldId id="272" r:id="rId18"/>
    <p:sldId id="296" r:id="rId19"/>
    <p:sldId id="294" r:id="rId20"/>
    <p:sldId id="284" r:id="rId21"/>
    <p:sldId id="286" r:id="rId22"/>
    <p:sldId id="295" r:id="rId23"/>
    <p:sldId id="289" r:id="rId24"/>
    <p:sldId id="283" r:id="rId25"/>
    <p:sldId id="290" r:id="rId26"/>
    <p:sldId id="292" r:id="rId27"/>
    <p:sldId id="277" r:id="rId28"/>
    <p:sldId id="278" r:id="rId29"/>
    <p:sldId id="279" r:id="rId30"/>
    <p:sldId id="280" r:id="rId31"/>
    <p:sldId id="281" r:id="rId32"/>
    <p:sldId id="282" r:id="rId33"/>
    <p:sldId id="291" r:id="rId3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55" autoAdjust="0"/>
    <p:restoredTop sz="97158" autoAdjust="0"/>
  </p:normalViewPr>
  <p:slideViewPr>
    <p:cSldViewPr snapToGrid="0">
      <p:cViewPr>
        <p:scale>
          <a:sx n="80" d="100"/>
          <a:sy n="80" d="100"/>
        </p:scale>
        <p:origin x="-1290" y="4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C:\Users\mg848\Downloads\Elliptical_Slope%20Optimization.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C:\Users\mg848\Downloads\Elliptical_Slope%20Optimiza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Times New Roman" panose="02020603050405020304" pitchFamily="18" charset="0"/>
                <a:ea typeface="+mn-ea"/>
                <a:cs typeface="Times New Roman" panose="02020603050405020304" pitchFamily="18" charset="0"/>
              </a:defRPr>
            </a:pPr>
            <a:r>
              <a:rPr lang="en-US">
                <a:solidFill>
                  <a:sysClr val="windowText" lastClr="000000"/>
                </a:solidFill>
                <a:latin typeface="Times New Roman" panose="02020603050405020304" pitchFamily="18" charset="0"/>
                <a:cs typeface="Times New Roman" panose="02020603050405020304" pitchFamily="18" charset="0"/>
              </a:rPr>
              <a:t>Maximum Turbulence Intensity</a:t>
            </a:r>
            <a:r>
              <a:rPr lang="en-US" baseline="0">
                <a:solidFill>
                  <a:sysClr val="windowText" lastClr="000000"/>
                </a:solidFill>
                <a:latin typeface="Times New Roman" panose="02020603050405020304" pitchFamily="18" charset="0"/>
                <a:cs typeface="Times New Roman" panose="02020603050405020304" pitchFamily="18" charset="0"/>
              </a:rPr>
              <a:t> at h</a:t>
            </a:r>
            <a:r>
              <a:rPr lang="en-US" baseline="-25000">
                <a:solidFill>
                  <a:sysClr val="windowText" lastClr="000000"/>
                </a:solidFill>
                <a:latin typeface="Times New Roman" panose="02020603050405020304" pitchFamily="18" charset="0"/>
                <a:cs typeface="Times New Roman" panose="02020603050405020304" pitchFamily="18" charset="0"/>
              </a:rPr>
              <a:t>p</a:t>
            </a:r>
          </a:p>
        </c:rich>
      </c:tx>
      <c:layout/>
      <c:overlay val="0"/>
      <c:spPr>
        <a:noFill/>
        <a:ln>
          <a:noFill/>
        </a:ln>
        <a:effectLst/>
      </c:spPr>
    </c:title>
    <c:autoTitleDeleted val="0"/>
    <c:plotArea>
      <c:layout/>
      <c:scatterChart>
        <c:scatterStyle val="lineMarker"/>
        <c:varyColors val="0"/>
        <c:ser>
          <c:idx val="0"/>
          <c:order val="0"/>
          <c:tx>
            <c:v>Leading Edge</c:v>
          </c:tx>
          <c:spPr>
            <a:ln w="25400" cap="rnd">
              <a:noFill/>
              <a:round/>
            </a:ln>
            <a:effectLst/>
          </c:spPr>
          <c:marker>
            <c:symbol val="circle"/>
            <c:size val="5"/>
            <c:spPr>
              <a:solidFill>
                <a:schemeClr val="accent1"/>
              </a:solidFill>
              <a:ln w="9525">
                <a:solidFill>
                  <a:schemeClr val="accent1"/>
                </a:solidFill>
              </a:ln>
              <a:effectLst/>
            </c:spPr>
          </c:marker>
          <c:xVal>
            <c:numRef>
              <c:f>'[Elliptical_Slope Optimization.xlsx]Elliptical Data'!$B$4:$B$103</c:f>
              <c:numCache>
                <c:formatCode>General</c:formatCode>
                <c:ptCount val="100"/>
                <c:pt idx="0">
                  <c:v>69.181143058829548</c:v>
                </c:pt>
                <c:pt idx="1">
                  <c:v>19.739435059578188</c:v>
                </c:pt>
                <c:pt idx="2">
                  <c:v>51.207905452892149</c:v>
                </c:pt>
                <c:pt idx="3">
                  <c:v>27.022835679635016</c:v>
                </c:pt>
                <c:pt idx="4">
                  <c:v>34.571890475663196</c:v>
                </c:pt>
                <c:pt idx="5">
                  <c:v>13.349115434871779</c:v>
                </c:pt>
                <c:pt idx="6">
                  <c:v>18.93313594037917</c:v>
                </c:pt>
                <c:pt idx="7">
                  <c:v>10.059997716976897</c:v>
                </c:pt>
                <c:pt idx="8">
                  <c:v>15.880282440510415</c:v>
                </c:pt>
                <c:pt idx="9">
                  <c:v>11.357570750917496</c:v>
                </c:pt>
                <c:pt idx="10">
                  <c:v>16.950312094885529</c:v>
                </c:pt>
                <c:pt idx="11">
                  <c:v>54.483421334819873</c:v>
                </c:pt>
                <c:pt idx="12">
                  <c:v>31.708990962140817</c:v>
                </c:pt>
                <c:pt idx="13">
                  <c:v>11.657792491204088</c:v>
                </c:pt>
                <c:pt idx="14">
                  <c:v>13.239940100704434</c:v>
                </c:pt>
                <c:pt idx="15">
                  <c:v>76.993061411823305</c:v>
                </c:pt>
                <c:pt idx="16">
                  <c:v>19.992334090712042</c:v>
                </c:pt>
                <c:pt idx="17">
                  <c:v>15.931820243229369</c:v>
                </c:pt>
                <c:pt idx="18">
                  <c:v>29.793558180848215</c:v>
                </c:pt>
                <c:pt idx="19">
                  <c:v>10.029842527909203</c:v>
                </c:pt>
                <c:pt idx="20">
                  <c:v>10.417435739227853</c:v>
                </c:pt>
                <c:pt idx="21">
                  <c:v>62.617695884007141</c:v>
                </c:pt>
                <c:pt idx="22">
                  <c:v>23.6625661936833</c:v>
                </c:pt>
                <c:pt idx="23">
                  <c:v>44.958493478904657</c:v>
                </c:pt>
                <c:pt idx="24">
                  <c:v>17.599039364633878</c:v>
                </c:pt>
                <c:pt idx="25">
                  <c:v>14.189695108881306</c:v>
                </c:pt>
                <c:pt idx="26">
                  <c:v>37.970828758654996</c:v>
                </c:pt>
                <c:pt idx="27">
                  <c:v>27.395401347807056</c:v>
                </c:pt>
                <c:pt idx="28">
                  <c:v>13.376186567759332</c:v>
                </c:pt>
                <c:pt idx="29">
                  <c:v>11.649089262638729</c:v>
                </c:pt>
                <c:pt idx="30">
                  <c:v>34.171673754409213</c:v>
                </c:pt>
                <c:pt idx="31">
                  <c:v>44.219944428103503</c:v>
                </c:pt>
                <c:pt idx="32">
                  <c:v>11.074135581812095</c:v>
                </c:pt>
                <c:pt idx="33">
                  <c:v>26.016954444028045</c:v>
                </c:pt>
                <c:pt idx="34">
                  <c:v>77.634370343041297</c:v>
                </c:pt>
                <c:pt idx="35">
                  <c:v>13.639657568449552</c:v>
                </c:pt>
                <c:pt idx="36">
                  <c:v>23.557392441151102</c:v>
                </c:pt>
                <c:pt idx="37">
                  <c:v>11.529565917429574</c:v>
                </c:pt>
                <c:pt idx="38">
                  <c:v>16.489642771709388</c:v>
                </c:pt>
                <c:pt idx="39">
                  <c:v>14.514265679756219</c:v>
                </c:pt>
                <c:pt idx="40">
                  <c:v>15.697491725938972</c:v>
                </c:pt>
                <c:pt idx="41">
                  <c:v>28.824310627727126</c:v>
                </c:pt>
                <c:pt idx="42">
                  <c:v>13.377693072522826</c:v>
                </c:pt>
                <c:pt idx="43">
                  <c:v>39.763371608961634</c:v>
                </c:pt>
                <c:pt idx="44">
                  <c:v>18.414595104332143</c:v>
                </c:pt>
                <c:pt idx="45">
                  <c:v>19.873965897628654</c:v>
                </c:pt>
                <c:pt idx="46">
                  <c:v>47.270365856253868</c:v>
                </c:pt>
                <c:pt idx="47">
                  <c:v>10.489302932028369</c:v>
                </c:pt>
                <c:pt idx="48">
                  <c:v>71.796944658200815</c:v>
                </c:pt>
                <c:pt idx="49">
                  <c:v>11.729969718711859</c:v>
                </c:pt>
                <c:pt idx="50">
                  <c:v>14.15740139301529</c:v>
                </c:pt>
                <c:pt idx="51">
                  <c:v>62.594797357741996</c:v>
                </c:pt>
                <c:pt idx="52">
                  <c:v>20.094256706072109</c:v>
                </c:pt>
                <c:pt idx="53">
                  <c:v>13.276190075324335</c:v>
                </c:pt>
                <c:pt idx="54">
                  <c:v>36.154730988887025</c:v>
                </c:pt>
                <c:pt idx="55">
                  <c:v>17.250436937399563</c:v>
                </c:pt>
                <c:pt idx="56">
                  <c:v>43.221691462540733</c:v>
                </c:pt>
                <c:pt idx="57">
                  <c:v>24.882262876390939</c:v>
                </c:pt>
                <c:pt idx="58">
                  <c:v>11.300678654789785</c:v>
                </c:pt>
                <c:pt idx="59">
                  <c:v>10.560305019958614</c:v>
                </c:pt>
                <c:pt idx="60">
                  <c:v>10.089365152003326</c:v>
                </c:pt>
                <c:pt idx="61">
                  <c:v>25.516514153661113</c:v>
                </c:pt>
                <c:pt idx="62">
                  <c:v>13.736252053864387</c:v>
                </c:pt>
                <c:pt idx="63">
                  <c:v>36.929093826748321</c:v>
                </c:pt>
                <c:pt idx="64">
                  <c:v>50.527164345145806</c:v>
                </c:pt>
                <c:pt idx="65">
                  <c:v>16.560951929316143</c:v>
                </c:pt>
                <c:pt idx="66">
                  <c:v>19.675716378113218</c:v>
                </c:pt>
                <c:pt idx="67">
                  <c:v>81.529836909007244</c:v>
                </c:pt>
                <c:pt idx="68">
                  <c:v>16.312842169722671</c:v>
                </c:pt>
                <c:pt idx="69">
                  <c:v>11.392490840462766</c:v>
                </c:pt>
                <c:pt idx="70">
                  <c:v>76.41498395777316</c:v>
                </c:pt>
                <c:pt idx="71">
                  <c:v>15.512386660062342</c:v>
                </c:pt>
                <c:pt idx="72">
                  <c:v>28.195714182888889</c:v>
                </c:pt>
                <c:pt idx="73">
                  <c:v>13.260617481240187</c:v>
                </c:pt>
                <c:pt idx="74">
                  <c:v>30.664714339437136</c:v>
                </c:pt>
                <c:pt idx="75">
                  <c:v>43.243824107906939</c:v>
                </c:pt>
                <c:pt idx="76">
                  <c:v>18.293150893729685</c:v>
                </c:pt>
                <c:pt idx="77">
                  <c:v>12.349261903001018</c:v>
                </c:pt>
                <c:pt idx="78">
                  <c:v>22.682742053307305</c:v>
                </c:pt>
                <c:pt idx="79">
                  <c:v>10.77286438646445</c:v>
                </c:pt>
                <c:pt idx="80">
                  <c:v>21.086787791648447</c:v>
                </c:pt>
                <c:pt idx="81">
                  <c:v>10.924576522077633</c:v>
                </c:pt>
                <c:pt idx="82">
                  <c:v>12.58518608527422</c:v>
                </c:pt>
                <c:pt idx="83">
                  <c:v>85.589315614453412</c:v>
                </c:pt>
                <c:pt idx="84">
                  <c:v>25.681100348201436</c:v>
                </c:pt>
                <c:pt idx="85">
                  <c:v>30.860642767435138</c:v>
                </c:pt>
                <c:pt idx="86">
                  <c:v>48.722613041739116</c:v>
                </c:pt>
                <c:pt idx="87">
                  <c:v>15.060217872708627</c:v>
                </c:pt>
                <c:pt idx="88">
                  <c:v>17.182335596135974</c:v>
                </c:pt>
                <c:pt idx="89">
                  <c:v>11.153431555251258</c:v>
                </c:pt>
                <c:pt idx="90">
                  <c:v>20.92078329782931</c:v>
                </c:pt>
                <c:pt idx="91">
                  <c:v>89.005241005800286</c:v>
                </c:pt>
                <c:pt idx="92">
                  <c:v>14.698806224532708</c:v>
                </c:pt>
                <c:pt idx="93">
                  <c:v>11.233872379471951</c:v>
                </c:pt>
                <c:pt idx="94">
                  <c:v>10.744952972781835</c:v>
                </c:pt>
                <c:pt idx="95">
                  <c:v>12.853852202284253</c:v>
                </c:pt>
                <c:pt idx="96">
                  <c:v>24.231046576255384</c:v>
                </c:pt>
                <c:pt idx="97">
                  <c:v>17.652586581223929</c:v>
                </c:pt>
                <c:pt idx="98">
                  <c:v>45.802157415962796</c:v>
                </c:pt>
                <c:pt idx="99">
                  <c:v>39.599589465959482</c:v>
                </c:pt>
              </c:numCache>
            </c:numRef>
          </c:xVal>
          <c:yVal>
            <c:numRef>
              <c:f>'[Elliptical_Slope Optimization.xlsx]Elliptical Data'!$L$4:$L$103</c:f>
              <c:numCache>
                <c:formatCode>General</c:formatCode>
                <c:ptCount val="100"/>
                <c:pt idx="0">
                  <c:v>0.29412881000000002</c:v>
                </c:pt>
                <c:pt idx="1">
                  <c:v>0.15016257999999999</c:v>
                </c:pt>
                <c:pt idx="2">
                  <c:v>0.2329928</c:v>
                </c:pt>
                <c:pt idx="3">
                  <c:v>0.16658387</c:v>
                </c:pt>
                <c:pt idx="4">
                  <c:v>0.18637118999999999</c:v>
                </c:pt>
                <c:pt idx="5">
                  <c:v>0.13458108999999999</c:v>
                </c:pt>
                <c:pt idx="6">
                  <c:v>0.14766876000000001</c:v>
                </c:pt>
                <c:pt idx="7">
                  <c:v>0.12661436000000001</c:v>
                </c:pt>
                <c:pt idx="8">
                  <c:v>0.14061734000000001</c:v>
                </c:pt>
                <c:pt idx="9">
                  <c:v>0.12963682000000001</c:v>
                </c:pt>
                <c:pt idx="10">
                  <c:v>0.14311670000000001</c:v>
                </c:pt>
                <c:pt idx="11">
                  <c:v>0.24193086999999999</c:v>
                </c:pt>
                <c:pt idx="12">
                  <c:v>0.17911251</c:v>
                </c:pt>
                <c:pt idx="13">
                  <c:v>0.13077644999999999</c:v>
                </c:pt>
                <c:pt idx="14">
                  <c:v>0.13476102000000001</c:v>
                </c:pt>
                <c:pt idx="15">
                  <c:v>0.33849933999999998</c:v>
                </c:pt>
                <c:pt idx="16">
                  <c:v>0.15010034</c:v>
                </c:pt>
                <c:pt idx="17">
                  <c:v>0.14073673</c:v>
                </c:pt>
                <c:pt idx="18">
                  <c:v>0.17344113999999999</c:v>
                </c:pt>
                <c:pt idx="19">
                  <c:v>0.12624848</c:v>
                </c:pt>
                <c:pt idx="20">
                  <c:v>0.12722142</c:v>
                </c:pt>
                <c:pt idx="21">
                  <c:v>0.26491678000000002</c:v>
                </c:pt>
                <c:pt idx="22">
                  <c:v>0.15853399000000001</c:v>
                </c:pt>
                <c:pt idx="23">
                  <c:v>0.21335693999999999</c:v>
                </c:pt>
                <c:pt idx="24">
                  <c:v>0.14460972999999999</c:v>
                </c:pt>
                <c:pt idx="25">
                  <c:v>0.13664304999999999</c:v>
                </c:pt>
                <c:pt idx="26">
                  <c:v>0.19431396000000001</c:v>
                </c:pt>
                <c:pt idx="27">
                  <c:v>0.16749865999999999</c:v>
                </c:pt>
                <c:pt idx="28">
                  <c:v>0.13465782000000001</c:v>
                </c:pt>
                <c:pt idx="29">
                  <c:v>0.13075897</c:v>
                </c:pt>
                <c:pt idx="30">
                  <c:v>0.18443424</c:v>
                </c:pt>
                <c:pt idx="31">
                  <c:v>0.21115403999999999</c:v>
                </c:pt>
                <c:pt idx="32">
                  <c:v>0.12892704999999999</c:v>
                </c:pt>
                <c:pt idx="33">
                  <c:v>0.16492371</c:v>
                </c:pt>
                <c:pt idx="34">
                  <c:v>0.34230622999999999</c:v>
                </c:pt>
                <c:pt idx="35">
                  <c:v>0.13528022000000001</c:v>
                </c:pt>
                <c:pt idx="36">
                  <c:v>0.15827959999999999</c:v>
                </c:pt>
                <c:pt idx="37">
                  <c:v>0.13008428999999999</c:v>
                </c:pt>
                <c:pt idx="38">
                  <c:v>0.14207543</c:v>
                </c:pt>
                <c:pt idx="39">
                  <c:v>0.13741228999999999</c:v>
                </c:pt>
                <c:pt idx="40">
                  <c:v>0.14018472000000001</c:v>
                </c:pt>
                <c:pt idx="41">
                  <c:v>0.17185238999999999</c:v>
                </c:pt>
                <c:pt idx="42">
                  <c:v>0.13464434</c:v>
                </c:pt>
                <c:pt idx="43">
                  <c:v>0.20002358000000001</c:v>
                </c:pt>
                <c:pt idx="44">
                  <c:v>0.14650262999999999</c:v>
                </c:pt>
                <c:pt idx="45">
                  <c:v>0.1504702</c:v>
                </c:pt>
                <c:pt idx="46">
                  <c:v>0.22109596000000001</c:v>
                </c:pt>
                <c:pt idx="47">
                  <c:v>0.12744673000000001</c:v>
                </c:pt>
                <c:pt idx="48">
                  <c:v>0.31426784000000002</c:v>
                </c:pt>
                <c:pt idx="49">
                  <c:v>0.13095335999999999</c:v>
                </c:pt>
                <c:pt idx="50">
                  <c:v>0.1365307</c:v>
                </c:pt>
                <c:pt idx="51">
                  <c:v>0.26493892000000002</c:v>
                </c:pt>
                <c:pt idx="52">
                  <c:v>0.15094762</c:v>
                </c:pt>
                <c:pt idx="53">
                  <c:v>0.13441299000000001</c:v>
                </c:pt>
                <c:pt idx="54">
                  <c:v>0.18958179999999999</c:v>
                </c:pt>
                <c:pt idx="55">
                  <c:v>0.14437961999999999</c:v>
                </c:pt>
                <c:pt idx="56">
                  <c:v>0.2085506</c:v>
                </c:pt>
                <c:pt idx="57">
                  <c:v>0.16217608999999999</c:v>
                </c:pt>
                <c:pt idx="58">
                  <c:v>0.12948048000000001</c:v>
                </c:pt>
                <c:pt idx="59">
                  <c:v>0.12794916000000001</c:v>
                </c:pt>
                <c:pt idx="60">
                  <c:v>0.12639876</c:v>
                </c:pt>
                <c:pt idx="61">
                  <c:v>0.16370049</c:v>
                </c:pt>
                <c:pt idx="62">
                  <c:v>0.13552906000000001</c:v>
                </c:pt>
                <c:pt idx="63">
                  <c:v>0.19252232999999999</c:v>
                </c:pt>
                <c:pt idx="64">
                  <c:v>0.22973524000000001</c:v>
                </c:pt>
                <c:pt idx="65">
                  <c:v>0.14222570000000001</c:v>
                </c:pt>
                <c:pt idx="66">
                  <c:v>0.14938311000000001</c:v>
                </c:pt>
                <c:pt idx="67">
                  <c:v>0.36511195000000002</c:v>
                </c:pt>
                <c:pt idx="68">
                  <c:v>0.14218047</c:v>
                </c:pt>
                <c:pt idx="69">
                  <c:v>0.12972285</c:v>
                </c:pt>
                <c:pt idx="70">
                  <c:v>0.33633384</c:v>
                </c:pt>
                <c:pt idx="71">
                  <c:v>0.13974201999999999</c:v>
                </c:pt>
                <c:pt idx="72">
                  <c:v>0.16947651</c:v>
                </c:pt>
                <c:pt idx="73">
                  <c:v>0.13436471999999999</c:v>
                </c:pt>
                <c:pt idx="74">
                  <c:v>0.17561684999999999</c:v>
                </c:pt>
                <c:pt idx="75">
                  <c:v>0.20960614</c:v>
                </c:pt>
                <c:pt idx="76">
                  <c:v>0.14682456999999999</c:v>
                </c:pt>
                <c:pt idx="77">
                  <c:v>0.13210601999999999</c:v>
                </c:pt>
                <c:pt idx="78">
                  <c:v>0.15626781000000001</c:v>
                </c:pt>
                <c:pt idx="79">
                  <c:v>0.12814881</c:v>
                </c:pt>
                <c:pt idx="80">
                  <c:v>0.15257435999999999</c:v>
                </c:pt>
                <c:pt idx="81">
                  <c:v>0.12854803000000001</c:v>
                </c:pt>
                <c:pt idx="82">
                  <c:v>0.13312396000000001</c:v>
                </c:pt>
                <c:pt idx="83">
                  <c:v>0.38609346999999999</c:v>
                </c:pt>
                <c:pt idx="84">
                  <c:v>0.16330813</c:v>
                </c:pt>
                <c:pt idx="85">
                  <c:v>0.17609705</c:v>
                </c:pt>
                <c:pt idx="86">
                  <c:v>0.22543547999999999</c:v>
                </c:pt>
                <c:pt idx="87">
                  <c:v>0.13870513000000001</c:v>
                </c:pt>
                <c:pt idx="88">
                  <c:v>0.14365496</c:v>
                </c:pt>
                <c:pt idx="89">
                  <c:v>0.12913416</c:v>
                </c:pt>
                <c:pt idx="90">
                  <c:v>0.15217560999999999</c:v>
                </c:pt>
                <c:pt idx="91">
                  <c:v>0.36984869999999997</c:v>
                </c:pt>
                <c:pt idx="92">
                  <c:v>0.13784929000000001</c:v>
                </c:pt>
                <c:pt idx="93">
                  <c:v>0.12966985</c:v>
                </c:pt>
                <c:pt idx="94">
                  <c:v>0.12807779</c:v>
                </c:pt>
                <c:pt idx="95">
                  <c:v>0.13335938999999999</c:v>
                </c:pt>
                <c:pt idx="96">
                  <c:v>0.16060985999999999</c:v>
                </c:pt>
                <c:pt idx="97">
                  <c:v>0.14472637999999999</c:v>
                </c:pt>
                <c:pt idx="98">
                  <c:v>0.21673505000000001</c:v>
                </c:pt>
                <c:pt idx="99">
                  <c:v>0.19963418999999999</c:v>
                </c:pt>
              </c:numCache>
            </c:numRef>
          </c:yVal>
          <c:smooth val="0"/>
        </c:ser>
        <c:ser>
          <c:idx val="1"/>
          <c:order val="1"/>
          <c:tx>
            <c:v>Middle</c:v>
          </c:tx>
          <c:spPr>
            <a:ln w="25400" cap="rnd">
              <a:noFill/>
              <a:round/>
            </a:ln>
            <a:effectLst/>
          </c:spPr>
          <c:marker>
            <c:symbol val="circle"/>
            <c:size val="5"/>
            <c:spPr>
              <a:solidFill>
                <a:schemeClr val="accent2"/>
              </a:solidFill>
              <a:ln w="9525">
                <a:solidFill>
                  <a:schemeClr val="accent2"/>
                </a:solidFill>
              </a:ln>
              <a:effectLst/>
            </c:spPr>
          </c:marker>
          <c:xVal>
            <c:numRef>
              <c:f>'[Elliptical_Slope Optimization.xlsx]Elliptical Data'!$B$4:$B$103</c:f>
              <c:numCache>
                <c:formatCode>General</c:formatCode>
                <c:ptCount val="100"/>
                <c:pt idx="0">
                  <c:v>69.181143058829548</c:v>
                </c:pt>
                <c:pt idx="1">
                  <c:v>19.739435059578188</c:v>
                </c:pt>
                <c:pt idx="2">
                  <c:v>51.207905452892149</c:v>
                </c:pt>
                <c:pt idx="3">
                  <c:v>27.022835679635016</c:v>
                </c:pt>
                <c:pt idx="4">
                  <c:v>34.571890475663196</c:v>
                </c:pt>
                <c:pt idx="5">
                  <c:v>13.349115434871779</c:v>
                </c:pt>
                <c:pt idx="6">
                  <c:v>18.93313594037917</c:v>
                </c:pt>
                <c:pt idx="7">
                  <c:v>10.059997716976897</c:v>
                </c:pt>
                <c:pt idx="8">
                  <c:v>15.880282440510415</c:v>
                </c:pt>
                <c:pt idx="9">
                  <c:v>11.357570750917496</c:v>
                </c:pt>
                <c:pt idx="10">
                  <c:v>16.950312094885529</c:v>
                </c:pt>
                <c:pt idx="11">
                  <c:v>54.483421334819873</c:v>
                </c:pt>
                <c:pt idx="12">
                  <c:v>31.708990962140817</c:v>
                </c:pt>
                <c:pt idx="13">
                  <c:v>11.657792491204088</c:v>
                </c:pt>
                <c:pt idx="14">
                  <c:v>13.239940100704434</c:v>
                </c:pt>
                <c:pt idx="15">
                  <c:v>76.993061411823305</c:v>
                </c:pt>
                <c:pt idx="16">
                  <c:v>19.992334090712042</c:v>
                </c:pt>
                <c:pt idx="17">
                  <c:v>15.931820243229369</c:v>
                </c:pt>
                <c:pt idx="18">
                  <c:v>29.793558180848215</c:v>
                </c:pt>
                <c:pt idx="19">
                  <c:v>10.029842527909203</c:v>
                </c:pt>
                <c:pt idx="20">
                  <c:v>10.417435739227853</c:v>
                </c:pt>
                <c:pt idx="21">
                  <c:v>62.617695884007141</c:v>
                </c:pt>
                <c:pt idx="22">
                  <c:v>23.6625661936833</c:v>
                </c:pt>
                <c:pt idx="23">
                  <c:v>44.958493478904657</c:v>
                </c:pt>
                <c:pt idx="24">
                  <c:v>17.599039364633878</c:v>
                </c:pt>
                <c:pt idx="25">
                  <c:v>14.189695108881306</c:v>
                </c:pt>
                <c:pt idx="26">
                  <c:v>37.970828758654996</c:v>
                </c:pt>
                <c:pt idx="27">
                  <c:v>27.395401347807056</c:v>
                </c:pt>
                <c:pt idx="28">
                  <c:v>13.376186567759332</c:v>
                </c:pt>
                <c:pt idx="29">
                  <c:v>11.649089262638729</c:v>
                </c:pt>
                <c:pt idx="30">
                  <c:v>34.171673754409213</c:v>
                </c:pt>
                <c:pt idx="31">
                  <c:v>44.219944428103503</c:v>
                </c:pt>
                <c:pt idx="32">
                  <c:v>11.074135581812095</c:v>
                </c:pt>
                <c:pt idx="33">
                  <c:v>26.016954444028045</c:v>
                </c:pt>
                <c:pt idx="34">
                  <c:v>77.634370343041297</c:v>
                </c:pt>
                <c:pt idx="35">
                  <c:v>13.639657568449552</c:v>
                </c:pt>
                <c:pt idx="36">
                  <c:v>23.557392441151102</c:v>
                </c:pt>
                <c:pt idx="37">
                  <c:v>11.529565917429574</c:v>
                </c:pt>
                <c:pt idx="38">
                  <c:v>16.489642771709388</c:v>
                </c:pt>
                <c:pt idx="39">
                  <c:v>14.514265679756219</c:v>
                </c:pt>
                <c:pt idx="40">
                  <c:v>15.697491725938972</c:v>
                </c:pt>
                <c:pt idx="41">
                  <c:v>28.824310627727126</c:v>
                </c:pt>
                <c:pt idx="42">
                  <c:v>13.377693072522826</c:v>
                </c:pt>
                <c:pt idx="43">
                  <c:v>39.763371608961634</c:v>
                </c:pt>
                <c:pt idx="44">
                  <c:v>18.414595104332143</c:v>
                </c:pt>
                <c:pt idx="45">
                  <c:v>19.873965897628654</c:v>
                </c:pt>
                <c:pt idx="46">
                  <c:v>47.270365856253868</c:v>
                </c:pt>
                <c:pt idx="47">
                  <c:v>10.489302932028369</c:v>
                </c:pt>
                <c:pt idx="48">
                  <c:v>71.796944658200815</c:v>
                </c:pt>
                <c:pt idx="49">
                  <c:v>11.729969718711859</c:v>
                </c:pt>
                <c:pt idx="50">
                  <c:v>14.15740139301529</c:v>
                </c:pt>
                <c:pt idx="51">
                  <c:v>62.594797357741996</c:v>
                </c:pt>
                <c:pt idx="52">
                  <c:v>20.094256706072109</c:v>
                </c:pt>
                <c:pt idx="53">
                  <c:v>13.276190075324335</c:v>
                </c:pt>
                <c:pt idx="54">
                  <c:v>36.154730988887025</c:v>
                </c:pt>
                <c:pt idx="55">
                  <c:v>17.250436937399563</c:v>
                </c:pt>
                <c:pt idx="56">
                  <c:v>43.221691462540733</c:v>
                </c:pt>
                <c:pt idx="57">
                  <c:v>24.882262876390939</c:v>
                </c:pt>
                <c:pt idx="58">
                  <c:v>11.300678654789785</c:v>
                </c:pt>
                <c:pt idx="59">
                  <c:v>10.560305019958614</c:v>
                </c:pt>
                <c:pt idx="60">
                  <c:v>10.089365152003326</c:v>
                </c:pt>
                <c:pt idx="61">
                  <c:v>25.516514153661113</c:v>
                </c:pt>
                <c:pt idx="62">
                  <c:v>13.736252053864387</c:v>
                </c:pt>
                <c:pt idx="63">
                  <c:v>36.929093826748321</c:v>
                </c:pt>
                <c:pt idx="64">
                  <c:v>50.527164345145806</c:v>
                </c:pt>
                <c:pt idx="65">
                  <c:v>16.560951929316143</c:v>
                </c:pt>
                <c:pt idx="66">
                  <c:v>19.675716378113218</c:v>
                </c:pt>
                <c:pt idx="67">
                  <c:v>81.529836909007244</c:v>
                </c:pt>
                <c:pt idx="68">
                  <c:v>16.312842169722671</c:v>
                </c:pt>
                <c:pt idx="69">
                  <c:v>11.392490840462766</c:v>
                </c:pt>
                <c:pt idx="70">
                  <c:v>76.41498395777316</c:v>
                </c:pt>
                <c:pt idx="71">
                  <c:v>15.512386660062342</c:v>
                </c:pt>
                <c:pt idx="72">
                  <c:v>28.195714182888889</c:v>
                </c:pt>
                <c:pt idx="73">
                  <c:v>13.260617481240187</c:v>
                </c:pt>
                <c:pt idx="74">
                  <c:v>30.664714339437136</c:v>
                </c:pt>
                <c:pt idx="75">
                  <c:v>43.243824107906939</c:v>
                </c:pt>
                <c:pt idx="76">
                  <c:v>18.293150893729685</c:v>
                </c:pt>
                <c:pt idx="77">
                  <c:v>12.349261903001018</c:v>
                </c:pt>
                <c:pt idx="78">
                  <c:v>22.682742053307305</c:v>
                </c:pt>
                <c:pt idx="79">
                  <c:v>10.77286438646445</c:v>
                </c:pt>
                <c:pt idx="80">
                  <c:v>21.086787791648447</c:v>
                </c:pt>
                <c:pt idx="81">
                  <c:v>10.924576522077633</c:v>
                </c:pt>
                <c:pt idx="82">
                  <c:v>12.58518608527422</c:v>
                </c:pt>
                <c:pt idx="83">
                  <c:v>85.589315614453412</c:v>
                </c:pt>
                <c:pt idx="84">
                  <c:v>25.681100348201436</c:v>
                </c:pt>
                <c:pt idx="85">
                  <c:v>30.860642767435138</c:v>
                </c:pt>
                <c:pt idx="86">
                  <c:v>48.722613041739116</c:v>
                </c:pt>
                <c:pt idx="87">
                  <c:v>15.060217872708627</c:v>
                </c:pt>
                <c:pt idx="88">
                  <c:v>17.182335596135974</c:v>
                </c:pt>
                <c:pt idx="89">
                  <c:v>11.153431555251258</c:v>
                </c:pt>
                <c:pt idx="90">
                  <c:v>20.92078329782931</c:v>
                </c:pt>
                <c:pt idx="91">
                  <c:v>89.005241005800286</c:v>
                </c:pt>
                <c:pt idx="92">
                  <c:v>14.698806224532708</c:v>
                </c:pt>
                <c:pt idx="93">
                  <c:v>11.233872379471951</c:v>
                </c:pt>
                <c:pt idx="94">
                  <c:v>10.744952972781835</c:v>
                </c:pt>
                <c:pt idx="95">
                  <c:v>12.853852202284253</c:v>
                </c:pt>
                <c:pt idx="96">
                  <c:v>24.231046576255384</c:v>
                </c:pt>
                <c:pt idx="97">
                  <c:v>17.652586581223929</c:v>
                </c:pt>
                <c:pt idx="98">
                  <c:v>45.802157415962796</c:v>
                </c:pt>
                <c:pt idx="99">
                  <c:v>39.599589465959482</c:v>
                </c:pt>
              </c:numCache>
            </c:numRef>
          </c:xVal>
          <c:yVal>
            <c:numRef>
              <c:f>'[Elliptical_Slope Optimization.xlsx]Elliptical Data'!$M$4:$M$103</c:f>
              <c:numCache>
                <c:formatCode>General</c:formatCode>
                <c:ptCount val="100"/>
                <c:pt idx="0">
                  <c:v>0.28335538999999998</c:v>
                </c:pt>
                <c:pt idx="1">
                  <c:v>0.14518310000000001</c:v>
                </c:pt>
                <c:pt idx="2">
                  <c:v>0.2125784</c:v>
                </c:pt>
                <c:pt idx="3">
                  <c:v>0.15875538</c:v>
                </c:pt>
                <c:pt idx="4">
                  <c:v>0.17521903999999999</c:v>
                </c:pt>
                <c:pt idx="5">
                  <c:v>0.13153282999999999</c:v>
                </c:pt>
                <c:pt idx="6">
                  <c:v>0.14298055000000001</c:v>
                </c:pt>
                <c:pt idx="7">
                  <c:v>0.12442834</c:v>
                </c:pt>
                <c:pt idx="8">
                  <c:v>0.13684927</c:v>
                </c:pt>
                <c:pt idx="9">
                  <c:v>0.12714301</c:v>
                </c:pt>
                <c:pt idx="10">
                  <c:v>0.14516316000000001</c:v>
                </c:pt>
                <c:pt idx="11">
                  <c:v>0.21906698999999999</c:v>
                </c:pt>
                <c:pt idx="12">
                  <c:v>0.16922301000000001</c:v>
                </c:pt>
                <c:pt idx="13">
                  <c:v>0.12815842</c:v>
                </c:pt>
                <c:pt idx="14">
                  <c:v>0.13170613</c:v>
                </c:pt>
                <c:pt idx="15">
                  <c:v>0.38056991000000001</c:v>
                </c:pt>
                <c:pt idx="16">
                  <c:v>0.15182972</c:v>
                </c:pt>
                <c:pt idx="17">
                  <c:v>0.13695407000000001</c:v>
                </c:pt>
                <c:pt idx="18">
                  <c:v>0.16437513000000001</c:v>
                </c:pt>
                <c:pt idx="19">
                  <c:v>0.12410805</c:v>
                </c:pt>
                <c:pt idx="20">
                  <c:v>0.12497564</c:v>
                </c:pt>
                <c:pt idx="21">
                  <c:v>0.24052288999999999</c:v>
                </c:pt>
                <c:pt idx="22">
                  <c:v>0.15216225</c:v>
                </c:pt>
                <c:pt idx="23">
                  <c:v>0.19693827999999999</c:v>
                </c:pt>
                <c:pt idx="24">
                  <c:v>0.14033635</c:v>
                </c:pt>
                <c:pt idx="25">
                  <c:v>0.13335611</c:v>
                </c:pt>
                <c:pt idx="26">
                  <c:v>0.18155062</c:v>
                </c:pt>
                <c:pt idx="27">
                  <c:v>0.15950882</c:v>
                </c:pt>
                <c:pt idx="28">
                  <c:v>0.13697207</c:v>
                </c:pt>
                <c:pt idx="29">
                  <c:v>0.12814440999999999</c:v>
                </c:pt>
                <c:pt idx="30">
                  <c:v>0.17338872</c:v>
                </c:pt>
                <c:pt idx="31">
                  <c:v>0.19525576</c:v>
                </c:pt>
                <c:pt idx="32">
                  <c:v>0.12650691</c:v>
                </c:pt>
                <c:pt idx="33">
                  <c:v>0.15753031000000001</c:v>
                </c:pt>
                <c:pt idx="34">
                  <c:v>0.40036365000000002</c:v>
                </c:pt>
                <c:pt idx="35">
                  <c:v>0.13758089000000001</c:v>
                </c:pt>
                <c:pt idx="36">
                  <c:v>0.1519556</c:v>
                </c:pt>
                <c:pt idx="37">
                  <c:v>0.12754214</c:v>
                </c:pt>
                <c:pt idx="38">
                  <c:v>0.14416561</c:v>
                </c:pt>
                <c:pt idx="39">
                  <c:v>0.13403419999999999</c:v>
                </c:pt>
                <c:pt idx="40">
                  <c:v>0.13647152000000001</c:v>
                </c:pt>
                <c:pt idx="41">
                  <c:v>0.16323504999999999</c:v>
                </c:pt>
                <c:pt idx="42">
                  <c:v>0.136959</c:v>
                </c:pt>
                <c:pt idx="43">
                  <c:v>0.18658432</c:v>
                </c:pt>
                <c:pt idx="44">
                  <c:v>0.14841343000000001</c:v>
                </c:pt>
                <c:pt idx="45">
                  <c:v>0.14544985999999999</c:v>
                </c:pt>
                <c:pt idx="46">
                  <c:v>0.20343810000000001</c:v>
                </c:pt>
                <c:pt idx="47">
                  <c:v>0.12518573</c:v>
                </c:pt>
                <c:pt idx="48">
                  <c:v>0.28664789000000002</c:v>
                </c:pt>
                <c:pt idx="49">
                  <c:v>0.12831564000000001</c:v>
                </c:pt>
                <c:pt idx="50">
                  <c:v>0.13325502</c:v>
                </c:pt>
                <c:pt idx="51">
                  <c:v>0.24057165</c:v>
                </c:pt>
                <c:pt idx="52">
                  <c:v>0.14585701000000001</c:v>
                </c:pt>
                <c:pt idx="53">
                  <c:v>0.13138548</c:v>
                </c:pt>
                <c:pt idx="54">
                  <c:v>0.17764398000000001</c:v>
                </c:pt>
                <c:pt idx="55">
                  <c:v>0.14017665000000001</c:v>
                </c:pt>
                <c:pt idx="56">
                  <c:v>0.19313315</c:v>
                </c:pt>
                <c:pt idx="57">
                  <c:v>0.15527870999999999</c:v>
                </c:pt>
                <c:pt idx="58">
                  <c:v>0.12699400999999999</c:v>
                </c:pt>
                <c:pt idx="59">
                  <c:v>0.12562743000000001</c:v>
                </c:pt>
                <c:pt idx="60">
                  <c:v>0.12424365</c:v>
                </c:pt>
                <c:pt idx="61">
                  <c:v>0.15652825000000001</c:v>
                </c:pt>
                <c:pt idx="62">
                  <c:v>0.13237497000000001</c:v>
                </c:pt>
                <c:pt idx="63">
                  <c:v>0.18031721000000001</c:v>
                </c:pt>
                <c:pt idx="64">
                  <c:v>0.20964052</c:v>
                </c:pt>
                <c:pt idx="65">
                  <c:v>0.13826057</c:v>
                </c:pt>
                <c:pt idx="66">
                  <c:v>0.14445668</c:v>
                </c:pt>
                <c:pt idx="67">
                  <c:v>0.42323375000000002</c:v>
                </c:pt>
                <c:pt idx="68">
                  <c:v>0.13824745999999999</c:v>
                </c:pt>
                <c:pt idx="69">
                  <c:v>0.12721721999999999</c:v>
                </c:pt>
                <c:pt idx="70">
                  <c:v>0.30859031999999997</c:v>
                </c:pt>
                <c:pt idx="71">
                  <c:v>0.14190859</c:v>
                </c:pt>
                <c:pt idx="72">
                  <c:v>0.16112103</c:v>
                </c:pt>
                <c:pt idx="73">
                  <c:v>0.13134367999999999</c:v>
                </c:pt>
                <c:pt idx="74">
                  <c:v>0.16613109000000001</c:v>
                </c:pt>
                <c:pt idx="75">
                  <c:v>0.19430091999999999</c:v>
                </c:pt>
                <c:pt idx="76">
                  <c:v>0.14873706</c:v>
                </c:pt>
                <c:pt idx="77">
                  <c:v>0.12932921999999999</c:v>
                </c:pt>
                <c:pt idx="78">
                  <c:v>0.15028672000000001</c:v>
                </c:pt>
                <c:pt idx="79">
                  <c:v>0.12581183000000001</c:v>
                </c:pt>
                <c:pt idx="80">
                  <c:v>0.15415670000000001</c:v>
                </c:pt>
                <c:pt idx="81">
                  <c:v>0.12616870999999999</c:v>
                </c:pt>
                <c:pt idx="82">
                  <c:v>0.13025105000000001</c:v>
                </c:pt>
                <c:pt idx="83">
                  <c:v>0.46537637999999998</c:v>
                </c:pt>
                <c:pt idx="84">
                  <c:v>0.15607665000000001</c:v>
                </c:pt>
                <c:pt idx="85">
                  <c:v>0.16655579000000001</c:v>
                </c:pt>
                <c:pt idx="86">
                  <c:v>0.20679420000000001</c:v>
                </c:pt>
                <c:pt idx="87">
                  <c:v>0.14090204000000001</c:v>
                </c:pt>
                <c:pt idx="88">
                  <c:v>0.14568639</c:v>
                </c:pt>
                <c:pt idx="89">
                  <c:v>0.12669248999999999</c:v>
                </c:pt>
                <c:pt idx="90">
                  <c:v>0.14683455000000001</c:v>
                </c:pt>
                <c:pt idx="91">
                  <c:v>0.32989436</c:v>
                </c:pt>
                <c:pt idx="92">
                  <c:v>0.14007549</c:v>
                </c:pt>
                <c:pt idx="93">
                  <c:v>0.12716701999999999</c:v>
                </c:pt>
                <c:pt idx="94">
                  <c:v>0.12574741</c:v>
                </c:pt>
                <c:pt idx="95">
                  <c:v>0.13045149</c:v>
                </c:pt>
                <c:pt idx="96">
                  <c:v>0.15398602</c:v>
                </c:pt>
                <c:pt idx="97">
                  <c:v>0.14043975</c:v>
                </c:pt>
                <c:pt idx="98">
                  <c:v>0.21237209000000001</c:v>
                </c:pt>
                <c:pt idx="99">
                  <c:v>0.18622811</c:v>
                </c:pt>
              </c:numCache>
            </c:numRef>
          </c:yVal>
          <c:smooth val="0"/>
        </c:ser>
        <c:ser>
          <c:idx val="2"/>
          <c:order val="2"/>
          <c:tx>
            <c:v>Trailing Edge</c:v>
          </c:tx>
          <c:spPr>
            <a:ln w="25400" cap="rnd">
              <a:noFill/>
              <a:round/>
            </a:ln>
            <a:effectLst/>
          </c:spPr>
          <c:marker>
            <c:symbol val="circle"/>
            <c:size val="5"/>
            <c:spPr>
              <a:solidFill>
                <a:schemeClr val="accent3"/>
              </a:solidFill>
              <a:ln w="9525">
                <a:solidFill>
                  <a:schemeClr val="accent3"/>
                </a:solidFill>
              </a:ln>
              <a:effectLst/>
            </c:spPr>
          </c:marker>
          <c:xVal>
            <c:numRef>
              <c:f>'[Elliptical_Slope Optimization.xlsx]Elliptical Data'!$B$4:$B$103</c:f>
              <c:numCache>
                <c:formatCode>General</c:formatCode>
                <c:ptCount val="100"/>
                <c:pt idx="0">
                  <c:v>69.181143058829548</c:v>
                </c:pt>
                <c:pt idx="1">
                  <c:v>19.739435059578188</c:v>
                </c:pt>
                <c:pt idx="2">
                  <c:v>51.207905452892149</c:v>
                </c:pt>
                <c:pt idx="3">
                  <c:v>27.022835679635016</c:v>
                </c:pt>
                <c:pt idx="4">
                  <c:v>34.571890475663196</c:v>
                </c:pt>
                <c:pt idx="5">
                  <c:v>13.349115434871779</c:v>
                </c:pt>
                <c:pt idx="6">
                  <c:v>18.93313594037917</c:v>
                </c:pt>
                <c:pt idx="7">
                  <c:v>10.059997716976897</c:v>
                </c:pt>
                <c:pt idx="8">
                  <c:v>15.880282440510415</c:v>
                </c:pt>
                <c:pt idx="9">
                  <c:v>11.357570750917496</c:v>
                </c:pt>
                <c:pt idx="10">
                  <c:v>16.950312094885529</c:v>
                </c:pt>
                <c:pt idx="11">
                  <c:v>54.483421334819873</c:v>
                </c:pt>
                <c:pt idx="12">
                  <c:v>31.708990962140817</c:v>
                </c:pt>
                <c:pt idx="13">
                  <c:v>11.657792491204088</c:v>
                </c:pt>
                <c:pt idx="14">
                  <c:v>13.239940100704434</c:v>
                </c:pt>
                <c:pt idx="15">
                  <c:v>76.993061411823305</c:v>
                </c:pt>
                <c:pt idx="16">
                  <c:v>19.992334090712042</c:v>
                </c:pt>
                <c:pt idx="17">
                  <c:v>15.931820243229369</c:v>
                </c:pt>
                <c:pt idx="18">
                  <c:v>29.793558180848215</c:v>
                </c:pt>
                <c:pt idx="19">
                  <c:v>10.029842527909203</c:v>
                </c:pt>
                <c:pt idx="20">
                  <c:v>10.417435739227853</c:v>
                </c:pt>
                <c:pt idx="21">
                  <c:v>62.617695884007141</c:v>
                </c:pt>
                <c:pt idx="22">
                  <c:v>23.6625661936833</c:v>
                </c:pt>
                <c:pt idx="23">
                  <c:v>44.958493478904657</c:v>
                </c:pt>
                <c:pt idx="24">
                  <c:v>17.599039364633878</c:v>
                </c:pt>
                <c:pt idx="25">
                  <c:v>14.189695108881306</c:v>
                </c:pt>
                <c:pt idx="26">
                  <c:v>37.970828758654996</c:v>
                </c:pt>
                <c:pt idx="27">
                  <c:v>27.395401347807056</c:v>
                </c:pt>
                <c:pt idx="28">
                  <c:v>13.376186567759332</c:v>
                </c:pt>
                <c:pt idx="29">
                  <c:v>11.649089262638729</c:v>
                </c:pt>
                <c:pt idx="30">
                  <c:v>34.171673754409213</c:v>
                </c:pt>
                <c:pt idx="31">
                  <c:v>44.219944428103503</c:v>
                </c:pt>
                <c:pt idx="32">
                  <c:v>11.074135581812095</c:v>
                </c:pt>
                <c:pt idx="33">
                  <c:v>26.016954444028045</c:v>
                </c:pt>
                <c:pt idx="34">
                  <c:v>77.634370343041297</c:v>
                </c:pt>
                <c:pt idx="35">
                  <c:v>13.639657568449552</c:v>
                </c:pt>
                <c:pt idx="36">
                  <c:v>23.557392441151102</c:v>
                </c:pt>
                <c:pt idx="37">
                  <c:v>11.529565917429574</c:v>
                </c:pt>
                <c:pt idx="38">
                  <c:v>16.489642771709388</c:v>
                </c:pt>
                <c:pt idx="39">
                  <c:v>14.514265679756219</c:v>
                </c:pt>
                <c:pt idx="40">
                  <c:v>15.697491725938972</c:v>
                </c:pt>
                <c:pt idx="41">
                  <c:v>28.824310627727126</c:v>
                </c:pt>
                <c:pt idx="42">
                  <c:v>13.377693072522826</c:v>
                </c:pt>
                <c:pt idx="43">
                  <c:v>39.763371608961634</c:v>
                </c:pt>
                <c:pt idx="44">
                  <c:v>18.414595104332143</c:v>
                </c:pt>
                <c:pt idx="45">
                  <c:v>19.873965897628654</c:v>
                </c:pt>
                <c:pt idx="46">
                  <c:v>47.270365856253868</c:v>
                </c:pt>
                <c:pt idx="47">
                  <c:v>10.489302932028369</c:v>
                </c:pt>
                <c:pt idx="48">
                  <c:v>71.796944658200815</c:v>
                </c:pt>
                <c:pt idx="49">
                  <c:v>11.729969718711859</c:v>
                </c:pt>
                <c:pt idx="50">
                  <c:v>14.15740139301529</c:v>
                </c:pt>
                <c:pt idx="51">
                  <c:v>62.594797357741996</c:v>
                </c:pt>
                <c:pt idx="52">
                  <c:v>20.094256706072109</c:v>
                </c:pt>
                <c:pt idx="53">
                  <c:v>13.276190075324335</c:v>
                </c:pt>
                <c:pt idx="54">
                  <c:v>36.154730988887025</c:v>
                </c:pt>
                <c:pt idx="55">
                  <c:v>17.250436937399563</c:v>
                </c:pt>
                <c:pt idx="56">
                  <c:v>43.221691462540733</c:v>
                </c:pt>
                <c:pt idx="57">
                  <c:v>24.882262876390939</c:v>
                </c:pt>
                <c:pt idx="58">
                  <c:v>11.300678654789785</c:v>
                </c:pt>
                <c:pt idx="59">
                  <c:v>10.560305019958614</c:v>
                </c:pt>
                <c:pt idx="60">
                  <c:v>10.089365152003326</c:v>
                </c:pt>
                <c:pt idx="61">
                  <c:v>25.516514153661113</c:v>
                </c:pt>
                <c:pt idx="62">
                  <c:v>13.736252053864387</c:v>
                </c:pt>
                <c:pt idx="63">
                  <c:v>36.929093826748321</c:v>
                </c:pt>
                <c:pt idx="64">
                  <c:v>50.527164345145806</c:v>
                </c:pt>
                <c:pt idx="65">
                  <c:v>16.560951929316143</c:v>
                </c:pt>
                <c:pt idx="66">
                  <c:v>19.675716378113218</c:v>
                </c:pt>
                <c:pt idx="67">
                  <c:v>81.529836909007244</c:v>
                </c:pt>
                <c:pt idx="68">
                  <c:v>16.312842169722671</c:v>
                </c:pt>
                <c:pt idx="69">
                  <c:v>11.392490840462766</c:v>
                </c:pt>
                <c:pt idx="70">
                  <c:v>76.41498395777316</c:v>
                </c:pt>
                <c:pt idx="71">
                  <c:v>15.512386660062342</c:v>
                </c:pt>
                <c:pt idx="72">
                  <c:v>28.195714182888889</c:v>
                </c:pt>
                <c:pt idx="73">
                  <c:v>13.260617481240187</c:v>
                </c:pt>
                <c:pt idx="74">
                  <c:v>30.664714339437136</c:v>
                </c:pt>
                <c:pt idx="75">
                  <c:v>43.243824107906939</c:v>
                </c:pt>
                <c:pt idx="76">
                  <c:v>18.293150893729685</c:v>
                </c:pt>
                <c:pt idx="77">
                  <c:v>12.349261903001018</c:v>
                </c:pt>
                <c:pt idx="78">
                  <c:v>22.682742053307305</c:v>
                </c:pt>
                <c:pt idx="79">
                  <c:v>10.77286438646445</c:v>
                </c:pt>
                <c:pt idx="80">
                  <c:v>21.086787791648447</c:v>
                </c:pt>
                <c:pt idx="81">
                  <c:v>10.924576522077633</c:v>
                </c:pt>
                <c:pt idx="82">
                  <c:v>12.58518608527422</c:v>
                </c:pt>
                <c:pt idx="83">
                  <c:v>85.589315614453412</c:v>
                </c:pt>
                <c:pt idx="84">
                  <c:v>25.681100348201436</c:v>
                </c:pt>
                <c:pt idx="85">
                  <c:v>30.860642767435138</c:v>
                </c:pt>
                <c:pt idx="86">
                  <c:v>48.722613041739116</c:v>
                </c:pt>
                <c:pt idx="87">
                  <c:v>15.060217872708627</c:v>
                </c:pt>
                <c:pt idx="88">
                  <c:v>17.182335596135974</c:v>
                </c:pt>
                <c:pt idx="89">
                  <c:v>11.153431555251258</c:v>
                </c:pt>
                <c:pt idx="90">
                  <c:v>20.92078329782931</c:v>
                </c:pt>
                <c:pt idx="91">
                  <c:v>89.005241005800286</c:v>
                </c:pt>
                <c:pt idx="92">
                  <c:v>14.698806224532708</c:v>
                </c:pt>
                <c:pt idx="93">
                  <c:v>11.233872379471951</c:v>
                </c:pt>
                <c:pt idx="94">
                  <c:v>10.744952972781835</c:v>
                </c:pt>
                <c:pt idx="95">
                  <c:v>12.853852202284253</c:v>
                </c:pt>
                <c:pt idx="96">
                  <c:v>24.231046576255384</c:v>
                </c:pt>
                <c:pt idx="97">
                  <c:v>17.652586581223929</c:v>
                </c:pt>
                <c:pt idx="98">
                  <c:v>45.802157415962796</c:v>
                </c:pt>
                <c:pt idx="99">
                  <c:v>39.599589465959482</c:v>
                </c:pt>
              </c:numCache>
            </c:numRef>
          </c:xVal>
          <c:yVal>
            <c:numRef>
              <c:f>'[Elliptical_Slope Optimization.xlsx]Elliptical Data'!$N$4:$N$103</c:f>
              <c:numCache>
                <c:formatCode>General</c:formatCode>
                <c:ptCount val="100"/>
                <c:pt idx="0">
                  <c:v>0.35191615999999998</c:v>
                </c:pt>
                <c:pt idx="1">
                  <c:v>0.25827855</c:v>
                </c:pt>
                <c:pt idx="2">
                  <c:v>0.30699535999999999</c:v>
                </c:pt>
                <c:pt idx="3">
                  <c:v>0.26875862</c:v>
                </c:pt>
                <c:pt idx="4">
                  <c:v>0.28110930000000001</c:v>
                </c:pt>
                <c:pt idx="5">
                  <c:v>0.24736378000000001</c:v>
                </c:pt>
                <c:pt idx="6">
                  <c:v>0.25660442999999999</c:v>
                </c:pt>
                <c:pt idx="7">
                  <c:v>0.24161208000000001</c:v>
                </c:pt>
                <c:pt idx="8">
                  <c:v>0.25170627000000001</c:v>
                </c:pt>
                <c:pt idx="9">
                  <c:v>0.24388473999999999</c:v>
                </c:pt>
                <c:pt idx="10">
                  <c:v>0.26576927</c:v>
                </c:pt>
                <c:pt idx="11">
                  <c:v>0.31092684999999998</c:v>
                </c:pt>
                <c:pt idx="12">
                  <c:v>0.27660607999999998</c:v>
                </c:pt>
                <c:pt idx="13">
                  <c:v>0.24459226000000001</c:v>
                </c:pt>
                <c:pt idx="14">
                  <c:v>0.24740561999999999</c:v>
                </c:pt>
                <c:pt idx="15">
                  <c:v>0.42878079000000002</c:v>
                </c:pt>
                <c:pt idx="16">
                  <c:v>0.25687185000000001</c:v>
                </c:pt>
                <c:pt idx="17">
                  <c:v>0.25179023</c:v>
                </c:pt>
                <c:pt idx="18">
                  <c:v>0.27296078000000001</c:v>
                </c:pt>
                <c:pt idx="19">
                  <c:v>0.24142931000000001</c:v>
                </c:pt>
                <c:pt idx="20">
                  <c:v>0.25284772999999999</c:v>
                </c:pt>
                <c:pt idx="21">
                  <c:v>0.32183142999999997</c:v>
                </c:pt>
                <c:pt idx="22">
                  <c:v>0.27451333</c:v>
                </c:pt>
                <c:pt idx="23">
                  <c:v>0.29692267999999999</c:v>
                </c:pt>
                <c:pt idx="24">
                  <c:v>0.25447434000000002</c:v>
                </c:pt>
                <c:pt idx="25">
                  <c:v>0.24886478000000001</c:v>
                </c:pt>
                <c:pt idx="26">
                  <c:v>0.28583272999999998</c:v>
                </c:pt>
                <c:pt idx="27">
                  <c:v>0.26914676999999998</c:v>
                </c:pt>
                <c:pt idx="28">
                  <c:v>0.24741492000000001</c:v>
                </c:pt>
                <c:pt idx="29">
                  <c:v>0.24458722999999999</c:v>
                </c:pt>
                <c:pt idx="30">
                  <c:v>0.27954936000000002</c:v>
                </c:pt>
                <c:pt idx="31">
                  <c:v>0.30786978999999998</c:v>
                </c:pt>
                <c:pt idx="32">
                  <c:v>0.24337397999999999</c:v>
                </c:pt>
                <c:pt idx="33">
                  <c:v>0.26781449000000002</c:v>
                </c:pt>
                <c:pt idx="34">
                  <c:v>0.43196535000000003</c:v>
                </c:pt>
                <c:pt idx="35">
                  <c:v>0.24788080000000001</c:v>
                </c:pt>
                <c:pt idx="36">
                  <c:v>0.26359808000000001</c:v>
                </c:pt>
                <c:pt idx="37">
                  <c:v>0.24420848000000001</c:v>
                </c:pt>
                <c:pt idx="38">
                  <c:v>0.25272557000000001</c:v>
                </c:pt>
                <c:pt idx="39">
                  <c:v>0.24942908999999999</c:v>
                </c:pt>
                <c:pt idx="40">
                  <c:v>0.25138238000000002</c:v>
                </c:pt>
                <c:pt idx="41">
                  <c:v>0.27215049000000002</c:v>
                </c:pt>
                <c:pt idx="42">
                  <c:v>0.24740846</c:v>
                </c:pt>
                <c:pt idx="43">
                  <c:v>0.30172115999999999</c:v>
                </c:pt>
                <c:pt idx="44">
                  <c:v>0.25584563999999999</c:v>
                </c:pt>
                <c:pt idx="45">
                  <c:v>0.25819769999999997</c:v>
                </c:pt>
                <c:pt idx="46">
                  <c:v>0.30209451999999998</c:v>
                </c:pt>
                <c:pt idx="47">
                  <c:v>0.24230239000000001</c:v>
                </c:pt>
                <c:pt idx="48">
                  <c:v>0.34600249</c:v>
                </c:pt>
                <c:pt idx="49">
                  <c:v>0.24602893000000001</c:v>
                </c:pt>
                <c:pt idx="50">
                  <c:v>0.24880247999999999</c:v>
                </c:pt>
                <c:pt idx="51">
                  <c:v>0.33387392999999999</c:v>
                </c:pt>
                <c:pt idx="52">
                  <c:v>0.25873056</c:v>
                </c:pt>
                <c:pt idx="53">
                  <c:v>0.24724267</c:v>
                </c:pt>
                <c:pt idx="54">
                  <c:v>0.28283098000000001</c:v>
                </c:pt>
                <c:pt idx="55">
                  <c:v>0.25429605999999999</c:v>
                </c:pt>
                <c:pt idx="56">
                  <c:v>0.29426523999999998</c:v>
                </c:pt>
                <c:pt idx="57">
                  <c:v>0.26615608000000002</c:v>
                </c:pt>
                <c:pt idx="58">
                  <c:v>0.25448248000000001</c:v>
                </c:pt>
                <c:pt idx="59">
                  <c:v>0.24256906</c:v>
                </c:pt>
                <c:pt idx="60">
                  <c:v>0.25175639999999999</c:v>
                </c:pt>
                <c:pt idx="61">
                  <c:v>0.26700538000000001</c:v>
                </c:pt>
                <c:pt idx="62">
                  <c:v>0.24807464000000001</c:v>
                </c:pt>
                <c:pt idx="63">
                  <c:v>0.28494786999999999</c:v>
                </c:pt>
                <c:pt idx="64">
                  <c:v>0.30499324</c:v>
                </c:pt>
                <c:pt idx="65">
                  <c:v>0.25283836999999998</c:v>
                </c:pt>
                <c:pt idx="66">
                  <c:v>0.25775680000000001</c:v>
                </c:pt>
                <c:pt idx="67">
                  <c:v>0.42221582000000002</c:v>
                </c:pt>
                <c:pt idx="68">
                  <c:v>0.25276184000000002</c:v>
                </c:pt>
                <c:pt idx="69">
                  <c:v>0.24395426000000001</c:v>
                </c:pt>
                <c:pt idx="70">
                  <c:v>0.39212930000000001</c:v>
                </c:pt>
                <c:pt idx="71">
                  <c:v>0.25109010999999998</c:v>
                </c:pt>
                <c:pt idx="72">
                  <c:v>0.27055048999999998</c:v>
                </c:pt>
                <c:pt idx="73">
                  <c:v>0.24720244</c:v>
                </c:pt>
                <c:pt idx="74">
                  <c:v>0.27423175999999999</c:v>
                </c:pt>
                <c:pt idx="75">
                  <c:v>0.29511365000000001</c:v>
                </c:pt>
                <c:pt idx="76">
                  <c:v>0.25598388999999999</c:v>
                </c:pt>
                <c:pt idx="77">
                  <c:v>0.25635820999999998</c:v>
                </c:pt>
                <c:pt idx="78">
                  <c:v>0.26228636999999999</c:v>
                </c:pt>
                <c:pt idx="79">
                  <c:v>0.24363808000000001</c:v>
                </c:pt>
                <c:pt idx="80">
                  <c:v>0.25986471999999999</c:v>
                </c:pt>
                <c:pt idx="81">
                  <c:v>0.24310775000000001</c:v>
                </c:pt>
                <c:pt idx="82">
                  <c:v>0.24626129999999999</c:v>
                </c:pt>
                <c:pt idx="83">
                  <c:v>0.40083395999999999</c:v>
                </c:pt>
                <c:pt idx="84">
                  <c:v>0.27755110999999999</c:v>
                </c:pt>
                <c:pt idx="85">
                  <c:v>0.27458692000000001</c:v>
                </c:pt>
                <c:pt idx="86">
                  <c:v>0.30416306999999998</c:v>
                </c:pt>
                <c:pt idx="87">
                  <c:v>0.24892543</c:v>
                </c:pt>
                <c:pt idx="88">
                  <c:v>0.25383461000000002</c:v>
                </c:pt>
                <c:pt idx="89">
                  <c:v>0.24352296000000001</c:v>
                </c:pt>
                <c:pt idx="90">
                  <c:v>0.25957972000000001</c:v>
                </c:pt>
                <c:pt idx="91">
                  <c:v>0.30107688999999999</c:v>
                </c:pt>
                <c:pt idx="92">
                  <c:v>0.24975605000000001</c:v>
                </c:pt>
                <c:pt idx="93">
                  <c:v>0.2438205</c:v>
                </c:pt>
                <c:pt idx="94">
                  <c:v>0.24275285999999999</c:v>
                </c:pt>
                <c:pt idx="95">
                  <c:v>0.24650574</c:v>
                </c:pt>
                <c:pt idx="96">
                  <c:v>0.26508090000000001</c:v>
                </c:pt>
                <c:pt idx="97">
                  <c:v>0.25452656000000001</c:v>
                </c:pt>
                <c:pt idx="98">
                  <c:v>0.31124580000000002</c:v>
                </c:pt>
                <c:pt idx="99">
                  <c:v>0.28928247000000001</c:v>
                </c:pt>
              </c:numCache>
            </c:numRef>
          </c:yVal>
          <c:smooth val="0"/>
        </c:ser>
        <c:dLbls>
          <c:showLegendKey val="0"/>
          <c:showVal val="0"/>
          <c:showCatName val="0"/>
          <c:showSerName val="0"/>
          <c:showPercent val="0"/>
          <c:showBubbleSize val="0"/>
        </c:dLbls>
        <c:axId val="79425536"/>
        <c:axId val="79427840"/>
      </c:scatterChart>
      <c:valAx>
        <c:axId val="7942553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a:solidFill>
                      <a:sysClr val="windowText" lastClr="000000"/>
                    </a:solidFill>
                    <a:latin typeface="Times New Roman" panose="02020603050405020304" pitchFamily="18" charset="0"/>
                    <a:cs typeface="Times New Roman" panose="02020603050405020304" pitchFamily="18" charset="0"/>
                  </a:rPr>
                  <a:t>Angle</a:t>
                </a:r>
                <a:r>
                  <a:rPr lang="en-US" baseline="0">
                    <a:solidFill>
                      <a:sysClr val="windowText" lastClr="000000"/>
                    </a:solidFill>
                    <a:latin typeface="Times New Roman" panose="02020603050405020304" pitchFamily="18" charset="0"/>
                    <a:cs typeface="Times New Roman" panose="02020603050405020304" pitchFamily="18" charset="0"/>
                  </a:rPr>
                  <a:t> (Degrees)</a:t>
                </a:r>
                <a:endParaRPr lang="en-US">
                  <a:solidFill>
                    <a:sysClr val="windowText" lastClr="000000"/>
                  </a:solidFill>
                  <a:latin typeface="Times New Roman" panose="02020603050405020304" pitchFamily="18" charset="0"/>
                  <a:cs typeface="Times New Roman" panose="02020603050405020304" pitchFamily="18" charset="0"/>
                </a:endParaRP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79427840"/>
        <c:crosses val="autoZero"/>
        <c:crossBetween val="midCat"/>
      </c:valAx>
      <c:valAx>
        <c:axId val="794278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a:solidFill>
                      <a:sysClr val="windowText" lastClr="000000"/>
                    </a:solidFill>
                    <a:latin typeface="Times New Roman" panose="02020603050405020304" pitchFamily="18" charset="0"/>
                    <a:cs typeface="Times New Roman" panose="02020603050405020304" pitchFamily="18" charset="0"/>
                  </a:rPr>
                  <a:t>Turbulence Intensity</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79425536"/>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Times New Roman" panose="02020603050405020304" pitchFamily="18" charset="0"/>
                <a:ea typeface="+mn-ea"/>
                <a:cs typeface="Times New Roman" panose="02020603050405020304" pitchFamily="18" charset="0"/>
              </a:defRPr>
            </a:pPr>
            <a:r>
              <a:rPr lang="en-US">
                <a:solidFill>
                  <a:sysClr val="windowText" lastClr="000000"/>
                </a:solidFill>
                <a:latin typeface="Times New Roman" panose="02020603050405020304" pitchFamily="18" charset="0"/>
                <a:cs typeface="Times New Roman" panose="02020603050405020304" pitchFamily="18" charset="0"/>
              </a:rPr>
              <a:t>Maximum Velocity at h</a:t>
            </a:r>
            <a:r>
              <a:rPr lang="en-US" baseline="-25000">
                <a:solidFill>
                  <a:sysClr val="windowText" lastClr="000000"/>
                </a:solidFill>
                <a:latin typeface="Times New Roman" panose="02020603050405020304" pitchFamily="18" charset="0"/>
                <a:cs typeface="Times New Roman" panose="02020603050405020304" pitchFamily="18" charset="0"/>
              </a:rPr>
              <a:t>p</a:t>
            </a:r>
          </a:p>
        </c:rich>
      </c:tx>
      <c:layout/>
      <c:overlay val="0"/>
      <c:spPr>
        <a:noFill/>
        <a:ln>
          <a:noFill/>
        </a:ln>
        <a:effectLst/>
      </c:spPr>
    </c:title>
    <c:autoTitleDeleted val="0"/>
    <c:plotArea>
      <c:layout/>
      <c:scatterChart>
        <c:scatterStyle val="lineMarker"/>
        <c:varyColors val="0"/>
        <c:ser>
          <c:idx val="0"/>
          <c:order val="0"/>
          <c:tx>
            <c:v>Leading Edge</c:v>
          </c:tx>
          <c:spPr>
            <a:ln w="19050" cap="rnd">
              <a:noFill/>
              <a:round/>
            </a:ln>
            <a:effectLst/>
          </c:spPr>
          <c:marker>
            <c:symbol val="circle"/>
            <c:size val="5"/>
            <c:spPr>
              <a:solidFill>
                <a:schemeClr val="accent1"/>
              </a:solidFill>
              <a:ln w="9525">
                <a:solidFill>
                  <a:schemeClr val="accent1"/>
                </a:solidFill>
              </a:ln>
              <a:effectLst/>
            </c:spPr>
          </c:marker>
          <c:xVal>
            <c:numRef>
              <c:f>'[Elliptical_Slope Optimization.xlsx]Elliptical Data'!$B$4:$B$103</c:f>
              <c:numCache>
                <c:formatCode>General</c:formatCode>
                <c:ptCount val="100"/>
                <c:pt idx="0">
                  <c:v>69.181143058829548</c:v>
                </c:pt>
                <c:pt idx="1">
                  <c:v>19.739435059578188</c:v>
                </c:pt>
                <c:pt idx="2">
                  <c:v>51.207905452892149</c:v>
                </c:pt>
                <c:pt idx="3">
                  <c:v>27.022835679635016</c:v>
                </c:pt>
                <c:pt idx="4">
                  <c:v>34.571890475663196</c:v>
                </c:pt>
                <c:pt idx="5">
                  <c:v>13.349115434871779</c:v>
                </c:pt>
                <c:pt idx="6">
                  <c:v>18.93313594037917</c:v>
                </c:pt>
                <c:pt idx="7">
                  <c:v>10.059997716976897</c:v>
                </c:pt>
                <c:pt idx="8">
                  <c:v>15.880282440510415</c:v>
                </c:pt>
                <c:pt idx="9">
                  <c:v>11.357570750917496</c:v>
                </c:pt>
                <c:pt idx="10">
                  <c:v>16.950312094885529</c:v>
                </c:pt>
                <c:pt idx="11">
                  <c:v>54.483421334819873</c:v>
                </c:pt>
                <c:pt idx="12">
                  <c:v>31.708990962140817</c:v>
                </c:pt>
                <c:pt idx="13">
                  <c:v>11.657792491204088</c:v>
                </c:pt>
                <c:pt idx="14">
                  <c:v>13.239940100704434</c:v>
                </c:pt>
                <c:pt idx="15">
                  <c:v>76.993061411823305</c:v>
                </c:pt>
                <c:pt idx="16">
                  <c:v>19.992334090712042</c:v>
                </c:pt>
                <c:pt idx="17">
                  <c:v>15.931820243229369</c:v>
                </c:pt>
                <c:pt idx="18">
                  <c:v>29.793558180848215</c:v>
                </c:pt>
                <c:pt idx="19">
                  <c:v>10.029842527909203</c:v>
                </c:pt>
                <c:pt idx="20">
                  <c:v>10.417435739227853</c:v>
                </c:pt>
                <c:pt idx="21">
                  <c:v>62.617695884007141</c:v>
                </c:pt>
                <c:pt idx="22">
                  <c:v>23.6625661936833</c:v>
                </c:pt>
                <c:pt idx="23">
                  <c:v>44.958493478904657</c:v>
                </c:pt>
                <c:pt idx="24">
                  <c:v>17.599039364633878</c:v>
                </c:pt>
                <c:pt idx="25">
                  <c:v>14.189695108881306</c:v>
                </c:pt>
                <c:pt idx="26">
                  <c:v>37.970828758654996</c:v>
                </c:pt>
                <c:pt idx="27">
                  <c:v>27.395401347807056</c:v>
                </c:pt>
                <c:pt idx="28">
                  <c:v>13.376186567759332</c:v>
                </c:pt>
                <c:pt idx="29">
                  <c:v>11.649089262638729</c:v>
                </c:pt>
                <c:pt idx="30">
                  <c:v>34.171673754409213</c:v>
                </c:pt>
                <c:pt idx="31">
                  <c:v>44.219944428103503</c:v>
                </c:pt>
                <c:pt idx="32">
                  <c:v>11.074135581812095</c:v>
                </c:pt>
                <c:pt idx="33">
                  <c:v>26.016954444028045</c:v>
                </c:pt>
                <c:pt idx="34">
                  <c:v>77.634370343041297</c:v>
                </c:pt>
                <c:pt idx="35">
                  <c:v>13.639657568449552</c:v>
                </c:pt>
                <c:pt idx="36">
                  <c:v>23.557392441151102</c:v>
                </c:pt>
                <c:pt idx="37">
                  <c:v>11.529565917429574</c:v>
                </c:pt>
                <c:pt idx="38">
                  <c:v>16.489642771709388</c:v>
                </c:pt>
                <c:pt idx="39">
                  <c:v>14.514265679756219</c:v>
                </c:pt>
                <c:pt idx="40">
                  <c:v>15.697491725938972</c:v>
                </c:pt>
                <c:pt idx="41">
                  <c:v>28.824310627727126</c:v>
                </c:pt>
                <c:pt idx="42">
                  <c:v>13.377693072522826</c:v>
                </c:pt>
                <c:pt idx="43">
                  <c:v>39.763371608961634</c:v>
                </c:pt>
                <c:pt idx="44">
                  <c:v>18.414595104332143</c:v>
                </c:pt>
                <c:pt idx="45">
                  <c:v>19.873965897628654</c:v>
                </c:pt>
                <c:pt idx="46">
                  <c:v>47.270365856253868</c:v>
                </c:pt>
                <c:pt idx="47">
                  <c:v>10.489302932028369</c:v>
                </c:pt>
                <c:pt idx="48">
                  <c:v>71.796944658200815</c:v>
                </c:pt>
                <c:pt idx="49">
                  <c:v>11.729969718711859</c:v>
                </c:pt>
                <c:pt idx="50">
                  <c:v>14.15740139301529</c:v>
                </c:pt>
                <c:pt idx="51">
                  <c:v>62.594797357741996</c:v>
                </c:pt>
                <c:pt idx="52">
                  <c:v>20.094256706072109</c:v>
                </c:pt>
                <c:pt idx="53">
                  <c:v>13.276190075324335</c:v>
                </c:pt>
                <c:pt idx="54">
                  <c:v>36.154730988887025</c:v>
                </c:pt>
                <c:pt idx="55">
                  <c:v>17.250436937399563</c:v>
                </c:pt>
                <c:pt idx="56">
                  <c:v>43.221691462540733</c:v>
                </c:pt>
                <c:pt idx="57">
                  <c:v>24.882262876390939</c:v>
                </c:pt>
                <c:pt idx="58">
                  <c:v>11.300678654789785</c:v>
                </c:pt>
                <c:pt idx="59">
                  <c:v>10.560305019958614</c:v>
                </c:pt>
                <c:pt idx="60">
                  <c:v>10.089365152003326</c:v>
                </c:pt>
                <c:pt idx="61">
                  <c:v>25.516514153661113</c:v>
                </c:pt>
                <c:pt idx="62">
                  <c:v>13.736252053864387</c:v>
                </c:pt>
                <c:pt idx="63">
                  <c:v>36.929093826748321</c:v>
                </c:pt>
                <c:pt idx="64">
                  <c:v>50.527164345145806</c:v>
                </c:pt>
                <c:pt idx="65">
                  <c:v>16.560951929316143</c:v>
                </c:pt>
                <c:pt idx="66">
                  <c:v>19.675716378113218</c:v>
                </c:pt>
                <c:pt idx="67">
                  <c:v>81.529836909007244</c:v>
                </c:pt>
                <c:pt idx="68">
                  <c:v>16.312842169722671</c:v>
                </c:pt>
                <c:pt idx="69">
                  <c:v>11.392490840462766</c:v>
                </c:pt>
                <c:pt idx="70">
                  <c:v>76.41498395777316</c:v>
                </c:pt>
                <c:pt idx="71">
                  <c:v>15.512386660062342</c:v>
                </c:pt>
                <c:pt idx="72">
                  <c:v>28.195714182888889</c:v>
                </c:pt>
                <c:pt idx="73">
                  <c:v>13.260617481240187</c:v>
                </c:pt>
                <c:pt idx="74">
                  <c:v>30.664714339437136</c:v>
                </c:pt>
                <c:pt idx="75">
                  <c:v>43.243824107906939</c:v>
                </c:pt>
                <c:pt idx="76">
                  <c:v>18.293150893729685</c:v>
                </c:pt>
                <c:pt idx="77">
                  <c:v>12.349261903001018</c:v>
                </c:pt>
                <c:pt idx="78">
                  <c:v>22.682742053307305</c:v>
                </c:pt>
                <c:pt idx="79">
                  <c:v>10.77286438646445</c:v>
                </c:pt>
                <c:pt idx="80">
                  <c:v>21.086787791648447</c:v>
                </c:pt>
                <c:pt idx="81">
                  <c:v>10.924576522077633</c:v>
                </c:pt>
                <c:pt idx="82">
                  <c:v>12.58518608527422</c:v>
                </c:pt>
                <c:pt idx="83">
                  <c:v>85.589315614453412</c:v>
                </c:pt>
                <c:pt idx="84">
                  <c:v>25.681100348201436</c:v>
                </c:pt>
                <c:pt idx="85">
                  <c:v>30.860642767435138</c:v>
                </c:pt>
                <c:pt idx="86">
                  <c:v>48.722613041739116</c:v>
                </c:pt>
                <c:pt idx="87">
                  <c:v>15.060217872708627</c:v>
                </c:pt>
                <c:pt idx="88">
                  <c:v>17.182335596135974</c:v>
                </c:pt>
                <c:pt idx="89">
                  <c:v>11.153431555251258</c:v>
                </c:pt>
                <c:pt idx="90">
                  <c:v>20.92078329782931</c:v>
                </c:pt>
                <c:pt idx="91">
                  <c:v>89.005241005800286</c:v>
                </c:pt>
                <c:pt idx="92">
                  <c:v>14.698806224532708</c:v>
                </c:pt>
                <c:pt idx="93">
                  <c:v>11.233872379471951</c:v>
                </c:pt>
                <c:pt idx="94">
                  <c:v>10.744952972781835</c:v>
                </c:pt>
                <c:pt idx="95">
                  <c:v>12.853852202284253</c:v>
                </c:pt>
                <c:pt idx="96">
                  <c:v>24.231046576255384</c:v>
                </c:pt>
                <c:pt idx="97">
                  <c:v>17.652586581223929</c:v>
                </c:pt>
                <c:pt idx="98">
                  <c:v>45.802157415962796</c:v>
                </c:pt>
                <c:pt idx="99">
                  <c:v>39.599589465959482</c:v>
                </c:pt>
              </c:numCache>
            </c:numRef>
          </c:xVal>
          <c:yVal>
            <c:numRef>
              <c:f>'[Elliptical_Slope Optimization.xlsx]Elliptical Data'!$C$4:$C$103</c:f>
              <c:numCache>
                <c:formatCode>General</c:formatCode>
                <c:ptCount val="100"/>
                <c:pt idx="0">
                  <c:v>9.0461110999999992</c:v>
                </c:pt>
                <c:pt idx="1">
                  <c:v>7.8585539000000004</c:v>
                </c:pt>
                <c:pt idx="2">
                  <c:v>8.4602117999999997</c:v>
                </c:pt>
                <c:pt idx="3">
                  <c:v>7.9474125000000004</c:v>
                </c:pt>
                <c:pt idx="4">
                  <c:v>8.1249179999999992</c:v>
                </c:pt>
                <c:pt idx="5">
                  <c:v>7.7946267000000002</c:v>
                </c:pt>
                <c:pt idx="6">
                  <c:v>7.8284883000000001</c:v>
                </c:pt>
                <c:pt idx="7">
                  <c:v>7.8270534999999999</c:v>
                </c:pt>
                <c:pt idx="8">
                  <c:v>7.8026485000000001</c:v>
                </c:pt>
                <c:pt idx="9">
                  <c:v>7.8008246000000003</c:v>
                </c:pt>
                <c:pt idx="10">
                  <c:v>7.8093032999999998</c:v>
                </c:pt>
                <c:pt idx="11">
                  <c:v>8.4752244999999995</c:v>
                </c:pt>
                <c:pt idx="12">
                  <c:v>8.0651320999999996</c:v>
                </c:pt>
                <c:pt idx="13">
                  <c:v>7.8147396999999996</c:v>
                </c:pt>
                <c:pt idx="14">
                  <c:v>7.8120593999999999</c:v>
                </c:pt>
                <c:pt idx="15">
                  <c:v>9.6944236999999998</c:v>
                </c:pt>
                <c:pt idx="16">
                  <c:v>7.8416275999999998</c:v>
                </c:pt>
                <c:pt idx="17">
                  <c:v>7.8031597000000001</c:v>
                </c:pt>
                <c:pt idx="18">
                  <c:v>7.9997300999999998</c:v>
                </c:pt>
                <c:pt idx="19">
                  <c:v>7.8124681000000002</c:v>
                </c:pt>
                <c:pt idx="20">
                  <c:v>7.8054104000000004</c:v>
                </c:pt>
                <c:pt idx="21">
                  <c:v>8.8096789999999991</c:v>
                </c:pt>
                <c:pt idx="22">
                  <c:v>7.8905659000000004</c:v>
                </c:pt>
                <c:pt idx="23">
                  <c:v>8.3072376000000006</c:v>
                </c:pt>
                <c:pt idx="24">
                  <c:v>7.8152480000000004</c:v>
                </c:pt>
                <c:pt idx="25">
                  <c:v>7.7960525000000001</c:v>
                </c:pt>
                <c:pt idx="26">
                  <c:v>8.1662988999999993</c:v>
                </c:pt>
                <c:pt idx="27">
                  <c:v>7.9553018</c:v>
                </c:pt>
                <c:pt idx="28">
                  <c:v>7.7948817999999997</c:v>
                </c:pt>
                <c:pt idx="29">
                  <c:v>7.8150424999999997</c:v>
                </c:pt>
                <c:pt idx="30">
                  <c:v>8.0881595999999991</c:v>
                </c:pt>
                <c:pt idx="31">
                  <c:v>8.2901372999999996</c:v>
                </c:pt>
                <c:pt idx="32">
                  <c:v>7.8025102999999998</c:v>
                </c:pt>
                <c:pt idx="33">
                  <c:v>7.9539871</c:v>
                </c:pt>
                <c:pt idx="34">
                  <c:v>9.6144753000000005</c:v>
                </c:pt>
                <c:pt idx="35">
                  <c:v>7.7942366999999999</c:v>
                </c:pt>
                <c:pt idx="36">
                  <c:v>7.8897523999999999</c:v>
                </c:pt>
                <c:pt idx="37">
                  <c:v>7.7997021999999996</c:v>
                </c:pt>
                <c:pt idx="38">
                  <c:v>7.8073826000000004</c:v>
                </c:pt>
                <c:pt idx="39">
                  <c:v>7.7967557999999997</c:v>
                </c:pt>
                <c:pt idx="40">
                  <c:v>7.8016623999999997</c:v>
                </c:pt>
                <c:pt idx="41">
                  <c:v>8.0070485999999992</c:v>
                </c:pt>
                <c:pt idx="42">
                  <c:v>7.7948442</c:v>
                </c:pt>
                <c:pt idx="43">
                  <c:v>8.2319516999999998</c:v>
                </c:pt>
                <c:pt idx="44">
                  <c:v>7.8230987000000001</c:v>
                </c:pt>
                <c:pt idx="45">
                  <c:v>7.8609046999999999</c:v>
                </c:pt>
                <c:pt idx="46">
                  <c:v>8.3882980000000007</c:v>
                </c:pt>
                <c:pt idx="47">
                  <c:v>7.8077620999999997</c:v>
                </c:pt>
                <c:pt idx="48">
                  <c:v>9.3025465000000001</c:v>
                </c:pt>
                <c:pt idx="49">
                  <c:v>7.8139523999999998</c:v>
                </c:pt>
                <c:pt idx="50">
                  <c:v>7.7958379000000004</c:v>
                </c:pt>
                <c:pt idx="51">
                  <c:v>8.7994947000000003</c:v>
                </c:pt>
                <c:pt idx="52">
                  <c:v>7.8623633000000002</c:v>
                </c:pt>
                <c:pt idx="53">
                  <c:v>7.7944741000000004</c:v>
                </c:pt>
                <c:pt idx="54">
                  <c:v>8.1296186000000006</c:v>
                </c:pt>
                <c:pt idx="55">
                  <c:v>7.8322854</c:v>
                </c:pt>
                <c:pt idx="56">
                  <c:v>8.2749433999999997</c:v>
                </c:pt>
                <c:pt idx="57">
                  <c:v>7.9341235000000001</c:v>
                </c:pt>
                <c:pt idx="58">
                  <c:v>7.7980641999999998</c:v>
                </c:pt>
                <c:pt idx="59">
                  <c:v>7.8226456999999998</c:v>
                </c:pt>
                <c:pt idx="60">
                  <c:v>7.8116044999999996</c:v>
                </c:pt>
                <c:pt idx="61">
                  <c:v>7.9450769000000001</c:v>
                </c:pt>
                <c:pt idx="62">
                  <c:v>7.7942019</c:v>
                </c:pt>
                <c:pt idx="63">
                  <c:v>8.1749744</c:v>
                </c:pt>
                <c:pt idx="64">
                  <c:v>8.4127579000000008</c:v>
                </c:pt>
                <c:pt idx="65">
                  <c:v>7.8075333000000002</c:v>
                </c:pt>
                <c:pt idx="66">
                  <c:v>7.8368758999999999</c:v>
                </c:pt>
                <c:pt idx="67">
                  <c:v>10.001576999999999</c:v>
                </c:pt>
                <c:pt idx="68">
                  <c:v>7.8244853000000001</c:v>
                </c:pt>
                <c:pt idx="69">
                  <c:v>7.8004664999999997</c:v>
                </c:pt>
                <c:pt idx="70">
                  <c:v>9.5400504999999995</c:v>
                </c:pt>
                <c:pt idx="71">
                  <c:v>7.8005323000000004</c:v>
                </c:pt>
                <c:pt idx="72">
                  <c:v>7.9693255000000001</c:v>
                </c:pt>
                <c:pt idx="73">
                  <c:v>7.7947388000000002</c:v>
                </c:pt>
                <c:pt idx="74">
                  <c:v>8.0164299000000003</c:v>
                </c:pt>
                <c:pt idx="75">
                  <c:v>8.3074025999999996</c:v>
                </c:pt>
                <c:pt idx="76">
                  <c:v>7.8422418</c:v>
                </c:pt>
                <c:pt idx="77">
                  <c:v>7.7933516999999997</c:v>
                </c:pt>
                <c:pt idx="78">
                  <c:v>7.8767715000000003</c:v>
                </c:pt>
                <c:pt idx="79">
                  <c:v>7.8049374</c:v>
                </c:pt>
                <c:pt idx="80">
                  <c:v>7.8535022999999997</c:v>
                </c:pt>
                <c:pt idx="81">
                  <c:v>7.8033156000000004</c:v>
                </c:pt>
                <c:pt idx="82">
                  <c:v>7.8123630999999998</c:v>
                </c:pt>
                <c:pt idx="83">
                  <c:v>9.7500342999999994</c:v>
                </c:pt>
                <c:pt idx="84">
                  <c:v>7.9227552000000001</c:v>
                </c:pt>
                <c:pt idx="85">
                  <c:v>8.0206318000000003</c:v>
                </c:pt>
                <c:pt idx="86">
                  <c:v>8.4174109000000001</c:v>
                </c:pt>
                <c:pt idx="87">
                  <c:v>7.8002605000000003</c:v>
                </c:pt>
                <c:pt idx="88">
                  <c:v>7.8119396999999999</c:v>
                </c:pt>
                <c:pt idx="89">
                  <c:v>7.8021282999999997</c:v>
                </c:pt>
                <c:pt idx="90">
                  <c:v>7.8512601999999996</c:v>
                </c:pt>
                <c:pt idx="91">
                  <c:v>8.8593483000000006</c:v>
                </c:pt>
                <c:pt idx="92">
                  <c:v>7.7970891</c:v>
                </c:pt>
                <c:pt idx="93">
                  <c:v>7.8172173999999996</c:v>
                </c:pt>
                <c:pt idx="94">
                  <c:v>7.8055576999999996</c:v>
                </c:pt>
                <c:pt idx="95">
                  <c:v>7.7947407000000002</c:v>
                </c:pt>
                <c:pt idx="96">
                  <c:v>7.9239177999999999</c:v>
                </c:pt>
                <c:pt idx="97">
                  <c:v>7.8161955000000001</c:v>
                </c:pt>
                <c:pt idx="98">
                  <c:v>8.3558263999999998</c:v>
                </c:pt>
                <c:pt idx="99">
                  <c:v>8.2306489999999997</c:v>
                </c:pt>
              </c:numCache>
            </c:numRef>
          </c:yVal>
          <c:smooth val="0"/>
        </c:ser>
        <c:ser>
          <c:idx val="1"/>
          <c:order val="1"/>
          <c:tx>
            <c:v>Middle</c:v>
          </c:tx>
          <c:spPr>
            <a:ln w="19050" cap="rnd">
              <a:noFill/>
              <a:round/>
            </a:ln>
            <a:effectLst/>
          </c:spPr>
          <c:marker>
            <c:symbol val="circle"/>
            <c:size val="5"/>
            <c:spPr>
              <a:solidFill>
                <a:schemeClr val="accent2"/>
              </a:solidFill>
              <a:ln w="9525">
                <a:solidFill>
                  <a:schemeClr val="accent2"/>
                </a:solidFill>
              </a:ln>
              <a:effectLst/>
            </c:spPr>
          </c:marker>
          <c:xVal>
            <c:numRef>
              <c:f>'[Elliptical_Slope Optimization.xlsx]Elliptical Data'!$B$4:$B$103</c:f>
              <c:numCache>
                <c:formatCode>General</c:formatCode>
                <c:ptCount val="100"/>
                <c:pt idx="0">
                  <c:v>69.181143058829548</c:v>
                </c:pt>
                <c:pt idx="1">
                  <c:v>19.739435059578188</c:v>
                </c:pt>
                <c:pt idx="2">
                  <c:v>51.207905452892149</c:v>
                </c:pt>
                <c:pt idx="3">
                  <c:v>27.022835679635016</c:v>
                </c:pt>
                <c:pt idx="4">
                  <c:v>34.571890475663196</c:v>
                </c:pt>
                <c:pt idx="5">
                  <c:v>13.349115434871779</c:v>
                </c:pt>
                <c:pt idx="6">
                  <c:v>18.93313594037917</c:v>
                </c:pt>
                <c:pt idx="7">
                  <c:v>10.059997716976897</c:v>
                </c:pt>
                <c:pt idx="8">
                  <c:v>15.880282440510415</c:v>
                </c:pt>
                <c:pt idx="9">
                  <c:v>11.357570750917496</c:v>
                </c:pt>
                <c:pt idx="10">
                  <c:v>16.950312094885529</c:v>
                </c:pt>
                <c:pt idx="11">
                  <c:v>54.483421334819873</c:v>
                </c:pt>
                <c:pt idx="12">
                  <c:v>31.708990962140817</c:v>
                </c:pt>
                <c:pt idx="13">
                  <c:v>11.657792491204088</c:v>
                </c:pt>
                <c:pt idx="14">
                  <c:v>13.239940100704434</c:v>
                </c:pt>
                <c:pt idx="15">
                  <c:v>76.993061411823305</c:v>
                </c:pt>
                <c:pt idx="16">
                  <c:v>19.992334090712042</c:v>
                </c:pt>
                <c:pt idx="17">
                  <c:v>15.931820243229369</c:v>
                </c:pt>
                <c:pt idx="18">
                  <c:v>29.793558180848215</c:v>
                </c:pt>
                <c:pt idx="19">
                  <c:v>10.029842527909203</c:v>
                </c:pt>
                <c:pt idx="20">
                  <c:v>10.417435739227853</c:v>
                </c:pt>
                <c:pt idx="21">
                  <c:v>62.617695884007141</c:v>
                </c:pt>
                <c:pt idx="22">
                  <c:v>23.6625661936833</c:v>
                </c:pt>
                <c:pt idx="23">
                  <c:v>44.958493478904657</c:v>
                </c:pt>
                <c:pt idx="24">
                  <c:v>17.599039364633878</c:v>
                </c:pt>
                <c:pt idx="25">
                  <c:v>14.189695108881306</c:v>
                </c:pt>
                <c:pt idx="26">
                  <c:v>37.970828758654996</c:v>
                </c:pt>
                <c:pt idx="27">
                  <c:v>27.395401347807056</c:v>
                </c:pt>
                <c:pt idx="28">
                  <c:v>13.376186567759332</c:v>
                </c:pt>
                <c:pt idx="29">
                  <c:v>11.649089262638729</c:v>
                </c:pt>
                <c:pt idx="30">
                  <c:v>34.171673754409213</c:v>
                </c:pt>
                <c:pt idx="31">
                  <c:v>44.219944428103503</c:v>
                </c:pt>
                <c:pt idx="32">
                  <c:v>11.074135581812095</c:v>
                </c:pt>
                <c:pt idx="33">
                  <c:v>26.016954444028045</c:v>
                </c:pt>
                <c:pt idx="34">
                  <c:v>77.634370343041297</c:v>
                </c:pt>
                <c:pt idx="35">
                  <c:v>13.639657568449552</c:v>
                </c:pt>
                <c:pt idx="36">
                  <c:v>23.557392441151102</c:v>
                </c:pt>
                <c:pt idx="37">
                  <c:v>11.529565917429574</c:v>
                </c:pt>
                <c:pt idx="38">
                  <c:v>16.489642771709388</c:v>
                </c:pt>
                <c:pt idx="39">
                  <c:v>14.514265679756219</c:v>
                </c:pt>
                <c:pt idx="40">
                  <c:v>15.697491725938972</c:v>
                </c:pt>
                <c:pt idx="41">
                  <c:v>28.824310627727126</c:v>
                </c:pt>
                <c:pt idx="42">
                  <c:v>13.377693072522826</c:v>
                </c:pt>
                <c:pt idx="43">
                  <c:v>39.763371608961634</c:v>
                </c:pt>
                <c:pt idx="44">
                  <c:v>18.414595104332143</c:v>
                </c:pt>
                <c:pt idx="45">
                  <c:v>19.873965897628654</c:v>
                </c:pt>
                <c:pt idx="46">
                  <c:v>47.270365856253868</c:v>
                </c:pt>
                <c:pt idx="47">
                  <c:v>10.489302932028369</c:v>
                </c:pt>
                <c:pt idx="48">
                  <c:v>71.796944658200815</c:v>
                </c:pt>
                <c:pt idx="49">
                  <c:v>11.729969718711859</c:v>
                </c:pt>
                <c:pt idx="50">
                  <c:v>14.15740139301529</c:v>
                </c:pt>
                <c:pt idx="51">
                  <c:v>62.594797357741996</c:v>
                </c:pt>
                <c:pt idx="52">
                  <c:v>20.094256706072109</c:v>
                </c:pt>
                <c:pt idx="53">
                  <c:v>13.276190075324335</c:v>
                </c:pt>
                <c:pt idx="54">
                  <c:v>36.154730988887025</c:v>
                </c:pt>
                <c:pt idx="55">
                  <c:v>17.250436937399563</c:v>
                </c:pt>
                <c:pt idx="56">
                  <c:v>43.221691462540733</c:v>
                </c:pt>
                <c:pt idx="57">
                  <c:v>24.882262876390939</c:v>
                </c:pt>
                <c:pt idx="58">
                  <c:v>11.300678654789785</c:v>
                </c:pt>
                <c:pt idx="59">
                  <c:v>10.560305019958614</c:v>
                </c:pt>
                <c:pt idx="60">
                  <c:v>10.089365152003326</c:v>
                </c:pt>
                <c:pt idx="61">
                  <c:v>25.516514153661113</c:v>
                </c:pt>
                <c:pt idx="62">
                  <c:v>13.736252053864387</c:v>
                </c:pt>
                <c:pt idx="63">
                  <c:v>36.929093826748321</c:v>
                </c:pt>
                <c:pt idx="64">
                  <c:v>50.527164345145806</c:v>
                </c:pt>
                <c:pt idx="65">
                  <c:v>16.560951929316143</c:v>
                </c:pt>
                <c:pt idx="66">
                  <c:v>19.675716378113218</c:v>
                </c:pt>
                <c:pt idx="67">
                  <c:v>81.529836909007244</c:v>
                </c:pt>
                <c:pt idx="68">
                  <c:v>16.312842169722671</c:v>
                </c:pt>
                <c:pt idx="69">
                  <c:v>11.392490840462766</c:v>
                </c:pt>
                <c:pt idx="70">
                  <c:v>76.41498395777316</c:v>
                </c:pt>
                <c:pt idx="71">
                  <c:v>15.512386660062342</c:v>
                </c:pt>
                <c:pt idx="72">
                  <c:v>28.195714182888889</c:v>
                </c:pt>
                <c:pt idx="73">
                  <c:v>13.260617481240187</c:v>
                </c:pt>
                <c:pt idx="74">
                  <c:v>30.664714339437136</c:v>
                </c:pt>
                <c:pt idx="75">
                  <c:v>43.243824107906939</c:v>
                </c:pt>
                <c:pt idx="76">
                  <c:v>18.293150893729685</c:v>
                </c:pt>
                <c:pt idx="77">
                  <c:v>12.349261903001018</c:v>
                </c:pt>
                <c:pt idx="78">
                  <c:v>22.682742053307305</c:v>
                </c:pt>
                <c:pt idx="79">
                  <c:v>10.77286438646445</c:v>
                </c:pt>
                <c:pt idx="80">
                  <c:v>21.086787791648447</c:v>
                </c:pt>
                <c:pt idx="81">
                  <c:v>10.924576522077633</c:v>
                </c:pt>
                <c:pt idx="82">
                  <c:v>12.58518608527422</c:v>
                </c:pt>
                <c:pt idx="83">
                  <c:v>85.589315614453412</c:v>
                </c:pt>
                <c:pt idx="84">
                  <c:v>25.681100348201436</c:v>
                </c:pt>
                <c:pt idx="85">
                  <c:v>30.860642767435138</c:v>
                </c:pt>
                <c:pt idx="86">
                  <c:v>48.722613041739116</c:v>
                </c:pt>
                <c:pt idx="87">
                  <c:v>15.060217872708627</c:v>
                </c:pt>
                <c:pt idx="88">
                  <c:v>17.182335596135974</c:v>
                </c:pt>
                <c:pt idx="89">
                  <c:v>11.153431555251258</c:v>
                </c:pt>
                <c:pt idx="90">
                  <c:v>20.92078329782931</c:v>
                </c:pt>
                <c:pt idx="91">
                  <c:v>89.005241005800286</c:v>
                </c:pt>
                <c:pt idx="92">
                  <c:v>14.698806224532708</c:v>
                </c:pt>
                <c:pt idx="93">
                  <c:v>11.233872379471951</c:v>
                </c:pt>
                <c:pt idx="94">
                  <c:v>10.744952972781835</c:v>
                </c:pt>
                <c:pt idx="95">
                  <c:v>12.853852202284253</c:v>
                </c:pt>
                <c:pt idx="96">
                  <c:v>24.231046576255384</c:v>
                </c:pt>
                <c:pt idx="97">
                  <c:v>17.652586581223929</c:v>
                </c:pt>
                <c:pt idx="98">
                  <c:v>45.802157415962796</c:v>
                </c:pt>
                <c:pt idx="99">
                  <c:v>39.599589465959482</c:v>
                </c:pt>
              </c:numCache>
            </c:numRef>
          </c:xVal>
          <c:yVal>
            <c:numRef>
              <c:f>'[Elliptical_Slope Optimization.xlsx]Elliptical Data'!$D$4:$D$103</c:f>
              <c:numCache>
                <c:formatCode>General</c:formatCode>
                <c:ptCount val="100"/>
                <c:pt idx="0">
                  <c:v>7.7990537</c:v>
                </c:pt>
                <c:pt idx="1">
                  <c:v>7.6343950999999999</c:v>
                </c:pt>
                <c:pt idx="2">
                  <c:v>7.7949786000000003</c:v>
                </c:pt>
                <c:pt idx="3">
                  <c:v>7.6271190999999998</c:v>
                </c:pt>
                <c:pt idx="4">
                  <c:v>7.6908463999999999</c:v>
                </c:pt>
                <c:pt idx="5">
                  <c:v>7.6441922</c:v>
                </c:pt>
                <c:pt idx="6">
                  <c:v>7.6160072999999997</c:v>
                </c:pt>
                <c:pt idx="7">
                  <c:v>7.7047439000000004</c:v>
                </c:pt>
                <c:pt idx="8">
                  <c:v>7.6260580999999998</c:v>
                </c:pt>
                <c:pt idx="9">
                  <c:v>7.6688552000000003</c:v>
                </c:pt>
                <c:pt idx="10">
                  <c:v>7.6196098000000001</c:v>
                </c:pt>
                <c:pt idx="11">
                  <c:v>7.7816868000000001</c:v>
                </c:pt>
                <c:pt idx="12">
                  <c:v>7.6740197999999999</c:v>
                </c:pt>
                <c:pt idx="13">
                  <c:v>7.6790089999999998</c:v>
                </c:pt>
                <c:pt idx="14">
                  <c:v>7.6617459999999999</c:v>
                </c:pt>
                <c:pt idx="15">
                  <c:v>7.8795991000000001</c:v>
                </c:pt>
                <c:pt idx="16">
                  <c:v>7.6169744000000001</c:v>
                </c:pt>
                <c:pt idx="17">
                  <c:v>7.6259961000000001</c:v>
                </c:pt>
                <c:pt idx="18">
                  <c:v>7.6398410999999999</c:v>
                </c:pt>
                <c:pt idx="19">
                  <c:v>7.6911525999999997</c:v>
                </c:pt>
                <c:pt idx="20">
                  <c:v>7.6793056000000002</c:v>
                </c:pt>
                <c:pt idx="21">
                  <c:v>7.8480701000000002</c:v>
                </c:pt>
                <c:pt idx="22">
                  <c:v>7.6165757000000003</c:v>
                </c:pt>
                <c:pt idx="23">
                  <c:v>7.7286339000000002</c:v>
                </c:pt>
                <c:pt idx="24">
                  <c:v>7.6190224000000004</c:v>
                </c:pt>
                <c:pt idx="25">
                  <c:v>7.6372856999999996</c:v>
                </c:pt>
                <c:pt idx="26">
                  <c:v>7.685956</c:v>
                </c:pt>
                <c:pt idx="27">
                  <c:v>7.6306276000000004</c:v>
                </c:pt>
                <c:pt idx="28">
                  <c:v>7.6441903</c:v>
                </c:pt>
                <c:pt idx="29">
                  <c:v>7.6794723999999999</c:v>
                </c:pt>
                <c:pt idx="30">
                  <c:v>7.6640386999999999</c:v>
                </c:pt>
                <c:pt idx="31">
                  <c:v>7.7170334</c:v>
                </c:pt>
                <c:pt idx="32">
                  <c:v>7.6727885999999996</c:v>
                </c:pt>
                <c:pt idx="33">
                  <c:v>7.6457882000000001</c:v>
                </c:pt>
                <c:pt idx="34">
                  <c:v>7.8343924999999999</c:v>
                </c:pt>
                <c:pt idx="35">
                  <c:v>7.6409187000000003</c:v>
                </c:pt>
                <c:pt idx="36">
                  <c:v>7.6178308000000001</c:v>
                </c:pt>
                <c:pt idx="37">
                  <c:v>7.6660966999999998</c:v>
                </c:pt>
                <c:pt idx="38">
                  <c:v>7.6239562000000003</c:v>
                </c:pt>
                <c:pt idx="39">
                  <c:v>7.6347246000000002</c:v>
                </c:pt>
                <c:pt idx="40">
                  <c:v>7.6270670999999997</c:v>
                </c:pt>
                <c:pt idx="41">
                  <c:v>7.6585264000000004</c:v>
                </c:pt>
                <c:pt idx="42">
                  <c:v>7.6442161000000004</c:v>
                </c:pt>
                <c:pt idx="43">
                  <c:v>7.7170190999999999</c:v>
                </c:pt>
                <c:pt idx="44">
                  <c:v>7.6169042999999999</c:v>
                </c:pt>
                <c:pt idx="45">
                  <c:v>7.6357198000000004</c:v>
                </c:pt>
                <c:pt idx="46">
                  <c:v>7.7694324999999997</c:v>
                </c:pt>
                <c:pt idx="47">
                  <c:v>7.6829362000000003</c:v>
                </c:pt>
                <c:pt idx="48">
                  <c:v>7.8627032999999997</c:v>
                </c:pt>
                <c:pt idx="49">
                  <c:v>7.6772656000000001</c:v>
                </c:pt>
                <c:pt idx="50">
                  <c:v>7.6374120999999997</c:v>
                </c:pt>
                <c:pt idx="51">
                  <c:v>7.8416891</c:v>
                </c:pt>
                <c:pt idx="52">
                  <c:v>7.6338134000000002</c:v>
                </c:pt>
                <c:pt idx="53">
                  <c:v>7.6446128</c:v>
                </c:pt>
                <c:pt idx="54">
                  <c:v>7.6754636999999999</c:v>
                </c:pt>
                <c:pt idx="55">
                  <c:v>7.6386867000000001</c:v>
                </c:pt>
                <c:pt idx="56">
                  <c:v>7.7185344999999996</c:v>
                </c:pt>
                <c:pt idx="57">
                  <c:v>7.6417589000000001</c:v>
                </c:pt>
                <c:pt idx="58">
                  <c:v>7.6645880000000002</c:v>
                </c:pt>
                <c:pt idx="59">
                  <c:v>7.6964645000000003</c:v>
                </c:pt>
                <c:pt idx="60">
                  <c:v>7.6895204000000001</c:v>
                </c:pt>
                <c:pt idx="61">
                  <c:v>7.64398</c:v>
                </c:pt>
                <c:pt idx="62">
                  <c:v>7.6398739999999998</c:v>
                </c:pt>
                <c:pt idx="63">
                  <c:v>7.7058067000000001</c:v>
                </c:pt>
                <c:pt idx="64">
                  <c:v>7.7615752000000002</c:v>
                </c:pt>
                <c:pt idx="65">
                  <c:v>7.6233015000000002</c:v>
                </c:pt>
                <c:pt idx="66">
                  <c:v>7.6154241999999996</c:v>
                </c:pt>
                <c:pt idx="67">
                  <c:v>7.8954968000000001</c:v>
                </c:pt>
                <c:pt idx="68">
                  <c:v>7.6413479000000004</c:v>
                </c:pt>
                <c:pt idx="69">
                  <c:v>7.6680365000000004</c:v>
                </c:pt>
                <c:pt idx="70">
                  <c:v>7.8465423999999997</c:v>
                </c:pt>
                <c:pt idx="71">
                  <c:v>7.6279912000000003</c:v>
                </c:pt>
                <c:pt idx="72">
                  <c:v>7.6325554999999996</c:v>
                </c:pt>
                <c:pt idx="73">
                  <c:v>7.6451954999999998</c:v>
                </c:pt>
                <c:pt idx="74">
                  <c:v>7.6435971</c:v>
                </c:pt>
                <c:pt idx="75">
                  <c:v>7.7463417000000003</c:v>
                </c:pt>
                <c:pt idx="76">
                  <c:v>7.6359729999999999</c:v>
                </c:pt>
                <c:pt idx="77">
                  <c:v>7.6505055000000004</c:v>
                </c:pt>
                <c:pt idx="78">
                  <c:v>7.6165738000000003</c:v>
                </c:pt>
                <c:pt idx="79">
                  <c:v>7.6776885999999998</c:v>
                </c:pt>
                <c:pt idx="80">
                  <c:v>7.6139983999999998</c:v>
                </c:pt>
                <c:pt idx="81">
                  <c:v>7.6747278999999997</c:v>
                </c:pt>
                <c:pt idx="82">
                  <c:v>7.6683225999999998</c:v>
                </c:pt>
                <c:pt idx="83">
                  <c:v>7.7603511999999997</c:v>
                </c:pt>
                <c:pt idx="84">
                  <c:v>7.6211428999999997</c:v>
                </c:pt>
                <c:pt idx="85">
                  <c:v>7.6448393000000001</c:v>
                </c:pt>
                <c:pt idx="86">
                  <c:v>7.7790908999999999</c:v>
                </c:pt>
                <c:pt idx="87">
                  <c:v>7.6331859</c:v>
                </c:pt>
                <c:pt idx="88">
                  <c:v>7.6204995999999996</c:v>
                </c:pt>
                <c:pt idx="89">
                  <c:v>7.6717500999999997</c:v>
                </c:pt>
                <c:pt idx="90">
                  <c:v>7.6138123999999996</c:v>
                </c:pt>
                <c:pt idx="91">
                  <c:v>6.7563620000000002</c:v>
                </c:pt>
                <c:pt idx="92">
                  <c:v>7.6329174000000002</c:v>
                </c:pt>
                <c:pt idx="93">
                  <c:v>7.6852155</c:v>
                </c:pt>
                <c:pt idx="94">
                  <c:v>7.6787963000000001</c:v>
                </c:pt>
                <c:pt idx="95">
                  <c:v>7.6490302000000003</c:v>
                </c:pt>
                <c:pt idx="96">
                  <c:v>7.6408009999999997</c:v>
                </c:pt>
                <c:pt idx="97">
                  <c:v>7.6196650999999997</c:v>
                </c:pt>
                <c:pt idx="98">
                  <c:v>7.7548598999999996</c:v>
                </c:pt>
                <c:pt idx="99">
                  <c:v>7.7230501</c:v>
                </c:pt>
              </c:numCache>
            </c:numRef>
          </c:yVal>
          <c:smooth val="0"/>
        </c:ser>
        <c:ser>
          <c:idx val="2"/>
          <c:order val="2"/>
          <c:tx>
            <c:v>Trailing Edge</c:v>
          </c:tx>
          <c:spPr>
            <a:ln w="19050" cap="rnd">
              <a:noFill/>
              <a:round/>
            </a:ln>
            <a:effectLst/>
          </c:spPr>
          <c:marker>
            <c:symbol val="circle"/>
            <c:size val="5"/>
            <c:spPr>
              <a:solidFill>
                <a:schemeClr val="accent3"/>
              </a:solidFill>
              <a:ln w="9525">
                <a:solidFill>
                  <a:schemeClr val="accent3"/>
                </a:solidFill>
              </a:ln>
              <a:effectLst/>
            </c:spPr>
          </c:marker>
          <c:xVal>
            <c:numRef>
              <c:f>'[Elliptical_Slope Optimization.xlsx]Elliptical Data'!$B$4:$B$103</c:f>
              <c:numCache>
                <c:formatCode>General</c:formatCode>
                <c:ptCount val="100"/>
                <c:pt idx="0">
                  <c:v>69.181143058829548</c:v>
                </c:pt>
                <c:pt idx="1">
                  <c:v>19.739435059578188</c:v>
                </c:pt>
                <c:pt idx="2">
                  <c:v>51.207905452892149</c:v>
                </c:pt>
                <c:pt idx="3">
                  <c:v>27.022835679635016</c:v>
                </c:pt>
                <c:pt idx="4">
                  <c:v>34.571890475663196</c:v>
                </c:pt>
                <c:pt idx="5">
                  <c:v>13.349115434871779</c:v>
                </c:pt>
                <c:pt idx="6">
                  <c:v>18.93313594037917</c:v>
                </c:pt>
                <c:pt idx="7">
                  <c:v>10.059997716976897</c:v>
                </c:pt>
                <c:pt idx="8">
                  <c:v>15.880282440510415</c:v>
                </c:pt>
                <c:pt idx="9">
                  <c:v>11.357570750917496</c:v>
                </c:pt>
                <c:pt idx="10">
                  <c:v>16.950312094885529</c:v>
                </c:pt>
                <c:pt idx="11">
                  <c:v>54.483421334819873</c:v>
                </c:pt>
                <c:pt idx="12">
                  <c:v>31.708990962140817</c:v>
                </c:pt>
                <c:pt idx="13">
                  <c:v>11.657792491204088</c:v>
                </c:pt>
                <c:pt idx="14">
                  <c:v>13.239940100704434</c:v>
                </c:pt>
                <c:pt idx="15">
                  <c:v>76.993061411823305</c:v>
                </c:pt>
                <c:pt idx="16">
                  <c:v>19.992334090712042</c:v>
                </c:pt>
                <c:pt idx="17">
                  <c:v>15.931820243229369</c:v>
                </c:pt>
                <c:pt idx="18">
                  <c:v>29.793558180848215</c:v>
                </c:pt>
                <c:pt idx="19">
                  <c:v>10.029842527909203</c:v>
                </c:pt>
                <c:pt idx="20">
                  <c:v>10.417435739227853</c:v>
                </c:pt>
                <c:pt idx="21">
                  <c:v>62.617695884007141</c:v>
                </c:pt>
                <c:pt idx="22">
                  <c:v>23.6625661936833</c:v>
                </c:pt>
                <c:pt idx="23">
                  <c:v>44.958493478904657</c:v>
                </c:pt>
                <c:pt idx="24">
                  <c:v>17.599039364633878</c:v>
                </c:pt>
                <c:pt idx="25">
                  <c:v>14.189695108881306</c:v>
                </c:pt>
                <c:pt idx="26">
                  <c:v>37.970828758654996</c:v>
                </c:pt>
                <c:pt idx="27">
                  <c:v>27.395401347807056</c:v>
                </c:pt>
                <c:pt idx="28">
                  <c:v>13.376186567759332</c:v>
                </c:pt>
                <c:pt idx="29">
                  <c:v>11.649089262638729</c:v>
                </c:pt>
                <c:pt idx="30">
                  <c:v>34.171673754409213</c:v>
                </c:pt>
                <c:pt idx="31">
                  <c:v>44.219944428103503</c:v>
                </c:pt>
                <c:pt idx="32">
                  <c:v>11.074135581812095</c:v>
                </c:pt>
                <c:pt idx="33">
                  <c:v>26.016954444028045</c:v>
                </c:pt>
                <c:pt idx="34">
                  <c:v>77.634370343041297</c:v>
                </c:pt>
                <c:pt idx="35">
                  <c:v>13.639657568449552</c:v>
                </c:pt>
                <c:pt idx="36">
                  <c:v>23.557392441151102</c:v>
                </c:pt>
                <c:pt idx="37">
                  <c:v>11.529565917429574</c:v>
                </c:pt>
                <c:pt idx="38">
                  <c:v>16.489642771709388</c:v>
                </c:pt>
                <c:pt idx="39">
                  <c:v>14.514265679756219</c:v>
                </c:pt>
                <c:pt idx="40">
                  <c:v>15.697491725938972</c:v>
                </c:pt>
                <c:pt idx="41">
                  <c:v>28.824310627727126</c:v>
                </c:pt>
                <c:pt idx="42">
                  <c:v>13.377693072522826</c:v>
                </c:pt>
                <c:pt idx="43">
                  <c:v>39.763371608961634</c:v>
                </c:pt>
                <c:pt idx="44">
                  <c:v>18.414595104332143</c:v>
                </c:pt>
                <c:pt idx="45">
                  <c:v>19.873965897628654</c:v>
                </c:pt>
                <c:pt idx="46">
                  <c:v>47.270365856253868</c:v>
                </c:pt>
                <c:pt idx="47">
                  <c:v>10.489302932028369</c:v>
                </c:pt>
                <c:pt idx="48">
                  <c:v>71.796944658200815</c:v>
                </c:pt>
                <c:pt idx="49">
                  <c:v>11.729969718711859</c:v>
                </c:pt>
                <c:pt idx="50">
                  <c:v>14.15740139301529</c:v>
                </c:pt>
                <c:pt idx="51">
                  <c:v>62.594797357741996</c:v>
                </c:pt>
                <c:pt idx="52">
                  <c:v>20.094256706072109</c:v>
                </c:pt>
                <c:pt idx="53">
                  <c:v>13.276190075324335</c:v>
                </c:pt>
                <c:pt idx="54">
                  <c:v>36.154730988887025</c:v>
                </c:pt>
                <c:pt idx="55">
                  <c:v>17.250436937399563</c:v>
                </c:pt>
                <c:pt idx="56">
                  <c:v>43.221691462540733</c:v>
                </c:pt>
                <c:pt idx="57">
                  <c:v>24.882262876390939</c:v>
                </c:pt>
                <c:pt idx="58">
                  <c:v>11.300678654789785</c:v>
                </c:pt>
                <c:pt idx="59">
                  <c:v>10.560305019958614</c:v>
                </c:pt>
                <c:pt idx="60">
                  <c:v>10.089365152003326</c:v>
                </c:pt>
                <c:pt idx="61">
                  <c:v>25.516514153661113</c:v>
                </c:pt>
                <c:pt idx="62">
                  <c:v>13.736252053864387</c:v>
                </c:pt>
                <c:pt idx="63">
                  <c:v>36.929093826748321</c:v>
                </c:pt>
                <c:pt idx="64">
                  <c:v>50.527164345145806</c:v>
                </c:pt>
                <c:pt idx="65">
                  <c:v>16.560951929316143</c:v>
                </c:pt>
                <c:pt idx="66">
                  <c:v>19.675716378113218</c:v>
                </c:pt>
                <c:pt idx="67">
                  <c:v>81.529836909007244</c:v>
                </c:pt>
                <c:pt idx="68">
                  <c:v>16.312842169722671</c:v>
                </c:pt>
                <c:pt idx="69">
                  <c:v>11.392490840462766</c:v>
                </c:pt>
                <c:pt idx="70">
                  <c:v>76.41498395777316</c:v>
                </c:pt>
                <c:pt idx="71">
                  <c:v>15.512386660062342</c:v>
                </c:pt>
                <c:pt idx="72">
                  <c:v>28.195714182888889</c:v>
                </c:pt>
                <c:pt idx="73">
                  <c:v>13.260617481240187</c:v>
                </c:pt>
                <c:pt idx="74">
                  <c:v>30.664714339437136</c:v>
                </c:pt>
                <c:pt idx="75">
                  <c:v>43.243824107906939</c:v>
                </c:pt>
                <c:pt idx="76">
                  <c:v>18.293150893729685</c:v>
                </c:pt>
                <c:pt idx="77">
                  <c:v>12.349261903001018</c:v>
                </c:pt>
                <c:pt idx="78">
                  <c:v>22.682742053307305</c:v>
                </c:pt>
                <c:pt idx="79">
                  <c:v>10.77286438646445</c:v>
                </c:pt>
                <c:pt idx="80">
                  <c:v>21.086787791648447</c:v>
                </c:pt>
                <c:pt idx="81">
                  <c:v>10.924576522077633</c:v>
                </c:pt>
                <c:pt idx="82">
                  <c:v>12.58518608527422</c:v>
                </c:pt>
                <c:pt idx="83">
                  <c:v>85.589315614453412</c:v>
                </c:pt>
                <c:pt idx="84">
                  <c:v>25.681100348201436</c:v>
                </c:pt>
                <c:pt idx="85">
                  <c:v>30.860642767435138</c:v>
                </c:pt>
                <c:pt idx="86">
                  <c:v>48.722613041739116</c:v>
                </c:pt>
                <c:pt idx="87">
                  <c:v>15.060217872708627</c:v>
                </c:pt>
                <c:pt idx="88">
                  <c:v>17.182335596135974</c:v>
                </c:pt>
                <c:pt idx="89">
                  <c:v>11.153431555251258</c:v>
                </c:pt>
                <c:pt idx="90">
                  <c:v>20.92078329782931</c:v>
                </c:pt>
                <c:pt idx="91">
                  <c:v>89.005241005800286</c:v>
                </c:pt>
                <c:pt idx="92">
                  <c:v>14.698806224532708</c:v>
                </c:pt>
                <c:pt idx="93">
                  <c:v>11.233872379471951</c:v>
                </c:pt>
                <c:pt idx="94">
                  <c:v>10.744952972781835</c:v>
                </c:pt>
                <c:pt idx="95">
                  <c:v>12.853852202284253</c:v>
                </c:pt>
                <c:pt idx="96">
                  <c:v>24.231046576255384</c:v>
                </c:pt>
                <c:pt idx="97">
                  <c:v>17.652586581223929</c:v>
                </c:pt>
                <c:pt idx="98">
                  <c:v>45.802157415962796</c:v>
                </c:pt>
                <c:pt idx="99">
                  <c:v>39.599589465959482</c:v>
                </c:pt>
              </c:numCache>
            </c:numRef>
          </c:xVal>
          <c:yVal>
            <c:numRef>
              <c:f>'[Elliptical_Slope Optimization.xlsx]Elliptical Data'!$E$4:$E$103</c:f>
              <c:numCache>
                <c:formatCode>General</c:formatCode>
                <c:ptCount val="100"/>
                <c:pt idx="0">
                  <c:v>7.2928658000000004</c:v>
                </c:pt>
                <c:pt idx="1">
                  <c:v>7.7102766000000003</c:v>
                </c:pt>
                <c:pt idx="2">
                  <c:v>7.5553656</c:v>
                </c:pt>
                <c:pt idx="3">
                  <c:v>7.6398353999999999</c:v>
                </c:pt>
                <c:pt idx="4">
                  <c:v>7.6310862999999998</c:v>
                </c:pt>
                <c:pt idx="5">
                  <c:v>7.7667875000000004</c:v>
                </c:pt>
                <c:pt idx="6">
                  <c:v>7.6984047999999996</c:v>
                </c:pt>
                <c:pt idx="7">
                  <c:v>7.8472004000000002</c:v>
                </c:pt>
                <c:pt idx="8">
                  <c:v>7.7315731000000003</c:v>
                </c:pt>
                <c:pt idx="9">
                  <c:v>7.8041115000000003</c:v>
                </c:pt>
                <c:pt idx="10">
                  <c:v>7.7138863000000004</c:v>
                </c:pt>
                <c:pt idx="11">
                  <c:v>7.5046597000000004</c:v>
                </c:pt>
                <c:pt idx="12">
                  <c:v>7.6419911000000003</c:v>
                </c:pt>
                <c:pt idx="13">
                  <c:v>7.8120561000000004</c:v>
                </c:pt>
                <c:pt idx="14">
                  <c:v>7.7849822</c:v>
                </c:pt>
                <c:pt idx="15">
                  <c:v>6.9981790000000004</c:v>
                </c:pt>
                <c:pt idx="16">
                  <c:v>7.6908979000000004</c:v>
                </c:pt>
                <c:pt idx="17">
                  <c:v>7.7312002</c:v>
                </c:pt>
                <c:pt idx="18">
                  <c:v>7.6269479000000002</c:v>
                </c:pt>
                <c:pt idx="19">
                  <c:v>7.8337779000000003</c:v>
                </c:pt>
                <c:pt idx="20">
                  <c:v>7.8175993000000004</c:v>
                </c:pt>
                <c:pt idx="21">
                  <c:v>7.4656586999999996</c:v>
                </c:pt>
                <c:pt idx="22">
                  <c:v>7.6581039000000004</c:v>
                </c:pt>
                <c:pt idx="23">
                  <c:v>7.5611515000000002</c:v>
                </c:pt>
                <c:pt idx="24">
                  <c:v>7.7118672999999998</c:v>
                </c:pt>
                <c:pt idx="25">
                  <c:v>7.7542476999999996</c:v>
                </c:pt>
                <c:pt idx="26">
                  <c:v>7.5922356000000004</c:v>
                </c:pt>
                <c:pt idx="27">
                  <c:v>7.6396585000000004</c:v>
                </c:pt>
                <c:pt idx="28">
                  <c:v>7.7664689999999998</c:v>
                </c:pt>
                <c:pt idx="29">
                  <c:v>7.8127041000000004</c:v>
                </c:pt>
                <c:pt idx="30">
                  <c:v>7.6078405</c:v>
                </c:pt>
                <c:pt idx="31">
                  <c:v>7.5539579000000003</c:v>
                </c:pt>
                <c:pt idx="32">
                  <c:v>7.8095416999999996</c:v>
                </c:pt>
                <c:pt idx="33">
                  <c:v>7.6677479999999996</c:v>
                </c:pt>
                <c:pt idx="34">
                  <c:v>6.9064603</c:v>
                </c:pt>
                <c:pt idx="35">
                  <c:v>7.7615786</c:v>
                </c:pt>
                <c:pt idx="36">
                  <c:v>7.6620131000000002</c:v>
                </c:pt>
                <c:pt idx="37">
                  <c:v>7.8002310000000001</c:v>
                </c:pt>
                <c:pt idx="38">
                  <c:v>7.7251605999999997</c:v>
                </c:pt>
                <c:pt idx="39">
                  <c:v>7.7496356999999998</c:v>
                </c:pt>
                <c:pt idx="40">
                  <c:v>7.7338791000000002</c:v>
                </c:pt>
                <c:pt idx="41">
                  <c:v>7.6541657000000001</c:v>
                </c:pt>
                <c:pt idx="42">
                  <c:v>7.7667675000000003</c:v>
                </c:pt>
                <c:pt idx="43">
                  <c:v>7.6011652999999999</c:v>
                </c:pt>
                <c:pt idx="44">
                  <c:v>7.7032598999999999</c:v>
                </c:pt>
                <c:pt idx="45">
                  <c:v>7.7098636999999997</c:v>
                </c:pt>
                <c:pt idx="46">
                  <c:v>7.5728254000000002</c:v>
                </c:pt>
                <c:pt idx="47">
                  <c:v>7.8231605999999996</c:v>
                </c:pt>
                <c:pt idx="48">
                  <c:v>7.2335953999999996</c:v>
                </c:pt>
                <c:pt idx="49">
                  <c:v>7.8101634999999998</c:v>
                </c:pt>
                <c:pt idx="50">
                  <c:v>7.7548094000000001</c:v>
                </c:pt>
                <c:pt idx="51">
                  <c:v>7.4585733000000003</c:v>
                </c:pt>
                <c:pt idx="52">
                  <c:v>7.7065139</c:v>
                </c:pt>
                <c:pt idx="53">
                  <c:v>7.7675847999999998</c:v>
                </c:pt>
                <c:pt idx="54">
                  <c:v>7.6003541999999999</c:v>
                </c:pt>
                <c:pt idx="55">
                  <c:v>7.7340755000000003</c:v>
                </c:pt>
                <c:pt idx="56">
                  <c:v>7.5695395000000003</c:v>
                </c:pt>
                <c:pt idx="57">
                  <c:v>7.6735658999999998</c:v>
                </c:pt>
                <c:pt idx="58">
                  <c:v>7.7979235999999998</c:v>
                </c:pt>
                <c:pt idx="59">
                  <c:v>7.8364247999999996</c:v>
                </c:pt>
                <c:pt idx="60">
                  <c:v>7.8300694999999996</c:v>
                </c:pt>
                <c:pt idx="61">
                  <c:v>7.6703400999999998</c:v>
                </c:pt>
                <c:pt idx="62">
                  <c:v>7.7597065000000001</c:v>
                </c:pt>
                <c:pt idx="63">
                  <c:v>7.6220584000000002</c:v>
                </c:pt>
                <c:pt idx="64">
                  <c:v>7.5307722000000004</c:v>
                </c:pt>
                <c:pt idx="65">
                  <c:v>7.7237448999999998</c:v>
                </c:pt>
                <c:pt idx="66">
                  <c:v>7.6923380000000003</c:v>
                </c:pt>
                <c:pt idx="67">
                  <c:v>6.7070546000000002</c:v>
                </c:pt>
                <c:pt idx="68">
                  <c:v>7.7431459</c:v>
                </c:pt>
                <c:pt idx="69">
                  <c:v>7.8031468000000004</c:v>
                </c:pt>
                <c:pt idx="70">
                  <c:v>7.0472136000000001</c:v>
                </c:pt>
                <c:pt idx="71">
                  <c:v>7.7360916</c:v>
                </c:pt>
                <c:pt idx="72">
                  <c:v>7.6347507999999999</c:v>
                </c:pt>
                <c:pt idx="73">
                  <c:v>7.7684354999999998</c:v>
                </c:pt>
                <c:pt idx="74">
                  <c:v>7.6217927999999997</c:v>
                </c:pt>
                <c:pt idx="75">
                  <c:v>7.5962477000000002</c:v>
                </c:pt>
                <c:pt idx="76">
                  <c:v>7.7230581999999997</c:v>
                </c:pt>
                <c:pt idx="77">
                  <c:v>7.7774134000000004</c:v>
                </c:pt>
                <c:pt idx="78">
                  <c:v>7.6686926</c:v>
                </c:pt>
                <c:pt idx="79">
                  <c:v>7.8164901999999996</c:v>
                </c:pt>
                <c:pt idx="80">
                  <c:v>7.6791729999999996</c:v>
                </c:pt>
                <c:pt idx="81">
                  <c:v>7.8121480999999999</c:v>
                </c:pt>
                <c:pt idx="82">
                  <c:v>7.7958112000000002</c:v>
                </c:pt>
                <c:pt idx="83">
                  <c:v>6.0894817999999997</c:v>
                </c:pt>
                <c:pt idx="84">
                  <c:v>7.6448979000000001</c:v>
                </c:pt>
                <c:pt idx="85">
                  <c:v>7.6213445999999996</c:v>
                </c:pt>
                <c:pt idx="86">
                  <c:v>7.5648103000000004</c:v>
                </c:pt>
                <c:pt idx="87">
                  <c:v>7.7442340999999999</c:v>
                </c:pt>
                <c:pt idx="88">
                  <c:v>7.7163363</c:v>
                </c:pt>
                <c:pt idx="89">
                  <c:v>7.8080648999999998</c:v>
                </c:pt>
                <c:pt idx="90">
                  <c:v>7.6803875000000001</c:v>
                </c:pt>
                <c:pt idx="91">
                  <c:v>4.3477902000000004</c:v>
                </c:pt>
                <c:pt idx="92">
                  <c:v>7.7464161000000002</c:v>
                </c:pt>
                <c:pt idx="93">
                  <c:v>7.8211564999999998</c:v>
                </c:pt>
                <c:pt idx="94">
                  <c:v>7.8177085000000002</c:v>
                </c:pt>
                <c:pt idx="95">
                  <c:v>7.7747335</c:v>
                </c:pt>
                <c:pt idx="96">
                  <c:v>7.6787476999999997</c:v>
                </c:pt>
                <c:pt idx="97">
                  <c:v>7.7122168999999996</c:v>
                </c:pt>
                <c:pt idx="98">
                  <c:v>7.5732670000000004</c:v>
                </c:pt>
                <c:pt idx="99">
                  <c:v>7.6121353999999997</c:v>
                </c:pt>
              </c:numCache>
            </c:numRef>
          </c:yVal>
          <c:smooth val="0"/>
        </c:ser>
        <c:dLbls>
          <c:showLegendKey val="0"/>
          <c:showVal val="0"/>
          <c:showCatName val="0"/>
          <c:showSerName val="0"/>
          <c:showPercent val="0"/>
          <c:showBubbleSize val="0"/>
        </c:dLbls>
        <c:axId val="85180416"/>
        <c:axId val="85182720"/>
      </c:scatterChart>
      <c:valAx>
        <c:axId val="8518041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a:solidFill>
                      <a:sysClr val="windowText" lastClr="000000"/>
                    </a:solidFill>
                    <a:latin typeface="Times New Roman" panose="02020603050405020304" pitchFamily="18" charset="0"/>
                    <a:cs typeface="Times New Roman" panose="02020603050405020304" pitchFamily="18" charset="0"/>
                  </a:rPr>
                  <a:t>Angle</a:t>
                </a:r>
                <a:r>
                  <a:rPr lang="en-US" baseline="0">
                    <a:solidFill>
                      <a:sysClr val="windowText" lastClr="000000"/>
                    </a:solidFill>
                    <a:latin typeface="Times New Roman" panose="02020603050405020304" pitchFamily="18" charset="0"/>
                    <a:cs typeface="Times New Roman" panose="02020603050405020304" pitchFamily="18" charset="0"/>
                  </a:rPr>
                  <a:t> (Degrees)</a:t>
                </a:r>
                <a:endParaRPr lang="en-US">
                  <a:solidFill>
                    <a:sysClr val="windowText" lastClr="000000"/>
                  </a:solidFill>
                  <a:latin typeface="Times New Roman" panose="02020603050405020304" pitchFamily="18" charset="0"/>
                  <a:cs typeface="Times New Roman" panose="02020603050405020304" pitchFamily="18" charset="0"/>
                </a:endParaRP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85182720"/>
        <c:crosses val="autoZero"/>
        <c:crossBetween val="midCat"/>
      </c:valAx>
      <c:valAx>
        <c:axId val="85182720"/>
        <c:scaling>
          <c:orientation val="minMax"/>
          <c:min val="6"/>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a:solidFill>
                      <a:sysClr val="windowText" lastClr="000000"/>
                    </a:solidFill>
                    <a:latin typeface="Times New Roman" panose="02020603050405020304" pitchFamily="18" charset="0"/>
                    <a:cs typeface="Times New Roman" panose="02020603050405020304" pitchFamily="18" charset="0"/>
                  </a:rPr>
                  <a:t>Velocity (m/s)</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85180416"/>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FE1045A-EC34-4289-99A1-C4A2F6B719BC}" type="datetimeFigureOut">
              <a:rPr lang="en-US" smtClean="0"/>
              <a:t>6/9/2015</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A16979DC-6B46-49FD-82BB-D6835701C164}" type="slidenum">
              <a:rPr lang="en-US" smtClean="0"/>
              <a:t>‹#›</a:t>
            </a:fld>
            <a:endParaRPr lang="en-US"/>
          </a:p>
        </p:txBody>
      </p:sp>
    </p:spTree>
    <p:extLst>
      <p:ext uri="{BB962C8B-B14F-4D97-AF65-F5344CB8AC3E}">
        <p14:creationId xmlns:p14="http://schemas.microsoft.com/office/powerpoint/2010/main" val="3078583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smtClean="0"/>
              <a:t> - Assessing</a:t>
            </a:r>
            <a:r>
              <a:rPr lang="en-US" baseline="0" dirty="0" smtClean="0"/>
              <a:t> the wind energy yield with changed façade </a:t>
            </a:r>
          </a:p>
          <a:p>
            <a:r>
              <a:rPr lang="en-US" baseline="0" dirty="0" smtClean="0"/>
              <a:t>Work will be disseminated in the Journal of Wind Engineering and Industrial Aerodynamics</a:t>
            </a:r>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15202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dirty="0" smtClean="0"/>
              <a:t>The two main parameters we will be looking at is High </a:t>
            </a:r>
            <a:r>
              <a:rPr lang="en-US" b="1" dirty="0" err="1" smtClean="0"/>
              <a:t>vel</a:t>
            </a:r>
            <a:r>
              <a:rPr lang="en-US" b="1" dirty="0" smtClean="0"/>
              <a:t>, low </a:t>
            </a:r>
            <a:r>
              <a:rPr lang="en-US" b="1" dirty="0" err="1" smtClean="0"/>
              <a:t>turb</a:t>
            </a:r>
            <a:endParaRPr lang="en-US" b="1" dirty="0" smtClean="0"/>
          </a:p>
          <a:p>
            <a:pPr marL="174708" indent="-174708">
              <a:buFont typeface="Arial" panose="020B0604020202020204" pitchFamily="34" charset="0"/>
              <a:buChar char="•"/>
            </a:pPr>
            <a:r>
              <a:rPr lang="en-US" b="1" dirty="0" smtClean="0"/>
              <a:t>Before</a:t>
            </a:r>
            <a:r>
              <a:rPr lang="en-US" b="1" baseline="0" dirty="0" smtClean="0"/>
              <a:t> I mentioned traditionally the main parameters for siting: Therefore we change the façade to see if we can get these parameters</a:t>
            </a:r>
          </a:p>
          <a:p>
            <a:pPr marL="174708" indent="-174708">
              <a:buFont typeface="Arial" panose="020B0604020202020204" pitchFamily="34" charset="0"/>
              <a:buChar char="•"/>
            </a:pPr>
            <a:endParaRPr lang="en-US" b="1" dirty="0" smtClean="0"/>
          </a:p>
          <a:p>
            <a:pPr marL="174708" indent="-174708">
              <a:buFont typeface="Arial" panose="020B0604020202020204" pitchFamily="34" charset="0"/>
              <a:buChar char="•"/>
            </a:pPr>
            <a:r>
              <a:rPr lang="en-US" b="1" dirty="0" smtClean="0"/>
              <a:t>Why Slope? Simple change that was easily replicable both in wind tunnel and CFD especially</a:t>
            </a:r>
            <a:r>
              <a:rPr lang="en-US" b="1" baseline="0" dirty="0" smtClean="0"/>
              <a:t> when maintaining similarity in modeling parameters</a:t>
            </a:r>
          </a:p>
          <a:p>
            <a:pPr marL="174708" indent="-174708">
              <a:buFont typeface="Arial" panose="020B0604020202020204" pitchFamily="34" charset="0"/>
              <a:buChar char="•"/>
            </a:pPr>
            <a:endParaRPr lang="en-US" b="1" baseline="0" dirty="0" smtClean="0"/>
          </a:p>
          <a:p>
            <a:pPr marL="174708" indent="-174708">
              <a:buFont typeface="Arial" panose="020B0604020202020204" pitchFamily="34" charset="0"/>
              <a:buChar char="•"/>
            </a:pPr>
            <a:r>
              <a:rPr lang="en-US" b="1" baseline="0" dirty="0" smtClean="0"/>
              <a:t>Chose simple 2D slope as a starting preliminary point</a:t>
            </a:r>
          </a:p>
          <a:p>
            <a:pPr marL="174708" indent="-174708">
              <a:buFont typeface="Arial" panose="020B0604020202020204" pitchFamily="34" charset="0"/>
              <a:buChar char="•"/>
            </a:pPr>
            <a:endParaRPr lang="en-US" b="1" dirty="0" smtClean="0"/>
          </a:p>
          <a:p>
            <a:r>
              <a:rPr lang="en-US" baseline="0" dirty="0" smtClean="0"/>
              <a:t>For wind turbine siting especially in rural wind farms, companies look at two main parameters (if turbulence is high and wind component is changing all the time) Yaw cannot handle it</a:t>
            </a:r>
          </a:p>
          <a:p>
            <a:r>
              <a:rPr lang="en-US" baseline="0" dirty="0" smtClean="0"/>
              <a:t>1) IF we have an increased wind field near the roof, buildings, large towers are unnecessary which  makes it easier to retrofit building - to increase energy yield on the building rooftops? </a:t>
            </a:r>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978277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dirty="0" smtClean="0"/>
              <a:t>Modeling</a:t>
            </a:r>
            <a:r>
              <a:rPr lang="en-US" b="1" baseline="0" dirty="0" smtClean="0"/>
              <a:t> requirements – geometric similarity (Re# similarity), Re # dependence vertical distribution of mean speed and intensity in longitudinal component (</a:t>
            </a:r>
            <a:r>
              <a:rPr lang="en-US" b="1" dirty="0" smtClean="0"/>
              <a:t>Minimum ) – pick a scale to have enough</a:t>
            </a:r>
            <a:r>
              <a:rPr lang="en-US" b="1" baseline="0" dirty="0" smtClean="0"/>
              <a:t> similarity (want to still maintain a large number and significant features )</a:t>
            </a:r>
          </a:p>
          <a:p>
            <a:pPr marL="174708" indent="-174708">
              <a:buFont typeface="Arial" panose="020B0604020202020204" pitchFamily="34" charset="0"/>
              <a:buChar char="•"/>
            </a:pPr>
            <a:endParaRPr lang="en-US" b="1" baseline="0" dirty="0" smtClean="0"/>
          </a:p>
          <a:p>
            <a:pPr marL="174708" indent="-174708">
              <a:buFont typeface="Arial" panose="020B0604020202020204" pitchFamily="34" charset="0"/>
              <a:buChar char="•"/>
            </a:pPr>
            <a:r>
              <a:rPr lang="en-US" b="1" baseline="0" dirty="0" smtClean="0"/>
              <a:t>Cups represent average building height</a:t>
            </a:r>
          </a:p>
          <a:p>
            <a:pPr marL="174708" indent="-174708">
              <a:buFont typeface="Arial" panose="020B0604020202020204" pitchFamily="34" charset="0"/>
              <a:buChar char="•"/>
            </a:pPr>
            <a:endParaRPr lang="en-US" b="1" baseline="0" dirty="0" smtClean="0"/>
          </a:p>
          <a:p>
            <a:pPr marL="174708" indent="-174708" defTabSz="931774">
              <a:buFont typeface="Arial" panose="020B0604020202020204" pitchFamily="34" charset="0"/>
              <a:buChar char="•"/>
              <a:defRPr/>
            </a:pPr>
            <a:r>
              <a:rPr lang="en-US" b="1" dirty="0" smtClean="0"/>
              <a:t>Approach flow modeled using locally homogeneous – fully developed, adiabatic ABL</a:t>
            </a:r>
            <a:r>
              <a:rPr lang="en-US" b="1" baseline="0" dirty="0" smtClean="0"/>
              <a:t> conditions – same structure in all parts of the flow</a:t>
            </a:r>
          </a:p>
          <a:p>
            <a:pPr marL="174708" indent="-174708" defTabSz="931774">
              <a:buFont typeface="Arial" panose="020B0604020202020204" pitchFamily="34" charset="0"/>
              <a:buChar char="•"/>
              <a:defRPr/>
            </a:pPr>
            <a:endParaRPr lang="en-US" b="1" baseline="0" dirty="0" smtClean="0"/>
          </a:p>
          <a:p>
            <a:pPr marL="174708" indent="-174708" defTabSz="931774">
              <a:buFont typeface="Arial" panose="020B0604020202020204" pitchFamily="34" charset="0"/>
              <a:buChar char="•"/>
              <a:defRPr/>
            </a:pPr>
            <a:r>
              <a:rPr lang="en-US" b="1" baseline="0" dirty="0" smtClean="0"/>
              <a:t>Brief view of some of our trial and error tests with cubes</a:t>
            </a:r>
            <a:endParaRPr lang="en-US" b="1" dirty="0" smtClean="0"/>
          </a:p>
          <a:p>
            <a:pPr marL="174708" indent="-174708">
              <a:buFont typeface="Arial" panose="020B0604020202020204" pitchFamily="34" charset="0"/>
              <a:buChar char="•"/>
            </a:pPr>
            <a:endParaRPr lang="en-US" b="1" baseline="0" dirty="0" smtClean="0"/>
          </a:p>
          <a:p>
            <a:r>
              <a:rPr lang="en-US" baseline="0" dirty="0" smtClean="0"/>
              <a:t>For everything to be simulated we need a small scale ratio (1:1000) which is too small so we resort to only simulating a portion of ABL – ASL 10% of ABL</a:t>
            </a:r>
          </a:p>
          <a:p>
            <a:r>
              <a:rPr lang="en-US" baseline="0" dirty="0" smtClean="0"/>
              <a:t>For studies looking at flow behavior for pedestrian winds, or flow field studies, velocity scale is arbitrary as long as the </a:t>
            </a:r>
            <a:r>
              <a:rPr lang="en-US" baseline="0" dirty="0" err="1" smtClean="0"/>
              <a:t>fulls</a:t>
            </a:r>
            <a:r>
              <a:rPr lang="en-US" baseline="0" dirty="0" smtClean="0"/>
              <a:t> scale and model flows are aerodynamically similar (independent of Reynolds number which they are)</a:t>
            </a:r>
            <a:endParaRPr lang="en-US" dirty="0" smtClean="0"/>
          </a:p>
          <a:p>
            <a:r>
              <a:rPr lang="en-US" dirty="0" smtClean="0"/>
              <a:t>Blockage ratio of 10 – </a:t>
            </a:r>
          </a:p>
          <a:p>
            <a:r>
              <a:rPr lang="en-US" dirty="0" smtClean="0"/>
              <a:t>Open circuit</a:t>
            </a:r>
            <a:r>
              <a:rPr lang="en-US" baseline="0" dirty="0" smtClean="0"/>
              <a:t> wind tunnel : based on continuity and Bernoulli equation (make sure you know how it works) </a:t>
            </a:r>
          </a:p>
          <a:p>
            <a:r>
              <a:rPr lang="en-US" baseline="0" dirty="0" smtClean="0"/>
              <a:t>Why weren’t roughness elements staggered? That’s a great idea</a:t>
            </a:r>
          </a:p>
          <a:p>
            <a:r>
              <a:rPr lang="en-US" baseline="0" dirty="0" smtClean="0"/>
              <a:t>Adjacent of sloped building 0.3464m. Model height represents scale of 1:300</a:t>
            </a:r>
          </a:p>
          <a:p>
            <a:r>
              <a:rPr lang="en-US" baseline="0" dirty="0" smtClean="0"/>
              <a:t>For small scale model simulation</a:t>
            </a:r>
          </a:p>
          <a:p>
            <a:r>
              <a:rPr lang="en-US" baseline="0" dirty="0" smtClean="0"/>
              <a:t>Cook – used cylinders and cubes</a:t>
            </a:r>
          </a:p>
          <a:p>
            <a:r>
              <a:rPr lang="en-US" baseline="0" dirty="0" smtClean="0"/>
              <a:t>Cook used </a:t>
            </a:r>
            <a:r>
              <a:rPr lang="en-US" baseline="0" dirty="0" err="1" smtClean="0"/>
              <a:t>lego</a:t>
            </a:r>
            <a:r>
              <a:rPr lang="en-US" baseline="0" dirty="0" smtClean="0"/>
              <a:t> cubes and barrier</a:t>
            </a:r>
          </a:p>
          <a:p>
            <a:r>
              <a:rPr lang="en-US" baseline="0" dirty="0" smtClean="0"/>
              <a:t>Irwin used spires to thicken boundary layer</a:t>
            </a:r>
          </a:p>
          <a:p>
            <a:endParaRPr lang="en-US" baseline="0" dirty="0" smtClean="0"/>
          </a:p>
          <a:p>
            <a:r>
              <a:rPr lang="en-US" baseline="0" dirty="0" smtClean="0"/>
              <a:t>Packing density – 14.96% - consistent with packing density in in city center – dependent on area you are looking at</a:t>
            </a:r>
          </a:p>
          <a:p>
            <a:r>
              <a:rPr lang="en-US" baseline="0" dirty="0" smtClean="0"/>
              <a:t>Some of these were tried and we got the best results using cubes and cylinders</a:t>
            </a:r>
          </a:p>
          <a:p>
            <a:endParaRPr lang="en-US" baseline="0" dirty="0" smtClean="0"/>
          </a:p>
          <a:p>
            <a:pPr defTabSz="931774">
              <a:defRPr/>
            </a:pPr>
            <a:r>
              <a:rPr lang="en-US" baseline="0" dirty="0" err="1" smtClean="0"/>
              <a:t>Wieringa</a:t>
            </a:r>
            <a:r>
              <a:rPr lang="en-US" baseline="0" dirty="0" smtClean="0"/>
              <a:t> and </a:t>
            </a:r>
            <a:r>
              <a:rPr lang="en-US" baseline="0" dirty="0" err="1" smtClean="0"/>
              <a:t>Rijkoot</a:t>
            </a:r>
            <a:r>
              <a:rPr lang="en-US" baseline="0" dirty="0" smtClean="0"/>
              <a:t> (above 6m/s, fully developed </a:t>
            </a:r>
            <a:r>
              <a:rPr lang="en-US" baseline="0" dirty="0" err="1" smtClean="0"/>
              <a:t>abl</a:t>
            </a:r>
            <a:r>
              <a:rPr lang="en-US" baseline="0" dirty="0" smtClean="0"/>
              <a:t> is </a:t>
            </a:r>
            <a:r>
              <a:rPr lang="en-US" baseline="0" dirty="0" err="1" smtClean="0"/>
              <a:t>adiabletic</a:t>
            </a:r>
            <a:r>
              <a:rPr lang="en-US" baseline="0" dirty="0" smtClean="0"/>
              <a:t> and neutral</a:t>
            </a:r>
            <a:endParaRPr lang="en-US" dirty="0" smtClean="0"/>
          </a:p>
          <a:p>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t>11</a:t>
            </a:fld>
            <a:endParaRPr lang="en-US"/>
          </a:p>
        </p:txBody>
      </p:sp>
    </p:spTree>
    <p:extLst>
      <p:ext uri="{BB962C8B-B14F-4D97-AF65-F5344CB8AC3E}">
        <p14:creationId xmlns:p14="http://schemas.microsoft.com/office/powerpoint/2010/main" val="3291233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dirty="0" smtClean="0"/>
              <a:t>Velocity in increased closer to the roof top</a:t>
            </a:r>
          </a:p>
          <a:p>
            <a:pPr marL="174708" indent="-174708">
              <a:buFont typeface="Arial" panose="020B0604020202020204" pitchFamily="34" charset="0"/>
              <a:buChar char="•"/>
            </a:pPr>
            <a:r>
              <a:rPr lang="en-US" b="1" dirty="0" smtClean="0"/>
              <a:t>Wider region</a:t>
            </a:r>
            <a:r>
              <a:rPr lang="en-US" b="1" baseline="0" dirty="0" smtClean="0"/>
              <a:t> of enhanced velocity field on roof top across area of interest</a:t>
            </a:r>
          </a:p>
          <a:p>
            <a:pPr marL="174708" indent="-174708">
              <a:buFont typeface="Arial" panose="020B0604020202020204" pitchFamily="34" charset="0"/>
              <a:buChar char="•"/>
            </a:pPr>
            <a:r>
              <a:rPr lang="en-US" b="1" baseline="0" dirty="0" smtClean="0"/>
              <a:t>Even see an enhanced region above the this area. </a:t>
            </a:r>
          </a:p>
          <a:p>
            <a:r>
              <a:rPr lang="en-US" baseline="0" dirty="0" smtClean="0"/>
              <a:t>This is where we want to put our small scale devices. Opportunity to put it at any location</a:t>
            </a:r>
          </a:p>
          <a:p>
            <a:r>
              <a:rPr lang="en-US" baseline="0" dirty="0" smtClean="0"/>
              <a:t>Clear representation of the colors tending to red closer to the rooftop, access more power</a:t>
            </a:r>
          </a:p>
          <a:p>
            <a:r>
              <a:rPr lang="en-US" sz="1700" b="1" dirty="0"/>
              <a:t>Increase in velocity directly above roof with sloped façade</a:t>
            </a:r>
            <a:r>
              <a:rPr lang="en-US" sz="1700" dirty="0"/>
              <a:t> </a:t>
            </a:r>
          </a:p>
          <a:p>
            <a:pPr lvl="1"/>
            <a:r>
              <a:rPr lang="en-US" sz="1700" dirty="0"/>
              <a:t>Area of higher velocity both close to and across entire roof top region</a:t>
            </a:r>
          </a:p>
          <a:p>
            <a:pPr lvl="1"/>
            <a:r>
              <a:rPr lang="en-US" sz="1700" dirty="0"/>
              <a:t>Enhanced velocity field increases wind energy yield potential </a:t>
            </a:r>
          </a:p>
          <a:p>
            <a:pPr marL="291179" indent="-291179">
              <a:buFont typeface="Arial" panose="020B0604020202020204" pitchFamily="34" charset="0"/>
              <a:buChar char="•"/>
            </a:pPr>
            <a:r>
              <a:rPr lang="en-US" sz="1700" dirty="0"/>
              <a:t>Power density at roof edge is increased with sloped façade</a:t>
            </a:r>
          </a:p>
          <a:p>
            <a:pPr marL="291179" indent="-291179">
              <a:buFont typeface="Arial" panose="020B0604020202020204" pitchFamily="34" charset="0"/>
              <a:buChar char="•"/>
            </a:pPr>
            <a:r>
              <a:rPr lang="en-US" sz="1700" dirty="0"/>
              <a:t>Region size where there is low power density is decreased</a:t>
            </a:r>
          </a:p>
          <a:p>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t>12</a:t>
            </a:fld>
            <a:endParaRPr lang="en-US"/>
          </a:p>
        </p:txBody>
      </p:sp>
    </p:spTree>
    <p:extLst>
      <p:ext uri="{BB962C8B-B14F-4D97-AF65-F5344CB8AC3E}">
        <p14:creationId xmlns:p14="http://schemas.microsoft.com/office/powerpoint/2010/main" val="3963188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dirty="0" smtClean="0"/>
              <a:t>X axis</a:t>
            </a:r>
            <a:r>
              <a:rPr lang="en-US" b="1" baseline="0" dirty="0" smtClean="0"/>
              <a:t> is velocity, y axis is height above the model</a:t>
            </a:r>
            <a:endParaRPr lang="en-US" b="1" dirty="0" smtClean="0"/>
          </a:p>
          <a:p>
            <a:pPr marL="174708" indent="-174708">
              <a:buFont typeface="Arial" panose="020B0604020202020204" pitchFamily="34" charset="0"/>
              <a:buChar char="•"/>
            </a:pPr>
            <a:r>
              <a:rPr lang="en-US" b="1" dirty="0" smtClean="0"/>
              <a:t>Only interested in 5m full scale is 0.0167m</a:t>
            </a:r>
            <a:r>
              <a:rPr lang="en-US" b="1" baseline="0" dirty="0" smtClean="0"/>
              <a:t> on our geometric scale used, only look 0.0167m above roof</a:t>
            </a:r>
          </a:p>
          <a:p>
            <a:pPr marL="174708" indent="-174708">
              <a:buFont typeface="Arial" panose="020B0604020202020204" pitchFamily="34" charset="0"/>
              <a:buChar char="•"/>
            </a:pPr>
            <a:r>
              <a:rPr lang="en-US" b="1" baseline="0" dirty="0" smtClean="0"/>
              <a:t>Measuring 0.66 inches to see those effects</a:t>
            </a:r>
          </a:p>
          <a:p>
            <a:r>
              <a:rPr lang="en-US" dirty="0" smtClean="0"/>
              <a:t>Model </a:t>
            </a:r>
            <a:r>
              <a:rPr lang="en-US" dirty="0"/>
              <a:t>height, m</a:t>
            </a:r>
            <a:r>
              <a:rPr lang="en-US" dirty="0" smtClean="0"/>
              <a:t> </a:t>
            </a:r>
            <a:r>
              <a:rPr lang="en-US" dirty="0"/>
              <a:t>Full Scale, m (1:300)</a:t>
            </a:r>
            <a:r>
              <a:rPr lang="en-US" dirty="0" smtClean="0"/>
              <a:t> </a:t>
            </a:r>
            <a:r>
              <a:rPr lang="en-US" dirty="0"/>
              <a:t>0.2032</a:t>
            </a:r>
            <a:r>
              <a:rPr lang="en-US" dirty="0" smtClean="0"/>
              <a:t> </a:t>
            </a:r>
            <a:r>
              <a:rPr lang="en-US" dirty="0"/>
              <a:t>60.96;</a:t>
            </a:r>
            <a:r>
              <a:rPr lang="en-US" dirty="0" smtClean="0"/>
              <a:t> </a:t>
            </a:r>
            <a:r>
              <a:rPr lang="en-US" dirty="0"/>
              <a:t>0.206375</a:t>
            </a:r>
            <a:r>
              <a:rPr lang="en-US" dirty="0" smtClean="0"/>
              <a:t> </a:t>
            </a:r>
            <a:r>
              <a:rPr lang="en-US" dirty="0"/>
              <a:t>61.9125;</a:t>
            </a:r>
            <a:r>
              <a:rPr lang="en-US" dirty="0" smtClean="0"/>
              <a:t> </a:t>
            </a:r>
            <a:r>
              <a:rPr lang="en-US" dirty="0"/>
              <a:t>0.20955</a:t>
            </a:r>
            <a:r>
              <a:rPr lang="en-US" dirty="0" smtClean="0"/>
              <a:t> </a:t>
            </a:r>
            <a:r>
              <a:rPr lang="en-US" dirty="0"/>
              <a:t>62.865;</a:t>
            </a:r>
            <a:r>
              <a:rPr lang="en-US" dirty="0" smtClean="0"/>
              <a:t> </a:t>
            </a:r>
            <a:r>
              <a:rPr lang="en-US" dirty="0"/>
              <a:t>0.212725</a:t>
            </a:r>
            <a:r>
              <a:rPr lang="en-US" dirty="0" smtClean="0"/>
              <a:t> </a:t>
            </a:r>
            <a:r>
              <a:rPr lang="en-US" dirty="0"/>
              <a:t>63.8175;</a:t>
            </a:r>
            <a:r>
              <a:rPr lang="en-US" dirty="0" smtClean="0"/>
              <a:t> </a:t>
            </a:r>
            <a:r>
              <a:rPr lang="en-US" dirty="0"/>
              <a:t>0.225425</a:t>
            </a:r>
            <a:r>
              <a:rPr lang="en-US" dirty="0" smtClean="0"/>
              <a:t> </a:t>
            </a:r>
            <a:r>
              <a:rPr lang="en-US" dirty="0"/>
              <a:t>67.6275</a:t>
            </a:r>
            <a:r>
              <a:rPr lang="en-US" dirty="0" smtClean="0"/>
              <a:t> </a:t>
            </a:r>
          </a:p>
          <a:p>
            <a:r>
              <a:rPr lang="en-US" dirty="0" smtClean="0"/>
              <a:t>Gentle elliptical façade prevented speed up effect at leading edge</a:t>
            </a:r>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t>13</a:t>
            </a:fld>
            <a:endParaRPr lang="en-US"/>
          </a:p>
        </p:txBody>
      </p:sp>
    </p:spTree>
    <p:extLst>
      <p:ext uri="{BB962C8B-B14F-4D97-AF65-F5344CB8AC3E}">
        <p14:creationId xmlns:p14="http://schemas.microsoft.com/office/powerpoint/2010/main" val="1547624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If we look at the colors clear representation of higher values closer to the roof top, low chance of accessing useful power in this region (close to roof top) – devices are not in high turbulence regions so less stress on machine</a:t>
            </a:r>
          </a:p>
          <a:p>
            <a:r>
              <a:rPr lang="en-US" baseline="0" dirty="0" smtClean="0"/>
              <a:t>There is a significant decrease in the intensity, leading to encouraging locations </a:t>
            </a:r>
          </a:p>
          <a:p>
            <a:pPr defTabSz="931774"/>
            <a:r>
              <a:rPr lang="en-US" dirty="0" smtClean="0"/>
              <a:t>Low turbulence region with sloped façade makes energy harvesting over roof field more feasible:</a:t>
            </a:r>
            <a:r>
              <a:rPr lang="en-US" baseline="0" dirty="0" smtClean="0"/>
              <a:t> But cost factors must be taken into consideration in terms of potential energy yield</a:t>
            </a:r>
            <a:endParaRPr lang="en-US" dirty="0" smtClean="0"/>
          </a:p>
          <a:p>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t>14</a:t>
            </a:fld>
            <a:endParaRPr lang="en-US"/>
          </a:p>
        </p:txBody>
      </p:sp>
    </p:spTree>
    <p:extLst>
      <p:ext uri="{BB962C8B-B14F-4D97-AF65-F5344CB8AC3E}">
        <p14:creationId xmlns:p14="http://schemas.microsoft.com/office/powerpoint/2010/main" val="14144974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Depth of the</a:t>
            </a:r>
            <a:r>
              <a:rPr lang="en-US" baseline="0" dirty="0" smtClean="0"/>
              <a:t> large area of turbulence intensity decreased</a:t>
            </a:r>
          </a:p>
          <a:p>
            <a:r>
              <a:rPr lang="en-US" baseline="0" dirty="0" smtClean="0"/>
              <a:t>If we look at the colors clear representation of higher values closer to the roof top, low chance of accessing useful power in this region</a:t>
            </a:r>
          </a:p>
          <a:p>
            <a:r>
              <a:rPr lang="en-US" baseline="0" dirty="0" smtClean="0"/>
              <a:t>There is a significant decrease in the intensity, leading to encouraging locations </a:t>
            </a:r>
          </a:p>
          <a:p>
            <a:pPr defTabSz="931774"/>
            <a:r>
              <a:rPr lang="en-US" dirty="0" smtClean="0"/>
              <a:t>Low turbulence region with sloped façade makes energy harvesting over roof field more feasible </a:t>
            </a:r>
          </a:p>
          <a:p>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t>15</a:t>
            </a:fld>
            <a:endParaRPr lang="en-US"/>
          </a:p>
        </p:txBody>
      </p:sp>
    </p:spTree>
    <p:extLst>
      <p:ext uri="{BB962C8B-B14F-4D97-AF65-F5344CB8AC3E}">
        <p14:creationId xmlns:p14="http://schemas.microsoft.com/office/powerpoint/2010/main" val="1918289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dirty="0" smtClean="0"/>
              <a:t>Using this simple change we established</a:t>
            </a:r>
            <a:r>
              <a:rPr lang="en-US" b="1" baseline="0" dirty="0" smtClean="0"/>
              <a:t> a larger an useful region for energy harvesting by using the structure change that accelerated……</a:t>
            </a:r>
          </a:p>
          <a:p>
            <a:pPr marL="174708" indent="-174708">
              <a:buFont typeface="Arial" panose="020B0604020202020204" pitchFamily="34" charset="0"/>
              <a:buChar char="•"/>
            </a:pPr>
            <a:r>
              <a:rPr lang="en-US" b="1" baseline="0" dirty="0" smtClean="0"/>
              <a:t>Can design a structure to change flow structures for energy yield </a:t>
            </a:r>
          </a:p>
          <a:p>
            <a:pPr marL="174708" indent="-174708">
              <a:buFont typeface="Arial" panose="020B0604020202020204" pitchFamily="34" charset="0"/>
              <a:buChar char="•"/>
            </a:pPr>
            <a:r>
              <a:rPr lang="en-US" b="1" baseline="0" dirty="0" smtClean="0"/>
              <a:t>From This data, we </a:t>
            </a:r>
            <a:r>
              <a:rPr lang="en-US" b="1" baseline="0" dirty="0" err="1" smtClean="0"/>
              <a:t>cconclude</a:t>
            </a:r>
            <a:r>
              <a:rPr lang="en-US" b="1" baseline="0" dirty="0" smtClean="0"/>
              <a:t> that we can use CFD confidently for investigating flow behavior </a:t>
            </a:r>
          </a:p>
          <a:p>
            <a:pPr marL="640594" lvl="1" indent="-174708">
              <a:buFont typeface="Arial" panose="020B0604020202020204" pitchFamily="34" charset="0"/>
              <a:buChar char="•"/>
            </a:pPr>
            <a:r>
              <a:rPr lang="en-US" b="1" baseline="0" dirty="0" smtClean="0"/>
              <a:t>Given the right input conditions and accurate model</a:t>
            </a:r>
          </a:p>
          <a:p>
            <a:pPr marL="465887" lvl="1"/>
            <a:r>
              <a:rPr lang="en-US" b="1" dirty="0" smtClean="0"/>
              <a:t>2D</a:t>
            </a:r>
            <a:r>
              <a:rPr lang="en-US" b="1" baseline="0" dirty="0" smtClean="0"/>
              <a:t> vs 3D: 2D is an approximation of 3D simulation in order to reduce </a:t>
            </a:r>
            <a:r>
              <a:rPr lang="en-US" b="1" baseline="0" dirty="0" err="1" smtClean="0"/>
              <a:t>computationa</a:t>
            </a:r>
            <a:r>
              <a:rPr lang="en-US" b="1" baseline="0" dirty="0" smtClean="0"/>
              <a:t> </a:t>
            </a:r>
            <a:r>
              <a:rPr lang="en-US" b="1" baseline="0" dirty="0" err="1" smtClean="0"/>
              <a:t>lcosts</a:t>
            </a:r>
            <a:r>
              <a:rPr lang="en-US" b="1" baseline="0" dirty="0" smtClean="0"/>
              <a:t>. Assuming building is wide enough to have a </a:t>
            </a:r>
            <a:r>
              <a:rPr lang="en-US" b="1" baseline="0" dirty="0" err="1" smtClean="0"/>
              <a:t>negliblie</a:t>
            </a:r>
            <a:r>
              <a:rPr lang="en-US" b="1" baseline="0" dirty="0" smtClean="0"/>
              <a:t> or minimal difference across center plane. </a:t>
            </a:r>
          </a:p>
          <a:p>
            <a:pPr marL="465887" lvl="1"/>
            <a:r>
              <a:rPr lang="en-US" b="1" baseline="0" dirty="0" smtClean="0"/>
              <a:t>We are not showing architects how to design buildings, we are just </a:t>
            </a:r>
            <a:r>
              <a:rPr lang="en-US" b="1" baseline="0" dirty="0" err="1" smtClean="0"/>
              <a:t>shoing</a:t>
            </a:r>
            <a:r>
              <a:rPr lang="en-US" b="1" baseline="0" dirty="0" smtClean="0"/>
              <a:t> that simple changes can </a:t>
            </a:r>
            <a:r>
              <a:rPr lang="en-US" b="1" baseline="0" dirty="0" err="1" smtClean="0"/>
              <a:t>leade</a:t>
            </a:r>
            <a:r>
              <a:rPr lang="en-US" b="1" baseline="0" dirty="0" smtClean="0"/>
              <a:t> to increased wind energy potential</a:t>
            </a:r>
          </a:p>
          <a:p>
            <a:pPr marL="465887" lvl="1"/>
            <a:endParaRPr lang="en-US" b="1" baseline="0" dirty="0" smtClean="0"/>
          </a:p>
          <a:p>
            <a:pPr marL="465887" lvl="1"/>
            <a:r>
              <a:rPr lang="en-US" b="1" baseline="0" dirty="0" smtClean="0"/>
              <a:t>How can wind in a hurricane be harnessed in urban areas for </a:t>
            </a:r>
            <a:r>
              <a:rPr lang="en-US" b="1" baseline="0" smtClean="0"/>
              <a:t>wind energy? </a:t>
            </a:r>
            <a:endParaRPr lang="en-US" b="1" dirty="0" smtClean="0"/>
          </a:p>
          <a:p>
            <a:pPr marL="174708" indent="-174708">
              <a:buFont typeface="Arial" panose="020B0604020202020204" pitchFamily="34" charset="0"/>
              <a:buChar char="•"/>
            </a:pPr>
            <a:endParaRPr lang="en-US" b="1" dirty="0"/>
          </a:p>
        </p:txBody>
      </p:sp>
      <p:sp>
        <p:nvSpPr>
          <p:cNvPr id="4" name="Slide Number Placeholder 3"/>
          <p:cNvSpPr>
            <a:spLocks noGrp="1"/>
          </p:cNvSpPr>
          <p:nvPr>
            <p:ph type="sldNum" sz="quarter" idx="10"/>
          </p:nvPr>
        </p:nvSpPr>
        <p:spPr/>
        <p:txBody>
          <a:bodyPr/>
          <a:lstStyle/>
          <a:p>
            <a:fld id="{466EE093-EB28-4CED-90B6-7FF853C50CBA}" type="slidenum">
              <a:rPr lang="en-US" smtClean="0"/>
              <a:t>16</a:t>
            </a:fld>
            <a:endParaRPr lang="en-US"/>
          </a:p>
        </p:txBody>
      </p:sp>
    </p:spTree>
    <p:extLst>
      <p:ext uri="{BB962C8B-B14F-4D97-AF65-F5344CB8AC3E}">
        <p14:creationId xmlns:p14="http://schemas.microsoft.com/office/powerpoint/2010/main" val="29893973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dirty="0" smtClean="0"/>
              <a:t>Using this simple change we established</a:t>
            </a:r>
            <a:r>
              <a:rPr lang="en-US" b="1" baseline="0" dirty="0" smtClean="0"/>
              <a:t> a larger an useful region for energy harvesting by using the structure change that accelerated……</a:t>
            </a:r>
          </a:p>
          <a:p>
            <a:pPr marL="174708" indent="-174708">
              <a:buFont typeface="Arial" panose="020B0604020202020204" pitchFamily="34" charset="0"/>
              <a:buChar char="•"/>
            </a:pPr>
            <a:r>
              <a:rPr lang="en-US" b="1" baseline="0" dirty="0" smtClean="0"/>
              <a:t>Can design a structure to change flow structures for energy yield </a:t>
            </a:r>
            <a:endParaRPr lang="en-US" b="1" dirty="0"/>
          </a:p>
        </p:txBody>
      </p:sp>
      <p:sp>
        <p:nvSpPr>
          <p:cNvPr id="4" name="Slide Number Placeholder 3"/>
          <p:cNvSpPr>
            <a:spLocks noGrp="1"/>
          </p:cNvSpPr>
          <p:nvPr>
            <p:ph type="sldNum" sz="quarter" idx="10"/>
          </p:nvPr>
        </p:nvSpPr>
        <p:spPr/>
        <p:txBody>
          <a:bodyPr/>
          <a:lstStyle/>
          <a:p>
            <a:fld id="{466EE093-EB28-4CED-90B6-7FF853C50CBA}" type="slidenum">
              <a:rPr lang="en-US" smtClean="0"/>
              <a:t>17</a:t>
            </a:fld>
            <a:endParaRPr lang="en-US"/>
          </a:p>
        </p:txBody>
      </p:sp>
    </p:spTree>
    <p:extLst>
      <p:ext uri="{BB962C8B-B14F-4D97-AF65-F5344CB8AC3E}">
        <p14:creationId xmlns:p14="http://schemas.microsoft.com/office/powerpoint/2010/main" val="29893973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dirty="0" smtClean="0"/>
              <a:t>Using this simple change we established</a:t>
            </a:r>
            <a:r>
              <a:rPr lang="en-US" b="1" baseline="0" dirty="0" smtClean="0"/>
              <a:t> a larger an useful region for energy harvesting by using the structure change that accelerated……</a:t>
            </a:r>
          </a:p>
          <a:p>
            <a:pPr marL="174708" indent="-174708">
              <a:buFont typeface="Arial" panose="020B0604020202020204" pitchFamily="34" charset="0"/>
              <a:buChar char="•"/>
            </a:pPr>
            <a:r>
              <a:rPr lang="en-US" b="1" baseline="0" dirty="0" smtClean="0"/>
              <a:t>Can design a structure to change flow structures for energy yield </a:t>
            </a:r>
            <a:endParaRPr lang="en-US" b="1" dirty="0"/>
          </a:p>
        </p:txBody>
      </p:sp>
      <p:sp>
        <p:nvSpPr>
          <p:cNvPr id="4" name="Slide Number Placeholder 3"/>
          <p:cNvSpPr>
            <a:spLocks noGrp="1"/>
          </p:cNvSpPr>
          <p:nvPr>
            <p:ph type="sldNum" sz="quarter" idx="10"/>
          </p:nvPr>
        </p:nvSpPr>
        <p:spPr/>
        <p:txBody>
          <a:bodyPr/>
          <a:lstStyle/>
          <a:p>
            <a:fld id="{466EE093-EB28-4CED-90B6-7FF853C50CBA}" type="slidenum">
              <a:rPr lang="en-US" smtClean="0"/>
              <a:t>18</a:t>
            </a:fld>
            <a:endParaRPr lang="en-US"/>
          </a:p>
        </p:txBody>
      </p:sp>
    </p:spTree>
    <p:extLst>
      <p:ext uri="{BB962C8B-B14F-4D97-AF65-F5344CB8AC3E}">
        <p14:creationId xmlns:p14="http://schemas.microsoft.com/office/powerpoint/2010/main" val="1071491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6EE093-EB28-4CED-90B6-7FF853C50CBA}" type="slidenum">
              <a:rPr lang="en-US" smtClean="0"/>
              <a:t>19</a:t>
            </a:fld>
            <a:endParaRPr lang="en-US"/>
          </a:p>
        </p:txBody>
      </p:sp>
    </p:spTree>
    <p:extLst>
      <p:ext uri="{BB962C8B-B14F-4D97-AF65-F5344CB8AC3E}">
        <p14:creationId xmlns:p14="http://schemas.microsoft.com/office/powerpoint/2010/main" val="3414488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What exactly are we calling an urban area? Environment with high roughness</a:t>
            </a:r>
          </a:p>
          <a:p>
            <a:r>
              <a:rPr lang="en-US" b="1" baseline="0" dirty="0" smtClean="0"/>
              <a:t>High rises, commercial or residential</a:t>
            </a:r>
          </a:p>
          <a:p>
            <a:r>
              <a:rPr lang="en-US" b="1" baseline="0" dirty="0" smtClean="0"/>
              <a:t>US Census defines urban areas based on population</a:t>
            </a:r>
          </a:p>
          <a:p>
            <a:r>
              <a:rPr lang="en-US" b="1" baseline="0" dirty="0" smtClean="0"/>
              <a:t>NYC, LA, Chicago, Philly, </a:t>
            </a:r>
            <a:r>
              <a:rPr lang="en-US" b="1" baseline="0" dirty="0" err="1" smtClean="0"/>
              <a:t>Miami,Dallas</a:t>
            </a:r>
            <a:r>
              <a:rPr lang="en-US" b="1" baseline="0" dirty="0" smtClean="0"/>
              <a:t> – according to </a:t>
            </a:r>
            <a:r>
              <a:rPr lang="en-US" b="1" baseline="0" dirty="0" err="1" smtClean="0"/>
              <a:t>Cencus</a:t>
            </a:r>
            <a:r>
              <a:rPr lang="en-US" b="1" baseline="0" dirty="0" smtClean="0"/>
              <a:t> bureau </a:t>
            </a:r>
          </a:p>
          <a:p>
            <a:r>
              <a:rPr lang="en-US" b="1" baseline="0" dirty="0" smtClean="0"/>
              <a:t>High rise – 35 – 100m</a:t>
            </a:r>
          </a:p>
        </p:txBody>
      </p:sp>
      <p:sp>
        <p:nvSpPr>
          <p:cNvPr id="4" name="Slide Number Placeholder 3"/>
          <p:cNvSpPr>
            <a:spLocks noGrp="1"/>
          </p:cNvSpPr>
          <p:nvPr>
            <p:ph type="sldNum" sz="quarter" idx="10"/>
          </p:nvPr>
        </p:nvSpPr>
        <p:spPr/>
        <p:txBody>
          <a:bodyPr/>
          <a:lstStyle/>
          <a:p>
            <a:fld id="{466EE093-EB28-4CED-90B6-7FF853C50CBA}"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315297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6EE093-EB28-4CED-90B6-7FF853C50CBA}" type="slidenum">
              <a:rPr lang="en-US" smtClean="0"/>
              <a:t>20</a:t>
            </a:fld>
            <a:endParaRPr lang="en-US"/>
          </a:p>
        </p:txBody>
      </p:sp>
    </p:spTree>
    <p:extLst>
      <p:ext uri="{BB962C8B-B14F-4D97-AF65-F5344CB8AC3E}">
        <p14:creationId xmlns:p14="http://schemas.microsoft.com/office/powerpoint/2010/main" val="21111908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6EE093-EB28-4CED-90B6-7FF853C50CBA}" type="slidenum">
              <a:rPr lang="en-US" smtClean="0"/>
              <a:t>21</a:t>
            </a:fld>
            <a:endParaRPr lang="en-US"/>
          </a:p>
        </p:txBody>
      </p:sp>
    </p:spTree>
    <p:extLst>
      <p:ext uri="{BB962C8B-B14F-4D97-AF65-F5344CB8AC3E}">
        <p14:creationId xmlns:p14="http://schemas.microsoft.com/office/powerpoint/2010/main" val="22488580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dirty="0" smtClean="0"/>
              <a:t>11inches in Z axis = 0.2794 m in Z</a:t>
            </a:r>
          </a:p>
          <a:p>
            <a:pPr marL="174708" indent="-174708">
              <a:buFont typeface="Arial" panose="020B0604020202020204" pitchFamily="34" charset="0"/>
              <a:buChar char="•"/>
            </a:pPr>
            <a:r>
              <a:rPr lang="en-US" b="1" dirty="0" smtClean="0"/>
              <a:t>13 inches in</a:t>
            </a:r>
            <a:r>
              <a:rPr lang="en-US" b="1" baseline="0" dirty="0" smtClean="0"/>
              <a:t> X = 0.33m in X</a:t>
            </a:r>
          </a:p>
          <a:p>
            <a:pPr marL="174708" lvl="1" indent="-174708" defTabSz="931774">
              <a:buFont typeface="Arial" panose="020B0604020202020204" pitchFamily="34" charset="0"/>
              <a:buChar char="•"/>
              <a:defRPr/>
            </a:pPr>
            <a:r>
              <a:rPr lang="en-US" b="1" baseline="0" dirty="0" smtClean="0"/>
              <a:t>Microcontrollers used to program positioner, </a:t>
            </a:r>
            <a:r>
              <a:rPr lang="en-US" sz="1600" b="1" dirty="0"/>
              <a:t>Lab View for data collection</a:t>
            </a:r>
          </a:p>
          <a:p>
            <a:pPr marL="174708" lvl="1" indent="-174708" defTabSz="931774">
              <a:buFont typeface="Arial" panose="020B0604020202020204" pitchFamily="34" charset="0"/>
              <a:buChar char="•"/>
              <a:defRPr/>
            </a:pPr>
            <a:r>
              <a:rPr lang="en-US" sz="1600" b="1" dirty="0"/>
              <a:t>Free stream chosen to represent typical adiabatic atmospheric flow </a:t>
            </a:r>
          </a:p>
          <a:p>
            <a:pPr marL="174708" lvl="1" indent="-174708" defTabSz="931774">
              <a:buFont typeface="Arial" panose="020B0604020202020204" pitchFamily="34" charset="0"/>
              <a:buChar char="•"/>
              <a:defRPr/>
            </a:pPr>
            <a:r>
              <a:rPr lang="en-US" sz="1600" b="1" dirty="0"/>
              <a:t>Snake through samples</a:t>
            </a:r>
            <a:endParaRPr lang="en-US" b="1" baseline="0" dirty="0" smtClean="0"/>
          </a:p>
          <a:p>
            <a:r>
              <a:rPr lang="en-US" baseline="0" dirty="0" smtClean="0"/>
              <a:t>Hot wire, single wire, magnitude</a:t>
            </a:r>
          </a:p>
          <a:p>
            <a:r>
              <a:rPr lang="en-US" baseline="0" dirty="0" smtClean="0"/>
              <a:t>Measurements taken over 2D plane</a:t>
            </a:r>
            <a:endParaRPr lang="en-US" dirty="0" smtClean="0"/>
          </a:p>
          <a:p>
            <a:r>
              <a:rPr lang="en-US" dirty="0" smtClean="0"/>
              <a:t>Vibration</a:t>
            </a:r>
            <a:r>
              <a:rPr lang="en-US" baseline="0" dirty="0" smtClean="0"/>
              <a:t> test</a:t>
            </a:r>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t>22</a:t>
            </a:fld>
            <a:endParaRPr lang="en-US"/>
          </a:p>
        </p:txBody>
      </p:sp>
    </p:spTree>
    <p:extLst>
      <p:ext uri="{BB962C8B-B14F-4D97-AF65-F5344CB8AC3E}">
        <p14:creationId xmlns:p14="http://schemas.microsoft.com/office/powerpoint/2010/main" val="23473470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talk about the validation of CFD using our experiments to see if our results align well with each other</a:t>
            </a:r>
          </a:p>
          <a:p>
            <a:endParaRPr lang="en-US" dirty="0" smtClean="0"/>
          </a:p>
          <a:p>
            <a:r>
              <a:rPr lang="en-US" dirty="0" smtClean="0"/>
              <a:t>Assumptions for turbulent modeling:</a:t>
            </a:r>
            <a:r>
              <a:rPr lang="en-US" baseline="0" dirty="0" smtClean="0"/>
              <a:t> incompressible, </a:t>
            </a:r>
            <a:r>
              <a:rPr lang="en-US" baseline="0" dirty="0" err="1" smtClean="0"/>
              <a:t>navier</a:t>
            </a:r>
            <a:r>
              <a:rPr lang="en-US" baseline="0" dirty="0" smtClean="0"/>
              <a:t> stokes equations. CFD: RANS equations, turbulent model, comparison of </a:t>
            </a:r>
            <a:r>
              <a:rPr lang="en-US" baseline="0" dirty="0" err="1" smtClean="0"/>
              <a:t>std</a:t>
            </a:r>
            <a:r>
              <a:rPr lang="en-US" baseline="0" dirty="0" smtClean="0"/>
              <a:t>, realizable and kw, why pic enhanced wall function. Experimental set up, different experiments ran, changes due to barrier height, talk about different ratios that I found (look for more lit to backup), graph of comparison to other authors</a:t>
            </a:r>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t>23</a:t>
            </a:fld>
            <a:endParaRPr lang="en-US"/>
          </a:p>
        </p:txBody>
      </p:sp>
    </p:spTree>
    <p:extLst>
      <p:ext uri="{BB962C8B-B14F-4D97-AF65-F5344CB8AC3E}">
        <p14:creationId xmlns:p14="http://schemas.microsoft.com/office/powerpoint/2010/main" val="28287286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Used</a:t>
            </a:r>
            <a:r>
              <a:rPr lang="en-US" baseline="0" dirty="0" smtClean="0"/>
              <a:t> u* calculated </a:t>
            </a:r>
          </a:p>
          <a:p>
            <a:r>
              <a:rPr lang="en-US" baseline="0" dirty="0" smtClean="0"/>
              <a:t>For Turbulent kinetic energy and dissipation rate before from profiles from the wind tunnel</a:t>
            </a:r>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t>24</a:t>
            </a:fld>
            <a:endParaRPr lang="en-US"/>
          </a:p>
        </p:txBody>
      </p:sp>
    </p:spTree>
    <p:extLst>
      <p:ext uri="{BB962C8B-B14F-4D97-AF65-F5344CB8AC3E}">
        <p14:creationId xmlns:p14="http://schemas.microsoft.com/office/powerpoint/2010/main" val="31156765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Both</a:t>
            </a:r>
            <a:r>
              <a:rPr lang="en-US" baseline="0" dirty="0" smtClean="0"/>
              <a:t> contours correlate well with each other and experience similar locations of flow acceleration/ deceleration</a:t>
            </a:r>
          </a:p>
          <a:p>
            <a:r>
              <a:rPr lang="en-US" baseline="0" dirty="0" smtClean="0"/>
              <a:t>Roof edge is not as clear, attributed to the lack of robustness in sharp gradient region for </a:t>
            </a:r>
            <a:r>
              <a:rPr lang="en-US" baseline="0" dirty="0" err="1" smtClean="0"/>
              <a:t>ke</a:t>
            </a:r>
            <a:r>
              <a:rPr lang="en-US" baseline="0" dirty="0" smtClean="0"/>
              <a:t> model. with a not very robust model which although it is an improvement, is still sensitive to separated and complex flows (roof corner)</a:t>
            </a:r>
          </a:p>
          <a:p>
            <a:r>
              <a:rPr lang="en-US" baseline="0" dirty="0" smtClean="0"/>
              <a:t>Try more robust model and mesh refinement – more accurate and robust near wall treatment</a:t>
            </a:r>
          </a:p>
          <a:p>
            <a:r>
              <a:rPr lang="en-US" baseline="0" dirty="0" smtClean="0"/>
              <a:t>RANS models under predict the level of turbulent stresses because of the assumption of eddy </a:t>
            </a:r>
            <a:r>
              <a:rPr lang="en-US" baseline="0" dirty="0" err="1" smtClean="0"/>
              <a:t>viscoscity</a:t>
            </a:r>
            <a:r>
              <a:rPr lang="en-US" baseline="0" dirty="0" smtClean="0"/>
              <a:t>, </a:t>
            </a:r>
            <a:r>
              <a:rPr lang="en-US" baseline="0" dirty="0" err="1" smtClean="0"/>
              <a:t>esp</a:t>
            </a:r>
            <a:r>
              <a:rPr lang="en-US" baseline="0" dirty="0" smtClean="0"/>
              <a:t> at separation</a:t>
            </a:r>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t>25</a:t>
            </a:fld>
            <a:endParaRPr lang="en-US"/>
          </a:p>
        </p:txBody>
      </p:sp>
    </p:spTree>
    <p:extLst>
      <p:ext uri="{BB962C8B-B14F-4D97-AF65-F5344CB8AC3E}">
        <p14:creationId xmlns:p14="http://schemas.microsoft.com/office/powerpoint/2010/main" val="31934809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Flow has to turn less, less complex flow</a:t>
            </a:r>
          </a:p>
          <a:p>
            <a:r>
              <a:rPr lang="en-US" dirty="0" smtClean="0"/>
              <a:t>Flow stays attached on slope</a:t>
            </a:r>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t>26</a:t>
            </a:fld>
            <a:endParaRPr lang="en-US"/>
          </a:p>
        </p:txBody>
      </p:sp>
    </p:spTree>
    <p:extLst>
      <p:ext uri="{BB962C8B-B14F-4D97-AF65-F5344CB8AC3E}">
        <p14:creationId xmlns:p14="http://schemas.microsoft.com/office/powerpoint/2010/main" val="11152596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Cant readily measure flow in separation zone, </a:t>
            </a:r>
            <a:r>
              <a:rPr lang="en-US" dirty="0" err="1" smtClean="0"/>
              <a:t>Ke</a:t>
            </a:r>
            <a:r>
              <a:rPr lang="en-US" dirty="0" smtClean="0"/>
              <a:t> uses isotropic eddy viscosity assumption, assuming it is a constant and proportional</a:t>
            </a:r>
            <a:r>
              <a:rPr lang="en-US" baseline="0" dirty="0" smtClean="0"/>
              <a:t> to the diagonal of strain tensor</a:t>
            </a:r>
            <a:endParaRPr lang="en-US" dirty="0" smtClean="0"/>
          </a:p>
        </p:txBody>
      </p:sp>
      <p:sp>
        <p:nvSpPr>
          <p:cNvPr id="4" name="Slide Number Placeholder 3"/>
          <p:cNvSpPr>
            <a:spLocks noGrp="1"/>
          </p:cNvSpPr>
          <p:nvPr>
            <p:ph type="sldNum" sz="quarter" idx="10"/>
          </p:nvPr>
        </p:nvSpPr>
        <p:spPr/>
        <p:txBody>
          <a:bodyPr/>
          <a:lstStyle/>
          <a:p>
            <a:fld id="{466EE093-EB28-4CED-90B6-7FF853C50CBA}" type="slidenum">
              <a:rPr lang="en-US" smtClean="0"/>
              <a:t>27</a:t>
            </a:fld>
            <a:endParaRPr lang="en-US"/>
          </a:p>
        </p:txBody>
      </p:sp>
    </p:spTree>
    <p:extLst>
      <p:ext uri="{BB962C8B-B14F-4D97-AF65-F5344CB8AC3E}">
        <p14:creationId xmlns:p14="http://schemas.microsoft.com/office/powerpoint/2010/main" val="1314021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 omega uses blended</a:t>
            </a:r>
            <a:r>
              <a:rPr lang="en-US" baseline="0" dirty="0" smtClean="0"/>
              <a:t> function with k omega close to wall and </a:t>
            </a:r>
            <a:r>
              <a:rPr lang="en-US" baseline="0" dirty="0" err="1" smtClean="0"/>
              <a:t>ke</a:t>
            </a:r>
            <a:r>
              <a:rPr lang="en-US" baseline="0" dirty="0" smtClean="0"/>
              <a:t> in outer flow</a:t>
            </a:r>
          </a:p>
          <a:p>
            <a:pPr marL="174708" indent="-174708">
              <a:buFont typeface="Arial" panose="020B0604020202020204" pitchFamily="34" charset="0"/>
              <a:buChar char="•"/>
            </a:pPr>
            <a:r>
              <a:rPr lang="en-US" b="1" baseline="0" dirty="0" smtClean="0"/>
              <a:t>From This data, we </a:t>
            </a:r>
            <a:r>
              <a:rPr lang="en-US" b="1" baseline="0" dirty="0" err="1" smtClean="0"/>
              <a:t>cconclude</a:t>
            </a:r>
            <a:r>
              <a:rPr lang="en-US" b="1" baseline="0" dirty="0" smtClean="0"/>
              <a:t> that we can use CFD confidently for investigating flow behavior </a:t>
            </a:r>
          </a:p>
          <a:p>
            <a:pPr marL="640594" lvl="1" indent="-174708">
              <a:buFont typeface="Arial" panose="020B0604020202020204" pitchFamily="34" charset="0"/>
              <a:buChar char="•"/>
            </a:pPr>
            <a:r>
              <a:rPr lang="en-US" b="1" baseline="0" dirty="0" smtClean="0"/>
              <a:t>Given the right input conditions and accurate model</a:t>
            </a:r>
            <a:endParaRPr lang="en-US" b="1" dirty="0"/>
          </a:p>
        </p:txBody>
      </p:sp>
      <p:sp>
        <p:nvSpPr>
          <p:cNvPr id="4" name="Slide Number Placeholder 3"/>
          <p:cNvSpPr>
            <a:spLocks noGrp="1"/>
          </p:cNvSpPr>
          <p:nvPr>
            <p:ph type="sldNum" sz="quarter" idx="10"/>
          </p:nvPr>
        </p:nvSpPr>
        <p:spPr/>
        <p:txBody>
          <a:bodyPr/>
          <a:lstStyle/>
          <a:p>
            <a:fld id="{466EE093-EB28-4CED-90B6-7FF853C50CBA}" type="slidenum">
              <a:rPr lang="en-US" smtClean="0"/>
              <a:t>28</a:t>
            </a:fld>
            <a:endParaRPr lang="en-US"/>
          </a:p>
        </p:txBody>
      </p:sp>
    </p:spTree>
    <p:extLst>
      <p:ext uri="{BB962C8B-B14F-4D97-AF65-F5344CB8AC3E}">
        <p14:creationId xmlns:p14="http://schemas.microsoft.com/office/powerpoint/2010/main" val="4171395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Specifying nearby structures to see the influence on flow characteristics as it approaches building of interest</a:t>
            </a:r>
          </a:p>
          <a:p>
            <a:pPr defTabSz="931774">
              <a:defRPr/>
            </a:pPr>
            <a:r>
              <a:rPr lang="en-US" dirty="0" smtClean="0"/>
              <a:t>Now Imagine a building fixed in their urban environment?</a:t>
            </a:r>
            <a:r>
              <a:rPr lang="en-US" baseline="0" dirty="0" smtClean="0"/>
              <a:t> What must it look like for the surrounding areas to possess these qualities? </a:t>
            </a:r>
          </a:p>
          <a:p>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t>29</a:t>
            </a:fld>
            <a:endParaRPr lang="en-US"/>
          </a:p>
        </p:txBody>
      </p:sp>
    </p:spTree>
    <p:extLst>
      <p:ext uri="{BB962C8B-B14F-4D97-AF65-F5344CB8AC3E}">
        <p14:creationId xmlns:p14="http://schemas.microsoft.com/office/powerpoint/2010/main" val="331352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baseline="0" dirty="0" smtClean="0"/>
              <a:t>Integrate renewable resources into places that need it</a:t>
            </a:r>
          </a:p>
          <a:p>
            <a:r>
              <a:rPr lang="en-US" baseline="0" dirty="0" smtClean="0"/>
              <a:t>13% Industry – mining, quarrying, construction</a:t>
            </a:r>
          </a:p>
          <a:p>
            <a:r>
              <a:rPr lang="en-US" baseline="0" dirty="0" smtClean="0"/>
              <a:t>36% transport – fuels, road vehicles</a:t>
            </a:r>
          </a:p>
          <a:p>
            <a:endParaRPr lang="en-US" baseline="0" dirty="0" smtClean="0"/>
          </a:p>
          <a:p>
            <a:r>
              <a:rPr lang="en-US" baseline="0" dirty="0" smtClean="0"/>
              <a:t>COMMERCIAL BUILDINGS – In recent years there has been much focus on reducing building energy consumption and building sustainability – solar panels, reusable water systems</a:t>
            </a:r>
            <a:endParaRPr lang="en-US" dirty="0" smtClean="0"/>
          </a:p>
          <a:p>
            <a:pPr marL="174708" indent="-174708">
              <a:buFont typeface="Arial" panose="020B0604020202020204" pitchFamily="34" charset="0"/>
              <a:buChar char="•"/>
            </a:pPr>
            <a:r>
              <a:rPr lang="en-US" b="1" dirty="0" smtClean="0"/>
              <a:t>42% of this consumption being electricity for lights and equipment (rest is heating/cooling/</a:t>
            </a:r>
            <a:r>
              <a:rPr lang="en-US" b="1" baseline="0" dirty="0" smtClean="0"/>
              <a:t> water system</a:t>
            </a:r>
            <a:r>
              <a:rPr lang="en-US" b="1" dirty="0" smtClean="0"/>
              <a:t> and ventilation)</a:t>
            </a:r>
          </a:p>
          <a:p>
            <a:pPr marL="174708" indent="-174708">
              <a:buFont typeface="Arial" panose="020B0604020202020204" pitchFamily="34" charset="0"/>
              <a:buChar char="•"/>
            </a:pPr>
            <a:r>
              <a:rPr lang="en-US" b="1" dirty="0" smtClean="0"/>
              <a:t>Decrease</a:t>
            </a:r>
            <a:r>
              <a:rPr lang="en-US" b="1" baseline="0" dirty="0" smtClean="0"/>
              <a:t> in external electrical demand</a:t>
            </a:r>
            <a:endParaRPr lang="en-US" b="1" dirty="0" smtClean="0"/>
          </a:p>
          <a:p>
            <a:endParaRPr lang="en-US" b="1" dirty="0" smtClean="0"/>
          </a:p>
          <a:p>
            <a:r>
              <a:rPr lang="en-US" b="1" dirty="0" smtClean="0"/>
              <a:t>Transmission</a:t>
            </a:r>
            <a:r>
              <a:rPr lang="en-US" b="1" baseline="0" dirty="0" smtClean="0"/>
              <a:t> losses due to the thousands of miles can be </a:t>
            </a:r>
            <a:r>
              <a:rPr lang="en-US" b="1" baseline="0" dirty="0" err="1" smtClean="0"/>
              <a:t>abt</a:t>
            </a:r>
            <a:r>
              <a:rPr lang="en-US" b="1" baseline="0" dirty="0" smtClean="0"/>
              <a:t> 6% of the electricity that is transmitted leading to overcompensation (SOURCE EIA) – Energy Information </a:t>
            </a:r>
            <a:r>
              <a:rPr lang="en-US" b="1" baseline="0" dirty="0" err="1" smtClean="0"/>
              <a:t>Adminstration</a:t>
            </a:r>
            <a:endParaRPr lang="en-US" b="1" baseline="0" dirty="0" smtClean="0"/>
          </a:p>
          <a:p>
            <a:r>
              <a:rPr lang="en-US" b="1" baseline="0" dirty="0" smtClean="0"/>
              <a:t>1) sending more current than is needed to ensure required amount is covered</a:t>
            </a:r>
          </a:p>
          <a:p>
            <a:r>
              <a:rPr lang="en-US" b="1" baseline="0" dirty="0" smtClean="0"/>
              <a:t>2) Or the implementation of substations with transformer systems</a:t>
            </a:r>
          </a:p>
        </p:txBody>
      </p:sp>
      <p:sp>
        <p:nvSpPr>
          <p:cNvPr id="4" name="Slide Number Placeholder 3"/>
          <p:cNvSpPr>
            <a:spLocks noGrp="1"/>
          </p:cNvSpPr>
          <p:nvPr>
            <p:ph type="sldNum" sz="quarter" idx="10"/>
          </p:nvPr>
        </p:nvSpPr>
        <p:spPr/>
        <p:txBody>
          <a:bodyPr/>
          <a:lstStyle/>
          <a:p>
            <a:fld id="{466EE093-EB28-4CED-90B6-7FF853C50CBA}"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664541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baseline="0" dirty="0" smtClean="0"/>
              <a:t>IN urban environment, the higher up we go the less obstacles in the flows path</a:t>
            </a:r>
          </a:p>
          <a:p>
            <a:pPr marL="174708" indent="-174708">
              <a:buFont typeface="Arial" panose="020B0604020202020204" pitchFamily="34" charset="0"/>
              <a:buChar char="•"/>
            </a:pPr>
            <a:endParaRPr lang="en-US" b="1" baseline="0" dirty="0" smtClean="0"/>
          </a:p>
          <a:p>
            <a:pPr marL="174708" indent="-174708">
              <a:buFont typeface="Arial" panose="020B0604020202020204" pitchFamily="34" charset="0"/>
              <a:buChar char="•"/>
            </a:pPr>
            <a:r>
              <a:rPr lang="en-US" b="1" dirty="0"/>
              <a:t>Presence of cliff decreases efficiency and potential energy yield of machine</a:t>
            </a:r>
            <a:endParaRPr lang="en-US" dirty="0"/>
          </a:p>
          <a:p>
            <a:pPr marL="174708" indent="-174708">
              <a:buFont typeface="Arial" panose="020B0604020202020204" pitchFamily="34" charset="0"/>
              <a:buChar char="•"/>
            </a:pPr>
            <a:endParaRPr lang="en-US" b="1" baseline="0" dirty="0" smtClean="0"/>
          </a:p>
          <a:p>
            <a:endParaRPr lang="en-US" b="1" baseline="0" dirty="0" smtClean="0"/>
          </a:p>
          <a:p>
            <a:pPr marL="174708" indent="-174708">
              <a:buFont typeface="Arial" panose="020B0604020202020204" pitchFamily="34" charset="0"/>
              <a:buChar char="•"/>
            </a:pPr>
            <a:r>
              <a:rPr lang="en-US" b="1" baseline="0" dirty="0" smtClean="0"/>
              <a:t>We see in the right corner that </a:t>
            </a:r>
            <a:r>
              <a:rPr lang="en-US" b="1" baseline="0" dirty="0" err="1" smtClean="0"/>
              <a:t>blackledge</a:t>
            </a:r>
            <a:r>
              <a:rPr lang="en-US" b="1" baseline="0" dirty="0" smtClean="0"/>
              <a:t> illustrated flow in the rural environment and showed the flow behavior given a change in topography…raising the question what topography in rural environments give best the best energy yield for turbine placement (How an we incorporate this in urban areas)  – </a:t>
            </a:r>
            <a:r>
              <a:rPr lang="en-US" b="1" baseline="0" dirty="0" err="1" smtClean="0"/>
              <a:t>Clif</a:t>
            </a:r>
            <a:r>
              <a:rPr lang="en-US" b="1" baseline="0" dirty="0" smtClean="0"/>
              <a:t> causes </a:t>
            </a:r>
            <a:r>
              <a:rPr lang="en-US" b="1" baseline="0" dirty="0" err="1" smtClean="0"/>
              <a:t>flowto</a:t>
            </a:r>
            <a:r>
              <a:rPr lang="en-US" b="1" baseline="0" dirty="0" smtClean="0"/>
              <a:t> shift direction, putting stress on machine</a:t>
            </a:r>
          </a:p>
          <a:p>
            <a:pPr marL="174708" indent="-174708">
              <a:buFont typeface="Arial" panose="020B0604020202020204" pitchFamily="34" charset="0"/>
              <a:buChar char="•"/>
            </a:pPr>
            <a:endParaRPr lang="en-US" b="1" baseline="0" dirty="0" smtClean="0"/>
          </a:p>
          <a:p>
            <a:pPr marL="174708" indent="-174708">
              <a:buFont typeface="Arial" panose="020B0604020202020204" pitchFamily="34" charset="0"/>
              <a:buChar char="•"/>
            </a:pPr>
            <a:r>
              <a:rPr lang="en-US" b="1" baseline="0" dirty="0" smtClean="0"/>
              <a:t>In Urban areas, limited installation – low </a:t>
            </a:r>
            <a:r>
              <a:rPr lang="en-US" b="1" baseline="0" dirty="0" err="1" smtClean="0"/>
              <a:t>Vel</a:t>
            </a:r>
            <a:r>
              <a:rPr lang="en-US" b="1" baseline="0" dirty="0" smtClean="0"/>
              <a:t>, high </a:t>
            </a:r>
            <a:r>
              <a:rPr lang="en-US" b="1" baseline="0" dirty="0" err="1" smtClean="0"/>
              <a:t>turb</a:t>
            </a:r>
            <a:r>
              <a:rPr lang="en-US" b="1" baseline="0" dirty="0" smtClean="0"/>
              <a:t>..How can we change that? </a:t>
            </a:r>
          </a:p>
          <a:p>
            <a:pPr marL="174708" indent="-174708">
              <a:buFont typeface="Arial" panose="020B0604020202020204" pitchFamily="34" charset="0"/>
              <a:buChar char="•"/>
            </a:pPr>
            <a:endParaRPr lang="en-US" b="1" baseline="0" dirty="0" smtClean="0"/>
          </a:p>
          <a:p>
            <a:r>
              <a:rPr lang="en-US" baseline="0" dirty="0" smtClean="0"/>
              <a:t>Turbulence dissipation at separation zone through discontinuities and eddies affects wind quality …lose energy from dissipation</a:t>
            </a:r>
          </a:p>
          <a:p>
            <a:r>
              <a:rPr lang="en-US" baseline="0" dirty="0" smtClean="0"/>
              <a:t>Turbulence affects wind quality and efficiency of turbines</a:t>
            </a:r>
          </a:p>
          <a:p>
            <a:endParaRPr lang="en-US" baseline="0" dirty="0" smtClean="0"/>
          </a:p>
          <a:p>
            <a:r>
              <a:rPr lang="en-US" baseline="0" dirty="0" smtClean="0"/>
              <a:t>How do we get the power </a:t>
            </a:r>
            <a:r>
              <a:rPr lang="en-US" baseline="0" dirty="0" err="1" smtClean="0"/>
              <a:t>eqution</a:t>
            </a:r>
            <a:r>
              <a:rPr lang="en-US" baseline="0" dirty="0" smtClean="0"/>
              <a:t>? – start with mass flow rate through a rotor and find the kinetic energy per unit time which is power</a:t>
            </a:r>
          </a:p>
          <a:p>
            <a:r>
              <a:rPr lang="en-US" baseline="0" dirty="0" err="1" smtClean="0"/>
              <a:t>rhoAU</a:t>
            </a:r>
            <a:r>
              <a:rPr lang="en-US" baseline="0" dirty="0" smtClean="0"/>
              <a:t> = </a:t>
            </a:r>
            <a:r>
              <a:rPr lang="en-US" baseline="0" dirty="0" err="1" smtClean="0"/>
              <a:t>dm</a:t>
            </a:r>
            <a:r>
              <a:rPr lang="en-US" baseline="0" dirty="0" smtClean="0"/>
              <a:t>/</a:t>
            </a:r>
            <a:r>
              <a:rPr lang="en-US" baseline="0" dirty="0" err="1" smtClean="0"/>
              <a:t>dt</a:t>
            </a:r>
            <a:endParaRPr lang="en-US" baseline="0" dirty="0" smtClean="0"/>
          </a:p>
          <a:p>
            <a:r>
              <a:rPr lang="en-US" baseline="0" dirty="0" smtClean="0"/>
              <a:t>KE per unit time = Power = ½ (</a:t>
            </a:r>
            <a:r>
              <a:rPr lang="en-US" baseline="0" dirty="0" err="1" smtClean="0"/>
              <a:t>dm</a:t>
            </a:r>
            <a:r>
              <a:rPr lang="en-US" baseline="0" dirty="0" smtClean="0"/>
              <a:t>/</a:t>
            </a:r>
            <a:r>
              <a:rPr lang="en-US" baseline="0" dirty="0" err="1" smtClean="0"/>
              <a:t>dt</a:t>
            </a:r>
            <a:r>
              <a:rPr lang="en-US" baseline="0" dirty="0" smtClean="0"/>
              <a:t>)U^2 = 1/2rho A U^3</a:t>
            </a:r>
          </a:p>
        </p:txBody>
      </p:sp>
      <p:sp>
        <p:nvSpPr>
          <p:cNvPr id="4" name="Slide Number Placeholder 3"/>
          <p:cNvSpPr>
            <a:spLocks noGrp="1"/>
          </p:cNvSpPr>
          <p:nvPr>
            <p:ph type="sldNum" sz="quarter" idx="10"/>
          </p:nvPr>
        </p:nvSpPr>
        <p:spPr/>
        <p:txBody>
          <a:bodyPr/>
          <a:lstStyle/>
          <a:p>
            <a:fld id="{466EE093-EB28-4CED-90B6-7FF853C50CBA}" type="slidenum">
              <a:rPr lang="en-US" smtClean="0"/>
              <a:t>4</a:t>
            </a:fld>
            <a:endParaRPr lang="en-US"/>
          </a:p>
        </p:txBody>
      </p:sp>
    </p:spTree>
    <p:extLst>
      <p:ext uri="{BB962C8B-B14F-4D97-AF65-F5344CB8AC3E}">
        <p14:creationId xmlns:p14="http://schemas.microsoft.com/office/powerpoint/2010/main" val="909794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dirty="0" smtClean="0"/>
              <a:t>The two main parameters we will be looking at is High </a:t>
            </a:r>
            <a:r>
              <a:rPr lang="en-US" b="1" dirty="0" err="1" smtClean="0"/>
              <a:t>vel</a:t>
            </a:r>
            <a:r>
              <a:rPr lang="en-US" b="1" dirty="0" smtClean="0"/>
              <a:t>, low </a:t>
            </a:r>
            <a:r>
              <a:rPr lang="en-US" b="1" dirty="0" err="1" smtClean="0"/>
              <a:t>turb</a:t>
            </a:r>
            <a:endParaRPr lang="en-US" b="1" dirty="0" smtClean="0"/>
          </a:p>
          <a:p>
            <a:pPr marL="174708" indent="-174708">
              <a:buFont typeface="Arial" panose="020B0604020202020204" pitchFamily="34" charset="0"/>
              <a:buChar char="•"/>
            </a:pPr>
            <a:r>
              <a:rPr lang="en-US" b="1" dirty="0" smtClean="0"/>
              <a:t>Before</a:t>
            </a:r>
            <a:r>
              <a:rPr lang="en-US" b="1" baseline="0" dirty="0" smtClean="0"/>
              <a:t> I mentioned traditionally the main parameters for siting: Therefore we change the façade to see if we can get these parameters</a:t>
            </a:r>
          </a:p>
          <a:p>
            <a:pPr marL="174708" indent="-174708">
              <a:buFont typeface="Arial" panose="020B0604020202020204" pitchFamily="34" charset="0"/>
              <a:buChar char="•"/>
            </a:pPr>
            <a:endParaRPr lang="en-US" b="1" dirty="0" smtClean="0"/>
          </a:p>
          <a:p>
            <a:pPr marL="174708" indent="-174708">
              <a:buFont typeface="Arial" panose="020B0604020202020204" pitchFamily="34" charset="0"/>
              <a:buChar char="•"/>
            </a:pPr>
            <a:r>
              <a:rPr lang="en-US" b="1" dirty="0" smtClean="0"/>
              <a:t>Why Slope? Simple change that was easily replicable both in wind tunnel and CFD especially</a:t>
            </a:r>
            <a:r>
              <a:rPr lang="en-US" b="1" baseline="0" dirty="0" smtClean="0"/>
              <a:t> when maintaining similarity in modeling parameters</a:t>
            </a:r>
          </a:p>
          <a:p>
            <a:pPr marL="174708" indent="-174708">
              <a:buFont typeface="Arial" panose="020B0604020202020204" pitchFamily="34" charset="0"/>
              <a:buChar char="•"/>
            </a:pPr>
            <a:endParaRPr lang="en-US" b="1" baseline="0" dirty="0" smtClean="0"/>
          </a:p>
          <a:p>
            <a:pPr marL="174708" indent="-174708">
              <a:buFont typeface="Arial" panose="020B0604020202020204" pitchFamily="34" charset="0"/>
              <a:buChar char="•"/>
            </a:pPr>
            <a:r>
              <a:rPr lang="en-US" b="1" baseline="0" dirty="0" smtClean="0"/>
              <a:t>Chose simple 2D slope as a starting preliminary point</a:t>
            </a:r>
          </a:p>
          <a:p>
            <a:pPr marL="174708" indent="-174708">
              <a:buFont typeface="Arial" panose="020B0604020202020204" pitchFamily="34" charset="0"/>
              <a:buChar char="•"/>
            </a:pPr>
            <a:endParaRPr lang="en-US" b="1" dirty="0" smtClean="0"/>
          </a:p>
          <a:p>
            <a:r>
              <a:rPr lang="en-US" baseline="0" dirty="0" smtClean="0"/>
              <a:t>For wind turbine siting especially in rural wind farms, companies look at two main parameters (if turbulence is high and wind component is changing all the time) Yaw cannot handle it</a:t>
            </a:r>
          </a:p>
          <a:p>
            <a:r>
              <a:rPr lang="en-US" baseline="0" dirty="0" smtClean="0"/>
              <a:t>1) IF we have an increased wind field near the roof, buildings, large towers are unnecessary which  makes it easier to retrofit building - to increase energy yield on the building rooftops? </a:t>
            </a:r>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5674145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dirty="0"/>
              <a:t>60m building with sloped facades of 20, 30 45, 60 Angles were picked arbitrarily – Simulated 60m </a:t>
            </a:r>
            <a:r>
              <a:rPr lang="en-US" b="1" dirty="0" err="1"/>
              <a:t>highrise</a:t>
            </a:r>
            <a:r>
              <a:rPr lang="en-US" b="1" dirty="0"/>
              <a:t> building</a:t>
            </a:r>
          </a:p>
          <a:p>
            <a:pPr marL="174708" indent="-174708">
              <a:buFont typeface="Arial" panose="020B0604020202020204" pitchFamily="34" charset="0"/>
              <a:buChar char="•"/>
            </a:pPr>
            <a:r>
              <a:rPr lang="en-US" b="1" dirty="0"/>
              <a:t>Why – wanted to try a wide range of angles</a:t>
            </a:r>
          </a:p>
          <a:p>
            <a:pPr marL="174708" indent="-174708">
              <a:buFont typeface="Arial" panose="020B0604020202020204" pitchFamily="34" charset="0"/>
              <a:buChar char="•"/>
            </a:pPr>
            <a:endParaRPr lang="en-US" b="1" dirty="0"/>
          </a:p>
          <a:p>
            <a:pPr marL="174708" indent="-174708">
              <a:buFont typeface="Arial" panose="020B0604020202020204" pitchFamily="34" charset="0"/>
              <a:buChar char="•"/>
            </a:pPr>
            <a:r>
              <a:rPr lang="en-US" b="1" dirty="0"/>
              <a:t>Turbulence Model, Commonly used in literature</a:t>
            </a:r>
          </a:p>
          <a:p>
            <a:pPr marL="174708" indent="-174708">
              <a:buFont typeface="Arial" panose="020B0604020202020204" pitchFamily="34" charset="0"/>
              <a:buChar char="•"/>
            </a:pPr>
            <a:endParaRPr lang="en-US" b="1" dirty="0"/>
          </a:p>
          <a:p>
            <a:pPr marL="174708" indent="-174708">
              <a:buFont typeface="Arial" panose="020B0604020202020204" pitchFamily="34" charset="0"/>
              <a:buChar char="•"/>
            </a:pPr>
            <a:r>
              <a:rPr lang="en-US" b="1" dirty="0"/>
              <a:t>Eddy viscosity, Ignore small scale vortices and calculate large scale motion that models everything else</a:t>
            </a:r>
          </a:p>
          <a:p>
            <a:pPr marL="174708" indent="-174708">
              <a:buFont typeface="Arial" panose="020B0604020202020204" pitchFamily="34" charset="0"/>
              <a:buChar char="•"/>
            </a:pPr>
            <a:r>
              <a:rPr lang="en-US" b="1" dirty="0"/>
              <a:t>Turbulent transfer of momentum by eddies analogous to molecular viscosity close to wall but on a larger scale </a:t>
            </a:r>
          </a:p>
          <a:p>
            <a:pPr marL="174708" indent="-174708">
              <a:buFont typeface="Arial" panose="020B0604020202020204" pitchFamily="34" charset="0"/>
              <a:buChar char="•"/>
            </a:pPr>
            <a:r>
              <a:rPr lang="en-US" b="1" dirty="0"/>
              <a:t>Mesh dependence studies were done for 3 different meshes</a:t>
            </a:r>
          </a:p>
          <a:p>
            <a:pPr marL="174708" indent="-174708">
              <a:buFont typeface="Arial" panose="020B0604020202020204" pitchFamily="34" charset="0"/>
              <a:buChar char="•"/>
            </a:pPr>
            <a:r>
              <a:rPr lang="en-US" b="1" dirty="0"/>
              <a:t>2D vs 3D,  2D simulations are approximations 3D and some problems can be approximated as 2D with negligible different, depending on the features you want to capture you chose the simulation type</a:t>
            </a:r>
          </a:p>
          <a:p>
            <a:pPr marL="174708" indent="-174708">
              <a:buFont typeface="Arial" panose="020B0604020202020204" pitchFamily="34" charset="0"/>
              <a:buChar char="•"/>
            </a:pPr>
            <a:endParaRPr lang="en-US" b="1" dirty="0"/>
          </a:p>
          <a:p>
            <a:r>
              <a:rPr lang="en-US" dirty="0"/>
              <a:t>Near-wall model</a:t>
            </a:r>
          </a:p>
          <a:p>
            <a:r>
              <a:rPr lang="en-US" dirty="0"/>
              <a:t>The wall function or log-law ceases to be valid if the flow conditions depart too much from</a:t>
            </a:r>
          </a:p>
          <a:p>
            <a:r>
              <a:rPr lang="en-US" dirty="0"/>
              <a:t>the assumed (see section 3.1.1):</a:t>
            </a:r>
          </a:p>
          <a:p>
            <a:r>
              <a:rPr lang="en-US" dirty="0"/>
              <a:t>• constant shear stress (assumption of constant friction velocity in turbulent flow) and</a:t>
            </a:r>
          </a:p>
          <a:p>
            <a:r>
              <a:rPr lang="en-US" dirty="0"/>
              <a:t>• fully turbulent near-wall flow.</a:t>
            </a:r>
          </a:p>
          <a:p>
            <a:r>
              <a:rPr lang="en-US" dirty="0"/>
              <a:t>According to the assumptions of the log-law, the wall function is unreliable for flows with:</a:t>
            </a:r>
          </a:p>
          <a:p>
            <a:r>
              <a:rPr lang="en-US" dirty="0"/>
              <a:t>• a low Re number (no fully turbulent flow near the wall),</a:t>
            </a:r>
          </a:p>
          <a:p>
            <a:r>
              <a:rPr lang="en-US" dirty="0"/>
              <a:t>• severe pressure gradients leading to separation (shear stress not constant).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566312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Common Relations used:</a:t>
            </a:r>
          </a:p>
          <a:p>
            <a:endParaRPr lang="en-US" baseline="0" dirty="0" smtClean="0"/>
          </a:p>
          <a:p>
            <a:r>
              <a:rPr lang="en-US" baseline="0" dirty="0" smtClean="0"/>
              <a:t>Why use Richard and </a:t>
            </a:r>
            <a:r>
              <a:rPr lang="en-US" baseline="0" dirty="0" err="1" smtClean="0"/>
              <a:t>Hoxey</a:t>
            </a:r>
            <a:r>
              <a:rPr lang="en-US" baseline="0" dirty="0" smtClean="0"/>
              <a:t>: Satisfies all implications for existence of a 2D incompressible homogeneous flow for modelling. TKE of eddies in </a:t>
            </a:r>
            <a:r>
              <a:rPr lang="en-US" baseline="0" dirty="0" err="1" smtClean="0"/>
              <a:t>turb</a:t>
            </a:r>
            <a:r>
              <a:rPr lang="en-US" baseline="0" dirty="0" smtClean="0"/>
              <a:t> flow</a:t>
            </a:r>
          </a:p>
          <a:p>
            <a:pPr marL="174708" indent="-174708">
              <a:buFont typeface="Arial" panose="020B0604020202020204" pitchFamily="34" charset="0"/>
              <a:buChar char="•"/>
            </a:pPr>
            <a:r>
              <a:rPr lang="en-US" b="1" baseline="0" dirty="0" smtClean="0"/>
              <a:t>Gives us relations for input conditions satisfying the turbulence model we are using (k e model )</a:t>
            </a:r>
          </a:p>
          <a:p>
            <a:pPr marL="174708" indent="-174708">
              <a:buFont typeface="Arial" panose="020B0604020202020204" pitchFamily="34" charset="0"/>
              <a:buChar char="•"/>
            </a:pPr>
            <a:r>
              <a:rPr lang="en-US" b="1" baseline="0" dirty="0" smtClean="0"/>
              <a:t>Z0 = 2m</a:t>
            </a:r>
          </a:p>
          <a:p>
            <a:pPr marL="174708" indent="-174708">
              <a:buFont typeface="Arial" panose="020B0604020202020204" pitchFamily="34" charset="0"/>
              <a:buChar char="•"/>
            </a:pPr>
            <a:r>
              <a:rPr lang="en-US" b="1" baseline="0" dirty="0" smtClean="0"/>
              <a:t>U* = 0.7m/s</a:t>
            </a:r>
          </a:p>
          <a:p>
            <a:r>
              <a:rPr lang="en-US" baseline="0" dirty="0" smtClean="0"/>
              <a:t>TKE – mean kinetic energy per unit mass of flow fluctuations – J/kg or m^2/s^2</a:t>
            </a:r>
          </a:p>
          <a:p>
            <a:r>
              <a:rPr lang="en-US" baseline="0" dirty="0" smtClean="0"/>
              <a:t>Dissipation rate – rate at which turbulent kinetic energy dissipates J/</a:t>
            </a:r>
            <a:r>
              <a:rPr lang="en-US" baseline="0" dirty="0" err="1" smtClean="0"/>
              <a:t>kgs</a:t>
            </a:r>
            <a:r>
              <a:rPr lang="en-US" baseline="0" dirty="0" smtClean="0"/>
              <a:t> or m^2/s^3</a:t>
            </a:r>
          </a:p>
          <a:p>
            <a:r>
              <a:rPr lang="en-US" baseline="0" dirty="0" smtClean="0"/>
              <a:t>Based on numerous turbulent flows done in CFD (wide range of flows) –</a:t>
            </a:r>
            <a:r>
              <a:rPr lang="en-US" baseline="0" dirty="0" err="1" smtClean="0"/>
              <a:t>Cmew</a:t>
            </a:r>
            <a:r>
              <a:rPr lang="en-US" baseline="0" dirty="0" smtClean="0"/>
              <a:t>, model constraint</a:t>
            </a:r>
          </a:p>
          <a:p>
            <a:endParaRPr lang="en-US" dirty="0"/>
          </a:p>
        </p:txBody>
      </p:sp>
      <p:sp>
        <p:nvSpPr>
          <p:cNvPr id="4" name="Slide Number Placeholder 3"/>
          <p:cNvSpPr>
            <a:spLocks noGrp="1"/>
          </p:cNvSpPr>
          <p:nvPr>
            <p:ph type="sldNum" sz="quarter" idx="10"/>
          </p:nvPr>
        </p:nvSpPr>
        <p:spPr/>
        <p:txBody>
          <a:bodyPr/>
          <a:lstStyle/>
          <a:p>
            <a:fld id="{466EE093-EB28-4CED-90B6-7FF853C50CBA}"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001964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defTabSz="931774">
              <a:buFont typeface="Arial" panose="020B0604020202020204" pitchFamily="34" charset="0"/>
              <a:buChar char="•"/>
              <a:defRPr/>
            </a:pPr>
            <a:r>
              <a:rPr lang="en-US" b="1" baseline="0" dirty="0" smtClean="0"/>
              <a:t>Decreased separation encourages multiple locations for harvesting, decrease in mounting height of devices</a:t>
            </a:r>
          </a:p>
          <a:p>
            <a:pPr marL="174708" indent="-174708" defTabSz="931774">
              <a:buFont typeface="Arial" panose="020B0604020202020204" pitchFamily="34" charset="0"/>
              <a:buChar char="•"/>
              <a:defRPr/>
            </a:pPr>
            <a:endParaRPr lang="en-US" b="1" dirty="0" smtClean="0"/>
          </a:p>
          <a:p>
            <a:pPr marL="174708" indent="-174708">
              <a:buFont typeface="Arial" panose="020B0604020202020204" pitchFamily="34" charset="0"/>
              <a:buChar char="•"/>
            </a:pPr>
            <a:r>
              <a:rPr lang="en-US" b="1" dirty="0" smtClean="0"/>
              <a:t>Flow</a:t>
            </a:r>
            <a:r>
              <a:rPr lang="en-US" b="1" baseline="0" dirty="0" smtClean="0"/>
              <a:t> reversal not useful, contains low velocity magnitude</a:t>
            </a:r>
          </a:p>
          <a:p>
            <a:pPr marL="174708" indent="-174708">
              <a:buFont typeface="Arial" panose="020B0604020202020204" pitchFamily="34" charset="0"/>
              <a:buChar char="•"/>
            </a:pPr>
            <a:endParaRPr lang="en-US" b="1" baseline="0" dirty="0" smtClean="0"/>
          </a:p>
          <a:p>
            <a:pPr marL="174708" indent="-174708">
              <a:buFont typeface="Arial" panose="020B0604020202020204" pitchFamily="34" charset="0"/>
              <a:buChar char="•"/>
            </a:pPr>
            <a:r>
              <a:rPr lang="en-US" b="1" baseline="0" dirty="0" smtClean="0"/>
              <a:t>To assess which sloped façade worked best, looked at region of amplification at roof edge</a:t>
            </a:r>
          </a:p>
        </p:txBody>
      </p:sp>
      <p:sp>
        <p:nvSpPr>
          <p:cNvPr id="4" name="Slide Number Placeholder 3"/>
          <p:cNvSpPr>
            <a:spLocks noGrp="1"/>
          </p:cNvSpPr>
          <p:nvPr>
            <p:ph type="sldNum" sz="quarter" idx="10"/>
          </p:nvPr>
        </p:nvSpPr>
        <p:spPr/>
        <p:txBody>
          <a:bodyPr/>
          <a:lstStyle/>
          <a:p>
            <a:fld id="{466EE093-EB28-4CED-90B6-7FF853C50CBA}"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009140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1" dirty="0" smtClean="0"/>
              <a:t>Graph of height on y and velocity on x showing</a:t>
            </a:r>
            <a:r>
              <a:rPr lang="en-US" b="1" baseline="0" dirty="0" smtClean="0"/>
              <a:t> the velocity profile at the roof edge location</a:t>
            </a:r>
            <a:endParaRPr lang="en-US" b="1" dirty="0" smtClean="0"/>
          </a:p>
          <a:p>
            <a:pPr marL="174708" indent="-174708">
              <a:buFont typeface="Arial" panose="020B0604020202020204" pitchFamily="34" charset="0"/>
              <a:buChar char="•"/>
            </a:pPr>
            <a:r>
              <a:rPr lang="en-US" b="1" dirty="0" smtClean="0"/>
              <a:t>Again we</a:t>
            </a:r>
            <a:r>
              <a:rPr lang="en-US" b="1" baseline="0" dirty="0" smtClean="0"/>
              <a:t> are looking at 1/12H building height (would not want to put a turbine too much higher than this height( 2.1m – 7m diameter) – 5m range</a:t>
            </a:r>
          </a:p>
          <a:p>
            <a:pPr marL="174708" indent="-174708">
              <a:buFont typeface="Arial" panose="020B0604020202020204" pitchFamily="34" charset="0"/>
              <a:buChar char="•"/>
            </a:pPr>
            <a:r>
              <a:rPr lang="en-US" b="1" baseline="0" dirty="0" smtClean="0"/>
              <a:t>30 </a:t>
            </a:r>
            <a:r>
              <a:rPr lang="en-US" b="1" baseline="0" dirty="0" err="1" smtClean="0"/>
              <a:t>degs</a:t>
            </a:r>
            <a:r>
              <a:rPr lang="en-US" b="1" baseline="0" dirty="0" smtClean="0"/>
              <a:t> has increased velocity above roof, as well as 78% increase in average power density along the roof edge</a:t>
            </a:r>
            <a:endParaRPr lang="en-US" b="1" dirty="0"/>
          </a:p>
        </p:txBody>
      </p:sp>
      <p:sp>
        <p:nvSpPr>
          <p:cNvPr id="4" name="Slide Number Placeholder 3"/>
          <p:cNvSpPr>
            <a:spLocks noGrp="1"/>
          </p:cNvSpPr>
          <p:nvPr>
            <p:ph type="sldNum" sz="quarter" idx="10"/>
          </p:nvPr>
        </p:nvSpPr>
        <p:spPr/>
        <p:txBody>
          <a:bodyPr/>
          <a:lstStyle/>
          <a:p>
            <a:fld id="{466EE093-EB28-4CED-90B6-7FF853C50CBA}"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7484144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78" name="Rectangle 10"/>
          <p:cNvSpPr>
            <a:spLocks noChangeArrowheads="1"/>
          </p:cNvSpPr>
          <p:nvPr/>
        </p:nvSpPr>
        <p:spPr bwMode="auto">
          <a:xfrm>
            <a:off x="0" y="0"/>
            <a:ext cx="9144000" cy="712788"/>
          </a:xfrm>
          <a:prstGeom prst="rect">
            <a:avLst/>
          </a:prstGeom>
          <a:solidFill>
            <a:srgbClr val="B31B1B"/>
          </a:solidFill>
          <a:ln w="9525">
            <a:noFill/>
            <a:miter lim="800000"/>
            <a:headEnd/>
            <a:tailEnd/>
          </a:ln>
          <a:effectLst/>
        </p:spPr>
        <p:txBody>
          <a:bodyPr wrap="none" anchor="ctr"/>
          <a:lstStyle/>
          <a:p>
            <a:pPr eaLnBrk="0" fontAlgn="base" hangingPunct="0">
              <a:spcBef>
                <a:spcPct val="0"/>
              </a:spcBef>
              <a:spcAft>
                <a:spcPct val="0"/>
              </a:spcAft>
            </a:pPr>
            <a:endParaRPr lang="en-US" sz="1350">
              <a:solidFill>
                <a:prstClr val="black"/>
              </a:solidFill>
            </a:endParaRPr>
          </a:p>
        </p:txBody>
      </p:sp>
      <p:sp>
        <p:nvSpPr>
          <p:cNvPr id="7171" name="Rectangle 3"/>
          <p:cNvSpPr>
            <a:spLocks noGrp="1" noChangeArrowheads="1"/>
          </p:cNvSpPr>
          <p:nvPr>
            <p:ph type="ctrTitle"/>
          </p:nvPr>
        </p:nvSpPr>
        <p:spPr>
          <a:xfrm>
            <a:off x="685800" y="2130427"/>
            <a:ext cx="7772400" cy="1470025"/>
          </a:xfrm>
        </p:spPr>
        <p:txBody>
          <a:bodyPr/>
          <a:lstStyle>
            <a:lvl1pPr algn="ctr">
              <a:defRPr sz="2700" b="1">
                <a:solidFill>
                  <a:schemeClr val="tx1"/>
                </a:solidFill>
              </a:defRPr>
            </a:lvl1pPr>
          </a:lstStyle>
          <a:p>
            <a:r>
              <a:rPr lang="en-US" smtClean="0"/>
              <a:t>Click to edit Master title style</a:t>
            </a:r>
            <a:endParaRPr lang="en-US" dirty="0"/>
          </a:p>
        </p:txBody>
      </p:sp>
      <p:sp>
        <p:nvSpPr>
          <p:cNvPr id="7172"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dirty="0"/>
          </a:p>
        </p:txBody>
      </p:sp>
      <p:sp>
        <p:nvSpPr>
          <p:cNvPr id="7173" name="Rectangle 5"/>
          <p:cNvSpPr>
            <a:spLocks noGrp="1" noChangeArrowheads="1"/>
          </p:cNvSpPr>
          <p:nvPr>
            <p:ph type="dt" sz="half" idx="2"/>
          </p:nvPr>
        </p:nvSpPr>
        <p:spPr/>
        <p:txBody>
          <a:bodyPr/>
          <a:lstStyle>
            <a:lvl1pPr>
              <a:defRPr/>
            </a:lvl1pPr>
          </a:lstStyle>
          <a:p>
            <a:endParaRPr lang="en-US">
              <a:solidFill>
                <a:prstClr val="black"/>
              </a:solidFill>
            </a:endParaRPr>
          </a:p>
        </p:txBody>
      </p:sp>
      <p:sp>
        <p:nvSpPr>
          <p:cNvPr id="7174" name="Rectangle 6"/>
          <p:cNvSpPr>
            <a:spLocks noGrp="1" noChangeArrowheads="1"/>
          </p:cNvSpPr>
          <p:nvPr>
            <p:ph type="ftr" sz="quarter" idx="3"/>
          </p:nvPr>
        </p:nvSpPr>
        <p:spPr/>
        <p:txBody>
          <a:bodyPr/>
          <a:lstStyle>
            <a:lvl1pPr>
              <a:defRPr/>
            </a:lvl1pPr>
          </a:lstStyle>
          <a:p>
            <a:endParaRPr lang="en-US">
              <a:solidFill>
                <a:prstClr val="black"/>
              </a:solidFill>
            </a:endParaRPr>
          </a:p>
        </p:txBody>
      </p:sp>
      <p:sp>
        <p:nvSpPr>
          <p:cNvPr id="7175" name="Rectangle 7"/>
          <p:cNvSpPr>
            <a:spLocks noGrp="1" noChangeArrowheads="1"/>
          </p:cNvSpPr>
          <p:nvPr>
            <p:ph type="sldNum" sz="quarter" idx="4"/>
          </p:nvPr>
        </p:nvSpPr>
        <p:spPr/>
        <p:txBody>
          <a:bodyPr/>
          <a:lstStyle>
            <a:lvl1pPr>
              <a:defRPr/>
            </a:lvl1pPr>
          </a:lstStyle>
          <a:p>
            <a:fld id="{475A3037-E2B9-478D-BD87-05AC7C057CEF}" type="slidenum">
              <a:rPr lang="en-US">
                <a:solidFill>
                  <a:prstClr val="black"/>
                </a:solidFill>
              </a:rPr>
              <a:pPr/>
              <a:t>‹#›</a:t>
            </a:fld>
            <a:endParaRPr lang="en-US">
              <a:solidFill>
                <a:prstClr val="black"/>
              </a:solidFill>
            </a:endParaRPr>
          </a:p>
        </p:txBody>
      </p:sp>
      <p:pic>
        <p:nvPicPr>
          <p:cNvPr id="7179" name="Picture 11" descr="building_header"/>
          <p:cNvPicPr>
            <a:picLocks noChangeAspect="1" noChangeArrowheads="1"/>
          </p:cNvPicPr>
          <p:nvPr/>
        </p:nvPicPr>
        <p:blipFill>
          <a:blip r:embed="rId2" cstate="print"/>
          <a:srcRect/>
          <a:stretch>
            <a:fillRect/>
          </a:stretch>
        </p:blipFill>
        <p:spPr bwMode="auto">
          <a:xfrm>
            <a:off x="1371600" y="2"/>
            <a:ext cx="7048500" cy="714375"/>
          </a:xfrm>
          <a:prstGeom prst="rect">
            <a:avLst/>
          </a:prstGeom>
          <a:noFill/>
        </p:spPr>
      </p:pic>
      <p:pic>
        <p:nvPicPr>
          <p:cNvPr id="7180" name="Picture 12" descr="Copy of culogo_web_85revred"/>
          <p:cNvPicPr>
            <a:picLocks noChangeAspect="1" noChangeArrowheads="1"/>
          </p:cNvPicPr>
          <p:nvPr/>
        </p:nvPicPr>
        <p:blipFill>
          <a:blip r:embed="rId3" cstate="print"/>
          <a:srcRect/>
          <a:stretch>
            <a:fillRect/>
          </a:stretch>
        </p:blipFill>
        <p:spPr bwMode="auto">
          <a:xfrm>
            <a:off x="0" y="0"/>
            <a:ext cx="712788" cy="712788"/>
          </a:xfrm>
          <a:prstGeom prst="rect">
            <a:avLst/>
          </a:prstGeom>
          <a:noFill/>
        </p:spPr>
      </p:pic>
      <p:sp>
        <p:nvSpPr>
          <p:cNvPr id="7181" name="Text Box 13"/>
          <p:cNvSpPr txBox="1">
            <a:spLocks noChangeArrowheads="1"/>
          </p:cNvSpPr>
          <p:nvPr/>
        </p:nvSpPr>
        <p:spPr bwMode="auto">
          <a:xfrm>
            <a:off x="685800" y="0"/>
            <a:ext cx="4800600" cy="685800"/>
          </a:xfrm>
          <a:prstGeom prst="rect">
            <a:avLst/>
          </a:prstGeom>
          <a:noFill/>
          <a:ln w="9525">
            <a:noFill/>
            <a:miter lim="800000"/>
            <a:headEnd/>
            <a:tailEnd/>
          </a:ln>
          <a:effectLst/>
        </p:spPr>
        <p:txBody>
          <a:bodyPr anchor="ctr"/>
          <a:lstStyle/>
          <a:p>
            <a:pPr eaLnBrk="0" fontAlgn="base" hangingPunct="0">
              <a:spcBef>
                <a:spcPct val="0"/>
              </a:spcBef>
              <a:spcAft>
                <a:spcPct val="0"/>
              </a:spcAft>
            </a:pPr>
            <a:r>
              <a:rPr lang="en-US" sz="1200">
                <a:solidFill>
                  <a:prstClr val="white"/>
                </a:solidFill>
                <a:latin typeface="Palatino Linotype" pitchFamily="18" charset="0"/>
              </a:rPr>
              <a:t>Cornell University</a:t>
            </a:r>
          </a:p>
          <a:p>
            <a:pPr eaLnBrk="0" fontAlgn="base" hangingPunct="0">
              <a:spcBef>
                <a:spcPct val="0"/>
              </a:spcBef>
              <a:spcAft>
                <a:spcPct val="0"/>
              </a:spcAft>
            </a:pPr>
            <a:r>
              <a:rPr lang="en-US" sz="1200">
                <a:solidFill>
                  <a:prstClr val="white"/>
                </a:solidFill>
                <a:latin typeface="Palatino Linotype" pitchFamily="18" charset="0"/>
              </a:rPr>
              <a:t>Laboratory for Intelligent Machine Systems</a:t>
            </a:r>
          </a:p>
        </p:txBody>
      </p:sp>
    </p:spTree>
    <p:extLst>
      <p:ext uri="{BB962C8B-B14F-4D97-AF65-F5344CB8AC3E}">
        <p14:creationId xmlns:p14="http://schemas.microsoft.com/office/powerpoint/2010/main" val="2499656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79E634D7-210B-4F22-BEB8-42D5F8B8FF40}"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81283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82000" y="838200"/>
            <a:ext cx="609600" cy="5486400"/>
          </a:xfrm>
        </p:spPr>
        <p:txBody>
          <a:bodyPr vert="eaVert"/>
          <a:lstStyle>
            <a:lvl1pPr>
              <a:defRPr>
                <a:solidFill>
                  <a:schemeClr val="tx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2400" y="838200"/>
            <a:ext cx="8153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AF2D0446-FBB9-41D5-A60F-C36C05937C64}"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97851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78" name="Rectangle 10"/>
          <p:cNvSpPr>
            <a:spLocks noChangeArrowheads="1"/>
          </p:cNvSpPr>
          <p:nvPr/>
        </p:nvSpPr>
        <p:spPr bwMode="auto">
          <a:xfrm>
            <a:off x="0" y="0"/>
            <a:ext cx="9144000" cy="712788"/>
          </a:xfrm>
          <a:prstGeom prst="rect">
            <a:avLst/>
          </a:prstGeom>
          <a:solidFill>
            <a:srgbClr val="B31B1B"/>
          </a:solidFill>
          <a:ln w="9525">
            <a:noFill/>
            <a:miter lim="800000"/>
            <a:headEnd/>
            <a:tailEnd/>
          </a:ln>
          <a:effectLst/>
        </p:spPr>
        <p:txBody>
          <a:bodyPr wrap="none" anchor="ctr"/>
          <a:lstStyle/>
          <a:p>
            <a:pPr eaLnBrk="0" fontAlgn="base" hangingPunct="0">
              <a:spcBef>
                <a:spcPct val="0"/>
              </a:spcBef>
              <a:spcAft>
                <a:spcPct val="0"/>
              </a:spcAft>
            </a:pPr>
            <a:endParaRPr lang="en-US">
              <a:solidFill>
                <a:prstClr val="black"/>
              </a:solidFill>
            </a:endParaRPr>
          </a:p>
        </p:txBody>
      </p:sp>
      <p:sp>
        <p:nvSpPr>
          <p:cNvPr id="7171" name="Rectangle 3"/>
          <p:cNvSpPr>
            <a:spLocks noGrp="1" noChangeArrowheads="1"/>
          </p:cNvSpPr>
          <p:nvPr>
            <p:ph type="ctrTitle"/>
          </p:nvPr>
        </p:nvSpPr>
        <p:spPr>
          <a:xfrm>
            <a:off x="685800" y="2130425"/>
            <a:ext cx="7772400" cy="1470025"/>
          </a:xfrm>
        </p:spPr>
        <p:txBody>
          <a:bodyPr/>
          <a:lstStyle>
            <a:lvl1pPr algn="ctr">
              <a:defRPr sz="3600" b="1">
                <a:solidFill>
                  <a:schemeClr val="tx1"/>
                </a:solidFill>
              </a:defRPr>
            </a:lvl1pPr>
          </a:lstStyle>
          <a:p>
            <a:r>
              <a:rPr lang="en-US" smtClean="0"/>
              <a:t>Click to edit Master title style</a:t>
            </a:r>
            <a:endParaRPr lang="en-US" dirty="0"/>
          </a:p>
        </p:txBody>
      </p:sp>
      <p:sp>
        <p:nvSpPr>
          <p:cNvPr id="7172"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dirty="0"/>
          </a:p>
        </p:txBody>
      </p:sp>
      <p:sp>
        <p:nvSpPr>
          <p:cNvPr id="7173" name="Rectangle 5"/>
          <p:cNvSpPr>
            <a:spLocks noGrp="1" noChangeArrowheads="1"/>
          </p:cNvSpPr>
          <p:nvPr>
            <p:ph type="dt" sz="half" idx="2"/>
          </p:nvPr>
        </p:nvSpPr>
        <p:spPr/>
        <p:txBody>
          <a:bodyPr/>
          <a:lstStyle>
            <a:lvl1pPr>
              <a:defRPr/>
            </a:lvl1pPr>
          </a:lstStyle>
          <a:p>
            <a:endParaRPr lang="en-US">
              <a:solidFill>
                <a:prstClr val="black"/>
              </a:solidFill>
            </a:endParaRPr>
          </a:p>
        </p:txBody>
      </p:sp>
      <p:sp>
        <p:nvSpPr>
          <p:cNvPr id="7174" name="Rectangle 6"/>
          <p:cNvSpPr>
            <a:spLocks noGrp="1" noChangeArrowheads="1"/>
          </p:cNvSpPr>
          <p:nvPr>
            <p:ph type="ftr" sz="quarter" idx="3"/>
          </p:nvPr>
        </p:nvSpPr>
        <p:spPr/>
        <p:txBody>
          <a:bodyPr/>
          <a:lstStyle>
            <a:lvl1pPr>
              <a:defRPr/>
            </a:lvl1pPr>
          </a:lstStyle>
          <a:p>
            <a:endParaRPr lang="en-US">
              <a:solidFill>
                <a:prstClr val="black"/>
              </a:solidFill>
            </a:endParaRPr>
          </a:p>
        </p:txBody>
      </p:sp>
      <p:sp>
        <p:nvSpPr>
          <p:cNvPr id="7175" name="Rectangle 7"/>
          <p:cNvSpPr>
            <a:spLocks noGrp="1" noChangeArrowheads="1"/>
          </p:cNvSpPr>
          <p:nvPr>
            <p:ph type="sldNum" sz="quarter" idx="4"/>
          </p:nvPr>
        </p:nvSpPr>
        <p:spPr/>
        <p:txBody>
          <a:bodyPr/>
          <a:lstStyle>
            <a:lvl1pPr>
              <a:defRPr/>
            </a:lvl1pPr>
          </a:lstStyle>
          <a:p>
            <a:fld id="{475A3037-E2B9-478D-BD87-05AC7C057CEF}" type="slidenum">
              <a:rPr lang="en-US">
                <a:solidFill>
                  <a:prstClr val="black"/>
                </a:solidFill>
              </a:rPr>
              <a:pPr/>
              <a:t>‹#›</a:t>
            </a:fld>
            <a:endParaRPr lang="en-US">
              <a:solidFill>
                <a:prstClr val="black"/>
              </a:solidFill>
            </a:endParaRPr>
          </a:p>
        </p:txBody>
      </p:sp>
      <p:pic>
        <p:nvPicPr>
          <p:cNvPr id="7179" name="Picture 11" descr="building_header"/>
          <p:cNvPicPr>
            <a:picLocks noChangeAspect="1" noChangeArrowheads="1"/>
          </p:cNvPicPr>
          <p:nvPr/>
        </p:nvPicPr>
        <p:blipFill>
          <a:blip r:embed="rId2" cstate="print"/>
          <a:srcRect/>
          <a:stretch>
            <a:fillRect/>
          </a:stretch>
        </p:blipFill>
        <p:spPr bwMode="auto">
          <a:xfrm>
            <a:off x="1371600" y="0"/>
            <a:ext cx="7048500" cy="714375"/>
          </a:xfrm>
          <a:prstGeom prst="rect">
            <a:avLst/>
          </a:prstGeom>
          <a:noFill/>
        </p:spPr>
      </p:pic>
      <p:pic>
        <p:nvPicPr>
          <p:cNvPr id="7180" name="Picture 12" descr="Copy of culogo_web_85revred"/>
          <p:cNvPicPr>
            <a:picLocks noChangeAspect="1" noChangeArrowheads="1"/>
          </p:cNvPicPr>
          <p:nvPr/>
        </p:nvPicPr>
        <p:blipFill>
          <a:blip r:embed="rId3" cstate="print"/>
          <a:srcRect/>
          <a:stretch>
            <a:fillRect/>
          </a:stretch>
        </p:blipFill>
        <p:spPr bwMode="auto">
          <a:xfrm>
            <a:off x="0" y="0"/>
            <a:ext cx="712788" cy="712788"/>
          </a:xfrm>
          <a:prstGeom prst="rect">
            <a:avLst/>
          </a:prstGeom>
          <a:noFill/>
        </p:spPr>
      </p:pic>
      <p:sp>
        <p:nvSpPr>
          <p:cNvPr id="7181" name="Text Box 13"/>
          <p:cNvSpPr txBox="1">
            <a:spLocks noChangeArrowheads="1"/>
          </p:cNvSpPr>
          <p:nvPr/>
        </p:nvSpPr>
        <p:spPr bwMode="auto">
          <a:xfrm>
            <a:off x="685800" y="0"/>
            <a:ext cx="4800600" cy="685800"/>
          </a:xfrm>
          <a:prstGeom prst="rect">
            <a:avLst/>
          </a:prstGeom>
          <a:noFill/>
          <a:ln w="9525">
            <a:noFill/>
            <a:miter lim="800000"/>
            <a:headEnd/>
            <a:tailEnd/>
          </a:ln>
          <a:effectLst/>
        </p:spPr>
        <p:txBody>
          <a:bodyPr anchor="ctr"/>
          <a:lstStyle/>
          <a:p>
            <a:pPr eaLnBrk="0" fontAlgn="base" hangingPunct="0">
              <a:spcBef>
                <a:spcPct val="0"/>
              </a:spcBef>
              <a:spcAft>
                <a:spcPct val="0"/>
              </a:spcAft>
            </a:pPr>
            <a:r>
              <a:rPr lang="en-US" sz="1600">
                <a:solidFill>
                  <a:prstClr val="white"/>
                </a:solidFill>
                <a:latin typeface="Palatino Linotype" pitchFamily="18" charset="0"/>
              </a:rPr>
              <a:t>Cornell University</a:t>
            </a:r>
          </a:p>
          <a:p>
            <a:pPr eaLnBrk="0" fontAlgn="base" hangingPunct="0">
              <a:spcBef>
                <a:spcPct val="0"/>
              </a:spcBef>
              <a:spcAft>
                <a:spcPct val="0"/>
              </a:spcAft>
            </a:pPr>
            <a:r>
              <a:rPr lang="en-US" sz="1600">
                <a:solidFill>
                  <a:prstClr val="white"/>
                </a:solidFill>
                <a:latin typeface="Palatino Linotype" pitchFamily="18" charset="0"/>
              </a:rPr>
              <a:t>Laboratory for Intelligent Machine Systems</a:t>
            </a:r>
          </a:p>
        </p:txBody>
      </p:sp>
    </p:spTree>
    <p:extLst>
      <p:ext uri="{BB962C8B-B14F-4D97-AF65-F5344CB8AC3E}">
        <p14:creationId xmlns:p14="http://schemas.microsoft.com/office/powerpoint/2010/main" val="22520955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A4E26754-5FCC-47F6-92EA-7A5B42BA933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573418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85800" y="4419600"/>
            <a:ext cx="7772400" cy="1500187"/>
          </a:xfrm>
        </p:spPr>
        <p:txBody>
          <a:bodyPr anchor="t"/>
          <a:lstStyle>
            <a:lvl1pPr marL="0" indent="0">
              <a:buNone/>
              <a:defRPr sz="2000" i="1"/>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C449A86F-0182-4F5D-9F0C-A51E16A96E0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7917018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2400" y="762000"/>
            <a:ext cx="4343400" cy="55626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762000"/>
            <a:ext cx="4343400" cy="55626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9A357C4B-8664-4F0D-B144-9E488C07DE8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8560646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696200" cy="533400"/>
          </a:xfrm>
        </p:spPr>
        <p:txBody>
          <a:bodyPr/>
          <a:lstStyle>
            <a:lvl1pPr>
              <a:defRPr>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5575" y="762000"/>
            <a:ext cx="43449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400" y="1447800"/>
            <a:ext cx="4344988" cy="4876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762000"/>
            <a:ext cx="43465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447800"/>
            <a:ext cx="4346575" cy="4876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CC4F64B4-87FF-4526-9606-89246A7C6F09}"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999070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prstClr val="black"/>
              </a:solidFill>
            </a:endParaRPr>
          </a:p>
        </p:txBody>
      </p:sp>
      <p:sp>
        <p:nvSpPr>
          <p:cNvPr id="4" name="Footer Placeholder 3"/>
          <p:cNvSpPr>
            <a:spLocks noGrp="1"/>
          </p:cNvSpPr>
          <p:nvPr>
            <p:ph type="ftr" sz="quarter" idx="11"/>
          </p:nvPr>
        </p:nvSpPr>
        <p:spPr/>
        <p:txBody>
          <a:bodyPr/>
          <a:lstStyle>
            <a:lvl1pPr>
              <a:defRPr/>
            </a:lvl1pPr>
          </a:lstStyle>
          <a:p>
            <a:endParaRPr lang="en-US">
              <a:solidFill>
                <a:prstClr val="black"/>
              </a:solidFill>
            </a:endParaRPr>
          </a:p>
        </p:txBody>
      </p:sp>
      <p:sp>
        <p:nvSpPr>
          <p:cNvPr id="5" name="Slide Number Placeholder 4"/>
          <p:cNvSpPr>
            <a:spLocks noGrp="1"/>
          </p:cNvSpPr>
          <p:nvPr>
            <p:ph type="sldNum" sz="quarter" idx="12"/>
          </p:nvPr>
        </p:nvSpPr>
        <p:spPr/>
        <p:txBody>
          <a:bodyPr/>
          <a:lstStyle>
            <a:lvl1pPr>
              <a:defRPr/>
            </a:lvl1pPr>
          </a:lstStyle>
          <a:p>
            <a:fld id="{77F96E9C-F7B9-46CB-9EF4-D341E7AA5C1C}"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571769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prstClr val="black"/>
              </a:solidFill>
            </a:endParaRPr>
          </a:p>
        </p:txBody>
      </p:sp>
      <p:sp>
        <p:nvSpPr>
          <p:cNvPr id="3" name="Footer Placeholder 2"/>
          <p:cNvSpPr>
            <a:spLocks noGrp="1"/>
          </p:cNvSpPr>
          <p:nvPr>
            <p:ph type="ftr" sz="quarter" idx="11"/>
          </p:nvPr>
        </p:nvSpPr>
        <p:spPr/>
        <p:txBody>
          <a:bodyPr/>
          <a:lstStyle>
            <a:lvl1pPr>
              <a:defRPr/>
            </a:lvl1pPr>
          </a:lstStyle>
          <a:p>
            <a:endParaRPr lang="en-US">
              <a:solidFill>
                <a:prstClr val="black"/>
              </a:solidFill>
            </a:endParaRPr>
          </a:p>
        </p:txBody>
      </p:sp>
      <p:sp>
        <p:nvSpPr>
          <p:cNvPr id="4" name="Slide Number Placeholder 3"/>
          <p:cNvSpPr>
            <a:spLocks noGrp="1"/>
          </p:cNvSpPr>
          <p:nvPr>
            <p:ph type="sldNum" sz="quarter" idx="12"/>
          </p:nvPr>
        </p:nvSpPr>
        <p:spPr/>
        <p:txBody>
          <a:bodyPr/>
          <a:lstStyle>
            <a:lvl1pPr>
              <a:defRPr/>
            </a:lvl1pPr>
          </a:lstStyle>
          <a:p>
            <a:fld id="{B2FBD124-328A-4D7A-9AEB-CCA86C20279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2592667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696200" cy="533400"/>
          </a:xfrm>
        </p:spPr>
        <p:txBody>
          <a:bodyPr anchor="b"/>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416550" cy="5486400"/>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2400" y="838200"/>
            <a:ext cx="3313113" cy="5486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D7EA48A6-4633-4444-B9DA-B5BC34C2BAE2}"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04414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A4E26754-5FCC-47F6-92EA-7A5B42BA933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8977896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957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ECE38BF3-58C1-4A56-977D-F810109D6C6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793984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79E634D7-210B-4F22-BEB8-42D5F8B8FF40}"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56334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82000" y="838200"/>
            <a:ext cx="609600" cy="5486400"/>
          </a:xfrm>
        </p:spPr>
        <p:txBody>
          <a:bodyPr vert="eaVert"/>
          <a:lstStyle>
            <a:lvl1pPr>
              <a:defRPr>
                <a:solidFill>
                  <a:schemeClr val="tx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2400" y="838200"/>
            <a:ext cx="8153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AF2D0446-FBB9-41D5-A60F-C36C05937C64}"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143982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78" name="Rectangle 10"/>
          <p:cNvSpPr>
            <a:spLocks noChangeArrowheads="1"/>
          </p:cNvSpPr>
          <p:nvPr/>
        </p:nvSpPr>
        <p:spPr bwMode="auto">
          <a:xfrm>
            <a:off x="0" y="0"/>
            <a:ext cx="9144000" cy="712788"/>
          </a:xfrm>
          <a:prstGeom prst="rect">
            <a:avLst/>
          </a:prstGeom>
          <a:solidFill>
            <a:srgbClr val="B31B1B"/>
          </a:solidFill>
          <a:ln w="9525">
            <a:noFill/>
            <a:miter lim="800000"/>
            <a:headEnd/>
            <a:tailEnd/>
          </a:ln>
          <a:effectLst/>
        </p:spPr>
        <p:txBody>
          <a:bodyPr wrap="none" anchor="ctr"/>
          <a:lstStyle/>
          <a:p>
            <a:pPr eaLnBrk="0" fontAlgn="base" hangingPunct="0">
              <a:spcBef>
                <a:spcPct val="0"/>
              </a:spcBef>
              <a:spcAft>
                <a:spcPct val="0"/>
              </a:spcAft>
            </a:pPr>
            <a:endParaRPr lang="en-US">
              <a:solidFill>
                <a:prstClr val="black"/>
              </a:solidFill>
            </a:endParaRPr>
          </a:p>
        </p:txBody>
      </p:sp>
      <p:sp>
        <p:nvSpPr>
          <p:cNvPr id="7171" name="Rectangle 3"/>
          <p:cNvSpPr>
            <a:spLocks noGrp="1" noChangeArrowheads="1"/>
          </p:cNvSpPr>
          <p:nvPr>
            <p:ph type="ctrTitle"/>
          </p:nvPr>
        </p:nvSpPr>
        <p:spPr>
          <a:xfrm>
            <a:off x="685800" y="2130425"/>
            <a:ext cx="7772400" cy="1470025"/>
          </a:xfrm>
        </p:spPr>
        <p:txBody>
          <a:bodyPr/>
          <a:lstStyle>
            <a:lvl1pPr algn="ctr">
              <a:defRPr sz="3600" b="1">
                <a:solidFill>
                  <a:schemeClr val="tx1"/>
                </a:solidFill>
              </a:defRPr>
            </a:lvl1pPr>
          </a:lstStyle>
          <a:p>
            <a:r>
              <a:rPr lang="en-US" smtClean="0"/>
              <a:t>Click to edit Master title style</a:t>
            </a:r>
            <a:endParaRPr lang="en-US" dirty="0"/>
          </a:p>
        </p:txBody>
      </p:sp>
      <p:sp>
        <p:nvSpPr>
          <p:cNvPr id="7172"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dirty="0"/>
          </a:p>
        </p:txBody>
      </p:sp>
      <p:sp>
        <p:nvSpPr>
          <p:cNvPr id="7173" name="Rectangle 5"/>
          <p:cNvSpPr>
            <a:spLocks noGrp="1" noChangeArrowheads="1"/>
          </p:cNvSpPr>
          <p:nvPr>
            <p:ph type="dt" sz="half" idx="2"/>
          </p:nvPr>
        </p:nvSpPr>
        <p:spPr/>
        <p:txBody>
          <a:bodyPr/>
          <a:lstStyle>
            <a:lvl1pPr>
              <a:defRPr/>
            </a:lvl1pPr>
          </a:lstStyle>
          <a:p>
            <a:endParaRPr lang="en-US">
              <a:solidFill>
                <a:prstClr val="black"/>
              </a:solidFill>
            </a:endParaRPr>
          </a:p>
        </p:txBody>
      </p:sp>
      <p:sp>
        <p:nvSpPr>
          <p:cNvPr id="7174" name="Rectangle 6"/>
          <p:cNvSpPr>
            <a:spLocks noGrp="1" noChangeArrowheads="1"/>
          </p:cNvSpPr>
          <p:nvPr>
            <p:ph type="ftr" sz="quarter" idx="3"/>
          </p:nvPr>
        </p:nvSpPr>
        <p:spPr/>
        <p:txBody>
          <a:bodyPr/>
          <a:lstStyle>
            <a:lvl1pPr>
              <a:defRPr/>
            </a:lvl1pPr>
          </a:lstStyle>
          <a:p>
            <a:endParaRPr lang="en-US">
              <a:solidFill>
                <a:prstClr val="black"/>
              </a:solidFill>
            </a:endParaRPr>
          </a:p>
        </p:txBody>
      </p:sp>
      <p:sp>
        <p:nvSpPr>
          <p:cNvPr id="7175" name="Rectangle 7"/>
          <p:cNvSpPr>
            <a:spLocks noGrp="1" noChangeArrowheads="1"/>
          </p:cNvSpPr>
          <p:nvPr>
            <p:ph type="sldNum" sz="quarter" idx="4"/>
          </p:nvPr>
        </p:nvSpPr>
        <p:spPr/>
        <p:txBody>
          <a:bodyPr/>
          <a:lstStyle>
            <a:lvl1pPr>
              <a:defRPr/>
            </a:lvl1pPr>
          </a:lstStyle>
          <a:p>
            <a:fld id="{475A3037-E2B9-478D-BD87-05AC7C057CEF}" type="slidenum">
              <a:rPr lang="en-US">
                <a:solidFill>
                  <a:prstClr val="black"/>
                </a:solidFill>
              </a:rPr>
              <a:pPr/>
              <a:t>‹#›</a:t>
            </a:fld>
            <a:endParaRPr lang="en-US">
              <a:solidFill>
                <a:prstClr val="black"/>
              </a:solidFill>
            </a:endParaRPr>
          </a:p>
        </p:txBody>
      </p:sp>
      <p:pic>
        <p:nvPicPr>
          <p:cNvPr id="7179" name="Picture 11" descr="building_header"/>
          <p:cNvPicPr>
            <a:picLocks noChangeAspect="1" noChangeArrowheads="1"/>
          </p:cNvPicPr>
          <p:nvPr/>
        </p:nvPicPr>
        <p:blipFill>
          <a:blip r:embed="rId2" cstate="print"/>
          <a:srcRect/>
          <a:stretch>
            <a:fillRect/>
          </a:stretch>
        </p:blipFill>
        <p:spPr bwMode="auto">
          <a:xfrm>
            <a:off x="1371600" y="0"/>
            <a:ext cx="7048500" cy="714375"/>
          </a:xfrm>
          <a:prstGeom prst="rect">
            <a:avLst/>
          </a:prstGeom>
          <a:noFill/>
        </p:spPr>
      </p:pic>
      <p:pic>
        <p:nvPicPr>
          <p:cNvPr id="7180" name="Picture 12" descr="Copy of culogo_web_85revred"/>
          <p:cNvPicPr>
            <a:picLocks noChangeAspect="1" noChangeArrowheads="1"/>
          </p:cNvPicPr>
          <p:nvPr/>
        </p:nvPicPr>
        <p:blipFill>
          <a:blip r:embed="rId3" cstate="print"/>
          <a:srcRect/>
          <a:stretch>
            <a:fillRect/>
          </a:stretch>
        </p:blipFill>
        <p:spPr bwMode="auto">
          <a:xfrm>
            <a:off x="0" y="0"/>
            <a:ext cx="712788" cy="712788"/>
          </a:xfrm>
          <a:prstGeom prst="rect">
            <a:avLst/>
          </a:prstGeom>
          <a:noFill/>
        </p:spPr>
      </p:pic>
      <p:sp>
        <p:nvSpPr>
          <p:cNvPr id="7181" name="Text Box 13"/>
          <p:cNvSpPr txBox="1">
            <a:spLocks noChangeArrowheads="1"/>
          </p:cNvSpPr>
          <p:nvPr/>
        </p:nvSpPr>
        <p:spPr bwMode="auto">
          <a:xfrm>
            <a:off x="685800" y="0"/>
            <a:ext cx="4800600" cy="685800"/>
          </a:xfrm>
          <a:prstGeom prst="rect">
            <a:avLst/>
          </a:prstGeom>
          <a:noFill/>
          <a:ln w="9525">
            <a:noFill/>
            <a:miter lim="800000"/>
            <a:headEnd/>
            <a:tailEnd/>
          </a:ln>
          <a:effectLst/>
        </p:spPr>
        <p:txBody>
          <a:bodyPr anchor="ctr"/>
          <a:lstStyle/>
          <a:p>
            <a:pPr eaLnBrk="0" fontAlgn="base" hangingPunct="0">
              <a:spcBef>
                <a:spcPct val="0"/>
              </a:spcBef>
              <a:spcAft>
                <a:spcPct val="0"/>
              </a:spcAft>
            </a:pPr>
            <a:r>
              <a:rPr lang="en-US" sz="1600">
                <a:solidFill>
                  <a:prstClr val="white"/>
                </a:solidFill>
                <a:latin typeface="Palatino Linotype" pitchFamily="18" charset="0"/>
              </a:rPr>
              <a:t>Cornell University</a:t>
            </a:r>
          </a:p>
          <a:p>
            <a:pPr eaLnBrk="0" fontAlgn="base" hangingPunct="0">
              <a:spcBef>
                <a:spcPct val="0"/>
              </a:spcBef>
              <a:spcAft>
                <a:spcPct val="0"/>
              </a:spcAft>
            </a:pPr>
            <a:r>
              <a:rPr lang="en-US" sz="1600">
                <a:solidFill>
                  <a:prstClr val="white"/>
                </a:solidFill>
                <a:latin typeface="Palatino Linotype" pitchFamily="18" charset="0"/>
              </a:rPr>
              <a:t>Laboratory for Intelligent Machine Systems</a:t>
            </a:r>
          </a:p>
        </p:txBody>
      </p:sp>
    </p:spTree>
    <p:extLst>
      <p:ext uri="{BB962C8B-B14F-4D97-AF65-F5344CB8AC3E}">
        <p14:creationId xmlns:p14="http://schemas.microsoft.com/office/powerpoint/2010/main" val="23466017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A4E26754-5FCC-47F6-92EA-7A5B42BA933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888770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85800" y="4419600"/>
            <a:ext cx="7772400" cy="1500187"/>
          </a:xfrm>
        </p:spPr>
        <p:txBody>
          <a:bodyPr anchor="t"/>
          <a:lstStyle>
            <a:lvl1pPr marL="0" indent="0">
              <a:buNone/>
              <a:defRPr sz="2000" i="1"/>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C449A86F-0182-4F5D-9F0C-A51E16A96E0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337403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2400" y="762000"/>
            <a:ext cx="4343400" cy="55626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762000"/>
            <a:ext cx="4343400" cy="55626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9A357C4B-8664-4F0D-B144-9E488C07DE8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350321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696200" cy="533400"/>
          </a:xfrm>
        </p:spPr>
        <p:txBody>
          <a:bodyPr/>
          <a:lstStyle>
            <a:lvl1pPr>
              <a:defRPr>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5575" y="762000"/>
            <a:ext cx="43449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400" y="1447800"/>
            <a:ext cx="4344988" cy="4876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762000"/>
            <a:ext cx="43465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447800"/>
            <a:ext cx="4346575" cy="4876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CC4F64B4-87FF-4526-9606-89246A7C6F09}"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551529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prstClr val="black"/>
              </a:solidFill>
            </a:endParaRPr>
          </a:p>
        </p:txBody>
      </p:sp>
      <p:sp>
        <p:nvSpPr>
          <p:cNvPr id="4" name="Footer Placeholder 3"/>
          <p:cNvSpPr>
            <a:spLocks noGrp="1"/>
          </p:cNvSpPr>
          <p:nvPr>
            <p:ph type="ftr" sz="quarter" idx="11"/>
          </p:nvPr>
        </p:nvSpPr>
        <p:spPr/>
        <p:txBody>
          <a:bodyPr/>
          <a:lstStyle>
            <a:lvl1pPr>
              <a:defRPr/>
            </a:lvl1pPr>
          </a:lstStyle>
          <a:p>
            <a:endParaRPr lang="en-US">
              <a:solidFill>
                <a:prstClr val="black"/>
              </a:solidFill>
            </a:endParaRPr>
          </a:p>
        </p:txBody>
      </p:sp>
      <p:sp>
        <p:nvSpPr>
          <p:cNvPr id="5" name="Slide Number Placeholder 4"/>
          <p:cNvSpPr>
            <a:spLocks noGrp="1"/>
          </p:cNvSpPr>
          <p:nvPr>
            <p:ph type="sldNum" sz="quarter" idx="12"/>
          </p:nvPr>
        </p:nvSpPr>
        <p:spPr/>
        <p:txBody>
          <a:bodyPr/>
          <a:lstStyle>
            <a:lvl1pPr>
              <a:defRPr/>
            </a:lvl1pPr>
          </a:lstStyle>
          <a:p>
            <a:fld id="{77F96E9C-F7B9-46CB-9EF4-D341E7AA5C1C}"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432526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prstClr val="black"/>
              </a:solidFill>
            </a:endParaRPr>
          </a:p>
        </p:txBody>
      </p:sp>
      <p:sp>
        <p:nvSpPr>
          <p:cNvPr id="3" name="Footer Placeholder 2"/>
          <p:cNvSpPr>
            <a:spLocks noGrp="1"/>
          </p:cNvSpPr>
          <p:nvPr>
            <p:ph type="ftr" sz="quarter" idx="11"/>
          </p:nvPr>
        </p:nvSpPr>
        <p:spPr/>
        <p:txBody>
          <a:bodyPr/>
          <a:lstStyle>
            <a:lvl1pPr>
              <a:defRPr/>
            </a:lvl1pPr>
          </a:lstStyle>
          <a:p>
            <a:endParaRPr lang="en-US">
              <a:solidFill>
                <a:prstClr val="black"/>
              </a:solidFill>
            </a:endParaRPr>
          </a:p>
        </p:txBody>
      </p:sp>
      <p:sp>
        <p:nvSpPr>
          <p:cNvPr id="4" name="Slide Number Placeholder 3"/>
          <p:cNvSpPr>
            <a:spLocks noGrp="1"/>
          </p:cNvSpPr>
          <p:nvPr>
            <p:ph type="sldNum" sz="quarter" idx="12"/>
          </p:nvPr>
        </p:nvSpPr>
        <p:spPr/>
        <p:txBody>
          <a:bodyPr/>
          <a:lstStyle>
            <a:lvl1pPr>
              <a:defRPr/>
            </a:lvl1pPr>
          </a:lstStyle>
          <a:p>
            <a:fld id="{B2FBD124-328A-4D7A-9AEB-CCA86C20279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70920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0"/>
            <a:ext cx="7772400" cy="1362075"/>
          </a:xfrm>
        </p:spPr>
        <p:txBody>
          <a:bodyPr anchor="t"/>
          <a:lstStyle>
            <a:lvl1pPr algn="l">
              <a:defRPr sz="3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85800" y="4419602"/>
            <a:ext cx="7772400" cy="1500187"/>
          </a:xfrm>
        </p:spPr>
        <p:txBody>
          <a:bodyPr anchor="t"/>
          <a:lstStyle>
            <a:lvl1pPr marL="0" indent="0">
              <a:buNone/>
              <a:defRPr sz="1500" i="1"/>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C449A86F-0182-4F5D-9F0C-A51E16A96E0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177406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696200" cy="533400"/>
          </a:xfrm>
        </p:spPr>
        <p:txBody>
          <a:bodyPr anchor="b"/>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416550" cy="5486400"/>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2400" y="838200"/>
            <a:ext cx="3313113" cy="5486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D7EA48A6-4633-4444-B9DA-B5BC34C2BAE2}"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305087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957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ECE38BF3-58C1-4A56-977D-F810109D6C6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077623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79E634D7-210B-4F22-BEB8-42D5F8B8FF40}"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888249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82000" y="838200"/>
            <a:ext cx="609600" cy="5486400"/>
          </a:xfrm>
        </p:spPr>
        <p:txBody>
          <a:bodyPr vert="eaVert"/>
          <a:lstStyle>
            <a:lvl1pPr>
              <a:defRPr>
                <a:solidFill>
                  <a:schemeClr val="tx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2400" y="838200"/>
            <a:ext cx="8153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AF2D0446-FBB9-41D5-A60F-C36C05937C64}"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0110247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78" name="Rectangle 10"/>
          <p:cNvSpPr>
            <a:spLocks noChangeArrowheads="1"/>
          </p:cNvSpPr>
          <p:nvPr/>
        </p:nvSpPr>
        <p:spPr bwMode="auto">
          <a:xfrm>
            <a:off x="0" y="0"/>
            <a:ext cx="9144000" cy="712788"/>
          </a:xfrm>
          <a:prstGeom prst="rect">
            <a:avLst/>
          </a:prstGeom>
          <a:solidFill>
            <a:srgbClr val="B31B1B"/>
          </a:solidFill>
          <a:ln w="9525">
            <a:noFill/>
            <a:miter lim="800000"/>
            <a:headEnd/>
            <a:tailEnd/>
          </a:ln>
          <a:effectLst/>
        </p:spPr>
        <p:txBody>
          <a:bodyPr wrap="none" anchor="ctr"/>
          <a:lstStyle/>
          <a:p>
            <a:pPr eaLnBrk="0" fontAlgn="base" hangingPunct="0">
              <a:spcBef>
                <a:spcPct val="0"/>
              </a:spcBef>
              <a:spcAft>
                <a:spcPct val="0"/>
              </a:spcAft>
            </a:pPr>
            <a:endParaRPr lang="en-US">
              <a:solidFill>
                <a:prstClr val="black"/>
              </a:solidFill>
            </a:endParaRPr>
          </a:p>
        </p:txBody>
      </p:sp>
      <p:sp>
        <p:nvSpPr>
          <p:cNvPr id="7171" name="Rectangle 3"/>
          <p:cNvSpPr>
            <a:spLocks noGrp="1" noChangeArrowheads="1"/>
          </p:cNvSpPr>
          <p:nvPr>
            <p:ph type="ctrTitle"/>
          </p:nvPr>
        </p:nvSpPr>
        <p:spPr>
          <a:xfrm>
            <a:off x="685800" y="2130425"/>
            <a:ext cx="7772400" cy="1470025"/>
          </a:xfrm>
        </p:spPr>
        <p:txBody>
          <a:bodyPr/>
          <a:lstStyle>
            <a:lvl1pPr algn="ctr">
              <a:defRPr sz="3600" b="1">
                <a:solidFill>
                  <a:schemeClr val="tx1"/>
                </a:solidFill>
              </a:defRPr>
            </a:lvl1pPr>
          </a:lstStyle>
          <a:p>
            <a:r>
              <a:rPr lang="en-US" smtClean="0"/>
              <a:t>Click to edit Master title style</a:t>
            </a:r>
            <a:endParaRPr lang="en-US" dirty="0"/>
          </a:p>
        </p:txBody>
      </p:sp>
      <p:sp>
        <p:nvSpPr>
          <p:cNvPr id="7172"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dirty="0"/>
          </a:p>
        </p:txBody>
      </p:sp>
      <p:sp>
        <p:nvSpPr>
          <p:cNvPr id="7173" name="Rectangle 5"/>
          <p:cNvSpPr>
            <a:spLocks noGrp="1" noChangeArrowheads="1"/>
          </p:cNvSpPr>
          <p:nvPr>
            <p:ph type="dt" sz="half" idx="2"/>
          </p:nvPr>
        </p:nvSpPr>
        <p:spPr/>
        <p:txBody>
          <a:bodyPr/>
          <a:lstStyle>
            <a:lvl1pPr>
              <a:defRPr/>
            </a:lvl1pPr>
          </a:lstStyle>
          <a:p>
            <a:endParaRPr lang="en-US">
              <a:solidFill>
                <a:prstClr val="black"/>
              </a:solidFill>
            </a:endParaRPr>
          </a:p>
        </p:txBody>
      </p:sp>
      <p:sp>
        <p:nvSpPr>
          <p:cNvPr id="7174" name="Rectangle 6"/>
          <p:cNvSpPr>
            <a:spLocks noGrp="1" noChangeArrowheads="1"/>
          </p:cNvSpPr>
          <p:nvPr>
            <p:ph type="ftr" sz="quarter" idx="3"/>
          </p:nvPr>
        </p:nvSpPr>
        <p:spPr/>
        <p:txBody>
          <a:bodyPr/>
          <a:lstStyle>
            <a:lvl1pPr>
              <a:defRPr/>
            </a:lvl1pPr>
          </a:lstStyle>
          <a:p>
            <a:endParaRPr lang="en-US">
              <a:solidFill>
                <a:prstClr val="black"/>
              </a:solidFill>
            </a:endParaRPr>
          </a:p>
        </p:txBody>
      </p:sp>
      <p:sp>
        <p:nvSpPr>
          <p:cNvPr id="7175" name="Rectangle 7"/>
          <p:cNvSpPr>
            <a:spLocks noGrp="1" noChangeArrowheads="1"/>
          </p:cNvSpPr>
          <p:nvPr>
            <p:ph type="sldNum" sz="quarter" idx="4"/>
          </p:nvPr>
        </p:nvSpPr>
        <p:spPr/>
        <p:txBody>
          <a:bodyPr/>
          <a:lstStyle>
            <a:lvl1pPr>
              <a:defRPr/>
            </a:lvl1pPr>
          </a:lstStyle>
          <a:p>
            <a:fld id="{475A3037-E2B9-478D-BD87-05AC7C057CEF}" type="slidenum">
              <a:rPr lang="en-US">
                <a:solidFill>
                  <a:prstClr val="black"/>
                </a:solidFill>
              </a:rPr>
              <a:pPr/>
              <a:t>‹#›</a:t>
            </a:fld>
            <a:endParaRPr lang="en-US">
              <a:solidFill>
                <a:prstClr val="black"/>
              </a:solidFill>
            </a:endParaRPr>
          </a:p>
        </p:txBody>
      </p:sp>
      <p:pic>
        <p:nvPicPr>
          <p:cNvPr id="7179" name="Picture 11" descr="building_header"/>
          <p:cNvPicPr>
            <a:picLocks noChangeAspect="1" noChangeArrowheads="1"/>
          </p:cNvPicPr>
          <p:nvPr/>
        </p:nvPicPr>
        <p:blipFill>
          <a:blip r:embed="rId2" cstate="print"/>
          <a:srcRect/>
          <a:stretch>
            <a:fillRect/>
          </a:stretch>
        </p:blipFill>
        <p:spPr bwMode="auto">
          <a:xfrm>
            <a:off x="1371600" y="0"/>
            <a:ext cx="7048500" cy="714375"/>
          </a:xfrm>
          <a:prstGeom prst="rect">
            <a:avLst/>
          </a:prstGeom>
          <a:noFill/>
        </p:spPr>
      </p:pic>
      <p:pic>
        <p:nvPicPr>
          <p:cNvPr id="7180" name="Picture 12" descr="Copy of culogo_web_85revred"/>
          <p:cNvPicPr>
            <a:picLocks noChangeAspect="1" noChangeArrowheads="1"/>
          </p:cNvPicPr>
          <p:nvPr/>
        </p:nvPicPr>
        <p:blipFill>
          <a:blip r:embed="rId3" cstate="print"/>
          <a:srcRect/>
          <a:stretch>
            <a:fillRect/>
          </a:stretch>
        </p:blipFill>
        <p:spPr bwMode="auto">
          <a:xfrm>
            <a:off x="0" y="0"/>
            <a:ext cx="712788" cy="712788"/>
          </a:xfrm>
          <a:prstGeom prst="rect">
            <a:avLst/>
          </a:prstGeom>
          <a:noFill/>
        </p:spPr>
      </p:pic>
      <p:sp>
        <p:nvSpPr>
          <p:cNvPr id="7181" name="Text Box 13"/>
          <p:cNvSpPr txBox="1">
            <a:spLocks noChangeArrowheads="1"/>
          </p:cNvSpPr>
          <p:nvPr/>
        </p:nvSpPr>
        <p:spPr bwMode="auto">
          <a:xfrm>
            <a:off x="685800" y="0"/>
            <a:ext cx="4800600" cy="685800"/>
          </a:xfrm>
          <a:prstGeom prst="rect">
            <a:avLst/>
          </a:prstGeom>
          <a:noFill/>
          <a:ln w="9525">
            <a:noFill/>
            <a:miter lim="800000"/>
            <a:headEnd/>
            <a:tailEnd/>
          </a:ln>
          <a:effectLst/>
        </p:spPr>
        <p:txBody>
          <a:bodyPr anchor="ctr"/>
          <a:lstStyle/>
          <a:p>
            <a:pPr eaLnBrk="0" fontAlgn="base" hangingPunct="0">
              <a:spcBef>
                <a:spcPct val="0"/>
              </a:spcBef>
              <a:spcAft>
                <a:spcPct val="0"/>
              </a:spcAft>
            </a:pPr>
            <a:r>
              <a:rPr lang="en-US" sz="1600">
                <a:solidFill>
                  <a:prstClr val="white"/>
                </a:solidFill>
                <a:latin typeface="Palatino Linotype" pitchFamily="18" charset="0"/>
              </a:rPr>
              <a:t>Cornell University</a:t>
            </a:r>
          </a:p>
          <a:p>
            <a:pPr eaLnBrk="0" fontAlgn="base" hangingPunct="0">
              <a:spcBef>
                <a:spcPct val="0"/>
              </a:spcBef>
              <a:spcAft>
                <a:spcPct val="0"/>
              </a:spcAft>
            </a:pPr>
            <a:r>
              <a:rPr lang="en-US" sz="1600">
                <a:solidFill>
                  <a:prstClr val="white"/>
                </a:solidFill>
                <a:latin typeface="Palatino Linotype" pitchFamily="18" charset="0"/>
              </a:rPr>
              <a:t>Laboratory for Intelligent Machine Systems</a:t>
            </a:r>
          </a:p>
        </p:txBody>
      </p:sp>
    </p:spTree>
    <p:extLst>
      <p:ext uri="{BB962C8B-B14F-4D97-AF65-F5344CB8AC3E}">
        <p14:creationId xmlns:p14="http://schemas.microsoft.com/office/powerpoint/2010/main" val="30659368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A4E26754-5FCC-47F6-92EA-7A5B42BA933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643875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85800" y="4419600"/>
            <a:ext cx="7772400" cy="1500187"/>
          </a:xfrm>
        </p:spPr>
        <p:txBody>
          <a:bodyPr anchor="t"/>
          <a:lstStyle>
            <a:lvl1pPr marL="0" indent="0">
              <a:buNone/>
              <a:defRPr sz="2000" i="1"/>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C449A86F-0182-4F5D-9F0C-A51E16A96E0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674218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2400" y="762000"/>
            <a:ext cx="4343400" cy="55626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762000"/>
            <a:ext cx="4343400" cy="55626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9A357C4B-8664-4F0D-B144-9E488C07DE8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79552086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696200" cy="533400"/>
          </a:xfrm>
        </p:spPr>
        <p:txBody>
          <a:bodyPr/>
          <a:lstStyle>
            <a:lvl1pPr>
              <a:defRPr>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5575" y="762000"/>
            <a:ext cx="43449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400" y="1447800"/>
            <a:ext cx="4344988" cy="4876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762000"/>
            <a:ext cx="43465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447800"/>
            <a:ext cx="4346575" cy="4876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CC4F64B4-87FF-4526-9606-89246A7C6F09}"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542764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prstClr val="black"/>
              </a:solidFill>
            </a:endParaRPr>
          </a:p>
        </p:txBody>
      </p:sp>
      <p:sp>
        <p:nvSpPr>
          <p:cNvPr id="4" name="Footer Placeholder 3"/>
          <p:cNvSpPr>
            <a:spLocks noGrp="1"/>
          </p:cNvSpPr>
          <p:nvPr>
            <p:ph type="ftr" sz="quarter" idx="11"/>
          </p:nvPr>
        </p:nvSpPr>
        <p:spPr/>
        <p:txBody>
          <a:bodyPr/>
          <a:lstStyle>
            <a:lvl1pPr>
              <a:defRPr/>
            </a:lvl1pPr>
          </a:lstStyle>
          <a:p>
            <a:endParaRPr lang="en-US">
              <a:solidFill>
                <a:prstClr val="black"/>
              </a:solidFill>
            </a:endParaRPr>
          </a:p>
        </p:txBody>
      </p:sp>
      <p:sp>
        <p:nvSpPr>
          <p:cNvPr id="5" name="Slide Number Placeholder 4"/>
          <p:cNvSpPr>
            <a:spLocks noGrp="1"/>
          </p:cNvSpPr>
          <p:nvPr>
            <p:ph type="sldNum" sz="quarter" idx="12"/>
          </p:nvPr>
        </p:nvSpPr>
        <p:spPr/>
        <p:txBody>
          <a:bodyPr/>
          <a:lstStyle>
            <a:lvl1pPr>
              <a:defRPr/>
            </a:lvl1pPr>
          </a:lstStyle>
          <a:p>
            <a:fld id="{77F96E9C-F7B9-46CB-9EF4-D341E7AA5C1C}"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81122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2400" y="762000"/>
            <a:ext cx="4343400" cy="5562600"/>
          </a:xfrm>
        </p:spPr>
        <p:txBody>
          <a:bodyPr/>
          <a:lstStyle>
            <a:lvl1pPr>
              <a:defRPr sz="1800"/>
            </a:lvl1pPr>
            <a:lvl2pPr>
              <a:defRPr sz="1500"/>
            </a:lvl2pPr>
            <a:lvl3pPr>
              <a:defRPr sz="1350"/>
            </a:lvl3pPr>
            <a:lvl4pPr>
              <a:defRPr sz="1200"/>
            </a:lvl4pPr>
            <a:lvl5pPr>
              <a:defRPr sz="120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762000"/>
            <a:ext cx="4343400" cy="5562600"/>
          </a:xfrm>
        </p:spPr>
        <p:txBody>
          <a:bodyPr/>
          <a:lstStyle>
            <a:lvl1pPr>
              <a:defRPr sz="1800"/>
            </a:lvl1pPr>
            <a:lvl2pPr>
              <a:defRPr sz="1500"/>
            </a:lvl2pPr>
            <a:lvl3pPr>
              <a:defRPr sz="1350"/>
            </a:lvl3pPr>
            <a:lvl4pPr>
              <a:defRPr sz="1200"/>
            </a:lvl4pPr>
            <a:lvl5pPr>
              <a:defRPr sz="120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9A357C4B-8664-4F0D-B144-9E488C07DE8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671355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prstClr val="black"/>
              </a:solidFill>
            </a:endParaRPr>
          </a:p>
        </p:txBody>
      </p:sp>
      <p:sp>
        <p:nvSpPr>
          <p:cNvPr id="3" name="Footer Placeholder 2"/>
          <p:cNvSpPr>
            <a:spLocks noGrp="1"/>
          </p:cNvSpPr>
          <p:nvPr>
            <p:ph type="ftr" sz="quarter" idx="11"/>
          </p:nvPr>
        </p:nvSpPr>
        <p:spPr/>
        <p:txBody>
          <a:bodyPr/>
          <a:lstStyle>
            <a:lvl1pPr>
              <a:defRPr/>
            </a:lvl1pPr>
          </a:lstStyle>
          <a:p>
            <a:endParaRPr lang="en-US">
              <a:solidFill>
                <a:prstClr val="black"/>
              </a:solidFill>
            </a:endParaRPr>
          </a:p>
        </p:txBody>
      </p:sp>
      <p:sp>
        <p:nvSpPr>
          <p:cNvPr id="4" name="Slide Number Placeholder 3"/>
          <p:cNvSpPr>
            <a:spLocks noGrp="1"/>
          </p:cNvSpPr>
          <p:nvPr>
            <p:ph type="sldNum" sz="quarter" idx="12"/>
          </p:nvPr>
        </p:nvSpPr>
        <p:spPr/>
        <p:txBody>
          <a:bodyPr/>
          <a:lstStyle>
            <a:lvl1pPr>
              <a:defRPr/>
            </a:lvl1pPr>
          </a:lstStyle>
          <a:p>
            <a:fld id="{B2FBD124-328A-4D7A-9AEB-CCA86C20279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848884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696200" cy="533400"/>
          </a:xfrm>
        </p:spPr>
        <p:txBody>
          <a:bodyPr anchor="b"/>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416550" cy="5486400"/>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2400" y="838200"/>
            <a:ext cx="3313113" cy="5486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D7EA48A6-4633-4444-B9DA-B5BC34C2BAE2}"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8476462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957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ECE38BF3-58C1-4A56-977D-F810109D6C6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92836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79E634D7-210B-4F22-BEB8-42D5F8B8FF40}"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7554245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82000" y="838200"/>
            <a:ext cx="609600" cy="5486400"/>
          </a:xfrm>
        </p:spPr>
        <p:txBody>
          <a:bodyPr vert="eaVert"/>
          <a:lstStyle>
            <a:lvl1pPr>
              <a:defRPr>
                <a:solidFill>
                  <a:schemeClr val="tx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2400" y="838200"/>
            <a:ext cx="8153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AF2D0446-FBB9-41D5-A60F-C36C05937C64}"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476257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78" name="Rectangle 10"/>
          <p:cNvSpPr>
            <a:spLocks noChangeArrowheads="1"/>
          </p:cNvSpPr>
          <p:nvPr/>
        </p:nvSpPr>
        <p:spPr bwMode="auto">
          <a:xfrm>
            <a:off x="0" y="0"/>
            <a:ext cx="9144000" cy="712788"/>
          </a:xfrm>
          <a:prstGeom prst="rect">
            <a:avLst/>
          </a:prstGeom>
          <a:solidFill>
            <a:srgbClr val="B31B1B"/>
          </a:solidFill>
          <a:ln w="9525">
            <a:noFill/>
            <a:miter lim="800000"/>
            <a:headEnd/>
            <a:tailEnd/>
          </a:ln>
          <a:effectLst/>
        </p:spPr>
        <p:txBody>
          <a:bodyPr wrap="none" anchor="ctr"/>
          <a:lstStyle/>
          <a:p>
            <a:pPr eaLnBrk="0" fontAlgn="base" hangingPunct="0">
              <a:spcBef>
                <a:spcPct val="0"/>
              </a:spcBef>
              <a:spcAft>
                <a:spcPct val="0"/>
              </a:spcAft>
            </a:pPr>
            <a:endParaRPr lang="en-US">
              <a:solidFill>
                <a:prstClr val="black"/>
              </a:solidFill>
            </a:endParaRPr>
          </a:p>
        </p:txBody>
      </p:sp>
      <p:sp>
        <p:nvSpPr>
          <p:cNvPr id="7171" name="Rectangle 3"/>
          <p:cNvSpPr>
            <a:spLocks noGrp="1" noChangeArrowheads="1"/>
          </p:cNvSpPr>
          <p:nvPr>
            <p:ph type="ctrTitle"/>
          </p:nvPr>
        </p:nvSpPr>
        <p:spPr>
          <a:xfrm>
            <a:off x="685800" y="2130425"/>
            <a:ext cx="7772400" cy="1470025"/>
          </a:xfrm>
        </p:spPr>
        <p:txBody>
          <a:bodyPr/>
          <a:lstStyle>
            <a:lvl1pPr algn="ctr">
              <a:defRPr sz="3600" b="1">
                <a:solidFill>
                  <a:schemeClr val="tx1"/>
                </a:solidFill>
              </a:defRPr>
            </a:lvl1pPr>
          </a:lstStyle>
          <a:p>
            <a:r>
              <a:rPr lang="en-US" smtClean="0"/>
              <a:t>Click to edit Master title style</a:t>
            </a:r>
            <a:endParaRPr lang="en-US" dirty="0"/>
          </a:p>
        </p:txBody>
      </p:sp>
      <p:sp>
        <p:nvSpPr>
          <p:cNvPr id="7172"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dirty="0"/>
          </a:p>
        </p:txBody>
      </p:sp>
      <p:sp>
        <p:nvSpPr>
          <p:cNvPr id="7173" name="Rectangle 5"/>
          <p:cNvSpPr>
            <a:spLocks noGrp="1" noChangeArrowheads="1"/>
          </p:cNvSpPr>
          <p:nvPr>
            <p:ph type="dt" sz="half" idx="2"/>
          </p:nvPr>
        </p:nvSpPr>
        <p:spPr/>
        <p:txBody>
          <a:bodyPr/>
          <a:lstStyle>
            <a:lvl1pPr>
              <a:defRPr/>
            </a:lvl1pPr>
          </a:lstStyle>
          <a:p>
            <a:endParaRPr lang="en-US">
              <a:solidFill>
                <a:prstClr val="black"/>
              </a:solidFill>
            </a:endParaRPr>
          </a:p>
        </p:txBody>
      </p:sp>
      <p:sp>
        <p:nvSpPr>
          <p:cNvPr id="7174" name="Rectangle 6"/>
          <p:cNvSpPr>
            <a:spLocks noGrp="1" noChangeArrowheads="1"/>
          </p:cNvSpPr>
          <p:nvPr>
            <p:ph type="ftr" sz="quarter" idx="3"/>
          </p:nvPr>
        </p:nvSpPr>
        <p:spPr/>
        <p:txBody>
          <a:bodyPr/>
          <a:lstStyle>
            <a:lvl1pPr>
              <a:defRPr/>
            </a:lvl1pPr>
          </a:lstStyle>
          <a:p>
            <a:endParaRPr lang="en-US">
              <a:solidFill>
                <a:prstClr val="black"/>
              </a:solidFill>
            </a:endParaRPr>
          </a:p>
        </p:txBody>
      </p:sp>
      <p:sp>
        <p:nvSpPr>
          <p:cNvPr id="7175" name="Rectangle 7"/>
          <p:cNvSpPr>
            <a:spLocks noGrp="1" noChangeArrowheads="1"/>
          </p:cNvSpPr>
          <p:nvPr>
            <p:ph type="sldNum" sz="quarter" idx="4"/>
          </p:nvPr>
        </p:nvSpPr>
        <p:spPr/>
        <p:txBody>
          <a:bodyPr/>
          <a:lstStyle>
            <a:lvl1pPr>
              <a:defRPr/>
            </a:lvl1pPr>
          </a:lstStyle>
          <a:p>
            <a:fld id="{475A3037-E2B9-478D-BD87-05AC7C057CEF}" type="slidenum">
              <a:rPr lang="en-US">
                <a:solidFill>
                  <a:prstClr val="black"/>
                </a:solidFill>
              </a:rPr>
              <a:pPr/>
              <a:t>‹#›</a:t>
            </a:fld>
            <a:endParaRPr lang="en-US">
              <a:solidFill>
                <a:prstClr val="black"/>
              </a:solidFill>
            </a:endParaRPr>
          </a:p>
        </p:txBody>
      </p:sp>
      <p:pic>
        <p:nvPicPr>
          <p:cNvPr id="7179" name="Picture 11" descr="building_header"/>
          <p:cNvPicPr>
            <a:picLocks noChangeAspect="1" noChangeArrowheads="1"/>
          </p:cNvPicPr>
          <p:nvPr/>
        </p:nvPicPr>
        <p:blipFill>
          <a:blip r:embed="rId2" cstate="print"/>
          <a:srcRect/>
          <a:stretch>
            <a:fillRect/>
          </a:stretch>
        </p:blipFill>
        <p:spPr bwMode="auto">
          <a:xfrm>
            <a:off x="1371600" y="0"/>
            <a:ext cx="7048500" cy="714375"/>
          </a:xfrm>
          <a:prstGeom prst="rect">
            <a:avLst/>
          </a:prstGeom>
          <a:noFill/>
        </p:spPr>
      </p:pic>
      <p:pic>
        <p:nvPicPr>
          <p:cNvPr id="7180" name="Picture 12" descr="Copy of culogo_web_85revred"/>
          <p:cNvPicPr>
            <a:picLocks noChangeAspect="1" noChangeArrowheads="1"/>
          </p:cNvPicPr>
          <p:nvPr/>
        </p:nvPicPr>
        <p:blipFill>
          <a:blip r:embed="rId3" cstate="print"/>
          <a:srcRect/>
          <a:stretch>
            <a:fillRect/>
          </a:stretch>
        </p:blipFill>
        <p:spPr bwMode="auto">
          <a:xfrm>
            <a:off x="0" y="0"/>
            <a:ext cx="712788" cy="712788"/>
          </a:xfrm>
          <a:prstGeom prst="rect">
            <a:avLst/>
          </a:prstGeom>
          <a:noFill/>
        </p:spPr>
      </p:pic>
      <p:sp>
        <p:nvSpPr>
          <p:cNvPr id="7181" name="Text Box 13"/>
          <p:cNvSpPr txBox="1">
            <a:spLocks noChangeArrowheads="1"/>
          </p:cNvSpPr>
          <p:nvPr/>
        </p:nvSpPr>
        <p:spPr bwMode="auto">
          <a:xfrm>
            <a:off x="685800" y="0"/>
            <a:ext cx="4800600" cy="685800"/>
          </a:xfrm>
          <a:prstGeom prst="rect">
            <a:avLst/>
          </a:prstGeom>
          <a:noFill/>
          <a:ln w="9525">
            <a:noFill/>
            <a:miter lim="800000"/>
            <a:headEnd/>
            <a:tailEnd/>
          </a:ln>
          <a:effectLst/>
        </p:spPr>
        <p:txBody>
          <a:bodyPr anchor="ctr"/>
          <a:lstStyle/>
          <a:p>
            <a:pPr eaLnBrk="0" fontAlgn="base" hangingPunct="0">
              <a:spcBef>
                <a:spcPct val="0"/>
              </a:spcBef>
              <a:spcAft>
                <a:spcPct val="0"/>
              </a:spcAft>
            </a:pPr>
            <a:r>
              <a:rPr lang="en-US" sz="1600">
                <a:solidFill>
                  <a:prstClr val="white"/>
                </a:solidFill>
                <a:latin typeface="Palatino Linotype" pitchFamily="18" charset="0"/>
              </a:rPr>
              <a:t>Cornell University</a:t>
            </a:r>
          </a:p>
          <a:p>
            <a:pPr eaLnBrk="0" fontAlgn="base" hangingPunct="0">
              <a:spcBef>
                <a:spcPct val="0"/>
              </a:spcBef>
              <a:spcAft>
                <a:spcPct val="0"/>
              </a:spcAft>
            </a:pPr>
            <a:r>
              <a:rPr lang="en-US" sz="1600">
                <a:solidFill>
                  <a:prstClr val="white"/>
                </a:solidFill>
                <a:latin typeface="Palatino Linotype" pitchFamily="18" charset="0"/>
              </a:rPr>
              <a:t>Laboratory for Intelligent Machine Systems</a:t>
            </a:r>
          </a:p>
        </p:txBody>
      </p:sp>
    </p:spTree>
    <p:extLst>
      <p:ext uri="{BB962C8B-B14F-4D97-AF65-F5344CB8AC3E}">
        <p14:creationId xmlns:p14="http://schemas.microsoft.com/office/powerpoint/2010/main" val="9281368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A4E26754-5FCC-47F6-92EA-7A5B42BA933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78563200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85800" y="4419600"/>
            <a:ext cx="7772400" cy="1500187"/>
          </a:xfrm>
        </p:spPr>
        <p:txBody>
          <a:bodyPr anchor="t"/>
          <a:lstStyle>
            <a:lvl1pPr marL="0" indent="0">
              <a:buNone/>
              <a:defRPr sz="2000" i="1"/>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C449A86F-0182-4F5D-9F0C-A51E16A96E0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468082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2400" y="762000"/>
            <a:ext cx="4343400" cy="55626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762000"/>
            <a:ext cx="4343400" cy="55626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9A357C4B-8664-4F0D-B144-9E488C07DE8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0400017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696200" cy="533400"/>
          </a:xfrm>
        </p:spPr>
        <p:txBody>
          <a:bodyPr/>
          <a:lstStyle>
            <a:lvl1pPr>
              <a:defRPr>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5575" y="762000"/>
            <a:ext cx="43449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400" y="1447800"/>
            <a:ext cx="4344988" cy="4876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762000"/>
            <a:ext cx="43465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447800"/>
            <a:ext cx="4346575" cy="4876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CC4F64B4-87FF-4526-9606-89246A7C6F09}"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75935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696200" cy="533400"/>
          </a:xfrm>
        </p:spPr>
        <p:txBody>
          <a:bodyPr/>
          <a:lstStyle>
            <a:lvl1pPr>
              <a:defRPr>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5576" y="762000"/>
            <a:ext cx="43449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400" y="1447800"/>
            <a:ext cx="4344988" cy="4876800"/>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1" y="762000"/>
            <a:ext cx="43465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1447800"/>
            <a:ext cx="4346575" cy="4876800"/>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CC4F64B4-87FF-4526-9606-89246A7C6F09}"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1533802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prstClr val="black"/>
              </a:solidFill>
            </a:endParaRPr>
          </a:p>
        </p:txBody>
      </p:sp>
      <p:sp>
        <p:nvSpPr>
          <p:cNvPr id="4" name="Footer Placeholder 3"/>
          <p:cNvSpPr>
            <a:spLocks noGrp="1"/>
          </p:cNvSpPr>
          <p:nvPr>
            <p:ph type="ftr" sz="quarter" idx="11"/>
          </p:nvPr>
        </p:nvSpPr>
        <p:spPr/>
        <p:txBody>
          <a:bodyPr/>
          <a:lstStyle>
            <a:lvl1pPr>
              <a:defRPr/>
            </a:lvl1pPr>
          </a:lstStyle>
          <a:p>
            <a:endParaRPr lang="en-US">
              <a:solidFill>
                <a:prstClr val="black"/>
              </a:solidFill>
            </a:endParaRPr>
          </a:p>
        </p:txBody>
      </p:sp>
      <p:sp>
        <p:nvSpPr>
          <p:cNvPr id="5" name="Slide Number Placeholder 4"/>
          <p:cNvSpPr>
            <a:spLocks noGrp="1"/>
          </p:cNvSpPr>
          <p:nvPr>
            <p:ph type="sldNum" sz="quarter" idx="12"/>
          </p:nvPr>
        </p:nvSpPr>
        <p:spPr/>
        <p:txBody>
          <a:bodyPr/>
          <a:lstStyle>
            <a:lvl1pPr>
              <a:defRPr/>
            </a:lvl1pPr>
          </a:lstStyle>
          <a:p>
            <a:fld id="{77F96E9C-F7B9-46CB-9EF4-D341E7AA5C1C}"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9634816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prstClr val="black"/>
              </a:solidFill>
            </a:endParaRPr>
          </a:p>
        </p:txBody>
      </p:sp>
      <p:sp>
        <p:nvSpPr>
          <p:cNvPr id="3" name="Footer Placeholder 2"/>
          <p:cNvSpPr>
            <a:spLocks noGrp="1"/>
          </p:cNvSpPr>
          <p:nvPr>
            <p:ph type="ftr" sz="quarter" idx="11"/>
          </p:nvPr>
        </p:nvSpPr>
        <p:spPr/>
        <p:txBody>
          <a:bodyPr/>
          <a:lstStyle>
            <a:lvl1pPr>
              <a:defRPr/>
            </a:lvl1pPr>
          </a:lstStyle>
          <a:p>
            <a:endParaRPr lang="en-US">
              <a:solidFill>
                <a:prstClr val="black"/>
              </a:solidFill>
            </a:endParaRPr>
          </a:p>
        </p:txBody>
      </p:sp>
      <p:sp>
        <p:nvSpPr>
          <p:cNvPr id="4" name="Slide Number Placeholder 3"/>
          <p:cNvSpPr>
            <a:spLocks noGrp="1"/>
          </p:cNvSpPr>
          <p:nvPr>
            <p:ph type="sldNum" sz="quarter" idx="12"/>
          </p:nvPr>
        </p:nvSpPr>
        <p:spPr/>
        <p:txBody>
          <a:bodyPr/>
          <a:lstStyle>
            <a:lvl1pPr>
              <a:defRPr/>
            </a:lvl1pPr>
          </a:lstStyle>
          <a:p>
            <a:fld id="{B2FBD124-328A-4D7A-9AEB-CCA86C20279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623459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696200" cy="533400"/>
          </a:xfrm>
        </p:spPr>
        <p:txBody>
          <a:bodyPr anchor="b"/>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416550" cy="5486400"/>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2400" y="838200"/>
            <a:ext cx="3313113" cy="5486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D7EA48A6-4633-4444-B9DA-B5BC34C2BAE2}"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646262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957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ECE38BF3-58C1-4A56-977D-F810109D6C6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8127650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79E634D7-210B-4F22-BEB8-42D5F8B8FF40}"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3439520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82000" y="838200"/>
            <a:ext cx="609600" cy="5486400"/>
          </a:xfrm>
        </p:spPr>
        <p:txBody>
          <a:bodyPr vert="eaVert"/>
          <a:lstStyle>
            <a:lvl1pPr>
              <a:defRPr>
                <a:solidFill>
                  <a:schemeClr val="tx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2400" y="838200"/>
            <a:ext cx="8153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AF2D0446-FBB9-41D5-A60F-C36C05937C64}"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311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prstClr val="black"/>
              </a:solidFill>
            </a:endParaRPr>
          </a:p>
        </p:txBody>
      </p:sp>
      <p:sp>
        <p:nvSpPr>
          <p:cNvPr id="4" name="Footer Placeholder 3"/>
          <p:cNvSpPr>
            <a:spLocks noGrp="1"/>
          </p:cNvSpPr>
          <p:nvPr>
            <p:ph type="ftr" sz="quarter" idx="11"/>
          </p:nvPr>
        </p:nvSpPr>
        <p:spPr/>
        <p:txBody>
          <a:bodyPr/>
          <a:lstStyle>
            <a:lvl1pPr>
              <a:defRPr/>
            </a:lvl1pPr>
          </a:lstStyle>
          <a:p>
            <a:endParaRPr lang="en-US">
              <a:solidFill>
                <a:prstClr val="black"/>
              </a:solidFill>
            </a:endParaRPr>
          </a:p>
        </p:txBody>
      </p:sp>
      <p:sp>
        <p:nvSpPr>
          <p:cNvPr id="5" name="Slide Number Placeholder 4"/>
          <p:cNvSpPr>
            <a:spLocks noGrp="1"/>
          </p:cNvSpPr>
          <p:nvPr>
            <p:ph type="sldNum" sz="quarter" idx="12"/>
          </p:nvPr>
        </p:nvSpPr>
        <p:spPr/>
        <p:txBody>
          <a:bodyPr/>
          <a:lstStyle>
            <a:lvl1pPr>
              <a:defRPr/>
            </a:lvl1pPr>
          </a:lstStyle>
          <a:p>
            <a:fld id="{77F96E9C-F7B9-46CB-9EF4-D341E7AA5C1C}"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837809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prstClr val="black"/>
              </a:solidFill>
            </a:endParaRPr>
          </a:p>
        </p:txBody>
      </p:sp>
      <p:sp>
        <p:nvSpPr>
          <p:cNvPr id="3" name="Footer Placeholder 2"/>
          <p:cNvSpPr>
            <a:spLocks noGrp="1"/>
          </p:cNvSpPr>
          <p:nvPr>
            <p:ph type="ftr" sz="quarter" idx="11"/>
          </p:nvPr>
        </p:nvSpPr>
        <p:spPr/>
        <p:txBody>
          <a:bodyPr/>
          <a:lstStyle>
            <a:lvl1pPr>
              <a:defRPr/>
            </a:lvl1pPr>
          </a:lstStyle>
          <a:p>
            <a:endParaRPr lang="en-US">
              <a:solidFill>
                <a:prstClr val="black"/>
              </a:solidFill>
            </a:endParaRPr>
          </a:p>
        </p:txBody>
      </p:sp>
      <p:sp>
        <p:nvSpPr>
          <p:cNvPr id="4" name="Slide Number Placeholder 3"/>
          <p:cNvSpPr>
            <a:spLocks noGrp="1"/>
          </p:cNvSpPr>
          <p:nvPr>
            <p:ph type="sldNum" sz="quarter" idx="12"/>
          </p:nvPr>
        </p:nvSpPr>
        <p:spPr/>
        <p:txBody>
          <a:bodyPr/>
          <a:lstStyle>
            <a:lvl1pPr>
              <a:defRPr/>
            </a:lvl1pPr>
          </a:lstStyle>
          <a:p>
            <a:fld id="{B2FBD124-328A-4D7A-9AEB-CCA86C20279E}"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165657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696200" cy="533400"/>
          </a:xfrm>
        </p:spPr>
        <p:txBody>
          <a:bodyPr anchor="b"/>
          <a:lstStyle>
            <a:lvl1pPr algn="l">
              <a:defRPr sz="2100" b="0"/>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416550" cy="5486400"/>
          </a:xfrm>
        </p:spPr>
        <p:txBody>
          <a:bodyPr/>
          <a:lstStyle>
            <a:lvl1pPr>
              <a:defRPr sz="2100"/>
            </a:lvl1pPr>
            <a:lvl2pPr>
              <a:defRPr sz="1800"/>
            </a:lvl2pPr>
            <a:lvl3pPr>
              <a:defRPr sz="1500"/>
            </a:lvl3pPr>
            <a:lvl4pPr>
              <a:defRPr sz="1350"/>
            </a:lvl4pPr>
            <a:lvl5pPr>
              <a:defRPr sz="135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2401" y="838200"/>
            <a:ext cx="3313113" cy="5486400"/>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D7EA48A6-4633-4444-B9DA-B5BC34C2BAE2}"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25813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762001"/>
            <a:ext cx="5486400" cy="396557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9572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ECE38BF3-58C1-4A56-977D-F810109D6C61}" type="slidenum">
              <a:rPr lang="en-US">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15211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3.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3.jpe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4" name="Group 10"/>
          <p:cNvGrpSpPr>
            <a:grpSpLocks/>
          </p:cNvGrpSpPr>
          <p:nvPr/>
        </p:nvGrpSpPr>
        <p:grpSpPr bwMode="auto">
          <a:xfrm>
            <a:off x="0" y="2"/>
            <a:ext cx="9144000" cy="714375"/>
            <a:chOff x="0" y="0"/>
            <a:chExt cx="5760" cy="450"/>
          </a:xfrm>
        </p:grpSpPr>
        <p:sp>
          <p:nvSpPr>
            <p:cNvPr id="1032" name="Rectangle 8"/>
            <p:cNvSpPr>
              <a:spLocks noChangeArrowheads="1"/>
            </p:cNvSpPr>
            <p:nvPr userDrawn="1"/>
          </p:nvSpPr>
          <p:spPr bwMode="auto">
            <a:xfrm>
              <a:off x="0" y="0"/>
              <a:ext cx="5760" cy="449"/>
            </a:xfrm>
            <a:prstGeom prst="rect">
              <a:avLst/>
            </a:prstGeom>
            <a:solidFill>
              <a:srgbClr val="B31B1B"/>
            </a:solidFill>
            <a:ln w="9525">
              <a:noFill/>
              <a:miter lim="800000"/>
              <a:headEnd/>
              <a:tailEnd/>
            </a:ln>
            <a:effectLst/>
          </p:spPr>
          <p:txBody>
            <a:bodyPr wrap="none" anchor="ctr"/>
            <a:lstStyle/>
            <a:p>
              <a:pPr eaLnBrk="0" fontAlgn="base" hangingPunct="0">
                <a:spcBef>
                  <a:spcPct val="0"/>
                </a:spcBef>
                <a:spcAft>
                  <a:spcPct val="0"/>
                </a:spcAft>
              </a:pPr>
              <a:endParaRPr lang="en-US" sz="1350">
                <a:solidFill>
                  <a:prstClr val="black"/>
                </a:solidFill>
              </a:endParaRPr>
            </a:p>
          </p:txBody>
        </p:sp>
        <p:pic>
          <p:nvPicPr>
            <p:cNvPr id="1031" name="Picture 7" descr="building_header"/>
            <p:cNvPicPr>
              <a:picLocks noChangeAspect="1" noChangeArrowheads="1"/>
            </p:cNvPicPr>
            <p:nvPr userDrawn="1"/>
          </p:nvPicPr>
          <p:blipFill>
            <a:blip r:embed="rId13" cstate="print"/>
            <a:srcRect/>
            <a:stretch>
              <a:fillRect/>
            </a:stretch>
          </p:blipFill>
          <p:spPr bwMode="auto">
            <a:xfrm>
              <a:off x="864" y="0"/>
              <a:ext cx="4440" cy="450"/>
            </a:xfrm>
            <a:prstGeom prst="rect">
              <a:avLst/>
            </a:prstGeom>
            <a:noFill/>
          </p:spPr>
        </p:pic>
        <p:pic>
          <p:nvPicPr>
            <p:cNvPr id="1033" name="Picture 9" descr="Copy of culogo_web_85revred"/>
            <p:cNvPicPr>
              <a:picLocks noChangeAspect="1" noChangeArrowheads="1"/>
            </p:cNvPicPr>
            <p:nvPr userDrawn="1"/>
          </p:nvPicPr>
          <p:blipFill>
            <a:blip r:embed="rId14" cstate="print"/>
            <a:srcRect/>
            <a:stretch>
              <a:fillRect/>
            </a:stretch>
          </p:blipFill>
          <p:spPr bwMode="auto">
            <a:xfrm>
              <a:off x="0" y="0"/>
              <a:ext cx="449" cy="449"/>
            </a:xfrm>
            <a:prstGeom prst="rect">
              <a:avLst/>
            </a:prstGeom>
            <a:noFill/>
          </p:spPr>
        </p:pic>
      </p:grpSp>
      <p:sp>
        <p:nvSpPr>
          <p:cNvPr id="1026" name="Rectangle 2"/>
          <p:cNvSpPr>
            <a:spLocks noGrp="1" noChangeArrowheads="1"/>
          </p:cNvSpPr>
          <p:nvPr>
            <p:ph type="title"/>
          </p:nvPr>
        </p:nvSpPr>
        <p:spPr bwMode="auto">
          <a:xfrm>
            <a:off x="685800" y="76200"/>
            <a:ext cx="76962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152400" y="762000"/>
            <a:ext cx="8839200" cy="556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152400" y="6400802"/>
            <a:ext cx="1371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750"/>
            </a:lvl1pPr>
          </a:lstStyle>
          <a:p>
            <a:pPr fontAlgn="base">
              <a:spcBef>
                <a:spcPct val="0"/>
              </a:spcBef>
              <a:spcAft>
                <a:spcPct val="0"/>
              </a:spcAft>
            </a:pPr>
            <a:endParaRPr lang="en-US" dirty="0">
              <a:solidFill>
                <a:prstClr val="black"/>
              </a:solidFill>
            </a:endParaRPr>
          </a:p>
        </p:txBody>
      </p:sp>
      <p:sp>
        <p:nvSpPr>
          <p:cNvPr id="1029" name="Rectangle 5"/>
          <p:cNvSpPr>
            <a:spLocks noGrp="1" noChangeArrowheads="1"/>
          </p:cNvSpPr>
          <p:nvPr>
            <p:ph type="ftr" sz="quarter" idx="3"/>
          </p:nvPr>
        </p:nvSpPr>
        <p:spPr bwMode="auto">
          <a:xfrm>
            <a:off x="1600200" y="6400802"/>
            <a:ext cx="594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750"/>
            </a:lvl1pPr>
          </a:lstStyle>
          <a:p>
            <a:pPr fontAlgn="base">
              <a:spcBef>
                <a:spcPct val="0"/>
              </a:spcBef>
              <a:spcAft>
                <a:spcPct val="0"/>
              </a:spcAft>
            </a:pPr>
            <a:endParaRPr lang="en-US" dirty="0">
              <a:solidFill>
                <a:prstClr val="black"/>
              </a:solidFill>
            </a:endParaRPr>
          </a:p>
        </p:txBody>
      </p:sp>
      <p:sp>
        <p:nvSpPr>
          <p:cNvPr id="1030" name="Rectangle 6"/>
          <p:cNvSpPr>
            <a:spLocks noGrp="1" noChangeArrowheads="1"/>
          </p:cNvSpPr>
          <p:nvPr>
            <p:ph type="sldNum" sz="quarter" idx="4"/>
          </p:nvPr>
        </p:nvSpPr>
        <p:spPr bwMode="auto">
          <a:xfrm>
            <a:off x="7620000" y="6400802"/>
            <a:ext cx="1371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750"/>
            </a:lvl1pPr>
          </a:lstStyle>
          <a:p>
            <a:pPr fontAlgn="base">
              <a:spcBef>
                <a:spcPct val="0"/>
              </a:spcBef>
              <a:spcAft>
                <a:spcPct val="0"/>
              </a:spcAft>
            </a:pPr>
            <a:fld id="{9F3F92B7-1998-4258-B59F-0EF6FA9783C1}" type="slidenum">
              <a:rPr lang="en-US">
                <a:solidFill>
                  <a:prstClr val="black"/>
                </a:solidFill>
              </a:rPr>
              <a:pPr fontAlgn="base">
                <a:spcBef>
                  <a:spcPct val="0"/>
                </a:spcBef>
                <a:spcAft>
                  <a:spcPct val="0"/>
                </a:spcAft>
              </a:pPr>
              <a:t>‹#›</a:t>
            </a:fld>
            <a:endParaRPr lang="en-US">
              <a:solidFill>
                <a:prstClr val="black"/>
              </a:solidFill>
            </a:endParaRPr>
          </a:p>
        </p:txBody>
      </p:sp>
      <p:sp>
        <p:nvSpPr>
          <p:cNvPr id="12" name="Rectangle 11"/>
          <p:cNvSpPr/>
          <p:nvPr userDrawn="1"/>
        </p:nvSpPr>
        <p:spPr bwMode="auto">
          <a:xfrm>
            <a:off x="8382000" y="0"/>
            <a:ext cx="762000" cy="762000"/>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eaLnBrk="0" fontAlgn="base" hangingPunct="0">
              <a:spcBef>
                <a:spcPct val="0"/>
              </a:spcBef>
              <a:spcAft>
                <a:spcPct val="0"/>
              </a:spcAft>
            </a:pPr>
            <a:endParaRPr lang="en-US" sz="1350">
              <a:solidFill>
                <a:prstClr val="black"/>
              </a:solidFill>
            </a:endParaRPr>
          </a:p>
        </p:txBody>
      </p:sp>
      <p:pic>
        <p:nvPicPr>
          <p:cNvPr id="11" name="Picture 8" descr="The image “http://lims.mae.cornell.edu/layout/maelogo.jpg” cannot be displayed, because it contains errors."/>
          <p:cNvPicPr>
            <a:picLocks noChangeAspect="1" noChangeArrowheads="1"/>
          </p:cNvPicPr>
          <p:nvPr userDrawn="1"/>
        </p:nvPicPr>
        <p:blipFill>
          <a:blip r:embed="rId15" cstate="print">
            <a:clrChange>
              <a:clrFrom>
                <a:srgbClr val="FCFFFA"/>
              </a:clrFrom>
              <a:clrTo>
                <a:srgbClr val="FCFFFA">
                  <a:alpha val="0"/>
                </a:srgbClr>
              </a:clrTo>
            </a:clrChange>
          </a:blip>
          <a:srcRect/>
          <a:stretch>
            <a:fillRect/>
          </a:stretch>
        </p:blipFill>
        <p:spPr bwMode="auto">
          <a:xfrm>
            <a:off x="8413751" y="34133"/>
            <a:ext cx="682625" cy="682625"/>
          </a:xfrm>
          <a:prstGeom prst="rect">
            <a:avLst/>
          </a:prstGeom>
          <a:noFill/>
        </p:spPr>
      </p:pic>
    </p:spTree>
    <p:extLst>
      <p:ext uri="{BB962C8B-B14F-4D97-AF65-F5344CB8AC3E}">
        <p14:creationId xmlns:p14="http://schemas.microsoft.com/office/powerpoint/2010/main" val="12539188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sz="2100">
          <a:solidFill>
            <a:schemeClr val="bg1"/>
          </a:solidFill>
          <a:latin typeface="+mj-lt"/>
          <a:ea typeface="+mj-ea"/>
          <a:cs typeface="+mj-cs"/>
        </a:defRPr>
      </a:lvl1pPr>
      <a:lvl2pPr algn="l" rtl="0" eaLnBrk="1" fontAlgn="base" hangingPunct="1">
        <a:spcBef>
          <a:spcPct val="0"/>
        </a:spcBef>
        <a:spcAft>
          <a:spcPct val="0"/>
        </a:spcAft>
        <a:defRPr sz="2100">
          <a:solidFill>
            <a:schemeClr val="bg1"/>
          </a:solidFill>
          <a:latin typeface="Arial" charset="0"/>
        </a:defRPr>
      </a:lvl2pPr>
      <a:lvl3pPr algn="l" rtl="0" eaLnBrk="1" fontAlgn="base" hangingPunct="1">
        <a:spcBef>
          <a:spcPct val="0"/>
        </a:spcBef>
        <a:spcAft>
          <a:spcPct val="0"/>
        </a:spcAft>
        <a:defRPr sz="2100">
          <a:solidFill>
            <a:schemeClr val="bg1"/>
          </a:solidFill>
          <a:latin typeface="Arial" charset="0"/>
        </a:defRPr>
      </a:lvl3pPr>
      <a:lvl4pPr algn="l" rtl="0" eaLnBrk="1" fontAlgn="base" hangingPunct="1">
        <a:spcBef>
          <a:spcPct val="0"/>
        </a:spcBef>
        <a:spcAft>
          <a:spcPct val="0"/>
        </a:spcAft>
        <a:defRPr sz="2100">
          <a:solidFill>
            <a:schemeClr val="bg1"/>
          </a:solidFill>
          <a:latin typeface="Arial" charset="0"/>
        </a:defRPr>
      </a:lvl4pPr>
      <a:lvl5pPr algn="l" rtl="0" eaLnBrk="1" fontAlgn="base" hangingPunct="1">
        <a:spcBef>
          <a:spcPct val="0"/>
        </a:spcBef>
        <a:spcAft>
          <a:spcPct val="0"/>
        </a:spcAft>
        <a:defRPr sz="2100">
          <a:solidFill>
            <a:schemeClr val="bg1"/>
          </a:solidFill>
          <a:latin typeface="Arial" charset="0"/>
        </a:defRPr>
      </a:lvl5pPr>
      <a:lvl6pPr marL="342900" algn="l" rtl="0" eaLnBrk="1" fontAlgn="base" hangingPunct="1">
        <a:spcBef>
          <a:spcPct val="0"/>
        </a:spcBef>
        <a:spcAft>
          <a:spcPct val="0"/>
        </a:spcAft>
        <a:defRPr sz="2100">
          <a:solidFill>
            <a:schemeClr val="bg1"/>
          </a:solidFill>
          <a:latin typeface="Arial" charset="0"/>
        </a:defRPr>
      </a:lvl6pPr>
      <a:lvl7pPr marL="685800" algn="l" rtl="0" eaLnBrk="1" fontAlgn="base" hangingPunct="1">
        <a:spcBef>
          <a:spcPct val="0"/>
        </a:spcBef>
        <a:spcAft>
          <a:spcPct val="0"/>
        </a:spcAft>
        <a:defRPr sz="2100">
          <a:solidFill>
            <a:schemeClr val="bg1"/>
          </a:solidFill>
          <a:latin typeface="Arial" charset="0"/>
        </a:defRPr>
      </a:lvl7pPr>
      <a:lvl8pPr marL="1028700" algn="l" rtl="0" eaLnBrk="1" fontAlgn="base" hangingPunct="1">
        <a:spcBef>
          <a:spcPct val="0"/>
        </a:spcBef>
        <a:spcAft>
          <a:spcPct val="0"/>
        </a:spcAft>
        <a:defRPr sz="2100">
          <a:solidFill>
            <a:schemeClr val="bg1"/>
          </a:solidFill>
          <a:latin typeface="Arial" charset="0"/>
        </a:defRPr>
      </a:lvl8pPr>
      <a:lvl9pPr marL="1371600" algn="l" rtl="0" eaLnBrk="1" fontAlgn="base" hangingPunct="1">
        <a:spcBef>
          <a:spcPct val="0"/>
        </a:spcBef>
        <a:spcAft>
          <a:spcPct val="0"/>
        </a:spcAft>
        <a:defRPr sz="2100">
          <a:solidFill>
            <a:schemeClr val="bg1"/>
          </a:solidFill>
          <a:latin typeface="Arial" charset="0"/>
        </a:defRPr>
      </a:lvl9pPr>
    </p:titleStyle>
    <p:bodyStyle>
      <a:lvl1pPr marL="257175" indent="-257175" algn="l" rtl="0" eaLnBrk="1" fontAlgn="base" hangingPunct="1">
        <a:spcBef>
          <a:spcPct val="20000"/>
        </a:spcBef>
        <a:spcAft>
          <a:spcPct val="0"/>
        </a:spcAft>
        <a:buChar char="•"/>
        <a:defRPr sz="1800">
          <a:solidFill>
            <a:schemeClr val="tx1"/>
          </a:solidFill>
          <a:latin typeface="+mn-lt"/>
          <a:ea typeface="+mn-ea"/>
          <a:cs typeface="+mn-cs"/>
        </a:defRPr>
      </a:lvl1pPr>
      <a:lvl2pPr marL="557213" indent="-214313" algn="l" rtl="0" eaLnBrk="1" fontAlgn="base" hangingPunct="1">
        <a:spcBef>
          <a:spcPct val="20000"/>
        </a:spcBef>
        <a:spcAft>
          <a:spcPct val="0"/>
        </a:spcAft>
        <a:buChar char="–"/>
        <a:defRPr sz="1500">
          <a:solidFill>
            <a:schemeClr val="tx1"/>
          </a:solidFill>
          <a:latin typeface="+mn-lt"/>
        </a:defRPr>
      </a:lvl2pPr>
      <a:lvl3pPr marL="857250" indent="-171450" algn="l" rtl="0" eaLnBrk="1" fontAlgn="base" hangingPunct="1">
        <a:spcBef>
          <a:spcPct val="20000"/>
        </a:spcBef>
        <a:spcAft>
          <a:spcPct val="0"/>
        </a:spcAft>
        <a:buChar char="•"/>
        <a:defRPr>
          <a:solidFill>
            <a:schemeClr val="tx1"/>
          </a:solidFill>
          <a:latin typeface="+mn-lt"/>
        </a:defRPr>
      </a:lvl3pPr>
      <a:lvl4pPr marL="1200150" indent="-171450" algn="l" rtl="0" eaLnBrk="1" fontAlgn="base" hangingPunct="1">
        <a:spcBef>
          <a:spcPct val="20000"/>
        </a:spcBef>
        <a:spcAft>
          <a:spcPct val="0"/>
        </a:spcAft>
        <a:buChar char="–"/>
        <a:defRPr sz="1200">
          <a:solidFill>
            <a:schemeClr val="tx1"/>
          </a:solidFill>
          <a:latin typeface="+mn-lt"/>
        </a:defRPr>
      </a:lvl4pPr>
      <a:lvl5pPr marL="1543050" indent="-171450" algn="l" rtl="0" eaLnBrk="1" fontAlgn="base" hangingPunct="1">
        <a:spcBef>
          <a:spcPct val="20000"/>
        </a:spcBef>
        <a:spcAft>
          <a:spcPct val="0"/>
        </a:spcAft>
        <a:buChar char="»"/>
        <a:defRPr sz="1200">
          <a:solidFill>
            <a:schemeClr val="tx1"/>
          </a:solidFill>
          <a:latin typeface="+mn-lt"/>
        </a:defRPr>
      </a:lvl5pPr>
      <a:lvl6pPr marL="1885950" indent="-171450" algn="l" rtl="0" eaLnBrk="1" fontAlgn="base" hangingPunct="1">
        <a:spcBef>
          <a:spcPct val="20000"/>
        </a:spcBef>
        <a:spcAft>
          <a:spcPct val="0"/>
        </a:spcAft>
        <a:buChar char="»"/>
        <a:defRPr sz="1200">
          <a:solidFill>
            <a:schemeClr val="tx1"/>
          </a:solidFill>
          <a:latin typeface="+mn-lt"/>
        </a:defRPr>
      </a:lvl6pPr>
      <a:lvl7pPr marL="2228850" indent="-171450" algn="l" rtl="0" eaLnBrk="1" fontAlgn="base" hangingPunct="1">
        <a:spcBef>
          <a:spcPct val="20000"/>
        </a:spcBef>
        <a:spcAft>
          <a:spcPct val="0"/>
        </a:spcAft>
        <a:buChar char="»"/>
        <a:defRPr sz="1200">
          <a:solidFill>
            <a:schemeClr val="tx1"/>
          </a:solidFill>
          <a:latin typeface="+mn-lt"/>
        </a:defRPr>
      </a:lvl7pPr>
      <a:lvl8pPr marL="2571750" indent="-171450" algn="l" rtl="0" eaLnBrk="1" fontAlgn="base" hangingPunct="1">
        <a:spcBef>
          <a:spcPct val="20000"/>
        </a:spcBef>
        <a:spcAft>
          <a:spcPct val="0"/>
        </a:spcAft>
        <a:buChar char="»"/>
        <a:defRPr sz="1200">
          <a:solidFill>
            <a:schemeClr val="tx1"/>
          </a:solidFill>
          <a:latin typeface="+mn-lt"/>
        </a:defRPr>
      </a:lvl8pPr>
      <a:lvl9pPr marL="2914650" indent="-171450" algn="l" rtl="0" eaLnBrk="1" fontAlgn="base" hangingPunct="1">
        <a:spcBef>
          <a:spcPct val="20000"/>
        </a:spcBef>
        <a:spcAft>
          <a:spcPct val="0"/>
        </a:spcAft>
        <a:buChar char="»"/>
        <a:defRPr sz="12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4" name="Group 10"/>
          <p:cNvGrpSpPr>
            <a:grpSpLocks/>
          </p:cNvGrpSpPr>
          <p:nvPr/>
        </p:nvGrpSpPr>
        <p:grpSpPr bwMode="auto">
          <a:xfrm>
            <a:off x="0" y="0"/>
            <a:ext cx="9144000" cy="714375"/>
            <a:chOff x="0" y="0"/>
            <a:chExt cx="5760" cy="450"/>
          </a:xfrm>
        </p:grpSpPr>
        <p:sp>
          <p:nvSpPr>
            <p:cNvPr id="1032" name="Rectangle 8"/>
            <p:cNvSpPr>
              <a:spLocks noChangeArrowheads="1"/>
            </p:cNvSpPr>
            <p:nvPr userDrawn="1"/>
          </p:nvSpPr>
          <p:spPr bwMode="auto">
            <a:xfrm>
              <a:off x="0" y="0"/>
              <a:ext cx="5760" cy="449"/>
            </a:xfrm>
            <a:prstGeom prst="rect">
              <a:avLst/>
            </a:prstGeom>
            <a:solidFill>
              <a:srgbClr val="B31B1B"/>
            </a:solidFill>
            <a:ln w="9525">
              <a:noFill/>
              <a:miter lim="800000"/>
              <a:headEnd/>
              <a:tailEnd/>
            </a:ln>
            <a:effectLst/>
          </p:spPr>
          <p:txBody>
            <a:bodyPr wrap="none" anchor="ctr"/>
            <a:lstStyle/>
            <a:p>
              <a:pPr eaLnBrk="0" fontAlgn="base" hangingPunct="0">
                <a:spcBef>
                  <a:spcPct val="0"/>
                </a:spcBef>
                <a:spcAft>
                  <a:spcPct val="0"/>
                </a:spcAft>
              </a:pPr>
              <a:endParaRPr lang="en-US">
                <a:solidFill>
                  <a:prstClr val="black"/>
                </a:solidFill>
              </a:endParaRPr>
            </a:p>
          </p:txBody>
        </p:sp>
        <p:pic>
          <p:nvPicPr>
            <p:cNvPr id="1031" name="Picture 7" descr="building_header"/>
            <p:cNvPicPr>
              <a:picLocks noChangeAspect="1" noChangeArrowheads="1"/>
            </p:cNvPicPr>
            <p:nvPr userDrawn="1"/>
          </p:nvPicPr>
          <p:blipFill>
            <a:blip r:embed="rId13" cstate="print"/>
            <a:srcRect/>
            <a:stretch>
              <a:fillRect/>
            </a:stretch>
          </p:blipFill>
          <p:spPr bwMode="auto">
            <a:xfrm>
              <a:off x="864" y="0"/>
              <a:ext cx="4440" cy="450"/>
            </a:xfrm>
            <a:prstGeom prst="rect">
              <a:avLst/>
            </a:prstGeom>
            <a:noFill/>
          </p:spPr>
        </p:pic>
        <p:pic>
          <p:nvPicPr>
            <p:cNvPr id="1033" name="Picture 9" descr="Copy of culogo_web_85revred"/>
            <p:cNvPicPr>
              <a:picLocks noChangeAspect="1" noChangeArrowheads="1"/>
            </p:cNvPicPr>
            <p:nvPr userDrawn="1"/>
          </p:nvPicPr>
          <p:blipFill>
            <a:blip r:embed="rId14" cstate="print"/>
            <a:srcRect/>
            <a:stretch>
              <a:fillRect/>
            </a:stretch>
          </p:blipFill>
          <p:spPr bwMode="auto">
            <a:xfrm>
              <a:off x="0" y="0"/>
              <a:ext cx="449" cy="449"/>
            </a:xfrm>
            <a:prstGeom prst="rect">
              <a:avLst/>
            </a:prstGeom>
            <a:noFill/>
          </p:spPr>
        </p:pic>
      </p:grpSp>
      <p:sp>
        <p:nvSpPr>
          <p:cNvPr id="1026" name="Rectangle 2"/>
          <p:cNvSpPr>
            <a:spLocks noGrp="1" noChangeArrowheads="1"/>
          </p:cNvSpPr>
          <p:nvPr>
            <p:ph type="title"/>
          </p:nvPr>
        </p:nvSpPr>
        <p:spPr bwMode="auto">
          <a:xfrm>
            <a:off x="685800" y="76200"/>
            <a:ext cx="76962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152400" y="762000"/>
            <a:ext cx="8839200" cy="556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152400" y="6400800"/>
            <a:ext cx="1371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fontAlgn="base">
              <a:spcBef>
                <a:spcPct val="0"/>
              </a:spcBef>
              <a:spcAft>
                <a:spcPct val="0"/>
              </a:spcAft>
            </a:pPr>
            <a:endParaRPr lang="en-US" dirty="0">
              <a:solidFill>
                <a:prstClr val="black"/>
              </a:solidFill>
            </a:endParaRPr>
          </a:p>
        </p:txBody>
      </p:sp>
      <p:sp>
        <p:nvSpPr>
          <p:cNvPr id="1029" name="Rectangle 5"/>
          <p:cNvSpPr>
            <a:spLocks noGrp="1" noChangeArrowheads="1"/>
          </p:cNvSpPr>
          <p:nvPr>
            <p:ph type="ftr" sz="quarter" idx="3"/>
          </p:nvPr>
        </p:nvSpPr>
        <p:spPr bwMode="auto">
          <a:xfrm>
            <a:off x="1600200" y="6400800"/>
            <a:ext cx="594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fontAlgn="base">
              <a:spcBef>
                <a:spcPct val="0"/>
              </a:spcBef>
              <a:spcAft>
                <a:spcPct val="0"/>
              </a:spcAft>
            </a:pPr>
            <a:endParaRPr lang="en-US" dirty="0">
              <a:solidFill>
                <a:prstClr val="black"/>
              </a:solidFill>
            </a:endParaRPr>
          </a:p>
        </p:txBody>
      </p:sp>
      <p:sp>
        <p:nvSpPr>
          <p:cNvPr id="1030" name="Rectangle 6"/>
          <p:cNvSpPr>
            <a:spLocks noGrp="1" noChangeArrowheads="1"/>
          </p:cNvSpPr>
          <p:nvPr>
            <p:ph type="sldNum" sz="quarter" idx="4"/>
          </p:nvPr>
        </p:nvSpPr>
        <p:spPr bwMode="auto">
          <a:xfrm>
            <a:off x="7620000" y="6400800"/>
            <a:ext cx="1371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fontAlgn="base">
              <a:spcBef>
                <a:spcPct val="0"/>
              </a:spcBef>
              <a:spcAft>
                <a:spcPct val="0"/>
              </a:spcAft>
            </a:pPr>
            <a:fld id="{9F3F92B7-1998-4258-B59F-0EF6FA9783C1}" type="slidenum">
              <a:rPr lang="en-US">
                <a:solidFill>
                  <a:prstClr val="black"/>
                </a:solidFill>
              </a:rPr>
              <a:pPr fontAlgn="base">
                <a:spcBef>
                  <a:spcPct val="0"/>
                </a:spcBef>
                <a:spcAft>
                  <a:spcPct val="0"/>
                </a:spcAft>
              </a:pPr>
              <a:t>‹#›</a:t>
            </a:fld>
            <a:endParaRPr lang="en-US">
              <a:solidFill>
                <a:prstClr val="black"/>
              </a:solidFill>
            </a:endParaRPr>
          </a:p>
        </p:txBody>
      </p:sp>
      <p:sp>
        <p:nvSpPr>
          <p:cNvPr id="12" name="Rectangle 11"/>
          <p:cNvSpPr/>
          <p:nvPr userDrawn="1"/>
        </p:nvSpPr>
        <p:spPr bwMode="auto">
          <a:xfrm>
            <a:off x="8382000" y="0"/>
            <a:ext cx="762000" cy="762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pic>
        <p:nvPicPr>
          <p:cNvPr id="11" name="Picture 8" descr="The image “http://lims.mae.cornell.edu/layout/maelogo.jpg” cannot be displayed, because it contains errors."/>
          <p:cNvPicPr>
            <a:picLocks noChangeAspect="1" noChangeArrowheads="1"/>
          </p:cNvPicPr>
          <p:nvPr userDrawn="1"/>
        </p:nvPicPr>
        <p:blipFill>
          <a:blip r:embed="rId15" cstate="print">
            <a:clrChange>
              <a:clrFrom>
                <a:srgbClr val="FCFFFA"/>
              </a:clrFrom>
              <a:clrTo>
                <a:srgbClr val="FCFFFA">
                  <a:alpha val="0"/>
                </a:srgbClr>
              </a:clrTo>
            </a:clrChange>
          </a:blip>
          <a:srcRect/>
          <a:stretch>
            <a:fillRect/>
          </a:stretch>
        </p:blipFill>
        <p:spPr bwMode="auto">
          <a:xfrm>
            <a:off x="8413750" y="34131"/>
            <a:ext cx="682625" cy="682625"/>
          </a:xfrm>
          <a:prstGeom prst="rect">
            <a:avLst/>
          </a:prstGeom>
          <a:noFill/>
        </p:spPr>
      </p:pic>
    </p:spTree>
    <p:extLst>
      <p:ext uri="{BB962C8B-B14F-4D97-AF65-F5344CB8AC3E}">
        <p14:creationId xmlns:p14="http://schemas.microsoft.com/office/powerpoint/2010/main" val="244591693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fontAlgn="base" hangingPunct="1">
        <a:spcBef>
          <a:spcPct val="0"/>
        </a:spcBef>
        <a:spcAft>
          <a:spcPct val="0"/>
        </a:spcAft>
        <a:defRPr sz="2800">
          <a:solidFill>
            <a:schemeClr val="bg1"/>
          </a:solidFill>
          <a:latin typeface="+mj-lt"/>
          <a:ea typeface="+mj-ea"/>
          <a:cs typeface="+mj-cs"/>
        </a:defRPr>
      </a:lvl1pPr>
      <a:lvl2pPr algn="l" rtl="0" eaLnBrk="1" fontAlgn="base" hangingPunct="1">
        <a:spcBef>
          <a:spcPct val="0"/>
        </a:spcBef>
        <a:spcAft>
          <a:spcPct val="0"/>
        </a:spcAft>
        <a:defRPr sz="2800">
          <a:solidFill>
            <a:schemeClr val="bg1"/>
          </a:solidFill>
          <a:latin typeface="Arial" charset="0"/>
        </a:defRPr>
      </a:lvl2pPr>
      <a:lvl3pPr algn="l" rtl="0" eaLnBrk="1" fontAlgn="base" hangingPunct="1">
        <a:spcBef>
          <a:spcPct val="0"/>
        </a:spcBef>
        <a:spcAft>
          <a:spcPct val="0"/>
        </a:spcAft>
        <a:defRPr sz="2800">
          <a:solidFill>
            <a:schemeClr val="bg1"/>
          </a:solidFill>
          <a:latin typeface="Arial" charset="0"/>
        </a:defRPr>
      </a:lvl3pPr>
      <a:lvl4pPr algn="l" rtl="0" eaLnBrk="1" fontAlgn="base" hangingPunct="1">
        <a:spcBef>
          <a:spcPct val="0"/>
        </a:spcBef>
        <a:spcAft>
          <a:spcPct val="0"/>
        </a:spcAft>
        <a:defRPr sz="2800">
          <a:solidFill>
            <a:schemeClr val="bg1"/>
          </a:solidFill>
          <a:latin typeface="Arial" charset="0"/>
        </a:defRPr>
      </a:lvl4pPr>
      <a:lvl5pPr algn="l" rtl="0" eaLnBrk="1" fontAlgn="base" hangingPunct="1">
        <a:spcBef>
          <a:spcPct val="0"/>
        </a:spcBef>
        <a:spcAft>
          <a:spcPct val="0"/>
        </a:spcAft>
        <a:defRPr sz="2800">
          <a:solidFill>
            <a:schemeClr val="bg1"/>
          </a:solidFill>
          <a:latin typeface="Arial" charset="0"/>
        </a:defRPr>
      </a:lvl5pPr>
      <a:lvl6pPr marL="457200" algn="l" rtl="0" eaLnBrk="1" fontAlgn="base" hangingPunct="1">
        <a:spcBef>
          <a:spcPct val="0"/>
        </a:spcBef>
        <a:spcAft>
          <a:spcPct val="0"/>
        </a:spcAft>
        <a:defRPr sz="2800">
          <a:solidFill>
            <a:schemeClr val="bg1"/>
          </a:solidFill>
          <a:latin typeface="Arial" charset="0"/>
        </a:defRPr>
      </a:lvl6pPr>
      <a:lvl7pPr marL="914400" algn="l" rtl="0" eaLnBrk="1" fontAlgn="base" hangingPunct="1">
        <a:spcBef>
          <a:spcPct val="0"/>
        </a:spcBef>
        <a:spcAft>
          <a:spcPct val="0"/>
        </a:spcAft>
        <a:defRPr sz="2800">
          <a:solidFill>
            <a:schemeClr val="bg1"/>
          </a:solidFill>
          <a:latin typeface="Arial" charset="0"/>
        </a:defRPr>
      </a:lvl7pPr>
      <a:lvl8pPr marL="1371600" algn="l" rtl="0" eaLnBrk="1" fontAlgn="base" hangingPunct="1">
        <a:spcBef>
          <a:spcPct val="0"/>
        </a:spcBef>
        <a:spcAft>
          <a:spcPct val="0"/>
        </a:spcAft>
        <a:defRPr sz="2800">
          <a:solidFill>
            <a:schemeClr val="bg1"/>
          </a:solidFill>
          <a:latin typeface="Arial" charset="0"/>
        </a:defRPr>
      </a:lvl8pPr>
      <a:lvl9pPr marL="1828800" algn="l" rtl="0" eaLnBrk="1" fontAlgn="base" hangingPunct="1">
        <a:spcBef>
          <a:spcPct val="0"/>
        </a:spcBef>
        <a:spcAft>
          <a:spcPct val="0"/>
        </a:spcAft>
        <a:defRPr sz="2800">
          <a:solidFill>
            <a:schemeClr val="bg1"/>
          </a:solidFill>
          <a:latin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4" name="Group 10"/>
          <p:cNvGrpSpPr>
            <a:grpSpLocks/>
          </p:cNvGrpSpPr>
          <p:nvPr/>
        </p:nvGrpSpPr>
        <p:grpSpPr bwMode="auto">
          <a:xfrm>
            <a:off x="0" y="0"/>
            <a:ext cx="9144000" cy="714375"/>
            <a:chOff x="0" y="0"/>
            <a:chExt cx="5760" cy="450"/>
          </a:xfrm>
        </p:grpSpPr>
        <p:sp>
          <p:nvSpPr>
            <p:cNvPr id="1032" name="Rectangle 8"/>
            <p:cNvSpPr>
              <a:spLocks noChangeArrowheads="1"/>
            </p:cNvSpPr>
            <p:nvPr userDrawn="1"/>
          </p:nvSpPr>
          <p:spPr bwMode="auto">
            <a:xfrm>
              <a:off x="0" y="0"/>
              <a:ext cx="5760" cy="449"/>
            </a:xfrm>
            <a:prstGeom prst="rect">
              <a:avLst/>
            </a:prstGeom>
            <a:solidFill>
              <a:srgbClr val="B31B1B"/>
            </a:solidFill>
            <a:ln w="9525">
              <a:noFill/>
              <a:miter lim="800000"/>
              <a:headEnd/>
              <a:tailEnd/>
            </a:ln>
            <a:effectLst/>
          </p:spPr>
          <p:txBody>
            <a:bodyPr wrap="none" anchor="ctr"/>
            <a:lstStyle/>
            <a:p>
              <a:pPr eaLnBrk="0" fontAlgn="base" hangingPunct="0">
                <a:spcBef>
                  <a:spcPct val="0"/>
                </a:spcBef>
                <a:spcAft>
                  <a:spcPct val="0"/>
                </a:spcAft>
              </a:pPr>
              <a:endParaRPr lang="en-US">
                <a:solidFill>
                  <a:prstClr val="black"/>
                </a:solidFill>
              </a:endParaRPr>
            </a:p>
          </p:txBody>
        </p:sp>
        <p:pic>
          <p:nvPicPr>
            <p:cNvPr id="1031" name="Picture 7" descr="building_header"/>
            <p:cNvPicPr>
              <a:picLocks noChangeAspect="1" noChangeArrowheads="1"/>
            </p:cNvPicPr>
            <p:nvPr userDrawn="1"/>
          </p:nvPicPr>
          <p:blipFill>
            <a:blip r:embed="rId13" cstate="print"/>
            <a:srcRect/>
            <a:stretch>
              <a:fillRect/>
            </a:stretch>
          </p:blipFill>
          <p:spPr bwMode="auto">
            <a:xfrm>
              <a:off x="864" y="0"/>
              <a:ext cx="4440" cy="450"/>
            </a:xfrm>
            <a:prstGeom prst="rect">
              <a:avLst/>
            </a:prstGeom>
            <a:noFill/>
          </p:spPr>
        </p:pic>
        <p:pic>
          <p:nvPicPr>
            <p:cNvPr id="1033" name="Picture 9" descr="Copy of culogo_web_85revred"/>
            <p:cNvPicPr>
              <a:picLocks noChangeAspect="1" noChangeArrowheads="1"/>
            </p:cNvPicPr>
            <p:nvPr userDrawn="1"/>
          </p:nvPicPr>
          <p:blipFill>
            <a:blip r:embed="rId14" cstate="print"/>
            <a:srcRect/>
            <a:stretch>
              <a:fillRect/>
            </a:stretch>
          </p:blipFill>
          <p:spPr bwMode="auto">
            <a:xfrm>
              <a:off x="0" y="0"/>
              <a:ext cx="449" cy="449"/>
            </a:xfrm>
            <a:prstGeom prst="rect">
              <a:avLst/>
            </a:prstGeom>
            <a:noFill/>
          </p:spPr>
        </p:pic>
      </p:grpSp>
      <p:sp>
        <p:nvSpPr>
          <p:cNvPr id="1026" name="Rectangle 2"/>
          <p:cNvSpPr>
            <a:spLocks noGrp="1" noChangeArrowheads="1"/>
          </p:cNvSpPr>
          <p:nvPr>
            <p:ph type="title"/>
          </p:nvPr>
        </p:nvSpPr>
        <p:spPr bwMode="auto">
          <a:xfrm>
            <a:off x="685800" y="76200"/>
            <a:ext cx="76962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152400" y="762000"/>
            <a:ext cx="8839200" cy="556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152400" y="6400800"/>
            <a:ext cx="1371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fontAlgn="base">
              <a:spcBef>
                <a:spcPct val="0"/>
              </a:spcBef>
              <a:spcAft>
                <a:spcPct val="0"/>
              </a:spcAft>
            </a:pPr>
            <a:endParaRPr lang="en-US" dirty="0">
              <a:solidFill>
                <a:prstClr val="black"/>
              </a:solidFill>
            </a:endParaRPr>
          </a:p>
        </p:txBody>
      </p:sp>
      <p:sp>
        <p:nvSpPr>
          <p:cNvPr id="1029" name="Rectangle 5"/>
          <p:cNvSpPr>
            <a:spLocks noGrp="1" noChangeArrowheads="1"/>
          </p:cNvSpPr>
          <p:nvPr>
            <p:ph type="ftr" sz="quarter" idx="3"/>
          </p:nvPr>
        </p:nvSpPr>
        <p:spPr bwMode="auto">
          <a:xfrm>
            <a:off x="1600200" y="6400800"/>
            <a:ext cx="594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fontAlgn="base">
              <a:spcBef>
                <a:spcPct val="0"/>
              </a:spcBef>
              <a:spcAft>
                <a:spcPct val="0"/>
              </a:spcAft>
            </a:pPr>
            <a:endParaRPr lang="en-US" dirty="0">
              <a:solidFill>
                <a:prstClr val="black"/>
              </a:solidFill>
            </a:endParaRPr>
          </a:p>
        </p:txBody>
      </p:sp>
      <p:sp>
        <p:nvSpPr>
          <p:cNvPr id="1030" name="Rectangle 6"/>
          <p:cNvSpPr>
            <a:spLocks noGrp="1" noChangeArrowheads="1"/>
          </p:cNvSpPr>
          <p:nvPr>
            <p:ph type="sldNum" sz="quarter" idx="4"/>
          </p:nvPr>
        </p:nvSpPr>
        <p:spPr bwMode="auto">
          <a:xfrm>
            <a:off x="7620000" y="6400800"/>
            <a:ext cx="1371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fontAlgn="base">
              <a:spcBef>
                <a:spcPct val="0"/>
              </a:spcBef>
              <a:spcAft>
                <a:spcPct val="0"/>
              </a:spcAft>
            </a:pPr>
            <a:fld id="{9F3F92B7-1998-4258-B59F-0EF6FA9783C1}" type="slidenum">
              <a:rPr lang="en-US">
                <a:solidFill>
                  <a:prstClr val="black"/>
                </a:solidFill>
              </a:rPr>
              <a:pPr fontAlgn="base">
                <a:spcBef>
                  <a:spcPct val="0"/>
                </a:spcBef>
                <a:spcAft>
                  <a:spcPct val="0"/>
                </a:spcAft>
              </a:pPr>
              <a:t>‹#›</a:t>
            </a:fld>
            <a:endParaRPr lang="en-US">
              <a:solidFill>
                <a:prstClr val="black"/>
              </a:solidFill>
            </a:endParaRPr>
          </a:p>
        </p:txBody>
      </p:sp>
      <p:sp>
        <p:nvSpPr>
          <p:cNvPr id="12" name="Rectangle 11"/>
          <p:cNvSpPr/>
          <p:nvPr userDrawn="1"/>
        </p:nvSpPr>
        <p:spPr bwMode="auto">
          <a:xfrm>
            <a:off x="8382000" y="0"/>
            <a:ext cx="762000" cy="762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pic>
        <p:nvPicPr>
          <p:cNvPr id="11" name="Picture 8" descr="The image “http://lims.mae.cornell.edu/layout/maelogo.jpg” cannot be displayed, because it contains errors."/>
          <p:cNvPicPr>
            <a:picLocks noChangeAspect="1" noChangeArrowheads="1"/>
          </p:cNvPicPr>
          <p:nvPr userDrawn="1"/>
        </p:nvPicPr>
        <p:blipFill>
          <a:blip r:embed="rId15" cstate="print">
            <a:clrChange>
              <a:clrFrom>
                <a:srgbClr val="FCFFFA"/>
              </a:clrFrom>
              <a:clrTo>
                <a:srgbClr val="FCFFFA">
                  <a:alpha val="0"/>
                </a:srgbClr>
              </a:clrTo>
            </a:clrChange>
          </a:blip>
          <a:srcRect/>
          <a:stretch>
            <a:fillRect/>
          </a:stretch>
        </p:blipFill>
        <p:spPr bwMode="auto">
          <a:xfrm>
            <a:off x="8413750" y="34131"/>
            <a:ext cx="682625" cy="682625"/>
          </a:xfrm>
          <a:prstGeom prst="rect">
            <a:avLst/>
          </a:prstGeom>
          <a:noFill/>
        </p:spPr>
      </p:pic>
    </p:spTree>
    <p:extLst>
      <p:ext uri="{BB962C8B-B14F-4D97-AF65-F5344CB8AC3E}">
        <p14:creationId xmlns:p14="http://schemas.microsoft.com/office/powerpoint/2010/main" val="275902748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1" fontAlgn="base" hangingPunct="1">
        <a:spcBef>
          <a:spcPct val="0"/>
        </a:spcBef>
        <a:spcAft>
          <a:spcPct val="0"/>
        </a:spcAft>
        <a:defRPr sz="2800">
          <a:solidFill>
            <a:schemeClr val="bg1"/>
          </a:solidFill>
          <a:latin typeface="+mj-lt"/>
          <a:ea typeface="+mj-ea"/>
          <a:cs typeface="+mj-cs"/>
        </a:defRPr>
      </a:lvl1pPr>
      <a:lvl2pPr algn="l" rtl="0" eaLnBrk="1" fontAlgn="base" hangingPunct="1">
        <a:spcBef>
          <a:spcPct val="0"/>
        </a:spcBef>
        <a:spcAft>
          <a:spcPct val="0"/>
        </a:spcAft>
        <a:defRPr sz="2800">
          <a:solidFill>
            <a:schemeClr val="bg1"/>
          </a:solidFill>
          <a:latin typeface="Arial" charset="0"/>
        </a:defRPr>
      </a:lvl2pPr>
      <a:lvl3pPr algn="l" rtl="0" eaLnBrk="1" fontAlgn="base" hangingPunct="1">
        <a:spcBef>
          <a:spcPct val="0"/>
        </a:spcBef>
        <a:spcAft>
          <a:spcPct val="0"/>
        </a:spcAft>
        <a:defRPr sz="2800">
          <a:solidFill>
            <a:schemeClr val="bg1"/>
          </a:solidFill>
          <a:latin typeface="Arial" charset="0"/>
        </a:defRPr>
      </a:lvl3pPr>
      <a:lvl4pPr algn="l" rtl="0" eaLnBrk="1" fontAlgn="base" hangingPunct="1">
        <a:spcBef>
          <a:spcPct val="0"/>
        </a:spcBef>
        <a:spcAft>
          <a:spcPct val="0"/>
        </a:spcAft>
        <a:defRPr sz="2800">
          <a:solidFill>
            <a:schemeClr val="bg1"/>
          </a:solidFill>
          <a:latin typeface="Arial" charset="0"/>
        </a:defRPr>
      </a:lvl4pPr>
      <a:lvl5pPr algn="l" rtl="0" eaLnBrk="1" fontAlgn="base" hangingPunct="1">
        <a:spcBef>
          <a:spcPct val="0"/>
        </a:spcBef>
        <a:spcAft>
          <a:spcPct val="0"/>
        </a:spcAft>
        <a:defRPr sz="2800">
          <a:solidFill>
            <a:schemeClr val="bg1"/>
          </a:solidFill>
          <a:latin typeface="Arial" charset="0"/>
        </a:defRPr>
      </a:lvl5pPr>
      <a:lvl6pPr marL="457200" algn="l" rtl="0" eaLnBrk="1" fontAlgn="base" hangingPunct="1">
        <a:spcBef>
          <a:spcPct val="0"/>
        </a:spcBef>
        <a:spcAft>
          <a:spcPct val="0"/>
        </a:spcAft>
        <a:defRPr sz="2800">
          <a:solidFill>
            <a:schemeClr val="bg1"/>
          </a:solidFill>
          <a:latin typeface="Arial" charset="0"/>
        </a:defRPr>
      </a:lvl6pPr>
      <a:lvl7pPr marL="914400" algn="l" rtl="0" eaLnBrk="1" fontAlgn="base" hangingPunct="1">
        <a:spcBef>
          <a:spcPct val="0"/>
        </a:spcBef>
        <a:spcAft>
          <a:spcPct val="0"/>
        </a:spcAft>
        <a:defRPr sz="2800">
          <a:solidFill>
            <a:schemeClr val="bg1"/>
          </a:solidFill>
          <a:latin typeface="Arial" charset="0"/>
        </a:defRPr>
      </a:lvl7pPr>
      <a:lvl8pPr marL="1371600" algn="l" rtl="0" eaLnBrk="1" fontAlgn="base" hangingPunct="1">
        <a:spcBef>
          <a:spcPct val="0"/>
        </a:spcBef>
        <a:spcAft>
          <a:spcPct val="0"/>
        </a:spcAft>
        <a:defRPr sz="2800">
          <a:solidFill>
            <a:schemeClr val="bg1"/>
          </a:solidFill>
          <a:latin typeface="Arial" charset="0"/>
        </a:defRPr>
      </a:lvl8pPr>
      <a:lvl9pPr marL="1828800" algn="l" rtl="0" eaLnBrk="1" fontAlgn="base" hangingPunct="1">
        <a:spcBef>
          <a:spcPct val="0"/>
        </a:spcBef>
        <a:spcAft>
          <a:spcPct val="0"/>
        </a:spcAft>
        <a:defRPr sz="2800">
          <a:solidFill>
            <a:schemeClr val="bg1"/>
          </a:solidFill>
          <a:latin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4" name="Group 10"/>
          <p:cNvGrpSpPr>
            <a:grpSpLocks/>
          </p:cNvGrpSpPr>
          <p:nvPr/>
        </p:nvGrpSpPr>
        <p:grpSpPr bwMode="auto">
          <a:xfrm>
            <a:off x="0" y="0"/>
            <a:ext cx="9144000" cy="714375"/>
            <a:chOff x="0" y="0"/>
            <a:chExt cx="5760" cy="450"/>
          </a:xfrm>
        </p:grpSpPr>
        <p:sp>
          <p:nvSpPr>
            <p:cNvPr id="1032" name="Rectangle 8"/>
            <p:cNvSpPr>
              <a:spLocks noChangeArrowheads="1"/>
            </p:cNvSpPr>
            <p:nvPr userDrawn="1"/>
          </p:nvSpPr>
          <p:spPr bwMode="auto">
            <a:xfrm>
              <a:off x="0" y="0"/>
              <a:ext cx="5760" cy="449"/>
            </a:xfrm>
            <a:prstGeom prst="rect">
              <a:avLst/>
            </a:prstGeom>
            <a:solidFill>
              <a:srgbClr val="B31B1B"/>
            </a:solidFill>
            <a:ln w="9525">
              <a:noFill/>
              <a:miter lim="800000"/>
              <a:headEnd/>
              <a:tailEnd/>
            </a:ln>
            <a:effectLst/>
          </p:spPr>
          <p:txBody>
            <a:bodyPr wrap="none" anchor="ctr"/>
            <a:lstStyle/>
            <a:p>
              <a:pPr eaLnBrk="0" fontAlgn="base" hangingPunct="0">
                <a:spcBef>
                  <a:spcPct val="0"/>
                </a:spcBef>
                <a:spcAft>
                  <a:spcPct val="0"/>
                </a:spcAft>
              </a:pPr>
              <a:endParaRPr lang="en-US">
                <a:solidFill>
                  <a:prstClr val="black"/>
                </a:solidFill>
              </a:endParaRPr>
            </a:p>
          </p:txBody>
        </p:sp>
        <p:pic>
          <p:nvPicPr>
            <p:cNvPr id="1031" name="Picture 7" descr="building_header"/>
            <p:cNvPicPr>
              <a:picLocks noChangeAspect="1" noChangeArrowheads="1"/>
            </p:cNvPicPr>
            <p:nvPr userDrawn="1"/>
          </p:nvPicPr>
          <p:blipFill>
            <a:blip r:embed="rId13" cstate="print"/>
            <a:srcRect/>
            <a:stretch>
              <a:fillRect/>
            </a:stretch>
          </p:blipFill>
          <p:spPr bwMode="auto">
            <a:xfrm>
              <a:off x="864" y="0"/>
              <a:ext cx="4440" cy="450"/>
            </a:xfrm>
            <a:prstGeom prst="rect">
              <a:avLst/>
            </a:prstGeom>
            <a:noFill/>
          </p:spPr>
        </p:pic>
        <p:pic>
          <p:nvPicPr>
            <p:cNvPr id="1033" name="Picture 9" descr="Copy of culogo_web_85revred"/>
            <p:cNvPicPr>
              <a:picLocks noChangeAspect="1" noChangeArrowheads="1"/>
            </p:cNvPicPr>
            <p:nvPr userDrawn="1"/>
          </p:nvPicPr>
          <p:blipFill>
            <a:blip r:embed="rId14" cstate="print"/>
            <a:srcRect/>
            <a:stretch>
              <a:fillRect/>
            </a:stretch>
          </p:blipFill>
          <p:spPr bwMode="auto">
            <a:xfrm>
              <a:off x="0" y="0"/>
              <a:ext cx="449" cy="449"/>
            </a:xfrm>
            <a:prstGeom prst="rect">
              <a:avLst/>
            </a:prstGeom>
            <a:noFill/>
          </p:spPr>
        </p:pic>
      </p:grpSp>
      <p:sp>
        <p:nvSpPr>
          <p:cNvPr id="1026" name="Rectangle 2"/>
          <p:cNvSpPr>
            <a:spLocks noGrp="1" noChangeArrowheads="1"/>
          </p:cNvSpPr>
          <p:nvPr>
            <p:ph type="title"/>
          </p:nvPr>
        </p:nvSpPr>
        <p:spPr bwMode="auto">
          <a:xfrm>
            <a:off x="685800" y="76200"/>
            <a:ext cx="76962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152400" y="762000"/>
            <a:ext cx="8839200" cy="556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152400" y="6400800"/>
            <a:ext cx="1371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fontAlgn="base">
              <a:spcBef>
                <a:spcPct val="0"/>
              </a:spcBef>
              <a:spcAft>
                <a:spcPct val="0"/>
              </a:spcAft>
            </a:pPr>
            <a:endParaRPr lang="en-US" dirty="0">
              <a:solidFill>
                <a:prstClr val="black"/>
              </a:solidFill>
            </a:endParaRPr>
          </a:p>
        </p:txBody>
      </p:sp>
      <p:sp>
        <p:nvSpPr>
          <p:cNvPr id="1029" name="Rectangle 5"/>
          <p:cNvSpPr>
            <a:spLocks noGrp="1" noChangeArrowheads="1"/>
          </p:cNvSpPr>
          <p:nvPr>
            <p:ph type="ftr" sz="quarter" idx="3"/>
          </p:nvPr>
        </p:nvSpPr>
        <p:spPr bwMode="auto">
          <a:xfrm>
            <a:off x="1600200" y="6400800"/>
            <a:ext cx="594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fontAlgn="base">
              <a:spcBef>
                <a:spcPct val="0"/>
              </a:spcBef>
              <a:spcAft>
                <a:spcPct val="0"/>
              </a:spcAft>
            </a:pPr>
            <a:endParaRPr lang="en-US" dirty="0">
              <a:solidFill>
                <a:prstClr val="black"/>
              </a:solidFill>
            </a:endParaRPr>
          </a:p>
        </p:txBody>
      </p:sp>
      <p:sp>
        <p:nvSpPr>
          <p:cNvPr id="1030" name="Rectangle 6"/>
          <p:cNvSpPr>
            <a:spLocks noGrp="1" noChangeArrowheads="1"/>
          </p:cNvSpPr>
          <p:nvPr>
            <p:ph type="sldNum" sz="quarter" idx="4"/>
          </p:nvPr>
        </p:nvSpPr>
        <p:spPr bwMode="auto">
          <a:xfrm>
            <a:off x="7620000" y="6400800"/>
            <a:ext cx="1371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fontAlgn="base">
              <a:spcBef>
                <a:spcPct val="0"/>
              </a:spcBef>
              <a:spcAft>
                <a:spcPct val="0"/>
              </a:spcAft>
            </a:pPr>
            <a:fld id="{9F3F92B7-1998-4258-B59F-0EF6FA9783C1}" type="slidenum">
              <a:rPr lang="en-US">
                <a:solidFill>
                  <a:prstClr val="black"/>
                </a:solidFill>
              </a:rPr>
              <a:pPr fontAlgn="base">
                <a:spcBef>
                  <a:spcPct val="0"/>
                </a:spcBef>
                <a:spcAft>
                  <a:spcPct val="0"/>
                </a:spcAft>
              </a:pPr>
              <a:t>‹#›</a:t>
            </a:fld>
            <a:endParaRPr lang="en-US">
              <a:solidFill>
                <a:prstClr val="black"/>
              </a:solidFill>
            </a:endParaRPr>
          </a:p>
        </p:txBody>
      </p:sp>
      <p:sp>
        <p:nvSpPr>
          <p:cNvPr id="12" name="Rectangle 11"/>
          <p:cNvSpPr/>
          <p:nvPr userDrawn="1"/>
        </p:nvSpPr>
        <p:spPr bwMode="auto">
          <a:xfrm>
            <a:off x="8382000" y="0"/>
            <a:ext cx="762000" cy="762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pic>
        <p:nvPicPr>
          <p:cNvPr id="11" name="Picture 8" descr="The image “http://lims.mae.cornell.edu/layout/maelogo.jpg” cannot be displayed, because it contains errors."/>
          <p:cNvPicPr>
            <a:picLocks noChangeAspect="1" noChangeArrowheads="1"/>
          </p:cNvPicPr>
          <p:nvPr userDrawn="1"/>
        </p:nvPicPr>
        <p:blipFill>
          <a:blip r:embed="rId15" cstate="print">
            <a:clrChange>
              <a:clrFrom>
                <a:srgbClr val="FCFFFA"/>
              </a:clrFrom>
              <a:clrTo>
                <a:srgbClr val="FCFFFA">
                  <a:alpha val="0"/>
                </a:srgbClr>
              </a:clrTo>
            </a:clrChange>
          </a:blip>
          <a:srcRect/>
          <a:stretch>
            <a:fillRect/>
          </a:stretch>
        </p:blipFill>
        <p:spPr bwMode="auto">
          <a:xfrm>
            <a:off x="8413750" y="34131"/>
            <a:ext cx="682625" cy="682625"/>
          </a:xfrm>
          <a:prstGeom prst="rect">
            <a:avLst/>
          </a:prstGeom>
          <a:noFill/>
        </p:spPr>
      </p:pic>
    </p:spTree>
    <p:extLst>
      <p:ext uri="{BB962C8B-B14F-4D97-AF65-F5344CB8AC3E}">
        <p14:creationId xmlns:p14="http://schemas.microsoft.com/office/powerpoint/2010/main" val="77388498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1" fontAlgn="base" hangingPunct="1">
        <a:spcBef>
          <a:spcPct val="0"/>
        </a:spcBef>
        <a:spcAft>
          <a:spcPct val="0"/>
        </a:spcAft>
        <a:defRPr sz="2800">
          <a:solidFill>
            <a:schemeClr val="bg1"/>
          </a:solidFill>
          <a:latin typeface="+mj-lt"/>
          <a:ea typeface="+mj-ea"/>
          <a:cs typeface="+mj-cs"/>
        </a:defRPr>
      </a:lvl1pPr>
      <a:lvl2pPr algn="l" rtl="0" eaLnBrk="1" fontAlgn="base" hangingPunct="1">
        <a:spcBef>
          <a:spcPct val="0"/>
        </a:spcBef>
        <a:spcAft>
          <a:spcPct val="0"/>
        </a:spcAft>
        <a:defRPr sz="2800">
          <a:solidFill>
            <a:schemeClr val="bg1"/>
          </a:solidFill>
          <a:latin typeface="Arial" charset="0"/>
        </a:defRPr>
      </a:lvl2pPr>
      <a:lvl3pPr algn="l" rtl="0" eaLnBrk="1" fontAlgn="base" hangingPunct="1">
        <a:spcBef>
          <a:spcPct val="0"/>
        </a:spcBef>
        <a:spcAft>
          <a:spcPct val="0"/>
        </a:spcAft>
        <a:defRPr sz="2800">
          <a:solidFill>
            <a:schemeClr val="bg1"/>
          </a:solidFill>
          <a:latin typeface="Arial" charset="0"/>
        </a:defRPr>
      </a:lvl3pPr>
      <a:lvl4pPr algn="l" rtl="0" eaLnBrk="1" fontAlgn="base" hangingPunct="1">
        <a:spcBef>
          <a:spcPct val="0"/>
        </a:spcBef>
        <a:spcAft>
          <a:spcPct val="0"/>
        </a:spcAft>
        <a:defRPr sz="2800">
          <a:solidFill>
            <a:schemeClr val="bg1"/>
          </a:solidFill>
          <a:latin typeface="Arial" charset="0"/>
        </a:defRPr>
      </a:lvl4pPr>
      <a:lvl5pPr algn="l" rtl="0" eaLnBrk="1" fontAlgn="base" hangingPunct="1">
        <a:spcBef>
          <a:spcPct val="0"/>
        </a:spcBef>
        <a:spcAft>
          <a:spcPct val="0"/>
        </a:spcAft>
        <a:defRPr sz="2800">
          <a:solidFill>
            <a:schemeClr val="bg1"/>
          </a:solidFill>
          <a:latin typeface="Arial" charset="0"/>
        </a:defRPr>
      </a:lvl5pPr>
      <a:lvl6pPr marL="457200" algn="l" rtl="0" eaLnBrk="1" fontAlgn="base" hangingPunct="1">
        <a:spcBef>
          <a:spcPct val="0"/>
        </a:spcBef>
        <a:spcAft>
          <a:spcPct val="0"/>
        </a:spcAft>
        <a:defRPr sz="2800">
          <a:solidFill>
            <a:schemeClr val="bg1"/>
          </a:solidFill>
          <a:latin typeface="Arial" charset="0"/>
        </a:defRPr>
      </a:lvl6pPr>
      <a:lvl7pPr marL="914400" algn="l" rtl="0" eaLnBrk="1" fontAlgn="base" hangingPunct="1">
        <a:spcBef>
          <a:spcPct val="0"/>
        </a:spcBef>
        <a:spcAft>
          <a:spcPct val="0"/>
        </a:spcAft>
        <a:defRPr sz="2800">
          <a:solidFill>
            <a:schemeClr val="bg1"/>
          </a:solidFill>
          <a:latin typeface="Arial" charset="0"/>
        </a:defRPr>
      </a:lvl7pPr>
      <a:lvl8pPr marL="1371600" algn="l" rtl="0" eaLnBrk="1" fontAlgn="base" hangingPunct="1">
        <a:spcBef>
          <a:spcPct val="0"/>
        </a:spcBef>
        <a:spcAft>
          <a:spcPct val="0"/>
        </a:spcAft>
        <a:defRPr sz="2800">
          <a:solidFill>
            <a:schemeClr val="bg1"/>
          </a:solidFill>
          <a:latin typeface="Arial" charset="0"/>
        </a:defRPr>
      </a:lvl8pPr>
      <a:lvl9pPr marL="1828800" algn="l" rtl="0" eaLnBrk="1" fontAlgn="base" hangingPunct="1">
        <a:spcBef>
          <a:spcPct val="0"/>
        </a:spcBef>
        <a:spcAft>
          <a:spcPct val="0"/>
        </a:spcAft>
        <a:defRPr sz="2800">
          <a:solidFill>
            <a:schemeClr val="bg1"/>
          </a:solidFill>
          <a:latin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4" name="Group 10"/>
          <p:cNvGrpSpPr>
            <a:grpSpLocks/>
          </p:cNvGrpSpPr>
          <p:nvPr/>
        </p:nvGrpSpPr>
        <p:grpSpPr bwMode="auto">
          <a:xfrm>
            <a:off x="0" y="0"/>
            <a:ext cx="9144000" cy="714375"/>
            <a:chOff x="0" y="0"/>
            <a:chExt cx="5760" cy="450"/>
          </a:xfrm>
        </p:grpSpPr>
        <p:sp>
          <p:nvSpPr>
            <p:cNvPr id="1032" name="Rectangle 8"/>
            <p:cNvSpPr>
              <a:spLocks noChangeArrowheads="1"/>
            </p:cNvSpPr>
            <p:nvPr userDrawn="1"/>
          </p:nvSpPr>
          <p:spPr bwMode="auto">
            <a:xfrm>
              <a:off x="0" y="0"/>
              <a:ext cx="5760" cy="449"/>
            </a:xfrm>
            <a:prstGeom prst="rect">
              <a:avLst/>
            </a:prstGeom>
            <a:solidFill>
              <a:srgbClr val="B31B1B"/>
            </a:solidFill>
            <a:ln w="9525">
              <a:noFill/>
              <a:miter lim="800000"/>
              <a:headEnd/>
              <a:tailEnd/>
            </a:ln>
            <a:effectLst/>
          </p:spPr>
          <p:txBody>
            <a:bodyPr wrap="none" anchor="ctr"/>
            <a:lstStyle/>
            <a:p>
              <a:pPr eaLnBrk="0" fontAlgn="base" hangingPunct="0">
                <a:spcBef>
                  <a:spcPct val="0"/>
                </a:spcBef>
                <a:spcAft>
                  <a:spcPct val="0"/>
                </a:spcAft>
              </a:pPr>
              <a:endParaRPr lang="en-US">
                <a:solidFill>
                  <a:prstClr val="black"/>
                </a:solidFill>
              </a:endParaRPr>
            </a:p>
          </p:txBody>
        </p:sp>
        <p:pic>
          <p:nvPicPr>
            <p:cNvPr id="1031" name="Picture 7" descr="building_header"/>
            <p:cNvPicPr>
              <a:picLocks noChangeAspect="1" noChangeArrowheads="1"/>
            </p:cNvPicPr>
            <p:nvPr userDrawn="1"/>
          </p:nvPicPr>
          <p:blipFill>
            <a:blip r:embed="rId13" cstate="print"/>
            <a:srcRect/>
            <a:stretch>
              <a:fillRect/>
            </a:stretch>
          </p:blipFill>
          <p:spPr bwMode="auto">
            <a:xfrm>
              <a:off x="864" y="0"/>
              <a:ext cx="4440" cy="450"/>
            </a:xfrm>
            <a:prstGeom prst="rect">
              <a:avLst/>
            </a:prstGeom>
            <a:noFill/>
          </p:spPr>
        </p:pic>
        <p:pic>
          <p:nvPicPr>
            <p:cNvPr id="1033" name="Picture 9" descr="Copy of culogo_web_85revred"/>
            <p:cNvPicPr>
              <a:picLocks noChangeAspect="1" noChangeArrowheads="1"/>
            </p:cNvPicPr>
            <p:nvPr userDrawn="1"/>
          </p:nvPicPr>
          <p:blipFill>
            <a:blip r:embed="rId14" cstate="print"/>
            <a:srcRect/>
            <a:stretch>
              <a:fillRect/>
            </a:stretch>
          </p:blipFill>
          <p:spPr bwMode="auto">
            <a:xfrm>
              <a:off x="0" y="0"/>
              <a:ext cx="449" cy="449"/>
            </a:xfrm>
            <a:prstGeom prst="rect">
              <a:avLst/>
            </a:prstGeom>
            <a:noFill/>
          </p:spPr>
        </p:pic>
      </p:grpSp>
      <p:sp>
        <p:nvSpPr>
          <p:cNvPr id="1026" name="Rectangle 2"/>
          <p:cNvSpPr>
            <a:spLocks noGrp="1" noChangeArrowheads="1"/>
          </p:cNvSpPr>
          <p:nvPr>
            <p:ph type="title"/>
          </p:nvPr>
        </p:nvSpPr>
        <p:spPr bwMode="auto">
          <a:xfrm>
            <a:off x="685800" y="76200"/>
            <a:ext cx="76962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152400" y="762000"/>
            <a:ext cx="8839200" cy="556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152400" y="6400800"/>
            <a:ext cx="1371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fontAlgn="base">
              <a:spcBef>
                <a:spcPct val="0"/>
              </a:spcBef>
              <a:spcAft>
                <a:spcPct val="0"/>
              </a:spcAft>
            </a:pPr>
            <a:endParaRPr lang="en-US" dirty="0">
              <a:solidFill>
                <a:prstClr val="black"/>
              </a:solidFill>
            </a:endParaRPr>
          </a:p>
        </p:txBody>
      </p:sp>
      <p:sp>
        <p:nvSpPr>
          <p:cNvPr id="1029" name="Rectangle 5"/>
          <p:cNvSpPr>
            <a:spLocks noGrp="1" noChangeArrowheads="1"/>
          </p:cNvSpPr>
          <p:nvPr>
            <p:ph type="ftr" sz="quarter" idx="3"/>
          </p:nvPr>
        </p:nvSpPr>
        <p:spPr bwMode="auto">
          <a:xfrm>
            <a:off x="1600200" y="6400800"/>
            <a:ext cx="594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fontAlgn="base">
              <a:spcBef>
                <a:spcPct val="0"/>
              </a:spcBef>
              <a:spcAft>
                <a:spcPct val="0"/>
              </a:spcAft>
            </a:pPr>
            <a:endParaRPr lang="en-US" dirty="0">
              <a:solidFill>
                <a:prstClr val="black"/>
              </a:solidFill>
            </a:endParaRPr>
          </a:p>
        </p:txBody>
      </p:sp>
      <p:sp>
        <p:nvSpPr>
          <p:cNvPr id="1030" name="Rectangle 6"/>
          <p:cNvSpPr>
            <a:spLocks noGrp="1" noChangeArrowheads="1"/>
          </p:cNvSpPr>
          <p:nvPr>
            <p:ph type="sldNum" sz="quarter" idx="4"/>
          </p:nvPr>
        </p:nvSpPr>
        <p:spPr bwMode="auto">
          <a:xfrm>
            <a:off x="7620000" y="6400800"/>
            <a:ext cx="1371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fontAlgn="base">
              <a:spcBef>
                <a:spcPct val="0"/>
              </a:spcBef>
              <a:spcAft>
                <a:spcPct val="0"/>
              </a:spcAft>
            </a:pPr>
            <a:fld id="{9F3F92B7-1998-4258-B59F-0EF6FA9783C1}" type="slidenum">
              <a:rPr lang="en-US">
                <a:solidFill>
                  <a:prstClr val="black"/>
                </a:solidFill>
              </a:rPr>
              <a:pPr fontAlgn="base">
                <a:spcBef>
                  <a:spcPct val="0"/>
                </a:spcBef>
                <a:spcAft>
                  <a:spcPct val="0"/>
                </a:spcAft>
              </a:pPr>
              <a:t>‹#›</a:t>
            </a:fld>
            <a:endParaRPr lang="en-US">
              <a:solidFill>
                <a:prstClr val="black"/>
              </a:solidFill>
            </a:endParaRPr>
          </a:p>
        </p:txBody>
      </p:sp>
      <p:sp>
        <p:nvSpPr>
          <p:cNvPr id="12" name="Rectangle 11"/>
          <p:cNvSpPr/>
          <p:nvPr userDrawn="1"/>
        </p:nvSpPr>
        <p:spPr bwMode="auto">
          <a:xfrm>
            <a:off x="8382000" y="0"/>
            <a:ext cx="762000" cy="762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pic>
        <p:nvPicPr>
          <p:cNvPr id="11" name="Picture 8" descr="The image “http://lims.mae.cornell.edu/layout/maelogo.jpg” cannot be displayed, because it contains errors."/>
          <p:cNvPicPr>
            <a:picLocks noChangeAspect="1" noChangeArrowheads="1"/>
          </p:cNvPicPr>
          <p:nvPr userDrawn="1"/>
        </p:nvPicPr>
        <p:blipFill>
          <a:blip r:embed="rId15" cstate="print">
            <a:clrChange>
              <a:clrFrom>
                <a:srgbClr val="FCFFFA"/>
              </a:clrFrom>
              <a:clrTo>
                <a:srgbClr val="FCFFFA">
                  <a:alpha val="0"/>
                </a:srgbClr>
              </a:clrTo>
            </a:clrChange>
          </a:blip>
          <a:srcRect/>
          <a:stretch>
            <a:fillRect/>
          </a:stretch>
        </p:blipFill>
        <p:spPr bwMode="auto">
          <a:xfrm>
            <a:off x="8413750" y="34131"/>
            <a:ext cx="682625" cy="682625"/>
          </a:xfrm>
          <a:prstGeom prst="rect">
            <a:avLst/>
          </a:prstGeom>
          <a:noFill/>
        </p:spPr>
      </p:pic>
    </p:spTree>
    <p:extLst>
      <p:ext uri="{BB962C8B-B14F-4D97-AF65-F5344CB8AC3E}">
        <p14:creationId xmlns:p14="http://schemas.microsoft.com/office/powerpoint/2010/main" val="21260490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rtl="0" eaLnBrk="1" fontAlgn="base" hangingPunct="1">
        <a:spcBef>
          <a:spcPct val="0"/>
        </a:spcBef>
        <a:spcAft>
          <a:spcPct val="0"/>
        </a:spcAft>
        <a:defRPr sz="2800">
          <a:solidFill>
            <a:schemeClr val="bg1"/>
          </a:solidFill>
          <a:latin typeface="+mj-lt"/>
          <a:ea typeface="+mj-ea"/>
          <a:cs typeface="+mj-cs"/>
        </a:defRPr>
      </a:lvl1pPr>
      <a:lvl2pPr algn="l" rtl="0" eaLnBrk="1" fontAlgn="base" hangingPunct="1">
        <a:spcBef>
          <a:spcPct val="0"/>
        </a:spcBef>
        <a:spcAft>
          <a:spcPct val="0"/>
        </a:spcAft>
        <a:defRPr sz="2800">
          <a:solidFill>
            <a:schemeClr val="bg1"/>
          </a:solidFill>
          <a:latin typeface="Arial" charset="0"/>
        </a:defRPr>
      </a:lvl2pPr>
      <a:lvl3pPr algn="l" rtl="0" eaLnBrk="1" fontAlgn="base" hangingPunct="1">
        <a:spcBef>
          <a:spcPct val="0"/>
        </a:spcBef>
        <a:spcAft>
          <a:spcPct val="0"/>
        </a:spcAft>
        <a:defRPr sz="2800">
          <a:solidFill>
            <a:schemeClr val="bg1"/>
          </a:solidFill>
          <a:latin typeface="Arial" charset="0"/>
        </a:defRPr>
      </a:lvl3pPr>
      <a:lvl4pPr algn="l" rtl="0" eaLnBrk="1" fontAlgn="base" hangingPunct="1">
        <a:spcBef>
          <a:spcPct val="0"/>
        </a:spcBef>
        <a:spcAft>
          <a:spcPct val="0"/>
        </a:spcAft>
        <a:defRPr sz="2800">
          <a:solidFill>
            <a:schemeClr val="bg1"/>
          </a:solidFill>
          <a:latin typeface="Arial" charset="0"/>
        </a:defRPr>
      </a:lvl4pPr>
      <a:lvl5pPr algn="l" rtl="0" eaLnBrk="1" fontAlgn="base" hangingPunct="1">
        <a:spcBef>
          <a:spcPct val="0"/>
        </a:spcBef>
        <a:spcAft>
          <a:spcPct val="0"/>
        </a:spcAft>
        <a:defRPr sz="2800">
          <a:solidFill>
            <a:schemeClr val="bg1"/>
          </a:solidFill>
          <a:latin typeface="Arial" charset="0"/>
        </a:defRPr>
      </a:lvl5pPr>
      <a:lvl6pPr marL="457200" algn="l" rtl="0" eaLnBrk="1" fontAlgn="base" hangingPunct="1">
        <a:spcBef>
          <a:spcPct val="0"/>
        </a:spcBef>
        <a:spcAft>
          <a:spcPct val="0"/>
        </a:spcAft>
        <a:defRPr sz="2800">
          <a:solidFill>
            <a:schemeClr val="bg1"/>
          </a:solidFill>
          <a:latin typeface="Arial" charset="0"/>
        </a:defRPr>
      </a:lvl6pPr>
      <a:lvl7pPr marL="914400" algn="l" rtl="0" eaLnBrk="1" fontAlgn="base" hangingPunct="1">
        <a:spcBef>
          <a:spcPct val="0"/>
        </a:spcBef>
        <a:spcAft>
          <a:spcPct val="0"/>
        </a:spcAft>
        <a:defRPr sz="2800">
          <a:solidFill>
            <a:schemeClr val="bg1"/>
          </a:solidFill>
          <a:latin typeface="Arial" charset="0"/>
        </a:defRPr>
      </a:lvl7pPr>
      <a:lvl8pPr marL="1371600" algn="l" rtl="0" eaLnBrk="1" fontAlgn="base" hangingPunct="1">
        <a:spcBef>
          <a:spcPct val="0"/>
        </a:spcBef>
        <a:spcAft>
          <a:spcPct val="0"/>
        </a:spcAft>
        <a:defRPr sz="2800">
          <a:solidFill>
            <a:schemeClr val="bg1"/>
          </a:solidFill>
          <a:latin typeface="Arial" charset="0"/>
        </a:defRPr>
      </a:lvl8pPr>
      <a:lvl9pPr marL="1828800" algn="l" rtl="0" eaLnBrk="1" fontAlgn="base" hangingPunct="1">
        <a:spcBef>
          <a:spcPct val="0"/>
        </a:spcBef>
        <a:spcAft>
          <a:spcPct val="0"/>
        </a:spcAft>
        <a:defRPr sz="2800">
          <a:solidFill>
            <a:schemeClr val="bg1"/>
          </a:solidFill>
          <a:latin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png"/><Relationship Id="rId7" Type="http://schemas.openxmlformats.org/officeDocument/2006/relationships/image" Target="../media/image37.jpeg"/><Relationship Id="rId2" Type="http://schemas.openxmlformats.org/officeDocument/2006/relationships/notesSlide" Target="../notesSlides/notesSlide11.xml"/><Relationship Id="rId1" Type="http://schemas.openxmlformats.org/officeDocument/2006/relationships/slideLayout" Target="../slideLayouts/slideLayout46.xml"/><Relationship Id="rId6" Type="http://schemas.openxmlformats.org/officeDocument/2006/relationships/image" Target="../media/image36.jpe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jpe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13.xml"/><Relationship Id="rId1" Type="http://schemas.openxmlformats.org/officeDocument/2006/relationships/slideLayout" Target="../slideLayouts/slideLayout48.xml"/><Relationship Id="rId6" Type="http://schemas.openxmlformats.org/officeDocument/2006/relationships/image" Target="../media/image44.png"/><Relationship Id="rId5" Type="http://schemas.openxmlformats.org/officeDocument/2006/relationships/image" Target="../media/image43.emf"/><Relationship Id="rId4" Type="http://schemas.openxmlformats.org/officeDocument/2006/relationships/image" Target="../media/image42.emf"/></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15.xml"/><Relationship Id="rId1" Type="http://schemas.openxmlformats.org/officeDocument/2006/relationships/slideLayout" Target="../slideLayouts/slideLayout46.xml"/><Relationship Id="rId5" Type="http://schemas.openxmlformats.org/officeDocument/2006/relationships/image" Target="../media/image48.emf"/><Relationship Id="rId4" Type="http://schemas.openxmlformats.org/officeDocument/2006/relationships/image" Target="../media/image47.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46.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46.xml"/><Relationship Id="rId6" Type="http://schemas.openxmlformats.org/officeDocument/2006/relationships/image" Target="../media/image52.png"/><Relationship Id="rId5" Type="http://schemas.openxmlformats.org/officeDocument/2006/relationships/image" Target="../media/image51.jpeg"/><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9.xml"/><Relationship Id="rId1" Type="http://schemas.openxmlformats.org/officeDocument/2006/relationships/slideLayout" Target="../slideLayouts/slideLayout46.xml"/><Relationship Id="rId4" Type="http://schemas.openxmlformats.org/officeDocument/2006/relationships/image" Target="../media/image54.jpeg"/></Relationships>
</file>

<file path=ppt/slides/_rels/slide2.xml.rels><?xml version="1.0" encoding="UTF-8" standalone="yes"?>
<Relationships xmlns="http://schemas.openxmlformats.org/package/2006/relationships"><Relationship Id="rId3" Type="http://schemas.openxmlformats.org/officeDocument/2006/relationships/hyperlink" Target="http://www.eia.gove/oiaf/1605/ggrpt/carbon.html"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22.xml"/><Relationship Id="rId1" Type="http://schemas.openxmlformats.org/officeDocument/2006/relationships/slideLayout" Target="../slideLayouts/slideLayout46.xml"/><Relationship Id="rId5" Type="http://schemas.openxmlformats.org/officeDocument/2006/relationships/image" Target="../media/image57.png"/><Relationship Id="rId4" Type="http://schemas.openxmlformats.org/officeDocument/2006/relationships/image" Target="../media/image56.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4.xml"/><Relationship Id="rId1" Type="http://schemas.openxmlformats.org/officeDocument/2006/relationships/slideLayout" Target="../slideLayouts/slideLayout46.xml"/><Relationship Id="rId4" Type="http://schemas.openxmlformats.org/officeDocument/2006/relationships/image" Target="../media/image620.png"/></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46.xml"/><Relationship Id="rId4" Type="http://schemas.openxmlformats.org/officeDocument/2006/relationships/image" Target="../media/image59.jp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6.xml"/><Relationship Id="rId1" Type="http://schemas.openxmlformats.org/officeDocument/2006/relationships/slideLayout" Target="../slideLayouts/slideLayout46.xml"/><Relationship Id="rId4" Type="http://schemas.openxmlformats.org/officeDocument/2006/relationships/image" Target="../media/image61.jpg"/></Relationships>
</file>

<file path=ppt/slides/_rels/slide27.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27.xml"/><Relationship Id="rId1" Type="http://schemas.openxmlformats.org/officeDocument/2006/relationships/slideLayout" Target="../slideLayouts/slideLayout46.xml"/><Relationship Id="rId6" Type="http://schemas.openxmlformats.org/officeDocument/2006/relationships/image" Target="../media/image65.emf"/><Relationship Id="rId5" Type="http://schemas.openxmlformats.org/officeDocument/2006/relationships/image" Target="../media/image64.emf"/><Relationship Id="rId4" Type="http://schemas.openxmlformats.org/officeDocument/2006/relationships/image" Target="../media/image63.png"/></Relationships>
</file>

<file path=ppt/slides/_rels/slide28.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28.xml"/><Relationship Id="rId1" Type="http://schemas.openxmlformats.org/officeDocument/2006/relationships/slideLayout" Target="../slideLayouts/slideLayout46.xml"/><Relationship Id="rId5" Type="http://schemas.openxmlformats.org/officeDocument/2006/relationships/image" Target="../media/image68.emf"/><Relationship Id="rId4" Type="http://schemas.openxmlformats.org/officeDocument/2006/relationships/image" Target="../media/image67.emf"/></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9.xml"/><Relationship Id="rId1" Type="http://schemas.openxmlformats.org/officeDocument/2006/relationships/slideLayout" Target="../slideLayouts/slideLayout46.xml"/><Relationship Id="rId4" Type="http://schemas.openxmlformats.org/officeDocument/2006/relationships/image" Target="../media/image70.png"/></Relationships>
</file>

<file path=ppt/slides/_rels/slide3.xml.rels><?xml version="1.0" encoding="UTF-8" standalone="yes"?>
<Relationships xmlns="http://schemas.openxmlformats.org/package/2006/relationships"><Relationship Id="rId3" Type="http://schemas.openxmlformats.org/officeDocument/2006/relationships/hyperlink" Target="http://www.eia.gove/oiaf/1605/ggrpt/carbon.html" TargetMode="External"/><Relationship Id="rId2" Type="http://schemas.openxmlformats.org/officeDocument/2006/relationships/notesSlide" Target="../notesSlides/notesSlide3.xml"/><Relationship Id="rId1" Type="http://schemas.openxmlformats.org/officeDocument/2006/relationships/slideLayout" Target="../slideLayouts/slideLayout24.xml"/><Relationship Id="rId5" Type="http://schemas.openxmlformats.org/officeDocument/2006/relationships/image" Target="../media/image7.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www.eia.gove/oiaf/1605/ggrpt/carbon.html" TargetMode="External"/><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6.xml"/><Relationship Id="rId6" Type="http://schemas.openxmlformats.org/officeDocument/2006/relationships/image" Target="../media/image19.png"/><Relationship Id="rId11" Type="http://schemas.openxmlformats.org/officeDocument/2006/relationships/image" Target="../media/image16.emf"/><Relationship Id="rId5" Type="http://schemas.openxmlformats.org/officeDocument/2006/relationships/image" Target="../media/image18.png"/><Relationship Id="rId10" Type="http://schemas.openxmlformats.org/officeDocument/2006/relationships/image" Target="../media/image15.emf"/><Relationship Id="rId4" Type="http://schemas.openxmlformats.org/officeDocument/2006/relationships/image" Target="../media/image17.png"/><Relationship Id="rId9" Type="http://schemas.openxmlformats.org/officeDocument/2006/relationships/image" Target="../media/image14.emf"/></Relationships>
</file>

<file path=ppt/slides/_rels/slide8.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image" Target="../media/image29.jpeg"/><Relationship Id="rId3" Type="http://schemas.openxmlformats.org/officeDocument/2006/relationships/image" Target="../media/image21.png"/><Relationship Id="rId7" Type="http://schemas.microsoft.com/office/2007/relationships/hdphoto" Target="../media/hdphoto2.wdp"/><Relationship Id="rId12" Type="http://schemas.openxmlformats.org/officeDocument/2006/relationships/image" Target="../media/image28.jpeg"/><Relationship Id="rId2" Type="http://schemas.openxmlformats.org/officeDocument/2006/relationships/notesSlide" Target="../notesSlides/notesSlide8.xml"/><Relationship Id="rId1" Type="http://schemas.openxmlformats.org/officeDocument/2006/relationships/slideLayout" Target="../slideLayouts/slideLayout46.xml"/><Relationship Id="rId6" Type="http://schemas.openxmlformats.org/officeDocument/2006/relationships/image" Target="../media/image23.png"/><Relationship Id="rId11" Type="http://schemas.openxmlformats.org/officeDocument/2006/relationships/image" Target="../media/image27.png"/><Relationship Id="rId5" Type="http://schemas.openxmlformats.org/officeDocument/2006/relationships/image" Target="../media/image22.png"/><Relationship Id="rId10" Type="http://schemas.openxmlformats.org/officeDocument/2006/relationships/image" Target="../media/image26.png"/><Relationship Id="rId4" Type="http://schemas.microsoft.com/office/2007/relationships/hdphoto" Target="../media/hdphoto1.wdp"/><Relationship Id="rId9"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46.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0490" y="990600"/>
            <a:ext cx="7325783" cy="1790700"/>
          </a:xfrm>
        </p:spPr>
        <p:txBody>
          <a:bodyPr/>
          <a:lstStyle/>
          <a:p>
            <a:r>
              <a:rPr lang="en-US" sz="3200" dirty="0" smtClean="0"/>
              <a:t>Optimizing Building Geometry to Increase the Energy Yield in the Built Environment</a:t>
            </a:r>
            <a:endParaRPr lang="en-US" sz="3200" dirty="0"/>
          </a:p>
        </p:txBody>
      </p:sp>
      <p:sp>
        <p:nvSpPr>
          <p:cNvPr id="3" name="Subtitle 2"/>
          <p:cNvSpPr>
            <a:spLocks noGrp="1"/>
          </p:cNvSpPr>
          <p:nvPr>
            <p:ph type="subTitle" idx="1"/>
          </p:nvPr>
        </p:nvSpPr>
        <p:spPr>
          <a:xfrm>
            <a:off x="1346199" y="3297766"/>
            <a:ext cx="6593417" cy="1241822"/>
          </a:xfrm>
        </p:spPr>
        <p:txBody>
          <a:bodyPr/>
          <a:lstStyle/>
          <a:p>
            <a:r>
              <a:rPr lang="en-US" sz="2000" dirty="0" err="1" smtClean="0"/>
              <a:t>Malika</a:t>
            </a:r>
            <a:r>
              <a:rPr lang="en-US" sz="2000" dirty="0" smtClean="0"/>
              <a:t> Grayson</a:t>
            </a:r>
          </a:p>
          <a:p>
            <a:r>
              <a:rPr lang="en-US" sz="2000" dirty="0" smtClean="0"/>
              <a:t>Dr. </a:t>
            </a:r>
            <a:r>
              <a:rPr lang="en-US" sz="2000" dirty="0" err="1" smtClean="0"/>
              <a:t>Ephrahim</a:t>
            </a:r>
            <a:r>
              <a:rPr lang="en-US" sz="2000" dirty="0" smtClean="0"/>
              <a:t> Garcia</a:t>
            </a:r>
          </a:p>
          <a:p>
            <a:r>
              <a:rPr lang="en-US" sz="2000" dirty="0" smtClean="0"/>
              <a:t>Laboratory for Intelligent Machine Systems</a:t>
            </a:r>
          </a:p>
          <a:p>
            <a:r>
              <a:rPr lang="en-US" sz="2000" dirty="0" smtClean="0"/>
              <a:t>Cornell University</a:t>
            </a:r>
          </a:p>
          <a:p>
            <a:r>
              <a:rPr lang="en-US" sz="2000" dirty="0" smtClean="0"/>
              <a:t>June 10</a:t>
            </a:r>
            <a:r>
              <a:rPr lang="en-US" sz="2000" baseline="30000" dirty="0" smtClean="0"/>
              <a:t>th</a:t>
            </a:r>
            <a:r>
              <a:rPr lang="en-US" sz="2000" dirty="0" smtClean="0"/>
              <a:t>, 2015</a:t>
            </a:r>
          </a:p>
          <a:p>
            <a:r>
              <a:rPr lang="en-US" sz="2000" dirty="0" smtClean="0"/>
              <a:t>NAWEA Symposium 2015</a:t>
            </a:r>
          </a:p>
          <a:p>
            <a:r>
              <a:rPr lang="en-US" sz="2000" dirty="0" smtClean="0"/>
              <a:t>Virginia Tech.</a:t>
            </a:r>
          </a:p>
        </p:txBody>
      </p:sp>
      <p:sp>
        <p:nvSpPr>
          <p:cNvPr id="4" name="Slide Number Placeholder 3"/>
          <p:cNvSpPr>
            <a:spLocks noGrp="1"/>
          </p:cNvSpPr>
          <p:nvPr>
            <p:ph type="sldNum" sz="quarter" idx="4"/>
          </p:nvPr>
        </p:nvSpPr>
        <p:spPr/>
        <p:txBody>
          <a:bodyPr/>
          <a:lstStyle/>
          <a:p>
            <a:fld id="{475A3037-E2B9-478D-BD87-05AC7C057CEF}"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40333273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a:t>
            </a:r>
            <a:r>
              <a:rPr lang="en-US" dirty="0" smtClean="0"/>
              <a:t>2: Elliptical façade </a:t>
            </a:r>
            <a:endParaRPr lang="en-US" dirty="0"/>
          </a:p>
        </p:txBody>
      </p:sp>
      <p:sp>
        <p:nvSpPr>
          <p:cNvPr id="3" name="Content Placeholder 2"/>
          <p:cNvSpPr>
            <a:spLocks noGrp="1"/>
          </p:cNvSpPr>
          <p:nvPr>
            <p:ph idx="1"/>
          </p:nvPr>
        </p:nvSpPr>
        <p:spPr>
          <a:xfrm>
            <a:off x="114300" y="838200"/>
            <a:ext cx="8839200" cy="6389318"/>
          </a:xfrm>
        </p:spPr>
        <p:txBody>
          <a:bodyPr/>
          <a:lstStyle/>
          <a:p>
            <a:r>
              <a:rPr lang="en-US" sz="2000" dirty="0" smtClean="0"/>
              <a:t>Using the results of the preliminary CFD simulations</a:t>
            </a:r>
            <a:endParaRPr lang="en-US" sz="2000" dirty="0"/>
          </a:p>
          <a:p>
            <a:pPr lvl="1"/>
            <a:r>
              <a:rPr lang="en-US" sz="1800" dirty="0" smtClean="0"/>
              <a:t>30</a:t>
            </a:r>
            <a:r>
              <a:rPr lang="en-US" sz="1800" baseline="30000" dirty="0" smtClean="0"/>
              <a:t>o</a:t>
            </a:r>
            <a:r>
              <a:rPr lang="en-US" sz="1800" dirty="0" smtClean="0"/>
              <a:t> sloped angle showed best results</a:t>
            </a:r>
            <a:endParaRPr lang="en-US" sz="1800" dirty="0"/>
          </a:p>
          <a:p>
            <a:r>
              <a:rPr lang="en-US" sz="2000" dirty="0" smtClean="0"/>
              <a:t>Further changing the structure’s façade by using 30</a:t>
            </a:r>
            <a:r>
              <a:rPr lang="en-US" sz="2000" baseline="30000" dirty="0" smtClean="0"/>
              <a:t>o</a:t>
            </a:r>
            <a:r>
              <a:rPr lang="en-US" sz="2000" dirty="0" smtClean="0"/>
              <a:t> slope as a guide parameter for an elliptical facade</a:t>
            </a:r>
          </a:p>
          <a:p>
            <a:pPr marL="914400" lvl="1" indent="-457200">
              <a:buFont typeface="+mj-lt"/>
              <a:buAutoNum type="arabicPeriod"/>
            </a:pPr>
            <a:r>
              <a:rPr lang="en-US" sz="1800" dirty="0" smtClean="0"/>
              <a:t>How will the velocity change?</a:t>
            </a:r>
            <a:endParaRPr lang="en-US" sz="1800" dirty="0"/>
          </a:p>
          <a:p>
            <a:pPr marL="914400" lvl="1" indent="-457200">
              <a:buFont typeface="+mj-lt"/>
              <a:buAutoNum type="arabicPeriod"/>
            </a:pPr>
            <a:r>
              <a:rPr lang="en-US" sz="1800" dirty="0" smtClean="0"/>
              <a:t>How will the turbulence change? </a:t>
            </a:r>
          </a:p>
          <a:p>
            <a:pPr marL="914400" lvl="1" indent="-457200">
              <a:buFont typeface="+mj-lt"/>
              <a:buAutoNum type="arabicPeriod"/>
            </a:pPr>
            <a:r>
              <a:rPr lang="en-US" sz="1800" dirty="0" smtClean="0"/>
              <a:t>How will the separation change?</a:t>
            </a:r>
          </a:p>
          <a:p>
            <a:pPr marL="457200" lvl="1" indent="0">
              <a:buNone/>
            </a:pPr>
            <a:endParaRPr lang="en-US" sz="1800" dirty="0" smtClean="0"/>
          </a:p>
        </p:txBody>
      </p:sp>
      <p:sp>
        <p:nvSpPr>
          <p:cNvPr id="4" name="Slide Number Placeholder 3"/>
          <p:cNvSpPr>
            <a:spLocks noGrp="1"/>
          </p:cNvSpPr>
          <p:nvPr>
            <p:ph type="sldNum" sz="quarter" idx="12"/>
          </p:nvPr>
        </p:nvSpPr>
        <p:spPr>
          <a:xfrm>
            <a:off x="7581900" y="6515904"/>
            <a:ext cx="1371600" cy="320675"/>
          </a:xfrm>
        </p:spPr>
        <p:txBody>
          <a:bodyPr/>
          <a:lstStyle/>
          <a:p>
            <a:fld id="{A4E26754-5FCC-47F6-92EA-7A5B42BA933E}" type="slidenum">
              <a:rPr lang="en-US" smtClean="0">
                <a:solidFill>
                  <a:prstClr val="black"/>
                </a:solidFill>
              </a:rPr>
              <a:pPr/>
              <a:t>10</a:t>
            </a:fld>
            <a:endParaRPr lang="en-US" dirty="0">
              <a:solidFill>
                <a:prstClr val="black"/>
              </a:solidFill>
            </a:endParaRPr>
          </a:p>
        </p:txBody>
      </p:sp>
      <p:cxnSp>
        <p:nvCxnSpPr>
          <p:cNvPr id="5" name="Straight Connector 4"/>
          <p:cNvCxnSpPr/>
          <p:nvPr/>
        </p:nvCxnSpPr>
        <p:spPr>
          <a:xfrm flipV="1">
            <a:off x="2964202" y="4107359"/>
            <a:ext cx="0" cy="228600"/>
          </a:xfrm>
          <a:prstGeom prst="line">
            <a:avLst/>
          </a:prstGeom>
          <a:ln w="57150"/>
        </p:spPr>
        <p:style>
          <a:lnRef idx="3">
            <a:schemeClr val="dk1"/>
          </a:lnRef>
          <a:fillRef idx="0">
            <a:schemeClr val="dk1"/>
          </a:fillRef>
          <a:effectRef idx="2">
            <a:schemeClr val="dk1"/>
          </a:effectRef>
          <a:fontRef idx="minor">
            <a:schemeClr val="tx1"/>
          </a:fontRef>
        </p:style>
      </p:cxnSp>
      <p:sp>
        <p:nvSpPr>
          <p:cNvPr id="6" name="Rectangle 5"/>
          <p:cNvSpPr/>
          <p:nvPr/>
        </p:nvSpPr>
        <p:spPr>
          <a:xfrm>
            <a:off x="-2258962" y="4153250"/>
            <a:ext cx="774700" cy="1533525"/>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Right Triangle 6"/>
          <p:cNvSpPr/>
          <p:nvPr/>
        </p:nvSpPr>
        <p:spPr>
          <a:xfrm flipH="1">
            <a:off x="625674" y="4328545"/>
            <a:ext cx="2300287" cy="1531938"/>
          </a:xfrm>
          <a:prstGeom prst="rtTriangle">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8" name="Rectangle 7"/>
          <p:cNvSpPr/>
          <p:nvPr/>
        </p:nvSpPr>
        <p:spPr>
          <a:xfrm>
            <a:off x="2924375" y="4328545"/>
            <a:ext cx="750887" cy="1531938"/>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9" name="TextBox 14"/>
          <p:cNvSpPr txBox="1">
            <a:spLocks noChangeArrowheads="1"/>
          </p:cNvSpPr>
          <p:nvPr/>
        </p:nvSpPr>
        <p:spPr bwMode="auto">
          <a:xfrm>
            <a:off x="1111450" y="5275433"/>
            <a:ext cx="113506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base">
              <a:spcBef>
                <a:spcPct val="0"/>
              </a:spcBef>
              <a:spcAft>
                <a:spcPct val="0"/>
              </a:spcAft>
              <a:buFontTx/>
              <a:buNone/>
            </a:pPr>
            <a:r>
              <a:rPr lang="el-GR" altLang="en-US" sz="4200" dirty="0">
                <a:solidFill>
                  <a:prstClr val="black"/>
                </a:solidFill>
              </a:rPr>
              <a:t>θ</a:t>
            </a:r>
            <a:endParaRPr lang="en-US" altLang="en-US" sz="4200" dirty="0">
              <a:solidFill>
                <a:prstClr val="black"/>
              </a:solidFill>
            </a:endParaRPr>
          </a:p>
        </p:txBody>
      </p:sp>
      <p:cxnSp>
        <p:nvCxnSpPr>
          <p:cNvPr id="10" name="Straight Connector 9"/>
          <p:cNvCxnSpPr/>
          <p:nvPr/>
        </p:nvCxnSpPr>
        <p:spPr>
          <a:xfrm flipV="1">
            <a:off x="-2235150" y="3934175"/>
            <a:ext cx="0" cy="228600"/>
          </a:xfrm>
          <a:prstGeom prst="line">
            <a:avLst/>
          </a:prstGeom>
          <a:ln w="57150"/>
        </p:spPr>
        <p:style>
          <a:lnRef idx="3">
            <a:schemeClr val="dk1"/>
          </a:lnRef>
          <a:fillRef idx="0">
            <a:schemeClr val="dk1"/>
          </a:fillRef>
          <a:effectRef idx="2">
            <a:schemeClr val="dk1"/>
          </a:effectRef>
          <a:fontRef idx="minor">
            <a:schemeClr val="tx1"/>
          </a:fontRef>
        </p:style>
      </p:cxnSp>
      <p:sp>
        <p:nvSpPr>
          <p:cNvPr id="11" name="Right Arrow 10"/>
          <p:cNvSpPr/>
          <p:nvPr/>
        </p:nvSpPr>
        <p:spPr>
          <a:xfrm rot="19573625">
            <a:off x="813000" y="5180183"/>
            <a:ext cx="990600" cy="1524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2" name="Right Arrow 11"/>
          <p:cNvSpPr/>
          <p:nvPr/>
        </p:nvSpPr>
        <p:spPr>
          <a:xfrm rot="19636014">
            <a:off x="616150" y="4913483"/>
            <a:ext cx="990600" cy="1524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3" name="Right Arrow 12"/>
          <p:cNvSpPr/>
          <p:nvPr/>
        </p:nvSpPr>
        <p:spPr>
          <a:xfrm>
            <a:off x="-3494037" y="5108925"/>
            <a:ext cx="990600" cy="1524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4" name="Right Arrow 13"/>
          <p:cNvSpPr/>
          <p:nvPr/>
        </p:nvSpPr>
        <p:spPr>
          <a:xfrm>
            <a:off x="-3501975" y="4650138"/>
            <a:ext cx="990600" cy="1524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5" name="TextBox 14"/>
          <p:cNvSpPr txBox="1"/>
          <p:nvPr/>
        </p:nvSpPr>
        <p:spPr>
          <a:xfrm>
            <a:off x="-2701875" y="5665955"/>
            <a:ext cx="2362200" cy="253916"/>
          </a:xfrm>
          <a:prstGeom prst="rect">
            <a:avLst/>
          </a:prstGeom>
          <a:noFill/>
        </p:spPr>
        <p:txBody>
          <a:bodyPr wrap="square" rtlCol="0">
            <a:spAutoFit/>
          </a:bodyPr>
          <a:lstStyle/>
          <a:p>
            <a:pPr eaLnBrk="0" fontAlgn="base" hangingPunct="0">
              <a:spcBef>
                <a:spcPct val="0"/>
              </a:spcBef>
              <a:spcAft>
                <a:spcPct val="0"/>
              </a:spcAft>
            </a:pPr>
            <a:r>
              <a:rPr lang="en-US" sz="1050" b="1" dirty="0">
                <a:solidFill>
                  <a:prstClr val="black"/>
                </a:solidFill>
              </a:rPr>
              <a:t>rectangular building</a:t>
            </a:r>
          </a:p>
        </p:txBody>
      </p:sp>
      <p:cxnSp>
        <p:nvCxnSpPr>
          <p:cNvPr id="17" name="Straight Connector 16"/>
          <p:cNvCxnSpPr/>
          <p:nvPr/>
        </p:nvCxnSpPr>
        <p:spPr>
          <a:xfrm flipV="1">
            <a:off x="-1879495" y="3918081"/>
            <a:ext cx="0" cy="228600"/>
          </a:xfrm>
          <a:prstGeom prst="line">
            <a:avLst/>
          </a:prstGeom>
          <a:ln w="57150"/>
        </p:spPr>
        <p:style>
          <a:lnRef idx="3">
            <a:schemeClr val="dk1"/>
          </a:lnRef>
          <a:fillRef idx="0">
            <a:schemeClr val="dk1"/>
          </a:fillRef>
          <a:effectRef idx="2">
            <a:schemeClr val="dk1"/>
          </a:effectRef>
          <a:fontRef idx="minor">
            <a:schemeClr val="tx1"/>
          </a:fontRef>
        </p:style>
      </p:cxnSp>
      <p:cxnSp>
        <p:nvCxnSpPr>
          <p:cNvPr id="18" name="Straight Connector 17"/>
          <p:cNvCxnSpPr/>
          <p:nvPr/>
        </p:nvCxnSpPr>
        <p:spPr>
          <a:xfrm flipV="1">
            <a:off x="-1520775" y="3924650"/>
            <a:ext cx="0" cy="228600"/>
          </a:xfrm>
          <a:prstGeom prst="line">
            <a:avLst/>
          </a:prstGeom>
          <a:ln w="57150"/>
        </p:spPr>
        <p:style>
          <a:lnRef idx="3">
            <a:schemeClr val="dk1"/>
          </a:lnRef>
          <a:fillRef idx="0">
            <a:schemeClr val="dk1"/>
          </a:fillRef>
          <a:effectRef idx="2">
            <a:schemeClr val="dk1"/>
          </a:effectRef>
          <a:fontRef idx="minor">
            <a:schemeClr val="tx1"/>
          </a:fontRef>
        </p:style>
      </p:cxnSp>
      <p:cxnSp>
        <p:nvCxnSpPr>
          <p:cNvPr id="19" name="Straight Connector 18"/>
          <p:cNvCxnSpPr>
            <a:stCxn id="8" idx="0"/>
          </p:cNvCxnSpPr>
          <p:nvPr/>
        </p:nvCxnSpPr>
        <p:spPr>
          <a:xfrm flipH="1" flipV="1">
            <a:off x="3294563" y="4096968"/>
            <a:ext cx="5256" cy="231577"/>
          </a:xfrm>
          <a:prstGeom prst="line">
            <a:avLst/>
          </a:prstGeom>
          <a:ln w="57150"/>
        </p:spPr>
        <p:style>
          <a:lnRef idx="3">
            <a:schemeClr val="dk1"/>
          </a:lnRef>
          <a:fillRef idx="0">
            <a:schemeClr val="dk1"/>
          </a:fillRef>
          <a:effectRef idx="2">
            <a:schemeClr val="dk1"/>
          </a:effectRef>
          <a:fontRef idx="minor">
            <a:schemeClr val="tx1"/>
          </a:fontRef>
        </p:style>
      </p:cxnSp>
      <p:cxnSp>
        <p:nvCxnSpPr>
          <p:cNvPr id="20" name="Straight Connector 19"/>
          <p:cNvCxnSpPr/>
          <p:nvPr/>
        </p:nvCxnSpPr>
        <p:spPr>
          <a:xfrm flipV="1">
            <a:off x="3643512" y="4096968"/>
            <a:ext cx="0" cy="228600"/>
          </a:xfrm>
          <a:prstGeom prst="line">
            <a:avLst/>
          </a:prstGeom>
          <a:ln w="57150"/>
        </p:spPr>
        <p:style>
          <a:lnRef idx="3">
            <a:schemeClr val="dk1"/>
          </a:lnRef>
          <a:fillRef idx="0">
            <a:schemeClr val="dk1"/>
          </a:fillRef>
          <a:effectRef idx="2">
            <a:schemeClr val="dk1"/>
          </a:effectRef>
          <a:fontRef idx="minor">
            <a:schemeClr val="tx1"/>
          </a:fontRef>
        </p:style>
      </p:cxnSp>
      <p:sp>
        <p:nvSpPr>
          <p:cNvPr id="21" name="TextBox 20"/>
          <p:cNvSpPr txBox="1"/>
          <p:nvPr/>
        </p:nvSpPr>
        <p:spPr>
          <a:xfrm>
            <a:off x="831038" y="5854042"/>
            <a:ext cx="2941638" cy="253916"/>
          </a:xfrm>
          <a:prstGeom prst="rect">
            <a:avLst/>
          </a:prstGeom>
          <a:noFill/>
        </p:spPr>
        <p:txBody>
          <a:bodyPr wrap="square" rtlCol="0">
            <a:spAutoFit/>
          </a:bodyPr>
          <a:lstStyle/>
          <a:p>
            <a:pPr eaLnBrk="0" fontAlgn="base" hangingPunct="0">
              <a:spcBef>
                <a:spcPct val="0"/>
              </a:spcBef>
              <a:spcAft>
                <a:spcPct val="0"/>
              </a:spcAft>
            </a:pPr>
            <a:r>
              <a:rPr lang="en-US" sz="1050" b="1" dirty="0">
                <a:solidFill>
                  <a:prstClr val="black"/>
                </a:solidFill>
              </a:rPr>
              <a:t>Modified building using a sloped façade </a:t>
            </a:r>
          </a:p>
        </p:txBody>
      </p:sp>
      <p:sp>
        <p:nvSpPr>
          <p:cNvPr id="26" name="TextBox 25"/>
          <p:cNvSpPr txBox="1"/>
          <p:nvPr/>
        </p:nvSpPr>
        <p:spPr>
          <a:xfrm>
            <a:off x="1823752" y="4071593"/>
            <a:ext cx="1333500" cy="246221"/>
          </a:xfrm>
          <a:prstGeom prst="rect">
            <a:avLst/>
          </a:prstGeom>
          <a:noFill/>
        </p:spPr>
        <p:txBody>
          <a:bodyPr wrap="square" rtlCol="0">
            <a:spAutoFit/>
          </a:bodyPr>
          <a:lstStyle/>
          <a:p>
            <a:pPr eaLnBrk="0" fontAlgn="base" hangingPunct="0">
              <a:spcBef>
                <a:spcPct val="0"/>
              </a:spcBef>
              <a:spcAft>
                <a:spcPct val="0"/>
              </a:spcAft>
            </a:pPr>
            <a:r>
              <a:rPr lang="en-US" sz="1000" dirty="0">
                <a:solidFill>
                  <a:prstClr val="black"/>
                </a:solidFill>
              </a:rPr>
              <a:t>leading edge</a:t>
            </a:r>
          </a:p>
        </p:txBody>
      </p:sp>
      <p:sp>
        <p:nvSpPr>
          <p:cNvPr id="27" name="TextBox 26"/>
          <p:cNvSpPr txBox="1"/>
          <p:nvPr/>
        </p:nvSpPr>
        <p:spPr>
          <a:xfrm>
            <a:off x="2833489" y="3885488"/>
            <a:ext cx="1333500" cy="246221"/>
          </a:xfrm>
          <a:prstGeom prst="rect">
            <a:avLst/>
          </a:prstGeom>
          <a:noFill/>
        </p:spPr>
        <p:txBody>
          <a:bodyPr wrap="square" rtlCol="0">
            <a:spAutoFit/>
          </a:bodyPr>
          <a:lstStyle/>
          <a:p>
            <a:pPr eaLnBrk="0" fontAlgn="base" hangingPunct="0">
              <a:spcBef>
                <a:spcPct val="0"/>
              </a:spcBef>
              <a:spcAft>
                <a:spcPct val="0"/>
              </a:spcAft>
            </a:pPr>
            <a:r>
              <a:rPr lang="en-US" sz="1000" dirty="0">
                <a:solidFill>
                  <a:prstClr val="black"/>
                </a:solidFill>
              </a:rPr>
              <a:t>Roof middle</a:t>
            </a:r>
          </a:p>
        </p:txBody>
      </p:sp>
      <p:sp>
        <p:nvSpPr>
          <p:cNvPr id="28" name="TextBox 27"/>
          <p:cNvSpPr txBox="1"/>
          <p:nvPr/>
        </p:nvSpPr>
        <p:spPr>
          <a:xfrm>
            <a:off x="3921205" y="4079334"/>
            <a:ext cx="1333500" cy="246221"/>
          </a:xfrm>
          <a:prstGeom prst="rect">
            <a:avLst/>
          </a:prstGeom>
          <a:noFill/>
        </p:spPr>
        <p:txBody>
          <a:bodyPr wrap="square" rtlCol="0">
            <a:spAutoFit/>
          </a:bodyPr>
          <a:lstStyle/>
          <a:p>
            <a:pPr eaLnBrk="0" fontAlgn="base" hangingPunct="0">
              <a:spcBef>
                <a:spcPct val="0"/>
              </a:spcBef>
              <a:spcAft>
                <a:spcPct val="0"/>
              </a:spcAft>
            </a:pPr>
            <a:r>
              <a:rPr lang="en-US" sz="1000" dirty="0">
                <a:solidFill>
                  <a:prstClr val="black"/>
                </a:solidFill>
              </a:rPr>
              <a:t>trailing end</a:t>
            </a:r>
          </a:p>
        </p:txBody>
      </p:sp>
      <p:cxnSp>
        <p:nvCxnSpPr>
          <p:cNvPr id="30" name="Straight Arrow Connector 29"/>
          <p:cNvCxnSpPr/>
          <p:nvPr/>
        </p:nvCxnSpPr>
        <p:spPr bwMode="auto">
          <a:xfrm flipH="1" flipV="1">
            <a:off x="3724906" y="4207514"/>
            <a:ext cx="235003" cy="510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3" name="Straight Arrow Connector 42"/>
          <p:cNvCxnSpPr/>
          <p:nvPr/>
        </p:nvCxnSpPr>
        <p:spPr bwMode="auto">
          <a:xfrm>
            <a:off x="2690324" y="4200453"/>
            <a:ext cx="208684"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1" name="Straight Arrow Connector 50"/>
          <p:cNvCxnSpPr/>
          <p:nvPr/>
        </p:nvCxnSpPr>
        <p:spPr bwMode="auto">
          <a:xfrm>
            <a:off x="3280419" y="3752280"/>
            <a:ext cx="0" cy="14283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4" name="Straight Arrow Connector 53"/>
          <p:cNvCxnSpPr/>
          <p:nvPr/>
        </p:nvCxnSpPr>
        <p:spPr bwMode="auto">
          <a:xfrm>
            <a:off x="7852421" y="4107359"/>
            <a:ext cx="0" cy="287179"/>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55" name="TextBox 54"/>
          <p:cNvSpPr txBox="1"/>
          <p:nvPr/>
        </p:nvSpPr>
        <p:spPr>
          <a:xfrm>
            <a:off x="7845599" y="4137583"/>
            <a:ext cx="356755" cy="261610"/>
          </a:xfrm>
          <a:prstGeom prst="rect">
            <a:avLst/>
          </a:prstGeom>
          <a:noFill/>
        </p:spPr>
        <p:txBody>
          <a:bodyPr wrap="square" rtlCol="0">
            <a:spAutoFit/>
          </a:bodyPr>
          <a:lstStyle/>
          <a:p>
            <a:pPr eaLnBrk="0" fontAlgn="base" hangingPunct="0">
              <a:spcBef>
                <a:spcPct val="0"/>
              </a:spcBef>
              <a:spcAft>
                <a:spcPct val="0"/>
              </a:spcAft>
            </a:pPr>
            <a:r>
              <a:rPr lang="en-US" sz="1050" dirty="0">
                <a:solidFill>
                  <a:prstClr val="black"/>
                </a:solidFill>
              </a:rPr>
              <a:t>h</a:t>
            </a:r>
            <a:r>
              <a:rPr lang="en-US" sz="1050" baseline="-25000" dirty="0">
                <a:solidFill>
                  <a:prstClr val="black"/>
                </a:solidFill>
              </a:rPr>
              <a:t>p</a:t>
            </a:r>
          </a:p>
        </p:txBody>
      </p:sp>
      <p:sp>
        <p:nvSpPr>
          <p:cNvPr id="31" name="Rectangle 30"/>
          <p:cNvSpPr/>
          <p:nvPr/>
        </p:nvSpPr>
        <p:spPr>
          <a:xfrm>
            <a:off x="6982543" y="4377994"/>
            <a:ext cx="750887" cy="1531938"/>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6" name="Arc 15"/>
          <p:cNvSpPr/>
          <p:nvPr/>
        </p:nvSpPr>
        <p:spPr bwMode="auto">
          <a:xfrm rot="16200000">
            <a:off x="5464695" y="3541098"/>
            <a:ext cx="3054787" cy="4724403"/>
          </a:xfrm>
          <a:prstGeom prst="arc">
            <a:avLst>
              <a:gd name="adj1" fmla="val 16199996"/>
              <a:gd name="adj2" fmla="val 0"/>
            </a:avLst>
          </a:prstGeom>
          <a:solidFill>
            <a:srgbClr val="92D050"/>
          </a:solidFill>
          <a:ln>
            <a:solidFill>
              <a:srgbClr val="92D050"/>
            </a:solidFill>
            <a:headEnd type="none" w="med" len="med"/>
            <a:tailEnd type="none" w="med" len="med"/>
          </a:ln>
        </p:spPr>
        <p:style>
          <a:lnRef idx="1">
            <a:schemeClr val="accent5"/>
          </a:lnRef>
          <a:fillRef idx="0">
            <a:schemeClr val="accent5"/>
          </a:fillRef>
          <a:effectRef idx="0">
            <a:schemeClr val="accent5"/>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cxnSp>
        <p:nvCxnSpPr>
          <p:cNvPr id="32" name="Straight Connector 31"/>
          <p:cNvCxnSpPr/>
          <p:nvPr/>
        </p:nvCxnSpPr>
        <p:spPr>
          <a:xfrm flipV="1">
            <a:off x="6992089" y="4160871"/>
            <a:ext cx="6024" cy="221604"/>
          </a:xfrm>
          <a:prstGeom prst="line">
            <a:avLst/>
          </a:prstGeom>
          <a:ln w="57150"/>
        </p:spPr>
        <p:style>
          <a:lnRef idx="3">
            <a:schemeClr val="dk1"/>
          </a:lnRef>
          <a:fillRef idx="0">
            <a:schemeClr val="dk1"/>
          </a:fillRef>
          <a:effectRef idx="2">
            <a:schemeClr val="dk1"/>
          </a:effectRef>
          <a:fontRef idx="minor">
            <a:schemeClr val="tx1"/>
          </a:fontRef>
        </p:style>
      </p:cxnSp>
      <p:cxnSp>
        <p:nvCxnSpPr>
          <p:cNvPr id="33" name="Straight Connector 32"/>
          <p:cNvCxnSpPr/>
          <p:nvPr/>
        </p:nvCxnSpPr>
        <p:spPr>
          <a:xfrm flipV="1">
            <a:off x="7356832" y="4147305"/>
            <a:ext cx="0" cy="228600"/>
          </a:xfrm>
          <a:prstGeom prst="line">
            <a:avLst/>
          </a:prstGeom>
          <a:ln w="57150"/>
        </p:spPr>
        <p:style>
          <a:lnRef idx="3">
            <a:schemeClr val="dk1"/>
          </a:lnRef>
          <a:fillRef idx="0">
            <a:schemeClr val="dk1"/>
          </a:fillRef>
          <a:effectRef idx="2">
            <a:schemeClr val="dk1"/>
          </a:effectRef>
          <a:fontRef idx="minor">
            <a:schemeClr val="tx1"/>
          </a:fontRef>
        </p:style>
      </p:cxnSp>
      <p:cxnSp>
        <p:nvCxnSpPr>
          <p:cNvPr id="34" name="Straight Connector 33"/>
          <p:cNvCxnSpPr/>
          <p:nvPr/>
        </p:nvCxnSpPr>
        <p:spPr>
          <a:xfrm flipV="1">
            <a:off x="7715552" y="4153874"/>
            <a:ext cx="0" cy="228600"/>
          </a:xfrm>
          <a:prstGeom prst="line">
            <a:avLst/>
          </a:prstGeom>
          <a:ln w="57150"/>
        </p:spPr>
        <p:style>
          <a:lnRef idx="3">
            <a:schemeClr val="dk1"/>
          </a:lnRef>
          <a:fillRef idx="0">
            <a:schemeClr val="dk1"/>
          </a:fillRef>
          <a:effectRef idx="2">
            <a:schemeClr val="dk1"/>
          </a:effectRef>
          <a:fontRef idx="minor">
            <a:schemeClr val="tx1"/>
          </a:fontRef>
        </p:style>
      </p:cxnSp>
      <p:sp>
        <p:nvSpPr>
          <p:cNvPr id="37" name="TextBox 36"/>
          <p:cNvSpPr txBox="1"/>
          <p:nvPr/>
        </p:nvSpPr>
        <p:spPr>
          <a:xfrm>
            <a:off x="4748449" y="5871050"/>
            <a:ext cx="2941638" cy="253916"/>
          </a:xfrm>
          <a:prstGeom prst="rect">
            <a:avLst/>
          </a:prstGeom>
          <a:noFill/>
        </p:spPr>
        <p:txBody>
          <a:bodyPr wrap="square" rtlCol="0">
            <a:spAutoFit/>
          </a:bodyPr>
          <a:lstStyle/>
          <a:p>
            <a:pPr eaLnBrk="0" fontAlgn="base" hangingPunct="0">
              <a:spcBef>
                <a:spcPct val="0"/>
              </a:spcBef>
              <a:spcAft>
                <a:spcPct val="0"/>
              </a:spcAft>
            </a:pPr>
            <a:r>
              <a:rPr lang="en-US" sz="1050" b="1" dirty="0">
                <a:solidFill>
                  <a:prstClr val="black"/>
                </a:solidFill>
              </a:rPr>
              <a:t>Modified building using </a:t>
            </a:r>
            <a:r>
              <a:rPr lang="en-US" sz="1050" b="1" dirty="0" smtClean="0">
                <a:solidFill>
                  <a:prstClr val="black"/>
                </a:solidFill>
              </a:rPr>
              <a:t>an elliptical façade </a:t>
            </a:r>
            <a:endParaRPr lang="en-US" sz="1050" b="1" dirty="0">
              <a:solidFill>
                <a:prstClr val="black"/>
              </a:solidFill>
            </a:endParaRPr>
          </a:p>
        </p:txBody>
      </p:sp>
      <p:sp>
        <p:nvSpPr>
          <p:cNvPr id="38" name="Right Triangle 37"/>
          <p:cNvSpPr/>
          <p:nvPr/>
        </p:nvSpPr>
        <p:spPr>
          <a:xfrm flipH="1">
            <a:off x="4587152" y="4364649"/>
            <a:ext cx="2367357" cy="1531938"/>
          </a:xfrm>
          <a:prstGeom prst="rtTriangle">
            <a:avLst/>
          </a:prstGeom>
          <a:solidFill>
            <a:srgbClr val="92D050"/>
          </a:solidFill>
          <a:ln>
            <a:solidFill>
              <a:schemeClr val="tx1"/>
            </a:solidFill>
            <a:prstDash val="dash"/>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39" name="TextBox 14"/>
          <p:cNvSpPr txBox="1">
            <a:spLocks noChangeArrowheads="1"/>
          </p:cNvSpPr>
          <p:nvPr/>
        </p:nvSpPr>
        <p:spPr bwMode="auto">
          <a:xfrm>
            <a:off x="5176890" y="5296067"/>
            <a:ext cx="113506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base">
              <a:spcBef>
                <a:spcPct val="0"/>
              </a:spcBef>
              <a:spcAft>
                <a:spcPct val="0"/>
              </a:spcAft>
              <a:buFontTx/>
              <a:buNone/>
            </a:pPr>
            <a:r>
              <a:rPr lang="el-GR" altLang="en-US" sz="4200" dirty="0">
                <a:solidFill>
                  <a:prstClr val="black"/>
                </a:solidFill>
              </a:rPr>
              <a:t>θ</a:t>
            </a:r>
            <a:endParaRPr lang="en-US" altLang="en-US" sz="4200" dirty="0">
              <a:solidFill>
                <a:prstClr val="black"/>
              </a:solidFill>
            </a:endParaRPr>
          </a:p>
        </p:txBody>
      </p:sp>
    </p:spTree>
    <p:extLst>
      <p:ext uri="{BB962C8B-B14F-4D97-AF65-F5344CB8AC3E}">
        <p14:creationId xmlns:p14="http://schemas.microsoft.com/office/powerpoint/2010/main" val="4243433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39"/>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32"/>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33"/>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34"/>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54"/>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grpId="1" nodeType="with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4"/>
                                        </p:tgtEl>
                                        <p:attrNameLst>
                                          <p:attrName>style.visibility</p:attrName>
                                        </p:attrNameLst>
                                      </p:cBhvr>
                                      <p:to>
                                        <p:strVal val="visible"/>
                                      </p:to>
                                    </p:set>
                                  </p:childTnLst>
                                </p:cTn>
                              </p:par>
                              <p:par>
                                <p:cTn id="45" presetID="1" presetClass="entr" presetSubtype="0" fill="hold" grpId="1" nodeType="withEffect">
                                  <p:stCondLst>
                                    <p:cond delay="0"/>
                                  </p:stCondLst>
                                  <p:childTnLst>
                                    <p:set>
                                      <p:cBhvr>
                                        <p:cTn id="46"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5" grpId="1"/>
      <p:bldP spid="31" grpId="0" animBg="1"/>
      <p:bldP spid="31" grpId="1" animBg="1"/>
      <p:bldP spid="16" grpId="0" animBg="1"/>
      <p:bldP spid="16" grpId="1" animBg="1"/>
      <p:bldP spid="37" grpId="0"/>
      <p:bldP spid="37" grpId="1"/>
      <p:bldP spid="38" grpId="0" animBg="1"/>
      <p:bldP spid="38" grpId="1" animBg="1"/>
      <p:bldP spid="39" grpId="0"/>
      <p:bldP spid="39"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Experimental Setup</a:t>
            </a:r>
            <a:endParaRPr lang="en-US" sz="2400" dirty="0"/>
          </a:p>
        </p:txBody>
      </p:sp>
      <p:sp>
        <p:nvSpPr>
          <p:cNvPr id="3" name="Content Placeholder 2"/>
          <p:cNvSpPr>
            <a:spLocks noGrp="1"/>
          </p:cNvSpPr>
          <p:nvPr>
            <p:ph idx="1"/>
          </p:nvPr>
        </p:nvSpPr>
        <p:spPr>
          <a:xfrm>
            <a:off x="106491" y="1272408"/>
            <a:ext cx="4981174" cy="5562600"/>
          </a:xfrm>
        </p:spPr>
        <p:txBody>
          <a:bodyPr/>
          <a:lstStyle/>
          <a:p>
            <a:r>
              <a:rPr lang="en-US" sz="1800" dirty="0" err="1" smtClean="0"/>
              <a:t>DeFrees</a:t>
            </a:r>
            <a:r>
              <a:rPr lang="en-US" sz="1800" dirty="0" smtClean="0"/>
              <a:t> wind tunnel system</a:t>
            </a:r>
          </a:p>
          <a:p>
            <a:pPr lvl="1"/>
            <a:r>
              <a:rPr lang="en-US" sz="1600" dirty="0" smtClean="0"/>
              <a:t>1m x 0.95m test section, 20m fetch</a:t>
            </a:r>
          </a:p>
          <a:p>
            <a:pPr lvl="1"/>
            <a:r>
              <a:rPr lang="en-US" sz="1600" dirty="0" smtClean="0"/>
              <a:t>1:300 model scale</a:t>
            </a:r>
          </a:p>
          <a:p>
            <a:pPr lvl="1"/>
            <a:r>
              <a:rPr lang="en-US" sz="1600" dirty="0" smtClean="0">
                <a:solidFill>
                  <a:srgbClr val="002060"/>
                </a:solidFill>
              </a:rPr>
              <a:t>Protuberances used to provide continuing production of turbulence at lower level</a:t>
            </a:r>
            <a:r>
              <a:rPr lang="en-US" sz="1600" baseline="30000" dirty="0" smtClean="0">
                <a:solidFill>
                  <a:srgbClr val="002060"/>
                </a:solidFill>
              </a:rPr>
              <a:t>6</a:t>
            </a:r>
          </a:p>
          <a:p>
            <a:pPr lvl="1"/>
            <a:r>
              <a:rPr lang="en-US" sz="1600" dirty="0" smtClean="0">
                <a:solidFill>
                  <a:srgbClr val="002060"/>
                </a:solidFill>
              </a:rPr>
              <a:t>Analytical relationship used for calculating roughness height </a:t>
            </a:r>
            <a:r>
              <a:rPr lang="en-US" sz="1600" baseline="30000" dirty="0" smtClean="0">
                <a:solidFill>
                  <a:srgbClr val="002060"/>
                </a:solidFill>
              </a:rPr>
              <a:t>7</a:t>
            </a:r>
            <a:endParaRPr lang="en-US" sz="1400" dirty="0" smtClean="0">
              <a:solidFill>
                <a:srgbClr val="002060"/>
              </a:solidFill>
            </a:endParaRPr>
          </a:p>
          <a:p>
            <a:pPr lvl="1"/>
            <a:r>
              <a:rPr lang="en-US" sz="1600" dirty="0" smtClean="0">
                <a:solidFill>
                  <a:schemeClr val="accent2">
                    <a:lumMod val="75000"/>
                  </a:schemeClr>
                </a:solidFill>
              </a:rPr>
              <a:t>11m fetch of cubes</a:t>
            </a:r>
          </a:p>
          <a:p>
            <a:pPr lvl="1"/>
            <a:r>
              <a:rPr lang="en-US" sz="1600" dirty="0" smtClean="0">
                <a:solidFill>
                  <a:schemeClr val="accent2">
                    <a:lumMod val="75000"/>
                  </a:schemeClr>
                </a:solidFill>
              </a:rPr>
              <a:t>7m fetch of cubes with 4m fetch of cylinders</a:t>
            </a:r>
          </a:p>
          <a:p>
            <a:pPr lvl="1"/>
            <a:endParaRPr lang="en-US" sz="1200" dirty="0"/>
          </a:p>
          <a:p>
            <a:r>
              <a:rPr lang="en-US" sz="1800" dirty="0"/>
              <a:t>Measurement Process</a:t>
            </a:r>
          </a:p>
          <a:p>
            <a:pPr lvl="1"/>
            <a:r>
              <a:rPr lang="en-US" sz="1400" dirty="0" smtClean="0"/>
              <a:t>Hot </a:t>
            </a:r>
            <a:r>
              <a:rPr lang="en-US" sz="1400" dirty="0"/>
              <a:t>wire anemometry </a:t>
            </a:r>
          </a:p>
          <a:p>
            <a:pPr lvl="1"/>
            <a:r>
              <a:rPr lang="en-US" sz="1400" dirty="0"/>
              <a:t>2D plane in centerline of building</a:t>
            </a:r>
          </a:p>
          <a:p>
            <a:endParaRPr lang="en-US" sz="1800" dirty="0" smtClean="0"/>
          </a:p>
          <a:p>
            <a:pPr marL="457200" lvl="1" indent="0">
              <a:buNone/>
            </a:pPr>
            <a:endParaRPr lang="en-US" sz="1400" baseline="30000" dirty="0" smtClean="0"/>
          </a:p>
          <a:p>
            <a:pPr marL="457200" lvl="1" indent="0">
              <a:buNone/>
            </a:pPr>
            <a:endParaRPr lang="en-US" sz="1800" dirty="0" smtClean="0"/>
          </a:p>
        </p:txBody>
      </p:sp>
      <p:sp>
        <p:nvSpPr>
          <p:cNvPr id="4" name="Slide Number Placeholder 3"/>
          <p:cNvSpPr>
            <a:spLocks noGrp="1"/>
          </p:cNvSpPr>
          <p:nvPr>
            <p:ph type="sldNum" sz="quarter" idx="12"/>
          </p:nvPr>
        </p:nvSpPr>
        <p:spPr/>
        <p:txBody>
          <a:bodyPr/>
          <a:lstStyle/>
          <a:p>
            <a:fld id="{A4E26754-5FCC-47F6-92EA-7A5B42BA933E}" type="slidenum">
              <a:rPr lang="en-US" smtClean="0"/>
              <a:pPr/>
              <a:t>11</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3329" y="1143000"/>
            <a:ext cx="1919288" cy="153685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8440" y="1143000"/>
            <a:ext cx="1828800" cy="1536855"/>
          </a:xfrm>
          <a:prstGeom prst="rect">
            <a:avLst/>
          </a:prstGeom>
        </p:spPr>
      </p:pic>
      <p:pic>
        <p:nvPicPr>
          <p:cNvPr id="7" name="Picture 6"/>
          <p:cNvPicPr>
            <a:picLocks noChangeAspect="1"/>
          </p:cNvPicPr>
          <p:nvPr/>
        </p:nvPicPr>
        <p:blipFill rotWithShape="1">
          <a:blip r:embed="rId5"/>
          <a:srcRect b="9375"/>
          <a:stretch/>
        </p:blipFill>
        <p:spPr>
          <a:xfrm>
            <a:off x="9753600" y="2014150"/>
            <a:ext cx="1828800" cy="1536855"/>
          </a:xfrm>
          <a:prstGeom prst="rect">
            <a:avLst/>
          </a:prstGeom>
        </p:spPr>
      </p:pic>
      <p:sp>
        <p:nvSpPr>
          <p:cNvPr id="8" name="AutoShape 2" descr="Displaying image.jpeg"/>
          <p:cNvSpPr>
            <a:spLocks noChangeAspect="1" noChangeArrowheads="1"/>
          </p:cNvSpPr>
          <p:nvPr/>
        </p:nvSpPr>
        <p:spPr bwMode="auto">
          <a:xfrm>
            <a:off x="-1143000" y="753117"/>
            <a:ext cx="304800" cy="8413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4" descr="Displaying image.jpe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01268" y="2794564"/>
            <a:ext cx="1911468" cy="1599982"/>
          </a:xfrm>
          <a:prstGeom prst="rect">
            <a:avLst/>
          </a:prstGeom>
        </p:spPr>
      </p:pic>
      <p:sp>
        <p:nvSpPr>
          <p:cNvPr id="11" name="AutoShape 2" descr="Displaying photo 1.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Picture 11"/>
          <p:cNvPicPr>
            <a:picLocks noChangeAspect="1"/>
          </p:cNvPicPr>
          <p:nvPr/>
        </p:nvPicPr>
        <p:blipFill rotWithShape="1">
          <a:blip r:embed="rId7" cstate="print">
            <a:extLst>
              <a:ext uri="{28A0092B-C50C-407E-A947-70E740481C1C}">
                <a14:useLocalDpi xmlns:a14="http://schemas.microsoft.com/office/drawing/2010/main" val="0"/>
              </a:ext>
            </a:extLst>
          </a:blip>
          <a:srcRect b="21899"/>
          <a:stretch/>
        </p:blipFill>
        <p:spPr>
          <a:xfrm>
            <a:off x="6110674" y="4488693"/>
            <a:ext cx="1828800" cy="1904401"/>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07542" y="4495800"/>
            <a:ext cx="1917731" cy="1901889"/>
          </a:xfrm>
          <a:prstGeom prst="rect">
            <a:avLst/>
          </a:prstGeom>
        </p:spPr>
      </p:pic>
      <p:sp>
        <p:nvSpPr>
          <p:cNvPr id="14" name="TextBox 13"/>
          <p:cNvSpPr txBox="1"/>
          <p:nvPr/>
        </p:nvSpPr>
        <p:spPr>
          <a:xfrm>
            <a:off x="0" y="6516384"/>
            <a:ext cx="3162300" cy="707886"/>
          </a:xfrm>
          <a:prstGeom prst="rect">
            <a:avLst/>
          </a:prstGeom>
          <a:noFill/>
        </p:spPr>
        <p:txBody>
          <a:bodyPr wrap="square" rtlCol="0">
            <a:spAutoFit/>
          </a:bodyPr>
          <a:lstStyle/>
          <a:p>
            <a:r>
              <a:rPr lang="en-US" sz="800" b="1" dirty="0" smtClean="0"/>
              <a:t>[6] Cook,1973</a:t>
            </a:r>
          </a:p>
          <a:p>
            <a:endParaRPr lang="en-US" sz="800" b="1" dirty="0"/>
          </a:p>
          <a:p>
            <a:endParaRPr lang="en-US" sz="800" b="1" dirty="0"/>
          </a:p>
          <a:p>
            <a:endParaRPr lang="en-US" sz="800" b="1" dirty="0"/>
          </a:p>
          <a:p>
            <a:endParaRPr lang="en-US" sz="800" b="1" dirty="0"/>
          </a:p>
        </p:txBody>
      </p:sp>
      <p:cxnSp>
        <p:nvCxnSpPr>
          <p:cNvPr id="16" name="Straight Arrow Connector 15"/>
          <p:cNvCxnSpPr/>
          <p:nvPr/>
        </p:nvCxnSpPr>
        <p:spPr bwMode="auto">
          <a:xfrm>
            <a:off x="6553206" y="5257800"/>
            <a:ext cx="0" cy="914400"/>
          </a:xfrm>
          <a:prstGeom prst="straightConnector1">
            <a:avLst/>
          </a:prstGeom>
          <a:solidFill>
            <a:schemeClr val="accent1"/>
          </a:solidFill>
          <a:ln w="38100" cap="flat" cmpd="sng" algn="ctr">
            <a:solidFill>
              <a:schemeClr val="bg1"/>
            </a:solidFill>
            <a:prstDash val="solid"/>
            <a:round/>
            <a:headEnd type="triangle"/>
            <a:tailEnd type="triangle"/>
          </a:ln>
          <a:effectLst/>
        </p:spPr>
      </p:cxnSp>
      <p:cxnSp>
        <p:nvCxnSpPr>
          <p:cNvPr id="17" name="Straight Arrow Connector 16"/>
          <p:cNvCxnSpPr/>
          <p:nvPr/>
        </p:nvCxnSpPr>
        <p:spPr bwMode="auto">
          <a:xfrm flipH="1">
            <a:off x="6720273" y="6298724"/>
            <a:ext cx="609600" cy="0"/>
          </a:xfrm>
          <a:prstGeom prst="straightConnector1">
            <a:avLst/>
          </a:prstGeom>
          <a:solidFill>
            <a:schemeClr val="accent1"/>
          </a:solidFill>
          <a:ln w="38100" cap="flat" cmpd="sng" algn="ctr">
            <a:solidFill>
              <a:schemeClr val="bg1"/>
            </a:solidFill>
            <a:prstDash val="solid"/>
            <a:round/>
            <a:headEnd type="triangle"/>
            <a:tailEnd type="triangle"/>
          </a:ln>
          <a:effectLst/>
        </p:spPr>
      </p:cxnSp>
      <p:cxnSp>
        <p:nvCxnSpPr>
          <p:cNvPr id="19" name="Straight Arrow Connector 18"/>
          <p:cNvCxnSpPr/>
          <p:nvPr/>
        </p:nvCxnSpPr>
        <p:spPr bwMode="auto">
          <a:xfrm>
            <a:off x="9743213" y="5049932"/>
            <a:ext cx="0" cy="762000"/>
          </a:xfrm>
          <a:prstGeom prst="straightConnector1">
            <a:avLst/>
          </a:prstGeom>
          <a:solidFill>
            <a:schemeClr val="accent1"/>
          </a:solidFill>
          <a:ln w="38100" cap="flat" cmpd="sng" algn="ctr">
            <a:solidFill>
              <a:schemeClr val="bg1"/>
            </a:solidFill>
            <a:prstDash val="solid"/>
            <a:round/>
            <a:headEnd type="triangle"/>
            <a:tailEnd type="triangle"/>
          </a:ln>
          <a:effectLst/>
        </p:spPr>
      </p:cxnSp>
      <p:sp>
        <p:nvSpPr>
          <p:cNvPr id="21" name="TextBox 20"/>
          <p:cNvSpPr txBox="1"/>
          <p:nvPr/>
        </p:nvSpPr>
        <p:spPr>
          <a:xfrm>
            <a:off x="6110667" y="4996190"/>
            <a:ext cx="962025" cy="261610"/>
          </a:xfrm>
          <a:prstGeom prst="rect">
            <a:avLst/>
          </a:prstGeom>
          <a:noFill/>
        </p:spPr>
        <p:txBody>
          <a:bodyPr wrap="square" rtlCol="0">
            <a:spAutoFit/>
          </a:bodyPr>
          <a:lstStyle/>
          <a:p>
            <a:r>
              <a:rPr lang="en-US" sz="1100" b="1" dirty="0">
                <a:solidFill>
                  <a:srgbClr val="FFFF00"/>
                </a:solidFill>
              </a:rPr>
              <a:t>h</a:t>
            </a:r>
            <a:r>
              <a:rPr lang="en-US" sz="1100" b="1" baseline="-25000" dirty="0" smtClean="0">
                <a:solidFill>
                  <a:srgbClr val="FFFF00"/>
                </a:solidFill>
              </a:rPr>
              <a:t>m</a:t>
            </a:r>
            <a:r>
              <a:rPr lang="en-US" sz="1100" b="1" dirty="0" smtClean="0">
                <a:solidFill>
                  <a:srgbClr val="FFFF00"/>
                </a:solidFill>
              </a:rPr>
              <a:t> = 0.2m</a:t>
            </a:r>
            <a:endParaRPr lang="en-US" sz="1100" b="1" dirty="0">
              <a:solidFill>
                <a:srgbClr val="FFFF00"/>
              </a:solidFill>
            </a:endParaRPr>
          </a:p>
        </p:txBody>
      </p:sp>
      <p:sp>
        <p:nvSpPr>
          <p:cNvPr id="22" name="TextBox 21"/>
          <p:cNvSpPr txBox="1"/>
          <p:nvPr/>
        </p:nvSpPr>
        <p:spPr>
          <a:xfrm>
            <a:off x="6701805" y="6041395"/>
            <a:ext cx="610883" cy="261610"/>
          </a:xfrm>
          <a:prstGeom prst="rect">
            <a:avLst/>
          </a:prstGeom>
          <a:noFill/>
        </p:spPr>
        <p:txBody>
          <a:bodyPr wrap="square" rtlCol="0">
            <a:spAutoFit/>
          </a:bodyPr>
          <a:lstStyle/>
          <a:p>
            <a:r>
              <a:rPr lang="en-US" sz="1100" b="1" dirty="0" smtClean="0">
                <a:solidFill>
                  <a:srgbClr val="FFFF00"/>
                </a:solidFill>
              </a:rPr>
              <a:t>0.15m</a:t>
            </a:r>
            <a:endParaRPr lang="en-US" sz="1100" b="1" dirty="0">
              <a:solidFill>
                <a:srgbClr val="FFFF00"/>
              </a:solidFill>
            </a:endParaRPr>
          </a:p>
        </p:txBody>
      </p:sp>
      <p:sp>
        <p:nvSpPr>
          <p:cNvPr id="23" name="TextBox 22"/>
          <p:cNvSpPr txBox="1"/>
          <p:nvPr/>
        </p:nvSpPr>
        <p:spPr>
          <a:xfrm>
            <a:off x="9779771" y="5335279"/>
            <a:ext cx="516113" cy="261610"/>
          </a:xfrm>
          <a:prstGeom prst="rect">
            <a:avLst/>
          </a:prstGeom>
          <a:noFill/>
        </p:spPr>
        <p:txBody>
          <a:bodyPr wrap="square" rtlCol="0">
            <a:spAutoFit/>
          </a:bodyPr>
          <a:lstStyle/>
          <a:p>
            <a:r>
              <a:rPr lang="en-US" sz="1100" b="1" dirty="0" smtClean="0">
                <a:solidFill>
                  <a:srgbClr val="FFFF00"/>
                </a:solidFill>
              </a:rPr>
              <a:t>0.2m</a:t>
            </a:r>
            <a:endParaRPr lang="en-US" sz="1100" b="1" dirty="0">
              <a:solidFill>
                <a:srgbClr val="FFFF00"/>
              </a:solidFill>
            </a:endParaRPr>
          </a:p>
        </p:txBody>
      </p:sp>
      <p:sp>
        <p:nvSpPr>
          <p:cNvPr id="24" name="Arc 23"/>
          <p:cNvSpPr/>
          <p:nvPr/>
        </p:nvSpPr>
        <p:spPr bwMode="auto">
          <a:xfrm rot="15549286">
            <a:off x="10733268" y="5710619"/>
            <a:ext cx="534490" cy="335155"/>
          </a:xfrm>
          <a:prstGeom prst="arc">
            <a:avLst/>
          </a:prstGeom>
          <a:no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26" name="Straight Connector 25"/>
          <p:cNvCxnSpPr>
            <a:stCxn id="24" idx="2"/>
          </p:cNvCxnSpPr>
          <p:nvPr/>
        </p:nvCxnSpPr>
        <p:spPr bwMode="auto">
          <a:xfrm>
            <a:off x="10950230" y="5615725"/>
            <a:ext cx="469383" cy="327875"/>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28" name="Straight Connector 27"/>
          <p:cNvCxnSpPr>
            <a:stCxn id="24" idx="0"/>
          </p:cNvCxnSpPr>
          <p:nvPr/>
        </p:nvCxnSpPr>
        <p:spPr bwMode="auto">
          <a:xfrm>
            <a:off x="10835929" y="5909727"/>
            <a:ext cx="583684" cy="33873"/>
          </a:xfrm>
          <a:prstGeom prst="line">
            <a:avLst/>
          </a:prstGeom>
          <a:solidFill>
            <a:schemeClr val="accent1"/>
          </a:solidFill>
          <a:ln w="28575" cap="flat" cmpd="sng" algn="ctr">
            <a:solidFill>
              <a:schemeClr val="bg1"/>
            </a:solidFill>
            <a:prstDash val="solid"/>
            <a:round/>
            <a:headEnd type="none" w="med" len="med"/>
            <a:tailEnd type="none" w="med" len="med"/>
          </a:ln>
          <a:effectLst/>
        </p:spPr>
      </p:cxnSp>
      <p:sp>
        <p:nvSpPr>
          <p:cNvPr id="35" name="TextBox 34"/>
          <p:cNvSpPr txBox="1"/>
          <p:nvPr/>
        </p:nvSpPr>
        <p:spPr>
          <a:xfrm>
            <a:off x="11080258" y="5550322"/>
            <a:ext cx="516113" cy="261610"/>
          </a:xfrm>
          <a:prstGeom prst="rect">
            <a:avLst/>
          </a:prstGeom>
          <a:noFill/>
        </p:spPr>
        <p:txBody>
          <a:bodyPr wrap="square" rtlCol="0">
            <a:spAutoFit/>
          </a:bodyPr>
          <a:lstStyle/>
          <a:p>
            <a:r>
              <a:rPr lang="en-US" sz="1100" b="1" dirty="0" smtClean="0">
                <a:solidFill>
                  <a:srgbClr val="FFFF00"/>
                </a:solidFill>
              </a:rPr>
              <a:t>30</a:t>
            </a:r>
            <a:r>
              <a:rPr lang="en-US" sz="1100" b="1" baseline="30000" dirty="0" smtClean="0">
                <a:solidFill>
                  <a:srgbClr val="FFFF00"/>
                </a:solidFill>
              </a:rPr>
              <a:t>o</a:t>
            </a:r>
            <a:endParaRPr lang="en-US" sz="1100" b="1" baseline="30000" dirty="0">
              <a:solidFill>
                <a:srgbClr val="FFFF00"/>
              </a:solidFill>
            </a:endParaRPr>
          </a:p>
        </p:txBody>
      </p:sp>
      <p:pic>
        <p:nvPicPr>
          <p:cNvPr id="36" name="Picture 35"/>
          <p:cNvPicPr>
            <a:picLocks noChangeAspect="1"/>
          </p:cNvPicPr>
          <p:nvPr/>
        </p:nvPicPr>
        <p:blipFill rotWithShape="1">
          <a:blip r:embed="rId9" cstate="print">
            <a:extLst>
              <a:ext uri="{28A0092B-C50C-407E-A947-70E740481C1C}">
                <a14:useLocalDpi xmlns:a14="http://schemas.microsoft.com/office/drawing/2010/main" val="0"/>
              </a:ext>
            </a:extLst>
          </a:blip>
          <a:srcRect l="8199" t="5578" r="19316" b="16273"/>
          <a:stretch/>
        </p:blipFill>
        <p:spPr>
          <a:xfrm>
            <a:off x="5196268" y="2779745"/>
            <a:ext cx="1828799" cy="1614801"/>
          </a:xfrm>
          <a:prstGeom prst="rect">
            <a:avLst/>
          </a:prstGeom>
        </p:spPr>
      </p:pic>
      <p:cxnSp>
        <p:nvCxnSpPr>
          <p:cNvPr id="37" name="Straight Arrow Connector 36"/>
          <p:cNvCxnSpPr/>
          <p:nvPr/>
        </p:nvCxnSpPr>
        <p:spPr bwMode="auto">
          <a:xfrm>
            <a:off x="7848600" y="3429000"/>
            <a:ext cx="0" cy="508346"/>
          </a:xfrm>
          <a:prstGeom prst="straightConnector1">
            <a:avLst/>
          </a:prstGeom>
          <a:solidFill>
            <a:schemeClr val="accent1"/>
          </a:solidFill>
          <a:ln w="38100" cap="flat" cmpd="sng" algn="ctr">
            <a:solidFill>
              <a:schemeClr val="bg1"/>
            </a:solidFill>
            <a:prstDash val="solid"/>
            <a:round/>
            <a:headEnd type="triangle"/>
            <a:tailEnd type="triangle"/>
          </a:ln>
          <a:effectLst/>
        </p:spPr>
      </p:cxnSp>
      <p:sp>
        <p:nvSpPr>
          <p:cNvPr id="41" name="TextBox 40"/>
          <p:cNvSpPr txBox="1"/>
          <p:nvPr/>
        </p:nvSpPr>
        <p:spPr>
          <a:xfrm>
            <a:off x="7873220" y="3675736"/>
            <a:ext cx="702825" cy="261610"/>
          </a:xfrm>
          <a:prstGeom prst="rect">
            <a:avLst/>
          </a:prstGeom>
          <a:noFill/>
        </p:spPr>
        <p:txBody>
          <a:bodyPr wrap="square" rtlCol="0">
            <a:spAutoFit/>
          </a:bodyPr>
          <a:lstStyle/>
          <a:p>
            <a:r>
              <a:rPr lang="en-US" sz="1100" b="1" dirty="0" smtClean="0">
                <a:solidFill>
                  <a:srgbClr val="FFFF00"/>
                </a:solidFill>
              </a:rPr>
              <a:t>0.08m</a:t>
            </a:r>
            <a:endParaRPr lang="en-US" sz="1100" b="1" dirty="0">
              <a:solidFill>
                <a:srgbClr val="FFFF00"/>
              </a:solidFill>
            </a:endParaRPr>
          </a:p>
        </p:txBody>
      </p:sp>
      <p:sp>
        <p:nvSpPr>
          <p:cNvPr id="42" name="TextBox 41"/>
          <p:cNvSpPr txBox="1"/>
          <p:nvPr/>
        </p:nvSpPr>
        <p:spPr>
          <a:xfrm>
            <a:off x="6461136" y="3726053"/>
            <a:ext cx="702825" cy="261610"/>
          </a:xfrm>
          <a:prstGeom prst="rect">
            <a:avLst/>
          </a:prstGeom>
          <a:noFill/>
        </p:spPr>
        <p:txBody>
          <a:bodyPr wrap="square" rtlCol="0">
            <a:spAutoFit/>
          </a:bodyPr>
          <a:lstStyle/>
          <a:p>
            <a:r>
              <a:rPr lang="en-US" sz="1100" b="1" dirty="0" smtClean="0">
                <a:solidFill>
                  <a:srgbClr val="FFFF00"/>
                </a:solidFill>
              </a:rPr>
              <a:t>0.05m</a:t>
            </a:r>
            <a:endParaRPr lang="en-US" sz="1100" b="1" dirty="0">
              <a:solidFill>
                <a:srgbClr val="FFFF00"/>
              </a:solidFill>
            </a:endParaRPr>
          </a:p>
        </p:txBody>
      </p:sp>
      <p:cxnSp>
        <p:nvCxnSpPr>
          <p:cNvPr id="43" name="Straight Arrow Connector 42"/>
          <p:cNvCxnSpPr/>
          <p:nvPr/>
        </p:nvCxnSpPr>
        <p:spPr bwMode="auto">
          <a:xfrm flipH="1">
            <a:off x="6724518" y="3907485"/>
            <a:ext cx="2056" cy="292447"/>
          </a:xfrm>
          <a:prstGeom prst="straightConnector1">
            <a:avLst/>
          </a:prstGeom>
          <a:solidFill>
            <a:schemeClr val="accent1"/>
          </a:solidFill>
          <a:ln w="38100" cap="flat" cmpd="sng" algn="ctr">
            <a:solidFill>
              <a:schemeClr val="bg1"/>
            </a:solidFill>
            <a:prstDash val="solid"/>
            <a:round/>
            <a:headEnd type="triangle"/>
            <a:tailEnd type="triangle"/>
          </a:ln>
          <a:effectLst/>
        </p:spPr>
      </p:cxnSp>
      <p:cxnSp>
        <p:nvCxnSpPr>
          <p:cNvPr id="30" name="Straight Arrow Connector 29"/>
          <p:cNvCxnSpPr/>
          <p:nvPr/>
        </p:nvCxnSpPr>
        <p:spPr bwMode="auto">
          <a:xfrm>
            <a:off x="11215382" y="5335279"/>
            <a:ext cx="280431" cy="574448"/>
          </a:xfrm>
          <a:prstGeom prst="straightConnector1">
            <a:avLst/>
          </a:prstGeom>
          <a:solidFill>
            <a:schemeClr val="accent1"/>
          </a:solidFill>
          <a:ln w="38100" cap="flat" cmpd="sng" algn="ctr">
            <a:solidFill>
              <a:schemeClr val="bg1"/>
            </a:solidFill>
            <a:prstDash val="solid"/>
            <a:round/>
            <a:headEnd type="triangle"/>
            <a:tailEnd type="triangle"/>
          </a:ln>
          <a:effectLst/>
        </p:spPr>
      </p:cxnSp>
      <p:sp>
        <p:nvSpPr>
          <p:cNvPr id="31" name="TextBox 30"/>
          <p:cNvSpPr txBox="1"/>
          <p:nvPr/>
        </p:nvSpPr>
        <p:spPr>
          <a:xfrm>
            <a:off x="10836581" y="5277448"/>
            <a:ext cx="516113" cy="261610"/>
          </a:xfrm>
          <a:prstGeom prst="rect">
            <a:avLst/>
          </a:prstGeom>
          <a:noFill/>
        </p:spPr>
        <p:txBody>
          <a:bodyPr wrap="square" rtlCol="0">
            <a:spAutoFit/>
          </a:bodyPr>
          <a:lstStyle/>
          <a:p>
            <a:r>
              <a:rPr lang="en-US" sz="1100" b="1" dirty="0" smtClean="0">
                <a:solidFill>
                  <a:srgbClr val="FFFF00"/>
                </a:solidFill>
              </a:rPr>
              <a:t>0.5m</a:t>
            </a:r>
            <a:endParaRPr lang="en-US" sz="1100" b="1" dirty="0">
              <a:solidFill>
                <a:srgbClr val="FFFF00"/>
              </a:solidFill>
            </a:endParaRPr>
          </a:p>
        </p:txBody>
      </p:sp>
      <p:sp>
        <p:nvSpPr>
          <p:cNvPr id="32" name="TextBox 31"/>
          <p:cNvSpPr txBox="1"/>
          <p:nvPr/>
        </p:nvSpPr>
        <p:spPr>
          <a:xfrm>
            <a:off x="0" y="6638862"/>
            <a:ext cx="3162300" cy="707886"/>
          </a:xfrm>
          <a:prstGeom prst="rect">
            <a:avLst/>
          </a:prstGeom>
          <a:noFill/>
        </p:spPr>
        <p:txBody>
          <a:bodyPr wrap="square" rtlCol="0">
            <a:spAutoFit/>
          </a:bodyPr>
          <a:lstStyle/>
          <a:p>
            <a:r>
              <a:rPr lang="en-US" sz="800" b="1" dirty="0" smtClean="0"/>
              <a:t>[7] </a:t>
            </a:r>
            <a:r>
              <a:rPr lang="en-US" sz="800" b="1" dirty="0" err="1" smtClean="0"/>
              <a:t>Gatshore</a:t>
            </a:r>
            <a:r>
              <a:rPr lang="en-US" sz="800" b="1" dirty="0" smtClean="0"/>
              <a:t> &amp; De </a:t>
            </a:r>
            <a:r>
              <a:rPr lang="en-US" sz="800" b="1" dirty="0" err="1" smtClean="0"/>
              <a:t>Croos</a:t>
            </a:r>
            <a:r>
              <a:rPr lang="en-US" sz="800" b="1" dirty="0" smtClean="0"/>
              <a:t>, 1977</a:t>
            </a:r>
          </a:p>
          <a:p>
            <a:endParaRPr lang="en-US" sz="800" b="1" dirty="0"/>
          </a:p>
          <a:p>
            <a:endParaRPr lang="en-US" sz="800" b="1" dirty="0"/>
          </a:p>
          <a:p>
            <a:endParaRPr lang="en-US" sz="800" b="1" dirty="0"/>
          </a:p>
          <a:p>
            <a:endParaRPr lang="en-US" sz="800" b="1" dirty="0"/>
          </a:p>
        </p:txBody>
      </p:sp>
    </p:spTree>
    <p:extLst>
      <p:ext uri="{BB962C8B-B14F-4D97-AF65-F5344CB8AC3E}">
        <p14:creationId xmlns:p14="http://schemas.microsoft.com/office/powerpoint/2010/main" val="3195133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Experimental Results: Velocity Contours</a:t>
            </a:r>
            <a:endParaRPr lang="en-US" sz="2400"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12</a:t>
            </a:fld>
            <a:endParaRPr lang="en-US"/>
          </a:p>
        </p:txBody>
      </p:sp>
      <p:pic>
        <p:nvPicPr>
          <p:cNvPr id="13" name="Content Placeholder 1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300" y="970028"/>
            <a:ext cx="8839200" cy="3483999"/>
          </a:xfrm>
        </p:spPr>
      </p:pic>
      <p:sp>
        <p:nvSpPr>
          <p:cNvPr id="24" name="TextBox 23"/>
          <p:cNvSpPr txBox="1"/>
          <p:nvPr/>
        </p:nvSpPr>
        <p:spPr>
          <a:xfrm>
            <a:off x="277091" y="4738807"/>
            <a:ext cx="8104909"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Increase in velocity directly above roof with </a:t>
            </a:r>
            <a:r>
              <a:rPr lang="en-US" dirty="0" smtClean="0"/>
              <a:t>sloped and elliptical façades </a:t>
            </a:r>
          </a:p>
          <a:p>
            <a:pPr marL="285750" indent="-285750">
              <a:buFont typeface="Arial" panose="020B0604020202020204" pitchFamily="34" charset="0"/>
              <a:buChar char="•"/>
            </a:pPr>
            <a:r>
              <a:rPr lang="en-US" dirty="0" smtClean="0"/>
              <a:t>Area </a:t>
            </a:r>
            <a:r>
              <a:rPr lang="en-US" dirty="0"/>
              <a:t>of higher velocity both close to and across entire roof top </a:t>
            </a:r>
            <a:r>
              <a:rPr lang="en-US" dirty="0" smtClean="0"/>
              <a:t>region</a:t>
            </a:r>
          </a:p>
          <a:p>
            <a:pPr marL="285750" indent="-285750">
              <a:buFont typeface="Arial" panose="020B0604020202020204" pitchFamily="34" charset="0"/>
              <a:buChar char="•"/>
            </a:pPr>
            <a:r>
              <a:rPr lang="en-US" dirty="0" smtClean="0"/>
              <a:t>Enhanced </a:t>
            </a:r>
            <a:r>
              <a:rPr lang="en-US" dirty="0"/>
              <a:t>velocity field increases wind energy yield potential </a:t>
            </a:r>
          </a:p>
          <a:p>
            <a:pPr marL="291179" indent="-291179">
              <a:buFont typeface="Arial" panose="020B0604020202020204" pitchFamily="34" charset="0"/>
              <a:buChar char="•"/>
            </a:pPr>
            <a:r>
              <a:rPr lang="en-US" dirty="0" smtClean="0"/>
              <a:t>Potential energy yield at </a:t>
            </a:r>
            <a:r>
              <a:rPr lang="en-US" dirty="0"/>
              <a:t>roof edge is increased with sloped </a:t>
            </a:r>
            <a:r>
              <a:rPr lang="en-US" dirty="0" smtClean="0"/>
              <a:t>façade</a:t>
            </a:r>
          </a:p>
          <a:p>
            <a:pPr marL="291179" indent="-291179">
              <a:buFont typeface="Arial" panose="020B0604020202020204" pitchFamily="34" charset="0"/>
              <a:buChar char="•"/>
            </a:pPr>
            <a:r>
              <a:rPr lang="en-US" dirty="0" smtClean="0"/>
              <a:t>Separation bubble is further decreased </a:t>
            </a:r>
            <a:r>
              <a:rPr lang="en-US" dirty="0" smtClean="0"/>
              <a:t>with the </a:t>
            </a:r>
            <a:r>
              <a:rPr lang="en-US" dirty="0" smtClean="0"/>
              <a:t>presence of </a:t>
            </a:r>
            <a:r>
              <a:rPr lang="en-US" dirty="0" smtClean="0"/>
              <a:t>elliptical facade</a:t>
            </a:r>
            <a:endParaRPr lang="en-US" dirty="0" smtClean="0"/>
          </a:p>
          <a:p>
            <a:endParaRPr lang="en-US" dirty="0" smtClean="0"/>
          </a:p>
        </p:txBody>
      </p:sp>
      <p:sp>
        <p:nvSpPr>
          <p:cNvPr id="7" name="Rectangle 6"/>
          <p:cNvSpPr/>
          <p:nvPr/>
        </p:nvSpPr>
        <p:spPr>
          <a:xfrm>
            <a:off x="1469417" y="2837837"/>
            <a:ext cx="632302" cy="1276657"/>
          </a:xfrm>
          <a:prstGeom prst="rect">
            <a:avLst/>
          </a:prstGeom>
          <a:solidFill>
            <a:srgbClr val="92D050"/>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endParaRPr lang="en-US"/>
          </a:p>
        </p:txBody>
      </p:sp>
      <p:sp>
        <p:nvSpPr>
          <p:cNvPr id="8" name="Right Triangle 7"/>
          <p:cNvSpPr/>
          <p:nvPr/>
        </p:nvSpPr>
        <p:spPr>
          <a:xfrm flipH="1">
            <a:off x="3193625" y="2828431"/>
            <a:ext cx="1722755" cy="1276657"/>
          </a:xfrm>
          <a:prstGeom prst="rtTriangle">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endParaRPr lang="en-US"/>
          </a:p>
        </p:txBody>
      </p:sp>
      <p:sp>
        <p:nvSpPr>
          <p:cNvPr id="9" name="Rectangle 8"/>
          <p:cNvSpPr/>
          <p:nvPr/>
        </p:nvSpPr>
        <p:spPr>
          <a:xfrm>
            <a:off x="4918780" y="2832051"/>
            <a:ext cx="660998" cy="1276657"/>
          </a:xfrm>
          <a:prstGeom prst="rect">
            <a:avLst/>
          </a:prstGeom>
          <a:solidFill>
            <a:srgbClr val="92D050"/>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endParaRPr lang="en-US"/>
          </a:p>
        </p:txBody>
      </p:sp>
      <p:sp>
        <p:nvSpPr>
          <p:cNvPr id="10" name="TextBox 14"/>
          <p:cNvSpPr txBox="1">
            <a:spLocks noChangeArrowheads="1"/>
          </p:cNvSpPr>
          <p:nvPr/>
        </p:nvSpPr>
        <p:spPr bwMode="auto">
          <a:xfrm>
            <a:off x="3449120" y="3717334"/>
            <a:ext cx="11350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dirty="0" smtClean="0"/>
              <a:t>30</a:t>
            </a:r>
            <a:r>
              <a:rPr lang="en-US" altLang="en-US" sz="2400" baseline="30000" dirty="0" smtClean="0"/>
              <a:t>o</a:t>
            </a:r>
            <a:endParaRPr lang="en-US" altLang="en-US" sz="2400" baseline="30000" dirty="0"/>
          </a:p>
        </p:txBody>
      </p:sp>
      <p:sp>
        <p:nvSpPr>
          <p:cNvPr id="11" name="Rectangle 10"/>
          <p:cNvSpPr/>
          <p:nvPr/>
        </p:nvSpPr>
        <p:spPr bwMode="auto">
          <a:xfrm>
            <a:off x="1264671" y="2550080"/>
            <a:ext cx="940708" cy="287757"/>
          </a:xfrm>
          <a:prstGeom prst="rect">
            <a:avLst/>
          </a:prstGeom>
          <a:noFill/>
          <a:ln w="571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4" name="TextBox 13"/>
          <p:cNvSpPr txBox="1"/>
          <p:nvPr/>
        </p:nvSpPr>
        <p:spPr>
          <a:xfrm>
            <a:off x="2254433" y="2478514"/>
            <a:ext cx="1173707" cy="430887"/>
          </a:xfrm>
          <a:prstGeom prst="rect">
            <a:avLst/>
          </a:prstGeom>
          <a:noFill/>
        </p:spPr>
        <p:txBody>
          <a:bodyPr wrap="square" rtlCol="0">
            <a:spAutoFit/>
          </a:bodyPr>
          <a:lstStyle/>
          <a:p>
            <a:r>
              <a:rPr lang="en-US" sz="1100" b="1" dirty="0" smtClean="0"/>
              <a:t>0.67in = 5m full scale</a:t>
            </a:r>
            <a:endParaRPr lang="en-US" sz="1100" b="1" dirty="0"/>
          </a:p>
        </p:txBody>
      </p:sp>
      <p:cxnSp>
        <p:nvCxnSpPr>
          <p:cNvPr id="15" name="Straight Connector 14"/>
          <p:cNvCxnSpPr/>
          <p:nvPr/>
        </p:nvCxnSpPr>
        <p:spPr bwMode="auto">
          <a:xfrm>
            <a:off x="685800" y="3671262"/>
            <a:ext cx="1756775" cy="1"/>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bwMode="auto">
          <a:xfrm>
            <a:off x="3645074" y="3671262"/>
            <a:ext cx="165343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21" name="Straight Arrow Connector 20"/>
          <p:cNvCxnSpPr/>
          <p:nvPr/>
        </p:nvCxnSpPr>
        <p:spPr bwMode="auto">
          <a:xfrm>
            <a:off x="1161011" y="2550080"/>
            <a:ext cx="0" cy="338418"/>
          </a:xfrm>
          <a:prstGeom prst="straightConnector1">
            <a:avLst/>
          </a:prstGeom>
          <a:solidFill>
            <a:schemeClr val="accent1"/>
          </a:solidFill>
          <a:ln w="28575" cap="flat" cmpd="sng" algn="ctr">
            <a:solidFill>
              <a:schemeClr val="tx1"/>
            </a:solidFill>
            <a:prstDash val="solid"/>
            <a:round/>
            <a:headEnd type="triangle"/>
            <a:tailEnd type="triangle"/>
          </a:ln>
          <a:effectLst/>
        </p:spPr>
      </p:cxnSp>
      <p:cxnSp>
        <p:nvCxnSpPr>
          <p:cNvPr id="25" name="Straight Connector 24"/>
          <p:cNvCxnSpPr/>
          <p:nvPr/>
        </p:nvCxnSpPr>
        <p:spPr bwMode="auto">
          <a:xfrm>
            <a:off x="6478043" y="3671262"/>
            <a:ext cx="165343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6" name="Rectangle 25"/>
          <p:cNvSpPr/>
          <p:nvPr/>
        </p:nvSpPr>
        <p:spPr>
          <a:xfrm>
            <a:off x="8055046" y="2843408"/>
            <a:ext cx="674637" cy="1255050"/>
          </a:xfrm>
          <a:prstGeom prst="rect">
            <a:avLst/>
          </a:prstGeom>
          <a:solidFill>
            <a:srgbClr val="92D050"/>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7" name="Arc 26"/>
          <p:cNvSpPr/>
          <p:nvPr/>
        </p:nvSpPr>
        <p:spPr bwMode="auto">
          <a:xfrm rot="16200000">
            <a:off x="6792570" y="2043917"/>
            <a:ext cx="2501201" cy="4131029"/>
          </a:xfrm>
          <a:prstGeom prst="arc">
            <a:avLst>
              <a:gd name="adj1" fmla="val 16199996"/>
              <a:gd name="adj2" fmla="val 0"/>
            </a:avLst>
          </a:prstGeom>
          <a:solidFill>
            <a:srgbClr val="92D050"/>
          </a:solidFill>
          <a:ln>
            <a:noFill/>
            <a:headEnd type="none" w="med" len="med"/>
            <a:tailEnd type="none" w="med" len="med"/>
          </a:ln>
        </p:spPr>
        <p:style>
          <a:lnRef idx="1">
            <a:schemeClr val="accent5"/>
          </a:lnRef>
          <a:fillRef idx="0">
            <a:schemeClr val="accent5"/>
          </a:fillRef>
          <a:effectRef idx="0">
            <a:schemeClr val="accent5"/>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28" name="Rectangle 27"/>
          <p:cNvSpPr/>
          <p:nvPr/>
        </p:nvSpPr>
        <p:spPr bwMode="auto">
          <a:xfrm>
            <a:off x="7911646" y="2519316"/>
            <a:ext cx="940708" cy="287757"/>
          </a:xfrm>
          <a:prstGeom prst="rect">
            <a:avLst/>
          </a:prstGeom>
          <a:noFill/>
          <a:ln w="571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9" name="Rectangle 28"/>
          <p:cNvSpPr/>
          <p:nvPr/>
        </p:nvSpPr>
        <p:spPr bwMode="auto">
          <a:xfrm>
            <a:off x="4776054" y="2503657"/>
            <a:ext cx="940708" cy="287757"/>
          </a:xfrm>
          <a:prstGeom prst="rect">
            <a:avLst/>
          </a:prstGeom>
          <a:noFill/>
          <a:ln w="571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5906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3"/>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6"/>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21"/>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25"/>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25"/>
                                        </p:tgtEl>
                                        <p:attrNameLst>
                                          <p:attrName>style.visibility</p:attrName>
                                        </p:attrNameLst>
                                      </p:cBhvr>
                                      <p:to>
                                        <p:strVal val="hidden"/>
                                      </p:to>
                                    </p:set>
                                  </p:childTnLst>
                                </p:cTn>
                              </p:par>
                              <p:par>
                                <p:cTn id="39" presetID="1" presetClass="entr" presetSubtype="0" fill="hold" grpId="1" nodeType="withEffect">
                                  <p:stCondLst>
                                    <p:cond delay="0"/>
                                  </p:stCondLst>
                                  <p:childTnLst>
                                    <p:set>
                                      <p:cBhvr>
                                        <p:cTn id="40" dur="1" fill="hold">
                                          <p:stCondLst>
                                            <p:cond delay="0"/>
                                          </p:stCondLst>
                                        </p:cTn>
                                        <p:tgtEl>
                                          <p:spTgt spid="7"/>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8"/>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par>
                                <p:cTn id="45" presetID="1" presetClass="entr" presetSubtype="0" fill="hold" grpId="1" nodeType="with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par>
                                <p:cTn id="49" presetID="1" presetClass="entr" presetSubtype="0" fill="hold" grpId="1" nodeType="with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childTnLst>
                                </p:cTn>
                              </p:par>
                              <p:par>
                                <p:cTn id="53" presetID="1" presetClass="entr" presetSubtype="0" fill="hold" grpId="1" nodeType="withEffect">
                                  <p:stCondLst>
                                    <p:cond delay="0"/>
                                  </p:stCondLst>
                                  <p:childTnLst>
                                    <p:set>
                                      <p:cBhvr>
                                        <p:cTn id="54" dur="1" fill="hold">
                                          <p:stCondLst>
                                            <p:cond delay="0"/>
                                          </p:stCondLst>
                                        </p:cTn>
                                        <p:tgtEl>
                                          <p:spTgt spid="26"/>
                                        </p:tgtEl>
                                        <p:attrNameLst>
                                          <p:attrName>style.visibility</p:attrName>
                                        </p:attrNameLst>
                                      </p:cBhvr>
                                      <p:to>
                                        <p:strVal val="visible"/>
                                      </p:to>
                                    </p:set>
                                  </p:childTnLst>
                                </p:cTn>
                              </p:par>
                              <p:par>
                                <p:cTn id="55" presetID="1" presetClass="entr" presetSubtype="0" fill="hold" grpId="1" nodeType="with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par>
                                <p:cTn id="57" presetID="1" presetClass="entr" presetSubtype="0" fill="hold" grpId="1" nodeType="with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par>
                                <p:cTn id="59" presetID="1" presetClass="entr" presetSubtype="0" fill="hold" grpId="1" nodeType="withEffect">
                                  <p:stCondLst>
                                    <p:cond delay="0"/>
                                  </p:stCondLst>
                                  <p:childTnLst>
                                    <p:set>
                                      <p:cBhvr>
                                        <p:cTn id="60" dur="1" fill="hold">
                                          <p:stCondLst>
                                            <p:cond delay="0"/>
                                          </p:stCondLst>
                                        </p:cTn>
                                        <p:tgtEl>
                                          <p:spTgt spid="2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2" nodeType="clickEffect">
                                  <p:stCondLst>
                                    <p:cond delay="0"/>
                                  </p:stCondLst>
                                  <p:childTnLst>
                                    <p:set>
                                      <p:cBhvr>
                                        <p:cTn id="64" dur="1" fill="hold">
                                          <p:stCondLst>
                                            <p:cond delay="0"/>
                                          </p:stCondLst>
                                        </p:cTn>
                                        <p:tgtEl>
                                          <p:spTgt spid="7"/>
                                        </p:tgtEl>
                                        <p:attrNameLst>
                                          <p:attrName>style.visibility</p:attrName>
                                        </p:attrNameLst>
                                      </p:cBhvr>
                                      <p:to>
                                        <p:strVal val="hidden"/>
                                      </p:to>
                                    </p:set>
                                  </p:childTnLst>
                                </p:cTn>
                              </p:par>
                              <p:par>
                                <p:cTn id="65" presetID="1" presetClass="exit" presetSubtype="0" fill="hold" grpId="2" nodeType="withEffect">
                                  <p:stCondLst>
                                    <p:cond delay="0"/>
                                  </p:stCondLst>
                                  <p:childTnLst>
                                    <p:set>
                                      <p:cBhvr>
                                        <p:cTn id="66" dur="1" fill="hold">
                                          <p:stCondLst>
                                            <p:cond delay="0"/>
                                          </p:stCondLst>
                                        </p:cTn>
                                        <p:tgtEl>
                                          <p:spTgt spid="8"/>
                                        </p:tgtEl>
                                        <p:attrNameLst>
                                          <p:attrName>style.visibility</p:attrName>
                                        </p:attrNameLst>
                                      </p:cBhvr>
                                      <p:to>
                                        <p:strVal val="hidden"/>
                                      </p:to>
                                    </p:set>
                                  </p:childTnLst>
                                </p:cTn>
                              </p:par>
                              <p:par>
                                <p:cTn id="67" presetID="1" presetClass="exit" presetSubtype="0" fill="hold" grpId="2" nodeType="withEffect">
                                  <p:stCondLst>
                                    <p:cond delay="0"/>
                                  </p:stCondLst>
                                  <p:childTnLst>
                                    <p:set>
                                      <p:cBhvr>
                                        <p:cTn id="68" dur="1" fill="hold">
                                          <p:stCondLst>
                                            <p:cond delay="0"/>
                                          </p:stCondLst>
                                        </p:cTn>
                                        <p:tgtEl>
                                          <p:spTgt spid="9"/>
                                        </p:tgtEl>
                                        <p:attrNameLst>
                                          <p:attrName>style.visibility</p:attrName>
                                        </p:attrNameLst>
                                      </p:cBhvr>
                                      <p:to>
                                        <p:strVal val="hidden"/>
                                      </p:to>
                                    </p:set>
                                  </p:childTnLst>
                                </p:cTn>
                              </p:par>
                              <p:par>
                                <p:cTn id="69" presetID="1" presetClass="exit" presetSubtype="0" fill="hold" grpId="2" nodeType="withEffect">
                                  <p:stCondLst>
                                    <p:cond delay="0"/>
                                  </p:stCondLst>
                                  <p:childTnLst>
                                    <p:set>
                                      <p:cBhvr>
                                        <p:cTn id="70" dur="1" fill="hold">
                                          <p:stCondLst>
                                            <p:cond delay="0"/>
                                          </p:stCondLst>
                                        </p:cTn>
                                        <p:tgtEl>
                                          <p:spTgt spid="10"/>
                                        </p:tgtEl>
                                        <p:attrNameLst>
                                          <p:attrName>style.visibility</p:attrName>
                                        </p:attrNameLst>
                                      </p:cBhvr>
                                      <p:to>
                                        <p:strVal val="hidden"/>
                                      </p:to>
                                    </p:set>
                                  </p:childTnLst>
                                </p:cTn>
                              </p:par>
                              <p:par>
                                <p:cTn id="71" presetID="1" presetClass="exit" presetSubtype="0" fill="hold" grpId="2" nodeType="withEffect">
                                  <p:stCondLst>
                                    <p:cond delay="0"/>
                                  </p:stCondLst>
                                  <p:childTnLst>
                                    <p:set>
                                      <p:cBhvr>
                                        <p:cTn id="72" dur="1" fill="hold">
                                          <p:stCondLst>
                                            <p:cond delay="0"/>
                                          </p:stCondLst>
                                        </p:cTn>
                                        <p:tgtEl>
                                          <p:spTgt spid="11"/>
                                        </p:tgtEl>
                                        <p:attrNameLst>
                                          <p:attrName>style.visibility</p:attrName>
                                        </p:attrNameLst>
                                      </p:cBhvr>
                                      <p:to>
                                        <p:strVal val="hidden"/>
                                      </p:to>
                                    </p:set>
                                  </p:childTnLst>
                                </p:cTn>
                              </p:par>
                              <p:par>
                                <p:cTn id="73" presetID="1" presetClass="exit" presetSubtype="0" fill="hold" grpId="2" nodeType="withEffect">
                                  <p:stCondLst>
                                    <p:cond delay="0"/>
                                  </p:stCondLst>
                                  <p:childTnLst>
                                    <p:set>
                                      <p:cBhvr>
                                        <p:cTn id="74" dur="1" fill="hold">
                                          <p:stCondLst>
                                            <p:cond delay="0"/>
                                          </p:stCondLst>
                                        </p:cTn>
                                        <p:tgtEl>
                                          <p:spTgt spid="14"/>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15"/>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16"/>
                                        </p:tgtEl>
                                        <p:attrNameLst>
                                          <p:attrName>style.visibility</p:attrName>
                                        </p:attrNameLst>
                                      </p:cBhvr>
                                      <p:to>
                                        <p:strVal val="hidden"/>
                                      </p:to>
                                    </p:set>
                                  </p:childTnLst>
                                </p:cTn>
                              </p:par>
                              <p:par>
                                <p:cTn id="79" presetID="1" presetClass="exit" presetSubtype="0" fill="hold" nodeType="withEffect">
                                  <p:stCondLst>
                                    <p:cond delay="0"/>
                                  </p:stCondLst>
                                  <p:childTnLst>
                                    <p:set>
                                      <p:cBhvr>
                                        <p:cTn id="80" dur="1" fill="hold">
                                          <p:stCondLst>
                                            <p:cond delay="0"/>
                                          </p:stCondLst>
                                        </p:cTn>
                                        <p:tgtEl>
                                          <p:spTgt spid="21"/>
                                        </p:tgtEl>
                                        <p:attrNameLst>
                                          <p:attrName>style.visibility</p:attrName>
                                        </p:attrNameLst>
                                      </p:cBhvr>
                                      <p:to>
                                        <p:strVal val="hidden"/>
                                      </p:to>
                                    </p:set>
                                  </p:childTnLst>
                                </p:cTn>
                              </p:par>
                              <p:par>
                                <p:cTn id="81" presetID="1" presetClass="exit" presetSubtype="0" fill="hold" grpId="2" nodeType="withEffect">
                                  <p:stCondLst>
                                    <p:cond delay="0"/>
                                  </p:stCondLst>
                                  <p:childTnLst>
                                    <p:set>
                                      <p:cBhvr>
                                        <p:cTn id="82" dur="1" fill="hold">
                                          <p:stCondLst>
                                            <p:cond delay="0"/>
                                          </p:stCondLst>
                                        </p:cTn>
                                        <p:tgtEl>
                                          <p:spTgt spid="26"/>
                                        </p:tgtEl>
                                        <p:attrNameLst>
                                          <p:attrName>style.visibility</p:attrName>
                                        </p:attrNameLst>
                                      </p:cBhvr>
                                      <p:to>
                                        <p:strVal val="hidden"/>
                                      </p:to>
                                    </p:set>
                                  </p:childTnLst>
                                </p:cTn>
                              </p:par>
                              <p:par>
                                <p:cTn id="83" presetID="1" presetClass="exit" presetSubtype="0" fill="hold" grpId="2" nodeType="withEffect">
                                  <p:stCondLst>
                                    <p:cond delay="0"/>
                                  </p:stCondLst>
                                  <p:childTnLst>
                                    <p:set>
                                      <p:cBhvr>
                                        <p:cTn id="84" dur="1" fill="hold">
                                          <p:stCondLst>
                                            <p:cond delay="0"/>
                                          </p:stCondLst>
                                        </p:cTn>
                                        <p:tgtEl>
                                          <p:spTgt spid="27"/>
                                        </p:tgtEl>
                                        <p:attrNameLst>
                                          <p:attrName>style.visibility</p:attrName>
                                        </p:attrNameLst>
                                      </p:cBhvr>
                                      <p:to>
                                        <p:strVal val="hidden"/>
                                      </p:to>
                                    </p:set>
                                  </p:childTnLst>
                                </p:cTn>
                              </p:par>
                              <p:par>
                                <p:cTn id="85" presetID="1" presetClass="exit" presetSubtype="0" fill="hold" grpId="2" nodeType="withEffect">
                                  <p:stCondLst>
                                    <p:cond delay="0"/>
                                  </p:stCondLst>
                                  <p:childTnLst>
                                    <p:set>
                                      <p:cBhvr>
                                        <p:cTn id="86" dur="1" fill="hold">
                                          <p:stCondLst>
                                            <p:cond delay="0"/>
                                          </p:stCondLst>
                                        </p:cTn>
                                        <p:tgtEl>
                                          <p:spTgt spid="28"/>
                                        </p:tgtEl>
                                        <p:attrNameLst>
                                          <p:attrName>style.visibility</p:attrName>
                                        </p:attrNameLst>
                                      </p:cBhvr>
                                      <p:to>
                                        <p:strVal val="hidden"/>
                                      </p:to>
                                    </p:set>
                                  </p:childTnLst>
                                </p:cTn>
                              </p:par>
                              <p:par>
                                <p:cTn id="87" presetID="1" presetClass="exit" presetSubtype="0" fill="hold" grpId="2" nodeType="withEffect">
                                  <p:stCondLst>
                                    <p:cond delay="0"/>
                                  </p:stCondLst>
                                  <p:childTnLst>
                                    <p:set>
                                      <p:cBhvr>
                                        <p:cTn id="88" dur="1" fill="hold">
                                          <p:stCondLst>
                                            <p:cond delay="0"/>
                                          </p:stCondLst>
                                        </p:cTn>
                                        <p:tgtEl>
                                          <p:spTgt spid="29"/>
                                        </p:tgtEl>
                                        <p:attrNameLst>
                                          <p:attrName>style.visibility</p:attrName>
                                        </p:attrNameLst>
                                      </p:cBhvr>
                                      <p:to>
                                        <p:strVal val="hidden"/>
                                      </p:to>
                                    </p:set>
                                  </p:childTnLst>
                                </p:cTn>
                              </p:par>
                              <p:par>
                                <p:cTn id="89" presetID="1" presetClass="entr" presetSubtype="0" fill="hold" nodeType="withEffect">
                                  <p:stCondLst>
                                    <p:cond delay="0"/>
                                  </p:stCondLst>
                                  <p:childTnLst>
                                    <p:set>
                                      <p:cBhvr>
                                        <p:cTn id="90" dur="1" fill="hold">
                                          <p:stCondLst>
                                            <p:cond delay="0"/>
                                          </p:stCondLst>
                                        </p:cTn>
                                        <p:tgtEl>
                                          <p:spTgt spid="13"/>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5"/>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16"/>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25"/>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nodeType="clickEffect">
                                  <p:stCondLst>
                                    <p:cond delay="0"/>
                                  </p:stCondLst>
                                  <p:childTnLst>
                                    <p:set>
                                      <p:cBhvr>
                                        <p:cTn id="100" dur="1" fill="hold">
                                          <p:stCondLst>
                                            <p:cond delay="0"/>
                                          </p:stCondLst>
                                        </p:cTn>
                                        <p:tgtEl>
                                          <p:spTgt spid="15"/>
                                        </p:tgtEl>
                                        <p:attrNameLst>
                                          <p:attrName>style.visibility</p:attrName>
                                        </p:attrNameLst>
                                      </p:cBhvr>
                                      <p:to>
                                        <p:strVal val="hidden"/>
                                      </p:to>
                                    </p:set>
                                  </p:childTnLst>
                                </p:cTn>
                              </p:par>
                              <p:par>
                                <p:cTn id="101" presetID="1" presetClass="exit" presetSubtype="0" fill="hold" nodeType="withEffect">
                                  <p:stCondLst>
                                    <p:cond delay="0"/>
                                  </p:stCondLst>
                                  <p:childTnLst>
                                    <p:set>
                                      <p:cBhvr>
                                        <p:cTn id="102" dur="1" fill="hold">
                                          <p:stCondLst>
                                            <p:cond delay="0"/>
                                          </p:stCondLst>
                                        </p:cTn>
                                        <p:tgtEl>
                                          <p:spTgt spid="16"/>
                                        </p:tgtEl>
                                        <p:attrNameLst>
                                          <p:attrName>style.visibility</p:attrName>
                                        </p:attrNameLst>
                                      </p:cBhvr>
                                      <p:to>
                                        <p:strVal val="hidden"/>
                                      </p:to>
                                    </p:set>
                                  </p:childTnLst>
                                </p:cTn>
                              </p:par>
                              <p:par>
                                <p:cTn id="103" presetID="1" presetClass="exit" presetSubtype="0" fill="hold" nodeType="withEffect">
                                  <p:stCondLst>
                                    <p:cond delay="0"/>
                                  </p:stCondLst>
                                  <p:childTnLst>
                                    <p:set>
                                      <p:cBhvr>
                                        <p:cTn id="104" dur="1" fill="hold">
                                          <p:stCondLst>
                                            <p:cond delay="0"/>
                                          </p:stCondLst>
                                        </p:cTn>
                                        <p:tgtEl>
                                          <p:spTgt spid="25"/>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1" nodeType="clickEffect">
                                  <p:stCondLst>
                                    <p:cond delay="0"/>
                                  </p:stCondLst>
                                  <p:childTnLst>
                                    <p:set>
                                      <p:cBhvr>
                                        <p:cTn id="10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7" grpId="0" animBg="1"/>
      <p:bldP spid="7" grpId="1" animBg="1"/>
      <p:bldP spid="7" grpId="2" animBg="1"/>
      <p:bldP spid="8" grpId="0" animBg="1"/>
      <p:bldP spid="8" grpId="1" animBg="1"/>
      <p:bldP spid="8" grpId="2" animBg="1"/>
      <p:bldP spid="9" grpId="0" animBg="1"/>
      <p:bldP spid="9" grpId="1" animBg="1"/>
      <p:bldP spid="9" grpId="2" animBg="1"/>
      <p:bldP spid="10" grpId="0"/>
      <p:bldP spid="10" grpId="1"/>
      <p:bldP spid="10" grpId="2"/>
      <p:bldP spid="11" grpId="0" animBg="1"/>
      <p:bldP spid="11" grpId="1" animBg="1"/>
      <p:bldP spid="11" grpId="2" animBg="1"/>
      <p:bldP spid="14" grpId="0"/>
      <p:bldP spid="14" grpId="1"/>
      <p:bldP spid="14" grpId="2"/>
      <p:bldP spid="26" grpId="0" animBg="1"/>
      <p:bldP spid="26" grpId="1" animBg="1"/>
      <p:bldP spid="26" grpId="2" animBg="1"/>
      <p:bldP spid="27" grpId="0" animBg="1"/>
      <p:bldP spid="27" grpId="1" animBg="1"/>
      <p:bldP spid="27" grpId="2" animBg="1"/>
      <p:bldP spid="28" grpId="0" animBg="1"/>
      <p:bldP spid="28" grpId="1" animBg="1"/>
      <p:bldP spid="28" grpId="2" animBg="1"/>
      <p:bldP spid="29" grpId="0" animBg="1"/>
      <p:bldP spid="29" grpId="1" animBg="1"/>
      <p:bldP spid="29" grpId="2"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smtClean="0"/>
              <a:t>Experimental Results: Velocity Profiles </a:t>
            </a:r>
            <a:endParaRPr lang="en-US" sz="2400" dirty="0"/>
          </a:p>
        </p:txBody>
      </p:sp>
      <p:pic>
        <p:nvPicPr>
          <p:cNvPr id="39" name="Picture 38"/>
          <p:cNvPicPr/>
          <p:nvPr/>
        </p:nvPicPr>
        <p:blipFill>
          <a:blip r:embed="rId3">
            <a:extLst>
              <a:ext uri="{28A0092B-C50C-407E-A947-70E740481C1C}">
                <a14:useLocalDpi xmlns:a14="http://schemas.microsoft.com/office/drawing/2010/main" val="0"/>
              </a:ext>
            </a:extLst>
          </a:blip>
          <a:srcRect/>
          <a:stretch>
            <a:fillRect/>
          </a:stretch>
        </p:blipFill>
        <p:spPr bwMode="auto">
          <a:xfrm>
            <a:off x="0" y="1665080"/>
            <a:ext cx="4321480" cy="3457181"/>
          </a:xfrm>
          <a:prstGeom prst="rect">
            <a:avLst/>
          </a:prstGeom>
          <a:noFill/>
          <a:ln>
            <a:noFill/>
          </a:ln>
        </p:spPr>
      </p:pic>
      <p:pic>
        <p:nvPicPr>
          <p:cNvPr id="40" name="Picture 39"/>
          <p:cNvPicPr/>
          <p:nvPr/>
        </p:nvPicPr>
        <p:blipFill>
          <a:blip r:embed="rId4">
            <a:extLst>
              <a:ext uri="{28A0092B-C50C-407E-A947-70E740481C1C}">
                <a14:useLocalDpi xmlns:a14="http://schemas.microsoft.com/office/drawing/2010/main" val="0"/>
              </a:ext>
            </a:extLst>
          </a:blip>
          <a:srcRect/>
          <a:stretch>
            <a:fillRect/>
          </a:stretch>
        </p:blipFill>
        <p:spPr bwMode="auto">
          <a:xfrm rot="21600000">
            <a:off x="69492" y="1665079"/>
            <a:ext cx="4251988" cy="3457181"/>
          </a:xfrm>
          <a:prstGeom prst="rect">
            <a:avLst/>
          </a:prstGeom>
          <a:noFill/>
          <a:ln>
            <a:noFill/>
          </a:ln>
        </p:spPr>
      </p:pic>
      <p:pic>
        <p:nvPicPr>
          <p:cNvPr id="41" name="Picture 40"/>
          <p:cNvPicPr/>
          <p:nvPr/>
        </p:nvPicPr>
        <p:blipFill>
          <a:blip r:embed="rId5">
            <a:extLst>
              <a:ext uri="{28A0092B-C50C-407E-A947-70E740481C1C}">
                <a14:useLocalDpi xmlns:a14="http://schemas.microsoft.com/office/drawing/2010/main" val="0"/>
              </a:ext>
            </a:extLst>
          </a:blip>
          <a:srcRect/>
          <a:stretch>
            <a:fillRect/>
          </a:stretch>
        </p:blipFill>
        <p:spPr bwMode="auto">
          <a:xfrm>
            <a:off x="69491" y="1665078"/>
            <a:ext cx="4251987" cy="3457180"/>
          </a:xfrm>
          <a:prstGeom prst="rect">
            <a:avLst/>
          </a:prstGeom>
          <a:noFill/>
          <a:ln>
            <a:noFill/>
          </a:ln>
        </p:spPr>
      </p:pic>
      <p:sp>
        <p:nvSpPr>
          <p:cNvPr id="42" name="Slide Number Placeholder 3"/>
          <p:cNvSpPr>
            <a:spLocks noGrp="1"/>
          </p:cNvSpPr>
          <p:nvPr>
            <p:ph type="sldNum" sz="quarter" idx="12"/>
          </p:nvPr>
        </p:nvSpPr>
        <p:spPr>
          <a:xfrm>
            <a:off x="7620000" y="6400800"/>
            <a:ext cx="1371600" cy="320675"/>
          </a:xfrm>
        </p:spPr>
        <p:txBody>
          <a:bodyPr/>
          <a:lstStyle/>
          <a:p>
            <a:r>
              <a:rPr lang="en-US" dirty="0" smtClean="0"/>
              <a:t>3</a:t>
            </a:r>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5257801" y="1057275"/>
                <a:ext cx="2895599" cy="7341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𝐴𝑣𝑔</m:t>
                      </m:r>
                      <m:r>
                        <a:rPr lang="en-US" b="0" i="1" smtClean="0">
                          <a:latin typeface="Cambria Math"/>
                        </a:rPr>
                        <m:t>=</m:t>
                      </m:r>
                      <m:f>
                        <m:fPr>
                          <m:ctrlPr>
                            <a:rPr lang="en-US" i="1" smtClean="0">
                              <a:latin typeface="Cambria Math"/>
                            </a:rPr>
                          </m:ctrlPr>
                        </m:fPr>
                        <m:num>
                          <m:r>
                            <a:rPr lang="en-US" b="0" i="1" smtClean="0">
                              <a:latin typeface="Cambria Math"/>
                            </a:rPr>
                            <m:t>1</m:t>
                          </m:r>
                        </m:num>
                        <m:den>
                          <m:sSub>
                            <m:sSubPr>
                              <m:ctrlPr>
                                <a:rPr lang="en-US" i="1" smtClean="0">
                                  <a:latin typeface="Cambria Math"/>
                                </a:rPr>
                              </m:ctrlPr>
                            </m:sSubPr>
                            <m:e>
                              <m:r>
                                <a:rPr lang="en-US" b="0" i="1" smtClean="0">
                                  <a:latin typeface="Cambria Math"/>
                                </a:rPr>
                                <m:t>h</m:t>
                              </m:r>
                            </m:e>
                            <m:sub>
                              <m:r>
                                <a:rPr lang="en-US" b="0" i="1" smtClean="0">
                                  <a:latin typeface="Cambria Math"/>
                                </a:rPr>
                                <m:t>𝑝</m:t>
                              </m:r>
                            </m:sub>
                          </m:sSub>
                        </m:den>
                      </m:f>
                      <m:nary>
                        <m:naryPr>
                          <m:ctrlPr>
                            <a:rPr lang="en-US" i="1" smtClean="0">
                              <a:latin typeface="Cambria Math"/>
                            </a:rPr>
                          </m:ctrlPr>
                        </m:naryPr>
                        <m:sub>
                          <m:r>
                            <m:rPr>
                              <m:brk m:alnAt="23"/>
                            </m:rPr>
                            <a:rPr lang="en-US" b="0" i="1" smtClean="0">
                              <a:latin typeface="Cambria Math"/>
                            </a:rPr>
                            <m:t>0</m:t>
                          </m:r>
                        </m:sub>
                        <m:sup>
                          <m:sSub>
                            <m:sSubPr>
                              <m:ctrlPr>
                                <a:rPr lang="en-US" i="1" smtClean="0">
                                  <a:latin typeface="Cambria Math"/>
                                </a:rPr>
                              </m:ctrlPr>
                            </m:sSubPr>
                            <m:e>
                              <m:r>
                                <a:rPr lang="en-US" b="0" i="1" smtClean="0">
                                  <a:latin typeface="Cambria Math"/>
                                </a:rPr>
                                <m:t>h</m:t>
                              </m:r>
                            </m:e>
                            <m:sub>
                              <m:r>
                                <a:rPr lang="en-US" b="0" i="1" smtClean="0">
                                  <a:latin typeface="Cambria Math"/>
                                </a:rPr>
                                <m:t>𝑝</m:t>
                              </m:r>
                            </m:sub>
                          </m:sSub>
                        </m:sup>
                        <m:e>
                          <m:r>
                            <a:rPr lang="en-US" b="0" i="1" smtClean="0">
                              <a:latin typeface="Cambria Math"/>
                            </a:rPr>
                            <m:t>𝑈</m:t>
                          </m:r>
                          <m:d>
                            <m:dPr>
                              <m:ctrlPr>
                                <a:rPr lang="en-US" b="0" i="1" smtClean="0">
                                  <a:latin typeface="Cambria Math"/>
                                </a:rPr>
                              </m:ctrlPr>
                            </m:dPr>
                            <m:e>
                              <m:r>
                                <a:rPr lang="en-US" b="0" i="1" smtClean="0">
                                  <a:latin typeface="Cambria Math"/>
                                </a:rPr>
                                <m:t>h</m:t>
                              </m:r>
                            </m:e>
                          </m:d>
                          <m:r>
                            <a:rPr lang="en-US" b="0" i="1" smtClean="0">
                              <a:latin typeface="Cambria Math"/>
                            </a:rPr>
                            <m:t>𝑑h</m:t>
                          </m:r>
                        </m:e>
                      </m:nary>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5257801" y="1057275"/>
                <a:ext cx="2895599" cy="734175"/>
              </a:xfrm>
              <a:prstGeom prst="rect">
                <a:avLst/>
              </a:prstGeom>
              <a:blipFill rotWithShape="0">
                <a:blip r:embed="rId6"/>
                <a:stretch>
                  <a:fillRect/>
                </a:stretch>
              </a:blipFill>
            </p:spPr>
            <p:txBody>
              <a:bodyPr/>
              <a:lstStyle/>
              <a:p>
                <a:r>
                  <a:rPr lang="en-US">
                    <a:noFill/>
                  </a:rPr>
                  <a:t> </a:t>
                </a:r>
              </a:p>
            </p:txBody>
          </p:sp>
        </mc:Fallback>
      </mc:AlternateContent>
      <p:sp>
        <p:nvSpPr>
          <p:cNvPr id="8" name="Content Placeholder 18"/>
          <p:cNvSpPr>
            <a:spLocks noGrp="1"/>
          </p:cNvSpPr>
          <p:nvPr>
            <p:ph sz="half" idx="2"/>
          </p:nvPr>
        </p:nvSpPr>
        <p:spPr>
          <a:xfrm>
            <a:off x="4086102" y="2256076"/>
            <a:ext cx="4952999" cy="5562600"/>
          </a:xfrm>
        </p:spPr>
        <p:txBody>
          <a:bodyPr/>
          <a:lstStyle/>
          <a:p>
            <a:r>
              <a:rPr lang="en-US" sz="1600" dirty="0" smtClean="0"/>
              <a:t>Sloped leading edge location experienced average velocity increase over rectangle model  ~ 6.29%</a:t>
            </a:r>
          </a:p>
          <a:p>
            <a:pPr lvl="1"/>
            <a:r>
              <a:rPr lang="en-US" sz="1600" dirty="0" smtClean="0"/>
              <a:t>Rectangle model enhanced </a:t>
            </a:r>
            <a:r>
              <a:rPr lang="en-US" sz="1600" dirty="0" err="1" smtClean="0"/>
              <a:t>freestream</a:t>
            </a:r>
            <a:r>
              <a:rPr lang="en-US" sz="1600" dirty="0" smtClean="0"/>
              <a:t> velocity ~ 23.5%</a:t>
            </a:r>
          </a:p>
          <a:p>
            <a:pPr lvl="1"/>
            <a:r>
              <a:rPr lang="en-US" sz="1600" dirty="0" smtClean="0"/>
              <a:t>Sloped model enhanced freestream velocity ~ 32%</a:t>
            </a:r>
          </a:p>
          <a:p>
            <a:pPr lvl="1"/>
            <a:endParaRPr lang="en-US" sz="1600" dirty="0" smtClean="0"/>
          </a:p>
          <a:p>
            <a:r>
              <a:rPr lang="en-US" sz="1600" dirty="0" smtClean="0"/>
              <a:t>Elliptical </a:t>
            </a:r>
            <a:r>
              <a:rPr lang="en-US" sz="1600" dirty="0"/>
              <a:t>leading edge location experienced average velocity </a:t>
            </a:r>
            <a:r>
              <a:rPr lang="en-US" sz="1600" dirty="0" smtClean="0"/>
              <a:t>decreased compared to </a:t>
            </a:r>
            <a:r>
              <a:rPr lang="en-US" sz="1600" dirty="0"/>
              <a:t>rectangle model  ~ </a:t>
            </a:r>
            <a:r>
              <a:rPr lang="en-US" sz="1600" dirty="0" smtClean="0"/>
              <a:t>13%</a:t>
            </a:r>
            <a:endParaRPr lang="en-US" sz="1600" dirty="0"/>
          </a:p>
          <a:p>
            <a:endParaRPr lang="en-US" sz="1600" dirty="0"/>
          </a:p>
          <a:p>
            <a:endParaRPr lang="en-US" sz="1600" dirty="0"/>
          </a:p>
          <a:p>
            <a:endParaRPr lang="en-US" sz="1600" dirty="0"/>
          </a:p>
        </p:txBody>
      </p:sp>
      <p:sp>
        <p:nvSpPr>
          <p:cNvPr id="9" name="Content Placeholder 18"/>
          <p:cNvSpPr>
            <a:spLocks noGrp="1"/>
          </p:cNvSpPr>
          <p:nvPr>
            <p:ph sz="half" idx="2"/>
          </p:nvPr>
        </p:nvSpPr>
        <p:spPr>
          <a:xfrm>
            <a:off x="4038600" y="2313575"/>
            <a:ext cx="4952999" cy="2404938"/>
          </a:xfrm>
        </p:spPr>
        <p:txBody>
          <a:bodyPr/>
          <a:lstStyle/>
          <a:p>
            <a:pPr marL="457200" lvl="1" indent="0">
              <a:buNone/>
            </a:pPr>
            <a:endParaRPr lang="en-US" sz="1600" dirty="0" smtClean="0"/>
          </a:p>
          <a:p>
            <a:r>
              <a:rPr lang="en-US" sz="1600" dirty="0" smtClean="0"/>
              <a:t>Sloped roof middle </a:t>
            </a:r>
            <a:r>
              <a:rPr lang="en-US" sz="1600" dirty="0"/>
              <a:t>location </a:t>
            </a:r>
            <a:r>
              <a:rPr lang="en-US" sz="1600" dirty="0" smtClean="0"/>
              <a:t>experienced average </a:t>
            </a:r>
            <a:r>
              <a:rPr lang="en-US" sz="1600" dirty="0"/>
              <a:t>velocity </a:t>
            </a:r>
            <a:r>
              <a:rPr lang="en-US" sz="1600" dirty="0" smtClean="0"/>
              <a:t>increase over rectangular model ~ 90%</a:t>
            </a:r>
          </a:p>
          <a:p>
            <a:pPr lvl="1"/>
            <a:endParaRPr lang="en-US" sz="1600" dirty="0" smtClean="0"/>
          </a:p>
          <a:p>
            <a:r>
              <a:rPr lang="en-US" sz="1600" dirty="0" smtClean="0"/>
              <a:t>Elliptical </a:t>
            </a:r>
            <a:r>
              <a:rPr lang="en-US" sz="1600" dirty="0"/>
              <a:t>roof middle location experienced average velocity increase over rectangular model ~ </a:t>
            </a:r>
            <a:r>
              <a:rPr lang="en-US" sz="1600" dirty="0" smtClean="0"/>
              <a:t>89.3%</a:t>
            </a:r>
            <a:endParaRPr lang="en-US" sz="1600" dirty="0"/>
          </a:p>
          <a:p>
            <a:endParaRPr lang="en-US" sz="1600" dirty="0"/>
          </a:p>
          <a:p>
            <a:endParaRPr lang="en-US" sz="1600" dirty="0"/>
          </a:p>
          <a:p>
            <a:endParaRPr lang="en-US" sz="1600" dirty="0"/>
          </a:p>
        </p:txBody>
      </p:sp>
      <p:sp>
        <p:nvSpPr>
          <p:cNvPr id="10" name="Content Placeholder 18"/>
          <p:cNvSpPr>
            <a:spLocks noGrp="1"/>
          </p:cNvSpPr>
          <p:nvPr>
            <p:ph sz="half" idx="2"/>
          </p:nvPr>
        </p:nvSpPr>
        <p:spPr>
          <a:xfrm>
            <a:off x="4191001" y="1924611"/>
            <a:ext cx="4952999" cy="3959155"/>
          </a:xfrm>
        </p:spPr>
        <p:txBody>
          <a:bodyPr/>
          <a:lstStyle/>
          <a:p>
            <a:pPr marL="457200" lvl="1" indent="0">
              <a:buNone/>
            </a:pPr>
            <a:endParaRPr lang="en-US" sz="1600" dirty="0" smtClean="0"/>
          </a:p>
          <a:p>
            <a:r>
              <a:rPr lang="en-US" sz="1600" dirty="0" smtClean="0"/>
              <a:t>Sloped trailing end location experienced average velocity increase ~ 59%</a:t>
            </a:r>
          </a:p>
          <a:p>
            <a:endParaRPr lang="en-US" sz="1600" dirty="0"/>
          </a:p>
          <a:p>
            <a:r>
              <a:rPr lang="en-US" sz="1600" dirty="0" smtClean="0"/>
              <a:t>Elliptical </a:t>
            </a:r>
            <a:r>
              <a:rPr lang="en-US" sz="1600" dirty="0"/>
              <a:t>trailing end location experienced average velocity increase ~ </a:t>
            </a:r>
            <a:r>
              <a:rPr lang="en-US" sz="1600" dirty="0" smtClean="0"/>
              <a:t>61.7%</a:t>
            </a:r>
            <a:endParaRPr lang="en-US" sz="1600" dirty="0"/>
          </a:p>
          <a:p>
            <a:endParaRPr lang="en-US" sz="1600" dirty="0"/>
          </a:p>
          <a:p>
            <a:endParaRPr lang="en-US" sz="1600" dirty="0"/>
          </a:p>
        </p:txBody>
      </p:sp>
    </p:spTree>
    <p:extLst>
      <p:ext uri="{BB962C8B-B14F-4D97-AF65-F5344CB8AC3E}">
        <p14:creationId xmlns:p14="http://schemas.microsoft.com/office/powerpoint/2010/main" val="1517025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39"/>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4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41"/>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9">
                                            <p:txEl>
                                              <p:pRg st="1" end="1"/>
                                            </p:txEl>
                                          </p:spTgt>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9">
                                            <p:txEl>
                                              <p:pRg st="3" end="3"/>
                                            </p:txEl>
                                          </p:spTgt>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10">
                                            <p:txEl>
                                              <p:pRg st="1" end="1"/>
                                            </p:txEl>
                                          </p:spTgt>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10">
                                            <p:txEl>
                                              <p:pRg st="3" end="3"/>
                                            </p:txEl>
                                          </p:spTgt>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8">
                                            <p:txEl>
                                              <p:pRg st="1" end="1"/>
                                            </p:txEl>
                                          </p:spTgt>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1" nodeType="clickEffect">
                                  <p:stCondLst>
                                    <p:cond delay="0"/>
                                  </p:stCondLst>
                                  <p:childTnLst>
                                    <p:set>
                                      <p:cBhvr>
                                        <p:cTn id="4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39"/>
                                        </p:tgtEl>
                                        <p:attrNameLst>
                                          <p:attrName>style.visibility</p:attrName>
                                        </p:attrNameLst>
                                      </p:cBhvr>
                                      <p:to>
                                        <p:strVal val="hidden"/>
                                      </p:to>
                                    </p:set>
                                  </p:childTnLst>
                                </p:cTn>
                              </p:par>
                              <p:par>
                                <p:cTn id="49" presetID="1" presetClass="exit" presetSubtype="0" fill="hold" grpId="3"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hidden"/>
                                      </p:to>
                                    </p:set>
                                  </p:childTnLst>
                                </p:cTn>
                              </p:par>
                              <p:par>
                                <p:cTn id="51" presetID="1" presetClass="exit" presetSubtype="0" fill="hold" grpId="3" nodeType="withEffect">
                                  <p:stCondLst>
                                    <p:cond delay="0"/>
                                  </p:stCondLst>
                                  <p:childTnLst>
                                    <p:set>
                                      <p:cBhvr>
                                        <p:cTn id="52" dur="1" fill="hold">
                                          <p:stCondLst>
                                            <p:cond delay="0"/>
                                          </p:stCondLst>
                                        </p:cTn>
                                        <p:tgtEl>
                                          <p:spTgt spid="8">
                                            <p:txEl>
                                              <p:pRg st="1" end="1"/>
                                            </p:txEl>
                                          </p:spTgt>
                                        </p:tgtEl>
                                        <p:attrNameLst>
                                          <p:attrName>style.visibility</p:attrName>
                                        </p:attrNameLst>
                                      </p:cBhvr>
                                      <p:to>
                                        <p:strVal val="hidden"/>
                                      </p:to>
                                    </p:set>
                                  </p:childTnLst>
                                </p:cTn>
                              </p:par>
                              <p:par>
                                <p:cTn id="53" presetID="1" presetClass="exit" presetSubtype="0" fill="hold" grpId="3" nodeType="withEffect">
                                  <p:stCondLst>
                                    <p:cond delay="0"/>
                                  </p:stCondLst>
                                  <p:childTnLst>
                                    <p:set>
                                      <p:cBhvr>
                                        <p:cTn id="54" dur="1" fill="hold">
                                          <p:stCondLst>
                                            <p:cond delay="0"/>
                                          </p:stCondLst>
                                        </p:cTn>
                                        <p:tgtEl>
                                          <p:spTgt spid="8">
                                            <p:txEl>
                                              <p:pRg st="2" end="2"/>
                                            </p:txEl>
                                          </p:spTgt>
                                        </p:tgtEl>
                                        <p:attrNameLst>
                                          <p:attrName>style.visibility</p:attrName>
                                        </p:attrNameLst>
                                      </p:cBhvr>
                                      <p:to>
                                        <p:strVal val="hidden"/>
                                      </p:to>
                                    </p:set>
                                  </p:childTnLst>
                                </p:cTn>
                              </p:par>
                              <p:par>
                                <p:cTn id="55" presetID="1" presetClass="exit" presetSubtype="0" fill="hold" grpId="3" nodeType="withEffect">
                                  <p:stCondLst>
                                    <p:cond delay="0"/>
                                  </p:stCondLst>
                                  <p:childTnLst>
                                    <p:set>
                                      <p:cBhvr>
                                        <p:cTn id="56" dur="1" fill="hold">
                                          <p:stCondLst>
                                            <p:cond delay="0"/>
                                          </p:stCondLst>
                                        </p:cTn>
                                        <p:tgtEl>
                                          <p:spTgt spid="8">
                                            <p:txEl>
                                              <p:pRg st="4" end="4"/>
                                            </p:txEl>
                                          </p:spTgt>
                                        </p:tgtEl>
                                        <p:attrNameLst>
                                          <p:attrName>style.visibility</p:attrName>
                                        </p:attrNameLst>
                                      </p:cBhvr>
                                      <p:to>
                                        <p:strVal val="hidden"/>
                                      </p:to>
                                    </p:set>
                                  </p:childTnLst>
                                </p:cTn>
                              </p:par>
                              <p:par>
                                <p:cTn id="57" presetID="1" presetClass="exit" presetSubtype="0" fill="hold" grpId="2" nodeType="withEffect">
                                  <p:stCondLst>
                                    <p:cond delay="0"/>
                                  </p:stCondLst>
                                  <p:childTnLst>
                                    <p:set>
                                      <p:cBhvr>
                                        <p:cTn id="58" dur="1" fill="hold">
                                          <p:stCondLst>
                                            <p:cond delay="0"/>
                                          </p:stCondLst>
                                        </p:cTn>
                                        <p:tgtEl>
                                          <p:spTgt spid="8">
                                            <p:txEl>
                                              <p:pRg st="0" end="0"/>
                                            </p:txEl>
                                          </p:spTgt>
                                        </p:tgtEl>
                                        <p:attrNameLst>
                                          <p:attrName>style.visibility</p:attrName>
                                        </p:attrNameLst>
                                      </p:cBhvr>
                                      <p:to>
                                        <p:strVal val="hidden"/>
                                      </p:to>
                                    </p:set>
                                  </p:childTnLst>
                                </p:cTn>
                              </p:par>
                              <p:par>
                                <p:cTn id="59" presetID="1" presetClass="exit" presetSubtype="0" fill="hold" grpId="2" nodeType="withEffect">
                                  <p:stCondLst>
                                    <p:cond delay="0"/>
                                  </p:stCondLst>
                                  <p:childTnLst>
                                    <p:set>
                                      <p:cBhvr>
                                        <p:cTn id="60" dur="1" fill="hold">
                                          <p:stCondLst>
                                            <p:cond delay="0"/>
                                          </p:stCondLst>
                                        </p:cTn>
                                        <p:tgtEl>
                                          <p:spTgt spid="8">
                                            <p:txEl>
                                              <p:pRg st="1" end="1"/>
                                            </p:txEl>
                                          </p:spTgt>
                                        </p:tgtEl>
                                        <p:attrNameLst>
                                          <p:attrName>style.visibility</p:attrName>
                                        </p:attrNameLst>
                                      </p:cBhvr>
                                      <p:to>
                                        <p:strVal val="hidden"/>
                                      </p:to>
                                    </p:set>
                                  </p:childTnLst>
                                </p:cTn>
                              </p:par>
                              <p:par>
                                <p:cTn id="61" presetID="1" presetClass="exit" presetSubtype="0" fill="hold" grpId="2" nodeType="withEffect">
                                  <p:stCondLst>
                                    <p:cond delay="0"/>
                                  </p:stCondLst>
                                  <p:childTnLst>
                                    <p:set>
                                      <p:cBhvr>
                                        <p:cTn id="62" dur="1" fill="hold">
                                          <p:stCondLst>
                                            <p:cond delay="0"/>
                                          </p:stCondLst>
                                        </p:cTn>
                                        <p:tgtEl>
                                          <p:spTgt spid="8">
                                            <p:txEl>
                                              <p:pRg st="2" end="2"/>
                                            </p:txEl>
                                          </p:spTgt>
                                        </p:tgtEl>
                                        <p:attrNameLst>
                                          <p:attrName>style.visibility</p:attrName>
                                        </p:attrNameLst>
                                      </p:cBhvr>
                                      <p:to>
                                        <p:strVal val="hidden"/>
                                      </p:to>
                                    </p:set>
                                  </p:childTnLst>
                                </p:cTn>
                              </p:par>
                              <p:par>
                                <p:cTn id="63" presetID="1" presetClass="exit" presetSubtype="0" fill="hold" grpId="2" nodeType="withEffect">
                                  <p:stCondLst>
                                    <p:cond delay="0"/>
                                  </p:stCondLst>
                                  <p:childTnLst>
                                    <p:set>
                                      <p:cBhvr>
                                        <p:cTn id="64" dur="1" fill="hold">
                                          <p:stCondLst>
                                            <p:cond delay="0"/>
                                          </p:stCondLst>
                                        </p:cTn>
                                        <p:tgtEl>
                                          <p:spTgt spid="8">
                                            <p:txEl>
                                              <p:pRg st="4" end="4"/>
                                            </p:txEl>
                                          </p:spTgt>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par>
                                <p:cTn id="67" presetID="1" presetClass="entr" presetSubtype="0" fill="hold" grpId="1" nodeType="withEffect">
                                  <p:stCondLst>
                                    <p:cond delay="0"/>
                                  </p:stCondLst>
                                  <p:childTnLst>
                                    <p:set>
                                      <p:cBhvr>
                                        <p:cTn id="68" dur="1" fill="hold">
                                          <p:stCondLst>
                                            <p:cond delay="0"/>
                                          </p:stCondLst>
                                        </p:cTn>
                                        <p:tgtEl>
                                          <p:spTgt spid="9">
                                            <p:txEl>
                                              <p:pRg st="1" end="1"/>
                                            </p:txEl>
                                          </p:spTgt>
                                        </p:tgtEl>
                                        <p:attrNameLst>
                                          <p:attrName>style.visibility</p:attrName>
                                        </p:attrNameLst>
                                      </p:cBhvr>
                                      <p:to>
                                        <p:strVal val="visible"/>
                                      </p:to>
                                    </p:set>
                                  </p:childTnLst>
                                </p:cTn>
                              </p:par>
                              <p:par>
                                <p:cTn id="69" presetID="1" presetClass="entr" presetSubtype="0" fill="hold" grpId="1" nodeType="withEffect">
                                  <p:stCondLst>
                                    <p:cond delay="0"/>
                                  </p:stCondLst>
                                  <p:childTnLst>
                                    <p:set>
                                      <p:cBhvr>
                                        <p:cTn id="7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nodeType="clickEffect">
                                  <p:stCondLst>
                                    <p:cond delay="0"/>
                                  </p:stCondLst>
                                  <p:childTnLst>
                                    <p:set>
                                      <p:cBhvr>
                                        <p:cTn id="74" dur="1" fill="hold">
                                          <p:stCondLst>
                                            <p:cond delay="0"/>
                                          </p:stCondLst>
                                        </p:cTn>
                                        <p:tgtEl>
                                          <p:spTgt spid="40"/>
                                        </p:tgtEl>
                                        <p:attrNameLst>
                                          <p:attrName>style.visibility</p:attrName>
                                        </p:attrNameLst>
                                      </p:cBhvr>
                                      <p:to>
                                        <p:strVal val="hidden"/>
                                      </p:to>
                                    </p:set>
                                  </p:childTnLst>
                                </p:cTn>
                              </p:par>
                              <p:par>
                                <p:cTn id="75" presetID="1" presetClass="exit" presetSubtype="0" fill="hold" grpId="3" nodeType="withEffect">
                                  <p:stCondLst>
                                    <p:cond delay="0"/>
                                  </p:stCondLst>
                                  <p:childTnLst>
                                    <p:set>
                                      <p:cBhvr>
                                        <p:cTn id="76" dur="1" fill="hold">
                                          <p:stCondLst>
                                            <p:cond delay="0"/>
                                          </p:stCondLst>
                                        </p:cTn>
                                        <p:tgtEl>
                                          <p:spTgt spid="9">
                                            <p:txEl>
                                              <p:pRg st="1" end="1"/>
                                            </p:txEl>
                                          </p:spTgt>
                                        </p:tgtEl>
                                        <p:attrNameLst>
                                          <p:attrName>style.visibility</p:attrName>
                                        </p:attrNameLst>
                                      </p:cBhvr>
                                      <p:to>
                                        <p:strVal val="hidden"/>
                                      </p:to>
                                    </p:set>
                                  </p:childTnLst>
                                </p:cTn>
                              </p:par>
                              <p:par>
                                <p:cTn id="77" presetID="1" presetClass="exit" presetSubtype="0" fill="hold" grpId="3" nodeType="withEffect">
                                  <p:stCondLst>
                                    <p:cond delay="0"/>
                                  </p:stCondLst>
                                  <p:childTnLst>
                                    <p:set>
                                      <p:cBhvr>
                                        <p:cTn id="78" dur="1" fill="hold">
                                          <p:stCondLst>
                                            <p:cond delay="0"/>
                                          </p:stCondLst>
                                        </p:cTn>
                                        <p:tgtEl>
                                          <p:spTgt spid="9">
                                            <p:txEl>
                                              <p:pRg st="3" end="3"/>
                                            </p:txEl>
                                          </p:spTgt>
                                        </p:tgtEl>
                                        <p:attrNameLst>
                                          <p:attrName>style.visibility</p:attrName>
                                        </p:attrNameLst>
                                      </p:cBhvr>
                                      <p:to>
                                        <p:strVal val="hidden"/>
                                      </p:to>
                                    </p:set>
                                  </p:childTnLst>
                                </p:cTn>
                              </p:par>
                              <p:par>
                                <p:cTn id="79" presetID="1" presetClass="exit" presetSubtype="0" fill="hold" grpId="2" nodeType="withEffect">
                                  <p:stCondLst>
                                    <p:cond delay="0"/>
                                  </p:stCondLst>
                                  <p:childTnLst>
                                    <p:set>
                                      <p:cBhvr>
                                        <p:cTn id="80" dur="1" fill="hold">
                                          <p:stCondLst>
                                            <p:cond delay="0"/>
                                          </p:stCondLst>
                                        </p:cTn>
                                        <p:tgtEl>
                                          <p:spTgt spid="9">
                                            <p:txEl>
                                              <p:pRg st="1" end="1"/>
                                            </p:txEl>
                                          </p:spTgt>
                                        </p:tgtEl>
                                        <p:attrNameLst>
                                          <p:attrName>style.visibility</p:attrName>
                                        </p:attrNameLst>
                                      </p:cBhvr>
                                      <p:to>
                                        <p:strVal val="hidden"/>
                                      </p:to>
                                    </p:set>
                                  </p:childTnLst>
                                </p:cTn>
                              </p:par>
                              <p:par>
                                <p:cTn id="81" presetID="1" presetClass="exit" presetSubtype="0" fill="hold" grpId="2" nodeType="withEffect">
                                  <p:stCondLst>
                                    <p:cond delay="0"/>
                                  </p:stCondLst>
                                  <p:childTnLst>
                                    <p:set>
                                      <p:cBhvr>
                                        <p:cTn id="82" dur="1" fill="hold">
                                          <p:stCondLst>
                                            <p:cond delay="0"/>
                                          </p:stCondLst>
                                        </p:cTn>
                                        <p:tgtEl>
                                          <p:spTgt spid="9">
                                            <p:txEl>
                                              <p:pRg st="3" end="3"/>
                                            </p:txEl>
                                          </p:spTgt>
                                        </p:tgtEl>
                                        <p:attrNameLst>
                                          <p:attrName>style.visibility</p:attrName>
                                        </p:attrNameLst>
                                      </p:cBhvr>
                                      <p:to>
                                        <p:strVal val="hidden"/>
                                      </p:to>
                                    </p:set>
                                  </p:childTnLst>
                                </p:cTn>
                              </p:par>
                              <p:par>
                                <p:cTn id="83" presetID="1" presetClass="entr" presetSubtype="0" fill="hold" nodeType="withEffect">
                                  <p:stCondLst>
                                    <p:cond delay="0"/>
                                  </p:stCondLst>
                                  <p:childTnLst>
                                    <p:set>
                                      <p:cBhvr>
                                        <p:cTn id="84" dur="1" fill="hold">
                                          <p:stCondLst>
                                            <p:cond delay="0"/>
                                          </p:stCondLst>
                                        </p:cTn>
                                        <p:tgtEl>
                                          <p:spTgt spid="41"/>
                                        </p:tgtEl>
                                        <p:attrNameLst>
                                          <p:attrName>style.visibility</p:attrName>
                                        </p:attrNameLst>
                                      </p:cBhvr>
                                      <p:to>
                                        <p:strVal val="visible"/>
                                      </p:to>
                                    </p:set>
                                  </p:childTnLst>
                                </p:cTn>
                              </p:par>
                              <p:par>
                                <p:cTn id="85" presetID="1" presetClass="entr" presetSubtype="0" fill="hold" grpId="1" nodeType="withEffect">
                                  <p:stCondLst>
                                    <p:cond delay="0"/>
                                  </p:stCondLst>
                                  <p:childTnLst>
                                    <p:set>
                                      <p:cBhvr>
                                        <p:cTn id="86" dur="1" fill="hold">
                                          <p:stCondLst>
                                            <p:cond delay="0"/>
                                          </p:stCondLst>
                                        </p:cTn>
                                        <p:tgtEl>
                                          <p:spTgt spid="10">
                                            <p:txEl>
                                              <p:pRg st="1" end="1"/>
                                            </p:txEl>
                                          </p:spTgt>
                                        </p:tgtEl>
                                        <p:attrNameLst>
                                          <p:attrName>style.visibility</p:attrName>
                                        </p:attrNameLst>
                                      </p:cBhvr>
                                      <p:to>
                                        <p:strVal val="visible"/>
                                      </p:to>
                                    </p:set>
                                  </p:childTnLst>
                                </p:cTn>
                              </p:par>
                              <p:par>
                                <p:cTn id="87" presetID="1" presetClass="entr" presetSubtype="0" fill="hold" grpId="1" nodeType="withEffect">
                                  <p:stCondLst>
                                    <p:cond delay="0"/>
                                  </p:stCondLst>
                                  <p:childTnLst>
                                    <p:set>
                                      <p:cBhvr>
                                        <p:cTn id="8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uiExpand="1" build="p"/>
      <p:bldP spid="8" grpId="1" build="p"/>
      <p:bldP spid="8" grpId="2" uiExpand="1" build="p"/>
      <p:bldP spid="8" grpId="3" build="p"/>
      <p:bldP spid="9" grpId="0" build="p"/>
      <p:bldP spid="9" grpId="1" build="p"/>
      <p:bldP spid="9" grpId="2" uiExpand="1" build="p"/>
      <p:bldP spid="9" grpId="3" build="p"/>
      <p:bldP spid="10" grpId="0" build="p"/>
      <p:bldP spid="10" grpId="1"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Experimental Results: Turbulence Intensity Contours</a:t>
            </a:r>
            <a:endParaRPr lang="en-US" sz="2400"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14</a:t>
            </a:fld>
            <a:endParaRPr lang="en-US"/>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2400" y="1000228"/>
            <a:ext cx="8839200" cy="3382031"/>
          </a:xfrm>
        </p:spPr>
      </p:pic>
      <p:sp>
        <p:nvSpPr>
          <p:cNvPr id="3" name="TextBox 2"/>
          <p:cNvSpPr txBox="1"/>
          <p:nvPr/>
        </p:nvSpPr>
        <p:spPr>
          <a:xfrm>
            <a:off x="381000" y="4559474"/>
            <a:ext cx="830580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Low turbulence region with </a:t>
            </a:r>
            <a:r>
              <a:rPr lang="en-US" dirty="0" smtClean="0"/>
              <a:t>modified facades makes </a:t>
            </a:r>
            <a:r>
              <a:rPr lang="en-US" dirty="0"/>
              <a:t>energy harvesting over roof field more feasible </a:t>
            </a:r>
            <a:endParaRPr lang="en-US" dirty="0" smtClean="0"/>
          </a:p>
          <a:p>
            <a:pPr marL="285750" indent="-285750">
              <a:buFont typeface="Arial" panose="020B0604020202020204" pitchFamily="34" charset="0"/>
              <a:buChar char="•"/>
            </a:pPr>
            <a:r>
              <a:rPr lang="en-US" dirty="0" smtClean="0"/>
              <a:t>Depth of high turbulence intensity region area decreased</a:t>
            </a:r>
          </a:p>
          <a:p>
            <a:pPr marL="285750" indent="-285750">
              <a:buFont typeface="Arial" panose="020B0604020202020204" pitchFamily="34" charset="0"/>
              <a:buChar char="•"/>
            </a:pPr>
            <a:r>
              <a:rPr lang="en-US" dirty="0" smtClean="0"/>
              <a:t>Presence of elliptical façade lead to largest turbulence intensity decrease</a:t>
            </a:r>
          </a:p>
          <a:p>
            <a:pPr marL="285750" indent="-28575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1406868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Experimental Results: Turbulence Intensity Profiles</a:t>
            </a:r>
            <a:endParaRPr lang="en-US" sz="2400"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15</a:t>
            </a:fld>
            <a:endParaRPr lang="en-US"/>
          </a:p>
        </p:txBody>
      </p:sp>
      <p:pic>
        <p:nvPicPr>
          <p:cNvPr id="29" name="Content Placeholder 28"/>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632112"/>
            <a:ext cx="2930236" cy="2261400"/>
          </a:xfrm>
          <a:prstGeom prst="rect">
            <a:avLst/>
          </a:prstGeom>
          <a:noFill/>
          <a:ln>
            <a:noFill/>
          </a:ln>
        </p:spPr>
      </p:pic>
      <p:pic>
        <p:nvPicPr>
          <p:cNvPr id="30" name="Picture 29"/>
          <p:cNvPicPr/>
          <p:nvPr/>
        </p:nvPicPr>
        <p:blipFill>
          <a:blip r:embed="rId4">
            <a:extLst>
              <a:ext uri="{28A0092B-C50C-407E-A947-70E740481C1C}">
                <a14:useLocalDpi xmlns:a14="http://schemas.microsoft.com/office/drawing/2010/main" val="0"/>
              </a:ext>
            </a:extLst>
          </a:blip>
          <a:srcRect/>
          <a:stretch>
            <a:fillRect/>
          </a:stretch>
        </p:blipFill>
        <p:spPr bwMode="auto">
          <a:xfrm>
            <a:off x="0" y="2573436"/>
            <a:ext cx="2930235" cy="2425210"/>
          </a:xfrm>
          <a:prstGeom prst="rect">
            <a:avLst/>
          </a:prstGeom>
          <a:noFill/>
          <a:ln>
            <a:noFill/>
          </a:ln>
        </p:spPr>
      </p:pic>
      <p:pic>
        <p:nvPicPr>
          <p:cNvPr id="31" name="Picture 30"/>
          <p:cNvPicPr/>
          <p:nvPr/>
        </p:nvPicPr>
        <p:blipFill>
          <a:blip r:embed="rId5">
            <a:extLst>
              <a:ext uri="{28A0092B-C50C-407E-A947-70E740481C1C}">
                <a14:useLocalDpi xmlns:a14="http://schemas.microsoft.com/office/drawing/2010/main" val="0"/>
              </a:ext>
            </a:extLst>
          </a:blip>
          <a:srcRect/>
          <a:stretch>
            <a:fillRect/>
          </a:stretch>
        </p:blipFill>
        <p:spPr bwMode="auto">
          <a:xfrm>
            <a:off x="37007" y="4672209"/>
            <a:ext cx="2919135" cy="2210843"/>
          </a:xfrm>
          <a:prstGeom prst="rect">
            <a:avLst/>
          </a:prstGeom>
          <a:noFill/>
          <a:ln>
            <a:noFill/>
          </a:ln>
        </p:spPr>
      </p:pic>
      <p:sp>
        <p:nvSpPr>
          <p:cNvPr id="7" name="Content Placeholder 18"/>
          <p:cNvSpPr txBox="1">
            <a:spLocks/>
          </p:cNvSpPr>
          <p:nvPr/>
        </p:nvSpPr>
        <p:spPr>
          <a:xfrm>
            <a:off x="3659687" y="892104"/>
            <a:ext cx="5246318" cy="5883275"/>
          </a:xfrm>
          <a:prstGeom prst="rect">
            <a:avLst/>
          </a:prstGeom>
        </p:spPr>
        <p:txBody>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r>
              <a:rPr lang="en-US" sz="2200" kern="0" dirty="0" smtClean="0"/>
              <a:t>Leading edge location experienced turbulence intensity on the same order</a:t>
            </a:r>
          </a:p>
          <a:p>
            <a:endParaRPr lang="en-US" sz="2200" kern="0" dirty="0" smtClean="0"/>
          </a:p>
          <a:p>
            <a:r>
              <a:rPr lang="en-US" sz="2200" kern="0" dirty="0" smtClean="0"/>
              <a:t>Sloped roof middle location experienced average turbulence decrease ~ 59.6%</a:t>
            </a:r>
          </a:p>
          <a:p>
            <a:r>
              <a:rPr lang="en-US" sz="2200" kern="0" dirty="0" smtClean="0"/>
              <a:t>Elliptical roof middle location had a further decrease of 69.8%</a:t>
            </a:r>
          </a:p>
          <a:p>
            <a:endParaRPr lang="en-US" sz="2200" kern="0" dirty="0" smtClean="0"/>
          </a:p>
          <a:p>
            <a:r>
              <a:rPr lang="en-US" sz="2200" kern="0" dirty="0" smtClean="0"/>
              <a:t>Sloped trailing edge location experienced average turbulence intensity decrease ~ 57.3%</a:t>
            </a:r>
          </a:p>
          <a:p>
            <a:r>
              <a:rPr lang="en-US" sz="2200" kern="0" dirty="0"/>
              <a:t>Elliptical roof middle location had a further decrease of </a:t>
            </a:r>
            <a:r>
              <a:rPr lang="en-US" sz="2200" kern="0" dirty="0" smtClean="0"/>
              <a:t>64.9%</a:t>
            </a:r>
            <a:endParaRPr lang="en-US" sz="2200" kern="0" dirty="0"/>
          </a:p>
          <a:p>
            <a:endParaRPr lang="en-US" sz="2200" kern="0" dirty="0" smtClean="0"/>
          </a:p>
          <a:p>
            <a:endParaRPr lang="en-US" sz="2200" kern="0" dirty="0" smtClean="0"/>
          </a:p>
          <a:p>
            <a:endParaRPr lang="en-US" sz="2200" kern="0" dirty="0"/>
          </a:p>
        </p:txBody>
      </p:sp>
    </p:spTree>
    <p:extLst>
      <p:ext uri="{BB962C8B-B14F-4D97-AF65-F5344CB8AC3E}">
        <p14:creationId xmlns:p14="http://schemas.microsoft.com/office/powerpoint/2010/main" val="314257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16</a:t>
            </a:fld>
            <a:endParaRPr lang="en-US"/>
          </a:p>
        </p:txBody>
      </p:sp>
      <p:sp>
        <p:nvSpPr>
          <p:cNvPr id="5" name="Content Placeholder 4"/>
          <p:cNvSpPr>
            <a:spLocks noGrp="1"/>
          </p:cNvSpPr>
          <p:nvPr>
            <p:ph idx="1"/>
          </p:nvPr>
        </p:nvSpPr>
        <p:spPr>
          <a:xfrm>
            <a:off x="152400" y="762000"/>
            <a:ext cx="8765263" cy="5562600"/>
          </a:xfrm>
        </p:spPr>
        <p:txBody>
          <a:bodyPr/>
          <a:lstStyle/>
          <a:p>
            <a:r>
              <a:rPr lang="en-US" dirty="0"/>
              <a:t>Assessed the wind energy potential using a sloped </a:t>
            </a:r>
            <a:r>
              <a:rPr lang="en-US" dirty="0" smtClean="0"/>
              <a:t>façade</a:t>
            </a:r>
          </a:p>
          <a:p>
            <a:pPr lvl="1"/>
            <a:r>
              <a:rPr lang="en-US" dirty="0" smtClean="0"/>
              <a:t>Demonstrated there can be an </a:t>
            </a:r>
            <a:r>
              <a:rPr lang="en-US" dirty="0"/>
              <a:t>increase </a:t>
            </a:r>
            <a:r>
              <a:rPr lang="en-US" dirty="0" smtClean="0"/>
              <a:t>by 90% in velocity with simple building façade changes</a:t>
            </a:r>
          </a:p>
          <a:p>
            <a:pPr marL="0" indent="0">
              <a:buNone/>
            </a:pPr>
            <a:endParaRPr lang="en-US" dirty="0"/>
          </a:p>
          <a:p>
            <a:r>
              <a:rPr lang="en-US" dirty="0" smtClean="0"/>
              <a:t>Established a larger area </a:t>
            </a:r>
            <a:r>
              <a:rPr lang="en-US" dirty="0"/>
              <a:t>for potential energy yield </a:t>
            </a:r>
            <a:r>
              <a:rPr lang="en-US" dirty="0" smtClean="0"/>
              <a:t>closer </a:t>
            </a:r>
            <a:r>
              <a:rPr lang="en-US" dirty="0"/>
              <a:t>roof </a:t>
            </a:r>
            <a:r>
              <a:rPr lang="en-US" dirty="0" smtClean="0"/>
              <a:t>top</a:t>
            </a:r>
          </a:p>
          <a:p>
            <a:pPr lvl="2"/>
            <a:r>
              <a:rPr lang="en-US" sz="2000" dirty="0" smtClean="0"/>
              <a:t>Accelerated the mean flow near the rooftop region across all roof locations</a:t>
            </a:r>
          </a:p>
          <a:p>
            <a:pPr lvl="2"/>
            <a:r>
              <a:rPr lang="en-US" sz="2000" dirty="0" smtClean="0"/>
              <a:t>Decreased the vertical extent of the separation bubble above the building</a:t>
            </a:r>
          </a:p>
          <a:p>
            <a:pPr lvl="3"/>
            <a:r>
              <a:rPr lang="en-US" sz="1800" dirty="0" smtClean="0"/>
              <a:t>Decreasing the separation angle at leading edge </a:t>
            </a:r>
          </a:p>
          <a:p>
            <a:pPr lvl="3"/>
            <a:r>
              <a:rPr lang="en-US" sz="1800" dirty="0" smtClean="0"/>
              <a:t>Minimizing turbulence intensity: 69% decrease</a:t>
            </a:r>
          </a:p>
          <a:p>
            <a:pPr lvl="2"/>
            <a:r>
              <a:rPr lang="en-US" sz="2000" dirty="0" smtClean="0"/>
              <a:t>Subsequently increased the power density near the roof top region</a:t>
            </a:r>
            <a:endParaRPr lang="en-US" dirty="0"/>
          </a:p>
          <a:p>
            <a:pPr marL="914400" lvl="2" indent="0">
              <a:buNone/>
            </a:pPr>
            <a:endParaRPr lang="en-US" dirty="0" smtClean="0"/>
          </a:p>
          <a:p>
            <a:pPr lvl="2"/>
            <a:endParaRPr lang="en-US" dirty="0" smtClean="0"/>
          </a:p>
          <a:p>
            <a:pPr marL="0" indent="0">
              <a:buNone/>
            </a:pPr>
            <a:endParaRPr lang="en-US" dirty="0" smtClean="0"/>
          </a:p>
        </p:txBody>
      </p:sp>
    </p:spTree>
    <p:extLst>
      <p:ext uri="{BB962C8B-B14F-4D97-AF65-F5344CB8AC3E}">
        <p14:creationId xmlns:p14="http://schemas.microsoft.com/office/powerpoint/2010/main" val="3303745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5">
                                            <p:txEl>
                                              <p:pRg st="3" end="3"/>
                                            </p:txEl>
                                          </p:spTgt>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5">
                                            <p:txEl>
                                              <p:pRg st="5" end="5"/>
                                            </p:txEl>
                                          </p:spTgt>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5">
                                            <p:txEl>
                                              <p:pRg st="6" end="6"/>
                                            </p:txEl>
                                          </p:spTgt>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5">
                                            <p:txEl>
                                              <p:pRg st="7" end="7"/>
                                            </p:txEl>
                                          </p:spTgt>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5">
                                            <p:txEl>
                                              <p:pRg st="8" end="8"/>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&amp; Future Considerations</a:t>
            </a:r>
            <a:endParaRPr lang="en-US"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17</a:t>
            </a:fld>
            <a:endParaRPr lang="en-US"/>
          </a:p>
        </p:txBody>
      </p:sp>
      <p:sp>
        <p:nvSpPr>
          <p:cNvPr id="5" name="Content Placeholder 4"/>
          <p:cNvSpPr>
            <a:spLocks noGrp="1"/>
          </p:cNvSpPr>
          <p:nvPr>
            <p:ph idx="1"/>
          </p:nvPr>
        </p:nvSpPr>
        <p:spPr>
          <a:xfrm>
            <a:off x="164276" y="974065"/>
            <a:ext cx="8839200" cy="5562600"/>
          </a:xfrm>
        </p:spPr>
        <p:txBody>
          <a:bodyPr/>
          <a:lstStyle/>
          <a:p>
            <a:r>
              <a:rPr lang="en-US" dirty="0" smtClean="0"/>
              <a:t>Optimization </a:t>
            </a:r>
            <a:r>
              <a:rPr lang="en-US" dirty="0" smtClean="0"/>
              <a:t>using angle guide to create varying </a:t>
            </a:r>
            <a:r>
              <a:rPr lang="en-US" dirty="0" smtClean="0"/>
              <a:t>elliptical </a:t>
            </a:r>
            <a:r>
              <a:rPr lang="en-US" dirty="0" smtClean="0"/>
              <a:t>façades</a:t>
            </a:r>
            <a:endParaRPr lang="en-US" dirty="0" smtClean="0"/>
          </a:p>
          <a:p>
            <a:pPr marL="0" indent="0">
              <a:buNone/>
            </a:pPr>
            <a:endParaRPr lang="en-US" dirty="0" smtClean="0"/>
          </a:p>
        </p:txBody>
      </p:sp>
      <p:graphicFrame>
        <p:nvGraphicFramePr>
          <p:cNvPr id="18" name="Chart 17"/>
          <p:cNvGraphicFramePr>
            <a:graphicFrameLocks/>
          </p:cNvGraphicFramePr>
          <p:nvPr>
            <p:extLst>
              <p:ext uri="{D42A27DB-BD31-4B8C-83A1-F6EECF244321}">
                <p14:modId xmlns:p14="http://schemas.microsoft.com/office/powerpoint/2010/main" val="3144590578"/>
              </p:ext>
            </p:extLst>
          </p:nvPr>
        </p:nvGraphicFramePr>
        <p:xfrm>
          <a:off x="4384098" y="2171699"/>
          <a:ext cx="4759902" cy="29886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p:cNvGraphicFramePr>
            <a:graphicFrameLocks/>
          </p:cNvGraphicFramePr>
          <p:nvPr>
            <p:extLst>
              <p:ext uri="{D42A27DB-BD31-4B8C-83A1-F6EECF244321}">
                <p14:modId xmlns:p14="http://schemas.microsoft.com/office/powerpoint/2010/main" val="2140850676"/>
              </p:ext>
            </p:extLst>
          </p:nvPr>
        </p:nvGraphicFramePr>
        <p:xfrm>
          <a:off x="0" y="2109354"/>
          <a:ext cx="4540827" cy="30861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153743" y="2837292"/>
            <a:ext cx="750887" cy="1531938"/>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8" name="Arc 7"/>
          <p:cNvSpPr/>
          <p:nvPr/>
        </p:nvSpPr>
        <p:spPr bwMode="auto">
          <a:xfrm rot="16200000">
            <a:off x="3635895" y="2000396"/>
            <a:ext cx="3054787" cy="4724403"/>
          </a:xfrm>
          <a:prstGeom prst="arc">
            <a:avLst>
              <a:gd name="adj1" fmla="val 16199996"/>
              <a:gd name="adj2" fmla="val 0"/>
            </a:avLst>
          </a:prstGeom>
          <a:solidFill>
            <a:srgbClr val="92D050"/>
          </a:solidFill>
          <a:ln>
            <a:solidFill>
              <a:srgbClr val="92D050"/>
            </a:solidFill>
            <a:headEnd type="none" w="med" len="med"/>
            <a:tailEnd type="none" w="med" len="med"/>
          </a:ln>
        </p:spPr>
        <p:style>
          <a:lnRef idx="1">
            <a:schemeClr val="accent5"/>
          </a:lnRef>
          <a:fillRef idx="0">
            <a:schemeClr val="accent5"/>
          </a:fillRef>
          <a:effectRef idx="0">
            <a:schemeClr val="accent5"/>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9" name="Right Triangle 8"/>
          <p:cNvSpPr/>
          <p:nvPr/>
        </p:nvSpPr>
        <p:spPr>
          <a:xfrm flipH="1">
            <a:off x="2758352" y="2823947"/>
            <a:ext cx="2367357" cy="1531938"/>
          </a:xfrm>
          <a:prstGeom prst="rtTriangle">
            <a:avLst/>
          </a:prstGeom>
          <a:solidFill>
            <a:srgbClr val="92D050"/>
          </a:solidFill>
          <a:ln>
            <a:solidFill>
              <a:schemeClr val="tx1"/>
            </a:solidFill>
            <a:prstDash val="dash"/>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 name="TextBox 14"/>
          <p:cNvSpPr txBox="1">
            <a:spLocks noChangeArrowheads="1"/>
          </p:cNvSpPr>
          <p:nvPr/>
        </p:nvSpPr>
        <p:spPr bwMode="auto">
          <a:xfrm>
            <a:off x="3348090" y="3755365"/>
            <a:ext cx="113506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base">
              <a:spcBef>
                <a:spcPct val="0"/>
              </a:spcBef>
              <a:spcAft>
                <a:spcPct val="0"/>
              </a:spcAft>
              <a:buFontTx/>
              <a:buNone/>
            </a:pPr>
            <a:r>
              <a:rPr lang="el-GR" altLang="en-US" sz="4200" dirty="0">
                <a:solidFill>
                  <a:prstClr val="black"/>
                </a:solidFill>
              </a:rPr>
              <a:t>θ</a:t>
            </a:r>
            <a:endParaRPr lang="en-US" altLang="en-US" sz="4200" dirty="0">
              <a:solidFill>
                <a:prstClr val="black"/>
              </a:solidFill>
            </a:endParaRPr>
          </a:p>
        </p:txBody>
      </p:sp>
    </p:spTree>
    <p:extLst>
      <p:ext uri="{BB962C8B-B14F-4D97-AF65-F5344CB8AC3E}">
        <p14:creationId xmlns:p14="http://schemas.microsoft.com/office/powerpoint/2010/main" val="158035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xit" presetSubtype="0" fill="hold" grpId="2" nodeType="withEffect">
                                  <p:stCondLst>
                                    <p:cond delay="0"/>
                                  </p:stCondLst>
                                  <p:childTnLst>
                                    <p:set>
                                      <p:cBhvr>
                                        <p:cTn id="34" dur="1" fill="hold">
                                          <p:stCondLst>
                                            <p:cond delay="0"/>
                                          </p:stCondLst>
                                        </p:cTn>
                                        <p:tgtEl>
                                          <p:spTgt spid="8"/>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9"/>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7"/>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Graphic spid="18" grpId="1">
        <p:bldAsOne/>
      </p:bldGraphic>
      <p:bldGraphic spid="19" grpId="0">
        <p:bldAsOne/>
      </p:bldGraphic>
      <p:bldGraphic spid="19" grpId="1">
        <p:bldAsOne/>
      </p:bldGraphic>
      <p:bldP spid="7" grpId="0" animBg="1"/>
      <p:bldP spid="7" grpId="1" animBg="1"/>
      <p:bldP spid="7" grpId="2" animBg="1"/>
      <p:bldP spid="8" grpId="0" animBg="1"/>
      <p:bldP spid="8" grpId="1" animBg="1"/>
      <p:bldP spid="8" grpId="2" animBg="1"/>
      <p:bldP spid="9" grpId="0" animBg="1"/>
      <p:bldP spid="9" grpId="1" animBg="1"/>
      <p:bldP spid="9" grpId="2" animBg="1"/>
      <p:bldP spid="10" grpId="0"/>
      <p:bldP spid="10" grpId="1"/>
      <p:bldP spid="10" grpId="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&amp; Future Considerations</a:t>
            </a:r>
            <a:endParaRPr lang="en-US"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18</a:t>
            </a:fld>
            <a:endParaRPr lang="en-US"/>
          </a:p>
        </p:txBody>
      </p:sp>
      <p:sp>
        <p:nvSpPr>
          <p:cNvPr id="5" name="Content Placeholder 4"/>
          <p:cNvSpPr>
            <a:spLocks noGrp="1"/>
          </p:cNvSpPr>
          <p:nvPr>
            <p:ph idx="1"/>
          </p:nvPr>
        </p:nvSpPr>
        <p:spPr/>
        <p:txBody>
          <a:bodyPr/>
          <a:lstStyle/>
          <a:p>
            <a:r>
              <a:rPr lang="en-US" dirty="0" smtClean="0"/>
              <a:t>Further preliminary </a:t>
            </a:r>
            <a:r>
              <a:rPr lang="en-US" dirty="0"/>
              <a:t>s</a:t>
            </a:r>
            <a:r>
              <a:rPr lang="en-US" dirty="0" smtClean="0"/>
              <a:t>tudies</a:t>
            </a:r>
          </a:p>
          <a:p>
            <a:pPr lvl="1"/>
            <a:r>
              <a:rPr lang="en-US" dirty="0" smtClean="0"/>
              <a:t>Elliptical façade models used as a base for 3D wind rose inspired structures</a:t>
            </a:r>
          </a:p>
          <a:p>
            <a:pPr lvl="1"/>
            <a:r>
              <a:rPr lang="en-US" dirty="0" smtClean="0"/>
              <a:t>Broader parameters used to find optimized shapes based on wind direction and magnitude</a:t>
            </a:r>
          </a:p>
          <a:p>
            <a:pPr lvl="2"/>
            <a:r>
              <a:rPr lang="en-US" dirty="0" smtClean="0"/>
              <a:t>Trough/Scoop radius</a:t>
            </a:r>
          </a:p>
          <a:p>
            <a:pPr lvl="2"/>
            <a:r>
              <a:rPr lang="en-US" dirty="0" smtClean="0"/>
              <a:t>Base to width ratio</a:t>
            </a:r>
            <a:endParaRPr lang="en-US" dirty="0"/>
          </a:p>
          <a:p>
            <a:pPr marL="914400" lvl="2" indent="0">
              <a:buNone/>
            </a:pPr>
            <a:endParaRPr lang="en-US" dirty="0" smtClean="0"/>
          </a:p>
          <a:p>
            <a:pPr marL="0" indent="0">
              <a:buNone/>
            </a:pPr>
            <a:endParaRPr lang="en-US" dirty="0" smtClean="0"/>
          </a:p>
        </p:txBody>
      </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72633" y="928695"/>
            <a:ext cx="1676400" cy="1637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72633" y="3061092"/>
            <a:ext cx="1657268" cy="1637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http://upload.wikimedia.org/wikipedia/commons/7/70/Wind_rose_plot.jpg"/>
          <p:cNvPicPr>
            <a:picLocks noChangeAspect="1" noChangeArrowheads="1"/>
          </p:cNvPicPr>
          <p:nvPr/>
        </p:nvPicPr>
        <p:blipFill rotWithShape="1">
          <a:blip r:embed="rId5">
            <a:extLst>
              <a:ext uri="{28A0092B-C50C-407E-A947-70E740481C1C}">
                <a14:useLocalDpi xmlns:a14="http://schemas.microsoft.com/office/drawing/2010/main" val="0"/>
              </a:ext>
            </a:extLst>
          </a:blip>
          <a:srcRect l="-1" r="309"/>
          <a:stretch/>
        </p:blipFill>
        <p:spPr bwMode="auto">
          <a:xfrm>
            <a:off x="4533900" y="3124505"/>
            <a:ext cx="4250757" cy="335249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p:nvPr/>
        </p:nvPicPr>
        <p:blipFill>
          <a:blip r:embed="rId6"/>
          <a:stretch>
            <a:fillRect/>
          </a:stretch>
        </p:blipFill>
        <p:spPr>
          <a:xfrm>
            <a:off x="800101" y="3356265"/>
            <a:ext cx="3096490" cy="3044536"/>
          </a:xfrm>
          <a:prstGeom prst="rect">
            <a:avLst/>
          </a:prstGeom>
        </p:spPr>
      </p:pic>
    </p:spTree>
    <p:extLst>
      <p:ext uri="{BB962C8B-B14F-4D97-AF65-F5344CB8AC3E}">
        <p14:creationId xmlns:p14="http://schemas.microsoft.com/office/powerpoint/2010/main" val="105672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3"/>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026"/>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a:xfrm>
            <a:off x="114300" y="838200"/>
            <a:ext cx="8839200" cy="5562600"/>
          </a:xfrm>
        </p:spPr>
        <p:txBody>
          <a:bodyPr/>
          <a:lstStyle/>
          <a:p>
            <a:r>
              <a:rPr lang="en-US" dirty="0"/>
              <a:t>National Science </a:t>
            </a:r>
            <a:r>
              <a:rPr lang="en-US" dirty="0" smtClean="0"/>
              <a:t>Foundation</a:t>
            </a:r>
          </a:p>
          <a:p>
            <a:r>
              <a:rPr lang="en-US" dirty="0" smtClean="0"/>
              <a:t>Professor </a:t>
            </a:r>
            <a:r>
              <a:rPr lang="en-US" dirty="0" err="1" smtClean="0"/>
              <a:t>Bhaskaran</a:t>
            </a:r>
            <a:r>
              <a:rPr lang="en-US" dirty="0" smtClean="0"/>
              <a:t>, Swanson Simulation Lab Director</a:t>
            </a:r>
          </a:p>
          <a:p>
            <a:r>
              <a:rPr lang="en-US" dirty="0" err="1" smtClean="0"/>
              <a:t>Ansys</a:t>
            </a:r>
            <a:r>
              <a:rPr lang="en-US" dirty="0" smtClean="0"/>
              <a:t> Technical Support: Mr. </a:t>
            </a:r>
            <a:r>
              <a:rPr lang="en-US" dirty="0" err="1" smtClean="0"/>
              <a:t>Guang</a:t>
            </a:r>
            <a:r>
              <a:rPr lang="en-US" dirty="0" smtClean="0"/>
              <a:t> Wu</a:t>
            </a:r>
          </a:p>
          <a:p>
            <a:r>
              <a:rPr lang="en-US" dirty="0" smtClean="0"/>
              <a:t>Urban Wind undergraduate student </a:t>
            </a:r>
            <a:r>
              <a:rPr lang="en-US" smtClean="0"/>
              <a:t>team </a:t>
            </a:r>
          </a:p>
          <a:p>
            <a:r>
              <a:rPr lang="en-US" smtClean="0"/>
              <a:t>Professor </a:t>
            </a:r>
            <a:r>
              <a:rPr lang="en-US" dirty="0" err="1" smtClean="0"/>
              <a:t>Ephrahim</a:t>
            </a:r>
            <a:r>
              <a:rPr lang="en-US" dirty="0" smtClean="0"/>
              <a:t> Garcia</a:t>
            </a:r>
          </a:p>
          <a:p>
            <a:endParaRPr lang="en-US" dirty="0" smtClean="0"/>
          </a:p>
          <a:p>
            <a:pPr marL="457200" lvl="1" indent="0">
              <a:buNone/>
            </a:pPr>
            <a:endParaRPr lang="en-US" dirty="0" smtClean="0"/>
          </a:p>
          <a:p>
            <a:pPr marL="457200" lvl="1" indent="0">
              <a:buNone/>
            </a:pPr>
            <a:endParaRPr lang="en-US" dirty="0" smtClean="0"/>
          </a:p>
          <a:p>
            <a:pPr lvl="1"/>
            <a:endParaRPr lang="en-US" dirty="0"/>
          </a:p>
          <a:p>
            <a:pPr lvl="1"/>
            <a:endParaRPr lang="en-US"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19</a:t>
            </a:fld>
            <a:endParaRPr lang="en-US"/>
          </a:p>
        </p:txBody>
      </p:sp>
      <p:pic>
        <p:nvPicPr>
          <p:cNvPr id="5" name="Picture 4" descr="http://upload.wikimedia.org/wikipedia/commons/0/03/NSF_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4572000"/>
            <a:ext cx="1494130" cy="13874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mae.cornell.edu/engineering2/customcf/iws_ai_faculty_display/ai_images/eg84-profil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256" y="3275011"/>
            <a:ext cx="2190750" cy="3286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8051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Motivation: How are urban </a:t>
            </a:r>
            <a:r>
              <a:rPr lang="en-US" sz="2400" dirty="0"/>
              <a:t>a</a:t>
            </a:r>
            <a:r>
              <a:rPr lang="en-US" sz="2400" dirty="0" smtClean="0"/>
              <a:t>reas defined? </a:t>
            </a:r>
            <a:endParaRPr lang="en-US" sz="2400" dirty="0"/>
          </a:p>
        </p:txBody>
      </p:sp>
      <p:sp>
        <p:nvSpPr>
          <p:cNvPr id="3" name="Content Placeholder 2"/>
          <p:cNvSpPr>
            <a:spLocks noGrp="1"/>
          </p:cNvSpPr>
          <p:nvPr>
            <p:ph idx="1"/>
          </p:nvPr>
        </p:nvSpPr>
        <p:spPr/>
        <p:txBody>
          <a:bodyPr/>
          <a:lstStyle/>
          <a:p>
            <a:r>
              <a:rPr lang="en-US" sz="2200" dirty="0" smtClean="0"/>
              <a:t>Large plan density</a:t>
            </a:r>
          </a:p>
          <a:p>
            <a:pPr lvl="1"/>
            <a:r>
              <a:rPr lang="en-US" sz="1800" dirty="0" smtClean="0"/>
              <a:t>City </a:t>
            </a:r>
            <a:r>
              <a:rPr lang="en-US" sz="1800" dirty="0" err="1" smtClean="0"/>
              <a:t>centres</a:t>
            </a:r>
            <a:r>
              <a:rPr lang="en-US" sz="1800" dirty="0" smtClean="0"/>
              <a:t> – high-rises, towers, sky scrapers</a:t>
            </a:r>
          </a:p>
          <a:p>
            <a:pPr marL="457200" lvl="1" indent="0">
              <a:buNone/>
            </a:pPr>
            <a:endParaRPr lang="en-US" dirty="0" smtClean="0"/>
          </a:p>
          <a:p>
            <a:endParaRPr lang="en-US" dirty="0"/>
          </a:p>
          <a:p>
            <a:pPr marL="0" indent="0">
              <a:buNone/>
            </a:pPr>
            <a:endParaRPr lang="en-US" dirty="0"/>
          </a:p>
        </p:txBody>
      </p:sp>
      <p:sp>
        <p:nvSpPr>
          <p:cNvPr id="4" name="TextBox 3"/>
          <p:cNvSpPr txBox="1"/>
          <p:nvPr/>
        </p:nvSpPr>
        <p:spPr>
          <a:xfrm>
            <a:off x="-3352800" y="2362200"/>
            <a:ext cx="2895600" cy="1200329"/>
          </a:xfrm>
          <a:prstGeom prst="rect">
            <a:avLst/>
          </a:prstGeom>
          <a:noFill/>
        </p:spPr>
        <p:txBody>
          <a:bodyPr wrap="square" rtlCol="0">
            <a:spAutoFit/>
          </a:bodyPr>
          <a:lstStyle/>
          <a:p>
            <a:pPr eaLnBrk="0" fontAlgn="base" hangingPunct="0">
              <a:spcBef>
                <a:spcPct val="0"/>
              </a:spcBef>
              <a:spcAft>
                <a:spcPct val="0"/>
              </a:spcAft>
            </a:pPr>
            <a:r>
              <a:rPr lang="en-US" dirty="0">
                <a:solidFill>
                  <a:prstClr val="black"/>
                </a:solidFill>
                <a:hlinkClick r:id="rId3"/>
              </a:rPr>
              <a:t>www.eia.gove/oiaf/1605/ggrpt/carbon.html</a:t>
            </a:r>
            <a:endParaRPr lang="en-US" dirty="0">
              <a:solidFill>
                <a:prstClr val="black"/>
              </a:solidFill>
            </a:endParaRPr>
          </a:p>
          <a:p>
            <a:pPr eaLnBrk="0" fontAlgn="base" hangingPunct="0">
              <a:spcBef>
                <a:spcPct val="0"/>
              </a:spcBef>
              <a:spcAft>
                <a:spcPct val="0"/>
              </a:spcAft>
            </a:pPr>
            <a:r>
              <a:rPr lang="en-US" dirty="0">
                <a:solidFill>
                  <a:prstClr val="black"/>
                </a:solidFill>
              </a:rPr>
              <a:t>US Energy Information Administration </a:t>
            </a:r>
          </a:p>
        </p:txBody>
      </p:sp>
      <p:sp>
        <p:nvSpPr>
          <p:cNvPr id="5" name="Slide Number Placeholder 4"/>
          <p:cNvSpPr>
            <a:spLocks noGrp="1"/>
          </p:cNvSpPr>
          <p:nvPr>
            <p:ph type="sldNum" sz="quarter" idx="12"/>
          </p:nvPr>
        </p:nvSpPr>
        <p:spPr/>
        <p:txBody>
          <a:bodyPr/>
          <a:lstStyle/>
          <a:p>
            <a:fld id="{A4E26754-5FCC-47F6-92EA-7A5B42BA933E}" type="slidenum">
              <a:rPr lang="en-US" smtClean="0">
                <a:solidFill>
                  <a:prstClr val="black"/>
                </a:solidFill>
              </a:rPr>
              <a:pPr/>
              <a:t>2</a:t>
            </a:fld>
            <a:endParaRPr lang="en-US">
              <a:solidFill>
                <a:prstClr val="black"/>
              </a:solidFill>
            </a:endParaRPr>
          </a:p>
        </p:txBody>
      </p:sp>
      <p:sp>
        <p:nvSpPr>
          <p:cNvPr id="6" name="AutoShape 2" descr="Displaying chart.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7" name="AutoShape 4" descr="Displaying chart.pn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58400" y="2810391"/>
            <a:ext cx="4457700" cy="3406115"/>
          </a:xfrm>
          <a:prstGeom prst="rect">
            <a:avLst/>
          </a:prstGeom>
        </p:spPr>
      </p:pic>
      <p:sp>
        <p:nvSpPr>
          <p:cNvPr id="11" name="TextBox 10"/>
          <p:cNvSpPr txBox="1"/>
          <p:nvPr/>
        </p:nvSpPr>
        <p:spPr>
          <a:xfrm>
            <a:off x="0" y="6495872"/>
            <a:ext cx="4191000" cy="369332"/>
          </a:xfrm>
          <a:prstGeom prst="rect">
            <a:avLst/>
          </a:prstGeom>
          <a:noFill/>
        </p:spPr>
        <p:txBody>
          <a:bodyPr wrap="square" rtlCol="0">
            <a:spAutoFit/>
          </a:bodyPr>
          <a:lstStyle/>
          <a:p>
            <a:pPr eaLnBrk="0" fontAlgn="base" hangingPunct="0">
              <a:spcBef>
                <a:spcPct val="0"/>
              </a:spcBef>
              <a:spcAft>
                <a:spcPct val="0"/>
              </a:spcAft>
            </a:pPr>
            <a:r>
              <a:rPr lang="en-US" sz="900" b="1" dirty="0">
                <a:solidFill>
                  <a:prstClr val="black"/>
                </a:solidFill>
              </a:rPr>
              <a:t>Image Source: a) topoftherock.com</a:t>
            </a:r>
          </a:p>
          <a:p>
            <a:pPr eaLnBrk="0" fontAlgn="base" hangingPunct="0">
              <a:spcBef>
                <a:spcPct val="0"/>
              </a:spcBef>
              <a:spcAft>
                <a:spcPct val="0"/>
              </a:spcAft>
            </a:pPr>
            <a:r>
              <a:rPr lang="en-US" sz="900" b="1" dirty="0">
                <a:solidFill>
                  <a:prstClr val="black"/>
                </a:solidFill>
              </a:rPr>
              <a:t>                          b) wordpress.com</a:t>
            </a:r>
          </a:p>
        </p:txBody>
      </p:sp>
      <p:sp>
        <p:nvSpPr>
          <p:cNvPr id="12" name="TextBox 11"/>
          <p:cNvSpPr txBox="1"/>
          <p:nvPr/>
        </p:nvSpPr>
        <p:spPr>
          <a:xfrm>
            <a:off x="-3657600" y="312738"/>
            <a:ext cx="3657600" cy="646331"/>
          </a:xfrm>
          <a:prstGeom prst="rect">
            <a:avLst/>
          </a:prstGeom>
          <a:noFill/>
        </p:spPr>
        <p:txBody>
          <a:bodyPr wrap="square" rtlCol="0">
            <a:spAutoFit/>
          </a:bodyPr>
          <a:lstStyle/>
          <a:p>
            <a:pPr eaLnBrk="0" fontAlgn="base" hangingPunct="0">
              <a:spcBef>
                <a:spcPct val="0"/>
              </a:spcBef>
              <a:spcAft>
                <a:spcPct val="0"/>
              </a:spcAft>
            </a:pPr>
            <a:r>
              <a:rPr lang="en-US" dirty="0">
                <a:solidFill>
                  <a:prstClr val="black"/>
                </a:solidFill>
              </a:rPr>
              <a:t>http://www.rrojasdatabank.info/statewc08093.4.pdf</a:t>
            </a:r>
          </a:p>
        </p:txBody>
      </p:sp>
      <p:sp>
        <p:nvSpPr>
          <p:cNvPr id="14" name="TextBox 13"/>
          <p:cNvSpPr txBox="1"/>
          <p:nvPr/>
        </p:nvSpPr>
        <p:spPr>
          <a:xfrm>
            <a:off x="-3810000" y="1014303"/>
            <a:ext cx="3657600" cy="1477328"/>
          </a:xfrm>
          <a:prstGeom prst="rect">
            <a:avLst/>
          </a:prstGeom>
          <a:noFill/>
        </p:spPr>
        <p:txBody>
          <a:bodyPr wrap="square" rtlCol="0">
            <a:spAutoFit/>
          </a:bodyPr>
          <a:lstStyle/>
          <a:p>
            <a:pPr eaLnBrk="0" fontAlgn="base" hangingPunct="0">
              <a:spcBef>
                <a:spcPct val="0"/>
              </a:spcBef>
              <a:spcAft>
                <a:spcPct val="0"/>
              </a:spcAft>
            </a:pPr>
            <a:r>
              <a:rPr lang="en-US" dirty="0">
                <a:solidFill>
                  <a:prstClr val="black"/>
                </a:solidFill>
              </a:rPr>
              <a:t>NREL, Global </a:t>
            </a:r>
            <a:r>
              <a:rPr lang="en-US" dirty="0" err="1">
                <a:solidFill>
                  <a:prstClr val="black"/>
                </a:solidFill>
              </a:rPr>
              <a:t>Renewableenergy</a:t>
            </a:r>
            <a:r>
              <a:rPr lang="en-US" dirty="0">
                <a:solidFill>
                  <a:prstClr val="black"/>
                </a:solidFill>
              </a:rPr>
              <a:t> development, October 2013</a:t>
            </a:r>
          </a:p>
          <a:p>
            <a:pPr eaLnBrk="0" fontAlgn="base" hangingPunct="0">
              <a:spcBef>
                <a:spcPct val="0"/>
              </a:spcBef>
              <a:spcAft>
                <a:spcPct val="0"/>
              </a:spcAft>
            </a:pPr>
            <a:endParaRPr lang="en-US" dirty="0">
              <a:solidFill>
                <a:prstClr val="black"/>
              </a:solidFill>
            </a:endParaRPr>
          </a:p>
          <a:p>
            <a:pPr eaLnBrk="0" fontAlgn="base" hangingPunct="0">
              <a:spcBef>
                <a:spcPct val="0"/>
              </a:spcBef>
              <a:spcAft>
                <a:spcPct val="0"/>
              </a:spcAft>
            </a:pPr>
            <a:r>
              <a:rPr lang="en-US" dirty="0">
                <a:solidFill>
                  <a:prstClr val="black"/>
                </a:solidFill>
              </a:rPr>
              <a:t>- In US, has climbed to 12% of total electricity generation (NREL)</a:t>
            </a:r>
          </a:p>
        </p:txBody>
      </p:sp>
      <p:pic>
        <p:nvPicPr>
          <p:cNvPr id="1028" name="Picture 4" descr="http://upload.wikimedia.org/wikipedia/commons/3/39/NYC_Top_of_the_Rock_Pan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2265" y="4038601"/>
            <a:ext cx="7726680" cy="205443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earthenergyattitude.files.wordpress.com/2012/04/chicago-skylin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2265" y="1533389"/>
            <a:ext cx="7726679" cy="235281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977052" y="1568301"/>
            <a:ext cx="2057400" cy="369332"/>
          </a:xfrm>
          <a:prstGeom prst="rect">
            <a:avLst/>
          </a:prstGeom>
          <a:noFill/>
        </p:spPr>
        <p:txBody>
          <a:bodyPr wrap="square" rtlCol="0">
            <a:spAutoFit/>
          </a:bodyPr>
          <a:lstStyle/>
          <a:p>
            <a:pPr eaLnBrk="0" fontAlgn="base" hangingPunct="0">
              <a:spcBef>
                <a:spcPct val="0"/>
              </a:spcBef>
              <a:spcAft>
                <a:spcPct val="0"/>
              </a:spcAft>
            </a:pPr>
            <a:r>
              <a:rPr lang="en-US" dirty="0">
                <a:solidFill>
                  <a:prstClr val="black"/>
                </a:solidFill>
              </a:rPr>
              <a:t>a) Chicago</a:t>
            </a:r>
          </a:p>
        </p:txBody>
      </p:sp>
      <p:sp>
        <p:nvSpPr>
          <p:cNvPr id="20" name="TextBox 19"/>
          <p:cNvSpPr txBox="1"/>
          <p:nvPr/>
        </p:nvSpPr>
        <p:spPr>
          <a:xfrm>
            <a:off x="6423945" y="4144116"/>
            <a:ext cx="2057400" cy="369332"/>
          </a:xfrm>
          <a:prstGeom prst="rect">
            <a:avLst/>
          </a:prstGeom>
          <a:noFill/>
        </p:spPr>
        <p:txBody>
          <a:bodyPr wrap="square" rtlCol="0">
            <a:spAutoFit/>
          </a:bodyPr>
          <a:lstStyle/>
          <a:p>
            <a:pPr eaLnBrk="0" fontAlgn="base" hangingPunct="0">
              <a:spcBef>
                <a:spcPct val="0"/>
              </a:spcBef>
              <a:spcAft>
                <a:spcPct val="0"/>
              </a:spcAft>
            </a:pPr>
            <a:r>
              <a:rPr lang="en-US" dirty="0">
                <a:solidFill>
                  <a:prstClr val="black"/>
                </a:solidFill>
              </a:rPr>
              <a:t>b) New York City</a:t>
            </a:r>
          </a:p>
        </p:txBody>
      </p:sp>
    </p:spTree>
    <p:extLst>
      <p:ext uri="{BB962C8B-B14F-4D97-AF65-F5344CB8AC3E}">
        <p14:creationId xmlns:p14="http://schemas.microsoft.com/office/powerpoint/2010/main" val="1297096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sz="5400" dirty="0" smtClean="0"/>
          </a:p>
          <a:p>
            <a:pPr marL="0" indent="0" algn="ctr">
              <a:buNone/>
            </a:pPr>
            <a:endParaRPr lang="en-US" sz="5400" dirty="0"/>
          </a:p>
          <a:p>
            <a:pPr marL="0" indent="0" algn="ctr">
              <a:buNone/>
            </a:pPr>
            <a:r>
              <a:rPr lang="en-US" sz="5400" dirty="0"/>
              <a:t> </a:t>
            </a:r>
            <a:r>
              <a:rPr lang="en-US" sz="5400" dirty="0" smtClean="0"/>
              <a:t>Questions?</a:t>
            </a:r>
            <a:endParaRPr lang="en-US" sz="5400"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20</a:t>
            </a:fld>
            <a:endParaRPr lang="en-US"/>
          </a:p>
        </p:txBody>
      </p:sp>
      <p:sp>
        <p:nvSpPr>
          <p:cNvPr id="5" name="Title 1"/>
          <p:cNvSpPr>
            <a:spLocks noGrp="1"/>
          </p:cNvSpPr>
          <p:nvPr>
            <p:ph type="title"/>
          </p:nvPr>
        </p:nvSpPr>
        <p:spPr>
          <a:xfrm>
            <a:off x="685800" y="76200"/>
            <a:ext cx="7696200" cy="533400"/>
          </a:xfrm>
        </p:spPr>
        <p:txBody>
          <a:bodyPr/>
          <a:lstStyle/>
          <a:p>
            <a:r>
              <a:rPr lang="en-US" dirty="0" smtClean="0"/>
              <a:t>Thank You</a:t>
            </a:r>
            <a:endParaRPr lang="en-US" dirty="0"/>
          </a:p>
        </p:txBody>
      </p:sp>
    </p:spTree>
    <p:extLst>
      <p:ext uri="{BB962C8B-B14F-4D97-AF65-F5344CB8AC3E}">
        <p14:creationId xmlns:p14="http://schemas.microsoft.com/office/powerpoint/2010/main" val="29726169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sz="5400" dirty="0" smtClean="0"/>
          </a:p>
          <a:p>
            <a:pPr marL="0" indent="0" algn="ctr">
              <a:buNone/>
            </a:pPr>
            <a:endParaRPr lang="en-US" sz="5400" dirty="0"/>
          </a:p>
          <a:p>
            <a:pPr marL="0" indent="0" algn="ctr">
              <a:buNone/>
            </a:pPr>
            <a:r>
              <a:rPr lang="en-US" sz="5400" dirty="0"/>
              <a:t> </a:t>
            </a:r>
            <a:r>
              <a:rPr lang="en-US" sz="5400" dirty="0" smtClean="0"/>
              <a:t>EXTRA SLIDES…..</a:t>
            </a:r>
            <a:endParaRPr lang="en-US" sz="5400"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21</a:t>
            </a:fld>
            <a:endParaRPr lang="en-US"/>
          </a:p>
        </p:txBody>
      </p:sp>
    </p:spTree>
    <p:extLst>
      <p:ext uri="{BB962C8B-B14F-4D97-AF65-F5344CB8AC3E}">
        <p14:creationId xmlns:p14="http://schemas.microsoft.com/office/powerpoint/2010/main" val="28526816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Procedure: Measurements</a:t>
            </a:r>
            <a:endParaRPr lang="en-US" sz="2400" dirty="0"/>
          </a:p>
        </p:txBody>
      </p:sp>
      <p:sp>
        <p:nvSpPr>
          <p:cNvPr id="3" name="Content Placeholder 2"/>
          <p:cNvSpPr>
            <a:spLocks noGrp="1"/>
          </p:cNvSpPr>
          <p:nvPr>
            <p:ph idx="1"/>
          </p:nvPr>
        </p:nvSpPr>
        <p:spPr>
          <a:xfrm>
            <a:off x="152399" y="762000"/>
            <a:ext cx="4876801" cy="5562600"/>
          </a:xfrm>
        </p:spPr>
        <p:txBody>
          <a:bodyPr/>
          <a:lstStyle/>
          <a:p>
            <a:r>
              <a:rPr lang="en-US" sz="2000" dirty="0" smtClean="0"/>
              <a:t>Designed an automated positioner  system which was able to move along each axis</a:t>
            </a:r>
          </a:p>
          <a:p>
            <a:pPr lvl="1"/>
            <a:r>
              <a:rPr lang="en-US" sz="1600" dirty="0" smtClean="0"/>
              <a:t>Probe arm was free to move along Z axis</a:t>
            </a:r>
          </a:p>
          <a:p>
            <a:pPr marL="457200" lvl="1" indent="0">
              <a:buNone/>
            </a:pPr>
            <a:endParaRPr lang="en-US" sz="1600" dirty="0" smtClean="0"/>
          </a:p>
          <a:p>
            <a:r>
              <a:rPr lang="en-US" sz="2000" dirty="0" smtClean="0"/>
              <a:t>Measurement Process</a:t>
            </a:r>
          </a:p>
          <a:p>
            <a:pPr lvl="1"/>
            <a:r>
              <a:rPr lang="en-US" sz="1600" dirty="0"/>
              <a:t>H</a:t>
            </a:r>
            <a:r>
              <a:rPr lang="en-US" sz="1600" dirty="0" smtClean="0"/>
              <a:t>ot wire anemometry </a:t>
            </a:r>
          </a:p>
          <a:p>
            <a:pPr lvl="1"/>
            <a:r>
              <a:rPr lang="en-US" sz="1600" dirty="0" smtClean="0"/>
              <a:t>2D plane in centerline of building</a:t>
            </a:r>
          </a:p>
          <a:p>
            <a:pPr lvl="1"/>
            <a:r>
              <a:rPr lang="en-US" sz="1600" dirty="0" smtClean="0"/>
              <a:t>Sampling frequency – 60s @ 1Khz</a:t>
            </a:r>
          </a:p>
          <a:p>
            <a:pPr lvl="1"/>
            <a:r>
              <a:rPr lang="en-US" sz="1600" dirty="0" err="1" smtClean="0"/>
              <a:t>Freestream</a:t>
            </a:r>
            <a:r>
              <a:rPr lang="en-US" sz="1600" dirty="0" smtClean="0"/>
              <a:t> velocity – 8.33 m/s</a:t>
            </a:r>
          </a:p>
          <a:p>
            <a:pPr lvl="1"/>
            <a:endParaRPr lang="en-US" sz="1600" dirty="0"/>
          </a:p>
          <a:p>
            <a:r>
              <a:rPr lang="en-US" sz="2000" dirty="0" smtClean="0"/>
              <a:t>Measurements taken 1/8 inches above model </a:t>
            </a:r>
          </a:p>
          <a:p>
            <a:pPr lvl="1"/>
            <a:r>
              <a:rPr lang="en-US" sz="1600" dirty="0"/>
              <a:t>0.003174m ≡ 1/8 inches</a:t>
            </a:r>
          </a:p>
          <a:p>
            <a:pPr lvl="1"/>
            <a:endParaRPr lang="en-US" sz="1600" dirty="0" smtClean="0"/>
          </a:p>
          <a:p>
            <a:pPr marL="457200" lvl="1" indent="0">
              <a:buNone/>
            </a:pPr>
            <a:endParaRPr lang="en-US" sz="1800" dirty="0" smtClean="0"/>
          </a:p>
        </p:txBody>
      </p:sp>
      <p:sp>
        <p:nvSpPr>
          <p:cNvPr id="4" name="Slide Number Placeholder 3"/>
          <p:cNvSpPr>
            <a:spLocks noGrp="1"/>
          </p:cNvSpPr>
          <p:nvPr>
            <p:ph type="sldNum" sz="quarter" idx="12"/>
          </p:nvPr>
        </p:nvSpPr>
        <p:spPr/>
        <p:txBody>
          <a:bodyPr/>
          <a:lstStyle/>
          <a:p>
            <a:fld id="{A4E26754-5FCC-47F6-92EA-7A5B42BA933E}" type="slidenum">
              <a:rPr lang="en-US" smtClean="0"/>
              <a:pPr/>
              <a:t>22</a:t>
            </a:fld>
            <a:endParaRPr lang="en-US"/>
          </a:p>
        </p:txBody>
      </p:sp>
      <p:pic>
        <p:nvPicPr>
          <p:cNvPr id="8" name="Picture 7"/>
          <p:cNvPicPr>
            <a:picLocks noChangeAspect="1"/>
          </p:cNvPicPr>
          <p:nvPr/>
        </p:nvPicPr>
        <p:blipFill>
          <a:blip r:embed="rId3"/>
          <a:stretch>
            <a:fillRect/>
          </a:stretch>
        </p:blipFill>
        <p:spPr>
          <a:xfrm>
            <a:off x="6002172" y="3775541"/>
            <a:ext cx="3256128" cy="2444750"/>
          </a:xfrm>
          <a:prstGeom prst="rect">
            <a:avLst/>
          </a:prstGeom>
        </p:spPr>
      </p:pic>
      <p:sp>
        <p:nvSpPr>
          <p:cNvPr id="10" name="TextBox 9"/>
          <p:cNvSpPr txBox="1"/>
          <p:nvPr/>
        </p:nvSpPr>
        <p:spPr>
          <a:xfrm>
            <a:off x="6068136" y="1184984"/>
            <a:ext cx="208128" cy="338554"/>
          </a:xfrm>
          <a:prstGeom prst="rect">
            <a:avLst/>
          </a:prstGeom>
          <a:noFill/>
        </p:spPr>
        <p:txBody>
          <a:bodyPr wrap="square" rtlCol="0">
            <a:spAutoFit/>
          </a:bodyPr>
          <a:lstStyle/>
          <a:p>
            <a:r>
              <a:rPr lang="en-US" sz="1600" b="1" dirty="0" smtClean="0">
                <a:solidFill>
                  <a:schemeClr val="accent3"/>
                </a:solidFill>
              </a:rPr>
              <a:t>z</a:t>
            </a:r>
            <a:endParaRPr lang="en-US" sz="1600" b="1" dirty="0">
              <a:solidFill>
                <a:schemeClr val="accent3"/>
              </a:solidFill>
            </a:endParaRP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44841" y="4644912"/>
            <a:ext cx="1706984" cy="1280238"/>
          </a:xfrm>
          <a:prstGeom prst="rect">
            <a:avLst/>
          </a:prstGeom>
        </p:spPr>
      </p:pic>
      <p:sp>
        <p:nvSpPr>
          <p:cNvPr id="5" name="Rectangle 4"/>
          <p:cNvSpPr/>
          <p:nvPr/>
        </p:nvSpPr>
        <p:spPr bwMode="auto">
          <a:xfrm>
            <a:off x="7212842" y="5163150"/>
            <a:ext cx="1295400" cy="762000"/>
          </a:xfrm>
          <a:prstGeom prst="rect">
            <a:avLst/>
          </a:prstGeom>
          <a:ln w="3810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17" name="Straight Arrow Connector 16"/>
          <p:cNvCxnSpPr/>
          <p:nvPr/>
        </p:nvCxnSpPr>
        <p:spPr bwMode="auto">
          <a:xfrm>
            <a:off x="6282460" y="4100900"/>
            <a:ext cx="532100" cy="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5061961" y="3962400"/>
            <a:ext cx="1371600" cy="276999"/>
          </a:xfrm>
          <a:prstGeom prst="rect">
            <a:avLst/>
          </a:prstGeom>
          <a:noFill/>
        </p:spPr>
        <p:txBody>
          <a:bodyPr wrap="square" rtlCol="0">
            <a:spAutoFit/>
          </a:bodyPr>
          <a:lstStyle/>
          <a:p>
            <a:r>
              <a:rPr lang="en-US" sz="1200" b="1" dirty="0" smtClean="0"/>
              <a:t>Sample points</a:t>
            </a:r>
            <a:endParaRPr lang="en-US" sz="1200" b="1" dirty="0"/>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31690" y="877624"/>
            <a:ext cx="3783710" cy="2627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bwMode="auto">
          <a:xfrm flipV="1">
            <a:off x="6002170" y="1371600"/>
            <a:ext cx="0" cy="685800"/>
          </a:xfrm>
          <a:prstGeom prst="straightConnector1">
            <a:avLst/>
          </a:prstGeom>
          <a:ln w="38100">
            <a:headEnd type="none" w="med" len="med"/>
            <a:tailEnd type="triangle"/>
          </a:ln>
        </p:spPr>
        <p:style>
          <a:lnRef idx="2">
            <a:schemeClr val="accent3"/>
          </a:lnRef>
          <a:fillRef idx="0">
            <a:schemeClr val="accent3"/>
          </a:fillRef>
          <a:effectRef idx="1">
            <a:schemeClr val="accent3"/>
          </a:effectRef>
          <a:fontRef idx="minor">
            <a:schemeClr val="tx1"/>
          </a:fontRef>
        </p:style>
      </p:cxnSp>
      <p:cxnSp>
        <p:nvCxnSpPr>
          <p:cNvPr id="9" name="Straight Arrow Connector 8"/>
          <p:cNvCxnSpPr/>
          <p:nvPr/>
        </p:nvCxnSpPr>
        <p:spPr bwMode="auto">
          <a:xfrm flipV="1">
            <a:off x="6019800" y="2117939"/>
            <a:ext cx="725880" cy="2"/>
          </a:xfrm>
          <a:prstGeom prst="straightConnector1">
            <a:avLst/>
          </a:prstGeom>
          <a:ln w="38100">
            <a:headEnd type="none" w="med" len="med"/>
            <a:tailEnd type="triangle"/>
          </a:ln>
        </p:spPr>
        <p:style>
          <a:lnRef idx="2">
            <a:schemeClr val="accent3"/>
          </a:lnRef>
          <a:fillRef idx="0">
            <a:schemeClr val="accent3"/>
          </a:fillRef>
          <a:effectRef idx="1">
            <a:schemeClr val="accent3"/>
          </a:effectRef>
          <a:fontRef idx="minor">
            <a:schemeClr val="tx1"/>
          </a:fontRef>
        </p:style>
      </p:cxnSp>
      <p:cxnSp>
        <p:nvCxnSpPr>
          <p:cNvPr id="18" name="Straight Arrow Connector 17"/>
          <p:cNvCxnSpPr/>
          <p:nvPr/>
        </p:nvCxnSpPr>
        <p:spPr bwMode="auto">
          <a:xfrm flipH="1">
            <a:off x="5430155" y="2117941"/>
            <a:ext cx="545896" cy="95250"/>
          </a:xfrm>
          <a:prstGeom prst="straightConnector1">
            <a:avLst/>
          </a:prstGeom>
          <a:ln w="38100">
            <a:headEnd type="none" w="med" len="med"/>
            <a:tailEnd type="triangle"/>
          </a:ln>
        </p:spPr>
        <p:style>
          <a:lnRef idx="2">
            <a:schemeClr val="accent3"/>
          </a:lnRef>
          <a:fillRef idx="0">
            <a:schemeClr val="accent3"/>
          </a:fillRef>
          <a:effectRef idx="1">
            <a:schemeClr val="accent3"/>
          </a:effectRef>
          <a:fontRef idx="minor">
            <a:schemeClr val="tx1"/>
          </a:fontRef>
        </p:style>
      </p:cxnSp>
      <p:sp>
        <p:nvSpPr>
          <p:cNvPr id="11" name="TextBox 10"/>
          <p:cNvSpPr txBox="1"/>
          <p:nvPr/>
        </p:nvSpPr>
        <p:spPr>
          <a:xfrm>
            <a:off x="6282460" y="1827012"/>
            <a:ext cx="208128" cy="338554"/>
          </a:xfrm>
          <a:prstGeom prst="rect">
            <a:avLst/>
          </a:prstGeom>
          <a:noFill/>
        </p:spPr>
        <p:txBody>
          <a:bodyPr wrap="square" rtlCol="0">
            <a:spAutoFit/>
          </a:bodyPr>
          <a:lstStyle/>
          <a:p>
            <a:r>
              <a:rPr lang="en-US" sz="1600" b="1" dirty="0" smtClean="0">
                <a:solidFill>
                  <a:schemeClr val="accent3"/>
                </a:solidFill>
              </a:rPr>
              <a:t>x</a:t>
            </a:r>
            <a:endParaRPr lang="en-US" sz="1600" b="1" dirty="0">
              <a:solidFill>
                <a:schemeClr val="accent3"/>
              </a:solidFill>
            </a:endParaRPr>
          </a:p>
        </p:txBody>
      </p:sp>
      <p:sp>
        <p:nvSpPr>
          <p:cNvPr id="12" name="TextBox 11"/>
          <p:cNvSpPr txBox="1"/>
          <p:nvPr/>
        </p:nvSpPr>
        <p:spPr>
          <a:xfrm>
            <a:off x="5622670" y="1828800"/>
            <a:ext cx="208128" cy="338554"/>
          </a:xfrm>
          <a:prstGeom prst="rect">
            <a:avLst/>
          </a:prstGeom>
          <a:noFill/>
        </p:spPr>
        <p:txBody>
          <a:bodyPr wrap="square" rtlCol="0">
            <a:spAutoFit/>
          </a:bodyPr>
          <a:lstStyle/>
          <a:p>
            <a:r>
              <a:rPr lang="en-US" sz="1600" b="1" dirty="0" smtClean="0">
                <a:solidFill>
                  <a:schemeClr val="accent3"/>
                </a:solidFill>
              </a:rPr>
              <a:t>y</a:t>
            </a:r>
            <a:endParaRPr lang="en-US" sz="1600" b="1" dirty="0">
              <a:solidFill>
                <a:schemeClr val="accent3"/>
              </a:solidFill>
            </a:endParaRPr>
          </a:p>
        </p:txBody>
      </p:sp>
      <p:sp>
        <p:nvSpPr>
          <p:cNvPr id="48" name="TextBox 47"/>
          <p:cNvSpPr txBox="1"/>
          <p:nvPr/>
        </p:nvSpPr>
        <p:spPr>
          <a:xfrm>
            <a:off x="6020709" y="1363458"/>
            <a:ext cx="208128" cy="338554"/>
          </a:xfrm>
          <a:prstGeom prst="rect">
            <a:avLst/>
          </a:prstGeom>
          <a:noFill/>
        </p:spPr>
        <p:txBody>
          <a:bodyPr wrap="square" rtlCol="0">
            <a:spAutoFit/>
          </a:bodyPr>
          <a:lstStyle/>
          <a:p>
            <a:r>
              <a:rPr lang="en-US" sz="1600" b="1" dirty="0" smtClean="0">
                <a:solidFill>
                  <a:schemeClr val="accent3"/>
                </a:solidFill>
              </a:rPr>
              <a:t>z</a:t>
            </a:r>
            <a:endParaRPr lang="en-US" sz="1600" b="1" dirty="0">
              <a:solidFill>
                <a:schemeClr val="accent3"/>
              </a:solidFill>
            </a:endParaRPr>
          </a:p>
        </p:txBody>
      </p:sp>
      <p:sp>
        <p:nvSpPr>
          <p:cNvPr id="19" name="TextBox 18"/>
          <p:cNvSpPr txBox="1"/>
          <p:nvPr/>
        </p:nvSpPr>
        <p:spPr>
          <a:xfrm rot="21600000">
            <a:off x="6814560" y="6078379"/>
            <a:ext cx="1922282" cy="246221"/>
          </a:xfrm>
          <a:prstGeom prst="rect">
            <a:avLst/>
          </a:prstGeom>
          <a:solidFill>
            <a:schemeClr val="bg1"/>
          </a:solidFill>
        </p:spPr>
        <p:txBody>
          <a:bodyPr wrap="square" rtlCol="0">
            <a:spAutoFit/>
          </a:bodyPr>
          <a:lstStyle/>
          <a:p>
            <a:r>
              <a:rPr lang="en-US" sz="1000" dirty="0" smtClean="0"/>
              <a:t>distance downstream, in</a:t>
            </a:r>
            <a:endParaRPr lang="en-US" sz="1000" dirty="0"/>
          </a:p>
        </p:txBody>
      </p:sp>
      <p:sp>
        <p:nvSpPr>
          <p:cNvPr id="21" name="TextBox 20"/>
          <p:cNvSpPr txBox="1"/>
          <p:nvPr/>
        </p:nvSpPr>
        <p:spPr>
          <a:xfrm rot="16200000">
            <a:off x="5313446" y="4945881"/>
            <a:ext cx="1783783" cy="246220"/>
          </a:xfrm>
          <a:prstGeom prst="rect">
            <a:avLst/>
          </a:prstGeom>
          <a:solidFill>
            <a:schemeClr val="bg1"/>
          </a:solidFill>
        </p:spPr>
        <p:txBody>
          <a:bodyPr wrap="square" rtlCol="0">
            <a:spAutoFit/>
          </a:bodyPr>
          <a:lstStyle/>
          <a:p>
            <a:r>
              <a:rPr lang="en-US" sz="1000" dirty="0" smtClean="0"/>
              <a:t>distance from tunnel floor, in</a:t>
            </a:r>
            <a:endParaRPr lang="en-US" sz="1000" dirty="0"/>
          </a:p>
        </p:txBody>
      </p:sp>
    </p:spTree>
    <p:extLst>
      <p:ext uri="{BB962C8B-B14F-4D97-AF65-F5344CB8AC3E}">
        <p14:creationId xmlns:p14="http://schemas.microsoft.com/office/powerpoint/2010/main" val="6646423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3200" b="1" dirty="0" smtClean="0"/>
              <a:t>Motivation</a:t>
            </a:r>
            <a:r>
              <a:rPr lang="en-US" sz="4000" b="1" dirty="0" smtClean="0">
                <a:solidFill>
                  <a:srgbClr val="FF0000"/>
                </a:solidFill>
              </a:rPr>
              <a:t> </a:t>
            </a:r>
          </a:p>
          <a:p>
            <a:r>
              <a:rPr lang="en-US" sz="3200" b="1" dirty="0" smtClean="0"/>
              <a:t>Background</a:t>
            </a:r>
          </a:p>
          <a:p>
            <a:r>
              <a:rPr lang="en-US" sz="3200" b="1" dirty="0" smtClean="0"/>
              <a:t>CFD Modeling </a:t>
            </a:r>
          </a:p>
          <a:p>
            <a:r>
              <a:rPr lang="en-US" sz="3200" b="1" dirty="0" smtClean="0"/>
              <a:t>Experiments</a:t>
            </a:r>
          </a:p>
          <a:p>
            <a:r>
              <a:rPr lang="en-US" sz="4000" b="1" dirty="0" smtClean="0">
                <a:solidFill>
                  <a:srgbClr val="FF0000"/>
                </a:solidFill>
              </a:rPr>
              <a:t>Validation</a:t>
            </a:r>
          </a:p>
          <a:p>
            <a:r>
              <a:rPr lang="en-US" sz="3200" b="1" dirty="0" smtClean="0"/>
              <a:t>Preliminary</a:t>
            </a:r>
          </a:p>
          <a:p>
            <a:r>
              <a:rPr lang="en-US" sz="3200" b="1" dirty="0" smtClean="0"/>
              <a:t>Future Work</a:t>
            </a:r>
            <a:endParaRPr lang="en-US" sz="3200" b="1"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23</a:t>
            </a:fld>
            <a:endParaRPr lang="en-US"/>
          </a:p>
        </p:txBody>
      </p:sp>
    </p:spTree>
    <p:extLst>
      <p:ext uri="{BB962C8B-B14F-4D97-AF65-F5344CB8AC3E}">
        <p14:creationId xmlns:p14="http://schemas.microsoft.com/office/powerpoint/2010/main" val="21187077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Comparison with CFD</a:t>
            </a:r>
            <a:endParaRPr lang="en-US" sz="2400"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24</a:t>
            </a:fld>
            <a:endParaRPr lang="en-US"/>
          </a:p>
        </p:txBody>
      </p:sp>
      <p:sp>
        <p:nvSpPr>
          <p:cNvPr id="5" name="Content Placeholder 4"/>
          <p:cNvSpPr>
            <a:spLocks noGrp="1"/>
          </p:cNvSpPr>
          <p:nvPr>
            <p:ph idx="1"/>
          </p:nvPr>
        </p:nvSpPr>
        <p:spPr/>
        <p:txBody>
          <a:bodyPr/>
          <a:lstStyle/>
          <a:p>
            <a:r>
              <a:rPr lang="en-US" dirty="0" smtClean="0"/>
              <a:t>Boundary conditions used in CFD</a:t>
            </a:r>
          </a:p>
          <a:p>
            <a:pPr lvl="1"/>
            <a:r>
              <a:rPr lang="en-US" dirty="0" smtClean="0"/>
              <a:t>Inlet velocity profile U(z), used from wind tunnel, k(z) and </a:t>
            </a:r>
            <a:r>
              <a:rPr lang="el-GR" dirty="0" smtClean="0"/>
              <a:t>ε</a:t>
            </a:r>
            <a:r>
              <a:rPr lang="en-US" dirty="0" smtClean="0"/>
              <a:t>(z) calculated from previous profile equations using friction velocity, u*</a:t>
            </a:r>
          </a:p>
          <a:p>
            <a:pPr marL="457200" lvl="1" indent="0">
              <a:buNone/>
            </a:pPr>
            <a:endParaRPr lang="en-US" dirty="0" smtClean="0"/>
          </a:p>
          <a:p>
            <a:r>
              <a:rPr lang="en-US" dirty="0" smtClean="0"/>
              <a:t>Recall</a:t>
            </a:r>
          </a:p>
          <a:p>
            <a:endParaRPr lang="en-US" dirty="0"/>
          </a:p>
          <a:p>
            <a:endParaRPr lang="en-US" dirty="0" smtClean="0"/>
          </a:p>
          <a:p>
            <a:endParaRPr lang="en-US" dirty="0" smtClean="0"/>
          </a:p>
          <a:p>
            <a:pPr lvl="1"/>
            <a:endParaRPr lang="en-US" dirty="0" smtClean="0"/>
          </a:p>
        </p:txBody>
      </p:sp>
      <mc:AlternateContent xmlns:mc="http://schemas.openxmlformats.org/markup-compatibility/2006" xmlns:a14="http://schemas.microsoft.com/office/drawing/2010/main">
        <mc:Choice Requires="a14">
          <p:sp>
            <p:nvSpPr>
              <p:cNvPr id="7" name="TextBox 6"/>
              <p:cNvSpPr txBox="1"/>
              <p:nvPr/>
            </p:nvSpPr>
            <p:spPr>
              <a:xfrm>
                <a:off x="4800599" y="2959103"/>
                <a:ext cx="2919745" cy="89896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sz="2400" i="1">
                          <a:latin typeface="Cambria Math" panose="02040503050406030204" pitchFamily="18" charset="0"/>
                        </a:rPr>
                        <m:t>ε</m:t>
                      </m:r>
                      <m:r>
                        <a:rPr lang="en-US" sz="2400" i="1">
                          <a:latin typeface="Cambria Math" panose="02040503050406030204" pitchFamily="18" charset="0"/>
                        </a:rPr>
                        <m:t>(</m:t>
                      </m:r>
                      <m:r>
                        <a:rPr lang="en-US" sz="2400" i="1">
                          <a:latin typeface="Cambria Math" panose="02040503050406030204" pitchFamily="18" charset="0"/>
                        </a:rPr>
                        <m:t>𝑧</m:t>
                      </m:r>
                      <m:r>
                        <a:rPr lang="en-US" sz="2400" i="1">
                          <a:latin typeface="Cambria Math" panose="02040503050406030204" pitchFamily="18" charset="0"/>
                        </a:rPr>
                        <m:t>)= </m:t>
                      </m:r>
                      <m:f>
                        <m:fPr>
                          <m:ctrlPr>
                            <a:rPr lang="en-US" sz="2400" i="1">
                              <a:latin typeface="Cambria Math"/>
                            </a:rPr>
                          </m:ctrlPr>
                        </m:fPr>
                        <m:num>
                          <m:sSup>
                            <m:sSupPr>
                              <m:ctrlPr>
                                <a:rPr lang="en-US" sz="2400" i="1">
                                  <a:latin typeface="Cambria Math"/>
                                </a:rPr>
                              </m:ctrlPr>
                            </m:sSupPr>
                            <m:e>
                              <m:sSub>
                                <m:sSubPr>
                                  <m:ctrlPr>
                                    <a:rPr lang="en-US" sz="2400" i="1">
                                      <a:latin typeface="Cambria Math"/>
                                    </a:rPr>
                                  </m:ctrlPr>
                                </m:sSubPr>
                                <m:e>
                                  <m:r>
                                    <a:rPr lang="en-US" sz="2400" i="1">
                                      <a:latin typeface="Cambria Math" panose="02040503050406030204" pitchFamily="18" charset="0"/>
                                    </a:rPr>
                                    <m:t>𝑢</m:t>
                                  </m:r>
                                </m:e>
                                <m:sub>
                                  <m:r>
                                    <a:rPr lang="en-US" sz="2400" i="1">
                                      <a:latin typeface="Cambria Math" panose="02040503050406030204" pitchFamily="18" charset="0"/>
                                    </a:rPr>
                                    <m:t>∗</m:t>
                                  </m:r>
                                </m:sub>
                              </m:sSub>
                            </m:e>
                            <m:sup>
                              <m:r>
                                <a:rPr lang="en-US" sz="2400" i="1">
                                  <a:latin typeface="Cambria Math" panose="02040503050406030204" pitchFamily="18" charset="0"/>
                                </a:rPr>
                                <m:t>3</m:t>
                              </m:r>
                            </m:sup>
                          </m:sSup>
                        </m:num>
                        <m:den>
                          <m:r>
                            <a:rPr lang="en-US" sz="2400" i="1">
                              <a:latin typeface="Cambria Math" panose="02040503050406030204" pitchFamily="18" charset="0"/>
                            </a:rPr>
                            <m:t> </m:t>
                          </m:r>
                          <m:r>
                            <a:rPr lang="en-US" sz="2400" i="1">
                              <a:latin typeface="Cambria Math" panose="02040503050406030204" pitchFamily="18" charset="0"/>
                            </a:rPr>
                            <m:t>𝜅</m:t>
                          </m:r>
                          <m:r>
                            <a:rPr lang="en-US" sz="2400" i="1">
                              <a:latin typeface="Cambria Math" panose="02040503050406030204" pitchFamily="18" charset="0"/>
                            </a:rPr>
                            <m:t>(</m:t>
                          </m:r>
                          <m:r>
                            <a:rPr lang="en-US" sz="2400" i="1">
                              <a:latin typeface="Cambria Math" panose="02040503050406030204" pitchFamily="18" charset="0"/>
                            </a:rPr>
                            <m:t>𝑧</m:t>
                          </m:r>
                          <m:r>
                            <a:rPr lang="en-US" sz="2400" i="1">
                              <a:latin typeface="Cambria Math" panose="02040503050406030204" pitchFamily="18" charset="0"/>
                            </a:rPr>
                            <m:t>+</m:t>
                          </m:r>
                          <m:sSub>
                            <m:sSubPr>
                              <m:ctrlPr>
                                <a:rPr lang="en-US" sz="2400" i="1">
                                  <a:latin typeface="Cambria Math"/>
                                </a:rPr>
                              </m:ctrlPr>
                            </m:sSubPr>
                            <m:e>
                              <m:r>
                                <a:rPr lang="en-US" sz="2400" i="1">
                                  <a:latin typeface="Cambria Math" panose="02040503050406030204" pitchFamily="18" charset="0"/>
                                </a:rPr>
                                <m:t>𝑧</m:t>
                              </m:r>
                            </m:e>
                            <m:sub>
                              <m:r>
                                <a:rPr lang="en-US" sz="2400" i="1">
                                  <a:latin typeface="Cambria Math" panose="02040503050406030204" pitchFamily="18" charset="0"/>
                                </a:rPr>
                                <m:t>0</m:t>
                              </m:r>
                            </m:sub>
                          </m:sSub>
                          <m:r>
                            <a:rPr lang="en-US" sz="2400" i="1">
                              <a:latin typeface="Cambria Math" panose="02040503050406030204" pitchFamily="18" charset="0"/>
                            </a:rPr>
                            <m:t>)  </m:t>
                          </m:r>
                        </m:den>
                      </m:f>
                    </m:oMath>
                  </m:oMathPara>
                </a14:m>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4800599" y="2959103"/>
                <a:ext cx="2919745" cy="898964"/>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586468" y="2959385"/>
                <a:ext cx="2362200" cy="98847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𝑘</m:t>
                      </m:r>
                      <m:r>
                        <a:rPr lang="en-US" sz="2400" i="1">
                          <a:latin typeface="Cambria Math" panose="02040503050406030204" pitchFamily="18" charset="0"/>
                        </a:rPr>
                        <m:t>(</m:t>
                      </m:r>
                      <m:r>
                        <a:rPr lang="en-US" sz="2400" i="1">
                          <a:latin typeface="Cambria Math" panose="02040503050406030204" pitchFamily="18" charset="0"/>
                        </a:rPr>
                        <m:t>𝑧</m:t>
                      </m:r>
                      <m:r>
                        <a:rPr lang="en-US" sz="2400" i="1">
                          <a:latin typeface="Cambria Math" panose="02040503050406030204" pitchFamily="18" charset="0"/>
                        </a:rPr>
                        <m:t>)= </m:t>
                      </m:r>
                      <m:f>
                        <m:fPr>
                          <m:ctrlPr>
                            <a:rPr lang="en-US" sz="2400" i="1">
                              <a:latin typeface="Cambria Math"/>
                            </a:rPr>
                          </m:ctrlPr>
                        </m:fPr>
                        <m:num>
                          <m:sSup>
                            <m:sSupPr>
                              <m:ctrlPr>
                                <a:rPr lang="en-US" sz="2400" i="1">
                                  <a:latin typeface="Cambria Math"/>
                                </a:rPr>
                              </m:ctrlPr>
                            </m:sSupPr>
                            <m:e>
                              <m:sSub>
                                <m:sSubPr>
                                  <m:ctrlPr>
                                    <a:rPr lang="en-US" sz="2400" i="1">
                                      <a:latin typeface="Cambria Math"/>
                                    </a:rPr>
                                  </m:ctrlPr>
                                </m:sSubPr>
                                <m:e>
                                  <m:r>
                                    <a:rPr lang="en-US" sz="2400" i="1">
                                      <a:latin typeface="Cambria Math" panose="02040503050406030204" pitchFamily="18" charset="0"/>
                                    </a:rPr>
                                    <m:t>𝑢</m:t>
                                  </m:r>
                                </m:e>
                                <m:sub>
                                  <m:r>
                                    <a:rPr lang="en-US" sz="2400" i="1">
                                      <a:latin typeface="Cambria Math" panose="02040503050406030204" pitchFamily="18" charset="0"/>
                                    </a:rPr>
                                    <m:t>∗</m:t>
                                  </m:r>
                                </m:sub>
                              </m:sSub>
                            </m:e>
                            <m:sup>
                              <m:r>
                                <a:rPr lang="en-US" sz="2400" i="1">
                                  <a:latin typeface="Cambria Math" panose="02040503050406030204" pitchFamily="18" charset="0"/>
                                </a:rPr>
                                <m:t>2</m:t>
                              </m:r>
                            </m:sup>
                          </m:sSup>
                        </m:num>
                        <m:den>
                          <m:rad>
                            <m:radPr>
                              <m:degHide m:val="on"/>
                              <m:ctrlPr>
                                <a:rPr lang="en-US" sz="2400" i="1">
                                  <a:latin typeface="Cambria Math"/>
                                </a:rPr>
                              </m:ctrlPr>
                            </m:radPr>
                            <m:deg/>
                            <m:e>
                              <m:sSub>
                                <m:sSubPr>
                                  <m:ctrlPr>
                                    <a:rPr lang="en-US" sz="2400" i="1">
                                      <a:latin typeface="Cambria Math"/>
                                    </a:rPr>
                                  </m:ctrlPr>
                                </m:sSubPr>
                                <m:e>
                                  <m:r>
                                    <a:rPr lang="en-US" sz="2400" i="1">
                                      <a:latin typeface="Cambria Math" panose="02040503050406030204" pitchFamily="18" charset="0"/>
                                    </a:rPr>
                                    <m:t>𝐶</m:t>
                                  </m:r>
                                </m:e>
                                <m:sub>
                                  <m:r>
                                    <m:rPr>
                                      <m:sty m:val="p"/>
                                    </m:rPr>
                                    <a:rPr lang="el-GR" sz="2400" i="1">
                                      <a:latin typeface="Cambria Math" panose="02040503050406030204" pitchFamily="18" charset="0"/>
                                    </a:rPr>
                                    <m:t>μ</m:t>
                                  </m:r>
                                </m:sub>
                              </m:sSub>
                            </m:e>
                          </m:rad>
                        </m:den>
                      </m:f>
                    </m:oMath>
                  </m:oMathPara>
                </a14:m>
                <a:endParaRPr lang="en-US" sz="2400" dirty="0"/>
              </a:p>
            </p:txBody>
          </p:sp>
        </mc:Choice>
        <mc:Fallback xmlns="">
          <p:sp>
            <p:nvSpPr>
              <p:cNvPr id="8" name="TextBox 7"/>
              <p:cNvSpPr txBox="1">
                <a:spLocks noRot="1" noChangeAspect="1" noMove="1" noResize="1" noEditPoints="1" noAdjustHandles="1" noChangeArrowheads="1" noChangeShapeType="1" noTextEdit="1"/>
              </p:cNvSpPr>
              <p:nvPr/>
            </p:nvSpPr>
            <p:spPr>
              <a:xfrm>
                <a:off x="1586468" y="2959385"/>
                <a:ext cx="2362200" cy="988476"/>
              </a:xfrm>
              <a:prstGeom prst="rect">
                <a:avLst/>
              </a:prstGeom>
              <a:blipFill rotWithShape="0">
                <a:blip r:embed="rId4"/>
                <a:stretch>
                  <a:fillRect/>
                </a:stretch>
              </a:blipFill>
            </p:spPr>
            <p:txBody>
              <a:bodyPr/>
              <a:lstStyle/>
              <a:p>
                <a:r>
                  <a:rPr lang="en-US">
                    <a:noFill/>
                  </a:rPr>
                  <a:t> </a:t>
                </a:r>
              </a:p>
            </p:txBody>
          </p:sp>
        </mc:Fallback>
      </mc:AlternateContent>
      <p:sp>
        <p:nvSpPr>
          <p:cNvPr id="9" name="TextBox 8"/>
          <p:cNvSpPr txBox="1"/>
          <p:nvPr/>
        </p:nvSpPr>
        <p:spPr>
          <a:xfrm>
            <a:off x="533400" y="4267200"/>
            <a:ext cx="7186945"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k(z) – mean kinetic energy per unit mass of flow fluctuations</a:t>
            </a:r>
          </a:p>
          <a:p>
            <a:pPr marL="285750" indent="-285750">
              <a:buFont typeface="Arial" panose="020B0604020202020204" pitchFamily="34" charset="0"/>
              <a:buChar char="•"/>
            </a:pPr>
            <a:r>
              <a:rPr lang="el-GR" dirty="0" smtClean="0"/>
              <a:t>ε</a:t>
            </a:r>
            <a:r>
              <a:rPr lang="en-US" dirty="0" smtClean="0"/>
              <a:t>(z</a:t>
            </a:r>
            <a:r>
              <a:rPr lang="en-US" dirty="0"/>
              <a:t>) </a:t>
            </a:r>
            <a:r>
              <a:rPr lang="en-US" dirty="0" smtClean="0"/>
              <a:t>– rate at which turbulent kinetic energy dissipates </a:t>
            </a:r>
          </a:p>
          <a:p>
            <a:pPr marL="285750" indent="-285750">
              <a:buFont typeface="Arial" panose="020B0604020202020204" pitchFamily="34" charset="0"/>
              <a:buChar char="•"/>
            </a:pPr>
            <a:r>
              <a:rPr lang="en-US" dirty="0" smtClean="0"/>
              <a:t>C</a:t>
            </a:r>
            <a:r>
              <a:rPr lang="el-GR" baseline="-25000" dirty="0" smtClean="0"/>
              <a:t>μ</a:t>
            </a:r>
            <a:r>
              <a:rPr lang="en-US" baseline="-25000" dirty="0" smtClean="0"/>
              <a:t> </a:t>
            </a:r>
            <a:r>
              <a:rPr lang="en-US" dirty="0"/>
              <a:t>– </a:t>
            </a:r>
            <a:r>
              <a:rPr lang="en-US" dirty="0" smtClean="0"/>
              <a:t>modeling constraint</a:t>
            </a:r>
            <a:endParaRPr lang="en-US" baseline="-25000" dirty="0" smtClean="0"/>
          </a:p>
          <a:p>
            <a:pPr lvl="1"/>
            <a:endParaRPr lang="en-US" dirty="0"/>
          </a:p>
        </p:txBody>
      </p:sp>
    </p:spTree>
    <p:extLst>
      <p:ext uri="{BB962C8B-B14F-4D97-AF65-F5344CB8AC3E}">
        <p14:creationId xmlns:p14="http://schemas.microsoft.com/office/powerpoint/2010/main" val="3172483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Comparison with CFD: Velocity contours of rectangle</a:t>
            </a:r>
            <a:endParaRPr lang="en-US" sz="2400"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25</a:t>
            </a:fld>
            <a:endParaRPr lang="en-US"/>
          </a:p>
        </p:txBody>
      </p:sp>
      <p:pic>
        <p:nvPicPr>
          <p:cNvPr id="7" name="Content Placeholder 6"/>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3411" t="17809" r="17766" b="12329"/>
          <a:stretch/>
        </p:blipFill>
        <p:spPr>
          <a:xfrm>
            <a:off x="228600" y="1676400"/>
            <a:ext cx="4367307" cy="2971800"/>
          </a:xfr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l="4285" r="10001"/>
          <a:stretch/>
        </p:blipFill>
        <p:spPr>
          <a:xfrm>
            <a:off x="4595907" y="1219200"/>
            <a:ext cx="4484914" cy="3924300"/>
          </a:xfrm>
          <a:prstGeom prst="rect">
            <a:avLst/>
          </a:prstGeom>
        </p:spPr>
      </p:pic>
      <p:sp>
        <p:nvSpPr>
          <p:cNvPr id="3" name="TextBox 2"/>
          <p:cNvSpPr txBox="1"/>
          <p:nvPr/>
        </p:nvSpPr>
        <p:spPr>
          <a:xfrm>
            <a:off x="304800" y="5060576"/>
            <a:ext cx="7543800"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Both contours show similar flow acceleration above low velocity flow region</a:t>
            </a:r>
          </a:p>
          <a:p>
            <a:pPr marL="285750" indent="-285750">
              <a:buFont typeface="Arial" panose="020B0604020202020204" pitchFamily="34" charset="0"/>
              <a:buChar char="•"/>
            </a:pPr>
            <a:r>
              <a:rPr lang="en-US" sz="2000" dirty="0" smtClean="0"/>
              <a:t>Discontinuity at leading edge</a:t>
            </a:r>
          </a:p>
          <a:p>
            <a:pPr marL="285750" indent="-285750">
              <a:buFont typeface="Arial" panose="020B0604020202020204" pitchFamily="34" charset="0"/>
              <a:buChar char="•"/>
            </a:pPr>
            <a:endParaRPr lang="en-US" sz="2000" dirty="0"/>
          </a:p>
        </p:txBody>
      </p:sp>
      <p:sp>
        <p:nvSpPr>
          <p:cNvPr id="5" name="TextBox 4"/>
          <p:cNvSpPr txBox="1"/>
          <p:nvPr/>
        </p:nvSpPr>
        <p:spPr>
          <a:xfrm>
            <a:off x="1266872" y="1167173"/>
            <a:ext cx="2514600" cy="369332"/>
          </a:xfrm>
          <a:prstGeom prst="rect">
            <a:avLst/>
          </a:prstGeom>
          <a:noFill/>
        </p:spPr>
        <p:txBody>
          <a:bodyPr wrap="square" rtlCol="0">
            <a:spAutoFit/>
          </a:bodyPr>
          <a:lstStyle/>
          <a:p>
            <a:r>
              <a:rPr lang="en-US" dirty="0" smtClean="0"/>
              <a:t>  CFD Simulation </a:t>
            </a:r>
            <a:endParaRPr lang="en-US" dirty="0"/>
          </a:p>
        </p:txBody>
      </p:sp>
      <p:sp>
        <p:nvSpPr>
          <p:cNvPr id="9" name="TextBox 8"/>
          <p:cNvSpPr txBox="1"/>
          <p:nvPr/>
        </p:nvSpPr>
        <p:spPr>
          <a:xfrm>
            <a:off x="5715000" y="1119114"/>
            <a:ext cx="2514600" cy="369332"/>
          </a:xfrm>
          <a:prstGeom prst="rect">
            <a:avLst/>
          </a:prstGeom>
          <a:solidFill>
            <a:schemeClr val="bg1"/>
          </a:solidFill>
        </p:spPr>
        <p:txBody>
          <a:bodyPr wrap="square" rtlCol="0">
            <a:spAutoFit/>
          </a:bodyPr>
          <a:lstStyle/>
          <a:p>
            <a:r>
              <a:rPr lang="en-US" dirty="0" smtClean="0"/>
              <a:t>       Experiment</a:t>
            </a:r>
            <a:endParaRPr lang="en-US" dirty="0"/>
          </a:p>
        </p:txBody>
      </p:sp>
      <p:sp>
        <p:nvSpPr>
          <p:cNvPr id="6" name="Rectangle 5"/>
          <p:cNvSpPr/>
          <p:nvPr/>
        </p:nvSpPr>
        <p:spPr bwMode="auto">
          <a:xfrm>
            <a:off x="914400" y="2762250"/>
            <a:ext cx="1219200" cy="838200"/>
          </a:xfrm>
          <a:prstGeom prst="rect">
            <a:avLst/>
          </a:prstGeom>
          <a:noFill/>
          <a:ln w="19050"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8386218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Comparison with CFD: Velocity contours of slope</a:t>
            </a:r>
            <a:endParaRPr lang="en-US" sz="2400"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26</a:t>
            </a:fld>
            <a:endParaRPr lang="en-US"/>
          </a:p>
        </p:txBody>
      </p:sp>
      <p:sp>
        <p:nvSpPr>
          <p:cNvPr id="5" name="Content Placeholder 4"/>
          <p:cNvSpPr>
            <a:spLocks noGrp="1"/>
          </p:cNvSpPr>
          <p:nvPr>
            <p:ph idx="1"/>
          </p:nvPr>
        </p:nvSpPr>
        <p:spPr>
          <a:xfrm>
            <a:off x="130035" y="1173698"/>
            <a:ext cx="8839200" cy="5562600"/>
          </a:xfrm>
        </p:spPr>
        <p:txBody>
          <a:bodyPr/>
          <a:lstStyle/>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a:p>
          <a:p>
            <a:r>
              <a:rPr lang="en-US" sz="2000" dirty="0" smtClean="0"/>
              <a:t>Contour similarity - amplification at roof edge in both models</a:t>
            </a:r>
          </a:p>
          <a:p>
            <a:r>
              <a:rPr lang="en-US" sz="2000" dirty="0" smtClean="0"/>
              <a:t>Enhanced flow velocity over entire roof region verified</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7500" t="10690" r="3334" b="19862"/>
          <a:stretch/>
        </p:blipFill>
        <p:spPr>
          <a:xfrm>
            <a:off x="156754" y="2133600"/>
            <a:ext cx="4524801" cy="2752963"/>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4659" r="9627"/>
          <a:stretch/>
        </p:blipFill>
        <p:spPr>
          <a:xfrm>
            <a:off x="4564380" y="1295400"/>
            <a:ext cx="4482426" cy="3922123"/>
          </a:xfrm>
          <a:prstGeom prst="rect">
            <a:avLst/>
          </a:prstGeom>
        </p:spPr>
      </p:pic>
      <p:sp>
        <p:nvSpPr>
          <p:cNvPr id="7" name="TextBox 6"/>
          <p:cNvSpPr txBox="1"/>
          <p:nvPr/>
        </p:nvSpPr>
        <p:spPr>
          <a:xfrm>
            <a:off x="5389728" y="1173698"/>
            <a:ext cx="2514600" cy="369332"/>
          </a:xfrm>
          <a:prstGeom prst="rect">
            <a:avLst/>
          </a:prstGeom>
          <a:solidFill>
            <a:schemeClr val="bg1"/>
          </a:solidFill>
        </p:spPr>
        <p:txBody>
          <a:bodyPr wrap="square" rtlCol="0">
            <a:spAutoFit/>
          </a:bodyPr>
          <a:lstStyle/>
          <a:p>
            <a:r>
              <a:rPr lang="en-US" dirty="0" smtClean="0"/>
              <a:t>          Experiment</a:t>
            </a:r>
            <a:endParaRPr lang="en-US" dirty="0"/>
          </a:p>
        </p:txBody>
      </p:sp>
      <p:sp>
        <p:nvSpPr>
          <p:cNvPr id="8" name="TextBox 7"/>
          <p:cNvSpPr txBox="1"/>
          <p:nvPr/>
        </p:nvSpPr>
        <p:spPr>
          <a:xfrm>
            <a:off x="1371600" y="1173698"/>
            <a:ext cx="2514600" cy="369332"/>
          </a:xfrm>
          <a:prstGeom prst="rect">
            <a:avLst/>
          </a:prstGeom>
          <a:solidFill>
            <a:schemeClr val="bg1"/>
          </a:solidFill>
        </p:spPr>
        <p:txBody>
          <a:bodyPr wrap="square" rtlCol="0">
            <a:spAutoFit/>
          </a:bodyPr>
          <a:lstStyle/>
          <a:p>
            <a:r>
              <a:rPr lang="en-US" dirty="0" smtClean="0"/>
              <a:t>CFD Simulation</a:t>
            </a:r>
            <a:endParaRPr lang="en-US" dirty="0"/>
          </a:p>
        </p:txBody>
      </p:sp>
      <p:sp>
        <p:nvSpPr>
          <p:cNvPr id="9" name="Rectangle 8"/>
          <p:cNvSpPr/>
          <p:nvPr/>
        </p:nvSpPr>
        <p:spPr bwMode="auto">
          <a:xfrm>
            <a:off x="1905000" y="3048000"/>
            <a:ext cx="1219200" cy="838200"/>
          </a:xfrm>
          <a:prstGeom prst="rect">
            <a:avLst/>
          </a:prstGeom>
          <a:noFill/>
          <a:ln w="19050"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1200893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Comparison with CFD: Velocity Profiles Rectangular </a:t>
            </a:r>
            <a:endParaRPr lang="en-US" sz="2400"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27</a:t>
            </a:fld>
            <a:endParaRPr lang="en-US"/>
          </a:p>
        </p:txBody>
      </p:sp>
      <p:pic>
        <p:nvPicPr>
          <p:cNvPr id="9" name="Content Placeholder 8"/>
          <p:cNvPicPr>
            <a:picLocks noGrp="1" noChangeAspect="1"/>
          </p:cNvPicPr>
          <p:nvPr>
            <p:ph idx="1"/>
          </p:nvPr>
        </p:nvPicPr>
        <p:blipFill>
          <a:blip r:embed="rId3"/>
          <a:stretch>
            <a:fillRect/>
          </a:stretch>
        </p:blipFill>
        <p:spPr>
          <a:xfrm>
            <a:off x="2366637" y="3799547"/>
            <a:ext cx="3972021" cy="2982253"/>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9800" y="3806473"/>
            <a:ext cx="3103738" cy="2239502"/>
          </a:xfrm>
          <a:prstGeom prst="rect">
            <a:avLst/>
          </a:prstGeom>
        </p:spPr>
      </p:pic>
      <p:sp>
        <p:nvSpPr>
          <p:cNvPr id="18" name="TextBox 17"/>
          <p:cNvSpPr txBox="1"/>
          <p:nvPr/>
        </p:nvSpPr>
        <p:spPr>
          <a:xfrm>
            <a:off x="12559283" y="3873712"/>
            <a:ext cx="155885" cy="276999"/>
          </a:xfrm>
          <a:prstGeom prst="rect">
            <a:avLst/>
          </a:prstGeom>
          <a:noFill/>
        </p:spPr>
        <p:txBody>
          <a:bodyPr wrap="square" rtlCol="0">
            <a:spAutoFit/>
          </a:bodyPr>
          <a:lstStyle/>
          <a:p>
            <a:r>
              <a:rPr lang="en-US" sz="1200" b="1" dirty="0" smtClean="0">
                <a:solidFill>
                  <a:srgbClr val="FF0000"/>
                </a:solidFill>
              </a:rPr>
              <a:t>a</a:t>
            </a:r>
            <a:endParaRPr lang="en-US" sz="1200" b="1" dirty="0">
              <a:solidFill>
                <a:srgbClr val="FF0000"/>
              </a:solidFill>
            </a:endParaRPr>
          </a:p>
        </p:txBody>
      </p:sp>
      <p:pic>
        <p:nvPicPr>
          <p:cNvPr id="7" name="Picture 6"/>
          <p:cNvPicPr>
            <a:picLocks noChangeAspect="1"/>
          </p:cNvPicPr>
          <p:nvPr/>
        </p:nvPicPr>
        <p:blipFill>
          <a:blip r:embed="rId5"/>
          <a:stretch>
            <a:fillRect/>
          </a:stretch>
        </p:blipFill>
        <p:spPr>
          <a:xfrm>
            <a:off x="152400" y="859679"/>
            <a:ext cx="4030980" cy="3026521"/>
          </a:xfrm>
          <a:prstGeom prst="rect">
            <a:avLst/>
          </a:prstGeom>
        </p:spPr>
      </p:pic>
      <p:pic>
        <p:nvPicPr>
          <p:cNvPr id="8" name="Picture 7"/>
          <p:cNvPicPr>
            <a:picLocks noChangeAspect="1"/>
          </p:cNvPicPr>
          <p:nvPr/>
        </p:nvPicPr>
        <p:blipFill>
          <a:blip r:embed="rId6"/>
          <a:stretch>
            <a:fillRect/>
          </a:stretch>
        </p:blipFill>
        <p:spPr>
          <a:xfrm>
            <a:off x="4533900" y="800461"/>
            <a:ext cx="4068312" cy="2976902"/>
          </a:xfrm>
          <a:prstGeom prst="rect">
            <a:avLst/>
          </a:prstGeom>
        </p:spPr>
      </p:pic>
      <p:sp>
        <p:nvSpPr>
          <p:cNvPr id="3" name="TextBox 2"/>
          <p:cNvSpPr txBox="1"/>
          <p:nvPr/>
        </p:nvSpPr>
        <p:spPr>
          <a:xfrm>
            <a:off x="762000" y="719466"/>
            <a:ext cx="2971800" cy="307777"/>
          </a:xfrm>
          <a:prstGeom prst="rect">
            <a:avLst/>
          </a:prstGeom>
          <a:solidFill>
            <a:schemeClr val="bg1"/>
          </a:solidFill>
        </p:spPr>
        <p:txBody>
          <a:bodyPr wrap="square" rtlCol="0">
            <a:spAutoFit/>
          </a:bodyPr>
          <a:lstStyle/>
          <a:p>
            <a:pPr algn="ctr"/>
            <a:r>
              <a:rPr lang="en-US" sz="1400" dirty="0" smtClean="0"/>
              <a:t>Leading edge</a:t>
            </a:r>
            <a:endParaRPr lang="en-US" sz="1400" dirty="0"/>
          </a:p>
        </p:txBody>
      </p:sp>
      <p:sp>
        <p:nvSpPr>
          <p:cNvPr id="10" name="TextBox 9"/>
          <p:cNvSpPr txBox="1"/>
          <p:nvPr/>
        </p:nvSpPr>
        <p:spPr>
          <a:xfrm rot="16200000">
            <a:off x="-1203375" y="2170211"/>
            <a:ext cx="2971800" cy="307777"/>
          </a:xfrm>
          <a:prstGeom prst="rect">
            <a:avLst/>
          </a:prstGeom>
          <a:solidFill>
            <a:schemeClr val="bg1"/>
          </a:solidFill>
        </p:spPr>
        <p:txBody>
          <a:bodyPr wrap="square" rtlCol="0">
            <a:spAutoFit/>
          </a:bodyPr>
          <a:lstStyle/>
          <a:p>
            <a:pPr algn="ctr"/>
            <a:r>
              <a:rPr lang="en-US" sz="1400" dirty="0" err="1"/>
              <a:t>h</a:t>
            </a:r>
            <a:r>
              <a:rPr lang="en-US" sz="1400" dirty="0" err="1" smtClean="0"/>
              <a:t>eight,m</a:t>
            </a:r>
            <a:endParaRPr lang="en-US" sz="1400" dirty="0"/>
          </a:p>
        </p:txBody>
      </p:sp>
      <p:sp>
        <p:nvSpPr>
          <p:cNvPr id="11" name="TextBox 10"/>
          <p:cNvSpPr txBox="1"/>
          <p:nvPr/>
        </p:nvSpPr>
        <p:spPr>
          <a:xfrm>
            <a:off x="762000" y="3640723"/>
            <a:ext cx="2971800" cy="307777"/>
          </a:xfrm>
          <a:prstGeom prst="rect">
            <a:avLst/>
          </a:prstGeom>
          <a:solidFill>
            <a:schemeClr val="bg1"/>
          </a:solidFill>
        </p:spPr>
        <p:txBody>
          <a:bodyPr wrap="square" rtlCol="0">
            <a:spAutoFit/>
          </a:bodyPr>
          <a:lstStyle/>
          <a:p>
            <a:pPr algn="ctr"/>
            <a:r>
              <a:rPr lang="en-US" sz="1400" dirty="0" smtClean="0"/>
              <a:t>Velocity,ms</a:t>
            </a:r>
            <a:r>
              <a:rPr lang="en-US" sz="1400" baseline="30000" dirty="0" smtClean="0"/>
              <a:t>-1</a:t>
            </a:r>
            <a:endParaRPr lang="en-US" sz="1400" baseline="30000" dirty="0"/>
          </a:p>
        </p:txBody>
      </p:sp>
      <p:sp>
        <p:nvSpPr>
          <p:cNvPr id="12" name="TextBox 11"/>
          <p:cNvSpPr txBox="1"/>
          <p:nvPr/>
        </p:nvSpPr>
        <p:spPr>
          <a:xfrm>
            <a:off x="3124200" y="6595646"/>
            <a:ext cx="2743200" cy="307777"/>
          </a:xfrm>
          <a:prstGeom prst="rect">
            <a:avLst/>
          </a:prstGeom>
          <a:solidFill>
            <a:schemeClr val="bg1"/>
          </a:solidFill>
        </p:spPr>
        <p:txBody>
          <a:bodyPr wrap="square" rtlCol="0">
            <a:spAutoFit/>
          </a:bodyPr>
          <a:lstStyle/>
          <a:p>
            <a:pPr algn="ctr"/>
            <a:r>
              <a:rPr lang="en-US" sz="1400" dirty="0" smtClean="0"/>
              <a:t>Velocity,ms</a:t>
            </a:r>
            <a:r>
              <a:rPr lang="en-US" sz="1400" baseline="30000" dirty="0" smtClean="0"/>
              <a:t>-1</a:t>
            </a:r>
            <a:endParaRPr lang="en-US" sz="1400" baseline="30000" dirty="0"/>
          </a:p>
        </p:txBody>
      </p:sp>
      <p:sp>
        <p:nvSpPr>
          <p:cNvPr id="13" name="TextBox 12"/>
          <p:cNvSpPr txBox="1"/>
          <p:nvPr/>
        </p:nvSpPr>
        <p:spPr>
          <a:xfrm>
            <a:off x="5181600" y="3606969"/>
            <a:ext cx="2971800" cy="307777"/>
          </a:xfrm>
          <a:prstGeom prst="rect">
            <a:avLst/>
          </a:prstGeom>
          <a:solidFill>
            <a:schemeClr val="bg1"/>
          </a:solidFill>
        </p:spPr>
        <p:txBody>
          <a:bodyPr wrap="square" rtlCol="0">
            <a:spAutoFit/>
          </a:bodyPr>
          <a:lstStyle/>
          <a:p>
            <a:pPr algn="ctr"/>
            <a:r>
              <a:rPr lang="en-US" sz="1400" dirty="0" smtClean="0"/>
              <a:t>Velocity,ms</a:t>
            </a:r>
            <a:r>
              <a:rPr lang="en-US" sz="1400" baseline="30000" dirty="0" smtClean="0"/>
              <a:t>-1</a:t>
            </a:r>
            <a:endParaRPr lang="en-US" sz="1400" baseline="30000" dirty="0"/>
          </a:p>
        </p:txBody>
      </p:sp>
      <p:sp>
        <p:nvSpPr>
          <p:cNvPr id="14" name="TextBox 13"/>
          <p:cNvSpPr txBox="1"/>
          <p:nvPr/>
        </p:nvSpPr>
        <p:spPr>
          <a:xfrm>
            <a:off x="5167266" y="700298"/>
            <a:ext cx="2971810" cy="307777"/>
          </a:xfrm>
          <a:prstGeom prst="rect">
            <a:avLst/>
          </a:prstGeom>
          <a:solidFill>
            <a:schemeClr val="bg1"/>
          </a:solidFill>
        </p:spPr>
        <p:txBody>
          <a:bodyPr wrap="square" rtlCol="0">
            <a:spAutoFit/>
          </a:bodyPr>
          <a:lstStyle/>
          <a:p>
            <a:pPr algn="ctr"/>
            <a:r>
              <a:rPr lang="en-US" sz="1400" dirty="0" smtClean="0"/>
              <a:t>Roof middle</a:t>
            </a:r>
            <a:endParaRPr lang="en-US" sz="1400" dirty="0"/>
          </a:p>
        </p:txBody>
      </p:sp>
      <p:sp>
        <p:nvSpPr>
          <p:cNvPr id="15" name="TextBox 14"/>
          <p:cNvSpPr txBox="1"/>
          <p:nvPr/>
        </p:nvSpPr>
        <p:spPr>
          <a:xfrm rot="16200000">
            <a:off x="3388346" y="2153632"/>
            <a:ext cx="2598893" cy="307779"/>
          </a:xfrm>
          <a:prstGeom prst="rect">
            <a:avLst/>
          </a:prstGeom>
          <a:solidFill>
            <a:schemeClr val="bg1"/>
          </a:solidFill>
        </p:spPr>
        <p:txBody>
          <a:bodyPr wrap="square" rtlCol="0">
            <a:spAutoFit/>
          </a:bodyPr>
          <a:lstStyle/>
          <a:p>
            <a:pPr algn="ctr"/>
            <a:r>
              <a:rPr lang="en-US" sz="1400" dirty="0" err="1"/>
              <a:t>h</a:t>
            </a:r>
            <a:r>
              <a:rPr lang="en-US" sz="1400" dirty="0" err="1" smtClean="0"/>
              <a:t>eight,m</a:t>
            </a:r>
            <a:endParaRPr lang="en-US" sz="1400" dirty="0"/>
          </a:p>
        </p:txBody>
      </p:sp>
      <p:sp>
        <p:nvSpPr>
          <p:cNvPr id="17" name="TextBox 16"/>
          <p:cNvSpPr txBox="1"/>
          <p:nvPr/>
        </p:nvSpPr>
        <p:spPr>
          <a:xfrm>
            <a:off x="2924175" y="3722757"/>
            <a:ext cx="2971800" cy="307777"/>
          </a:xfrm>
          <a:prstGeom prst="rect">
            <a:avLst/>
          </a:prstGeom>
          <a:solidFill>
            <a:schemeClr val="bg1"/>
          </a:solidFill>
        </p:spPr>
        <p:txBody>
          <a:bodyPr wrap="square" rtlCol="0">
            <a:spAutoFit/>
          </a:bodyPr>
          <a:lstStyle/>
          <a:p>
            <a:pPr algn="ctr"/>
            <a:r>
              <a:rPr lang="en-US" sz="1400" dirty="0" smtClean="0"/>
              <a:t>Trailing end</a:t>
            </a:r>
            <a:endParaRPr lang="en-US" sz="1400" dirty="0"/>
          </a:p>
        </p:txBody>
      </p:sp>
    </p:spTree>
    <p:extLst>
      <p:ext uri="{BB962C8B-B14F-4D97-AF65-F5344CB8AC3E}">
        <p14:creationId xmlns:p14="http://schemas.microsoft.com/office/powerpoint/2010/main" val="12457197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Comparison with CFD: Velocity Profiles 30</a:t>
            </a:r>
            <a:r>
              <a:rPr lang="en-US" sz="2400" baseline="30000" dirty="0" smtClean="0"/>
              <a:t>o</a:t>
            </a:r>
            <a:r>
              <a:rPr lang="en-US" sz="2400" dirty="0" smtClean="0"/>
              <a:t> Slope</a:t>
            </a:r>
            <a:endParaRPr lang="en-US" sz="2400"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28</a:t>
            </a:fld>
            <a:endParaRPr lang="en-US"/>
          </a:p>
        </p:txBody>
      </p:sp>
      <p:pic>
        <p:nvPicPr>
          <p:cNvPr id="13" name="Picture 12"/>
          <p:cNvPicPr>
            <a:picLocks noChangeAspect="1"/>
          </p:cNvPicPr>
          <p:nvPr/>
        </p:nvPicPr>
        <p:blipFill>
          <a:blip r:embed="rId3"/>
          <a:stretch>
            <a:fillRect/>
          </a:stretch>
        </p:blipFill>
        <p:spPr>
          <a:xfrm>
            <a:off x="2480288" y="3832663"/>
            <a:ext cx="3980712" cy="2988779"/>
          </a:xfrm>
          <a:prstGeom prst="rect">
            <a:avLst/>
          </a:prstGeom>
        </p:spPr>
      </p:pic>
      <p:pic>
        <p:nvPicPr>
          <p:cNvPr id="3" name="Picture 2"/>
          <p:cNvPicPr>
            <a:picLocks noChangeAspect="1"/>
          </p:cNvPicPr>
          <p:nvPr/>
        </p:nvPicPr>
        <p:blipFill>
          <a:blip r:embed="rId4"/>
          <a:stretch>
            <a:fillRect/>
          </a:stretch>
        </p:blipFill>
        <p:spPr>
          <a:xfrm>
            <a:off x="9525" y="911336"/>
            <a:ext cx="3962179" cy="2974864"/>
          </a:xfrm>
          <a:prstGeom prst="rect">
            <a:avLst/>
          </a:prstGeom>
        </p:spPr>
      </p:pic>
      <p:pic>
        <p:nvPicPr>
          <p:cNvPr id="6" name="Picture 5"/>
          <p:cNvPicPr>
            <a:picLocks noChangeAspect="1"/>
          </p:cNvPicPr>
          <p:nvPr/>
        </p:nvPicPr>
        <p:blipFill>
          <a:blip r:embed="rId5"/>
          <a:stretch>
            <a:fillRect/>
          </a:stretch>
        </p:blipFill>
        <p:spPr>
          <a:xfrm>
            <a:off x="4715014" y="891702"/>
            <a:ext cx="3988329" cy="2994498"/>
          </a:xfrm>
          <a:prstGeom prst="rect">
            <a:avLst/>
          </a:prstGeom>
        </p:spPr>
      </p:pic>
      <p:sp>
        <p:nvSpPr>
          <p:cNvPr id="7" name="TextBox 6"/>
          <p:cNvSpPr txBox="1"/>
          <p:nvPr/>
        </p:nvSpPr>
        <p:spPr>
          <a:xfrm>
            <a:off x="609600" y="809566"/>
            <a:ext cx="2971800" cy="307777"/>
          </a:xfrm>
          <a:prstGeom prst="rect">
            <a:avLst/>
          </a:prstGeom>
          <a:solidFill>
            <a:schemeClr val="bg1"/>
          </a:solidFill>
        </p:spPr>
        <p:txBody>
          <a:bodyPr wrap="square" rtlCol="0">
            <a:spAutoFit/>
          </a:bodyPr>
          <a:lstStyle/>
          <a:p>
            <a:pPr algn="ctr"/>
            <a:r>
              <a:rPr lang="en-US" sz="1400" dirty="0" smtClean="0"/>
              <a:t>Leading edge</a:t>
            </a:r>
            <a:endParaRPr lang="en-US" sz="1400" dirty="0"/>
          </a:p>
        </p:txBody>
      </p:sp>
      <p:sp>
        <p:nvSpPr>
          <p:cNvPr id="8" name="TextBox 7"/>
          <p:cNvSpPr txBox="1"/>
          <p:nvPr/>
        </p:nvSpPr>
        <p:spPr>
          <a:xfrm rot="16200000">
            <a:off x="-1332011" y="2260313"/>
            <a:ext cx="2971800" cy="307777"/>
          </a:xfrm>
          <a:prstGeom prst="rect">
            <a:avLst/>
          </a:prstGeom>
          <a:solidFill>
            <a:schemeClr val="bg1"/>
          </a:solidFill>
        </p:spPr>
        <p:txBody>
          <a:bodyPr wrap="square" rtlCol="0">
            <a:spAutoFit/>
          </a:bodyPr>
          <a:lstStyle/>
          <a:p>
            <a:pPr algn="ctr"/>
            <a:r>
              <a:rPr lang="en-US" sz="1400" dirty="0" err="1"/>
              <a:t>h</a:t>
            </a:r>
            <a:r>
              <a:rPr lang="en-US" sz="1400" dirty="0" err="1" smtClean="0"/>
              <a:t>eight,m</a:t>
            </a:r>
            <a:endParaRPr lang="en-US" sz="1400" dirty="0"/>
          </a:p>
        </p:txBody>
      </p:sp>
      <p:sp>
        <p:nvSpPr>
          <p:cNvPr id="9" name="TextBox 8"/>
          <p:cNvSpPr txBox="1"/>
          <p:nvPr/>
        </p:nvSpPr>
        <p:spPr>
          <a:xfrm>
            <a:off x="609600" y="3657600"/>
            <a:ext cx="2971800" cy="307777"/>
          </a:xfrm>
          <a:prstGeom prst="rect">
            <a:avLst/>
          </a:prstGeom>
          <a:solidFill>
            <a:schemeClr val="bg1"/>
          </a:solidFill>
        </p:spPr>
        <p:txBody>
          <a:bodyPr wrap="square" rtlCol="0">
            <a:spAutoFit/>
          </a:bodyPr>
          <a:lstStyle/>
          <a:p>
            <a:pPr algn="ctr"/>
            <a:r>
              <a:rPr lang="en-US" sz="1400" dirty="0" smtClean="0"/>
              <a:t>Velocity,ms</a:t>
            </a:r>
            <a:r>
              <a:rPr lang="en-US" sz="1400" baseline="30000" dirty="0" smtClean="0"/>
              <a:t>-1</a:t>
            </a:r>
            <a:endParaRPr lang="en-US" sz="1400" baseline="30000" dirty="0"/>
          </a:p>
        </p:txBody>
      </p:sp>
      <p:sp>
        <p:nvSpPr>
          <p:cNvPr id="10" name="TextBox 9"/>
          <p:cNvSpPr txBox="1"/>
          <p:nvPr/>
        </p:nvSpPr>
        <p:spPr>
          <a:xfrm>
            <a:off x="5223278" y="762000"/>
            <a:ext cx="2971800" cy="307777"/>
          </a:xfrm>
          <a:prstGeom prst="rect">
            <a:avLst/>
          </a:prstGeom>
          <a:solidFill>
            <a:schemeClr val="bg1"/>
          </a:solidFill>
        </p:spPr>
        <p:txBody>
          <a:bodyPr wrap="square" rtlCol="0">
            <a:spAutoFit/>
          </a:bodyPr>
          <a:lstStyle/>
          <a:p>
            <a:pPr algn="ctr"/>
            <a:r>
              <a:rPr lang="en-US" sz="1400" dirty="0" smtClean="0"/>
              <a:t>Roof middle</a:t>
            </a:r>
            <a:endParaRPr lang="en-US" sz="1400" dirty="0"/>
          </a:p>
        </p:txBody>
      </p:sp>
      <p:sp>
        <p:nvSpPr>
          <p:cNvPr id="11" name="TextBox 10"/>
          <p:cNvSpPr txBox="1"/>
          <p:nvPr/>
        </p:nvSpPr>
        <p:spPr>
          <a:xfrm rot="16200000">
            <a:off x="3383004" y="2212745"/>
            <a:ext cx="2971800" cy="307777"/>
          </a:xfrm>
          <a:prstGeom prst="rect">
            <a:avLst/>
          </a:prstGeom>
          <a:solidFill>
            <a:schemeClr val="bg1"/>
          </a:solidFill>
        </p:spPr>
        <p:txBody>
          <a:bodyPr wrap="square" rtlCol="0">
            <a:spAutoFit/>
          </a:bodyPr>
          <a:lstStyle/>
          <a:p>
            <a:pPr algn="ctr"/>
            <a:r>
              <a:rPr lang="en-US" sz="1400" dirty="0" err="1"/>
              <a:t>h</a:t>
            </a:r>
            <a:r>
              <a:rPr lang="en-US" sz="1400" dirty="0" err="1" smtClean="0"/>
              <a:t>eight,m</a:t>
            </a:r>
            <a:endParaRPr lang="en-US" sz="1400" dirty="0"/>
          </a:p>
        </p:txBody>
      </p:sp>
      <p:sp>
        <p:nvSpPr>
          <p:cNvPr id="12" name="TextBox 11"/>
          <p:cNvSpPr txBox="1"/>
          <p:nvPr/>
        </p:nvSpPr>
        <p:spPr>
          <a:xfrm>
            <a:off x="5375678" y="3683257"/>
            <a:ext cx="2971800" cy="307777"/>
          </a:xfrm>
          <a:prstGeom prst="rect">
            <a:avLst/>
          </a:prstGeom>
          <a:solidFill>
            <a:schemeClr val="bg1"/>
          </a:solidFill>
        </p:spPr>
        <p:txBody>
          <a:bodyPr wrap="square" rtlCol="0">
            <a:spAutoFit/>
          </a:bodyPr>
          <a:lstStyle/>
          <a:p>
            <a:pPr algn="ctr"/>
            <a:r>
              <a:rPr lang="en-US" sz="1400" dirty="0" smtClean="0"/>
              <a:t>Velocity,ms</a:t>
            </a:r>
            <a:r>
              <a:rPr lang="en-US" sz="1400" baseline="30000" dirty="0" smtClean="0"/>
              <a:t>-1</a:t>
            </a:r>
            <a:endParaRPr lang="en-US" sz="1400" baseline="30000" dirty="0"/>
          </a:p>
        </p:txBody>
      </p:sp>
      <p:sp>
        <p:nvSpPr>
          <p:cNvPr id="14" name="TextBox 13"/>
          <p:cNvSpPr txBox="1"/>
          <p:nvPr/>
        </p:nvSpPr>
        <p:spPr>
          <a:xfrm>
            <a:off x="3035655" y="3732311"/>
            <a:ext cx="2971800" cy="307777"/>
          </a:xfrm>
          <a:prstGeom prst="rect">
            <a:avLst/>
          </a:prstGeom>
          <a:solidFill>
            <a:schemeClr val="bg1"/>
          </a:solidFill>
        </p:spPr>
        <p:txBody>
          <a:bodyPr wrap="square" rtlCol="0">
            <a:spAutoFit/>
          </a:bodyPr>
          <a:lstStyle/>
          <a:p>
            <a:pPr algn="ctr"/>
            <a:r>
              <a:rPr lang="en-US" sz="1400" dirty="0" smtClean="0"/>
              <a:t>Trailing end</a:t>
            </a:r>
            <a:endParaRPr lang="en-US" sz="1400" dirty="0"/>
          </a:p>
        </p:txBody>
      </p:sp>
      <p:sp>
        <p:nvSpPr>
          <p:cNvPr id="15" name="TextBox 14"/>
          <p:cNvSpPr txBox="1"/>
          <p:nvPr/>
        </p:nvSpPr>
        <p:spPr>
          <a:xfrm rot="16200000">
            <a:off x="1273529" y="5225906"/>
            <a:ext cx="2679409" cy="307777"/>
          </a:xfrm>
          <a:prstGeom prst="rect">
            <a:avLst/>
          </a:prstGeom>
          <a:solidFill>
            <a:schemeClr val="bg1"/>
          </a:solidFill>
        </p:spPr>
        <p:txBody>
          <a:bodyPr wrap="square" rtlCol="0">
            <a:spAutoFit/>
          </a:bodyPr>
          <a:lstStyle/>
          <a:p>
            <a:pPr algn="ctr"/>
            <a:r>
              <a:rPr lang="en-US" sz="1400" dirty="0" err="1"/>
              <a:t>h</a:t>
            </a:r>
            <a:r>
              <a:rPr lang="en-US" sz="1400" dirty="0" err="1" smtClean="0"/>
              <a:t>eight,m</a:t>
            </a:r>
            <a:endParaRPr lang="en-US" sz="1400" dirty="0"/>
          </a:p>
        </p:txBody>
      </p:sp>
      <p:sp>
        <p:nvSpPr>
          <p:cNvPr id="16" name="TextBox 15"/>
          <p:cNvSpPr txBox="1"/>
          <p:nvPr/>
        </p:nvSpPr>
        <p:spPr>
          <a:xfrm>
            <a:off x="3110332" y="6590547"/>
            <a:ext cx="2909468" cy="307777"/>
          </a:xfrm>
          <a:prstGeom prst="rect">
            <a:avLst/>
          </a:prstGeom>
          <a:solidFill>
            <a:schemeClr val="bg1"/>
          </a:solidFill>
        </p:spPr>
        <p:txBody>
          <a:bodyPr wrap="square" rtlCol="0">
            <a:spAutoFit/>
          </a:bodyPr>
          <a:lstStyle/>
          <a:p>
            <a:pPr algn="ctr"/>
            <a:r>
              <a:rPr lang="en-US" sz="1400" dirty="0" smtClean="0"/>
              <a:t>Velocity,ms</a:t>
            </a:r>
            <a:r>
              <a:rPr lang="en-US" sz="1400" baseline="30000" dirty="0" smtClean="0"/>
              <a:t>-1</a:t>
            </a:r>
            <a:endParaRPr lang="en-US" sz="1400" baseline="30000" dirty="0"/>
          </a:p>
        </p:txBody>
      </p:sp>
    </p:spTree>
    <p:extLst>
      <p:ext uri="{BB962C8B-B14F-4D97-AF65-F5344CB8AC3E}">
        <p14:creationId xmlns:p14="http://schemas.microsoft.com/office/powerpoint/2010/main" val="20055151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Research</a:t>
            </a:r>
            <a:endParaRPr lang="en-US" dirty="0"/>
          </a:p>
        </p:txBody>
      </p:sp>
      <p:sp>
        <p:nvSpPr>
          <p:cNvPr id="3" name="Content Placeholder 2"/>
          <p:cNvSpPr>
            <a:spLocks noGrp="1"/>
          </p:cNvSpPr>
          <p:nvPr>
            <p:ph idx="1"/>
          </p:nvPr>
        </p:nvSpPr>
        <p:spPr>
          <a:xfrm>
            <a:off x="152400" y="762000"/>
            <a:ext cx="5486400" cy="5562600"/>
          </a:xfrm>
        </p:spPr>
        <p:txBody>
          <a:bodyPr/>
          <a:lstStyle/>
          <a:p>
            <a:r>
              <a:rPr lang="en-US" dirty="0" smtClean="0"/>
              <a:t>Investigate additional façade and structure shapes</a:t>
            </a:r>
          </a:p>
          <a:p>
            <a:pPr lvl="1"/>
            <a:r>
              <a:rPr lang="en-US" dirty="0" smtClean="0"/>
              <a:t>Analysis of simple façade changes</a:t>
            </a:r>
          </a:p>
          <a:p>
            <a:pPr lvl="1"/>
            <a:r>
              <a:rPr lang="en-US" dirty="0" smtClean="0"/>
              <a:t>Three dimensional structural changes to correlate with environmental conditions such as multiple flow directions</a:t>
            </a:r>
          </a:p>
          <a:p>
            <a:pPr lvl="2"/>
            <a:r>
              <a:rPr lang="en-US" dirty="0" smtClean="0"/>
              <a:t>E.g., Wind Rose</a:t>
            </a:r>
          </a:p>
          <a:p>
            <a:pPr lvl="1"/>
            <a:endParaRPr lang="en-US" dirty="0" smtClean="0"/>
          </a:p>
          <a:p>
            <a:r>
              <a:rPr lang="en-US" dirty="0" smtClean="0"/>
              <a:t>Study the effects of the modified structure within an urban array</a:t>
            </a:r>
          </a:p>
          <a:p>
            <a:pPr lvl="1"/>
            <a:r>
              <a:rPr lang="en-US" dirty="0" smtClean="0"/>
              <a:t>Building’s effect on flow behavior from nearby building structures</a:t>
            </a:r>
          </a:p>
          <a:p>
            <a:pPr lvl="1"/>
            <a:r>
              <a:rPr lang="en-US" dirty="0" smtClean="0"/>
              <a:t>Asymmetric orientation based on wind distribution </a:t>
            </a:r>
            <a:endParaRPr lang="en-US" dirty="0"/>
          </a:p>
        </p:txBody>
      </p:sp>
      <p:sp>
        <p:nvSpPr>
          <p:cNvPr id="4" name="Slide Number Placeholder 3"/>
          <p:cNvSpPr>
            <a:spLocks noGrp="1"/>
          </p:cNvSpPr>
          <p:nvPr>
            <p:ph type="sldNum" sz="quarter" idx="12"/>
          </p:nvPr>
        </p:nvSpPr>
        <p:spPr/>
        <p:txBody>
          <a:bodyPr/>
          <a:lstStyle/>
          <a:p>
            <a:fld id="{A4E26754-5FCC-47F6-92EA-7A5B42BA933E}" type="slidenum">
              <a:rPr lang="en-US" smtClean="0"/>
              <a:pPr/>
              <a:t>29</a:t>
            </a:fld>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2199" y="1219200"/>
            <a:ext cx="2784819" cy="2286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3600" y="4114800"/>
            <a:ext cx="3005230" cy="2162434"/>
          </a:xfrm>
          <a:prstGeom prst="rect">
            <a:avLst/>
          </a:prstGeom>
        </p:spPr>
      </p:pic>
    </p:spTree>
    <p:extLst>
      <p:ext uri="{BB962C8B-B14F-4D97-AF65-F5344CB8AC3E}">
        <p14:creationId xmlns:p14="http://schemas.microsoft.com/office/powerpoint/2010/main" val="17955653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Motivation: Why Urban Areas? </a:t>
            </a:r>
            <a:endParaRPr lang="en-US" sz="2400" dirty="0"/>
          </a:p>
        </p:txBody>
      </p:sp>
      <p:sp>
        <p:nvSpPr>
          <p:cNvPr id="3" name="Content Placeholder 2"/>
          <p:cNvSpPr>
            <a:spLocks noGrp="1"/>
          </p:cNvSpPr>
          <p:nvPr>
            <p:ph idx="1"/>
          </p:nvPr>
        </p:nvSpPr>
        <p:spPr/>
        <p:txBody>
          <a:bodyPr/>
          <a:lstStyle/>
          <a:p>
            <a:r>
              <a:rPr lang="en-US" sz="2200" dirty="0" smtClean="0"/>
              <a:t>51% of the energy consumption in NYC came from buildings</a:t>
            </a:r>
            <a:r>
              <a:rPr lang="en-US" sz="2200" baseline="30000" dirty="0" smtClean="0"/>
              <a:t>[1]</a:t>
            </a:r>
          </a:p>
          <a:p>
            <a:pPr lvl="1"/>
            <a:r>
              <a:rPr lang="en-US" sz="1800" dirty="0" smtClean="0"/>
              <a:t>42% attributed to electricity</a:t>
            </a:r>
          </a:p>
          <a:p>
            <a:r>
              <a:rPr lang="en-US" sz="2200" dirty="0" smtClean="0"/>
              <a:t>On-site </a:t>
            </a:r>
            <a:r>
              <a:rPr lang="en-US" sz="2200" dirty="0"/>
              <a:t>energy </a:t>
            </a:r>
            <a:r>
              <a:rPr lang="en-US" sz="2200" dirty="0" smtClean="0"/>
              <a:t>generation leads </a:t>
            </a:r>
            <a:r>
              <a:rPr lang="en-US" sz="2200" dirty="0"/>
              <a:t>to a decrease in transmission </a:t>
            </a:r>
            <a:r>
              <a:rPr lang="en-US" sz="2200" dirty="0" smtClean="0"/>
              <a:t>losses </a:t>
            </a:r>
          </a:p>
          <a:p>
            <a:pPr lvl="1"/>
            <a:r>
              <a:rPr lang="en-US" sz="1800" dirty="0" smtClean="0"/>
              <a:t>6% of electricity lost in transmission</a:t>
            </a:r>
            <a:r>
              <a:rPr lang="en-US" sz="1800" baseline="30000" dirty="0" smtClean="0"/>
              <a:t>[2]</a:t>
            </a:r>
            <a:endParaRPr lang="en-US" sz="1800" dirty="0"/>
          </a:p>
          <a:p>
            <a:r>
              <a:rPr lang="en-US" sz="2200" dirty="0" smtClean="0"/>
              <a:t>Use of a clean, green, and indigenous energy source to become more sustainable</a:t>
            </a:r>
          </a:p>
          <a:p>
            <a:pPr marL="457200" lvl="1" indent="0">
              <a:buNone/>
            </a:pPr>
            <a:endParaRPr lang="en-US" dirty="0" smtClean="0"/>
          </a:p>
          <a:p>
            <a:endParaRPr lang="en-US" dirty="0"/>
          </a:p>
          <a:p>
            <a:pPr marL="0" indent="0">
              <a:buNone/>
            </a:pPr>
            <a:endParaRPr lang="en-US" dirty="0"/>
          </a:p>
        </p:txBody>
      </p:sp>
      <p:sp>
        <p:nvSpPr>
          <p:cNvPr id="4" name="TextBox 3"/>
          <p:cNvSpPr txBox="1"/>
          <p:nvPr/>
        </p:nvSpPr>
        <p:spPr>
          <a:xfrm>
            <a:off x="-3352800" y="2362200"/>
            <a:ext cx="2895600" cy="1200329"/>
          </a:xfrm>
          <a:prstGeom prst="rect">
            <a:avLst/>
          </a:prstGeom>
          <a:noFill/>
        </p:spPr>
        <p:txBody>
          <a:bodyPr wrap="square" rtlCol="0">
            <a:spAutoFit/>
          </a:bodyPr>
          <a:lstStyle/>
          <a:p>
            <a:pPr eaLnBrk="0" fontAlgn="base" hangingPunct="0">
              <a:spcBef>
                <a:spcPct val="0"/>
              </a:spcBef>
              <a:spcAft>
                <a:spcPct val="0"/>
              </a:spcAft>
            </a:pPr>
            <a:r>
              <a:rPr lang="en-US" dirty="0">
                <a:solidFill>
                  <a:prstClr val="black"/>
                </a:solidFill>
                <a:hlinkClick r:id="rId3"/>
              </a:rPr>
              <a:t>www.eia.gove/oiaf/1605/ggrpt/carbon.html</a:t>
            </a:r>
            <a:endParaRPr lang="en-US" dirty="0">
              <a:solidFill>
                <a:prstClr val="black"/>
              </a:solidFill>
            </a:endParaRPr>
          </a:p>
          <a:p>
            <a:pPr eaLnBrk="0" fontAlgn="base" hangingPunct="0">
              <a:spcBef>
                <a:spcPct val="0"/>
              </a:spcBef>
              <a:spcAft>
                <a:spcPct val="0"/>
              </a:spcAft>
            </a:pPr>
            <a:r>
              <a:rPr lang="en-US" dirty="0">
                <a:solidFill>
                  <a:prstClr val="black"/>
                </a:solidFill>
              </a:rPr>
              <a:t>US Energy Information Administration </a:t>
            </a:r>
          </a:p>
        </p:txBody>
      </p:sp>
      <p:sp>
        <p:nvSpPr>
          <p:cNvPr id="5" name="Slide Number Placeholder 4"/>
          <p:cNvSpPr>
            <a:spLocks noGrp="1"/>
          </p:cNvSpPr>
          <p:nvPr>
            <p:ph type="sldNum" sz="quarter" idx="12"/>
          </p:nvPr>
        </p:nvSpPr>
        <p:spPr/>
        <p:txBody>
          <a:bodyPr/>
          <a:lstStyle/>
          <a:p>
            <a:fld id="{A4E26754-5FCC-47F6-92EA-7A5B42BA933E}" type="slidenum">
              <a:rPr lang="en-US" smtClean="0">
                <a:solidFill>
                  <a:prstClr val="black"/>
                </a:solidFill>
              </a:rPr>
              <a:pPr/>
              <a:t>3</a:t>
            </a:fld>
            <a:endParaRPr lang="en-US">
              <a:solidFill>
                <a:prstClr val="black"/>
              </a:solidFill>
            </a:endParaRPr>
          </a:p>
        </p:txBody>
      </p:sp>
      <p:sp>
        <p:nvSpPr>
          <p:cNvPr id="6" name="AutoShape 2" descr="Displaying chart.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7" name="AutoShape 4" descr="Displaying chart.pn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58400" y="2810391"/>
            <a:ext cx="4457700" cy="3406115"/>
          </a:xfrm>
          <a:prstGeom prst="rect">
            <a:avLst/>
          </a:prstGeom>
        </p:spPr>
      </p:pic>
      <p:sp>
        <p:nvSpPr>
          <p:cNvPr id="11" name="TextBox 10"/>
          <p:cNvSpPr txBox="1"/>
          <p:nvPr/>
        </p:nvSpPr>
        <p:spPr>
          <a:xfrm>
            <a:off x="3581400" y="6652712"/>
            <a:ext cx="4191000" cy="230832"/>
          </a:xfrm>
          <a:prstGeom prst="rect">
            <a:avLst/>
          </a:prstGeom>
          <a:noFill/>
        </p:spPr>
        <p:txBody>
          <a:bodyPr wrap="square" rtlCol="0">
            <a:spAutoFit/>
          </a:bodyPr>
          <a:lstStyle/>
          <a:p>
            <a:pPr eaLnBrk="0" fontAlgn="base" hangingPunct="0">
              <a:spcBef>
                <a:spcPct val="0"/>
              </a:spcBef>
              <a:spcAft>
                <a:spcPct val="0"/>
              </a:spcAft>
            </a:pPr>
            <a:r>
              <a:rPr lang="en-US" sz="900" b="1" dirty="0">
                <a:solidFill>
                  <a:prstClr val="black"/>
                </a:solidFill>
              </a:rPr>
              <a:t>Image Source: U.S. Department of Energy, 2012 Energy Data Book</a:t>
            </a:r>
          </a:p>
        </p:txBody>
      </p:sp>
      <p:sp>
        <p:nvSpPr>
          <p:cNvPr id="12" name="TextBox 11"/>
          <p:cNvSpPr txBox="1"/>
          <p:nvPr/>
        </p:nvSpPr>
        <p:spPr>
          <a:xfrm>
            <a:off x="-3657600" y="312738"/>
            <a:ext cx="3657600" cy="646331"/>
          </a:xfrm>
          <a:prstGeom prst="rect">
            <a:avLst/>
          </a:prstGeom>
          <a:noFill/>
        </p:spPr>
        <p:txBody>
          <a:bodyPr wrap="square" rtlCol="0">
            <a:spAutoFit/>
          </a:bodyPr>
          <a:lstStyle/>
          <a:p>
            <a:pPr eaLnBrk="0" fontAlgn="base" hangingPunct="0">
              <a:spcBef>
                <a:spcPct val="0"/>
              </a:spcBef>
              <a:spcAft>
                <a:spcPct val="0"/>
              </a:spcAft>
            </a:pPr>
            <a:r>
              <a:rPr lang="en-US" dirty="0">
                <a:solidFill>
                  <a:prstClr val="black"/>
                </a:solidFill>
              </a:rPr>
              <a:t>http://www.rrojasdatabank.info/statewc08093.4.pdf</a:t>
            </a:r>
          </a:p>
        </p:txBody>
      </p:sp>
      <p:sp>
        <p:nvSpPr>
          <p:cNvPr id="13" name="TextBox 12"/>
          <p:cNvSpPr txBox="1"/>
          <p:nvPr/>
        </p:nvSpPr>
        <p:spPr>
          <a:xfrm>
            <a:off x="0" y="6468046"/>
            <a:ext cx="3162300" cy="507831"/>
          </a:xfrm>
          <a:prstGeom prst="rect">
            <a:avLst/>
          </a:prstGeom>
          <a:noFill/>
        </p:spPr>
        <p:txBody>
          <a:bodyPr wrap="square" rtlCol="0">
            <a:spAutoFit/>
          </a:bodyPr>
          <a:lstStyle/>
          <a:p>
            <a:pPr eaLnBrk="0" fontAlgn="base" hangingPunct="0">
              <a:spcBef>
                <a:spcPct val="0"/>
              </a:spcBef>
              <a:spcAft>
                <a:spcPct val="0"/>
              </a:spcAft>
            </a:pPr>
            <a:r>
              <a:rPr lang="en-US" sz="900" b="1" dirty="0">
                <a:solidFill>
                  <a:prstClr val="black"/>
                </a:solidFill>
              </a:rPr>
              <a:t>[1] http://www.rrojasdatabank.info/statewc08093.4.pdf</a:t>
            </a:r>
          </a:p>
          <a:p>
            <a:pPr eaLnBrk="0" fontAlgn="base" hangingPunct="0">
              <a:spcBef>
                <a:spcPct val="0"/>
              </a:spcBef>
              <a:spcAft>
                <a:spcPct val="0"/>
              </a:spcAft>
            </a:pPr>
            <a:r>
              <a:rPr lang="en-US" sz="900" b="1" dirty="0">
                <a:solidFill>
                  <a:prstClr val="black"/>
                </a:solidFill>
              </a:rPr>
              <a:t>[2]  Energy Information Administration</a:t>
            </a:r>
          </a:p>
          <a:p>
            <a:pPr eaLnBrk="0" fontAlgn="base" hangingPunct="0">
              <a:spcBef>
                <a:spcPct val="0"/>
              </a:spcBef>
              <a:spcAft>
                <a:spcPct val="0"/>
              </a:spcAft>
            </a:pPr>
            <a:endParaRPr lang="en-US" sz="900" b="1" dirty="0">
              <a:solidFill>
                <a:prstClr val="black"/>
              </a:solidFill>
            </a:endParaRPr>
          </a:p>
        </p:txBody>
      </p:sp>
      <p:sp>
        <p:nvSpPr>
          <p:cNvPr id="14" name="TextBox 13"/>
          <p:cNvSpPr txBox="1"/>
          <p:nvPr/>
        </p:nvSpPr>
        <p:spPr>
          <a:xfrm>
            <a:off x="-3810000" y="1014303"/>
            <a:ext cx="3657600" cy="1477328"/>
          </a:xfrm>
          <a:prstGeom prst="rect">
            <a:avLst/>
          </a:prstGeom>
          <a:noFill/>
        </p:spPr>
        <p:txBody>
          <a:bodyPr wrap="square" rtlCol="0">
            <a:spAutoFit/>
          </a:bodyPr>
          <a:lstStyle/>
          <a:p>
            <a:pPr eaLnBrk="0" fontAlgn="base" hangingPunct="0">
              <a:spcBef>
                <a:spcPct val="0"/>
              </a:spcBef>
              <a:spcAft>
                <a:spcPct val="0"/>
              </a:spcAft>
            </a:pPr>
            <a:r>
              <a:rPr lang="en-US" dirty="0">
                <a:solidFill>
                  <a:prstClr val="black"/>
                </a:solidFill>
              </a:rPr>
              <a:t>NREL, Global </a:t>
            </a:r>
            <a:r>
              <a:rPr lang="en-US" dirty="0" err="1">
                <a:solidFill>
                  <a:prstClr val="black"/>
                </a:solidFill>
              </a:rPr>
              <a:t>Renewableenergy</a:t>
            </a:r>
            <a:r>
              <a:rPr lang="en-US" dirty="0">
                <a:solidFill>
                  <a:prstClr val="black"/>
                </a:solidFill>
              </a:rPr>
              <a:t> development, October 2013</a:t>
            </a:r>
          </a:p>
          <a:p>
            <a:pPr eaLnBrk="0" fontAlgn="base" hangingPunct="0">
              <a:spcBef>
                <a:spcPct val="0"/>
              </a:spcBef>
              <a:spcAft>
                <a:spcPct val="0"/>
              </a:spcAft>
            </a:pPr>
            <a:endParaRPr lang="en-US" dirty="0">
              <a:solidFill>
                <a:prstClr val="black"/>
              </a:solidFill>
            </a:endParaRPr>
          </a:p>
          <a:p>
            <a:pPr eaLnBrk="0" fontAlgn="base" hangingPunct="0">
              <a:spcBef>
                <a:spcPct val="0"/>
              </a:spcBef>
              <a:spcAft>
                <a:spcPct val="0"/>
              </a:spcAft>
            </a:pPr>
            <a:r>
              <a:rPr lang="en-US" dirty="0">
                <a:solidFill>
                  <a:prstClr val="black"/>
                </a:solidFill>
              </a:rPr>
              <a:t>- In US, has climbed to 12% of total electricity generation (NREL)</a:t>
            </a:r>
          </a:p>
        </p:txBody>
      </p:sp>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l="10981" t="17769" r="8055" b="17457"/>
          <a:stretch/>
        </p:blipFill>
        <p:spPr>
          <a:xfrm>
            <a:off x="1767668" y="3602977"/>
            <a:ext cx="5547532" cy="2874023"/>
          </a:xfrm>
          <a:prstGeom prst="rect">
            <a:avLst/>
          </a:prstGeom>
        </p:spPr>
      </p:pic>
      <p:sp>
        <p:nvSpPr>
          <p:cNvPr id="17" name="TextBox 16"/>
          <p:cNvSpPr txBox="1"/>
          <p:nvPr/>
        </p:nvSpPr>
        <p:spPr>
          <a:xfrm>
            <a:off x="1940475" y="3283114"/>
            <a:ext cx="5562600" cy="369332"/>
          </a:xfrm>
          <a:prstGeom prst="rect">
            <a:avLst/>
          </a:prstGeom>
          <a:noFill/>
        </p:spPr>
        <p:txBody>
          <a:bodyPr wrap="square" rtlCol="0">
            <a:spAutoFit/>
          </a:bodyPr>
          <a:lstStyle/>
          <a:p>
            <a:pPr eaLnBrk="0" fontAlgn="base" hangingPunct="0">
              <a:spcBef>
                <a:spcPct val="0"/>
              </a:spcBef>
              <a:spcAft>
                <a:spcPct val="0"/>
              </a:spcAft>
            </a:pPr>
            <a:r>
              <a:rPr lang="en-US" u="sng" dirty="0">
                <a:solidFill>
                  <a:srgbClr val="FF0000"/>
                </a:solidFill>
              </a:rPr>
              <a:t>US Renewable Electricity Generation by Technology</a:t>
            </a:r>
          </a:p>
        </p:txBody>
      </p:sp>
    </p:spTree>
    <p:extLst>
      <p:ext uri="{BB962C8B-B14F-4D97-AF65-F5344CB8AC3E}">
        <p14:creationId xmlns:p14="http://schemas.microsoft.com/office/powerpoint/2010/main" val="659519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Motivation: Flow behavior over rectangular buildings</a:t>
            </a:r>
            <a:endParaRPr lang="en-US" sz="2400" dirty="0"/>
          </a:p>
        </p:txBody>
      </p:sp>
      <p:sp>
        <p:nvSpPr>
          <p:cNvPr id="3" name="Content Placeholder 2"/>
          <p:cNvSpPr>
            <a:spLocks noGrp="1"/>
          </p:cNvSpPr>
          <p:nvPr>
            <p:ph idx="1"/>
          </p:nvPr>
        </p:nvSpPr>
        <p:spPr>
          <a:xfrm>
            <a:off x="76200" y="754285"/>
            <a:ext cx="8839200" cy="5562600"/>
          </a:xfrm>
        </p:spPr>
        <p:txBody>
          <a:bodyPr/>
          <a:lstStyle/>
          <a:p>
            <a:r>
              <a:rPr lang="en-US" sz="1800" dirty="0" smtClean="0"/>
              <a:t>Local topography in urban areas decreases the velocity of the flow at lower levels but flow velocity increases with height</a:t>
            </a:r>
          </a:p>
          <a:p>
            <a:r>
              <a:rPr lang="en-US" sz="1800" dirty="0" smtClean="0"/>
              <a:t>Above high-rise buildings, the wind speed increases 20% higher than the local undisturbed velocity</a:t>
            </a:r>
            <a:r>
              <a:rPr lang="en-US" sz="1800" baseline="30000" dirty="0" smtClean="0"/>
              <a:t>[2]</a:t>
            </a:r>
          </a:p>
          <a:p>
            <a:endParaRPr lang="en-US" sz="1800" baseline="30000" dirty="0"/>
          </a:p>
          <a:p>
            <a:endParaRPr lang="en-US" sz="1800" baseline="30000" dirty="0" smtClean="0"/>
          </a:p>
          <a:p>
            <a:endParaRPr lang="en-US" sz="1800" baseline="30000" dirty="0"/>
          </a:p>
          <a:p>
            <a:endParaRPr lang="en-US" sz="1800" baseline="30000" dirty="0" smtClean="0"/>
          </a:p>
          <a:p>
            <a:endParaRPr lang="en-US" sz="1800" baseline="30000" dirty="0"/>
          </a:p>
          <a:p>
            <a:endParaRPr lang="en-US" sz="1800" baseline="30000" dirty="0" smtClean="0"/>
          </a:p>
          <a:p>
            <a:endParaRPr lang="en-US" sz="1800" baseline="30000" dirty="0" smtClean="0"/>
          </a:p>
          <a:p>
            <a:endParaRPr lang="en-US" sz="1800" dirty="0"/>
          </a:p>
          <a:p>
            <a:r>
              <a:rPr lang="en-US" sz="1800" dirty="0" smtClean="0"/>
              <a:t>Wind- </a:t>
            </a:r>
            <a:r>
              <a:rPr lang="en-US" sz="1800" dirty="0"/>
              <a:t>turbine </a:t>
            </a:r>
            <a:r>
              <a:rPr lang="en-US" sz="1800" dirty="0" smtClean="0"/>
              <a:t>located </a:t>
            </a:r>
            <a:r>
              <a:rPr lang="en-US" sz="1800" dirty="0"/>
              <a:t>on the roof center of buildings, requires a minimum </a:t>
            </a:r>
            <a:r>
              <a:rPr lang="en-US" sz="1800" dirty="0" smtClean="0"/>
              <a:t>tower height </a:t>
            </a:r>
            <a:r>
              <a:rPr lang="en-US" sz="1800" dirty="0"/>
              <a:t>of </a:t>
            </a:r>
            <a:r>
              <a:rPr lang="en-US" sz="1800" dirty="0" smtClean="0"/>
              <a:t>0.25(building height)</a:t>
            </a:r>
            <a:r>
              <a:rPr lang="en-US" sz="1800" baseline="30000" dirty="0" smtClean="0"/>
              <a:t>[4]</a:t>
            </a:r>
            <a:r>
              <a:rPr lang="en-US" sz="1800" dirty="0" smtClean="0"/>
              <a:t>			</a:t>
            </a:r>
            <a:endParaRPr lang="en-US" sz="1000" b="1" dirty="0" smtClean="0"/>
          </a:p>
          <a:p>
            <a:pPr marL="0" indent="0">
              <a:buNone/>
            </a:pPr>
            <a:endParaRPr lang="en-US" sz="1800" dirty="0"/>
          </a:p>
          <a:p>
            <a:pPr marL="0" indent="0">
              <a:buNone/>
            </a:pPr>
            <a:endParaRPr lang="en-US" sz="1800" dirty="0"/>
          </a:p>
        </p:txBody>
      </p:sp>
      <p:sp>
        <p:nvSpPr>
          <p:cNvPr id="4" name="TextBox 3"/>
          <p:cNvSpPr txBox="1"/>
          <p:nvPr/>
        </p:nvSpPr>
        <p:spPr>
          <a:xfrm>
            <a:off x="-3352800" y="2362200"/>
            <a:ext cx="2895600" cy="1200329"/>
          </a:xfrm>
          <a:prstGeom prst="rect">
            <a:avLst/>
          </a:prstGeom>
          <a:noFill/>
        </p:spPr>
        <p:txBody>
          <a:bodyPr wrap="square" rtlCol="0">
            <a:spAutoFit/>
          </a:bodyPr>
          <a:lstStyle/>
          <a:p>
            <a:r>
              <a:rPr lang="en-US" dirty="0" smtClean="0">
                <a:hlinkClick r:id="rId3"/>
              </a:rPr>
              <a:t>www.eia.gove/oiaf/1605/ggrpt/carbon.html</a:t>
            </a:r>
            <a:endParaRPr lang="en-US" dirty="0" smtClean="0"/>
          </a:p>
          <a:p>
            <a:r>
              <a:rPr lang="en-US" dirty="0" smtClean="0"/>
              <a:t>US Energy Information Administration </a:t>
            </a:r>
            <a:endParaRPr lang="en-US" dirty="0"/>
          </a:p>
        </p:txBody>
      </p:sp>
      <p:sp>
        <p:nvSpPr>
          <p:cNvPr id="5" name="Slide Number Placeholder 4"/>
          <p:cNvSpPr>
            <a:spLocks noGrp="1"/>
          </p:cNvSpPr>
          <p:nvPr>
            <p:ph type="sldNum" sz="quarter" idx="12"/>
          </p:nvPr>
        </p:nvSpPr>
        <p:spPr/>
        <p:txBody>
          <a:bodyPr/>
          <a:lstStyle/>
          <a:p>
            <a:fld id="{A4E26754-5FCC-47F6-92EA-7A5B42BA933E}" type="slidenum">
              <a:rPr lang="en-US" smtClean="0"/>
              <a:pPr/>
              <a:t>4</a:t>
            </a:fld>
            <a:endParaRPr lang="en-US"/>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716" y="2036246"/>
            <a:ext cx="1849368" cy="1483415"/>
          </a:xfrm>
          <a:prstGeom prst="rect">
            <a:avLst/>
          </a:prstGeom>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2173" t="7068" r="2189" b="1211"/>
          <a:stretch/>
        </p:blipFill>
        <p:spPr>
          <a:xfrm>
            <a:off x="2451264" y="1938579"/>
            <a:ext cx="2226444" cy="1518029"/>
          </a:xfrm>
          <a:prstGeom prst="rect">
            <a:avLst/>
          </a:prstGeom>
        </p:spPr>
      </p:pic>
      <p:sp>
        <p:nvSpPr>
          <p:cNvPr id="8" name="TextBox 7"/>
          <p:cNvSpPr txBox="1"/>
          <p:nvPr/>
        </p:nvSpPr>
        <p:spPr>
          <a:xfrm>
            <a:off x="2465031" y="3404780"/>
            <a:ext cx="3166987" cy="261610"/>
          </a:xfrm>
          <a:prstGeom prst="rect">
            <a:avLst/>
          </a:prstGeom>
          <a:noFill/>
        </p:spPr>
        <p:txBody>
          <a:bodyPr wrap="square" rtlCol="0">
            <a:spAutoFit/>
          </a:bodyPr>
          <a:lstStyle/>
          <a:p>
            <a:r>
              <a:rPr lang="en-US" sz="1050" dirty="0" smtClean="0"/>
              <a:t>Velocity vectors showing flow behavior</a:t>
            </a:r>
            <a:r>
              <a:rPr lang="en-US" sz="1050" baseline="30000" dirty="0" smtClean="0"/>
              <a:t>[4]</a:t>
            </a:r>
            <a:endParaRPr lang="en-US" sz="1050" baseline="30000" dirty="0"/>
          </a:p>
        </p:txBody>
      </p:sp>
      <p:sp>
        <p:nvSpPr>
          <p:cNvPr id="9" name="TextBox 8"/>
          <p:cNvSpPr txBox="1"/>
          <p:nvPr/>
        </p:nvSpPr>
        <p:spPr>
          <a:xfrm>
            <a:off x="237519" y="3421584"/>
            <a:ext cx="2590800" cy="261610"/>
          </a:xfrm>
          <a:prstGeom prst="rect">
            <a:avLst/>
          </a:prstGeom>
          <a:noFill/>
        </p:spPr>
        <p:txBody>
          <a:bodyPr wrap="square" rtlCol="0">
            <a:spAutoFit/>
          </a:bodyPr>
          <a:lstStyle/>
          <a:p>
            <a:r>
              <a:rPr lang="en-US" sz="1100" dirty="0" err="1" smtClean="0"/>
              <a:t>Pathlines</a:t>
            </a:r>
            <a:r>
              <a:rPr lang="en-US" sz="1100" dirty="0" smtClean="0"/>
              <a:t> showing flow </a:t>
            </a:r>
            <a:r>
              <a:rPr lang="en-US" sz="1050" dirty="0" smtClean="0"/>
              <a:t>behavior</a:t>
            </a:r>
            <a:r>
              <a:rPr lang="en-US" sz="1050" baseline="30000" dirty="0" smtClean="0"/>
              <a:t>[3]</a:t>
            </a:r>
            <a:endParaRPr lang="en-US" sz="1100" baseline="30000" dirty="0"/>
          </a:p>
        </p:txBody>
      </p:sp>
      <p:sp>
        <p:nvSpPr>
          <p:cNvPr id="10" name="TextBox 30"/>
          <p:cNvSpPr txBox="1">
            <a:spLocks noChangeArrowheads="1"/>
          </p:cNvSpPr>
          <p:nvPr/>
        </p:nvSpPr>
        <p:spPr bwMode="auto">
          <a:xfrm>
            <a:off x="-3668511" y="4999504"/>
            <a:ext cx="2601711" cy="13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r>
              <a:rPr lang="en-US" sz="800" dirty="0"/>
              <a:t>[1</a:t>
            </a:r>
            <a:r>
              <a:rPr lang="en-US" sz="800" dirty="0" smtClean="0"/>
              <a:t>]  </a:t>
            </a:r>
            <a:r>
              <a:rPr lang="en-US" sz="800" dirty="0" err="1"/>
              <a:t>Mertens</a:t>
            </a:r>
            <a:r>
              <a:rPr lang="en-US" sz="800" dirty="0"/>
              <a:t>, S., Wind energy in urban areas, concentrator effects </a:t>
            </a:r>
            <a:r>
              <a:rPr lang="en-US" sz="800" dirty="0" smtClean="0"/>
              <a:t>for </a:t>
            </a:r>
            <a:r>
              <a:rPr lang="en-US" sz="800" dirty="0"/>
              <a:t>wind turbines close to buildings ,Refocus, March/ April </a:t>
            </a:r>
            <a:r>
              <a:rPr lang="en-US" sz="800" dirty="0" smtClean="0"/>
              <a:t>2002</a:t>
            </a:r>
          </a:p>
          <a:p>
            <a:pPr algn="just"/>
            <a:r>
              <a:rPr lang="en-US" sz="800" dirty="0" smtClean="0"/>
              <a:t>[2]  </a:t>
            </a:r>
            <a:r>
              <a:rPr lang="en-US" sz="800" dirty="0" err="1" smtClean="0"/>
              <a:t>Mols</a:t>
            </a:r>
            <a:r>
              <a:rPr lang="en-US" sz="800" dirty="0"/>
              <a:t>, B. (2005). “</a:t>
            </a:r>
            <a:r>
              <a:rPr lang="en-US" sz="800" dirty="0" err="1"/>
              <a:t>Turby</a:t>
            </a:r>
            <a:r>
              <a:rPr lang="en-US" sz="800" dirty="0"/>
              <a:t>—Sustainable Urban Wind Power from the Roof Top.” Delft, </a:t>
            </a:r>
            <a:r>
              <a:rPr lang="en-US" sz="800" dirty="0" smtClean="0"/>
              <a:t>Netherlands</a:t>
            </a:r>
            <a:r>
              <a:rPr lang="en-US" sz="800" dirty="0"/>
              <a:t>: Delft University of Technology. http://www.tudelft.nl/live/binaries/32943b78-</a:t>
            </a:r>
          </a:p>
          <a:p>
            <a:pPr marL="176213" algn="just"/>
            <a:r>
              <a:rPr lang="en-US" sz="800" dirty="0"/>
              <a:t>dabd-4087-9cd9-b071f0c96cd3/doc/Outlook052-18-22.pdf; accessed September 2010</a:t>
            </a:r>
          </a:p>
          <a:p>
            <a:endParaRPr lang="en-US" sz="700" dirty="0"/>
          </a:p>
        </p:txBody>
      </p:sp>
      <p:sp>
        <p:nvSpPr>
          <p:cNvPr id="18" name="TextBox 17"/>
          <p:cNvSpPr txBox="1"/>
          <p:nvPr/>
        </p:nvSpPr>
        <p:spPr>
          <a:xfrm>
            <a:off x="0" y="6186960"/>
            <a:ext cx="3162300" cy="1338828"/>
          </a:xfrm>
          <a:prstGeom prst="rect">
            <a:avLst/>
          </a:prstGeom>
          <a:noFill/>
        </p:spPr>
        <p:txBody>
          <a:bodyPr wrap="square" rtlCol="0">
            <a:spAutoFit/>
          </a:bodyPr>
          <a:lstStyle/>
          <a:p>
            <a:r>
              <a:rPr lang="en-US" sz="900" b="1" dirty="0" smtClean="0"/>
              <a:t>[2] </a:t>
            </a:r>
            <a:r>
              <a:rPr lang="en-US" sz="900" b="1" dirty="0" err="1" smtClean="0"/>
              <a:t>Mertens</a:t>
            </a:r>
            <a:r>
              <a:rPr lang="en-US" sz="900" b="1" dirty="0" smtClean="0"/>
              <a:t>, 2002</a:t>
            </a:r>
          </a:p>
          <a:p>
            <a:r>
              <a:rPr lang="en-US" sz="900" b="1" dirty="0" smtClean="0"/>
              <a:t>[3] </a:t>
            </a:r>
            <a:r>
              <a:rPr lang="en-US" sz="900" b="1" dirty="0" err="1" smtClean="0"/>
              <a:t>Mols</a:t>
            </a:r>
            <a:r>
              <a:rPr lang="en-US" sz="900" b="1" dirty="0" smtClean="0"/>
              <a:t>, 2005</a:t>
            </a:r>
          </a:p>
          <a:p>
            <a:r>
              <a:rPr lang="en-US" sz="900" b="1" dirty="0" smtClean="0"/>
              <a:t>[4] Brussel &amp; </a:t>
            </a:r>
            <a:r>
              <a:rPr lang="en-US" sz="900" b="1" dirty="0" err="1" smtClean="0"/>
              <a:t>Mertens</a:t>
            </a:r>
            <a:r>
              <a:rPr lang="en-US" sz="900" b="1" dirty="0" smtClean="0"/>
              <a:t>, 2005</a:t>
            </a:r>
          </a:p>
          <a:p>
            <a:r>
              <a:rPr lang="en-US" sz="900" b="1" dirty="0" smtClean="0"/>
              <a:t>[5] </a:t>
            </a:r>
            <a:r>
              <a:rPr lang="en-US" sz="900" b="1" dirty="0" err="1"/>
              <a:t>Blackledge</a:t>
            </a:r>
            <a:r>
              <a:rPr lang="en-US" sz="900" b="1" dirty="0"/>
              <a:t> et al., 2012</a:t>
            </a:r>
          </a:p>
          <a:p>
            <a:endParaRPr lang="en-US" sz="900" b="1" dirty="0" smtClean="0"/>
          </a:p>
          <a:p>
            <a:endParaRPr lang="en-US" sz="900" b="1" dirty="0"/>
          </a:p>
          <a:p>
            <a:endParaRPr lang="en-US" sz="900" b="1" dirty="0"/>
          </a:p>
          <a:p>
            <a:endParaRPr lang="en-US" sz="900" b="1" dirty="0"/>
          </a:p>
          <a:p>
            <a:endParaRPr lang="en-US" sz="900" b="1" dirty="0"/>
          </a:p>
        </p:txBody>
      </p:sp>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76420" y="1981201"/>
            <a:ext cx="1741033" cy="1647674"/>
          </a:xfrm>
          <a:prstGeom prst="rect">
            <a:avLst/>
          </a:prstGeom>
        </p:spPr>
      </p:pic>
      <p:sp>
        <p:nvSpPr>
          <p:cNvPr id="21" name="TextBox 20"/>
          <p:cNvSpPr txBox="1"/>
          <p:nvPr/>
        </p:nvSpPr>
        <p:spPr>
          <a:xfrm>
            <a:off x="1532919" y="6307554"/>
            <a:ext cx="3162300" cy="1061829"/>
          </a:xfrm>
          <a:prstGeom prst="rect">
            <a:avLst/>
          </a:prstGeom>
          <a:noFill/>
        </p:spPr>
        <p:txBody>
          <a:bodyPr wrap="square" rtlCol="0">
            <a:spAutoFit/>
          </a:bodyPr>
          <a:lstStyle/>
          <a:p>
            <a:r>
              <a:rPr lang="en-US" sz="900" b="1" dirty="0" smtClean="0"/>
              <a:t>Image Source: a) Logan International Airport, Boston  </a:t>
            </a:r>
          </a:p>
          <a:p>
            <a:r>
              <a:rPr lang="en-US" sz="900" b="1" dirty="0"/>
              <a:t> </a:t>
            </a:r>
            <a:r>
              <a:rPr lang="en-US" sz="900" b="1" dirty="0" smtClean="0"/>
              <a:t>                         b) </a:t>
            </a:r>
            <a:r>
              <a:rPr lang="en-US" sz="900" b="1" dirty="0" err="1" smtClean="0"/>
              <a:t>Dermont</a:t>
            </a:r>
            <a:r>
              <a:rPr lang="en-US" sz="900" b="1" dirty="0" smtClean="0"/>
              <a:t> Wind Turbine, Brussel &amp;</a:t>
            </a:r>
            <a:r>
              <a:rPr lang="en-US" sz="900" b="1" dirty="0"/>
              <a:t>	</a:t>
            </a:r>
            <a:r>
              <a:rPr lang="en-US" sz="900" b="1" dirty="0" smtClean="0"/>
              <a:t>    </a:t>
            </a:r>
            <a:r>
              <a:rPr lang="en-US" sz="900" b="1" dirty="0" err="1" smtClean="0"/>
              <a:t>Mertens</a:t>
            </a:r>
            <a:r>
              <a:rPr lang="en-US" sz="900" b="1" dirty="0" smtClean="0"/>
              <a:t>, 2005</a:t>
            </a:r>
          </a:p>
          <a:p>
            <a:endParaRPr lang="en-US" sz="900" b="1" dirty="0"/>
          </a:p>
          <a:p>
            <a:endParaRPr lang="en-US" sz="900" b="1" dirty="0"/>
          </a:p>
          <a:p>
            <a:endParaRPr lang="en-US" sz="900" b="1" dirty="0"/>
          </a:p>
          <a:p>
            <a:endParaRPr lang="en-US" sz="900" b="1" dirty="0"/>
          </a:p>
        </p:txBody>
      </p:sp>
      <p:sp>
        <p:nvSpPr>
          <p:cNvPr id="23" name="TextBox 22"/>
          <p:cNvSpPr txBox="1"/>
          <p:nvPr/>
        </p:nvSpPr>
        <p:spPr>
          <a:xfrm>
            <a:off x="8488853" y="1981201"/>
            <a:ext cx="228600" cy="276999"/>
          </a:xfrm>
          <a:prstGeom prst="rect">
            <a:avLst/>
          </a:prstGeom>
          <a:noFill/>
        </p:spPr>
        <p:txBody>
          <a:bodyPr wrap="square" rtlCol="0">
            <a:spAutoFit/>
          </a:bodyPr>
          <a:lstStyle/>
          <a:p>
            <a:r>
              <a:rPr lang="en-US" sz="1200" b="1" dirty="0">
                <a:solidFill>
                  <a:srgbClr val="FF0000"/>
                </a:solidFill>
              </a:rPr>
              <a:t>b</a:t>
            </a:r>
          </a:p>
        </p:txBody>
      </p:sp>
      <p:pic>
        <p:nvPicPr>
          <p:cNvPr id="22" name="Picture 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108736" y="1988087"/>
            <a:ext cx="1553528" cy="163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6418338" y="1981200"/>
            <a:ext cx="228600" cy="276999"/>
          </a:xfrm>
          <a:prstGeom prst="rect">
            <a:avLst/>
          </a:prstGeom>
          <a:noFill/>
        </p:spPr>
        <p:txBody>
          <a:bodyPr wrap="square" rtlCol="0">
            <a:spAutoFit/>
          </a:bodyPr>
          <a:lstStyle/>
          <a:p>
            <a:r>
              <a:rPr lang="en-US" sz="1200" b="1" dirty="0" smtClean="0">
                <a:solidFill>
                  <a:srgbClr val="FF0000"/>
                </a:solidFill>
              </a:rPr>
              <a:t>a</a:t>
            </a:r>
            <a:endParaRPr lang="en-US" sz="1200" b="1" dirty="0">
              <a:solidFill>
                <a:srgbClr val="FF0000"/>
              </a:solidFill>
            </a:endParaRPr>
          </a:p>
        </p:txBody>
      </p:sp>
      <mc:AlternateContent xmlns:mc="http://schemas.openxmlformats.org/markup-compatibility/2006" xmlns:a14="http://schemas.microsoft.com/office/drawing/2010/main">
        <mc:Choice Requires="a14">
          <p:sp>
            <p:nvSpPr>
              <p:cNvPr id="29" name="TextBox 28"/>
              <p:cNvSpPr txBox="1"/>
              <p:nvPr/>
            </p:nvSpPr>
            <p:spPr>
              <a:xfrm>
                <a:off x="1343570" y="4825961"/>
                <a:ext cx="2845492" cy="51424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1400" b="1" i="1" smtClean="0">
                          <a:latin typeface="Cambria Math"/>
                        </a:rPr>
                        <m:t>𝑷𝒐𝒘𝒆𝒓</m:t>
                      </m:r>
                      <m:r>
                        <a:rPr lang="en-US" sz="1400" b="1" i="1" smtClean="0">
                          <a:latin typeface="Cambria Math" panose="02040503050406030204" pitchFamily="18" charset="0"/>
                        </a:rPr>
                        <m:t> </m:t>
                      </m:r>
                      <m:r>
                        <a:rPr lang="en-US" sz="1400" b="1" i="1" smtClean="0">
                          <a:latin typeface="Cambria Math" panose="02040503050406030204" pitchFamily="18" charset="0"/>
                        </a:rPr>
                        <m:t>𝑫𝒆𝒏𝒔𝒊𝒕𝒚</m:t>
                      </m:r>
                      <m:r>
                        <a:rPr lang="en-US" sz="1400" b="1" i="1" smtClean="0">
                          <a:latin typeface="Cambria Math" panose="02040503050406030204" pitchFamily="18" charset="0"/>
                        </a:rPr>
                        <m:t>=</m:t>
                      </m:r>
                      <m:f>
                        <m:fPr>
                          <m:ctrlPr>
                            <a:rPr lang="en-US" sz="1400" b="1" i="1" smtClean="0">
                              <a:latin typeface="Cambria Math"/>
                            </a:rPr>
                          </m:ctrlPr>
                        </m:fPr>
                        <m:num>
                          <m:r>
                            <a:rPr lang="en-US" sz="1400" b="1" i="1" smtClean="0">
                              <a:latin typeface="Cambria Math" panose="02040503050406030204" pitchFamily="18" charset="0"/>
                            </a:rPr>
                            <m:t>𝟏</m:t>
                          </m:r>
                        </m:num>
                        <m:den>
                          <m:r>
                            <a:rPr lang="en-US" sz="1400" b="1" i="1" smtClean="0">
                              <a:latin typeface="Cambria Math" panose="02040503050406030204" pitchFamily="18" charset="0"/>
                            </a:rPr>
                            <m:t>𝟐</m:t>
                          </m:r>
                        </m:den>
                      </m:f>
                      <m:r>
                        <a:rPr lang="en-US" sz="1400" b="1" i="1" smtClean="0">
                          <a:latin typeface="Cambria Math" panose="02040503050406030204" pitchFamily="18" charset="0"/>
                          <a:ea typeface="Cambria Math" panose="02040503050406030204" pitchFamily="18" charset="0"/>
                        </a:rPr>
                        <m:t>𝝆</m:t>
                      </m:r>
                      <m:r>
                        <a:rPr lang="en-US" sz="1400" b="1" i="1">
                          <a:latin typeface="Cambria Math"/>
                        </a:rPr>
                        <m:t> </m:t>
                      </m:r>
                      <m:sSup>
                        <m:sSupPr>
                          <m:ctrlPr>
                            <a:rPr lang="en-US" sz="1400" b="1" i="1">
                              <a:latin typeface="Cambria Math"/>
                              <a:ea typeface="Cambria Math"/>
                            </a:rPr>
                          </m:ctrlPr>
                        </m:sSupPr>
                        <m:e>
                          <m:r>
                            <a:rPr lang="en-US" sz="1400" b="1" i="1" smtClean="0">
                              <a:latin typeface="Cambria Math" panose="02040503050406030204" pitchFamily="18" charset="0"/>
                              <a:ea typeface="Cambria Math"/>
                            </a:rPr>
                            <m:t>𝑽</m:t>
                          </m:r>
                        </m:e>
                        <m:sup>
                          <m:r>
                            <a:rPr lang="en-US" sz="1400" b="1" i="1">
                              <a:latin typeface="Cambria Math"/>
                              <a:ea typeface="Cambria Math"/>
                            </a:rPr>
                            <m:t>𝟑</m:t>
                          </m:r>
                        </m:sup>
                      </m:sSup>
                    </m:oMath>
                  </m:oMathPara>
                </a14:m>
                <a:endParaRPr lang="en-US" sz="1400" dirty="0"/>
              </a:p>
            </p:txBody>
          </p:sp>
        </mc:Choice>
        <mc:Fallback xmlns="">
          <p:sp>
            <p:nvSpPr>
              <p:cNvPr id="29" name="TextBox 28"/>
              <p:cNvSpPr txBox="1">
                <a:spLocks noRot="1" noChangeAspect="1" noMove="1" noResize="1" noEditPoints="1" noAdjustHandles="1" noChangeArrowheads="1" noChangeShapeType="1" noTextEdit="1"/>
              </p:cNvSpPr>
              <p:nvPr/>
            </p:nvSpPr>
            <p:spPr>
              <a:xfrm>
                <a:off x="1343570" y="4825961"/>
                <a:ext cx="2845492" cy="514243"/>
              </a:xfrm>
              <a:prstGeom prst="rect">
                <a:avLst/>
              </a:prstGeom>
              <a:blipFill rotWithShape="0">
                <a:blip r:embed="rId8"/>
                <a:stretch>
                  <a:fillRect/>
                </a:stretch>
              </a:blipFill>
            </p:spPr>
            <p:txBody>
              <a:bodyPr/>
              <a:lstStyle/>
              <a:p>
                <a:r>
                  <a:rPr lang="en-US">
                    <a:noFill/>
                  </a:rPr>
                  <a:t> </a:t>
                </a:r>
              </a:p>
            </p:txBody>
          </p:sp>
        </mc:Fallback>
      </mc:AlternateContent>
      <p:pic>
        <p:nvPicPr>
          <p:cNvPr id="30" name="Picture 2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78508" y="4385912"/>
            <a:ext cx="2835143" cy="1521918"/>
          </a:xfrm>
          <a:prstGeom prst="rect">
            <a:avLst/>
          </a:prstGeom>
        </p:spPr>
      </p:pic>
      <p:sp>
        <p:nvSpPr>
          <p:cNvPr id="31" name="TextBox 30"/>
          <p:cNvSpPr txBox="1"/>
          <p:nvPr/>
        </p:nvSpPr>
        <p:spPr>
          <a:xfrm>
            <a:off x="5479618" y="5817705"/>
            <a:ext cx="3511982" cy="461665"/>
          </a:xfrm>
          <a:prstGeom prst="rect">
            <a:avLst/>
          </a:prstGeom>
          <a:noFill/>
        </p:spPr>
        <p:txBody>
          <a:bodyPr wrap="square" rtlCol="0">
            <a:spAutoFit/>
          </a:bodyPr>
          <a:lstStyle/>
          <a:p>
            <a:pPr algn="ctr"/>
            <a:r>
              <a:rPr lang="en-US" sz="1200" dirty="0" smtClean="0"/>
              <a:t>Illustration of the ‘speed up effect’ in a rural area due to the presence of a smooth hill</a:t>
            </a:r>
            <a:r>
              <a:rPr lang="en-US" sz="1200" baseline="30000" dirty="0" smtClean="0"/>
              <a:t>[5]</a:t>
            </a:r>
            <a:endParaRPr lang="en-US" sz="1200" baseline="30000" dirty="0"/>
          </a:p>
        </p:txBody>
      </p:sp>
    </p:spTree>
    <p:extLst>
      <p:ext uri="{BB962C8B-B14F-4D97-AF65-F5344CB8AC3E}">
        <p14:creationId xmlns:p14="http://schemas.microsoft.com/office/powerpoint/2010/main" val="35346805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Sloped façade </a:t>
            </a:r>
            <a:endParaRPr lang="en-US" dirty="0"/>
          </a:p>
        </p:txBody>
      </p:sp>
      <p:sp>
        <p:nvSpPr>
          <p:cNvPr id="3" name="Content Placeholder 2"/>
          <p:cNvSpPr>
            <a:spLocks noGrp="1"/>
          </p:cNvSpPr>
          <p:nvPr>
            <p:ph idx="1"/>
          </p:nvPr>
        </p:nvSpPr>
        <p:spPr>
          <a:xfrm>
            <a:off x="114300" y="685405"/>
            <a:ext cx="8839200" cy="6096790"/>
          </a:xfrm>
        </p:spPr>
        <p:txBody>
          <a:bodyPr/>
          <a:lstStyle/>
          <a:p>
            <a:pPr marL="0" indent="0">
              <a:buNone/>
            </a:pPr>
            <a:r>
              <a:rPr lang="en-US" sz="2000" b="1" i="1" dirty="0" smtClean="0"/>
              <a:t>Goal</a:t>
            </a:r>
            <a:r>
              <a:rPr lang="en-US" sz="2000" i="1" dirty="0" smtClean="0"/>
              <a:t>: Investigate the effects of building morphology on wind flow to increase the potential wind energy yield in urban environments</a:t>
            </a:r>
          </a:p>
          <a:p>
            <a:pPr marL="0" indent="0">
              <a:buNone/>
            </a:pPr>
            <a:endParaRPr lang="en-US" sz="2000" i="1" dirty="0" smtClean="0"/>
          </a:p>
          <a:p>
            <a:r>
              <a:rPr lang="en-US" sz="2000" dirty="0" smtClean="0"/>
              <a:t>Two </a:t>
            </a:r>
            <a:r>
              <a:rPr lang="en-US" sz="2000" dirty="0"/>
              <a:t>main </a:t>
            </a:r>
            <a:r>
              <a:rPr lang="en-US" sz="2000" dirty="0" smtClean="0"/>
              <a:t>parameters are needed for wind turbines</a:t>
            </a:r>
            <a:endParaRPr lang="en-US" sz="2000" dirty="0"/>
          </a:p>
          <a:p>
            <a:pPr lvl="1"/>
            <a:r>
              <a:rPr lang="en-US" sz="1800" dirty="0"/>
              <a:t>High wind velocity </a:t>
            </a:r>
          </a:p>
          <a:p>
            <a:pPr lvl="1"/>
            <a:r>
              <a:rPr lang="en-US" sz="1800" dirty="0"/>
              <a:t>Low </a:t>
            </a:r>
            <a:r>
              <a:rPr lang="en-US" sz="1800" dirty="0" smtClean="0"/>
              <a:t>Turbulence</a:t>
            </a:r>
          </a:p>
          <a:p>
            <a:r>
              <a:rPr lang="en-US" sz="2000" dirty="0" smtClean="0"/>
              <a:t>Changing the structure’s façade </a:t>
            </a:r>
          </a:p>
          <a:p>
            <a:pPr marL="914400" lvl="1" indent="-457200">
              <a:buFont typeface="+mj-lt"/>
              <a:buAutoNum type="arabicPeriod"/>
            </a:pPr>
            <a:r>
              <a:rPr lang="en-US" sz="1800" dirty="0" smtClean="0"/>
              <a:t>Accelerate the mean flow velocity in the region directly above the roof top resulting in a higher velocity wind field on the rooftop</a:t>
            </a:r>
            <a:endParaRPr lang="en-US" sz="1800" dirty="0"/>
          </a:p>
          <a:p>
            <a:pPr marL="914400" lvl="1" indent="-457200">
              <a:buFont typeface="+mj-lt"/>
              <a:buAutoNum type="arabicPeriod"/>
            </a:pPr>
            <a:r>
              <a:rPr lang="en-US" sz="1800" dirty="0" smtClean="0"/>
              <a:t>Decrease the turbulence intensity</a:t>
            </a:r>
          </a:p>
          <a:p>
            <a:pPr marL="914400" lvl="1" indent="-457200">
              <a:buFont typeface="+mj-lt"/>
              <a:buAutoNum type="arabicPeriod"/>
            </a:pPr>
            <a:r>
              <a:rPr lang="en-US" sz="1800" dirty="0" smtClean="0"/>
              <a:t>Decrease the flow separation region</a:t>
            </a:r>
          </a:p>
          <a:p>
            <a:pPr marL="457200" lvl="1" indent="0">
              <a:buNone/>
            </a:pPr>
            <a:endParaRPr lang="en-US" sz="1800" dirty="0" smtClean="0"/>
          </a:p>
        </p:txBody>
      </p:sp>
      <p:sp>
        <p:nvSpPr>
          <p:cNvPr id="4" name="Slide Number Placeholder 3"/>
          <p:cNvSpPr>
            <a:spLocks noGrp="1"/>
          </p:cNvSpPr>
          <p:nvPr>
            <p:ph type="sldNum" sz="quarter" idx="12"/>
          </p:nvPr>
        </p:nvSpPr>
        <p:spPr/>
        <p:txBody>
          <a:bodyPr/>
          <a:lstStyle/>
          <a:p>
            <a:fld id="{A4E26754-5FCC-47F6-92EA-7A5B42BA933E}" type="slidenum">
              <a:rPr lang="en-US" smtClean="0">
                <a:solidFill>
                  <a:prstClr val="black"/>
                </a:solidFill>
              </a:rPr>
              <a:pPr/>
              <a:t>5</a:t>
            </a:fld>
            <a:endParaRPr lang="en-US">
              <a:solidFill>
                <a:prstClr val="black"/>
              </a:solidFill>
            </a:endParaRPr>
          </a:p>
        </p:txBody>
      </p:sp>
      <p:cxnSp>
        <p:nvCxnSpPr>
          <p:cNvPr id="5" name="Straight Connector 4"/>
          <p:cNvCxnSpPr/>
          <p:nvPr/>
        </p:nvCxnSpPr>
        <p:spPr>
          <a:xfrm flipV="1">
            <a:off x="7072313" y="4520238"/>
            <a:ext cx="0" cy="228600"/>
          </a:xfrm>
          <a:prstGeom prst="line">
            <a:avLst/>
          </a:prstGeom>
          <a:ln w="57150"/>
        </p:spPr>
        <p:style>
          <a:lnRef idx="3">
            <a:schemeClr val="dk1"/>
          </a:lnRef>
          <a:fillRef idx="0">
            <a:schemeClr val="dk1"/>
          </a:fillRef>
          <a:effectRef idx="2">
            <a:schemeClr val="dk1"/>
          </a:effectRef>
          <a:fontRef idx="minor">
            <a:schemeClr val="tx1"/>
          </a:fontRef>
        </p:style>
      </p:cxnSp>
      <p:sp>
        <p:nvSpPr>
          <p:cNvPr id="6" name="Rectangle 5"/>
          <p:cNvSpPr/>
          <p:nvPr/>
        </p:nvSpPr>
        <p:spPr>
          <a:xfrm>
            <a:off x="1776413" y="4804602"/>
            <a:ext cx="774700" cy="1533525"/>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Right Triangle 6"/>
          <p:cNvSpPr/>
          <p:nvPr/>
        </p:nvSpPr>
        <p:spPr>
          <a:xfrm flipH="1">
            <a:off x="4754562" y="4740904"/>
            <a:ext cx="2300287" cy="1531938"/>
          </a:xfrm>
          <a:prstGeom prst="rtTriangle">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8" name="Rectangle 7"/>
          <p:cNvSpPr/>
          <p:nvPr/>
        </p:nvSpPr>
        <p:spPr>
          <a:xfrm>
            <a:off x="7053263" y="4740904"/>
            <a:ext cx="750887" cy="1531938"/>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9" name="TextBox 14"/>
          <p:cNvSpPr txBox="1">
            <a:spLocks noChangeArrowheads="1"/>
          </p:cNvSpPr>
          <p:nvPr/>
        </p:nvSpPr>
        <p:spPr bwMode="auto">
          <a:xfrm>
            <a:off x="5240338" y="5687792"/>
            <a:ext cx="113506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base">
              <a:spcBef>
                <a:spcPct val="0"/>
              </a:spcBef>
              <a:spcAft>
                <a:spcPct val="0"/>
              </a:spcAft>
              <a:buFontTx/>
              <a:buNone/>
            </a:pPr>
            <a:r>
              <a:rPr lang="el-GR" altLang="en-US" sz="4200">
                <a:solidFill>
                  <a:prstClr val="black"/>
                </a:solidFill>
              </a:rPr>
              <a:t>θ</a:t>
            </a:r>
            <a:endParaRPr lang="en-US" altLang="en-US" sz="4200">
              <a:solidFill>
                <a:prstClr val="black"/>
              </a:solidFill>
            </a:endParaRPr>
          </a:p>
        </p:txBody>
      </p:sp>
      <p:cxnSp>
        <p:nvCxnSpPr>
          <p:cNvPr id="10" name="Straight Connector 9"/>
          <p:cNvCxnSpPr/>
          <p:nvPr/>
        </p:nvCxnSpPr>
        <p:spPr>
          <a:xfrm flipV="1">
            <a:off x="1800225" y="4585527"/>
            <a:ext cx="0" cy="228600"/>
          </a:xfrm>
          <a:prstGeom prst="line">
            <a:avLst/>
          </a:prstGeom>
          <a:ln w="57150"/>
        </p:spPr>
        <p:style>
          <a:lnRef idx="3">
            <a:schemeClr val="dk1"/>
          </a:lnRef>
          <a:fillRef idx="0">
            <a:schemeClr val="dk1"/>
          </a:fillRef>
          <a:effectRef idx="2">
            <a:schemeClr val="dk1"/>
          </a:effectRef>
          <a:fontRef idx="minor">
            <a:schemeClr val="tx1"/>
          </a:fontRef>
        </p:style>
      </p:cxnSp>
      <p:sp>
        <p:nvSpPr>
          <p:cNvPr id="11" name="Right Arrow 10"/>
          <p:cNvSpPr/>
          <p:nvPr/>
        </p:nvSpPr>
        <p:spPr>
          <a:xfrm rot="19573625">
            <a:off x="4941888" y="5592542"/>
            <a:ext cx="990600" cy="1524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2" name="Right Arrow 11"/>
          <p:cNvSpPr/>
          <p:nvPr/>
        </p:nvSpPr>
        <p:spPr>
          <a:xfrm rot="19636014">
            <a:off x="4745038" y="5325842"/>
            <a:ext cx="990600" cy="1524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3" name="Right Arrow 12"/>
          <p:cNvSpPr/>
          <p:nvPr/>
        </p:nvSpPr>
        <p:spPr>
          <a:xfrm>
            <a:off x="541338" y="5760277"/>
            <a:ext cx="990600" cy="1524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4" name="Right Arrow 13"/>
          <p:cNvSpPr/>
          <p:nvPr/>
        </p:nvSpPr>
        <p:spPr>
          <a:xfrm>
            <a:off x="533400" y="5301490"/>
            <a:ext cx="990600" cy="1524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5" name="TextBox 14"/>
          <p:cNvSpPr txBox="1"/>
          <p:nvPr/>
        </p:nvSpPr>
        <p:spPr>
          <a:xfrm>
            <a:off x="1333500" y="6317307"/>
            <a:ext cx="2362200" cy="253916"/>
          </a:xfrm>
          <a:prstGeom prst="rect">
            <a:avLst/>
          </a:prstGeom>
          <a:noFill/>
        </p:spPr>
        <p:txBody>
          <a:bodyPr wrap="square" rtlCol="0">
            <a:spAutoFit/>
          </a:bodyPr>
          <a:lstStyle/>
          <a:p>
            <a:pPr eaLnBrk="0" fontAlgn="base" hangingPunct="0">
              <a:spcBef>
                <a:spcPct val="0"/>
              </a:spcBef>
              <a:spcAft>
                <a:spcPct val="0"/>
              </a:spcAft>
            </a:pPr>
            <a:r>
              <a:rPr lang="en-US" sz="1050" b="1" dirty="0">
                <a:solidFill>
                  <a:prstClr val="black"/>
                </a:solidFill>
              </a:rPr>
              <a:t>rectangular building</a:t>
            </a:r>
          </a:p>
        </p:txBody>
      </p:sp>
      <p:cxnSp>
        <p:nvCxnSpPr>
          <p:cNvPr id="17" name="Straight Connector 16"/>
          <p:cNvCxnSpPr/>
          <p:nvPr/>
        </p:nvCxnSpPr>
        <p:spPr>
          <a:xfrm flipV="1">
            <a:off x="2155880" y="4569433"/>
            <a:ext cx="0" cy="228600"/>
          </a:xfrm>
          <a:prstGeom prst="line">
            <a:avLst/>
          </a:prstGeom>
          <a:ln w="57150"/>
        </p:spPr>
        <p:style>
          <a:lnRef idx="3">
            <a:schemeClr val="dk1"/>
          </a:lnRef>
          <a:fillRef idx="0">
            <a:schemeClr val="dk1"/>
          </a:fillRef>
          <a:effectRef idx="2">
            <a:schemeClr val="dk1"/>
          </a:effectRef>
          <a:fontRef idx="minor">
            <a:schemeClr val="tx1"/>
          </a:fontRef>
        </p:style>
      </p:cxnSp>
      <p:cxnSp>
        <p:nvCxnSpPr>
          <p:cNvPr id="18" name="Straight Connector 17"/>
          <p:cNvCxnSpPr/>
          <p:nvPr/>
        </p:nvCxnSpPr>
        <p:spPr>
          <a:xfrm flipV="1">
            <a:off x="2514600" y="4576002"/>
            <a:ext cx="0" cy="228600"/>
          </a:xfrm>
          <a:prstGeom prst="line">
            <a:avLst/>
          </a:prstGeom>
          <a:ln w="57150"/>
        </p:spPr>
        <p:style>
          <a:lnRef idx="3">
            <a:schemeClr val="dk1"/>
          </a:lnRef>
          <a:fillRef idx="0">
            <a:schemeClr val="dk1"/>
          </a:fillRef>
          <a:effectRef idx="2">
            <a:schemeClr val="dk1"/>
          </a:effectRef>
          <a:fontRef idx="minor">
            <a:schemeClr val="tx1"/>
          </a:fontRef>
        </p:style>
      </p:cxnSp>
      <p:cxnSp>
        <p:nvCxnSpPr>
          <p:cNvPr id="19" name="Straight Connector 18"/>
          <p:cNvCxnSpPr>
            <a:stCxn id="8" idx="0"/>
          </p:cNvCxnSpPr>
          <p:nvPr/>
        </p:nvCxnSpPr>
        <p:spPr>
          <a:xfrm flipH="1" flipV="1">
            <a:off x="7423451" y="4509327"/>
            <a:ext cx="5256" cy="231577"/>
          </a:xfrm>
          <a:prstGeom prst="line">
            <a:avLst/>
          </a:prstGeom>
          <a:ln w="57150"/>
        </p:spPr>
        <p:style>
          <a:lnRef idx="3">
            <a:schemeClr val="dk1"/>
          </a:lnRef>
          <a:fillRef idx="0">
            <a:schemeClr val="dk1"/>
          </a:fillRef>
          <a:effectRef idx="2">
            <a:schemeClr val="dk1"/>
          </a:effectRef>
          <a:fontRef idx="minor">
            <a:schemeClr val="tx1"/>
          </a:fontRef>
        </p:style>
      </p:cxnSp>
      <p:cxnSp>
        <p:nvCxnSpPr>
          <p:cNvPr id="20" name="Straight Connector 19"/>
          <p:cNvCxnSpPr/>
          <p:nvPr/>
        </p:nvCxnSpPr>
        <p:spPr>
          <a:xfrm flipV="1">
            <a:off x="7772400" y="4509327"/>
            <a:ext cx="0" cy="228600"/>
          </a:xfrm>
          <a:prstGeom prst="line">
            <a:avLst/>
          </a:prstGeom>
          <a:ln w="57150"/>
        </p:spPr>
        <p:style>
          <a:lnRef idx="3">
            <a:schemeClr val="dk1"/>
          </a:lnRef>
          <a:fillRef idx="0">
            <a:schemeClr val="dk1"/>
          </a:fillRef>
          <a:effectRef idx="2">
            <a:schemeClr val="dk1"/>
          </a:effectRef>
          <a:fontRef idx="minor">
            <a:schemeClr val="tx1"/>
          </a:fontRef>
        </p:style>
      </p:cxnSp>
      <p:sp>
        <p:nvSpPr>
          <p:cNvPr id="21" name="TextBox 20"/>
          <p:cNvSpPr txBox="1"/>
          <p:nvPr/>
        </p:nvSpPr>
        <p:spPr>
          <a:xfrm>
            <a:off x="5105400" y="6266401"/>
            <a:ext cx="2941638" cy="253916"/>
          </a:xfrm>
          <a:prstGeom prst="rect">
            <a:avLst/>
          </a:prstGeom>
          <a:noFill/>
        </p:spPr>
        <p:txBody>
          <a:bodyPr wrap="square" rtlCol="0">
            <a:spAutoFit/>
          </a:bodyPr>
          <a:lstStyle/>
          <a:p>
            <a:pPr eaLnBrk="0" fontAlgn="base" hangingPunct="0">
              <a:spcBef>
                <a:spcPct val="0"/>
              </a:spcBef>
              <a:spcAft>
                <a:spcPct val="0"/>
              </a:spcAft>
            </a:pPr>
            <a:r>
              <a:rPr lang="en-US" sz="1050" b="1" dirty="0">
                <a:solidFill>
                  <a:prstClr val="black"/>
                </a:solidFill>
              </a:rPr>
              <a:t>Modified building using a sloped façade </a:t>
            </a:r>
          </a:p>
        </p:txBody>
      </p:sp>
      <p:sp>
        <p:nvSpPr>
          <p:cNvPr id="26" name="TextBox 25"/>
          <p:cNvSpPr txBox="1"/>
          <p:nvPr/>
        </p:nvSpPr>
        <p:spPr>
          <a:xfrm>
            <a:off x="5943600" y="4502549"/>
            <a:ext cx="1333500" cy="246221"/>
          </a:xfrm>
          <a:prstGeom prst="rect">
            <a:avLst/>
          </a:prstGeom>
          <a:noFill/>
        </p:spPr>
        <p:txBody>
          <a:bodyPr wrap="square" rtlCol="0">
            <a:spAutoFit/>
          </a:bodyPr>
          <a:lstStyle/>
          <a:p>
            <a:pPr eaLnBrk="0" fontAlgn="base" hangingPunct="0">
              <a:spcBef>
                <a:spcPct val="0"/>
              </a:spcBef>
              <a:spcAft>
                <a:spcPct val="0"/>
              </a:spcAft>
            </a:pPr>
            <a:r>
              <a:rPr lang="en-US" sz="1000" dirty="0">
                <a:solidFill>
                  <a:prstClr val="black"/>
                </a:solidFill>
              </a:rPr>
              <a:t>leading edge</a:t>
            </a:r>
          </a:p>
        </p:txBody>
      </p:sp>
      <p:sp>
        <p:nvSpPr>
          <p:cNvPr id="27" name="TextBox 26"/>
          <p:cNvSpPr txBox="1"/>
          <p:nvPr/>
        </p:nvSpPr>
        <p:spPr>
          <a:xfrm>
            <a:off x="6962377" y="4329020"/>
            <a:ext cx="1333500" cy="246221"/>
          </a:xfrm>
          <a:prstGeom prst="rect">
            <a:avLst/>
          </a:prstGeom>
          <a:noFill/>
        </p:spPr>
        <p:txBody>
          <a:bodyPr wrap="square" rtlCol="0">
            <a:spAutoFit/>
          </a:bodyPr>
          <a:lstStyle/>
          <a:p>
            <a:pPr eaLnBrk="0" fontAlgn="base" hangingPunct="0">
              <a:spcBef>
                <a:spcPct val="0"/>
              </a:spcBef>
              <a:spcAft>
                <a:spcPct val="0"/>
              </a:spcAft>
            </a:pPr>
            <a:r>
              <a:rPr lang="en-US" sz="1000" dirty="0">
                <a:solidFill>
                  <a:prstClr val="black"/>
                </a:solidFill>
              </a:rPr>
              <a:t>Roof middle</a:t>
            </a:r>
          </a:p>
        </p:txBody>
      </p:sp>
      <p:sp>
        <p:nvSpPr>
          <p:cNvPr id="28" name="TextBox 27"/>
          <p:cNvSpPr txBox="1"/>
          <p:nvPr/>
        </p:nvSpPr>
        <p:spPr>
          <a:xfrm>
            <a:off x="8102048" y="4502084"/>
            <a:ext cx="1333500" cy="246221"/>
          </a:xfrm>
          <a:prstGeom prst="rect">
            <a:avLst/>
          </a:prstGeom>
          <a:noFill/>
        </p:spPr>
        <p:txBody>
          <a:bodyPr wrap="square" rtlCol="0">
            <a:spAutoFit/>
          </a:bodyPr>
          <a:lstStyle/>
          <a:p>
            <a:pPr eaLnBrk="0" fontAlgn="base" hangingPunct="0">
              <a:spcBef>
                <a:spcPct val="0"/>
              </a:spcBef>
              <a:spcAft>
                <a:spcPct val="0"/>
              </a:spcAft>
            </a:pPr>
            <a:r>
              <a:rPr lang="en-US" sz="1000" dirty="0">
                <a:solidFill>
                  <a:prstClr val="black"/>
                </a:solidFill>
              </a:rPr>
              <a:t>trailing end</a:t>
            </a:r>
          </a:p>
        </p:txBody>
      </p:sp>
      <p:cxnSp>
        <p:nvCxnSpPr>
          <p:cNvPr id="30" name="Straight Arrow Connector 29"/>
          <p:cNvCxnSpPr/>
          <p:nvPr/>
        </p:nvCxnSpPr>
        <p:spPr bwMode="auto">
          <a:xfrm flipH="1" flipV="1">
            <a:off x="7848218" y="4614063"/>
            <a:ext cx="240578" cy="1091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3" name="Straight Arrow Connector 42"/>
          <p:cNvCxnSpPr/>
          <p:nvPr/>
        </p:nvCxnSpPr>
        <p:spPr bwMode="auto">
          <a:xfrm>
            <a:off x="6819212" y="4633594"/>
            <a:ext cx="208684"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1" name="Straight Arrow Connector 50"/>
          <p:cNvCxnSpPr/>
          <p:nvPr/>
        </p:nvCxnSpPr>
        <p:spPr bwMode="auto">
          <a:xfrm>
            <a:off x="7409307" y="4195812"/>
            <a:ext cx="0" cy="14283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4" name="Straight Arrow Connector 53"/>
          <p:cNvCxnSpPr/>
          <p:nvPr/>
        </p:nvCxnSpPr>
        <p:spPr bwMode="auto">
          <a:xfrm>
            <a:off x="1690255" y="4554893"/>
            <a:ext cx="0" cy="287179"/>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55" name="TextBox 54"/>
          <p:cNvSpPr txBox="1"/>
          <p:nvPr/>
        </p:nvSpPr>
        <p:spPr>
          <a:xfrm>
            <a:off x="1384114" y="4568278"/>
            <a:ext cx="356755" cy="261610"/>
          </a:xfrm>
          <a:prstGeom prst="rect">
            <a:avLst/>
          </a:prstGeom>
          <a:noFill/>
        </p:spPr>
        <p:txBody>
          <a:bodyPr wrap="square" rtlCol="0">
            <a:spAutoFit/>
          </a:bodyPr>
          <a:lstStyle/>
          <a:p>
            <a:pPr eaLnBrk="0" fontAlgn="base" hangingPunct="0">
              <a:spcBef>
                <a:spcPct val="0"/>
              </a:spcBef>
              <a:spcAft>
                <a:spcPct val="0"/>
              </a:spcAft>
            </a:pPr>
            <a:r>
              <a:rPr lang="en-US" sz="1050" dirty="0">
                <a:solidFill>
                  <a:prstClr val="black"/>
                </a:solidFill>
              </a:rPr>
              <a:t>h</a:t>
            </a:r>
            <a:r>
              <a:rPr lang="en-US" sz="1050" baseline="-25000" dirty="0">
                <a:solidFill>
                  <a:prstClr val="black"/>
                </a:solidFill>
              </a:rPr>
              <a:t>p</a:t>
            </a:r>
          </a:p>
        </p:txBody>
      </p:sp>
      <p:sp>
        <p:nvSpPr>
          <p:cNvPr id="31" name="Rectangle 30"/>
          <p:cNvSpPr/>
          <p:nvPr/>
        </p:nvSpPr>
        <p:spPr>
          <a:xfrm>
            <a:off x="-1064570" y="3803216"/>
            <a:ext cx="750887" cy="1531938"/>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6" name="Arc 15"/>
          <p:cNvSpPr/>
          <p:nvPr/>
        </p:nvSpPr>
        <p:spPr bwMode="auto">
          <a:xfrm rot="16200000">
            <a:off x="-2594944" y="2966320"/>
            <a:ext cx="3054787" cy="4724403"/>
          </a:xfrm>
          <a:prstGeom prst="arc">
            <a:avLst>
              <a:gd name="adj1" fmla="val 16199996"/>
              <a:gd name="adj2" fmla="val 0"/>
            </a:avLst>
          </a:prstGeom>
          <a:solidFill>
            <a:srgbClr val="92D050"/>
          </a:solidFill>
          <a:ln>
            <a:solidFill>
              <a:srgbClr val="92D050"/>
            </a:solidFill>
            <a:headEnd type="none" w="med" len="med"/>
            <a:tailEnd type="none" w="med" len="med"/>
          </a:ln>
        </p:spPr>
        <p:style>
          <a:lnRef idx="1">
            <a:schemeClr val="accent5"/>
          </a:lnRef>
          <a:fillRef idx="0">
            <a:schemeClr val="accent5"/>
          </a:fillRef>
          <a:effectRef idx="0">
            <a:schemeClr val="accent5"/>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cxnSp>
        <p:nvCxnSpPr>
          <p:cNvPr id="32" name="Straight Connector 31"/>
          <p:cNvCxnSpPr/>
          <p:nvPr/>
        </p:nvCxnSpPr>
        <p:spPr>
          <a:xfrm flipH="1" flipV="1">
            <a:off x="-1068512" y="3606229"/>
            <a:ext cx="962" cy="201468"/>
          </a:xfrm>
          <a:prstGeom prst="line">
            <a:avLst/>
          </a:prstGeom>
          <a:ln w="57150"/>
        </p:spPr>
        <p:style>
          <a:lnRef idx="3">
            <a:schemeClr val="dk1"/>
          </a:lnRef>
          <a:fillRef idx="0">
            <a:schemeClr val="dk1"/>
          </a:fillRef>
          <a:effectRef idx="2">
            <a:schemeClr val="dk1"/>
          </a:effectRef>
          <a:fontRef idx="minor">
            <a:schemeClr val="tx1"/>
          </a:fontRef>
        </p:style>
      </p:cxnSp>
      <p:cxnSp>
        <p:nvCxnSpPr>
          <p:cNvPr id="33" name="Straight Connector 32"/>
          <p:cNvCxnSpPr/>
          <p:nvPr/>
        </p:nvCxnSpPr>
        <p:spPr>
          <a:xfrm flipV="1">
            <a:off x="-702807" y="3572527"/>
            <a:ext cx="0" cy="228600"/>
          </a:xfrm>
          <a:prstGeom prst="line">
            <a:avLst/>
          </a:prstGeom>
          <a:ln w="57150"/>
        </p:spPr>
        <p:style>
          <a:lnRef idx="3">
            <a:schemeClr val="dk1"/>
          </a:lnRef>
          <a:fillRef idx="0">
            <a:schemeClr val="dk1"/>
          </a:fillRef>
          <a:effectRef idx="2">
            <a:schemeClr val="dk1"/>
          </a:effectRef>
          <a:fontRef idx="minor">
            <a:schemeClr val="tx1"/>
          </a:fontRef>
        </p:style>
      </p:cxnSp>
      <p:cxnSp>
        <p:nvCxnSpPr>
          <p:cNvPr id="34" name="Straight Connector 33"/>
          <p:cNvCxnSpPr/>
          <p:nvPr/>
        </p:nvCxnSpPr>
        <p:spPr>
          <a:xfrm flipV="1">
            <a:off x="-344087" y="3579096"/>
            <a:ext cx="0" cy="228600"/>
          </a:xfrm>
          <a:prstGeom prst="line">
            <a:avLst/>
          </a:prstGeom>
          <a:ln w="57150"/>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180660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1" grpId="0" animBg="1"/>
      <p:bldP spid="12" grpId="0" animBg="1"/>
      <p:bldP spid="21" grpId="0"/>
      <p:bldP spid="26" grpId="0"/>
      <p:bldP spid="27" grpId="0"/>
      <p:bldP spid="28" grpId="0"/>
      <p:bldP spid="3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Preliminary CFD</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400050"/>
                <a:r>
                  <a:rPr lang="en-US" sz="2000" dirty="0" smtClean="0"/>
                  <a:t>Using Computational Fluid Dynamics (CFD), a 60m high-rise building was simulated</a:t>
                </a:r>
              </a:p>
              <a:p>
                <a:pPr marL="800100" lvl="1"/>
                <a:r>
                  <a:rPr lang="en-US" dirty="0" smtClean="0"/>
                  <a:t>Fluent </a:t>
                </a:r>
                <a:r>
                  <a:rPr lang="en-US" dirty="0" err="1" smtClean="0"/>
                  <a:t>Ansys</a:t>
                </a:r>
                <a:r>
                  <a:rPr lang="en-US" dirty="0" smtClean="0"/>
                  <a:t>: realizable k-epsilon turbulence model</a:t>
                </a:r>
              </a:p>
              <a:p>
                <a:pPr marL="1200150" lvl="2"/>
                <a:r>
                  <a:rPr lang="en-US" dirty="0" smtClean="0"/>
                  <a:t>Computationally </a:t>
                </a:r>
                <a:r>
                  <a:rPr lang="en-US" dirty="0"/>
                  <a:t>cost </a:t>
                </a:r>
                <a:r>
                  <a:rPr lang="en-US" dirty="0" smtClean="0"/>
                  <a:t>effective</a:t>
                </a:r>
              </a:p>
              <a:p>
                <a:pPr marL="1657350" lvl="3"/>
                <a:r>
                  <a:rPr lang="en-US" dirty="0" smtClean="0"/>
                  <a:t>Reynolds stresses are modeled using eddy viscosity </a:t>
                </a:r>
              </a:p>
              <a:p>
                <a:pPr marL="1200150" lvl="2"/>
                <a:r>
                  <a:rPr lang="en-US" dirty="0" smtClean="0"/>
                  <a:t>More robust than standard k-epsilon model</a:t>
                </a:r>
              </a:p>
              <a:p>
                <a:pPr marL="1657350" lvl="3"/>
                <a:r>
                  <a:rPr lang="en-US" dirty="0" smtClean="0"/>
                  <a:t>Standard k-epsilon performs poorly for flows with high separation</a:t>
                </a:r>
              </a:p>
              <a:p>
                <a:pPr marL="971550" lvl="2" indent="0">
                  <a:buNone/>
                </a:pPr>
                <a:endParaRPr lang="en-US" sz="1600" dirty="0" smtClean="0"/>
              </a:p>
              <a:p>
                <a:r>
                  <a:rPr lang="en-US" sz="2000" dirty="0" smtClean="0"/>
                  <a:t>Four different angles were simulated (20</a:t>
                </a:r>
                <a:r>
                  <a:rPr lang="en-US" sz="2000" baseline="30000" dirty="0" smtClean="0"/>
                  <a:t>o</a:t>
                </a:r>
                <a:r>
                  <a:rPr lang="en-US" sz="2000" dirty="0" smtClean="0"/>
                  <a:t>, 30</a:t>
                </a:r>
                <a:r>
                  <a:rPr lang="en-US" sz="2000" baseline="30000" dirty="0" smtClean="0"/>
                  <a:t>o</a:t>
                </a:r>
                <a:r>
                  <a:rPr lang="en-US" sz="2000" dirty="0" smtClean="0"/>
                  <a:t>, 45</a:t>
                </a:r>
                <a:r>
                  <a:rPr lang="en-US" sz="2000" baseline="30000" dirty="0" smtClean="0"/>
                  <a:t>o</a:t>
                </a:r>
                <a:r>
                  <a:rPr lang="en-US" sz="2000" dirty="0" smtClean="0"/>
                  <a:t>, 60</a:t>
                </a:r>
                <a:r>
                  <a:rPr lang="en-US" sz="2000" baseline="30000" dirty="0" smtClean="0"/>
                  <a:t>o </a:t>
                </a:r>
                <a:r>
                  <a:rPr lang="en-US" sz="2000" dirty="0" smtClean="0"/>
                  <a:t>) and compared to a rectangular high-rise building</a:t>
                </a:r>
              </a:p>
              <a:p>
                <a:pPr marL="0" indent="0">
                  <a:buNone/>
                </a:pPr>
                <a14:m>
                  <m:oMathPara xmlns:m="http://schemas.openxmlformats.org/officeDocument/2006/math">
                    <m:oMathParaPr>
                      <m:jc m:val="centerGroup"/>
                    </m:oMathParaPr>
                    <m:oMath xmlns:m="http://schemas.openxmlformats.org/officeDocument/2006/math">
                      <m:r>
                        <a:rPr lang="en-US" sz="2000" b="0" i="1" smtClean="0">
                          <a:latin typeface="Cambria Math"/>
                        </a:rPr>
                        <m:t>  </m:t>
                      </m:r>
                      <m:r>
                        <a:rPr lang="en-US" sz="2000" b="0" i="1" smtClean="0">
                          <a:latin typeface="Cambria Math" panose="02040503050406030204" pitchFamily="18" charset="0"/>
                        </a:rPr>
                        <m:t>          </m:t>
                      </m:r>
                      <m:r>
                        <a:rPr lang="en-US" sz="2000" b="0" i="1" smtClean="0">
                          <a:latin typeface="Cambria Math"/>
                        </a:rPr>
                        <m:t>  </m:t>
                      </m:r>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621" t="-438" r="-117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A4E26754-5FCC-47F6-92EA-7A5B42BA933E}" type="slidenum">
              <a:rPr lang="en-US" smtClean="0">
                <a:solidFill>
                  <a:prstClr val="black"/>
                </a:solidFill>
              </a:rPr>
              <a:pPr/>
              <a:t>6</a:t>
            </a:fld>
            <a:endParaRPr lang="en-US">
              <a:solidFill>
                <a:prstClr val="black"/>
              </a:solidFill>
            </a:endParaRPr>
          </a:p>
        </p:txBody>
      </p:sp>
      <p:sp>
        <p:nvSpPr>
          <p:cNvPr id="5" name="TextBox 30"/>
          <p:cNvSpPr txBox="1">
            <a:spLocks noChangeArrowheads="1"/>
          </p:cNvSpPr>
          <p:nvPr/>
        </p:nvSpPr>
        <p:spPr bwMode="auto">
          <a:xfrm>
            <a:off x="-49161" y="7095782"/>
            <a:ext cx="8991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0" fontAlgn="base" hangingPunct="0">
              <a:spcBef>
                <a:spcPct val="0"/>
              </a:spcBef>
              <a:spcAft>
                <a:spcPct val="0"/>
              </a:spcAft>
            </a:pPr>
            <a:r>
              <a:rPr lang="en-US" sz="900" dirty="0" smtClean="0">
                <a:solidFill>
                  <a:prstClr val="black"/>
                </a:solidFill>
              </a:rPr>
              <a:t>[3] </a:t>
            </a:r>
            <a:r>
              <a:rPr lang="en-US" sz="900" dirty="0">
                <a:solidFill>
                  <a:prstClr val="black"/>
                </a:solidFill>
              </a:rPr>
              <a:t>Richards, P.J, and R.P </a:t>
            </a:r>
            <a:r>
              <a:rPr lang="en-US" sz="900" dirty="0" err="1">
                <a:solidFill>
                  <a:prstClr val="black"/>
                </a:solidFill>
              </a:rPr>
              <a:t>Hoxey</a:t>
            </a:r>
            <a:r>
              <a:rPr lang="en-US" sz="900" dirty="0">
                <a:solidFill>
                  <a:prstClr val="black"/>
                </a:solidFill>
              </a:rPr>
              <a:t>. "Appropriate boundary conditions for computational wind engineering models using the k-ϵ turbulence model." Journal of Wind Engineering and Industrial Aerodynamics 46-47 (1993): 145-53.</a:t>
            </a:r>
            <a:endParaRPr lang="en-US" sz="800" dirty="0">
              <a:solidFill>
                <a:prstClr val="black"/>
              </a:solidFill>
            </a:endParaRPr>
          </a:p>
        </p:txBody>
      </p:sp>
      <p:sp>
        <p:nvSpPr>
          <p:cNvPr id="13" name="Rectangle 12"/>
          <p:cNvSpPr/>
          <p:nvPr/>
        </p:nvSpPr>
        <p:spPr bwMode="auto">
          <a:xfrm>
            <a:off x="1066801" y="4451867"/>
            <a:ext cx="6934200" cy="1447800"/>
          </a:xfrm>
          <a:prstGeom prst="rect">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14" name="Rectangle 13"/>
          <p:cNvSpPr/>
          <p:nvPr/>
        </p:nvSpPr>
        <p:spPr bwMode="auto">
          <a:xfrm>
            <a:off x="3276601" y="5518667"/>
            <a:ext cx="228600" cy="381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15" name="Right Arrow 14"/>
          <p:cNvSpPr/>
          <p:nvPr/>
        </p:nvSpPr>
        <p:spPr bwMode="auto">
          <a:xfrm>
            <a:off x="1090773" y="4440709"/>
            <a:ext cx="616296" cy="128974"/>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16" name="Right Arrow 15"/>
          <p:cNvSpPr/>
          <p:nvPr/>
        </p:nvSpPr>
        <p:spPr bwMode="auto">
          <a:xfrm>
            <a:off x="1090773" y="4726379"/>
            <a:ext cx="616296" cy="141242"/>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17" name="Right Arrow 16"/>
          <p:cNvSpPr/>
          <p:nvPr/>
        </p:nvSpPr>
        <p:spPr bwMode="auto">
          <a:xfrm>
            <a:off x="1090773" y="5048858"/>
            <a:ext cx="533400" cy="142363"/>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18" name="Right Arrow 17"/>
          <p:cNvSpPr/>
          <p:nvPr/>
        </p:nvSpPr>
        <p:spPr bwMode="auto">
          <a:xfrm>
            <a:off x="1090773" y="5345539"/>
            <a:ext cx="463740" cy="112294"/>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cxnSp>
        <p:nvCxnSpPr>
          <p:cNvPr id="20" name="Straight Connector 19"/>
          <p:cNvCxnSpPr/>
          <p:nvPr/>
        </p:nvCxnSpPr>
        <p:spPr bwMode="auto">
          <a:xfrm>
            <a:off x="1066801" y="4451867"/>
            <a:ext cx="0" cy="1447800"/>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7" name="TextBox 6"/>
          <p:cNvSpPr txBox="1"/>
          <p:nvPr/>
        </p:nvSpPr>
        <p:spPr>
          <a:xfrm>
            <a:off x="3467101" y="5193268"/>
            <a:ext cx="1066800" cy="369332"/>
          </a:xfrm>
          <a:prstGeom prst="rect">
            <a:avLst/>
          </a:prstGeom>
          <a:noFill/>
        </p:spPr>
        <p:txBody>
          <a:bodyPr wrap="square" rtlCol="0">
            <a:spAutoFit/>
          </a:bodyPr>
          <a:lstStyle/>
          <a:p>
            <a:pPr eaLnBrk="0" fontAlgn="base" hangingPunct="0">
              <a:spcBef>
                <a:spcPct val="0"/>
              </a:spcBef>
              <a:spcAft>
                <a:spcPct val="0"/>
              </a:spcAft>
            </a:pPr>
            <a:r>
              <a:rPr lang="en-US" dirty="0">
                <a:solidFill>
                  <a:prstClr val="black"/>
                </a:solidFill>
              </a:rPr>
              <a:t>building</a:t>
            </a:r>
          </a:p>
        </p:txBody>
      </p:sp>
      <p:sp>
        <p:nvSpPr>
          <p:cNvPr id="19" name="TextBox 18"/>
          <p:cNvSpPr txBox="1"/>
          <p:nvPr/>
        </p:nvSpPr>
        <p:spPr>
          <a:xfrm>
            <a:off x="374530" y="4345889"/>
            <a:ext cx="1066800" cy="369332"/>
          </a:xfrm>
          <a:prstGeom prst="rect">
            <a:avLst/>
          </a:prstGeom>
          <a:noFill/>
        </p:spPr>
        <p:txBody>
          <a:bodyPr wrap="square" rtlCol="0">
            <a:spAutoFit/>
          </a:bodyPr>
          <a:lstStyle/>
          <a:p>
            <a:pPr eaLnBrk="0" fontAlgn="base" hangingPunct="0">
              <a:spcBef>
                <a:spcPct val="0"/>
              </a:spcBef>
              <a:spcAft>
                <a:spcPct val="0"/>
              </a:spcAft>
            </a:pPr>
            <a:r>
              <a:rPr lang="en-US" dirty="0">
                <a:solidFill>
                  <a:prstClr val="black"/>
                </a:solidFill>
              </a:rPr>
              <a:t>inlet</a:t>
            </a:r>
          </a:p>
        </p:txBody>
      </p:sp>
      <p:sp>
        <p:nvSpPr>
          <p:cNvPr id="21" name="TextBox 20"/>
          <p:cNvSpPr txBox="1"/>
          <p:nvPr/>
        </p:nvSpPr>
        <p:spPr>
          <a:xfrm>
            <a:off x="7010400" y="4419601"/>
            <a:ext cx="1066800" cy="646331"/>
          </a:xfrm>
          <a:prstGeom prst="rect">
            <a:avLst/>
          </a:prstGeom>
          <a:noFill/>
        </p:spPr>
        <p:txBody>
          <a:bodyPr wrap="square" rtlCol="0">
            <a:spAutoFit/>
          </a:bodyPr>
          <a:lstStyle/>
          <a:p>
            <a:pPr eaLnBrk="0" fontAlgn="base" hangingPunct="0">
              <a:spcBef>
                <a:spcPct val="0"/>
              </a:spcBef>
              <a:spcAft>
                <a:spcPct val="0"/>
              </a:spcAft>
            </a:pPr>
            <a:r>
              <a:rPr lang="en-US" dirty="0" err="1">
                <a:solidFill>
                  <a:prstClr val="black"/>
                </a:solidFill>
              </a:rPr>
              <a:t>farfield</a:t>
            </a:r>
            <a:r>
              <a:rPr lang="en-US" dirty="0">
                <a:solidFill>
                  <a:prstClr val="black"/>
                </a:solidFill>
              </a:rPr>
              <a:t> domain</a:t>
            </a:r>
          </a:p>
        </p:txBody>
      </p:sp>
      <p:sp>
        <p:nvSpPr>
          <p:cNvPr id="9" name="Right Triangle 8"/>
          <p:cNvSpPr/>
          <p:nvPr/>
        </p:nvSpPr>
        <p:spPr bwMode="auto">
          <a:xfrm flipH="1">
            <a:off x="2982385" y="5518667"/>
            <a:ext cx="294216" cy="374418"/>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22" name="Right Triangle 21"/>
          <p:cNvSpPr/>
          <p:nvPr/>
        </p:nvSpPr>
        <p:spPr bwMode="auto">
          <a:xfrm flipH="1">
            <a:off x="2821319" y="5525944"/>
            <a:ext cx="452867" cy="366445"/>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23" name="Right Triangle 22"/>
          <p:cNvSpPr/>
          <p:nvPr/>
        </p:nvSpPr>
        <p:spPr bwMode="auto">
          <a:xfrm flipH="1">
            <a:off x="2664586" y="5533223"/>
            <a:ext cx="609600" cy="366444"/>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24" name="Right Triangle 23"/>
          <p:cNvSpPr/>
          <p:nvPr/>
        </p:nvSpPr>
        <p:spPr bwMode="auto">
          <a:xfrm flipH="1">
            <a:off x="2476503" y="5518667"/>
            <a:ext cx="800098" cy="387985"/>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8" name="Arc 7"/>
          <p:cNvSpPr/>
          <p:nvPr/>
        </p:nvSpPr>
        <p:spPr bwMode="auto">
          <a:xfrm rot="10800000" flipH="1">
            <a:off x="418140" y="2971800"/>
            <a:ext cx="1297320" cy="2938675"/>
          </a:xfrm>
          <a:prstGeom prst="arc">
            <a:avLst/>
          </a:prstGeom>
          <a:ln>
            <a:headEnd type="none" w="med" len="med"/>
            <a:tailEnd type="non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25" name="Right Arrow 24"/>
          <p:cNvSpPr/>
          <p:nvPr/>
        </p:nvSpPr>
        <p:spPr bwMode="auto">
          <a:xfrm>
            <a:off x="1066800" y="5603371"/>
            <a:ext cx="353483" cy="11163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Tree>
    <p:extLst>
      <p:ext uri="{BB962C8B-B14F-4D97-AF65-F5344CB8AC3E}">
        <p14:creationId xmlns:p14="http://schemas.microsoft.com/office/powerpoint/2010/main" val="9790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24"/>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23"/>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22"/>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2" grpId="0" animBg="1"/>
      <p:bldP spid="22" grpId="1" animBg="1"/>
      <p:bldP spid="23" grpId="0" animBg="1"/>
      <p:bldP spid="23" grpId="1" animBg="1"/>
      <p:bldP spid="24" grpId="0" animBg="1"/>
      <p:bldP spid="24" grpId="1"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Boundary Conditions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52400" y="685475"/>
                <a:ext cx="8839200" cy="5562600"/>
              </a:xfrm>
            </p:spPr>
            <p:txBody>
              <a:bodyPr/>
              <a:lstStyle/>
              <a:p>
                <a:pPr marL="0" indent="0">
                  <a:buNone/>
                </a:pPr>
                <a14:m>
                  <m:oMathPara xmlns:m="http://schemas.openxmlformats.org/officeDocument/2006/math">
                    <m:oMathParaPr>
                      <m:jc m:val="centerGroup"/>
                    </m:oMathParaPr>
                    <m:oMath xmlns:m="http://schemas.openxmlformats.org/officeDocument/2006/math">
                      <m:r>
                        <a:rPr lang="en-US" sz="2000" b="0" i="1" smtClean="0">
                          <a:latin typeface="Cambria Math"/>
                        </a:rPr>
                        <m:t>  </m:t>
                      </m:r>
                      <m:r>
                        <a:rPr lang="en-US" sz="2000" b="0" i="1" smtClean="0">
                          <a:latin typeface="Cambria Math" panose="02040503050406030204" pitchFamily="18" charset="0"/>
                        </a:rPr>
                        <m:t>          </m:t>
                      </m:r>
                      <m:r>
                        <a:rPr lang="en-US" sz="2000" b="0" i="1" smtClean="0">
                          <a:latin typeface="Cambria Math"/>
                        </a:rPr>
                        <m:t>  </m:t>
                      </m:r>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52400" y="685475"/>
                <a:ext cx="8839200" cy="5562600"/>
              </a:xfrm>
              <a:blipFill rotWithShape="0">
                <a:blip r:embed="rId3"/>
                <a:stretch>
                  <a:fillRect/>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A4E26754-5FCC-47F6-92EA-7A5B42BA933E}" type="slidenum">
              <a:rPr lang="en-US" smtClean="0">
                <a:solidFill>
                  <a:prstClr val="black"/>
                </a:solidFill>
              </a:rPr>
              <a:pPr/>
              <a:t>7</a:t>
            </a:fld>
            <a:endParaRPr lang="en-US">
              <a:solidFill>
                <a:prstClr val="black"/>
              </a:solidFill>
            </a:endParaRPr>
          </a:p>
        </p:txBody>
      </p:sp>
      <p:sp>
        <p:nvSpPr>
          <p:cNvPr id="5" name="TextBox 30"/>
          <p:cNvSpPr txBox="1">
            <a:spLocks noChangeArrowheads="1"/>
          </p:cNvSpPr>
          <p:nvPr/>
        </p:nvSpPr>
        <p:spPr bwMode="auto">
          <a:xfrm>
            <a:off x="-49161" y="7095782"/>
            <a:ext cx="8991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0" fontAlgn="base" hangingPunct="0">
              <a:spcBef>
                <a:spcPct val="0"/>
              </a:spcBef>
              <a:spcAft>
                <a:spcPct val="0"/>
              </a:spcAft>
            </a:pPr>
            <a:r>
              <a:rPr lang="en-US" sz="900" dirty="0" smtClean="0">
                <a:solidFill>
                  <a:prstClr val="black"/>
                </a:solidFill>
              </a:rPr>
              <a:t>[3] </a:t>
            </a:r>
            <a:r>
              <a:rPr lang="en-US" sz="900" dirty="0">
                <a:solidFill>
                  <a:prstClr val="black"/>
                </a:solidFill>
              </a:rPr>
              <a:t>Richards, P.J, and R.P </a:t>
            </a:r>
            <a:r>
              <a:rPr lang="en-US" sz="900" dirty="0" err="1">
                <a:solidFill>
                  <a:prstClr val="black"/>
                </a:solidFill>
              </a:rPr>
              <a:t>Hoxey</a:t>
            </a:r>
            <a:r>
              <a:rPr lang="en-US" sz="900" dirty="0">
                <a:solidFill>
                  <a:prstClr val="black"/>
                </a:solidFill>
              </a:rPr>
              <a:t>. "Appropriate boundary conditions for computational wind engineering models using the k-ϵ turbulence model." Journal of Wind Engineering and Industrial Aerodynamics 46-47 (1993): 145-53.</a:t>
            </a:r>
            <a:endParaRPr lang="en-US" sz="800" dirty="0">
              <a:solidFill>
                <a:prstClr val="black"/>
              </a:solidFill>
            </a:endParaRPr>
          </a:p>
        </p:txBody>
      </p:sp>
      <mc:AlternateContent xmlns:mc="http://schemas.openxmlformats.org/markup-compatibility/2006" xmlns:a14="http://schemas.microsoft.com/office/drawing/2010/main">
        <mc:Choice Requires="a14">
          <p:sp>
            <p:nvSpPr>
              <p:cNvPr id="10" name="TextBox 9"/>
              <p:cNvSpPr txBox="1"/>
              <p:nvPr/>
            </p:nvSpPr>
            <p:spPr>
              <a:xfrm>
                <a:off x="381000" y="1444281"/>
                <a:ext cx="2438400" cy="58144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panose="02040503050406030204" pitchFamily="18" charset="0"/>
                        </a:rPr>
                        <m:t>𝑈</m:t>
                      </m:r>
                      <m:d>
                        <m:dPr>
                          <m:ctrlPr>
                            <a:rPr lang="en-US" sz="1600" i="1">
                              <a:solidFill>
                                <a:prstClr val="black"/>
                              </a:solidFill>
                              <a:latin typeface="Cambria Math"/>
                            </a:rPr>
                          </m:ctrlPr>
                        </m:dPr>
                        <m:e>
                          <m:r>
                            <a:rPr lang="en-US" sz="1600" i="1">
                              <a:solidFill>
                                <a:prstClr val="black"/>
                              </a:solidFill>
                              <a:latin typeface="Cambria Math" panose="02040503050406030204" pitchFamily="18" charset="0"/>
                            </a:rPr>
                            <m:t>𝑧</m:t>
                          </m:r>
                        </m:e>
                      </m:d>
                      <m:r>
                        <a:rPr lang="en-US" sz="1600" i="1">
                          <a:solidFill>
                            <a:prstClr val="black"/>
                          </a:solidFill>
                          <a:latin typeface="Cambria Math" panose="02040503050406030204" pitchFamily="18" charset="0"/>
                        </a:rPr>
                        <m:t>= </m:t>
                      </m:r>
                      <m:f>
                        <m:fPr>
                          <m:ctrlPr>
                            <a:rPr lang="en-US" sz="1600" i="1">
                              <a:solidFill>
                                <a:prstClr val="black"/>
                              </a:solidFill>
                              <a:latin typeface="Cambria Math"/>
                            </a:rPr>
                          </m:ctrlPr>
                        </m:fPr>
                        <m:num>
                          <m:sSub>
                            <m:sSubPr>
                              <m:ctrlPr>
                                <a:rPr lang="en-US" sz="1600" i="1">
                                  <a:solidFill>
                                    <a:prstClr val="black"/>
                                  </a:solidFill>
                                  <a:latin typeface="Cambria Math"/>
                                </a:rPr>
                              </m:ctrlPr>
                            </m:sSubPr>
                            <m:e>
                              <m:r>
                                <a:rPr lang="en-US" sz="1600" i="1">
                                  <a:solidFill>
                                    <a:prstClr val="black"/>
                                  </a:solidFill>
                                  <a:latin typeface="Cambria Math" panose="02040503050406030204" pitchFamily="18" charset="0"/>
                                </a:rPr>
                                <m:t>𝑢</m:t>
                              </m:r>
                            </m:e>
                            <m:sub>
                              <m:r>
                                <a:rPr lang="en-US" sz="1600" i="1">
                                  <a:solidFill>
                                    <a:prstClr val="black"/>
                                  </a:solidFill>
                                  <a:latin typeface="Cambria Math" panose="02040503050406030204" pitchFamily="18" charset="0"/>
                                </a:rPr>
                                <m:t>∗</m:t>
                              </m:r>
                            </m:sub>
                          </m:sSub>
                        </m:num>
                        <m:den>
                          <m:r>
                            <a:rPr lang="en-US" sz="1600" i="1">
                              <a:solidFill>
                                <a:prstClr val="black"/>
                              </a:solidFill>
                              <a:latin typeface="Cambria Math" panose="02040503050406030204" pitchFamily="18" charset="0"/>
                            </a:rPr>
                            <m:t>𝜅</m:t>
                          </m:r>
                        </m:den>
                      </m:f>
                      <m:r>
                        <a:rPr lang="en-US" sz="1600" i="1">
                          <a:solidFill>
                            <a:prstClr val="black"/>
                          </a:solidFill>
                          <a:latin typeface="Cambria Math" panose="02040503050406030204" pitchFamily="18" charset="0"/>
                        </a:rPr>
                        <m:t>𝑙𝑛</m:t>
                      </m:r>
                      <m:f>
                        <m:fPr>
                          <m:ctrlPr>
                            <a:rPr lang="en-US" sz="1600" i="1">
                              <a:solidFill>
                                <a:prstClr val="black"/>
                              </a:solidFill>
                              <a:latin typeface="Cambria Math"/>
                            </a:rPr>
                          </m:ctrlPr>
                        </m:fPr>
                        <m:num>
                          <m:r>
                            <a:rPr lang="en-US" sz="1600" i="1">
                              <a:solidFill>
                                <a:prstClr val="black"/>
                              </a:solidFill>
                              <a:latin typeface="Cambria Math" panose="02040503050406030204" pitchFamily="18" charset="0"/>
                            </a:rPr>
                            <m:t>𝑧</m:t>
                          </m:r>
                          <m:r>
                            <a:rPr lang="en-US" sz="1600" i="1">
                              <a:solidFill>
                                <a:prstClr val="black"/>
                              </a:solidFill>
                              <a:latin typeface="Cambria Math" panose="02040503050406030204" pitchFamily="18" charset="0"/>
                            </a:rPr>
                            <m:t>+</m:t>
                          </m:r>
                          <m:sSub>
                            <m:sSubPr>
                              <m:ctrlPr>
                                <a:rPr lang="en-US" sz="1600" i="1">
                                  <a:solidFill>
                                    <a:prstClr val="black"/>
                                  </a:solidFill>
                                  <a:latin typeface="Cambria Math"/>
                                </a:rPr>
                              </m:ctrlPr>
                            </m:sSubPr>
                            <m:e>
                              <m:r>
                                <a:rPr lang="en-US" sz="1600" i="1">
                                  <a:solidFill>
                                    <a:prstClr val="black"/>
                                  </a:solidFill>
                                  <a:latin typeface="Cambria Math" panose="02040503050406030204" pitchFamily="18" charset="0"/>
                                </a:rPr>
                                <m:t>𝑧</m:t>
                              </m:r>
                            </m:e>
                            <m:sub>
                              <m:r>
                                <a:rPr lang="en-US" sz="1600" i="1">
                                  <a:solidFill>
                                    <a:prstClr val="black"/>
                                  </a:solidFill>
                                  <a:latin typeface="Cambria Math" panose="02040503050406030204" pitchFamily="18" charset="0"/>
                                </a:rPr>
                                <m:t>0</m:t>
                              </m:r>
                            </m:sub>
                          </m:sSub>
                        </m:num>
                        <m:den>
                          <m:sSub>
                            <m:sSubPr>
                              <m:ctrlPr>
                                <a:rPr lang="en-US" sz="1600" i="1">
                                  <a:solidFill>
                                    <a:prstClr val="black"/>
                                  </a:solidFill>
                                  <a:latin typeface="Cambria Math"/>
                                </a:rPr>
                              </m:ctrlPr>
                            </m:sSubPr>
                            <m:e>
                              <m:r>
                                <a:rPr lang="en-US" sz="1600" i="1">
                                  <a:solidFill>
                                    <a:prstClr val="black"/>
                                  </a:solidFill>
                                  <a:latin typeface="Cambria Math" panose="02040503050406030204" pitchFamily="18" charset="0"/>
                                </a:rPr>
                                <m:t>𝑧</m:t>
                              </m:r>
                            </m:e>
                            <m:sub>
                              <m:r>
                                <a:rPr lang="en-US" sz="1600" i="1">
                                  <a:solidFill>
                                    <a:prstClr val="black"/>
                                  </a:solidFill>
                                  <a:latin typeface="Cambria Math" panose="02040503050406030204" pitchFamily="18" charset="0"/>
                                </a:rPr>
                                <m:t>0</m:t>
                              </m:r>
                            </m:sub>
                          </m:sSub>
                        </m:den>
                      </m:f>
                    </m:oMath>
                  </m:oMathPara>
                </a14:m>
                <a:endParaRPr lang="en-US" sz="1600" dirty="0">
                  <a:solidFill>
                    <a:prstClr val="black"/>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81000" y="1444281"/>
                <a:ext cx="2438400" cy="581441"/>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621965" y="1422999"/>
                <a:ext cx="2157968" cy="63010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r>
                        <m:rPr>
                          <m:sty m:val="p"/>
                        </m:rPr>
                        <a:rPr lang="el-GR" sz="1600" i="1">
                          <a:solidFill>
                            <a:prstClr val="black"/>
                          </a:solidFill>
                          <a:latin typeface="Cambria Math" panose="02040503050406030204" pitchFamily="18" charset="0"/>
                        </a:rPr>
                        <m:t>ε</m:t>
                      </m:r>
                      <m:r>
                        <a:rPr lang="en-US" sz="1600" i="1">
                          <a:solidFill>
                            <a:prstClr val="black"/>
                          </a:solidFill>
                          <a:latin typeface="Cambria Math" panose="02040503050406030204" pitchFamily="18" charset="0"/>
                        </a:rPr>
                        <m:t>(</m:t>
                      </m:r>
                      <m:r>
                        <a:rPr lang="en-US" sz="1600" i="1">
                          <a:solidFill>
                            <a:prstClr val="black"/>
                          </a:solidFill>
                          <a:latin typeface="Cambria Math" panose="02040503050406030204" pitchFamily="18" charset="0"/>
                        </a:rPr>
                        <m:t>𝑧</m:t>
                      </m:r>
                      <m:r>
                        <a:rPr lang="en-US" sz="1600" i="1">
                          <a:solidFill>
                            <a:prstClr val="black"/>
                          </a:solidFill>
                          <a:latin typeface="Cambria Math" panose="02040503050406030204" pitchFamily="18" charset="0"/>
                        </a:rPr>
                        <m:t>)= </m:t>
                      </m:r>
                      <m:f>
                        <m:fPr>
                          <m:ctrlPr>
                            <a:rPr lang="en-US" sz="1600" i="1">
                              <a:solidFill>
                                <a:prstClr val="black"/>
                              </a:solidFill>
                              <a:latin typeface="Cambria Math"/>
                            </a:rPr>
                          </m:ctrlPr>
                        </m:fPr>
                        <m:num>
                          <m:sSup>
                            <m:sSupPr>
                              <m:ctrlPr>
                                <a:rPr lang="en-US" sz="1600" i="1">
                                  <a:solidFill>
                                    <a:prstClr val="black"/>
                                  </a:solidFill>
                                  <a:latin typeface="Cambria Math"/>
                                </a:rPr>
                              </m:ctrlPr>
                            </m:sSupPr>
                            <m:e>
                              <m:sSub>
                                <m:sSubPr>
                                  <m:ctrlPr>
                                    <a:rPr lang="en-US" sz="1600" i="1">
                                      <a:solidFill>
                                        <a:prstClr val="black"/>
                                      </a:solidFill>
                                      <a:latin typeface="Cambria Math"/>
                                    </a:rPr>
                                  </m:ctrlPr>
                                </m:sSubPr>
                                <m:e>
                                  <m:r>
                                    <a:rPr lang="en-US" sz="1600" i="1">
                                      <a:solidFill>
                                        <a:prstClr val="black"/>
                                      </a:solidFill>
                                      <a:latin typeface="Cambria Math" panose="02040503050406030204" pitchFamily="18" charset="0"/>
                                    </a:rPr>
                                    <m:t>𝑢</m:t>
                                  </m:r>
                                </m:e>
                                <m:sub>
                                  <m:r>
                                    <a:rPr lang="en-US" sz="1600" i="1">
                                      <a:solidFill>
                                        <a:prstClr val="black"/>
                                      </a:solidFill>
                                      <a:latin typeface="Cambria Math" panose="02040503050406030204" pitchFamily="18" charset="0"/>
                                    </a:rPr>
                                    <m:t>∗</m:t>
                                  </m:r>
                                </m:sub>
                              </m:sSub>
                            </m:e>
                            <m:sup>
                              <m:r>
                                <a:rPr lang="en-US" sz="1600" i="1">
                                  <a:solidFill>
                                    <a:prstClr val="black"/>
                                  </a:solidFill>
                                  <a:latin typeface="Cambria Math" panose="02040503050406030204" pitchFamily="18" charset="0"/>
                                </a:rPr>
                                <m:t>3</m:t>
                              </m:r>
                            </m:sup>
                          </m:sSup>
                        </m:num>
                        <m:den>
                          <m:r>
                            <a:rPr lang="en-US" sz="1600" i="1">
                              <a:solidFill>
                                <a:prstClr val="black"/>
                              </a:solidFill>
                              <a:latin typeface="Cambria Math" panose="02040503050406030204" pitchFamily="18" charset="0"/>
                            </a:rPr>
                            <m:t> </m:t>
                          </m:r>
                          <m:r>
                            <a:rPr lang="en-US" sz="1600" i="1">
                              <a:solidFill>
                                <a:prstClr val="black"/>
                              </a:solidFill>
                              <a:latin typeface="Cambria Math" panose="02040503050406030204" pitchFamily="18" charset="0"/>
                            </a:rPr>
                            <m:t>𝜅</m:t>
                          </m:r>
                          <m:r>
                            <a:rPr lang="en-US" sz="1600" i="1">
                              <a:solidFill>
                                <a:prstClr val="black"/>
                              </a:solidFill>
                              <a:latin typeface="Cambria Math" panose="02040503050406030204" pitchFamily="18" charset="0"/>
                            </a:rPr>
                            <m:t>(</m:t>
                          </m:r>
                          <m:r>
                            <a:rPr lang="en-US" sz="1600" i="1">
                              <a:solidFill>
                                <a:prstClr val="black"/>
                              </a:solidFill>
                              <a:latin typeface="Cambria Math" panose="02040503050406030204" pitchFamily="18" charset="0"/>
                            </a:rPr>
                            <m:t>𝑧</m:t>
                          </m:r>
                          <m:r>
                            <a:rPr lang="en-US" sz="1600" i="1">
                              <a:solidFill>
                                <a:prstClr val="black"/>
                              </a:solidFill>
                              <a:latin typeface="Cambria Math" panose="02040503050406030204" pitchFamily="18" charset="0"/>
                            </a:rPr>
                            <m:t>+</m:t>
                          </m:r>
                          <m:sSub>
                            <m:sSubPr>
                              <m:ctrlPr>
                                <a:rPr lang="en-US" sz="1600" i="1">
                                  <a:solidFill>
                                    <a:prstClr val="black"/>
                                  </a:solidFill>
                                  <a:latin typeface="Cambria Math"/>
                                </a:rPr>
                              </m:ctrlPr>
                            </m:sSubPr>
                            <m:e>
                              <m:r>
                                <a:rPr lang="en-US" sz="1600" i="1">
                                  <a:solidFill>
                                    <a:prstClr val="black"/>
                                  </a:solidFill>
                                  <a:latin typeface="Cambria Math" panose="02040503050406030204" pitchFamily="18" charset="0"/>
                                </a:rPr>
                                <m:t>𝑧</m:t>
                              </m:r>
                            </m:e>
                            <m:sub>
                              <m:r>
                                <a:rPr lang="en-US" sz="1600" i="1">
                                  <a:solidFill>
                                    <a:prstClr val="black"/>
                                  </a:solidFill>
                                  <a:latin typeface="Cambria Math" panose="02040503050406030204" pitchFamily="18" charset="0"/>
                                </a:rPr>
                                <m:t>0</m:t>
                              </m:r>
                            </m:sub>
                          </m:sSub>
                          <m:r>
                            <a:rPr lang="en-US" sz="1600" i="1">
                              <a:solidFill>
                                <a:prstClr val="black"/>
                              </a:solidFill>
                              <a:latin typeface="Cambria Math" panose="02040503050406030204" pitchFamily="18" charset="0"/>
                            </a:rPr>
                            <m:t>)  </m:t>
                          </m:r>
                        </m:den>
                      </m:f>
                    </m:oMath>
                  </m:oMathPara>
                </a14:m>
                <a:endParaRPr lang="en-US" sz="1600" dirty="0">
                  <a:solidFill>
                    <a:prstClr val="black"/>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621965" y="1422999"/>
                <a:ext cx="2157968" cy="630109"/>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765832" y="1431532"/>
                <a:ext cx="1980293" cy="6149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r>
                        <a:rPr lang="en-US" sz="1400" i="1">
                          <a:solidFill>
                            <a:prstClr val="black"/>
                          </a:solidFill>
                          <a:latin typeface="Cambria Math" panose="02040503050406030204" pitchFamily="18" charset="0"/>
                        </a:rPr>
                        <m:t>𝑘</m:t>
                      </m:r>
                      <m:r>
                        <a:rPr lang="en-US" sz="1400" i="1">
                          <a:solidFill>
                            <a:prstClr val="black"/>
                          </a:solidFill>
                          <a:latin typeface="Cambria Math" panose="02040503050406030204" pitchFamily="18" charset="0"/>
                        </a:rPr>
                        <m:t>(</m:t>
                      </m:r>
                      <m:r>
                        <a:rPr lang="en-US" sz="1400" i="1">
                          <a:solidFill>
                            <a:prstClr val="black"/>
                          </a:solidFill>
                          <a:latin typeface="Cambria Math" panose="02040503050406030204" pitchFamily="18" charset="0"/>
                        </a:rPr>
                        <m:t>𝑧</m:t>
                      </m:r>
                      <m:r>
                        <a:rPr lang="en-US" sz="1400" i="1">
                          <a:solidFill>
                            <a:prstClr val="black"/>
                          </a:solidFill>
                          <a:latin typeface="Cambria Math" panose="02040503050406030204" pitchFamily="18" charset="0"/>
                        </a:rPr>
                        <m:t>)= </m:t>
                      </m:r>
                      <m:f>
                        <m:fPr>
                          <m:ctrlPr>
                            <a:rPr lang="en-US" sz="1400" i="1">
                              <a:solidFill>
                                <a:prstClr val="black"/>
                              </a:solidFill>
                              <a:latin typeface="Cambria Math"/>
                            </a:rPr>
                          </m:ctrlPr>
                        </m:fPr>
                        <m:num>
                          <m:sSup>
                            <m:sSupPr>
                              <m:ctrlPr>
                                <a:rPr lang="en-US" sz="1400" i="1">
                                  <a:solidFill>
                                    <a:prstClr val="black"/>
                                  </a:solidFill>
                                  <a:latin typeface="Cambria Math"/>
                                </a:rPr>
                              </m:ctrlPr>
                            </m:sSupPr>
                            <m:e>
                              <m:sSub>
                                <m:sSubPr>
                                  <m:ctrlPr>
                                    <a:rPr lang="en-US" sz="1400" i="1">
                                      <a:solidFill>
                                        <a:prstClr val="black"/>
                                      </a:solidFill>
                                      <a:latin typeface="Cambria Math"/>
                                    </a:rPr>
                                  </m:ctrlPr>
                                </m:sSubPr>
                                <m:e>
                                  <m:r>
                                    <a:rPr lang="en-US" sz="1400" i="1">
                                      <a:solidFill>
                                        <a:prstClr val="black"/>
                                      </a:solidFill>
                                      <a:latin typeface="Cambria Math" panose="02040503050406030204" pitchFamily="18" charset="0"/>
                                    </a:rPr>
                                    <m:t>𝑢</m:t>
                                  </m:r>
                                </m:e>
                                <m:sub>
                                  <m:r>
                                    <a:rPr lang="en-US" sz="1400" i="1">
                                      <a:solidFill>
                                        <a:prstClr val="black"/>
                                      </a:solidFill>
                                      <a:latin typeface="Cambria Math" panose="02040503050406030204" pitchFamily="18" charset="0"/>
                                    </a:rPr>
                                    <m:t>∗</m:t>
                                  </m:r>
                                </m:sub>
                              </m:sSub>
                            </m:e>
                            <m:sup>
                              <m:r>
                                <a:rPr lang="en-US" sz="1400" i="1">
                                  <a:solidFill>
                                    <a:prstClr val="black"/>
                                  </a:solidFill>
                                  <a:latin typeface="Cambria Math" panose="02040503050406030204" pitchFamily="18" charset="0"/>
                                </a:rPr>
                                <m:t>2</m:t>
                              </m:r>
                            </m:sup>
                          </m:sSup>
                        </m:num>
                        <m:den>
                          <m:rad>
                            <m:radPr>
                              <m:degHide m:val="on"/>
                              <m:ctrlPr>
                                <a:rPr lang="en-US" sz="1400" i="1">
                                  <a:solidFill>
                                    <a:prstClr val="black"/>
                                  </a:solidFill>
                                  <a:latin typeface="Cambria Math"/>
                                </a:rPr>
                              </m:ctrlPr>
                            </m:radPr>
                            <m:deg/>
                            <m:e>
                              <m:sSub>
                                <m:sSubPr>
                                  <m:ctrlPr>
                                    <a:rPr lang="en-US" sz="1400" i="1">
                                      <a:solidFill>
                                        <a:prstClr val="black"/>
                                      </a:solidFill>
                                      <a:latin typeface="Cambria Math"/>
                                    </a:rPr>
                                  </m:ctrlPr>
                                </m:sSubPr>
                                <m:e>
                                  <m:r>
                                    <a:rPr lang="en-US" sz="1400" i="1">
                                      <a:solidFill>
                                        <a:prstClr val="black"/>
                                      </a:solidFill>
                                      <a:latin typeface="Cambria Math" panose="02040503050406030204" pitchFamily="18" charset="0"/>
                                    </a:rPr>
                                    <m:t>𝐶</m:t>
                                  </m:r>
                                </m:e>
                                <m:sub>
                                  <m:r>
                                    <m:rPr>
                                      <m:sty m:val="p"/>
                                    </m:rPr>
                                    <a:rPr lang="el-GR" sz="1400" i="1">
                                      <a:solidFill>
                                        <a:prstClr val="black"/>
                                      </a:solidFill>
                                      <a:latin typeface="Cambria Math" panose="02040503050406030204" pitchFamily="18" charset="0"/>
                                    </a:rPr>
                                    <m:t>μ</m:t>
                                  </m:r>
                                </m:sub>
                              </m:sSub>
                            </m:e>
                          </m:rad>
                        </m:den>
                      </m:f>
                    </m:oMath>
                  </m:oMathPara>
                </a14:m>
                <a:endParaRPr lang="en-US" sz="1400" dirty="0">
                  <a:solidFill>
                    <a:prstClr val="black"/>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765832" y="1431532"/>
                <a:ext cx="1980293" cy="614977"/>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152400" y="777721"/>
                <a:ext cx="8395326" cy="861774"/>
              </a:xfrm>
              <a:prstGeom prst="rect">
                <a:avLst/>
              </a:prstGeom>
            </p:spPr>
            <p:txBody>
              <a:bodyPr wrap="square">
                <a:spAutoFit/>
              </a:bodyPr>
              <a:lstStyle/>
              <a:p>
                <a:pPr marL="285750" indent="-285750" eaLnBrk="0" fontAlgn="base" hangingPunct="0">
                  <a:spcBef>
                    <a:spcPct val="0"/>
                  </a:spcBef>
                  <a:spcAft>
                    <a:spcPct val="0"/>
                  </a:spcAft>
                  <a:buFont typeface="Arial" panose="020B0604020202020204" pitchFamily="34" charset="0"/>
                  <a:buChar char="•"/>
                </a:pPr>
                <a:r>
                  <a:rPr lang="en-US" sz="1600" dirty="0">
                    <a:solidFill>
                      <a:prstClr val="black"/>
                    </a:solidFill>
                  </a:rPr>
                  <a:t>Input boundary conditions of velocity, dissipation rate, and turbulent kinetic energy were calculated using the relations of  Richard and </a:t>
                </a:r>
                <a:r>
                  <a:rPr lang="en-US" sz="1600" dirty="0" smtClean="0">
                    <a:solidFill>
                      <a:prstClr val="black"/>
                    </a:solidFill>
                  </a:rPr>
                  <a:t>Hoxey</a:t>
                </a:r>
                <a:r>
                  <a:rPr lang="en-US" sz="1600" baseline="30000" dirty="0" smtClean="0">
                    <a:solidFill>
                      <a:prstClr val="black"/>
                    </a:solidFill>
                  </a:rPr>
                  <a:t>6</a:t>
                </a:r>
                <a:endParaRPr lang="en-US" sz="1600" i="1" baseline="30000" dirty="0">
                  <a:solidFill>
                    <a:prstClr val="black"/>
                  </a:solidFill>
                  <a:latin typeface="Cambria Math"/>
                </a:endParaRPr>
              </a:p>
              <a:p>
                <a:pPr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rPr>
                        <m:t>  </m:t>
                      </m:r>
                      <m:r>
                        <a:rPr lang="en-US" sz="1600" i="1">
                          <a:solidFill>
                            <a:prstClr val="black"/>
                          </a:solidFill>
                          <a:latin typeface="Cambria Math" panose="02040503050406030204" pitchFamily="18" charset="0"/>
                        </a:rPr>
                        <m:t>          </m:t>
                      </m:r>
                      <m:r>
                        <a:rPr lang="en-US" sz="1600" i="1">
                          <a:solidFill>
                            <a:prstClr val="black"/>
                          </a:solidFill>
                          <a:latin typeface="Cambria Math"/>
                        </a:rPr>
                        <m:t>  </m:t>
                      </m:r>
                    </m:oMath>
                  </m:oMathPara>
                </a14:m>
                <a:endParaRPr lang="en-US" sz="1400" dirty="0">
                  <a:solidFill>
                    <a:prstClr val="black"/>
                  </a:solidFill>
                </a:endParaRPr>
              </a:p>
            </p:txBody>
          </p:sp>
        </mc:Choice>
        <mc:Fallback xmlns="">
          <p:sp>
            <p:nvSpPr>
              <p:cNvPr id="23" name="Rectangle 22"/>
              <p:cNvSpPr>
                <a:spLocks noRot="1" noChangeAspect="1" noMove="1" noResize="1" noEditPoints="1" noAdjustHandles="1" noChangeArrowheads="1" noChangeShapeType="1" noTextEdit="1"/>
              </p:cNvSpPr>
              <p:nvPr/>
            </p:nvSpPr>
            <p:spPr>
              <a:xfrm>
                <a:off x="152400" y="777721"/>
                <a:ext cx="8395326" cy="861774"/>
              </a:xfrm>
              <a:prstGeom prst="rect">
                <a:avLst/>
              </a:prstGeom>
              <a:blipFill rotWithShape="0">
                <a:blip r:embed="rId7"/>
                <a:stretch>
                  <a:fillRect l="-290" t="-2128" r="-2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269880" y="4932900"/>
                <a:ext cx="7186945" cy="1862048"/>
              </a:xfrm>
              <a:prstGeom prst="rect">
                <a:avLst/>
              </a:prstGeom>
              <a:noFill/>
            </p:spPr>
            <p:txBody>
              <a:bodyPr wrap="square" rtlCol="0">
                <a:spAutoFit/>
              </a:bodyPr>
              <a:lstStyle/>
              <a:p>
                <a:pPr marL="285750" indent="-285750" eaLnBrk="0" fontAlgn="base" hangingPunct="0">
                  <a:spcBef>
                    <a:spcPct val="0"/>
                  </a:spcBef>
                  <a:spcAft>
                    <a:spcPct val="0"/>
                  </a:spcAft>
                  <a:buFont typeface="Arial" panose="020B0604020202020204" pitchFamily="34" charset="0"/>
                  <a:buChar char="•"/>
                </a:pPr>
                <a:r>
                  <a:rPr lang="en-US" sz="1200" dirty="0">
                    <a:solidFill>
                      <a:prstClr val="black"/>
                    </a:solidFill>
                  </a:rPr>
                  <a:t>u(z) – velocity profile</a:t>
                </a:r>
              </a:p>
              <a:p>
                <a:pPr marL="285750" indent="-285750" eaLnBrk="0" fontAlgn="base" hangingPunct="0">
                  <a:spcBef>
                    <a:spcPct val="0"/>
                  </a:spcBef>
                  <a:spcAft>
                    <a:spcPct val="0"/>
                  </a:spcAft>
                  <a:buFont typeface="Arial" panose="020B0604020202020204" pitchFamily="34" charset="0"/>
                  <a:buChar char="•"/>
                </a:pPr>
                <a14:m>
                  <m:oMath xmlns:m="http://schemas.openxmlformats.org/officeDocument/2006/math">
                    <m:r>
                      <a:rPr lang="en-US" sz="1200" i="1">
                        <a:solidFill>
                          <a:prstClr val="black"/>
                        </a:solidFill>
                        <a:latin typeface="Cambria Math" panose="02040503050406030204" pitchFamily="18" charset="0"/>
                      </a:rPr>
                      <m:t>𝑘</m:t>
                    </m:r>
                  </m:oMath>
                </a14:m>
                <a:r>
                  <a:rPr lang="en-US" sz="1200" dirty="0">
                    <a:solidFill>
                      <a:prstClr val="black"/>
                    </a:solidFill>
                  </a:rPr>
                  <a:t>(z) – mean kinetic energy per unit mass of flow fluctuations</a:t>
                </a:r>
              </a:p>
              <a:p>
                <a:pPr marL="285750" indent="-285750" eaLnBrk="0" fontAlgn="base" hangingPunct="0">
                  <a:spcBef>
                    <a:spcPct val="0"/>
                  </a:spcBef>
                  <a:spcAft>
                    <a:spcPct val="0"/>
                  </a:spcAft>
                  <a:buFont typeface="Arial" panose="020B0604020202020204" pitchFamily="34" charset="0"/>
                  <a:buChar char="•"/>
                </a:pPr>
                <a:r>
                  <a:rPr lang="el-GR" sz="1200" dirty="0">
                    <a:solidFill>
                      <a:prstClr val="black"/>
                    </a:solidFill>
                  </a:rPr>
                  <a:t>ε</a:t>
                </a:r>
                <a:r>
                  <a:rPr lang="en-US" sz="1200" dirty="0">
                    <a:solidFill>
                      <a:prstClr val="black"/>
                    </a:solidFill>
                  </a:rPr>
                  <a:t>(z) – rate at which turbulent kinetic energy dissipates </a:t>
                </a:r>
              </a:p>
              <a:p>
                <a:pPr marL="285750" indent="-285750" eaLnBrk="0" fontAlgn="base" hangingPunct="0">
                  <a:spcBef>
                    <a:spcPct val="0"/>
                  </a:spcBef>
                  <a:spcAft>
                    <a:spcPct val="0"/>
                  </a:spcAft>
                  <a:buFont typeface="Arial" panose="020B0604020202020204" pitchFamily="34" charset="0"/>
                  <a:buChar char="•"/>
                </a:pPr>
                <a:r>
                  <a:rPr lang="en-US" sz="1200" dirty="0">
                    <a:solidFill>
                      <a:prstClr val="black"/>
                    </a:solidFill>
                  </a:rPr>
                  <a:t>C</a:t>
                </a:r>
                <a:r>
                  <a:rPr lang="el-GR" sz="1200" baseline="-25000" dirty="0">
                    <a:solidFill>
                      <a:prstClr val="black"/>
                    </a:solidFill>
                  </a:rPr>
                  <a:t>μ</a:t>
                </a:r>
                <a:r>
                  <a:rPr lang="en-US" sz="1200" baseline="-25000" dirty="0">
                    <a:solidFill>
                      <a:prstClr val="black"/>
                    </a:solidFill>
                  </a:rPr>
                  <a:t>    </a:t>
                </a:r>
                <a:r>
                  <a:rPr lang="en-US" sz="1200" dirty="0">
                    <a:solidFill>
                      <a:prstClr val="black"/>
                    </a:solidFill>
                  </a:rPr>
                  <a:t>– modeling </a:t>
                </a:r>
                <a:r>
                  <a:rPr lang="en-US" sz="1200" dirty="0" smtClean="0">
                    <a:solidFill>
                      <a:prstClr val="black"/>
                    </a:solidFill>
                  </a:rPr>
                  <a:t>constraint</a:t>
                </a:r>
              </a:p>
              <a:p>
                <a:pPr marL="285750" indent="-285750" eaLnBrk="0" fontAlgn="base" hangingPunct="0">
                  <a:spcBef>
                    <a:spcPct val="0"/>
                  </a:spcBef>
                  <a:spcAft>
                    <a:spcPct val="0"/>
                  </a:spcAft>
                  <a:buFont typeface="Arial" panose="020B0604020202020204" pitchFamily="34" charset="0"/>
                  <a:buChar char="•"/>
                </a:pPr>
                <a:r>
                  <a:rPr lang="en-US" sz="1200" dirty="0" smtClean="0"/>
                  <a:t>u</a:t>
                </a:r>
                <a:r>
                  <a:rPr lang="en-US" sz="1200" dirty="0"/>
                  <a:t>* – friction </a:t>
                </a:r>
                <a:r>
                  <a:rPr lang="en-US" sz="1200" dirty="0" smtClean="0"/>
                  <a:t>velocity</a:t>
                </a:r>
              </a:p>
              <a:p>
                <a:pPr marL="285750" indent="-285750" eaLnBrk="0" fontAlgn="base" hangingPunct="0">
                  <a:spcBef>
                    <a:spcPct val="0"/>
                  </a:spcBef>
                  <a:spcAft>
                    <a:spcPct val="0"/>
                  </a:spcAft>
                  <a:buFont typeface="Arial" panose="020B0604020202020204" pitchFamily="34" charset="0"/>
                  <a:buChar char="•"/>
                </a:pPr>
                <a:r>
                  <a:rPr lang="el-GR" sz="1200" dirty="0" smtClean="0">
                    <a:latin typeface="Cambria Math" panose="02040503050406030204" pitchFamily="18" charset="0"/>
                    <a:ea typeface="Cambria Math" panose="02040503050406030204" pitchFamily="18" charset="0"/>
                  </a:rPr>
                  <a:t>𝜅</a:t>
                </a:r>
                <a:r>
                  <a:rPr lang="en-US" sz="1200" dirty="0" smtClean="0"/>
                  <a:t> </a:t>
                </a:r>
                <a:r>
                  <a:rPr lang="en-US" sz="1200" dirty="0"/>
                  <a:t>– Von Karman </a:t>
                </a:r>
                <a:r>
                  <a:rPr lang="en-US" sz="1200" dirty="0" smtClean="0"/>
                  <a:t>constant</a:t>
                </a:r>
              </a:p>
              <a:p>
                <a:pPr marL="285750" indent="-285750" eaLnBrk="0" fontAlgn="base" hangingPunct="0">
                  <a:spcBef>
                    <a:spcPct val="0"/>
                  </a:spcBef>
                  <a:spcAft>
                    <a:spcPct val="0"/>
                  </a:spcAft>
                  <a:buFont typeface="Arial" panose="020B0604020202020204" pitchFamily="34" charset="0"/>
                  <a:buChar char="•"/>
                </a:pPr>
                <a:r>
                  <a:rPr lang="en-US" sz="1200" dirty="0" smtClean="0"/>
                  <a:t>z</a:t>
                </a:r>
                <a:r>
                  <a:rPr lang="en-US" sz="1200" baseline="-25000" dirty="0" smtClean="0"/>
                  <a:t>0</a:t>
                </a:r>
                <a:r>
                  <a:rPr lang="en-US" sz="1200" dirty="0" smtClean="0"/>
                  <a:t> </a:t>
                </a:r>
                <a:r>
                  <a:rPr lang="en-US" sz="1200" dirty="0"/>
                  <a:t>– roughness </a:t>
                </a:r>
                <a:r>
                  <a:rPr lang="en-US" sz="1200" dirty="0" smtClean="0"/>
                  <a:t>length</a:t>
                </a:r>
              </a:p>
              <a:p>
                <a:pPr marL="742950" lvl="1" indent="-285750" eaLnBrk="0" fontAlgn="base" hangingPunct="0">
                  <a:spcBef>
                    <a:spcPct val="0"/>
                  </a:spcBef>
                  <a:spcAft>
                    <a:spcPct val="0"/>
                  </a:spcAft>
                  <a:buFont typeface="Arial" panose="020B0604020202020204" pitchFamily="34" charset="0"/>
                  <a:buChar char="•"/>
                </a:pPr>
                <a:r>
                  <a:rPr lang="en-US" sz="1100" dirty="0" smtClean="0"/>
                  <a:t>In </a:t>
                </a:r>
                <a:r>
                  <a:rPr lang="en-US" sz="1100" dirty="0"/>
                  <a:t>urban terrain, z</a:t>
                </a:r>
                <a:r>
                  <a:rPr lang="en-US" sz="1100" baseline="-25000" dirty="0"/>
                  <a:t>0</a:t>
                </a:r>
                <a:r>
                  <a:rPr lang="en-US" sz="1100" dirty="0"/>
                  <a:t> ranges from 1m - </a:t>
                </a:r>
                <a:r>
                  <a:rPr lang="en-US" sz="1100" dirty="0" smtClean="0"/>
                  <a:t>4m</a:t>
                </a:r>
                <a:r>
                  <a:rPr lang="en-US" sz="1100" baseline="30000" dirty="0" smtClean="0"/>
                  <a:t>[7]</a:t>
                </a:r>
                <a:endParaRPr lang="en-US" sz="1050" baseline="30000" dirty="0"/>
              </a:p>
              <a:p>
                <a:pPr marL="285750" indent="-285750" eaLnBrk="0" fontAlgn="base" hangingPunct="0">
                  <a:spcBef>
                    <a:spcPct val="0"/>
                  </a:spcBef>
                  <a:spcAft>
                    <a:spcPct val="0"/>
                  </a:spcAft>
                  <a:buFont typeface="Arial" panose="020B0604020202020204" pitchFamily="34" charset="0"/>
                  <a:buChar char="•"/>
                </a:pPr>
                <a:endParaRPr lang="en-US" sz="1200" baseline="-25000" dirty="0">
                  <a:solidFill>
                    <a:prstClr val="black"/>
                  </a:solidFill>
                </a:endParaRPr>
              </a:p>
              <a:p>
                <a:pPr lvl="1" eaLnBrk="0" fontAlgn="base" hangingPunct="0">
                  <a:spcBef>
                    <a:spcPct val="0"/>
                  </a:spcBef>
                  <a:spcAft>
                    <a:spcPct val="0"/>
                  </a:spcAft>
                </a:pPr>
                <a:endParaRPr lang="en-US" sz="1200" dirty="0">
                  <a:solidFill>
                    <a:prstClr val="black"/>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269880" y="4932900"/>
                <a:ext cx="7186945" cy="1862048"/>
              </a:xfrm>
              <a:prstGeom prst="rect">
                <a:avLst/>
              </a:prstGeom>
              <a:blipFill rotWithShape="0">
                <a:blip r:embed="rId8"/>
                <a:stretch>
                  <a:fillRect t="-327"/>
                </a:stretch>
              </a:blipFill>
            </p:spPr>
            <p:txBody>
              <a:bodyPr/>
              <a:lstStyle/>
              <a:p>
                <a:r>
                  <a:rPr lang="en-US">
                    <a:noFill/>
                  </a:rPr>
                  <a:t> </a:t>
                </a:r>
              </a:p>
            </p:txBody>
          </p:sp>
        </mc:Fallback>
      </mc:AlternateContent>
      <p:sp>
        <p:nvSpPr>
          <p:cNvPr id="29" name="TextBox 28"/>
          <p:cNvSpPr txBox="1"/>
          <p:nvPr/>
        </p:nvSpPr>
        <p:spPr>
          <a:xfrm>
            <a:off x="-19660" y="6522799"/>
            <a:ext cx="3162300" cy="1061829"/>
          </a:xfrm>
          <a:prstGeom prst="rect">
            <a:avLst/>
          </a:prstGeom>
          <a:noFill/>
        </p:spPr>
        <p:txBody>
          <a:bodyPr wrap="square" rtlCol="0">
            <a:spAutoFit/>
          </a:bodyPr>
          <a:lstStyle/>
          <a:p>
            <a:pPr eaLnBrk="0" fontAlgn="base" hangingPunct="0">
              <a:spcBef>
                <a:spcPct val="0"/>
              </a:spcBef>
              <a:spcAft>
                <a:spcPct val="0"/>
              </a:spcAft>
            </a:pPr>
            <a:r>
              <a:rPr lang="en-US" sz="900" b="1" dirty="0" smtClean="0">
                <a:solidFill>
                  <a:prstClr val="black"/>
                </a:solidFill>
              </a:rPr>
              <a:t>[</a:t>
            </a:r>
            <a:r>
              <a:rPr lang="en-US" sz="900" b="1" dirty="0">
                <a:solidFill>
                  <a:prstClr val="black"/>
                </a:solidFill>
              </a:rPr>
              <a:t>6</a:t>
            </a:r>
            <a:r>
              <a:rPr lang="en-US" sz="900" b="1" dirty="0" smtClean="0">
                <a:solidFill>
                  <a:prstClr val="black"/>
                </a:solidFill>
              </a:rPr>
              <a:t>] </a:t>
            </a:r>
            <a:r>
              <a:rPr lang="en-US" sz="900" b="1" dirty="0">
                <a:solidFill>
                  <a:prstClr val="black"/>
                </a:solidFill>
              </a:rPr>
              <a:t>Richards &amp; </a:t>
            </a:r>
            <a:r>
              <a:rPr lang="en-US" sz="900" b="1" dirty="0" err="1">
                <a:solidFill>
                  <a:prstClr val="black"/>
                </a:solidFill>
              </a:rPr>
              <a:t>Hoxey</a:t>
            </a:r>
            <a:r>
              <a:rPr lang="en-US" sz="900" b="1" dirty="0">
                <a:solidFill>
                  <a:prstClr val="black"/>
                </a:solidFill>
              </a:rPr>
              <a:t>, </a:t>
            </a:r>
            <a:r>
              <a:rPr lang="en-US" sz="900" b="1" dirty="0" smtClean="0">
                <a:solidFill>
                  <a:prstClr val="black"/>
                </a:solidFill>
              </a:rPr>
              <a:t>1993</a:t>
            </a:r>
          </a:p>
          <a:p>
            <a:pPr eaLnBrk="0" fontAlgn="base" hangingPunct="0">
              <a:spcBef>
                <a:spcPct val="0"/>
              </a:spcBef>
              <a:spcAft>
                <a:spcPct val="0"/>
              </a:spcAft>
            </a:pPr>
            <a:r>
              <a:rPr lang="en-US" sz="900" b="1" dirty="0" smtClean="0">
                <a:solidFill>
                  <a:prstClr val="black"/>
                </a:solidFill>
              </a:rPr>
              <a:t>[7] </a:t>
            </a:r>
            <a:r>
              <a:rPr lang="en-US" sz="900" b="1" dirty="0" err="1" smtClean="0">
                <a:solidFill>
                  <a:prstClr val="black"/>
                </a:solidFill>
              </a:rPr>
              <a:t>Counihan</a:t>
            </a:r>
            <a:r>
              <a:rPr lang="en-US" sz="900" b="1" dirty="0" smtClean="0">
                <a:solidFill>
                  <a:prstClr val="black"/>
                </a:solidFill>
              </a:rPr>
              <a:t>, 1975</a:t>
            </a:r>
            <a:endParaRPr lang="en-US" sz="900" b="1" dirty="0">
              <a:solidFill>
                <a:prstClr val="black"/>
              </a:solidFill>
            </a:endParaRPr>
          </a:p>
          <a:p>
            <a:pPr eaLnBrk="0" fontAlgn="base" hangingPunct="0">
              <a:spcBef>
                <a:spcPct val="0"/>
              </a:spcBef>
              <a:spcAft>
                <a:spcPct val="0"/>
              </a:spcAft>
            </a:pPr>
            <a:endParaRPr lang="en-US" sz="900" b="1" dirty="0">
              <a:solidFill>
                <a:prstClr val="black"/>
              </a:solidFill>
            </a:endParaRPr>
          </a:p>
          <a:p>
            <a:pPr eaLnBrk="0" fontAlgn="base" hangingPunct="0">
              <a:spcBef>
                <a:spcPct val="0"/>
              </a:spcBef>
              <a:spcAft>
                <a:spcPct val="0"/>
              </a:spcAft>
            </a:pPr>
            <a:endParaRPr lang="en-US" sz="900" b="1" dirty="0">
              <a:solidFill>
                <a:prstClr val="black"/>
              </a:solidFill>
            </a:endParaRPr>
          </a:p>
          <a:p>
            <a:pPr eaLnBrk="0" fontAlgn="base" hangingPunct="0">
              <a:spcBef>
                <a:spcPct val="0"/>
              </a:spcBef>
              <a:spcAft>
                <a:spcPct val="0"/>
              </a:spcAft>
            </a:pPr>
            <a:endParaRPr lang="en-US" sz="900" b="1" dirty="0">
              <a:solidFill>
                <a:prstClr val="black"/>
              </a:solidFill>
            </a:endParaRPr>
          </a:p>
          <a:p>
            <a:pPr eaLnBrk="0" fontAlgn="base" hangingPunct="0">
              <a:spcBef>
                <a:spcPct val="0"/>
              </a:spcBef>
              <a:spcAft>
                <a:spcPct val="0"/>
              </a:spcAft>
            </a:pPr>
            <a:endParaRPr lang="en-US" sz="900" b="1" dirty="0">
              <a:solidFill>
                <a:prstClr val="black"/>
              </a:solidFill>
            </a:endParaRPr>
          </a:p>
          <a:p>
            <a:pPr eaLnBrk="0" fontAlgn="base" hangingPunct="0">
              <a:spcBef>
                <a:spcPct val="0"/>
              </a:spcBef>
              <a:spcAft>
                <a:spcPct val="0"/>
              </a:spcAft>
            </a:pPr>
            <a:endParaRPr lang="en-US" sz="900" b="1" dirty="0">
              <a:solidFill>
                <a:prstClr val="black"/>
              </a:solidFill>
            </a:endParaRPr>
          </a:p>
        </p:txBody>
      </p:sp>
      <p:pic>
        <p:nvPicPr>
          <p:cNvPr id="37" name="Picture 36"/>
          <p:cNvPicPr>
            <a:picLocks noChangeAspect="1"/>
          </p:cNvPicPr>
          <p:nvPr/>
        </p:nvPicPr>
        <p:blipFill>
          <a:blip r:embed="rId9"/>
          <a:stretch>
            <a:fillRect/>
          </a:stretch>
        </p:blipFill>
        <p:spPr>
          <a:xfrm>
            <a:off x="0" y="2323781"/>
            <a:ext cx="3165372" cy="2376609"/>
          </a:xfrm>
          <a:prstGeom prst="rect">
            <a:avLst/>
          </a:prstGeom>
        </p:spPr>
      </p:pic>
      <p:pic>
        <p:nvPicPr>
          <p:cNvPr id="38" name="Picture 37"/>
          <p:cNvPicPr>
            <a:picLocks noChangeAspect="1"/>
          </p:cNvPicPr>
          <p:nvPr/>
        </p:nvPicPr>
        <p:blipFill>
          <a:blip r:embed="rId10"/>
          <a:stretch>
            <a:fillRect/>
          </a:stretch>
        </p:blipFill>
        <p:spPr>
          <a:xfrm>
            <a:off x="3036622" y="2266914"/>
            <a:ext cx="3331097" cy="2501038"/>
          </a:xfrm>
          <a:prstGeom prst="rect">
            <a:avLst/>
          </a:prstGeom>
        </p:spPr>
      </p:pic>
      <p:pic>
        <p:nvPicPr>
          <p:cNvPr id="39" name="Picture 38"/>
          <p:cNvPicPr>
            <a:picLocks noChangeAspect="1"/>
          </p:cNvPicPr>
          <p:nvPr/>
        </p:nvPicPr>
        <p:blipFill>
          <a:blip r:embed="rId11"/>
          <a:stretch>
            <a:fillRect/>
          </a:stretch>
        </p:blipFill>
        <p:spPr>
          <a:xfrm>
            <a:off x="6062919" y="2301819"/>
            <a:ext cx="3284606" cy="2466133"/>
          </a:xfrm>
          <a:prstGeom prst="rect">
            <a:avLst/>
          </a:prstGeom>
        </p:spPr>
      </p:pic>
      <p:sp>
        <p:nvSpPr>
          <p:cNvPr id="40" name="TextBox 39"/>
          <p:cNvSpPr txBox="1"/>
          <p:nvPr/>
        </p:nvSpPr>
        <p:spPr>
          <a:xfrm>
            <a:off x="853695" y="2192976"/>
            <a:ext cx="1813305" cy="261610"/>
          </a:xfrm>
          <a:prstGeom prst="rect">
            <a:avLst/>
          </a:prstGeom>
          <a:solidFill>
            <a:schemeClr val="bg1"/>
          </a:solidFill>
        </p:spPr>
        <p:txBody>
          <a:bodyPr wrap="square" rtlCol="0">
            <a:spAutoFit/>
          </a:bodyPr>
          <a:lstStyle/>
          <a:p>
            <a:r>
              <a:rPr lang="en-US" sz="1100" b="1" dirty="0" smtClean="0"/>
              <a:t>Inlet Velocity Profile</a:t>
            </a:r>
            <a:endParaRPr lang="en-US" sz="1100" b="1" dirty="0"/>
          </a:p>
        </p:txBody>
      </p:sp>
      <p:sp>
        <p:nvSpPr>
          <p:cNvPr id="41" name="TextBox 40"/>
          <p:cNvSpPr txBox="1"/>
          <p:nvPr/>
        </p:nvSpPr>
        <p:spPr>
          <a:xfrm>
            <a:off x="6886645" y="2198788"/>
            <a:ext cx="2075303" cy="261610"/>
          </a:xfrm>
          <a:prstGeom prst="rect">
            <a:avLst/>
          </a:prstGeom>
          <a:solidFill>
            <a:schemeClr val="bg1"/>
          </a:solidFill>
        </p:spPr>
        <p:txBody>
          <a:bodyPr wrap="square" rtlCol="0">
            <a:spAutoFit/>
          </a:bodyPr>
          <a:lstStyle/>
          <a:p>
            <a:r>
              <a:rPr lang="en-US" sz="1100" b="1" dirty="0" smtClean="0"/>
              <a:t>Dissipation Rate Profile</a:t>
            </a:r>
            <a:endParaRPr lang="en-US" sz="1100" b="1" dirty="0"/>
          </a:p>
        </p:txBody>
      </p:sp>
      <p:sp>
        <p:nvSpPr>
          <p:cNvPr id="42" name="TextBox 41"/>
          <p:cNvSpPr txBox="1"/>
          <p:nvPr/>
        </p:nvSpPr>
        <p:spPr>
          <a:xfrm>
            <a:off x="3578538" y="2178651"/>
            <a:ext cx="2319475" cy="261610"/>
          </a:xfrm>
          <a:prstGeom prst="rect">
            <a:avLst/>
          </a:prstGeom>
          <a:solidFill>
            <a:schemeClr val="bg1"/>
          </a:solidFill>
        </p:spPr>
        <p:txBody>
          <a:bodyPr wrap="square" rtlCol="0">
            <a:spAutoFit/>
          </a:bodyPr>
          <a:lstStyle/>
          <a:p>
            <a:r>
              <a:rPr lang="en-US" sz="1100" b="1" dirty="0" smtClean="0"/>
              <a:t>Turbulent Kinetic Energy Profile</a:t>
            </a:r>
            <a:endParaRPr lang="en-US" sz="1100" b="1" dirty="0"/>
          </a:p>
        </p:txBody>
      </p:sp>
      <p:sp>
        <p:nvSpPr>
          <p:cNvPr id="43" name="TextBox 42"/>
          <p:cNvSpPr txBox="1"/>
          <p:nvPr/>
        </p:nvSpPr>
        <p:spPr>
          <a:xfrm rot="16200000">
            <a:off x="5838130" y="3322559"/>
            <a:ext cx="862467" cy="261610"/>
          </a:xfrm>
          <a:prstGeom prst="rect">
            <a:avLst/>
          </a:prstGeom>
          <a:solidFill>
            <a:schemeClr val="bg1"/>
          </a:solidFill>
        </p:spPr>
        <p:txBody>
          <a:bodyPr wrap="square" rtlCol="0">
            <a:spAutoFit/>
          </a:bodyPr>
          <a:lstStyle/>
          <a:p>
            <a:r>
              <a:rPr lang="en-US" sz="1100" b="1" dirty="0" smtClean="0"/>
              <a:t>height, m</a:t>
            </a:r>
            <a:endParaRPr lang="en-US" sz="1100" b="1" dirty="0"/>
          </a:p>
        </p:txBody>
      </p:sp>
      <p:sp>
        <p:nvSpPr>
          <p:cNvPr id="44" name="TextBox 43"/>
          <p:cNvSpPr txBox="1"/>
          <p:nvPr/>
        </p:nvSpPr>
        <p:spPr>
          <a:xfrm rot="16200000">
            <a:off x="-292159" y="3316319"/>
            <a:ext cx="862467" cy="261610"/>
          </a:xfrm>
          <a:prstGeom prst="rect">
            <a:avLst/>
          </a:prstGeom>
          <a:solidFill>
            <a:schemeClr val="bg1"/>
          </a:solidFill>
        </p:spPr>
        <p:txBody>
          <a:bodyPr wrap="square" rtlCol="0">
            <a:spAutoFit/>
          </a:bodyPr>
          <a:lstStyle/>
          <a:p>
            <a:r>
              <a:rPr lang="en-US" sz="1100" b="1" dirty="0" smtClean="0"/>
              <a:t>height, m</a:t>
            </a:r>
            <a:endParaRPr lang="en-US" sz="1100" b="1" dirty="0"/>
          </a:p>
        </p:txBody>
      </p:sp>
      <p:sp>
        <p:nvSpPr>
          <p:cNvPr id="45" name="TextBox 44"/>
          <p:cNvSpPr txBox="1"/>
          <p:nvPr/>
        </p:nvSpPr>
        <p:spPr>
          <a:xfrm rot="16200000">
            <a:off x="2757594" y="3412175"/>
            <a:ext cx="862467" cy="261610"/>
          </a:xfrm>
          <a:prstGeom prst="rect">
            <a:avLst/>
          </a:prstGeom>
          <a:solidFill>
            <a:schemeClr val="bg1"/>
          </a:solidFill>
        </p:spPr>
        <p:txBody>
          <a:bodyPr wrap="square" rtlCol="0">
            <a:spAutoFit/>
          </a:bodyPr>
          <a:lstStyle/>
          <a:p>
            <a:r>
              <a:rPr lang="en-US" sz="1100" b="1" dirty="0" smtClean="0"/>
              <a:t>height, m</a:t>
            </a:r>
            <a:endParaRPr lang="en-US" sz="1100" b="1" dirty="0"/>
          </a:p>
        </p:txBody>
      </p:sp>
      <p:sp>
        <p:nvSpPr>
          <p:cNvPr id="46" name="TextBox 45"/>
          <p:cNvSpPr txBox="1"/>
          <p:nvPr/>
        </p:nvSpPr>
        <p:spPr>
          <a:xfrm>
            <a:off x="4234289" y="4603925"/>
            <a:ext cx="1362332" cy="261610"/>
          </a:xfrm>
          <a:prstGeom prst="rect">
            <a:avLst/>
          </a:prstGeom>
          <a:solidFill>
            <a:schemeClr val="bg1"/>
          </a:solidFill>
        </p:spPr>
        <p:txBody>
          <a:bodyPr wrap="square" rtlCol="0">
            <a:spAutoFit/>
          </a:bodyPr>
          <a:lstStyle/>
          <a:p>
            <a:r>
              <a:rPr lang="en-US" sz="1100" b="1" dirty="0" smtClean="0"/>
              <a:t>Velocity, ms</a:t>
            </a:r>
            <a:r>
              <a:rPr lang="en-US" sz="1100" b="1" baseline="30000" dirty="0" smtClean="0"/>
              <a:t>-1</a:t>
            </a:r>
            <a:endParaRPr lang="en-US" sz="1100" b="1" baseline="30000" dirty="0"/>
          </a:p>
        </p:txBody>
      </p:sp>
      <p:sp>
        <p:nvSpPr>
          <p:cNvPr id="47" name="TextBox 46"/>
          <p:cNvSpPr txBox="1"/>
          <p:nvPr/>
        </p:nvSpPr>
        <p:spPr>
          <a:xfrm>
            <a:off x="7209117" y="4603925"/>
            <a:ext cx="1401483" cy="261610"/>
          </a:xfrm>
          <a:prstGeom prst="rect">
            <a:avLst/>
          </a:prstGeom>
          <a:solidFill>
            <a:schemeClr val="bg1"/>
          </a:solidFill>
        </p:spPr>
        <p:txBody>
          <a:bodyPr wrap="square" rtlCol="0">
            <a:spAutoFit/>
          </a:bodyPr>
          <a:lstStyle/>
          <a:p>
            <a:r>
              <a:rPr lang="en-US" sz="1100" b="1" dirty="0" smtClean="0"/>
              <a:t>Velocity, ms</a:t>
            </a:r>
            <a:r>
              <a:rPr lang="en-US" sz="1100" b="1" baseline="30000" dirty="0" smtClean="0"/>
              <a:t>-1</a:t>
            </a:r>
            <a:endParaRPr lang="en-US" sz="1100" b="1" baseline="30000" dirty="0"/>
          </a:p>
        </p:txBody>
      </p:sp>
      <p:sp>
        <p:nvSpPr>
          <p:cNvPr id="48" name="TextBox 47"/>
          <p:cNvSpPr txBox="1"/>
          <p:nvPr/>
        </p:nvSpPr>
        <p:spPr>
          <a:xfrm>
            <a:off x="1044686" y="4521353"/>
            <a:ext cx="1247436" cy="261610"/>
          </a:xfrm>
          <a:prstGeom prst="rect">
            <a:avLst/>
          </a:prstGeom>
          <a:solidFill>
            <a:schemeClr val="bg1"/>
          </a:solidFill>
        </p:spPr>
        <p:txBody>
          <a:bodyPr wrap="square" rtlCol="0">
            <a:spAutoFit/>
          </a:bodyPr>
          <a:lstStyle/>
          <a:p>
            <a:r>
              <a:rPr lang="en-US" sz="1100" b="1" dirty="0" smtClean="0"/>
              <a:t>Velocity, ms</a:t>
            </a:r>
            <a:r>
              <a:rPr lang="en-US" sz="1100" b="1" baseline="30000" dirty="0" smtClean="0"/>
              <a:t>-1</a:t>
            </a:r>
            <a:endParaRPr lang="en-US" sz="1100" b="1" baseline="30000" dirty="0"/>
          </a:p>
        </p:txBody>
      </p:sp>
    </p:spTree>
    <p:extLst>
      <p:ext uri="{BB962C8B-B14F-4D97-AF65-F5344CB8AC3E}">
        <p14:creationId xmlns:p14="http://schemas.microsoft.com/office/powerpoint/2010/main" val="2042453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Rectangular building and angled facades: 20</a:t>
            </a:r>
            <a:r>
              <a:rPr lang="en-US" baseline="30000" dirty="0" smtClean="0"/>
              <a:t>o</a:t>
            </a:r>
            <a:r>
              <a:rPr lang="en-US" dirty="0" smtClean="0"/>
              <a:t>, 30</a:t>
            </a:r>
            <a:r>
              <a:rPr lang="en-US" baseline="30000" dirty="0" smtClean="0"/>
              <a:t>o</a:t>
            </a:r>
            <a:r>
              <a:rPr lang="en-US" dirty="0" smtClean="0"/>
              <a:t>, 45</a:t>
            </a:r>
            <a:r>
              <a:rPr lang="en-US" baseline="30000" dirty="0" smtClean="0"/>
              <a:t>o</a:t>
            </a:r>
            <a:r>
              <a:rPr lang="en-US" dirty="0" smtClean="0"/>
              <a:t>, 60</a:t>
            </a:r>
            <a:r>
              <a:rPr lang="en-US" baseline="30000" dirty="0" smtClean="0"/>
              <a:t>o</a:t>
            </a: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sz="2000" dirty="0" smtClean="0"/>
          </a:p>
          <a:p>
            <a:pPr lvl="1"/>
            <a:r>
              <a:rPr lang="en-US" sz="1800" dirty="0" smtClean="0"/>
              <a:t>Decrease in angle leads to minimal flow reversal and decrease in flow separation angle</a:t>
            </a:r>
          </a:p>
          <a:p>
            <a:pPr lvl="1"/>
            <a:r>
              <a:rPr lang="en-US" sz="1800" dirty="0" smtClean="0"/>
              <a:t>Larger wind field on rooftop region based on increased velocity</a:t>
            </a:r>
          </a:p>
          <a:p>
            <a:pPr lvl="2"/>
            <a:r>
              <a:rPr lang="en-US" sz="1600" dirty="0" smtClean="0"/>
              <a:t>Harness energy closer to roof</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buNone/>
            </a:pPr>
            <a:endParaRPr lang="en-US" dirty="0" smtClean="0"/>
          </a:p>
        </p:txBody>
      </p:sp>
      <p:pic>
        <p:nvPicPr>
          <p:cNvPr id="1026" name="Picture 2" descr="H:\A exam data\CFDprelim\blockvelvectorswhite.png"/>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321499" y="1586299"/>
            <a:ext cx="2452213" cy="274792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CFD Results: Velocity vectors zoomed</a:t>
            </a:r>
            <a:endParaRPr lang="en-US" dirty="0"/>
          </a:p>
        </p:txBody>
      </p:sp>
      <p:sp>
        <p:nvSpPr>
          <p:cNvPr id="4" name="Slide Number Placeholder 3"/>
          <p:cNvSpPr>
            <a:spLocks noGrp="1"/>
          </p:cNvSpPr>
          <p:nvPr>
            <p:ph type="sldNum" sz="quarter" idx="12"/>
          </p:nvPr>
        </p:nvSpPr>
        <p:spPr/>
        <p:txBody>
          <a:bodyPr/>
          <a:lstStyle/>
          <a:p>
            <a:fld id="{A4E26754-5FCC-47F6-92EA-7A5B42BA933E}" type="slidenum">
              <a:rPr lang="en-US" smtClean="0">
                <a:solidFill>
                  <a:prstClr val="black"/>
                </a:solidFill>
              </a:rPr>
              <a:pPr/>
              <a:t>8</a:t>
            </a:fld>
            <a:endParaRPr lang="en-US">
              <a:solidFill>
                <a:prstClr val="black"/>
              </a:solidFill>
            </a:endParaRPr>
          </a:p>
        </p:txBody>
      </p:sp>
      <p:pic>
        <p:nvPicPr>
          <p:cNvPr id="16" name="Picture 15"/>
          <p:cNvPicPr>
            <a:picLocks noChangeAspect="1"/>
          </p:cNvPicPr>
          <p:nvPr/>
        </p:nvPicPr>
        <p:blipFill rotWithShape="1">
          <a:blip r:embed="rId5" cstate="print">
            <a:extLst>
              <a:ext uri="{28A0092B-C50C-407E-A947-70E740481C1C}">
                <a14:useLocalDpi xmlns:a14="http://schemas.microsoft.com/office/drawing/2010/main" val="0"/>
              </a:ext>
            </a:extLst>
          </a:blip>
          <a:srcRect t="1694" r="87500" b="39556"/>
          <a:stretch/>
        </p:blipFill>
        <p:spPr>
          <a:xfrm>
            <a:off x="-2133600" y="2260263"/>
            <a:ext cx="595930" cy="1559190"/>
          </a:xfrm>
          <a:prstGeom prst="rect">
            <a:avLst/>
          </a:prstGeom>
        </p:spPr>
      </p:pic>
      <p:pic>
        <p:nvPicPr>
          <p:cNvPr id="1027" name="Picture 3" descr="H:\A exam data\CFDprelim\slopevelvec60.png"/>
          <p:cNvPicPr>
            <a:picLocks noChangeAspect="1" noChangeArrowheads="1"/>
          </p:cNvPicPr>
          <p:nvPr/>
        </p:nvPicPr>
        <p:blipFill>
          <a:blip r:embed="rId6" cstate="print">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3111335" y="1369872"/>
            <a:ext cx="5764631" cy="35345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525000" y="1447800"/>
            <a:ext cx="5638800" cy="3424793"/>
          </a:xfrm>
          <a:prstGeom prst="rect">
            <a:avLst/>
          </a:prstGeom>
        </p:spPr>
      </p:pic>
      <p:sp>
        <p:nvSpPr>
          <p:cNvPr id="13" name="TextBox 12"/>
          <p:cNvSpPr txBox="1"/>
          <p:nvPr/>
        </p:nvSpPr>
        <p:spPr>
          <a:xfrm>
            <a:off x="8493825" y="3304401"/>
            <a:ext cx="457200" cy="276999"/>
          </a:xfrm>
          <a:prstGeom prst="rect">
            <a:avLst/>
          </a:prstGeom>
          <a:noFill/>
        </p:spPr>
        <p:txBody>
          <a:bodyPr wrap="square" rtlCol="0">
            <a:spAutoFit/>
          </a:bodyPr>
          <a:lstStyle/>
          <a:p>
            <a:pPr eaLnBrk="0" fontAlgn="base" hangingPunct="0">
              <a:spcBef>
                <a:spcPct val="0"/>
              </a:spcBef>
              <a:spcAft>
                <a:spcPct val="0"/>
              </a:spcAft>
            </a:pPr>
            <a:r>
              <a:rPr lang="en-US" sz="1200" b="1" dirty="0">
                <a:solidFill>
                  <a:prstClr val="black"/>
                </a:solidFill>
              </a:rPr>
              <a:t>60</a:t>
            </a:r>
            <a:r>
              <a:rPr lang="en-US" sz="1200" b="1" baseline="30000" dirty="0">
                <a:solidFill>
                  <a:prstClr val="black"/>
                </a:solidFill>
              </a:rPr>
              <a:t>o</a:t>
            </a:r>
          </a:p>
        </p:txBody>
      </p:sp>
      <p:sp>
        <p:nvSpPr>
          <p:cNvPr id="14" name="TextBox 13"/>
          <p:cNvSpPr txBox="1"/>
          <p:nvPr/>
        </p:nvSpPr>
        <p:spPr>
          <a:xfrm>
            <a:off x="8500717" y="1537901"/>
            <a:ext cx="461194" cy="276999"/>
          </a:xfrm>
          <a:prstGeom prst="rect">
            <a:avLst/>
          </a:prstGeom>
          <a:noFill/>
        </p:spPr>
        <p:txBody>
          <a:bodyPr wrap="square" rtlCol="0">
            <a:spAutoFit/>
          </a:bodyPr>
          <a:lstStyle/>
          <a:p>
            <a:pPr eaLnBrk="0" fontAlgn="base" hangingPunct="0">
              <a:spcBef>
                <a:spcPct val="0"/>
              </a:spcBef>
              <a:spcAft>
                <a:spcPct val="0"/>
              </a:spcAft>
            </a:pPr>
            <a:r>
              <a:rPr lang="en-US" sz="1200" b="1" dirty="0">
                <a:solidFill>
                  <a:prstClr val="black"/>
                </a:solidFill>
              </a:rPr>
              <a:t>30</a:t>
            </a:r>
            <a:r>
              <a:rPr lang="en-US" sz="1200" b="1" baseline="30000" dirty="0">
                <a:solidFill>
                  <a:prstClr val="black"/>
                </a:solidFill>
              </a:rPr>
              <a:t>o</a:t>
            </a:r>
          </a:p>
        </p:txBody>
      </p:sp>
      <p:sp>
        <p:nvSpPr>
          <p:cNvPr id="15" name="TextBox 14"/>
          <p:cNvSpPr txBox="1"/>
          <p:nvPr/>
        </p:nvSpPr>
        <p:spPr>
          <a:xfrm>
            <a:off x="5656558" y="3300055"/>
            <a:ext cx="470035" cy="276999"/>
          </a:xfrm>
          <a:prstGeom prst="rect">
            <a:avLst/>
          </a:prstGeom>
          <a:noFill/>
        </p:spPr>
        <p:txBody>
          <a:bodyPr wrap="square" rtlCol="0">
            <a:spAutoFit/>
          </a:bodyPr>
          <a:lstStyle/>
          <a:p>
            <a:pPr eaLnBrk="0" fontAlgn="base" hangingPunct="0">
              <a:spcBef>
                <a:spcPct val="0"/>
              </a:spcBef>
              <a:spcAft>
                <a:spcPct val="0"/>
              </a:spcAft>
            </a:pPr>
            <a:r>
              <a:rPr lang="en-US" sz="1200" b="1" dirty="0">
                <a:solidFill>
                  <a:prstClr val="black"/>
                </a:solidFill>
              </a:rPr>
              <a:t>45</a:t>
            </a:r>
            <a:r>
              <a:rPr lang="en-US" sz="1200" b="1" baseline="30000" dirty="0">
                <a:solidFill>
                  <a:prstClr val="black"/>
                </a:solidFill>
              </a:rPr>
              <a:t>o</a:t>
            </a:r>
          </a:p>
        </p:txBody>
      </p:sp>
      <p:sp>
        <p:nvSpPr>
          <p:cNvPr id="12" name="TextBox 11"/>
          <p:cNvSpPr txBox="1"/>
          <p:nvPr/>
        </p:nvSpPr>
        <p:spPr>
          <a:xfrm>
            <a:off x="5614997" y="1523195"/>
            <a:ext cx="503110" cy="276999"/>
          </a:xfrm>
          <a:prstGeom prst="rect">
            <a:avLst/>
          </a:prstGeom>
          <a:noFill/>
        </p:spPr>
        <p:txBody>
          <a:bodyPr wrap="square" rtlCol="0">
            <a:spAutoFit/>
          </a:bodyPr>
          <a:lstStyle/>
          <a:p>
            <a:pPr eaLnBrk="0" fontAlgn="base" hangingPunct="0">
              <a:spcBef>
                <a:spcPct val="0"/>
              </a:spcBef>
              <a:spcAft>
                <a:spcPct val="0"/>
              </a:spcAft>
            </a:pPr>
            <a:r>
              <a:rPr lang="en-US" sz="1200" b="1" dirty="0">
                <a:solidFill>
                  <a:prstClr val="black"/>
                </a:solidFill>
              </a:rPr>
              <a:t>20</a:t>
            </a:r>
            <a:r>
              <a:rPr lang="en-US" sz="1200" b="1" baseline="30000" dirty="0">
                <a:solidFill>
                  <a:prstClr val="black"/>
                </a:solidFill>
              </a:rPr>
              <a:t>o</a:t>
            </a:r>
          </a:p>
        </p:txBody>
      </p:sp>
      <p:cxnSp>
        <p:nvCxnSpPr>
          <p:cNvPr id="8" name="Straight Connector 7"/>
          <p:cNvCxnSpPr/>
          <p:nvPr/>
        </p:nvCxnSpPr>
        <p:spPr bwMode="auto">
          <a:xfrm flipV="1">
            <a:off x="990600" y="2692860"/>
            <a:ext cx="0" cy="693995"/>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20" name="Straight Connector 19"/>
          <p:cNvCxnSpPr/>
          <p:nvPr/>
        </p:nvCxnSpPr>
        <p:spPr bwMode="auto">
          <a:xfrm flipV="1">
            <a:off x="3886200" y="1661694"/>
            <a:ext cx="0" cy="533399"/>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22" name="Straight Connector 21"/>
          <p:cNvCxnSpPr/>
          <p:nvPr/>
        </p:nvCxnSpPr>
        <p:spPr bwMode="auto">
          <a:xfrm flipV="1">
            <a:off x="3733800" y="3581400"/>
            <a:ext cx="0" cy="567048"/>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23" name="Straight Connector 22"/>
          <p:cNvCxnSpPr/>
          <p:nvPr/>
        </p:nvCxnSpPr>
        <p:spPr bwMode="auto">
          <a:xfrm flipV="1">
            <a:off x="6782790" y="3581400"/>
            <a:ext cx="0" cy="567048"/>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24" name="Straight Connector 23"/>
          <p:cNvCxnSpPr/>
          <p:nvPr/>
        </p:nvCxnSpPr>
        <p:spPr bwMode="auto">
          <a:xfrm flipV="1">
            <a:off x="6956961" y="1753095"/>
            <a:ext cx="0" cy="53340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48" name="Title 1"/>
          <p:cNvSpPr txBox="1">
            <a:spLocks/>
          </p:cNvSpPr>
          <p:nvPr/>
        </p:nvSpPr>
        <p:spPr bwMode="auto">
          <a:xfrm>
            <a:off x="685800" y="80582"/>
            <a:ext cx="76962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a:solidFill>
                  <a:schemeClr val="bg1"/>
                </a:solidFill>
                <a:latin typeface="+mj-lt"/>
                <a:ea typeface="+mj-ea"/>
                <a:cs typeface="+mj-cs"/>
              </a:defRPr>
            </a:lvl1pPr>
            <a:lvl2pPr algn="l" rtl="0" eaLnBrk="1" fontAlgn="base" hangingPunct="1">
              <a:spcBef>
                <a:spcPct val="0"/>
              </a:spcBef>
              <a:spcAft>
                <a:spcPct val="0"/>
              </a:spcAft>
              <a:defRPr sz="2800">
                <a:solidFill>
                  <a:schemeClr val="bg1"/>
                </a:solidFill>
                <a:latin typeface="Arial" charset="0"/>
              </a:defRPr>
            </a:lvl2pPr>
            <a:lvl3pPr algn="l" rtl="0" eaLnBrk="1" fontAlgn="base" hangingPunct="1">
              <a:spcBef>
                <a:spcPct val="0"/>
              </a:spcBef>
              <a:spcAft>
                <a:spcPct val="0"/>
              </a:spcAft>
              <a:defRPr sz="2800">
                <a:solidFill>
                  <a:schemeClr val="bg1"/>
                </a:solidFill>
                <a:latin typeface="Arial" charset="0"/>
              </a:defRPr>
            </a:lvl3pPr>
            <a:lvl4pPr algn="l" rtl="0" eaLnBrk="1" fontAlgn="base" hangingPunct="1">
              <a:spcBef>
                <a:spcPct val="0"/>
              </a:spcBef>
              <a:spcAft>
                <a:spcPct val="0"/>
              </a:spcAft>
              <a:defRPr sz="2800">
                <a:solidFill>
                  <a:schemeClr val="bg1"/>
                </a:solidFill>
                <a:latin typeface="Arial" charset="0"/>
              </a:defRPr>
            </a:lvl4pPr>
            <a:lvl5pPr algn="l" rtl="0" eaLnBrk="1" fontAlgn="base" hangingPunct="1">
              <a:spcBef>
                <a:spcPct val="0"/>
              </a:spcBef>
              <a:spcAft>
                <a:spcPct val="0"/>
              </a:spcAft>
              <a:defRPr sz="2800">
                <a:solidFill>
                  <a:schemeClr val="bg1"/>
                </a:solidFill>
                <a:latin typeface="Arial" charset="0"/>
              </a:defRPr>
            </a:lvl5pPr>
            <a:lvl6pPr marL="457200" algn="l" rtl="0" eaLnBrk="1" fontAlgn="base" hangingPunct="1">
              <a:spcBef>
                <a:spcPct val="0"/>
              </a:spcBef>
              <a:spcAft>
                <a:spcPct val="0"/>
              </a:spcAft>
              <a:defRPr sz="2800">
                <a:solidFill>
                  <a:schemeClr val="bg1"/>
                </a:solidFill>
                <a:latin typeface="Arial" charset="0"/>
              </a:defRPr>
            </a:lvl6pPr>
            <a:lvl7pPr marL="914400" algn="l" rtl="0" eaLnBrk="1" fontAlgn="base" hangingPunct="1">
              <a:spcBef>
                <a:spcPct val="0"/>
              </a:spcBef>
              <a:spcAft>
                <a:spcPct val="0"/>
              </a:spcAft>
              <a:defRPr sz="2800">
                <a:solidFill>
                  <a:schemeClr val="bg1"/>
                </a:solidFill>
                <a:latin typeface="Arial" charset="0"/>
              </a:defRPr>
            </a:lvl7pPr>
            <a:lvl8pPr marL="1371600" algn="l" rtl="0" eaLnBrk="1" fontAlgn="base" hangingPunct="1">
              <a:spcBef>
                <a:spcPct val="0"/>
              </a:spcBef>
              <a:spcAft>
                <a:spcPct val="0"/>
              </a:spcAft>
              <a:defRPr sz="2800">
                <a:solidFill>
                  <a:schemeClr val="bg1"/>
                </a:solidFill>
                <a:latin typeface="Arial" charset="0"/>
              </a:defRPr>
            </a:lvl8pPr>
            <a:lvl9pPr marL="1828800" algn="l" rtl="0" eaLnBrk="1" fontAlgn="base" hangingPunct="1">
              <a:spcBef>
                <a:spcPct val="0"/>
              </a:spcBef>
              <a:spcAft>
                <a:spcPct val="0"/>
              </a:spcAft>
              <a:defRPr sz="2800">
                <a:solidFill>
                  <a:schemeClr val="bg1"/>
                </a:solidFill>
                <a:latin typeface="Arial" charset="0"/>
              </a:defRPr>
            </a:lvl9pPr>
          </a:lstStyle>
          <a:p>
            <a:r>
              <a:rPr lang="en-US" kern="0" dirty="0" smtClean="0"/>
              <a:t>CFD Results: Velocity Contours </a:t>
            </a:r>
            <a:endParaRPr lang="en-US" kern="0" dirty="0"/>
          </a:p>
        </p:txBody>
      </p:sp>
      <p:sp>
        <p:nvSpPr>
          <p:cNvPr id="49" name="Content Placeholder 2"/>
          <p:cNvSpPr txBox="1">
            <a:spLocks/>
          </p:cNvSpPr>
          <p:nvPr/>
        </p:nvSpPr>
        <p:spPr bwMode="auto">
          <a:xfrm>
            <a:off x="147080" y="761032"/>
            <a:ext cx="9082945" cy="556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r>
              <a:rPr lang="en-US" kern="0" dirty="0" smtClean="0"/>
              <a:t>Rectangular building and angled facades: 20</a:t>
            </a:r>
            <a:r>
              <a:rPr lang="en-US" kern="0" baseline="30000" dirty="0" smtClean="0"/>
              <a:t>o</a:t>
            </a:r>
            <a:r>
              <a:rPr lang="en-US" kern="0" dirty="0" smtClean="0"/>
              <a:t>, 30</a:t>
            </a:r>
            <a:r>
              <a:rPr lang="en-US" kern="0" baseline="30000" dirty="0" smtClean="0"/>
              <a:t>o</a:t>
            </a:r>
            <a:r>
              <a:rPr lang="en-US" kern="0" dirty="0" smtClean="0"/>
              <a:t>, 45</a:t>
            </a:r>
            <a:r>
              <a:rPr lang="en-US" kern="0" baseline="30000" dirty="0" smtClean="0"/>
              <a:t>o</a:t>
            </a:r>
            <a:r>
              <a:rPr lang="en-US" kern="0" dirty="0" smtClean="0"/>
              <a:t>, 60</a:t>
            </a:r>
            <a:r>
              <a:rPr lang="en-US" kern="0" baseline="30000" dirty="0" smtClean="0"/>
              <a:t>o</a:t>
            </a:r>
            <a:endParaRPr lang="en-US" kern="0" dirty="0" smtClean="0"/>
          </a:p>
          <a:p>
            <a:endParaRPr lang="en-US" kern="0" dirty="0" smtClean="0"/>
          </a:p>
          <a:p>
            <a:endParaRPr lang="en-US" kern="0" dirty="0" smtClean="0"/>
          </a:p>
          <a:p>
            <a:endParaRPr lang="en-US" kern="0" dirty="0" smtClean="0"/>
          </a:p>
          <a:p>
            <a:endParaRPr lang="en-US" kern="0" dirty="0" smtClean="0"/>
          </a:p>
          <a:p>
            <a:endParaRPr lang="en-US" kern="0" dirty="0" smtClean="0"/>
          </a:p>
          <a:p>
            <a:endParaRPr lang="en-US" kern="0" dirty="0" smtClean="0"/>
          </a:p>
          <a:p>
            <a:endParaRPr lang="en-US" kern="0" dirty="0" smtClean="0"/>
          </a:p>
          <a:p>
            <a:endParaRPr lang="en-US" kern="0" dirty="0" smtClean="0"/>
          </a:p>
          <a:p>
            <a:pPr marL="457200" lvl="1" indent="0">
              <a:buFontTx/>
              <a:buNone/>
            </a:pPr>
            <a:endParaRPr lang="en-US" kern="0" dirty="0" smtClean="0"/>
          </a:p>
          <a:p>
            <a:endParaRPr lang="en-US" kern="0" dirty="0" smtClean="0"/>
          </a:p>
          <a:p>
            <a:pPr lvl="1"/>
            <a:r>
              <a:rPr lang="en-US" sz="1800" kern="0" dirty="0" smtClean="0"/>
              <a:t>Velocity amplification at roof edge of sloped facades</a:t>
            </a:r>
          </a:p>
          <a:p>
            <a:pPr lvl="1"/>
            <a:r>
              <a:rPr lang="en-US" sz="1800" kern="0" dirty="0" smtClean="0"/>
              <a:t>Decrease in separation zone depth with decreasing angle </a:t>
            </a:r>
          </a:p>
          <a:p>
            <a:endParaRPr lang="en-US" kern="0" dirty="0" smtClean="0"/>
          </a:p>
          <a:p>
            <a:endParaRPr lang="en-US" kern="0" dirty="0" smtClean="0"/>
          </a:p>
          <a:p>
            <a:endParaRPr lang="en-US" kern="0" dirty="0" smtClean="0"/>
          </a:p>
          <a:p>
            <a:endParaRPr lang="en-US" kern="0" dirty="0" smtClean="0"/>
          </a:p>
          <a:p>
            <a:endParaRPr lang="en-US" kern="0" dirty="0" smtClean="0"/>
          </a:p>
          <a:p>
            <a:endParaRPr lang="en-US" kern="0" dirty="0" smtClean="0"/>
          </a:p>
          <a:p>
            <a:endParaRPr lang="en-US" kern="0" dirty="0" smtClean="0"/>
          </a:p>
          <a:p>
            <a:endParaRPr lang="en-US" kern="0" dirty="0" smtClean="0"/>
          </a:p>
          <a:p>
            <a:pPr marL="0" indent="0">
              <a:buFontTx/>
              <a:buNone/>
            </a:pPr>
            <a:endParaRPr lang="en-US" kern="0" dirty="0" smtClean="0"/>
          </a:p>
        </p:txBody>
      </p:sp>
      <p:pic>
        <p:nvPicPr>
          <p:cNvPr id="50" name="Picture 49"/>
          <p:cNvPicPr>
            <a:picLocks noChangeAspect="1"/>
          </p:cNvPicPr>
          <p:nvPr/>
        </p:nvPicPr>
        <p:blipFill rotWithShape="1">
          <a:blip r:embed="rId9">
            <a:extLst>
              <a:ext uri="{28A0092B-C50C-407E-A947-70E740481C1C}">
                <a14:useLocalDpi xmlns:a14="http://schemas.microsoft.com/office/drawing/2010/main" val="0"/>
              </a:ext>
            </a:extLst>
          </a:blip>
          <a:srcRect l="13333" t="23890" r="833" b="51305"/>
          <a:stretch/>
        </p:blipFill>
        <p:spPr>
          <a:xfrm>
            <a:off x="1151335" y="1365201"/>
            <a:ext cx="7848600" cy="1447800"/>
          </a:xfrm>
          <a:prstGeom prst="rect">
            <a:avLst/>
          </a:prstGeom>
        </p:spPr>
      </p:pic>
      <p:pic>
        <p:nvPicPr>
          <p:cNvPr id="51" name="Picture 50"/>
          <p:cNvPicPr>
            <a:picLocks noChangeAspect="1"/>
          </p:cNvPicPr>
          <p:nvPr/>
        </p:nvPicPr>
        <p:blipFill rotWithShape="1">
          <a:blip r:embed="rId10" cstate="print">
            <a:extLst>
              <a:ext uri="{28A0092B-C50C-407E-A947-70E740481C1C}">
                <a14:useLocalDpi xmlns:a14="http://schemas.microsoft.com/office/drawing/2010/main" val="0"/>
              </a:ext>
            </a:extLst>
          </a:blip>
          <a:srcRect l="11667" t="29419" b="39023"/>
          <a:stretch/>
        </p:blipFill>
        <p:spPr>
          <a:xfrm>
            <a:off x="73295" y="2933780"/>
            <a:ext cx="4352925" cy="1085852"/>
          </a:xfrm>
          <a:prstGeom prst="rect">
            <a:avLst/>
          </a:prstGeom>
        </p:spPr>
      </p:pic>
      <p:pic>
        <p:nvPicPr>
          <p:cNvPr id="52" name="Picture 51"/>
          <p:cNvPicPr>
            <a:picLocks noChangeAspect="1"/>
          </p:cNvPicPr>
          <p:nvPr/>
        </p:nvPicPr>
        <p:blipFill rotWithShape="1">
          <a:blip r:embed="rId11" cstate="print">
            <a:extLst>
              <a:ext uri="{28A0092B-C50C-407E-A947-70E740481C1C}">
                <a14:useLocalDpi xmlns:a14="http://schemas.microsoft.com/office/drawing/2010/main" val="0"/>
              </a:ext>
            </a:extLst>
          </a:blip>
          <a:srcRect l="11667" t="29419" b="39023"/>
          <a:stretch/>
        </p:blipFill>
        <p:spPr>
          <a:xfrm>
            <a:off x="4505325" y="2925466"/>
            <a:ext cx="4514850" cy="1093938"/>
          </a:xfrm>
          <a:prstGeom prst="rect">
            <a:avLst/>
          </a:prstGeom>
        </p:spPr>
      </p:pic>
      <p:pic>
        <p:nvPicPr>
          <p:cNvPr id="53" name="Picture 52"/>
          <p:cNvPicPr>
            <a:picLocks noChangeAspect="1"/>
          </p:cNvPicPr>
          <p:nvPr/>
        </p:nvPicPr>
        <p:blipFill rotWithShape="1">
          <a:blip r:embed="rId12" cstate="print">
            <a:extLst>
              <a:ext uri="{28A0092B-C50C-407E-A947-70E740481C1C}">
                <a14:useLocalDpi xmlns:a14="http://schemas.microsoft.com/office/drawing/2010/main" val="0"/>
              </a:ext>
            </a:extLst>
          </a:blip>
          <a:srcRect l="11667" t="29419" b="39023"/>
          <a:stretch/>
        </p:blipFill>
        <p:spPr>
          <a:xfrm>
            <a:off x="67321" y="4247473"/>
            <a:ext cx="4358899" cy="1077082"/>
          </a:xfrm>
          <a:prstGeom prst="rect">
            <a:avLst/>
          </a:prstGeom>
        </p:spPr>
      </p:pic>
      <p:pic>
        <p:nvPicPr>
          <p:cNvPr id="54" name="Picture 53"/>
          <p:cNvPicPr>
            <a:picLocks noChangeAspect="1"/>
          </p:cNvPicPr>
          <p:nvPr/>
        </p:nvPicPr>
        <p:blipFill rotWithShape="1">
          <a:blip r:embed="rId13" cstate="print">
            <a:extLst>
              <a:ext uri="{28A0092B-C50C-407E-A947-70E740481C1C}">
                <a14:useLocalDpi xmlns:a14="http://schemas.microsoft.com/office/drawing/2010/main" val="0"/>
              </a:ext>
            </a:extLst>
          </a:blip>
          <a:srcRect l="11667" t="29419" b="39023"/>
          <a:stretch/>
        </p:blipFill>
        <p:spPr>
          <a:xfrm>
            <a:off x="4514850" y="4249667"/>
            <a:ext cx="4505325" cy="1074888"/>
          </a:xfrm>
          <a:prstGeom prst="rect">
            <a:avLst/>
          </a:prstGeom>
        </p:spPr>
      </p:pic>
      <p:sp>
        <p:nvSpPr>
          <p:cNvPr id="55" name="TextBox 54"/>
          <p:cNvSpPr txBox="1"/>
          <p:nvPr/>
        </p:nvSpPr>
        <p:spPr>
          <a:xfrm>
            <a:off x="4039125" y="2936747"/>
            <a:ext cx="503110" cy="276999"/>
          </a:xfrm>
          <a:prstGeom prst="rect">
            <a:avLst/>
          </a:prstGeom>
          <a:noFill/>
        </p:spPr>
        <p:txBody>
          <a:bodyPr wrap="square" rtlCol="0">
            <a:spAutoFit/>
          </a:bodyPr>
          <a:lstStyle/>
          <a:p>
            <a:pPr eaLnBrk="0" fontAlgn="base" hangingPunct="0">
              <a:spcBef>
                <a:spcPct val="0"/>
              </a:spcBef>
              <a:spcAft>
                <a:spcPct val="0"/>
              </a:spcAft>
            </a:pPr>
            <a:r>
              <a:rPr lang="en-US" sz="1200" b="1" dirty="0">
                <a:solidFill>
                  <a:prstClr val="black"/>
                </a:solidFill>
              </a:rPr>
              <a:t>20</a:t>
            </a:r>
            <a:r>
              <a:rPr lang="en-US" sz="1200" b="1" baseline="30000" dirty="0">
                <a:solidFill>
                  <a:prstClr val="black"/>
                </a:solidFill>
              </a:rPr>
              <a:t>o</a:t>
            </a:r>
          </a:p>
        </p:txBody>
      </p:sp>
      <p:sp>
        <p:nvSpPr>
          <p:cNvPr id="56" name="TextBox 55"/>
          <p:cNvSpPr txBox="1"/>
          <p:nvPr/>
        </p:nvSpPr>
        <p:spPr>
          <a:xfrm>
            <a:off x="8597170" y="4249667"/>
            <a:ext cx="457200" cy="276999"/>
          </a:xfrm>
          <a:prstGeom prst="rect">
            <a:avLst/>
          </a:prstGeom>
          <a:noFill/>
        </p:spPr>
        <p:txBody>
          <a:bodyPr wrap="square" rtlCol="0">
            <a:spAutoFit/>
          </a:bodyPr>
          <a:lstStyle/>
          <a:p>
            <a:pPr eaLnBrk="0" fontAlgn="base" hangingPunct="0">
              <a:spcBef>
                <a:spcPct val="0"/>
              </a:spcBef>
              <a:spcAft>
                <a:spcPct val="0"/>
              </a:spcAft>
            </a:pPr>
            <a:r>
              <a:rPr lang="en-US" sz="1200" b="1" dirty="0">
                <a:solidFill>
                  <a:prstClr val="black"/>
                </a:solidFill>
              </a:rPr>
              <a:t>60</a:t>
            </a:r>
            <a:r>
              <a:rPr lang="en-US" sz="1200" b="1" baseline="30000" dirty="0">
                <a:solidFill>
                  <a:prstClr val="black"/>
                </a:solidFill>
              </a:rPr>
              <a:t>o</a:t>
            </a:r>
          </a:p>
        </p:txBody>
      </p:sp>
      <p:sp>
        <p:nvSpPr>
          <p:cNvPr id="57" name="TextBox 56"/>
          <p:cNvSpPr txBox="1"/>
          <p:nvPr/>
        </p:nvSpPr>
        <p:spPr>
          <a:xfrm>
            <a:off x="8561791" y="2935217"/>
            <a:ext cx="461194" cy="276999"/>
          </a:xfrm>
          <a:prstGeom prst="rect">
            <a:avLst/>
          </a:prstGeom>
          <a:noFill/>
        </p:spPr>
        <p:txBody>
          <a:bodyPr wrap="square" rtlCol="0">
            <a:spAutoFit/>
          </a:bodyPr>
          <a:lstStyle/>
          <a:p>
            <a:pPr eaLnBrk="0" fontAlgn="base" hangingPunct="0">
              <a:spcBef>
                <a:spcPct val="0"/>
              </a:spcBef>
              <a:spcAft>
                <a:spcPct val="0"/>
              </a:spcAft>
            </a:pPr>
            <a:r>
              <a:rPr lang="en-US" sz="1200" b="1" dirty="0">
                <a:solidFill>
                  <a:prstClr val="black"/>
                </a:solidFill>
              </a:rPr>
              <a:t>30</a:t>
            </a:r>
            <a:r>
              <a:rPr lang="en-US" sz="1200" b="1" baseline="30000" dirty="0">
                <a:solidFill>
                  <a:prstClr val="black"/>
                </a:solidFill>
              </a:rPr>
              <a:t>o</a:t>
            </a:r>
          </a:p>
        </p:txBody>
      </p:sp>
      <p:sp>
        <p:nvSpPr>
          <p:cNvPr id="58" name="TextBox 57"/>
          <p:cNvSpPr txBox="1"/>
          <p:nvPr/>
        </p:nvSpPr>
        <p:spPr>
          <a:xfrm>
            <a:off x="4010620" y="4251102"/>
            <a:ext cx="470035" cy="276999"/>
          </a:xfrm>
          <a:prstGeom prst="rect">
            <a:avLst/>
          </a:prstGeom>
          <a:noFill/>
        </p:spPr>
        <p:txBody>
          <a:bodyPr wrap="square" rtlCol="0">
            <a:spAutoFit/>
          </a:bodyPr>
          <a:lstStyle/>
          <a:p>
            <a:pPr eaLnBrk="0" fontAlgn="base" hangingPunct="0">
              <a:spcBef>
                <a:spcPct val="0"/>
              </a:spcBef>
              <a:spcAft>
                <a:spcPct val="0"/>
              </a:spcAft>
            </a:pPr>
            <a:r>
              <a:rPr lang="en-US" sz="1200" b="1" dirty="0">
                <a:solidFill>
                  <a:prstClr val="black"/>
                </a:solidFill>
              </a:rPr>
              <a:t>45</a:t>
            </a:r>
            <a:r>
              <a:rPr lang="en-US" sz="1200" b="1" baseline="30000" dirty="0">
                <a:solidFill>
                  <a:prstClr val="black"/>
                </a:solidFill>
              </a:rPr>
              <a:t>o</a:t>
            </a:r>
          </a:p>
        </p:txBody>
      </p:sp>
      <p:pic>
        <p:nvPicPr>
          <p:cNvPr id="59" name="Picture 58"/>
          <p:cNvPicPr>
            <a:picLocks noChangeAspect="1"/>
          </p:cNvPicPr>
          <p:nvPr/>
        </p:nvPicPr>
        <p:blipFill rotWithShape="1">
          <a:blip r:embed="rId5" cstate="print">
            <a:extLst>
              <a:ext uri="{28A0092B-C50C-407E-A947-70E740481C1C}">
                <a14:useLocalDpi xmlns:a14="http://schemas.microsoft.com/office/drawing/2010/main" val="0"/>
              </a:ext>
            </a:extLst>
          </a:blip>
          <a:srcRect t="1694" r="87500" b="39556"/>
          <a:stretch/>
        </p:blipFill>
        <p:spPr>
          <a:xfrm>
            <a:off x="457200" y="1295400"/>
            <a:ext cx="595930" cy="1559190"/>
          </a:xfrm>
          <a:prstGeom prst="rect">
            <a:avLst/>
          </a:prstGeom>
        </p:spPr>
      </p:pic>
      <p:sp>
        <p:nvSpPr>
          <p:cNvPr id="60" name="Right Arrow 59"/>
          <p:cNvSpPr/>
          <p:nvPr/>
        </p:nvSpPr>
        <p:spPr bwMode="auto">
          <a:xfrm>
            <a:off x="1295400" y="1609806"/>
            <a:ext cx="533400" cy="15240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61" name="Right Arrow 60"/>
          <p:cNvSpPr/>
          <p:nvPr/>
        </p:nvSpPr>
        <p:spPr bwMode="auto">
          <a:xfrm>
            <a:off x="1295400" y="2276553"/>
            <a:ext cx="533400" cy="15240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62" name="Right Arrow 61"/>
          <p:cNvSpPr/>
          <p:nvPr/>
        </p:nvSpPr>
        <p:spPr bwMode="auto">
          <a:xfrm>
            <a:off x="157931" y="4400634"/>
            <a:ext cx="533400" cy="15240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63" name="Right Arrow 62"/>
          <p:cNvSpPr/>
          <p:nvPr/>
        </p:nvSpPr>
        <p:spPr bwMode="auto">
          <a:xfrm>
            <a:off x="152400" y="3472663"/>
            <a:ext cx="533400" cy="15240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64" name="Right Arrow 63"/>
          <p:cNvSpPr/>
          <p:nvPr/>
        </p:nvSpPr>
        <p:spPr bwMode="auto">
          <a:xfrm>
            <a:off x="152400" y="4705432"/>
            <a:ext cx="533400" cy="15240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65" name="Right Arrow 64"/>
          <p:cNvSpPr/>
          <p:nvPr/>
        </p:nvSpPr>
        <p:spPr bwMode="auto">
          <a:xfrm>
            <a:off x="161925" y="3161621"/>
            <a:ext cx="533400" cy="15240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66" name="Right Arrow 65"/>
          <p:cNvSpPr/>
          <p:nvPr/>
        </p:nvSpPr>
        <p:spPr bwMode="auto">
          <a:xfrm>
            <a:off x="4569285" y="4400634"/>
            <a:ext cx="533400" cy="15240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67" name="Right Arrow 66"/>
          <p:cNvSpPr/>
          <p:nvPr/>
        </p:nvSpPr>
        <p:spPr bwMode="auto">
          <a:xfrm>
            <a:off x="4572000" y="4710194"/>
            <a:ext cx="533400" cy="15240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68" name="Right Arrow 67"/>
          <p:cNvSpPr/>
          <p:nvPr/>
        </p:nvSpPr>
        <p:spPr bwMode="auto">
          <a:xfrm>
            <a:off x="4542235" y="3472663"/>
            <a:ext cx="533400" cy="15240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69" name="Right Arrow 68"/>
          <p:cNvSpPr/>
          <p:nvPr/>
        </p:nvSpPr>
        <p:spPr bwMode="auto">
          <a:xfrm>
            <a:off x="4543425" y="3151335"/>
            <a:ext cx="533400" cy="15240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70" name="Rectangle 69"/>
          <p:cNvSpPr/>
          <p:nvPr/>
        </p:nvSpPr>
        <p:spPr bwMode="auto">
          <a:xfrm>
            <a:off x="3352800" y="2275119"/>
            <a:ext cx="304800" cy="239482"/>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71" name="Rectangle 70"/>
          <p:cNvSpPr/>
          <p:nvPr/>
        </p:nvSpPr>
        <p:spPr bwMode="auto">
          <a:xfrm>
            <a:off x="1243496" y="3657601"/>
            <a:ext cx="210649" cy="203932"/>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72" name="Rectangle 71"/>
          <p:cNvSpPr/>
          <p:nvPr/>
        </p:nvSpPr>
        <p:spPr bwMode="auto">
          <a:xfrm>
            <a:off x="1243496" y="4968240"/>
            <a:ext cx="210649" cy="191871"/>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73" name="Rectangle 72"/>
          <p:cNvSpPr/>
          <p:nvPr/>
        </p:nvSpPr>
        <p:spPr bwMode="auto">
          <a:xfrm>
            <a:off x="5738949" y="4953454"/>
            <a:ext cx="228600" cy="206657"/>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74" name="Rectangle 73"/>
          <p:cNvSpPr/>
          <p:nvPr/>
        </p:nvSpPr>
        <p:spPr bwMode="auto">
          <a:xfrm>
            <a:off x="5683985" y="3645267"/>
            <a:ext cx="259615" cy="228599"/>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Tree>
    <p:extLst>
      <p:ext uri="{BB962C8B-B14F-4D97-AF65-F5344CB8AC3E}">
        <p14:creationId xmlns:p14="http://schemas.microsoft.com/office/powerpoint/2010/main" val="2055666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24"/>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8"/>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22"/>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23"/>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3">
                                            <p:txEl>
                                              <p:pRg st="11" end="11"/>
                                            </p:txEl>
                                          </p:spTgt>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3">
                                            <p:txEl>
                                              <p:pRg st="12" end="12"/>
                                            </p:txEl>
                                          </p:spTgt>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026"/>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027"/>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2"/>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6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6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6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6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6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6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0"/>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7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7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1" nodeType="clickEffect">
                                  <p:stCondLst>
                                    <p:cond delay="0"/>
                                  </p:stCondLst>
                                  <p:childTnLst>
                                    <p:set>
                                      <p:cBhvr>
                                        <p:cTn id="94" dur="1" fill="hold">
                                          <p:stCondLst>
                                            <p:cond delay="0"/>
                                          </p:stCondLst>
                                        </p:cTn>
                                        <p:tgtEl>
                                          <p:spTgt spid="48"/>
                                        </p:tgtEl>
                                        <p:attrNameLst>
                                          <p:attrName>style.visibility</p:attrName>
                                        </p:attrNameLst>
                                      </p:cBhvr>
                                      <p:to>
                                        <p:strVal val="hidden"/>
                                      </p:to>
                                    </p:set>
                                  </p:childTnLst>
                                </p:cTn>
                              </p:par>
                              <p:par>
                                <p:cTn id="95" presetID="1" presetClass="exit" presetSubtype="0" fill="hold" grpId="1" nodeType="withEffect">
                                  <p:stCondLst>
                                    <p:cond delay="0"/>
                                  </p:stCondLst>
                                  <p:childTnLst>
                                    <p:set>
                                      <p:cBhvr>
                                        <p:cTn id="96" dur="1" fill="hold">
                                          <p:stCondLst>
                                            <p:cond delay="0"/>
                                          </p:stCondLst>
                                        </p:cTn>
                                        <p:tgtEl>
                                          <p:spTgt spid="49"/>
                                        </p:tgtEl>
                                        <p:attrNameLst>
                                          <p:attrName>style.visibility</p:attrName>
                                        </p:attrNameLst>
                                      </p:cBhvr>
                                      <p:to>
                                        <p:strVal val="hidden"/>
                                      </p:to>
                                    </p:set>
                                  </p:childTnLst>
                                </p:cTn>
                              </p:par>
                              <p:par>
                                <p:cTn id="97" presetID="1" presetClass="exit" presetSubtype="0" fill="hold" nodeType="withEffect">
                                  <p:stCondLst>
                                    <p:cond delay="0"/>
                                  </p:stCondLst>
                                  <p:childTnLst>
                                    <p:set>
                                      <p:cBhvr>
                                        <p:cTn id="98" dur="1" fill="hold">
                                          <p:stCondLst>
                                            <p:cond delay="0"/>
                                          </p:stCondLst>
                                        </p:cTn>
                                        <p:tgtEl>
                                          <p:spTgt spid="50"/>
                                        </p:tgtEl>
                                        <p:attrNameLst>
                                          <p:attrName>style.visibility</p:attrName>
                                        </p:attrNameLst>
                                      </p:cBhvr>
                                      <p:to>
                                        <p:strVal val="hidden"/>
                                      </p:to>
                                    </p:set>
                                  </p:childTnLst>
                                </p:cTn>
                              </p:par>
                              <p:par>
                                <p:cTn id="99" presetID="1" presetClass="exit" presetSubtype="0" fill="hold" nodeType="withEffect">
                                  <p:stCondLst>
                                    <p:cond delay="0"/>
                                  </p:stCondLst>
                                  <p:childTnLst>
                                    <p:set>
                                      <p:cBhvr>
                                        <p:cTn id="100" dur="1" fill="hold">
                                          <p:stCondLst>
                                            <p:cond delay="0"/>
                                          </p:stCondLst>
                                        </p:cTn>
                                        <p:tgtEl>
                                          <p:spTgt spid="51"/>
                                        </p:tgtEl>
                                        <p:attrNameLst>
                                          <p:attrName>style.visibility</p:attrName>
                                        </p:attrNameLst>
                                      </p:cBhvr>
                                      <p:to>
                                        <p:strVal val="hidden"/>
                                      </p:to>
                                    </p:set>
                                  </p:childTnLst>
                                </p:cTn>
                              </p:par>
                              <p:par>
                                <p:cTn id="101" presetID="1" presetClass="exit" presetSubtype="0" fill="hold" nodeType="withEffect">
                                  <p:stCondLst>
                                    <p:cond delay="0"/>
                                  </p:stCondLst>
                                  <p:childTnLst>
                                    <p:set>
                                      <p:cBhvr>
                                        <p:cTn id="102" dur="1" fill="hold">
                                          <p:stCondLst>
                                            <p:cond delay="0"/>
                                          </p:stCondLst>
                                        </p:cTn>
                                        <p:tgtEl>
                                          <p:spTgt spid="52"/>
                                        </p:tgtEl>
                                        <p:attrNameLst>
                                          <p:attrName>style.visibility</p:attrName>
                                        </p:attrNameLst>
                                      </p:cBhvr>
                                      <p:to>
                                        <p:strVal val="hidden"/>
                                      </p:to>
                                    </p:set>
                                  </p:childTnLst>
                                </p:cTn>
                              </p:par>
                              <p:par>
                                <p:cTn id="103" presetID="1" presetClass="exit" presetSubtype="0" fill="hold" nodeType="withEffect">
                                  <p:stCondLst>
                                    <p:cond delay="0"/>
                                  </p:stCondLst>
                                  <p:childTnLst>
                                    <p:set>
                                      <p:cBhvr>
                                        <p:cTn id="104" dur="1" fill="hold">
                                          <p:stCondLst>
                                            <p:cond delay="0"/>
                                          </p:stCondLst>
                                        </p:cTn>
                                        <p:tgtEl>
                                          <p:spTgt spid="53"/>
                                        </p:tgtEl>
                                        <p:attrNameLst>
                                          <p:attrName>style.visibility</p:attrName>
                                        </p:attrNameLst>
                                      </p:cBhvr>
                                      <p:to>
                                        <p:strVal val="hidden"/>
                                      </p:to>
                                    </p:set>
                                  </p:childTnLst>
                                </p:cTn>
                              </p:par>
                              <p:par>
                                <p:cTn id="105" presetID="1" presetClass="exit" presetSubtype="0" fill="hold" nodeType="withEffect">
                                  <p:stCondLst>
                                    <p:cond delay="0"/>
                                  </p:stCondLst>
                                  <p:childTnLst>
                                    <p:set>
                                      <p:cBhvr>
                                        <p:cTn id="106" dur="1" fill="hold">
                                          <p:stCondLst>
                                            <p:cond delay="0"/>
                                          </p:stCondLst>
                                        </p:cTn>
                                        <p:tgtEl>
                                          <p:spTgt spid="54"/>
                                        </p:tgtEl>
                                        <p:attrNameLst>
                                          <p:attrName>style.visibility</p:attrName>
                                        </p:attrNameLst>
                                      </p:cBhvr>
                                      <p:to>
                                        <p:strVal val="hidden"/>
                                      </p:to>
                                    </p:set>
                                  </p:childTnLst>
                                </p:cTn>
                              </p:par>
                              <p:par>
                                <p:cTn id="107" presetID="1" presetClass="exit" presetSubtype="0" fill="hold" grpId="1" nodeType="withEffect">
                                  <p:stCondLst>
                                    <p:cond delay="0"/>
                                  </p:stCondLst>
                                  <p:childTnLst>
                                    <p:set>
                                      <p:cBhvr>
                                        <p:cTn id="108" dur="1" fill="hold">
                                          <p:stCondLst>
                                            <p:cond delay="0"/>
                                          </p:stCondLst>
                                        </p:cTn>
                                        <p:tgtEl>
                                          <p:spTgt spid="55"/>
                                        </p:tgtEl>
                                        <p:attrNameLst>
                                          <p:attrName>style.visibility</p:attrName>
                                        </p:attrNameLst>
                                      </p:cBhvr>
                                      <p:to>
                                        <p:strVal val="hidden"/>
                                      </p:to>
                                    </p:set>
                                  </p:childTnLst>
                                </p:cTn>
                              </p:par>
                              <p:par>
                                <p:cTn id="109" presetID="1" presetClass="exit" presetSubtype="0" fill="hold" grpId="1" nodeType="withEffect">
                                  <p:stCondLst>
                                    <p:cond delay="0"/>
                                  </p:stCondLst>
                                  <p:childTnLst>
                                    <p:set>
                                      <p:cBhvr>
                                        <p:cTn id="110" dur="1" fill="hold">
                                          <p:stCondLst>
                                            <p:cond delay="0"/>
                                          </p:stCondLst>
                                        </p:cTn>
                                        <p:tgtEl>
                                          <p:spTgt spid="56"/>
                                        </p:tgtEl>
                                        <p:attrNameLst>
                                          <p:attrName>style.visibility</p:attrName>
                                        </p:attrNameLst>
                                      </p:cBhvr>
                                      <p:to>
                                        <p:strVal val="hidden"/>
                                      </p:to>
                                    </p:set>
                                  </p:childTnLst>
                                </p:cTn>
                              </p:par>
                              <p:par>
                                <p:cTn id="111" presetID="1" presetClass="exit" presetSubtype="0" fill="hold" grpId="1" nodeType="withEffect">
                                  <p:stCondLst>
                                    <p:cond delay="0"/>
                                  </p:stCondLst>
                                  <p:childTnLst>
                                    <p:set>
                                      <p:cBhvr>
                                        <p:cTn id="112" dur="1" fill="hold">
                                          <p:stCondLst>
                                            <p:cond delay="0"/>
                                          </p:stCondLst>
                                        </p:cTn>
                                        <p:tgtEl>
                                          <p:spTgt spid="57"/>
                                        </p:tgtEl>
                                        <p:attrNameLst>
                                          <p:attrName>style.visibility</p:attrName>
                                        </p:attrNameLst>
                                      </p:cBhvr>
                                      <p:to>
                                        <p:strVal val="hidden"/>
                                      </p:to>
                                    </p:set>
                                  </p:childTnLst>
                                </p:cTn>
                              </p:par>
                              <p:par>
                                <p:cTn id="113" presetID="1" presetClass="exit" presetSubtype="0" fill="hold" grpId="1" nodeType="withEffect">
                                  <p:stCondLst>
                                    <p:cond delay="0"/>
                                  </p:stCondLst>
                                  <p:childTnLst>
                                    <p:set>
                                      <p:cBhvr>
                                        <p:cTn id="114" dur="1" fill="hold">
                                          <p:stCondLst>
                                            <p:cond delay="0"/>
                                          </p:stCondLst>
                                        </p:cTn>
                                        <p:tgtEl>
                                          <p:spTgt spid="58"/>
                                        </p:tgtEl>
                                        <p:attrNameLst>
                                          <p:attrName>style.visibility</p:attrName>
                                        </p:attrNameLst>
                                      </p:cBhvr>
                                      <p:to>
                                        <p:strVal val="hidden"/>
                                      </p:to>
                                    </p:set>
                                  </p:childTnLst>
                                </p:cTn>
                              </p:par>
                              <p:par>
                                <p:cTn id="115" presetID="1" presetClass="exit" presetSubtype="0" fill="hold" nodeType="withEffect">
                                  <p:stCondLst>
                                    <p:cond delay="0"/>
                                  </p:stCondLst>
                                  <p:childTnLst>
                                    <p:set>
                                      <p:cBhvr>
                                        <p:cTn id="116" dur="1" fill="hold">
                                          <p:stCondLst>
                                            <p:cond delay="0"/>
                                          </p:stCondLst>
                                        </p:cTn>
                                        <p:tgtEl>
                                          <p:spTgt spid="59"/>
                                        </p:tgtEl>
                                        <p:attrNameLst>
                                          <p:attrName>style.visibility</p:attrName>
                                        </p:attrNameLst>
                                      </p:cBhvr>
                                      <p:to>
                                        <p:strVal val="hidden"/>
                                      </p:to>
                                    </p:set>
                                  </p:childTnLst>
                                </p:cTn>
                              </p:par>
                              <p:par>
                                <p:cTn id="117" presetID="1" presetClass="exit" presetSubtype="0" fill="hold" grpId="1" nodeType="withEffect">
                                  <p:stCondLst>
                                    <p:cond delay="0"/>
                                  </p:stCondLst>
                                  <p:childTnLst>
                                    <p:set>
                                      <p:cBhvr>
                                        <p:cTn id="118" dur="1" fill="hold">
                                          <p:stCondLst>
                                            <p:cond delay="0"/>
                                          </p:stCondLst>
                                        </p:cTn>
                                        <p:tgtEl>
                                          <p:spTgt spid="60"/>
                                        </p:tgtEl>
                                        <p:attrNameLst>
                                          <p:attrName>style.visibility</p:attrName>
                                        </p:attrNameLst>
                                      </p:cBhvr>
                                      <p:to>
                                        <p:strVal val="hidden"/>
                                      </p:to>
                                    </p:set>
                                  </p:childTnLst>
                                </p:cTn>
                              </p:par>
                              <p:par>
                                <p:cTn id="119" presetID="1" presetClass="exit" presetSubtype="0" fill="hold" grpId="1" nodeType="withEffect">
                                  <p:stCondLst>
                                    <p:cond delay="0"/>
                                  </p:stCondLst>
                                  <p:childTnLst>
                                    <p:set>
                                      <p:cBhvr>
                                        <p:cTn id="120" dur="1" fill="hold">
                                          <p:stCondLst>
                                            <p:cond delay="0"/>
                                          </p:stCondLst>
                                        </p:cTn>
                                        <p:tgtEl>
                                          <p:spTgt spid="61"/>
                                        </p:tgtEl>
                                        <p:attrNameLst>
                                          <p:attrName>style.visibility</p:attrName>
                                        </p:attrNameLst>
                                      </p:cBhvr>
                                      <p:to>
                                        <p:strVal val="hidden"/>
                                      </p:to>
                                    </p:set>
                                  </p:childTnLst>
                                </p:cTn>
                              </p:par>
                              <p:par>
                                <p:cTn id="121" presetID="1" presetClass="exit" presetSubtype="0" fill="hold" grpId="1" nodeType="withEffect">
                                  <p:stCondLst>
                                    <p:cond delay="0"/>
                                  </p:stCondLst>
                                  <p:childTnLst>
                                    <p:set>
                                      <p:cBhvr>
                                        <p:cTn id="122" dur="1" fill="hold">
                                          <p:stCondLst>
                                            <p:cond delay="0"/>
                                          </p:stCondLst>
                                        </p:cTn>
                                        <p:tgtEl>
                                          <p:spTgt spid="62"/>
                                        </p:tgtEl>
                                        <p:attrNameLst>
                                          <p:attrName>style.visibility</p:attrName>
                                        </p:attrNameLst>
                                      </p:cBhvr>
                                      <p:to>
                                        <p:strVal val="hidden"/>
                                      </p:to>
                                    </p:set>
                                  </p:childTnLst>
                                </p:cTn>
                              </p:par>
                              <p:par>
                                <p:cTn id="123" presetID="1" presetClass="exit" presetSubtype="0" fill="hold" grpId="1" nodeType="withEffect">
                                  <p:stCondLst>
                                    <p:cond delay="0"/>
                                  </p:stCondLst>
                                  <p:childTnLst>
                                    <p:set>
                                      <p:cBhvr>
                                        <p:cTn id="124" dur="1" fill="hold">
                                          <p:stCondLst>
                                            <p:cond delay="0"/>
                                          </p:stCondLst>
                                        </p:cTn>
                                        <p:tgtEl>
                                          <p:spTgt spid="63"/>
                                        </p:tgtEl>
                                        <p:attrNameLst>
                                          <p:attrName>style.visibility</p:attrName>
                                        </p:attrNameLst>
                                      </p:cBhvr>
                                      <p:to>
                                        <p:strVal val="hidden"/>
                                      </p:to>
                                    </p:set>
                                  </p:childTnLst>
                                </p:cTn>
                              </p:par>
                              <p:par>
                                <p:cTn id="125" presetID="1" presetClass="exit" presetSubtype="0" fill="hold" grpId="1" nodeType="withEffect">
                                  <p:stCondLst>
                                    <p:cond delay="0"/>
                                  </p:stCondLst>
                                  <p:childTnLst>
                                    <p:set>
                                      <p:cBhvr>
                                        <p:cTn id="126" dur="1" fill="hold">
                                          <p:stCondLst>
                                            <p:cond delay="0"/>
                                          </p:stCondLst>
                                        </p:cTn>
                                        <p:tgtEl>
                                          <p:spTgt spid="64"/>
                                        </p:tgtEl>
                                        <p:attrNameLst>
                                          <p:attrName>style.visibility</p:attrName>
                                        </p:attrNameLst>
                                      </p:cBhvr>
                                      <p:to>
                                        <p:strVal val="hidden"/>
                                      </p:to>
                                    </p:set>
                                  </p:childTnLst>
                                </p:cTn>
                              </p:par>
                              <p:par>
                                <p:cTn id="127" presetID="1" presetClass="exit" presetSubtype="0" fill="hold" grpId="1" nodeType="withEffect">
                                  <p:stCondLst>
                                    <p:cond delay="0"/>
                                  </p:stCondLst>
                                  <p:childTnLst>
                                    <p:set>
                                      <p:cBhvr>
                                        <p:cTn id="128" dur="1" fill="hold">
                                          <p:stCondLst>
                                            <p:cond delay="0"/>
                                          </p:stCondLst>
                                        </p:cTn>
                                        <p:tgtEl>
                                          <p:spTgt spid="65"/>
                                        </p:tgtEl>
                                        <p:attrNameLst>
                                          <p:attrName>style.visibility</p:attrName>
                                        </p:attrNameLst>
                                      </p:cBhvr>
                                      <p:to>
                                        <p:strVal val="hidden"/>
                                      </p:to>
                                    </p:set>
                                  </p:childTnLst>
                                </p:cTn>
                              </p:par>
                              <p:par>
                                <p:cTn id="129" presetID="1" presetClass="exit" presetSubtype="0" fill="hold" grpId="1" nodeType="withEffect">
                                  <p:stCondLst>
                                    <p:cond delay="0"/>
                                  </p:stCondLst>
                                  <p:childTnLst>
                                    <p:set>
                                      <p:cBhvr>
                                        <p:cTn id="130" dur="1" fill="hold">
                                          <p:stCondLst>
                                            <p:cond delay="0"/>
                                          </p:stCondLst>
                                        </p:cTn>
                                        <p:tgtEl>
                                          <p:spTgt spid="66"/>
                                        </p:tgtEl>
                                        <p:attrNameLst>
                                          <p:attrName>style.visibility</p:attrName>
                                        </p:attrNameLst>
                                      </p:cBhvr>
                                      <p:to>
                                        <p:strVal val="hidden"/>
                                      </p:to>
                                    </p:set>
                                  </p:childTnLst>
                                </p:cTn>
                              </p:par>
                              <p:par>
                                <p:cTn id="131" presetID="1" presetClass="exit" presetSubtype="0" fill="hold" grpId="1" nodeType="withEffect">
                                  <p:stCondLst>
                                    <p:cond delay="0"/>
                                  </p:stCondLst>
                                  <p:childTnLst>
                                    <p:set>
                                      <p:cBhvr>
                                        <p:cTn id="132" dur="1" fill="hold">
                                          <p:stCondLst>
                                            <p:cond delay="0"/>
                                          </p:stCondLst>
                                        </p:cTn>
                                        <p:tgtEl>
                                          <p:spTgt spid="67"/>
                                        </p:tgtEl>
                                        <p:attrNameLst>
                                          <p:attrName>style.visibility</p:attrName>
                                        </p:attrNameLst>
                                      </p:cBhvr>
                                      <p:to>
                                        <p:strVal val="hidden"/>
                                      </p:to>
                                    </p:set>
                                  </p:childTnLst>
                                </p:cTn>
                              </p:par>
                              <p:par>
                                <p:cTn id="133" presetID="1" presetClass="exit" presetSubtype="0" fill="hold" grpId="1" nodeType="withEffect">
                                  <p:stCondLst>
                                    <p:cond delay="0"/>
                                  </p:stCondLst>
                                  <p:childTnLst>
                                    <p:set>
                                      <p:cBhvr>
                                        <p:cTn id="134" dur="1" fill="hold">
                                          <p:stCondLst>
                                            <p:cond delay="0"/>
                                          </p:stCondLst>
                                        </p:cTn>
                                        <p:tgtEl>
                                          <p:spTgt spid="68"/>
                                        </p:tgtEl>
                                        <p:attrNameLst>
                                          <p:attrName>style.visibility</p:attrName>
                                        </p:attrNameLst>
                                      </p:cBhvr>
                                      <p:to>
                                        <p:strVal val="hidden"/>
                                      </p:to>
                                    </p:set>
                                  </p:childTnLst>
                                </p:cTn>
                              </p:par>
                              <p:par>
                                <p:cTn id="135" presetID="1" presetClass="exit" presetSubtype="0" fill="hold" grpId="1" nodeType="withEffect">
                                  <p:stCondLst>
                                    <p:cond delay="0"/>
                                  </p:stCondLst>
                                  <p:childTnLst>
                                    <p:set>
                                      <p:cBhvr>
                                        <p:cTn id="136" dur="1" fill="hold">
                                          <p:stCondLst>
                                            <p:cond delay="0"/>
                                          </p:stCondLst>
                                        </p:cTn>
                                        <p:tgtEl>
                                          <p:spTgt spid="69"/>
                                        </p:tgtEl>
                                        <p:attrNameLst>
                                          <p:attrName>style.visibility</p:attrName>
                                        </p:attrNameLst>
                                      </p:cBhvr>
                                      <p:to>
                                        <p:strVal val="hidden"/>
                                      </p:to>
                                    </p:set>
                                  </p:childTnLst>
                                </p:cTn>
                              </p:par>
                              <p:par>
                                <p:cTn id="137" presetID="1" presetClass="exit" presetSubtype="0" fill="hold" grpId="1" nodeType="withEffect">
                                  <p:stCondLst>
                                    <p:cond delay="0"/>
                                  </p:stCondLst>
                                  <p:childTnLst>
                                    <p:set>
                                      <p:cBhvr>
                                        <p:cTn id="138" dur="1" fill="hold">
                                          <p:stCondLst>
                                            <p:cond delay="0"/>
                                          </p:stCondLst>
                                        </p:cTn>
                                        <p:tgtEl>
                                          <p:spTgt spid="70"/>
                                        </p:tgtEl>
                                        <p:attrNameLst>
                                          <p:attrName>style.visibility</p:attrName>
                                        </p:attrNameLst>
                                      </p:cBhvr>
                                      <p:to>
                                        <p:strVal val="hidden"/>
                                      </p:to>
                                    </p:set>
                                  </p:childTnLst>
                                </p:cTn>
                              </p:par>
                              <p:par>
                                <p:cTn id="139" presetID="1" presetClass="exit" presetSubtype="0" fill="hold" grpId="1" nodeType="withEffect">
                                  <p:stCondLst>
                                    <p:cond delay="0"/>
                                  </p:stCondLst>
                                  <p:childTnLst>
                                    <p:set>
                                      <p:cBhvr>
                                        <p:cTn id="140" dur="1" fill="hold">
                                          <p:stCondLst>
                                            <p:cond delay="0"/>
                                          </p:stCondLst>
                                        </p:cTn>
                                        <p:tgtEl>
                                          <p:spTgt spid="71"/>
                                        </p:tgtEl>
                                        <p:attrNameLst>
                                          <p:attrName>style.visibility</p:attrName>
                                        </p:attrNameLst>
                                      </p:cBhvr>
                                      <p:to>
                                        <p:strVal val="hidden"/>
                                      </p:to>
                                    </p:set>
                                  </p:childTnLst>
                                </p:cTn>
                              </p:par>
                              <p:par>
                                <p:cTn id="141" presetID="1" presetClass="exit" presetSubtype="0" fill="hold" grpId="1" nodeType="withEffect">
                                  <p:stCondLst>
                                    <p:cond delay="0"/>
                                  </p:stCondLst>
                                  <p:childTnLst>
                                    <p:set>
                                      <p:cBhvr>
                                        <p:cTn id="142" dur="1" fill="hold">
                                          <p:stCondLst>
                                            <p:cond delay="0"/>
                                          </p:stCondLst>
                                        </p:cTn>
                                        <p:tgtEl>
                                          <p:spTgt spid="72"/>
                                        </p:tgtEl>
                                        <p:attrNameLst>
                                          <p:attrName>style.visibility</p:attrName>
                                        </p:attrNameLst>
                                      </p:cBhvr>
                                      <p:to>
                                        <p:strVal val="hidden"/>
                                      </p:to>
                                    </p:set>
                                  </p:childTnLst>
                                </p:cTn>
                              </p:par>
                              <p:par>
                                <p:cTn id="143" presetID="1" presetClass="exit" presetSubtype="0" fill="hold" grpId="1" nodeType="withEffect">
                                  <p:stCondLst>
                                    <p:cond delay="0"/>
                                  </p:stCondLst>
                                  <p:childTnLst>
                                    <p:set>
                                      <p:cBhvr>
                                        <p:cTn id="144" dur="1" fill="hold">
                                          <p:stCondLst>
                                            <p:cond delay="0"/>
                                          </p:stCondLst>
                                        </p:cTn>
                                        <p:tgtEl>
                                          <p:spTgt spid="73"/>
                                        </p:tgtEl>
                                        <p:attrNameLst>
                                          <p:attrName>style.visibility</p:attrName>
                                        </p:attrNameLst>
                                      </p:cBhvr>
                                      <p:to>
                                        <p:strVal val="hidden"/>
                                      </p:to>
                                    </p:set>
                                  </p:childTnLst>
                                </p:cTn>
                              </p:par>
                              <p:par>
                                <p:cTn id="145" presetID="1" presetClass="exit" presetSubtype="0" fill="hold" grpId="1" nodeType="withEffect">
                                  <p:stCondLst>
                                    <p:cond delay="0"/>
                                  </p:stCondLst>
                                  <p:childTnLst>
                                    <p:set>
                                      <p:cBhvr>
                                        <p:cTn id="146" dur="1" fill="hold">
                                          <p:stCondLst>
                                            <p:cond delay="0"/>
                                          </p:stCondLst>
                                        </p:cTn>
                                        <p:tgtEl>
                                          <p:spTgt spid="74"/>
                                        </p:tgtEl>
                                        <p:attrNameLst>
                                          <p:attrName>style.visibility</p:attrName>
                                        </p:attrNameLst>
                                      </p:cBhvr>
                                      <p:to>
                                        <p:strVal val="hidden"/>
                                      </p:to>
                                    </p:set>
                                  </p:childTnLst>
                                </p:cTn>
                              </p:par>
                              <p:par>
                                <p:cTn id="147" presetID="1" presetClass="entr" presetSubtype="0" fill="hold" grpId="1" nodeType="withEffect">
                                  <p:stCondLst>
                                    <p:cond delay="0"/>
                                  </p:stCondLst>
                                  <p:childTnLst>
                                    <p:set>
                                      <p:cBhvr>
                                        <p:cTn id="148" dur="1" fill="hold">
                                          <p:stCondLst>
                                            <p:cond delay="0"/>
                                          </p:stCondLst>
                                        </p:cTn>
                                        <p:tgtEl>
                                          <p:spTgt spid="3">
                                            <p:txEl>
                                              <p:pRg st="0" end="0"/>
                                            </p:txEl>
                                          </p:spTgt>
                                        </p:tgtEl>
                                        <p:attrNameLst>
                                          <p:attrName>style.visibility</p:attrName>
                                        </p:attrNameLst>
                                      </p:cBhvr>
                                      <p:to>
                                        <p:strVal val="visible"/>
                                      </p:to>
                                    </p:set>
                                  </p:childTnLst>
                                </p:cTn>
                              </p:par>
                              <p:par>
                                <p:cTn id="149" presetID="1" presetClass="entr" presetSubtype="0" fill="hold" grpId="1" nodeType="withEffect">
                                  <p:stCondLst>
                                    <p:cond delay="0"/>
                                  </p:stCondLst>
                                  <p:childTnLst>
                                    <p:set>
                                      <p:cBhvr>
                                        <p:cTn id="150" dur="1" fill="hold">
                                          <p:stCondLst>
                                            <p:cond delay="0"/>
                                          </p:stCondLst>
                                        </p:cTn>
                                        <p:tgtEl>
                                          <p:spTgt spid="3">
                                            <p:txEl>
                                              <p:pRg st="10" end="10"/>
                                            </p:txEl>
                                          </p:spTgt>
                                        </p:tgtEl>
                                        <p:attrNameLst>
                                          <p:attrName>style.visibility</p:attrName>
                                        </p:attrNameLst>
                                      </p:cBhvr>
                                      <p:to>
                                        <p:strVal val="visible"/>
                                      </p:to>
                                    </p:set>
                                  </p:childTnLst>
                                </p:cTn>
                              </p:par>
                              <p:par>
                                <p:cTn id="151" presetID="1" presetClass="entr" presetSubtype="0" fill="hold" grpId="1" nodeType="withEffect">
                                  <p:stCondLst>
                                    <p:cond delay="0"/>
                                  </p:stCondLst>
                                  <p:childTnLst>
                                    <p:set>
                                      <p:cBhvr>
                                        <p:cTn id="152" dur="1" fill="hold">
                                          <p:stCondLst>
                                            <p:cond delay="0"/>
                                          </p:stCondLst>
                                        </p:cTn>
                                        <p:tgtEl>
                                          <p:spTgt spid="3">
                                            <p:txEl>
                                              <p:pRg st="11" end="11"/>
                                            </p:txEl>
                                          </p:spTgt>
                                        </p:tgtEl>
                                        <p:attrNameLst>
                                          <p:attrName>style.visibility</p:attrName>
                                        </p:attrNameLst>
                                      </p:cBhvr>
                                      <p:to>
                                        <p:strVal val="visible"/>
                                      </p:to>
                                    </p:set>
                                  </p:childTnLst>
                                </p:cTn>
                              </p:par>
                              <p:par>
                                <p:cTn id="153" presetID="1" presetClass="entr" presetSubtype="0" fill="hold" grpId="1" nodeType="withEffect">
                                  <p:stCondLst>
                                    <p:cond delay="0"/>
                                  </p:stCondLst>
                                  <p:childTnLst>
                                    <p:set>
                                      <p:cBhvr>
                                        <p:cTn id="154" dur="1" fill="hold">
                                          <p:stCondLst>
                                            <p:cond delay="0"/>
                                          </p:stCondLst>
                                        </p:cTn>
                                        <p:tgtEl>
                                          <p:spTgt spid="3">
                                            <p:txEl>
                                              <p:pRg st="12" end="12"/>
                                            </p:txEl>
                                          </p:spTgt>
                                        </p:tgtEl>
                                        <p:attrNameLst>
                                          <p:attrName>style.visibility</p:attrName>
                                        </p:attrNameLst>
                                      </p:cBhvr>
                                      <p:to>
                                        <p:strVal val="visible"/>
                                      </p:to>
                                    </p:set>
                                  </p:childTnLst>
                                </p:cTn>
                              </p:par>
                              <p:par>
                                <p:cTn id="155" presetID="1" presetClass="entr" presetSubtype="0" fill="hold" nodeType="withEffect">
                                  <p:stCondLst>
                                    <p:cond delay="0"/>
                                  </p:stCondLst>
                                  <p:childTnLst>
                                    <p:set>
                                      <p:cBhvr>
                                        <p:cTn id="156" dur="1" fill="hold">
                                          <p:stCondLst>
                                            <p:cond delay="0"/>
                                          </p:stCondLst>
                                        </p:cTn>
                                        <p:tgtEl>
                                          <p:spTgt spid="1026"/>
                                        </p:tgtEl>
                                        <p:attrNameLst>
                                          <p:attrName>style.visibility</p:attrName>
                                        </p:attrNameLst>
                                      </p:cBhvr>
                                      <p:to>
                                        <p:strVal val="visible"/>
                                      </p:to>
                                    </p:set>
                                  </p:childTnLst>
                                </p:cTn>
                              </p:par>
                              <p:par>
                                <p:cTn id="157" presetID="1" presetClass="entr" presetSubtype="0" fill="hold" nodeType="withEffect">
                                  <p:stCondLst>
                                    <p:cond delay="0"/>
                                  </p:stCondLst>
                                  <p:childTnLst>
                                    <p:set>
                                      <p:cBhvr>
                                        <p:cTn id="158" dur="1" fill="hold">
                                          <p:stCondLst>
                                            <p:cond delay="0"/>
                                          </p:stCondLst>
                                        </p:cTn>
                                        <p:tgtEl>
                                          <p:spTgt spid="1027"/>
                                        </p:tgtEl>
                                        <p:attrNameLst>
                                          <p:attrName>style.visibility</p:attrName>
                                        </p:attrNameLst>
                                      </p:cBhvr>
                                      <p:to>
                                        <p:strVal val="visible"/>
                                      </p:to>
                                    </p:set>
                                  </p:childTnLst>
                                </p:cTn>
                              </p:par>
                              <p:par>
                                <p:cTn id="159" presetID="1" presetClass="entr" presetSubtype="0" fill="hold" grpId="1" nodeType="withEffect">
                                  <p:stCondLst>
                                    <p:cond delay="0"/>
                                  </p:stCondLst>
                                  <p:childTnLst>
                                    <p:set>
                                      <p:cBhvr>
                                        <p:cTn id="160" dur="1" fill="hold">
                                          <p:stCondLst>
                                            <p:cond delay="0"/>
                                          </p:stCondLst>
                                        </p:cTn>
                                        <p:tgtEl>
                                          <p:spTgt spid="15"/>
                                        </p:tgtEl>
                                        <p:attrNameLst>
                                          <p:attrName>style.visibility</p:attrName>
                                        </p:attrNameLst>
                                      </p:cBhvr>
                                      <p:to>
                                        <p:strVal val="visible"/>
                                      </p:to>
                                    </p:set>
                                  </p:childTnLst>
                                </p:cTn>
                              </p:par>
                              <p:par>
                                <p:cTn id="161" presetID="1" presetClass="entr" presetSubtype="0" fill="hold" grpId="1" nodeType="withEffect">
                                  <p:stCondLst>
                                    <p:cond delay="0"/>
                                  </p:stCondLst>
                                  <p:childTnLst>
                                    <p:set>
                                      <p:cBhvr>
                                        <p:cTn id="162" dur="1" fill="hold">
                                          <p:stCondLst>
                                            <p:cond delay="0"/>
                                          </p:stCondLst>
                                        </p:cTn>
                                        <p:tgtEl>
                                          <p:spTgt spid="12"/>
                                        </p:tgtEl>
                                        <p:attrNameLst>
                                          <p:attrName>style.visibility</p:attrName>
                                        </p:attrNameLst>
                                      </p:cBhvr>
                                      <p:to>
                                        <p:strVal val="visible"/>
                                      </p:to>
                                    </p:set>
                                  </p:childTnLst>
                                </p:cTn>
                              </p:par>
                              <p:par>
                                <p:cTn id="163" presetID="1" presetClass="entr" presetSubtype="0" fill="hold" grpId="1" nodeType="withEffect">
                                  <p:stCondLst>
                                    <p:cond delay="0"/>
                                  </p:stCondLst>
                                  <p:childTnLst>
                                    <p:set>
                                      <p:cBhvr>
                                        <p:cTn id="164" dur="1" fill="hold">
                                          <p:stCondLst>
                                            <p:cond delay="0"/>
                                          </p:stCondLst>
                                        </p:cTn>
                                        <p:tgtEl>
                                          <p:spTgt spid="14"/>
                                        </p:tgtEl>
                                        <p:attrNameLst>
                                          <p:attrName>style.visibility</p:attrName>
                                        </p:attrNameLst>
                                      </p:cBhvr>
                                      <p:to>
                                        <p:strVal val="visible"/>
                                      </p:to>
                                    </p:set>
                                  </p:childTnLst>
                                </p:cTn>
                              </p:par>
                              <p:par>
                                <p:cTn id="165" presetID="1" presetClass="entr" presetSubtype="0" fill="hold" grpId="1" nodeType="withEffect">
                                  <p:stCondLst>
                                    <p:cond delay="0"/>
                                  </p:stCondLst>
                                  <p:childTnLst>
                                    <p:set>
                                      <p:cBhvr>
                                        <p:cTn id="166" dur="1" fill="hold">
                                          <p:stCondLst>
                                            <p:cond delay="0"/>
                                          </p:stCondLst>
                                        </p:cTn>
                                        <p:tgtEl>
                                          <p:spTgt spid="13"/>
                                        </p:tgtEl>
                                        <p:attrNameLst>
                                          <p:attrName>style.visibility</p:attrName>
                                        </p:attrNameLst>
                                      </p:cBhvr>
                                      <p:to>
                                        <p:strVal val="visible"/>
                                      </p:to>
                                    </p:set>
                                  </p:childTnLst>
                                </p:cTn>
                              </p:par>
                              <p:par>
                                <p:cTn id="167" presetID="1" presetClass="entr" presetSubtype="0" fill="hold" grpId="1" nodeType="withEffect">
                                  <p:stCondLst>
                                    <p:cond delay="0"/>
                                  </p:stCondLst>
                                  <p:childTnLst>
                                    <p:set>
                                      <p:cBhvr>
                                        <p:cTn id="168" dur="1" fill="hold">
                                          <p:stCondLst>
                                            <p:cond delay="0"/>
                                          </p:stCondLst>
                                        </p:cTn>
                                        <p:tgtEl>
                                          <p:spTgt spid="2"/>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ntr" presetSubtype="0" fill="hold" nodeType="clickEffect">
                                  <p:stCondLst>
                                    <p:cond delay="0"/>
                                  </p:stCondLst>
                                  <p:childTnLst>
                                    <p:set>
                                      <p:cBhvr>
                                        <p:cTn id="172" dur="1" fill="hold">
                                          <p:stCondLst>
                                            <p:cond delay="0"/>
                                          </p:stCondLst>
                                        </p:cTn>
                                        <p:tgtEl>
                                          <p:spTgt spid="24"/>
                                        </p:tgtEl>
                                        <p:attrNameLst>
                                          <p:attrName>style.visibility</p:attrName>
                                        </p:attrNameLst>
                                      </p:cBhvr>
                                      <p:to>
                                        <p:strVal val="visible"/>
                                      </p:to>
                                    </p:set>
                                  </p:childTnLst>
                                </p:cTn>
                              </p:par>
                              <p:par>
                                <p:cTn id="173" presetID="1" presetClass="entr" presetSubtype="0" fill="hold" nodeType="withEffect">
                                  <p:stCondLst>
                                    <p:cond delay="0"/>
                                  </p:stCondLst>
                                  <p:childTnLst>
                                    <p:set>
                                      <p:cBhvr>
                                        <p:cTn id="174" dur="1" fill="hold">
                                          <p:stCondLst>
                                            <p:cond delay="0"/>
                                          </p:stCondLst>
                                        </p:cTn>
                                        <p:tgtEl>
                                          <p:spTgt spid="20"/>
                                        </p:tgtEl>
                                        <p:attrNameLst>
                                          <p:attrName>style.visibility</p:attrName>
                                        </p:attrNameLst>
                                      </p:cBhvr>
                                      <p:to>
                                        <p:strVal val="visible"/>
                                      </p:to>
                                    </p:set>
                                  </p:childTnLst>
                                </p:cTn>
                              </p:par>
                              <p:par>
                                <p:cTn id="175" presetID="1" presetClass="entr" presetSubtype="0" fill="hold" nodeType="withEffect">
                                  <p:stCondLst>
                                    <p:cond delay="0"/>
                                  </p:stCondLst>
                                  <p:childTnLst>
                                    <p:set>
                                      <p:cBhvr>
                                        <p:cTn id="176" dur="1" fill="hold">
                                          <p:stCondLst>
                                            <p:cond delay="0"/>
                                          </p:stCondLst>
                                        </p:cTn>
                                        <p:tgtEl>
                                          <p:spTgt spid="8"/>
                                        </p:tgtEl>
                                        <p:attrNameLst>
                                          <p:attrName>style.visibility</p:attrName>
                                        </p:attrNameLst>
                                      </p:cBhvr>
                                      <p:to>
                                        <p:strVal val="visible"/>
                                      </p:to>
                                    </p:set>
                                  </p:childTnLst>
                                </p:cTn>
                              </p:par>
                              <p:par>
                                <p:cTn id="177" presetID="1" presetClass="entr" presetSubtype="0" fill="hold" nodeType="withEffect">
                                  <p:stCondLst>
                                    <p:cond delay="0"/>
                                  </p:stCondLst>
                                  <p:childTnLst>
                                    <p:set>
                                      <p:cBhvr>
                                        <p:cTn id="178" dur="1" fill="hold">
                                          <p:stCondLst>
                                            <p:cond delay="0"/>
                                          </p:stCondLst>
                                        </p:cTn>
                                        <p:tgtEl>
                                          <p:spTgt spid="22"/>
                                        </p:tgtEl>
                                        <p:attrNameLst>
                                          <p:attrName>style.visibility</p:attrName>
                                        </p:attrNameLst>
                                      </p:cBhvr>
                                      <p:to>
                                        <p:strVal val="visible"/>
                                      </p:to>
                                    </p:set>
                                  </p:childTnLst>
                                </p:cTn>
                              </p:par>
                              <p:par>
                                <p:cTn id="179" presetID="1" presetClass="entr" presetSubtype="0" fill="hold" nodeType="withEffect">
                                  <p:stCondLst>
                                    <p:cond delay="0"/>
                                  </p:stCondLst>
                                  <p:childTnLst>
                                    <p:set>
                                      <p:cBhvr>
                                        <p:cTn id="18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2" grpId="0"/>
      <p:bldP spid="2" grpId="1"/>
      <p:bldP spid="13" grpId="0"/>
      <p:bldP spid="13" grpId="1"/>
      <p:bldP spid="14" grpId="0"/>
      <p:bldP spid="14" grpId="1"/>
      <p:bldP spid="15" grpId="0"/>
      <p:bldP spid="15" grpId="1"/>
      <p:bldP spid="12" grpId="0"/>
      <p:bldP spid="12" grpId="1"/>
      <p:bldP spid="48" grpId="0"/>
      <p:bldP spid="48" grpId="1"/>
      <p:bldP spid="49" grpId="0"/>
      <p:bldP spid="49" grpId="1"/>
      <p:bldP spid="55" grpId="0"/>
      <p:bldP spid="55" grpId="1"/>
      <p:bldP spid="56" grpId="0"/>
      <p:bldP spid="56" grpId="1"/>
      <p:bldP spid="57" grpId="0"/>
      <p:bldP spid="57" grpId="1"/>
      <p:bldP spid="58" grpId="0"/>
      <p:bldP spid="58" grpId="1"/>
      <p:bldP spid="60" grpId="0" animBg="1"/>
      <p:bldP spid="60" grpId="1" animBg="1"/>
      <p:bldP spid="61" grpId="0" animBg="1"/>
      <p:bldP spid="61" grpId="1" animBg="1"/>
      <p:bldP spid="62" grpId="0" animBg="1"/>
      <p:bldP spid="62" grpId="1" animBg="1"/>
      <p:bldP spid="63" grpId="0" animBg="1"/>
      <p:bldP spid="63" grpId="1" animBg="1"/>
      <p:bldP spid="64" grpId="0" animBg="1"/>
      <p:bldP spid="64" grpId="1" animBg="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P spid="72" grpId="0" animBg="1"/>
      <p:bldP spid="72" grpId="1" animBg="1"/>
      <p:bldP spid="73" grpId="0" animBg="1"/>
      <p:bldP spid="73" grpId="1" animBg="1"/>
      <p:bldP spid="74" grpId="0" animBg="1"/>
      <p:bldP spid="74"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Profile comparisons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52400" y="800100"/>
                <a:ext cx="8839200" cy="5562600"/>
              </a:xfrm>
            </p:spPr>
            <p:txBody>
              <a:bodyPr/>
              <a:lstStyle/>
              <a:p>
                <a:r>
                  <a:rPr lang="en-US" sz="2000" dirty="0" smtClean="0"/>
                  <a:t>Velocity profiles and power densities were compared for all slopes for a range of 0 ↔ </a:t>
                </a:r>
                <a14:m>
                  <m:oMath xmlns:m="http://schemas.openxmlformats.org/officeDocument/2006/math">
                    <m:f>
                      <m:fPr>
                        <m:ctrlPr>
                          <a:rPr lang="en-US" sz="2000" i="1" smtClean="0">
                            <a:latin typeface="Cambria Math"/>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12</m:t>
                        </m:r>
                      </m:den>
                    </m:f>
                    <m:r>
                      <a:rPr lang="en-US" sz="2000" b="0" i="1" smtClean="0">
                        <a:latin typeface="Cambria Math" panose="02040503050406030204" pitchFamily="18" charset="0"/>
                      </a:rPr>
                      <m:t>𝐻</m:t>
                    </m:r>
                  </m:oMath>
                </a14:m>
                <a:r>
                  <a:rPr lang="en-US" sz="2000" dirty="0" smtClean="0"/>
                  <a:t> above the roof </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buNone/>
                </a:pPr>
                <a:endParaRPr lang="en-US" dirty="0" smtClean="0"/>
              </a:p>
              <a:p>
                <a:r>
                  <a:rPr lang="en-US" sz="2000" dirty="0" smtClean="0"/>
                  <a:t>30</a:t>
                </a:r>
                <a:r>
                  <a:rPr lang="en-US" sz="2000" baseline="30000" dirty="0" smtClean="0"/>
                  <a:t>o</a:t>
                </a:r>
                <a:r>
                  <a:rPr lang="en-US" sz="2000" dirty="0" smtClean="0"/>
                  <a:t> sloped façade chosen for future investigations</a:t>
                </a:r>
              </a:p>
              <a:p>
                <a:pPr lvl="1"/>
                <a:r>
                  <a:rPr lang="en-US" sz="1800" dirty="0" smtClean="0"/>
                  <a:t>Highest power density at roof edge compared to rectangular building</a:t>
                </a:r>
              </a:p>
              <a:p>
                <a:pPr marL="914400" lvl="2" indent="0">
                  <a:buNone/>
                </a:pPr>
                <a:endParaRPr lang="en-US" sz="1600" baseline="30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52400" y="800100"/>
                <a:ext cx="8839200" cy="5562600"/>
              </a:xfrm>
              <a:blipFill rotWithShape="1">
                <a:blip r:embed="rId3"/>
                <a:stretch>
                  <a:fillRect l="-552" t="-438" b="-11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A4E26754-5FCC-47F6-92EA-7A5B42BA933E}" type="slidenum">
              <a:rPr lang="en-US" smtClean="0">
                <a:solidFill>
                  <a:prstClr val="black"/>
                </a:solidFill>
              </a:rPr>
              <a:pPr/>
              <a:t>9</a:t>
            </a:fld>
            <a:endParaRPr lang="en-US">
              <a:solidFill>
                <a:prstClr val="black"/>
              </a:solidFill>
            </a:endParaRPr>
          </a:p>
        </p:txBody>
      </p:sp>
      <p:sp>
        <p:nvSpPr>
          <p:cNvPr id="6" name="TextBox 19"/>
          <p:cNvSpPr txBox="1">
            <a:spLocks noChangeArrowheads="1"/>
          </p:cNvSpPr>
          <p:nvPr/>
        </p:nvSpPr>
        <p:spPr bwMode="auto">
          <a:xfrm>
            <a:off x="-3640242" y="2043619"/>
            <a:ext cx="3200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0" fontAlgn="base" hangingPunct="0">
              <a:spcBef>
                <a:spcPct val="0"/>
              </a:spcBef>
              <a:spcAft>
                <a:spcPct val="0"/>
              </a:spcAft>
            </a:pPr>
            <a:r>
              <a:rPr lang="en-US" sz="1400" b="1" dirty="0" smtClean="0">
                <a:solidFill>
                  <a:prstClr val="black"/>
                </a:solidFill>
              </a:rPr>
              <a:t>Mean Velocity Profile at roof-edge</a:t>
            </a:r>
            <a:endParaRPr lang="en-US" sz="100" dirty="0">
              <a:solidFill>
                <a:prstClr val="black"/>
              </a:solidFill>
            </a:endParaRPr>
          </a:p>
        </p:txBody>
      </p:sp>
      <p:sp>
        <p:nvSpPr>
          <p:cNvPr id="7" name="TextBox 20"/>
          <p:cNvSpPr txBox="1">
            <a:spLocks noChangeArrowheads="1"/>
          </p:cNvSpPr>
          <p:nvPr/>
        </p:nvSpPr>
        <p:spPr bwMode="auto">
          <a:xfrm>
            <a:off x="10134600" y="2043619"/>
            <a:ext cx="2934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0" fontAlgn="base" hangingPunct="0">
              <a:spcBef>
                <a:spcPct val="0"/>
              </a:spcBef>
              <a:spcAft>
                <a:spcPct val="0"/>
              </a:spcAft>
            </a:pPr>
            <a:r>
              <a:rPr lang="en-US" sz="1400" b="1" dirty="0" smtClean="0">
                <a:solidFill>
                  <a:prstClr val="black"/>
                </a:solidFill>
              </a:rPr>
              <a:t> Wind </a:t>
            </a:r>
            <a:r>
              <a:rPr lang="en-US" sz="1400" b="1" dirty="0">
                <a:solidFill>
                  <a:prstClr val="black"/>
                </a:solidFill>
              </a:rPr>
              <a:t>Power </a:t>
            </a:r>
            <a:r>
              <a:rPr lang="en-US" sz="1400" b="1" dirty="0" smtClean="0">
                <a:solidFill>
                  <a:prstClr val="black"/>
                </a:solidFill>
              </a:rPr>
              <a:t>Density at roof-edge</a:t>
            </a:r>
            <a:endParaRPr lang="en-US" sz="1400" dirty="0">
              <a:solidFill>
                <a:prstClr val="black"/>
              </a:solidFill>
            </a:endParaRPr>
          </a:p>
        </p:txBody>
      </p:sp>
      <p:pic>
        <p:nvPicPr>
          <p:cNvPr id="8" name="Picture 7"/>
          <p:cNvPicPr>
            <a:picLocks noChangeAspect="1"/>
          </p:cNvPicPr>
          <p:nvPr/>
        </p:nvPicPr>
        <p:blipFill>
          <a:blip r:embed="rId4"/>
          <a:stretch>
            <a:fillRect/>
          </a:stretch>
        </p:blipFill>
        <p:spPr>
          <a:xfrm>
            <a:off x="9144000" y="4931028"/>
            <a:ext cx="3848099" cy="2889212"/>
          </a:xfrm>
          <a:prstGeom prst="rect">
            <a:avLst/>
          </a:prstGeom>
        </p:spPr>
      </p:pic>
      <p:sp>
        <p:nvSpPr>
          <p:cNvPr id="5" name="TextBox 4"/>
          <p:cNvSpPr txBox="1"/>
          <p:nvPr/>
        </p:nvSpPr>
        <p:spPr>
          <a:xfrm>
            <a:off x="3449019" y="3940653"/>
            <a:ext cx="703881" cy="2308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eaLnBrk="0" fontAlgn="base" hangingPunct="0">
              <a:spcBef>
                <a:spcPct val="0"/>
              </a:spcBef>
              <a:spcAft>
                <a:spcPct val="0"/>
              </a:spcAft>
            </a:pPr>
            <a:r>
              <a:rPr lang="en-US" sz="900" dirty="0">
                <a:solidFill>
                  <a:prstClr val="black"/>
                </a:solidFill>
              </a:rPr>
              <a:t>rectangle</a:t>
            </a:r>
            <a:endParaRPr lang="en-US" sz="1000" dirty="0">
              <a:solidFill>
                <a:prstClr val="black"/>
              </a:solidFill>
            </a:endParaRPr>
          </a:p>
        </p:txBody>
      </p:sp>
      <p:cxnSp>
        <p:nvCxnSpPr>
          <p:cNvPr id="10" name="Straight Arrow Connector 9"/>
          <p:cNvCxnSpPr/>
          <p:nvPr/>
        </p:nvCxnSpPr>
        <p:spPr bwMode="auto">
          <a:xfrm>
            <a:off x="4038600" y="4171485"/>
            <a:ext cx="114300" cy="24811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8" name="Straight Arrow Connector 17"/>
          <p:cNvCxnSpPr/>
          <p:nvPr/>
        </p:nvCxnSpPr>
        <p:spPr bwMode="auto">
          <a:xfrm>
            <a:off x="4724400" y="4233407"/>
            <a:ext cx="114300" cy="24811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0" name="Straight Arrow Connector 19"/>
          <p:cNvCxnSpPr/>
          <p:nvPr/>
        </p:nvCxnSpPr>
        <p:spPr bwMode="auto">
          <a:xfrm>
            <a:off x="5168685" y="3934623"/>
            <a:ext cx="152400" cy="19827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2" name="Straight Arrow Connector 21"/>
          <p:cNvCxnSpPr/>
          <p:nvPr/>
        </p:nvCxnSpPr>
        <p:spPr bwMode="auto">
          <a:xfrm>
            <a:off x="5321085" y="4830054"/>
            <a:ext cx="223111" cy="12405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3" name="TextBox 22"/>
          <p:cNvSpPr txBox="1"/>
          <p:nvPr/>
        </p:nvSpPr>
        <p:spPr>
          <a:xfrm>
            <a:off x="4991101" y="3715427"/>
            <a:ext cx="355167" cy="2308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eaLnBrk="0" fontAlgn="base" hangingPunct="0">
              <a:spcBef>
                <a:spcPct val="0"/>
              </a:spcBef>
              <a:spcAft>
                <a:spcPct val="0"/>
              </a:spcAft>
            </a:pPr>
            <a:r>
              <a:rPr lang="en-US" sz="900" dirty="0">
                <a:solidFill>
                  <a:prstClr val="black"/>
                </a:solidFill>
              </a:rPr>
              <a:t>20</a:t>
            </a:r>
            <a:r>
              <a:rPr lang="en-US" sz="900" baseline="30000" dirty="0">
                <a:solidFill>
                  <a:prstClr val="black"/>
                </a:solidFill>
              </a:rPr>
              <a:t>o</a:t>
            </a:r>
          </a:p>
        </p:txBody>
      </p:sp>
      <p:cxnSp>
        <p:nvCxnSpPr>
          <p:cNvPr id="24" name="Straight Arrow Connector 23"/>
          <p:cNvCxnSpPr/>
          <p:nvPr/>
        </p:nvCxnSpPr>
        <p:spPr bwMode="auto">
          <a:xfrm flipH="1">
            <a:off x="5600703" y="3694203"/>
            <a:ext cx="266697" cy="24042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50" name="TextBox 49"/>
          <p:cNvSpPr txBox="1"/>
          <p:nvPr/>
        </p:nvSpPr>
        <p:spPr>
          <a:xfrm>
            <a:off x="5715000" y="3609078"/>
            <a:ext cx="457200" cy="2308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eaLnBrk="0" fontAlgn="base" hangingPunct="0">
              <a:spcBef>
                <a:spcPct val="0"/>
              </a:spcBef>
              <a:spcAft>
                <a:spcPct val="0"/>
              </a:spcAft>
            </a:pPr>
            <a:r>
              <a:rPr lang="en-US" sz="900" dirty="0">
                <a:solidFill>
                  <a:prstClr val="black"/>
                </a:solidFill>
              </a:rPr>
              <a:t>30</a:t>
            </a:r>
            <a:r>
              <a:rPr lang="en-US" sz="900" baseline="30000" dirty="0">
                <a:solidFill>
                  <a:prstClr val="black"/>
                </a:solidFill>
              </a:rPr>
              <a:t>o</a:t>
            </a:r>
          </a:p>
        </p:txBody>
      </p:sp>
      <p:sp>
        <p:nvSpPr>
          <p:cNvPr id="51" name="TextBox 50"/>
          <p:cNvSpPr txBox="1"/>
          <p:nvPr/>
        </p:nvSpPr>
        <p:spPr>
          <a:xfrm>
            <a:off x="4948801" y="4700196"/>
            <a:ext cx="397467" cy="2308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eaLnBrk="0" fontAlgn="base" hangingPunct="0">
              <a:spcBef>
                <a:spcPct val="0"/>
              </a:spcBef>
              <a:spcAft>
                <a:spcPct val="0"/>
              </a:spcAft>
            </a:pPr>
            <a:r>
              <a:rPr lang="en-US" sz="900" dirty="0">
                <a:solidFill>
                  <a:prstClr val="black"/>
                </a:solidFill>
              </a:rPr>
              <a:t>45</a:t>
            </a:r>
            <a:r>
              <a:rPr lang="en-US" sz="900" baseline="30000" dirty="0">
                <a:solidFill>
                  <a:prstClr val="black"/>
                </a:solidFill>
              </a:rPr>
              <a:t>o</a:t>
            </a:r>
          </a:p>
        </p:txBody>
      </p:sp>
      <p:sp>
        <p:nvSpPr>
          <p:cNvPr id="52" name="TextBox 51"/>
          <p:cNvSpPr txBox="1"/>
          <p:nvPr/>
        </p:nvSpPr>
        <p:spPr>
          <a:xfrm>
            <a:off x="4457699" y="3983684"/>
            <a:ext cx="389719" cy="2308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eaLnBrk="0" fontAlgn="base" hangingPunct="0">
              <a:spcBef>
                <a:spcPct val="0"/>
              </a:spcBef>
              <a:spcAft>
                <a:spcPct val="0"/>
              </a:spcAft>
            </a:pPr>
            <a:r>
              <a:rPr lang="en-US" sz="900" dirty="0">
                <a:solidFill>
                  <a:prstClr val="black"/>
                </a:solidFill>
              </a:rPr>
              <a:t>60</a:t>
            </a:r>
            <a:r>
              <a:rPr lang="en-US" sz="900" baseline="30000" dirty="0">
                <a:solidFill>
                  <a:prstClr val="black"/>
                </a:solidFill>
              </a:rPr>
              <a:t>o</a:t>
            </a:r>
          </a:p>
        </p:txBody>
      </p:sp>
      <p:sp>
        <p:nvSpPr>
          <p:cNvPr id="53" name="Rectangle 52"/>
          <p:cNvSpPr/>
          <p:nvPr/>
        </p:nvSpPr>
        <p:spPr bwMode="auto">
          <a:xfrm>
            <a:off x="2256295" y="1893019"/>
            <a:ext cx="1192724" cy="134763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solidFill>
                <a:prstClr val="black"/>
              </a:solidFill>
            </a:endParaRPr>
          </a:p>
        </p:txBody>
      </p:sp>
      <p:sp>
        <p:nvSpPr>
          <p:cNvPr id="9" name="TextBox 8"/>
          <p:cNvSpPr txBox="1"/>
          <p:nvPr/>
        </p:nvSpPr>
        <p:spPr>
          <a:xfrm>
            <a:off x="2510401" y="1707713"/>
            <a:ext cx="4876800" cy="338554"/>
          </a:xfrm>
          <a:prstGeom prst="rect">
            <a:avLst/>
          </a:prstGeom>
          <a:solidFill>
            <a:schemeClr val="bg1"/>
          </a:solidFill>
        </p:spPr>
        <p:txBody>
          <a:bodyPr wrap="square" rtlCol="0">
            <a:spAutoFit/>
          </a:bodyPr>
          <a:lstStyle/>
          <a:p>
            <a:pPr eaLnBrk="0" fontAlgn="base" hangingPunct="0">
              <a:spcBef>
                <a:spcPct val="0"/>
              </a:spcBef>
              <a:spcAft>
                <a:spcPct val="0"/>
              </a:spcAft>
            </a:pPr>
            <a:r>
              <a:rPr lang="en-US" sz="1600" dirty="0">
                <a:solidFill>
                  <a:prstClr val="black"/>
                </a:solidFill>
              </a:rPr>
              <a:t>Velocity profile at roof edge for varying angles </a:t>
            </a:r>
          </a:p>
        </p:txBody>
      </p:sp>
      <p:pic>
        <p:nvPicPr>
          <p:cNvPr id="11" name="Picture 10"/>
          <p:cNvPicPr>
            <a:picLocks noChangeAspect="1"/>
          </p:cNvPicPr>
          <p:nvPr/>
        </p:nvPicPr>
        <p:blipFill>
          <a:blip r:embed="rId5"/>
          <a:stretch>
            <a:fillRect/>
          </a:stretch>
        </p:blipFill>
        <p:spPr>
          <a:xfrm>
            <a:off x="-4345124" y="3321686"/>
            <a:ext cx="4575494" cy="3435350"/>
          </a:xfrm>
          <a:prstGeom prst="rect">
            <a:avLst/>
          </a:prstGeom>
        </p:spPr>
      </p:pic>
      <p:pic>
        <p:nvPicPr>
          <p:cNvPr id="14" name="Picture 13"/>
          <p:cNvPicPr>
            <a:picLocks noChangeAspect="1"/>
          </p:cNvPicPr>
          <p:nvPr/>
        </p:nvPicPr>
        <p:blipFill>
          <a:blip r:embed="rId6"/>
          <a:stretch>
            <a:fillRect/>
          </a:stretch>
        </p:blipFill>
        <p:spPr>
          <a:xfrm>
            <a:off x="2067184" y="1784279"/>
            <a:ext cx="5087601" cy="3819848"/>
          </a:xfrm>
          <a:prstGeom prst="rect">
            <a:avLst/>
          </a:prstGeom>
        </p:spPr>
      </p:pic>
      <p:sp>
        <p:nvSpPr>
          <p:cNvPr id="26" name="TextBox 25"/>
          <p:cNvSpPr txBox="1"/>
          <p:nvPr/>
        </p:nvSpPr>
        <p:spPr>
          <a:xfrm rot="16200000">
            <a:off x="1604634" y="3163335"/>
            <a:ext cx="1562100" cy="307777"/>
          </a:xfrm>
          <a:prstGeom prst="rect">
            <a:avLst/>
          </a:prstGeom>
          <a:solidFill>
            <a:schemeClr val="bg1"/>
          </a:solidFill>
        </p:spPr>
        <p:txBody>
          <a:bodyPr wrap="square" rtlCol="0">
            <a:spAutoFit/>
          </a:bodyPr>
          <a:lstStyle/>
          <a:p>
            <a:r>
              <a:rPr lang="en-US" sz="1400" dirty="0" err="1" smtClean="0"/>
              <a:t>height,m</a:t>
            </a:r>
            <a:endParaRPr lang="en-US" sz="1400" baseline="30000" dirty="0"/>
          </a:p>
        </p:txBody>
      </p:sp>
      <p:sp>
        <p:nvSpPr>
          <p:cNvPr id="13" name="TextBox 12"/>
          <p:cNvSpPr txBox="1"/>
          <p:nvPr/>
        </p:nvSpPr>
        <p:spPr>
          <a:xfrm>
            <a:off x="4038600" y="5331941"/>
            <a:ext cx="1562100" cy="307777"/>
          </a:xfrm>
          <a:prstGeom prst="rect">
            <a:avLst/>
          </a:prstGeom>
          <a:solidFill>
            <a:schemeClr val="bg1"/>
          </a:solidFill>
        </p:spPr>
        <p:txBody>
          <a:bodyPr wrap="square" rtlCol="0">
            <a:spAutoFit/>
          </a:bodyPr>
          <a:lstStyle/>
          <a:p>
            <a:r>
              <a:rPr lang="en-US" sz="1400" dirty="0" smtClean="0"/>
              <a:t>Velocity,ms</a:t>
            </a:r>
            <a:r>
              <a:rPr lang="en-US" sz="1400" baseline="30000" dirty="0" smtClean="0"/>
              <a:t>-1</a:t>
            </a:r>
            <a:endParaRPr lang="en-US" sz="1400" baseline="30000" dirty="0"/>
          </a:p>
        </p:txBody>
      </p:sp>
    </p:spTree>
    <p:extLst>
      <p:ext uri="{BB962C8B-B14F-4D97-AF65-F5344CB8AC3E}">
        <p14:creationId xmlns:p14="http://schemas.microsoft.com/office/powerpoint/2010/main" val="3370304606"/>
      </p:ext>
    </p:extLst>
  </p:cSld>
  <p:clrMapOvr>
    <a:masterClrMapping/>
  </p:clrMapOvr>
  <p:timing>
    <p:tnLst>
      <p:par>
        <p:cTn id="1" dur="indefinite" restart="never" nodeType="tmRoot"/>
      </p:par>
    </p:tnLst>
  </p:timing>
</p:sld>
</file>

<file path=ppt/theme/theme1.xml><?xml version="1.0" encoding="utf-8"?>
<a:theme xmlns:a="http://schemas.openxmlformats.org/drawingml/2006/main" name="lims_template_updated [2007]">
  <a:themeElements>
    <a:clrScheme name="Custom 1">
      <a:dk1>
        <a:sysClr val="windowText" lastClr="000000"/>
      </a:dk1>
      <a:lt1>
        <a:sysClr val="window" lastClr="FFFFFF"/>
      </a:lt1>
      <a:dk2>
        <a:srgbClr val="68645B"/>
      </a:dk2>
      <a:lt2>
        <a:srgbClr val="DEF5FA"/>
      </a:lt2>
      <a:accent1>
        <a:srgbClr val="2DA2BF"/>
      </a:accent1>
      <a:accent2>
        <a:srgbClr val="B31B1B"/>
      </a:accent2>
      <a:accent3>
        <a:srgbClr val="EB641B"/>
      </a:accent3>
      <a:accent4>
        <a:srgbClr val="39639D"/>
      </a:accent4>
      <a:accent5>
        <a:srgbClr val="009900"/>
      </a:accent5>
      <a:accent6>
        <a:srgbClr val="7030A0"/>
      </a:accent6>
      <a:hlink>
        <a:srgbClr val="FF8119"/>
      </a:hlink>
      <a:folHlink>
        <a:srgbClr val="44B9E8"/>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lims_template_updated [2007]">
  <a:themeElements>
    <a:clrScheme name="Custom 1">
      <a:dk1>
        <a:sysClr val="windowText" lastClr="000000"/>
      </a:dk1>
      <a:lt1>
        <a:sysClr val="window" lastClr="FFFFFF"/>
      </a:lt1>
      <a:dk2>
        <a:srgbClr val="68645B"/>
      </a:dk2>
      <a:lt2>
        <a:srgbClr val="DEF5FA"/>
      </a:lt2>
      <a:accent1>
        <a:srgbClr val="2DA2BF"/>
      </a:accent1>
      <a:accent2>
        <a:srgbClr val="B31B1B"/>
      </a:accent2>
      <a:accent3>
        <a:srgbClr val="EB641B"/>
      </a:accent3>
      <a:accent4>
        <a:srgbClr val="39639D"/>
      </a:accent4>
      <a:accent5>
        <a:srgbClr val="009900"/>
      </a:accent5>
      <a:accent6>
        <a:srgbClr val="7030A0"/>
      </a:accent6>
      <a:hlink>
        <a:srgbClr val="FF8119"/>
      </a:hlink>
      <a:folHlink>
        <a:srgbClr val="44B9E8"/>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lims_template_updated [2007]">
  <a:themeElements>
    <a:clrScheme name="Custom 1">
      <a:dk1>
        <a:sysClr val="windowText" lastClr="000000"/>
      </a:dk1>
      <a:lt1>
        <a:sysClr val="window" lastClr="FFFFFF"/>
      </a:lt1>
      <a:dk2>
        <a:srgbClr val="68645B"/>
      </a:dk2>
      <a:lt2>
        <a:srgbClr val="DEF5FA"/>
      </a:lt2>
      <a:accent1>
        <a:srgbClr val="2DA2BF"/>
      </a:accent1>
      <a:accent2>
        <a:srgbClr val="B31B1B"/>
      </a:accent2>
      <a:accent3>
        <a:srgbClr val="EB641B"/>
      </a:accent3>
      <a:accent4>
        <a:srgbClr val="39639D"/>
      </a:accent4>
      <a:accent5>
        <a:srgbClr val="009900"/>
      </a:accent5>
      <a:accent6>
        <a:srgbClr val="7030A0"/>
      </a:accent6>
      <a:hlink>
        <a:srgbClr val="FF8119"/>
      </a:hlink>
      <a:folHlink>
        <a:srgbClr val="44B9E8"/>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lims_template_updated [2007]">
  <a:themeElements>
    <a:clrScheme name="Custom 1">
      <a:dk1>
        <a:sysClr val="windowText" lastClr="000000"/>
      </a:dk1>
      <a:lt1>
        <a:sysClr val="window" lastClr="FFFFFF"/>
      </a:lt1>
      <a:dk2>
        <a:srgbClr val="68645B"/>
      </a:dk2>
      <a:lt2>
        <a:srgbClr val="DEF5FA"/>
      </a:lt2>
      <a:accent1>
        <a:srgbClr val="2DA2BF"/>
      </a:accent1>
      <a:accent2>
        <a:srgbClr val="B31B1B"/>
      </a:accent2>
      <a:accent3>
        <a:srgbClr val="EB641B"/>
      </a:accent3>
      <a:accent4>
        <a:srgbClr val="39639D"/>
      </a:accent4>
      <a:accent5>
        <a:srgbClr val="009900"/>
      </a:accent5>
      <a:accent6>
        <a:srgbClr val="7030A0"/>
      </a:accent6>
      <a:hlink>
        <a:srgbClr val="FF8119"/>
      </a:hlink>
      <a:folHlink>
        <a:srgbClr val="44B9E8"/>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lims_template_updated [2007]">
  <a:themeElements>
    <a:clrScheme name="Custom 1">
      <a:dk1>
        <a:sysClr val="windowText" lastClr="000000"/>
      </a:dk1>
      <a:lt1>
        <a:sysClr val="window" lastClr="FFFFFF"/>
      </a:lt1>
      <a:dk2>
        <a:srgbClr val="68645B"/>
      </a:dk2>
      <a:lt2>
        <a:srgbClr val="DEF5FA"/>
      </a:lt2>
      <a:accent1>
        <a:srgbClr val="2DA2BF"/>
      </a:accent1>
      <a:accent2>
        <a:srgbClr val="B31B1B"/>
      </a:accent2>
      <a:accent3>
        <a:srgbClr val="EB641B"/>
      </a:accent3>
      <a:accent4>
        <a:srgbClr val="39639D"/>
      </a:accent4>
      <a:accent5>
        <a:srgbClr val="009900"/>
      </a:accent5>
      <a:accent6>
        <a:srgbClr val="7030A0"/>
      </a:accent6>
      <a:hlink>
        <a:srgbClr val="FF8119"/>
      </a:hlink>
      <a:folHlink>
        <a:srgbClr val="44B9E8"/>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14609</TotalTime>
  <Words>4327</Words>
  <Application>Microsoft Office PowerPoint</Application>
  <PresentationFormat>On-screen Show (4:3)</PresentationFormat>
  <Paragraphs>644</Paragraphs>
  <Slides>29</Slides>
  <Notes>29</Notes>
  <HiddenSlides>2</HiddenSlides>
  <MMClips>0</MMClips>
  <ScaleCrop>false</ScaleCrop>
  <HeadingPairs>
    <vt:vector size="4" baseType="variant">
      <vt:variant>
        <vt:lpstr>Theme</vt:lpstr>
      </vt:variant>
      <vt:variant>
        <vt:i4>5</vt:i4>
      </vt:variant>
      <vt:variant>
        <vt:lpstr>Slide Titles</vt:lpstr>
      </vt:variant>
      <vt:variant>
        <vt:i4>29</vt:i4>
      </vt:variant>
    </vt:vector>
  </HeadingPairs>
  <TitlesOfParts>
    <vt:vector size="34" baseType="lpstr">
      <vt:lpstr>lims_template_updated [2007]</vt:lpstr>
      <vt:lpstr>2_lims_template_updated [2007]</vt:lpstr>
      <vt:lpstr>3_lims_template_updated [2007]</vt:lpstr>
      <vt:lpstr>4_lims_template_updated [2007]</vt:lpstr>
      <vt:lpstr>5_lims_template_updated [2007]</vt:lpstr>
      <vt:lpstr>Optimizing Building Geometry to Increase the Energy Yield in the Built Environment</vt:lpstr>
      <vt:lpstr>Motivation: How are urban areas defined? </vt:lpstr>
      <vt:lpstr>Motivation: Why Urban Areas? </vt:lpstr>
      <vt:lpstr>Motivation: Flow behavior over rectangular buildings</vt:lpstr>
      <vt:lpstr>Approach: Sloped façade </vt:lpstr>
      <vt:lpstr>Approach: Preliminary CFD</vt:lpstr>
      <vt:lpstr>Approach: Boundary Conditions</vt:lpstr>
      <vt:lpstr>CFD Results: Velocity vectors zoomed</vt:lpstr>
      <vt:lpstr>Approach: Profile comparisons</vt:lpstr>
      <vt:lpstr>Approach #2: Elliptical façade </vt:lpstr>
      <vt:lpstr>Experimental Setup</vt:lpstr>
      <vt:lpstr>Experimental Results: Velocity Contours</vt:lpstr>
      <vt:lpstr>Experimental Results: Velocity Profiles </vt:lpstr>
      <vt:lpstr>Experimental Results: Turbulence Intensity Contours</vt:lpstr>
      <vt:lpstr>Experimental Results: Turbulence Intensity Profiles</vt:lpstr>
      <vt:lpstr>Conclusions</vt:lpstr>
      <vt:lpstr>Current &amp; Future Considerations</vt:lpstr>
      <vt:lpstr>Current &amp; Future Considerations</vt:lpstr>
      <vt:lpstr>Acknowledgements</vt:lpstr>
      <vt:lpstr>Thank You</vt:lpstr>
      <vt:lpstr>PowerPoint Presentation</vt:lpstr>
      <vt:lpstr>Procedure: Measurements</vt:lpstr>
      <vt:lpstr>Outline</vt:lpstr>
      <vt:lpstr>Comparison with CFD</vt:lpstr>
      <vt:lpstr>Comparison with CFD: Velocity contours of rectangle</vt:lpstr>
      <vt:lpstr>Comparison with CFD: Velocity contours of slope</vt:lpstr>
      <vt:lpstr>Comparison with CFD: Velocity Profiles Rectangular </vt:lpstr>
      <vt:lpstr>Comparison with CFD: Velocity Profiles 30o Slope</vt:lpstr>
      <vt:lpstr>Further Research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Urban Wind:  Effects of Structural Geometry</dc:title>
  <dc:creator>mg848</dc:creator>
  <cp:lastModifiedBy>Malika</cp:lastModifiedBy>
  <cp:revision>88</cp:revision>
  <cp:lastPrinted>2015-06-03T19:05:33Z</cp:lastPrinted>
  <dcterms:created xsi:type="dcterms:W3CDTF">2014-10-28T15:34:42Z</dcterms:created>
  <dcterms:modified xsi:type="dcterms:W3CDTF">2015-06-10T14:54:46Z</dcterms:modified>
</cp:coreProperties>
</file>