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Lst>
  <p:sldSz cy="5143500" cx="9144000"/>
  <p:notesSz cx="6858000" cy="9144000"/>
  <p:embeddedFontLst>
    <p:embeddedFont>
      <p:font typeface="Average"/>
      <p:regular r:id="rId23"/>
    </p:embeddedFont>
    <p:embeddedFont>
      <p:font typeface="Oswald"/>
      <p:regular r:id="rId24"/>
      <p:bold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font" Target="fonts/Oswald-regular.fntdata"/><Relationship Id="rId23" Type="http://schemas.openxmlformats.org/officeDocument/2006/relationships/font" Target="fonts/Average-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5" Type="http://schemas.openxmlformats.org/officeDocument/2006/relationships/font" Target="fonts/Oswald-bold.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22d341fdb2f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3" name="Google Shape;123;g22d341fdb2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rPr lang="en"/>
              <a:t>This photo is what one file looks like and represents one month</a:t>
            </a:r>
            <a:endParaRPr/>
          </a:p>
          <a:p>
            <a:pPr indent="-298450" lvl="0" marL="457200" rtl="0" algn="l">
              <a:spcBef>
                <a:spcPts val="0"/>
              </a:spcBef>
              <a:spcAft>
                <a:spcPts val="0"/>
              </a:spcAft>
              <a:buSzPts val="1100"/>
              <a:buChar char="●"/>
            </a:pPr>
            <a:r>
              <a:rPr lang="en"/>
              <a:t>You can see all of the data variables available in the file, but we must extract only the necessary data for our client’s research (the one highlighted in the red box)</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22d341fdb2f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22d341fdb2f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rPr lang="en"/>
              <a:t>This is the code that we used to convert the .nc files to .tiff</a:t>
            </a:r>
            <a:endParaRPr/>
          </a:p>
          <a:p>
            <a:pPr indent="-298450" lvl="0" marL="457200" rtl="0" algn="l">
              <a:spcBef>
                <a:spcPts val="0"/>
              </a:spcBef>
              <a:spcAft>
                <a:spcPts val="0"/>
              </a:spcAft>
              <a:buSzPts val="1100"/>
              <a:buChar char="●"/>
            </a:pPr>
            <a:r>
              <a:rPr lang="en"/>
              <a:t>Open the dataset, extract desired data, do some manipulation, and save the file as .tiff</a:t>
            </a:r>
            <a:endParaRPr/>
          </a:p>
          <a:p>
            <a:pPr indent="-298450" lvl="0" marL="457200" rtl="0" algn="l">
              <a:spcBef>
                <a:spcPts val="0"/>
              </a:spcBef>
              <a:spcAft>
                <a:spcPts val="0"/>
              </a:spcAft>
              <a:buSzPts val="1100"/>
              <a:buChar char="●"/>
            </a:pPr>
            <a:r>
              <a:rPr lang="en"/>
              <a:t>We wrote a script that loops through all of our historical data and converts each file</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22d341fdb2f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22d341fdb2f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rPr lang="en"/>
              <a:t>This is a sample of the final data output by our code</a:t>
            </a:r>
            <a:endParaRPr/>
          </a:p>
          <a:p>
            <a:pPr indent="-298450" lvl="0" marL="457200" rtl="0" algn="l">
              <a:spcBef>
                <a:spcPts val="0"/>
              </a:spcBef>
              <a:spcAft>
                <a:spcPts val="0"/>
              </a:spcAft>
              <a:buSzPts val="1100"/>
              <a:buChar char="●"/>
            </a:pPr>
            <a:r>
              <a:rPr lang="en"/>
              <a:t>The before is what the .nc file data looks like when viewed through a specialized software tool, and the after is the raw surface temperature data we extracted from the .nc file</a:t>
            </a:r>
            <a:endParaRPr/>
          </a:p>
          <a:p>
            <a:pPr indent="-298450" lvl="0" marL="457200" rtl="0" algn="l">
              <a:spcBef>
                <a:spcPts val="0"/>
              </a:spcBef>
              <a:spcAft>
                <a:spcPts val="0"/>
              </a:spcAft>
              <a:buSzPts val="1100"/>
              <a:buChar char="●"/>
            </a:pPr>
            <a:r>
              <a:rPr lang="en"/>
              <a:t>This is the format that our client requested for his research</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22b2344fa4a_0_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22b2344fa4a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rPr lang="en"/>
              <a:t>We need to set up a program that will grab data upon the client’s request, convert that data to the desired tiff format, and update the database of historical data that we have already established</a:t>
            </a:r>
            <a:endParaRPr/>
          </a:p>
          <a:p>
            <a:pPr indent="-298450" lvl="0" marL="457200" rtl="0" algn="l">
              <a:spcBef>
                <a:spcPts val="0"/>
              </a:spcBef>
              <a:spcAft>
                <a:spcPts val="0"/>
              </a:spcAft>
              <a:buSzPts val="1100"/>
              <a:buChar char="●"/>
            </a:pPr>
            <a:r>
              <a:rPr lang="en"/>
              <a:t>We will expand upon the code that we have already written and utilize the data source API to pull new data</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22b2344fa4a_0_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22b2344fa4a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22b2344fa4a_0_1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22b2344fa4a_0_1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206875b2417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206875b2417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g206875b2417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206875b2417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206875b2417_0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206875b2417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g22b2344fa4a_0_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 name="Google Shape;71;g22b2344fa4a_0_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206d4c0ae7d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206d4c0ae7d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206d4c0ae7d_0_2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206d4c0ae7d_0_2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22b2344fa4a_0_1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1" name="Google Shape;91;g22b2344fa4a_0_1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rPr lang="en"/>
              <a:t>Red arrow points to where we currently are in our timeline: between sample scripts with basic API calls and full API functionality</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22b2344fa4a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22b2344fa4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rPr lang="en"/>
              <a:t>This photo is what one file looks like and represents one month</a:t>
            </a:r>
            <a:endParaRPr/>
          </a:p>
          <a:p>
            <a:pPr indent="-298450" lvl="0" marL="457200" rtl="0" algn="l">
              <a:spcBef>
                <a:spcPts val="0"/>
              </a:spcBef>
              <a:spcAft>
                <a:spcPts val="0"/>
              </a:spcAft>
              <a:buSzPts val="1100"/>
              <a:buChar char="●"/>
            </a:pPr>
            <a:r>
              <a:rPr lang="en"/>
              <a:t>You can see all of the data variables available in the file, but we must extract only the necessary data for our client’s research (the one highlighted in the red box)</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22b2344fa4a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22b2344fa4a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rPr lang="en"/>
              <a:t>This is the code that we used to convert the .nc files to .tiff</a:t>
            </a:r>
            <a:endParaRPr/>
          </a:p>
          <a:p>
            <a:pPr indent="-298450" lvl="0" marL="457200" rtl="0" algn="l">
              <a:spcBef>
                <a:spcPts val="0"/>
              </a:spcBef>
              <a:spcAft>
                <a:spcPts val="0"/>
              </a:spcAft>
              <a:buSzPts val="1100"/>
              <a:buChar char="●"/>
            </a:pPr>
            <a:r>
              <a:rPr lang="en"/>
              <a:t>Open the dataset, extract desired data, do some manipulation, and save the file as .tiff</a:t>
            </a:r>
            <a:endParaRPr/>
          </a:p>
          <a:p>
            <a:pPr indent="-298450" lvl="0" marL="457200" rtl="0" algn="l">
              <a:spcBef>
                <a:spcPts val="0"/>
              </a:spcBef>
              <a:spcAft>
                <a:spcPts val="0"/>
              </a:spcAft>
              <a:buSzPts val="1100"/>
              <a:buChar char="●"/>
            </a:pPr>
            <a:r>
              <a:rPr lang="en"/>
              <a:t>We wrote a script that loops through all of our historical data and converts each file</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22b2344fa4a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22b2344fa4a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rPr lang="en"/>
              <a:t>This is a sample of the final data output by our code</a:t>
            </a:r>
            <a:endParaRPr/>
          </a:p>
          <a:p>
            <a:pPr indent="-298450" lvl="0" marL="457200" rtl="0" algn="l">
              <a:spcBef>
                <a:spcPts val="0"/>
              </a:spcBef>
              <a:spcAft>
                <a:spcPts val="0"/>
              </a:spcAft>
              <a:buSzPts val="1100"/>
              <a:buChar char="●"/>
            </a:pPr>
            <a:r>
              <a:rPr lang="en"/>
              <a:t>The before is what the .nc file data looks like when viewed through a specialized software tool, and the after is the raw surface temperature data we extracted from the .nc file</a:t>
            </a:r>
            <a:endParaRPr/>
          </a:p>
          <a:p>
            <a:pPr indent="-298450" lvl="0" marL="457200" rtl="0" algn="l">
              <a:spcBef>
                <a:spcPts val="0"/>
              </a:spcBef>
              <a:spcAft>
                <a:spcPts val="0"/>
              </a:spcAft>
              <a:buSzPts val="1100"/>
              <a:buChar char="●"/>
            </a:pPr>
            <a:r>
              <a:rPr lang="en"/>
              <a:t>This is the format that our client requested for his research</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grpSp>
        <p:nvGrpSpPr>
          <p:cNvPr id="10" name="Google Shape;10;p2"/>
          <p:cNvGrpSpPr/>
          <p:nvPr/>
        </p:nvGrpSpPr>
        <p:grpSpPr>
          <a:xfrm>
            <a:off x="4350279" y="2855377"/>
            <a:ext cx="443589" cy="105632"/>
            <a:chOff x="4137525" y="2915950"/>
            <a:chExt cx="869100" cy="207000"/>
          </a:xfrm>
        </p:grpSpPr>
        <p:sp>
          <p:nvSpPr>
            <p:cNvPr id="11" name="Google Shape;11;p2"/>
            <p:cNvSpPr/>
            <p:nvPr/>
          </p:nvSpPr>
          <p:spPr>
            <a:xfrm>
              <a:off x="4468575" y="2915950"/>
              <a:ext cx="207000" cy="20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p:nvPr/>
          </p:nvSpPr>
          <p:spPr>
            <a:xfrm>
              <a:off x="4799625" y="2915950"/>
              <a:ext cx="207000" cy="20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a:off x="4137525" y="2915950"/>
              <a:ext cx="207000" cy="20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 name="Google Shape;14;p2"/>
          <p:cNvSpPr txBox="1"/>
          <p:nvPr>
            <p:ph type="ctrTitle"/>
          </p:nvPr>
        </p:nvSpPr>
        <p:spPr>
          <a:xfrm>
            <a:off x="671258" y="990800"/>
            <a:ext cx="7801500" cy="1730100"/>
          </a:xfrm>
          <a:prstGeom prst="rect">
            <a:avLst/>
          </a:prstGeom>
        </p:spPr>
        <p:txBody>
          <a:bodyPr anchorCtr="0" anchor="b" bIns="91425" lIns="91425" spcFirstLastPara="1" rIns="91425" wrap="square" tIns="91425">
            <a:norm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p:txBody>
      </p:sp>
      <p:sp>
        <p:nvSpPr>
          <p:cNvPr id="15" name="Google Shape;15;p2"/>
          <p:cNvSpPr txBox="1"/>
          <p:nvPr>
            <p:ph idx="1" type="subTitle"/>
          </p:nvPr>
        </p:nvSpPr>
        <p:spPr>
          <a:xfrm>
            <a:off x="671250" y="3174876"/>
            <a:ext cx="78015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16" name="Google Shape;16;p2"/>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9" name="Shape 49"/>
        <p:cNvGrpSpPr/>
        <p:nvPr/>
      </p:nvGrpSpPr>
      <p:grpSpPr>
        <a:xfrm>
          <a:off x="0" y="0"/>
          <a:ext cx="0" cy="0"/>
          <a:chOff x="0" y="0"/>
          <a:chExt cx="0" cy="0"/>
        </a:xfrm>
      </p:grpSpPr>
      <p:sp>
        <p:nvSpPr>
          <p:cNvPr id="50" name="Google Shape;50;p11"/>
          <p:cNvSpPr txBox="1"/>
          <p:nvPr>
            <p:ph hasCustomPrompt="1" type="title"/>
          </p:nvPr>
        </p:nvSpPr>
        <p:spPr>
          <a:xfrm>
            <a:off x="311700" y="1255275"/>
            <a:ext cx="8520600" cy="18906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1" name="Google Shape;51;p11"/>
          <p:cNvSpPr txBox="1"/>
          <p:nvPr>
            <p:ph idx="1" type="body"/>
          </p:nvPr>
        </p:nvSpPr>
        <p:spPr>
          <a:xfrm>
            <a:off x="311700" y="32284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2" name="Google Shape;52;p11"/>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3" name="Shape 53"/>
        <p:cNvGrpSpPr/>
        <p:nvPr/>
      </p:nvGrpSpPr>
      <p:grpSpPr>
        <a:xfrm>
          <a:off x="0" y="0"/>
          <a:ext cx="0" cy="0"/>
          <a:chOff x="0" y="0"/>
          <a:chExt cx="0" cy="0"/>
        </a:xfrm>
      </p:grpSpPr>
      <p:sp>
        <p:nvSpPr>
          <p:cNvPr id="54" name="Google Shape;54;p12"/>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7" name="Shape 17"/>
        <p:cNvGrpSpPr/>
        <p:nvPr/>
      </p:nvGrpSpPr>
      <p:grpSpPr>
        <a:xfrm>
          <a:off x="0" y="0"/>
          <a:ext cx="0" cy="0"/>
          <a:chOff x="0" y="0"/>
          <a:chExt cx="0" cy="0"/>
        </a:xfrm>
      </p:grpSpPr>
      <p:sp>
        <p:nvSpPr>
          <p:cNvPr id="18" name="Google Shape;18;p3"/>
          <p:cNvSpPr txBox="1"/>
          <p:nvPr>
            <p:ph type="title"/>
          </p:nvPr>
        </p:nvSpPr>
        <p:spPr>
          <a:xfrm>
            <a:off x="671250" y="2141250"/>
            <a:ext cx="7852200" cy="8610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9" name="Google Shape;19;p3"/>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0" name="Shape 20"/>
        <p:cNvGrpSpPr/>
        <p:nvPr/>
      </p:nvGrpSpPr>
      <p:grpSpPr>
        <a:xfrm>
          <a:off x="0" y="0"/>
          <a:ext cx="0" cy="0"/>
          <a:chOff x="0" y="0"/>
          <a:chExt cx="0" cy="0"/>
        </a:xfrm>
      </p:grpSpPr>
      <p:sp>
        <p:nvSpPr>
          <p:cNvPr id="21" name="Google Shape;21;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3" name="Google Shape;23;p4"/>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4" name="Shape 24"/>
        <p:cNvGrpSpPr/>
        <p:nvPr/>
      </p:nvGrpSpPr>
      <p:grpSpPr>
        <a:xfrm>
          <a:off x="0" y="0"/>
          <a:ext cx="0" cy="0"/>
          <a:chOff x="0" y="0"/>
          <a:chExt cx="0" cy="0"/>
        </a:xfrm>
      </p:grpSpPr>
      <p:sp>
        <p:nvSpPr>
          <p:cNvPr id="25" name="Google Shape;25;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6" name="Google Shape;26;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7" name="Google Shape;27;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8" name="Google Shape;28;p5"/>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1" name="Google Shape;31;p6"/>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2" name="Shape 32"/>
        <p:cNvGrpSpPr/>
        <p:nvPr/>
      </p:nvGrpSpPr>
      <p:grpSpPr>
        <a:xfrm>
          <a:off x="0" y="0"/>
          <a:ext cx="0" cy="0"/>
          <a:chOff x="0" y="0"/>
          <a:chExt cx="0" cy="0"/>
        </a:xfrm>
      </p:grpSpPr>
      <p:sp>
        <p:nvSpPr>
          <p:cNvPr id="33" name="Google Shape;33;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4" name="Google Shape;34;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5" name="Google Shape;35;p7"/>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lt2"/>
        </a:solidFill>
      </p:bgPr>
    </p:bg>
    <p:spTree>
      <p:nvGrpSpPr>
        <p:cNvPr id="36" name="Shape 36"/>
        <p:cNvGrpSpPr/>
        <p:nvPr/>
      </p:nvGrpSpPr>
      <p:grpSpPr>
        <a:xfrm>
          <a:off x="0" y="0"/>
          <a:ext cx="0" cy="0"/>
          <a:chOff x="0" y="0"/>
          <a:chExt cx="0" cy="0"/>
        </a:xfrm>
      </p:grpSpPr>
      <p:sp>
        <p:nvSpPr>
          <p:cNvPr id="37" name="Google Shape;37;p8"/>
          <p:cNvSpPr txBox="1"/>
          <p:nvPr>
            <p:ph type="title"/>
          </p:nvPr>
        </p:nvSpPr>
        <p:spPr>
          <a:xfrm>
            <a:off x="490250" y="526350"/>
            <a:ext cx="6227100" cy="40908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p:txBody>
      </p:sp>
      <p:sp>
        <p:nvSpPr>
          <p:cNvPr id="38" name="Google Shape;38;p8"/>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9" name="Shape 39"/>
        <p:cNvGrpSpPr/>
        <p:nvPr/>
      </p:nvGrpSpPr>
      <p:grpSpPr>
        <a:xfrm>
          <a:off x="0" y="0"/>
          <a:ext cx="0" cy="0"/>
          <a:chOff x="0" y="0"/>
          <a:chExt cx="0" cy="0"/>
        </a:xfrm>
      </p:grpSpPr>
      <p:sp>
        <p:nvSpPr>
          <p:cNvPr id="40" name="Google Shape;40;p9"/>
          <p:cNvSpPr/>
          <p:nvPr/>
        </p:nvSpPr>
        <p:spPr>
          <a:xfrm>
            <a:off x="4572000" y="0"/>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1" name="Google Shape;41;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42" name="Google Shape;42;p9"/>
          <p:cNvSpPr txBox="1"/>
          <p:nvPr>
            <p:ph type="title"/>
          </p:nvPr>
        </p:nvSpPr>
        <p:spPr>
          <a:xfrm>
            <a:off x="265500" y="1081400"/>
            <a:ext cx="4045200" cy="1710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3" name="Google Shape;43;p9"/>
          <p:cNvSpPr txBox="1"/>
          <p:nvPr>
            <p:ph idx="1" type="subTitle"/>
          </p:nvPr>
        </p:nvSpPr>
        <p:spPr>
          <a:xfrm>
            <a:off x="265500" y="2845201"/>
            <a:ext cx="4045200" cy="13455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Clr>
                <a:schemeClr val="dk1"/>
              </a:buClr>
              <a:buSzPts val="2100"/>
              <a:buNone/>
              <a:defRPr sz="2100">
                <a:solidFill>
                  <a:schemeClr val="dk1"/>
                </a:solidFill>
              </a:defRPr>
            </a:lvl1pPr>
            <a:lvl2pPr lvl="1" algn="ctr">
              <a:lnSpc>
                <a:spcPct val="100000"/>
              </a:lnSpc>
              <a:spcBef>
                <a:spcPts val="0"/>
              </a:spcBef>
              <a:spcAft>
                <a:spcPts val="0"/>
              </a:spcAft>
              <a:buClr>
                <a:schemeClr val="dk1"/>
              </a:buClr>
              <a:buSzPts val="2100"/>
              <a:buNone/>
              <a:defRPr sz="2100">
                <a:solidFill>
                  <a:schemeClr val="dk1"/>
                </a:solidFill>
              </a:defRPr>
            </a:lvl2pPr>
            <a:lvl3pPr lvl="2" algn="ctr">
              <a:lnSpc>
                <a:spcPct val="100000"/>
              </a:lnSpc>
              <a:spcBef>
                <a:spcPts val="0"/>
              </a:spcBef>
              <a:spcAft>
                <a:spcPts val="0"/>
              </a:spcAft>
              <a:buClr>
                <a:schemeClr val="dk1"/>
              </a:buClr>
              <a:buSzPts val="2100"/>
              <a:buNone/>
              <a:defRPr sz="2100">
                <a:solidFill>
                  <a:schemeClr val="dk1"/>
                </a:solidFill>
              </a:defRPr>
            </a:lvl3pPr>
            <a:lvl4pPr lvl="3" algn="ctr">
              <a:lnSpc>
                <a:spcPct val="100000"/>
              </a:lnSpc>
              <a:spcBef>
                <a:spcPts val="0"/>
              </a:spcBef>
              <a:spcAft>
                <a:spcPts val="0"/>
              </a:spcAft>
              <a:buClr>
                <a:schemeClr val="dk1"/>
              </a:buClr>
              <a:buSzPts val="2100"/>
              <a:buNone/>
              <a:defRPr sz="2100">
                <a:solidFill>
                  <a:schemeClr val="dk1"/>
                </a:solidFill>
              </a:defRPr>
            </a:lvl4pPr>
            <a:lvl5pPr lvl="4" algn="ctr">
              <a:lnSpc>
                <a:spcPct val="100000"/>
              </a:lnSpc>
              <a:spcBef>
                <a:spcPts val="0"/>
              </a:spcBef>
              <a:spcAft>
                <a:spcPts val="0"/>
              </a:spcAft>
              <a:buClr>
                <a:schemeClr val="dk1"/>
              </a:buClr>
              <a:buSzPts val="2100"/>
              <a:buNone/>
              <a:defRPr sz="2100">
                <a:solidFill>
                  <a:schemeClr val="dk1"/>
                </a:solidFill>
              </a:defRPr>
            </a:lvl5pPr>
            <a:lvl6pPr lvl="5" algn="ctr">
              <a:lnSpc>
                <a:spcPct val="100000"/>
              </a:lnSpc>
              <a:spcBef>
                <a:spcPts val="0"/>
              </a:spcBef>
              <a:spcAft>
                <a:spcPts val="0"/>
              </a:spcAft>
              <a:buClr>
                <a:schemeClr val="dk1"/>
              </a:buClr>
              <a:buSzPts val="2100"/>
              <a:buNone/>
              <a:defRPr sz="2100">
                <a:solidFill>
                  <a:schemeClr val="dk1"/>
                </a:solidFill>
              </a:defRPr>
            </a:lvl6pPr>
            <a:lvl7pPr lvl="6" algn="ctr">
              <a:lnSpc>
                <a:spcPct val="100000"/>
              </a:lnSpc>
              <a:spcBef>
                <a:spcPts val="0"/>
              </a:spcBef>
              <a:spcAft>
                <a:spcPts val="0"/>
              </a:spcAft>
              <a:buClr>
                <a:schemeClr val="dk1"/>
              </a:buClr>
              <a:buSzPts val="2100"/>
              <a:buNone/>
              <a:defRPr sz="2100">
                <a:solidFill>
                  <a:schemeClr val="dk1"/>
                </a:solidFill>
              </a:defRPr>
            </a:lvl7pPr>
            <a:lvl8pPr lvl="7" algn="ctr">
              <a:lnSpc>
                <a:spcPct val="100000"/>
              </a:lnSpc>
              <a:spcBef>
                <a:spcPts val="0"/>
              </a:spcBef>
              <a:spcAft>
                <a:spcPts val="0"/>
              </a:spcAft>
              <a:buClr>
                <a:schemeClr val="dk1"/>
              </a:buClr>
              <a:buSzPts val="2100"/>
              <a:buNone/>
              <a:defRPr sz="2100">
                <a:solidFill>
                  <a:schemeClr val="dk1"/>
                </a:solidFill>
              </a:defRPr>
            </a:lvl8pPr>
            <a:lvl9pPr lvl="8" algn="ctr">
              <a:lnSpc>
                <a:spcPct val="100000"/>
              </a:lnSpc>
              <a:spcBef>
                <a:spcPts val="0"/>
              </a:spcBef>
              <a:spcAft>
                <a:spcPts val="0"/>
              </a:spcAft>
              <a:buClr>
                <a:schemeClr val="dk1"/>
              </a:buClr>
              <a:buSzPts val="2100"/>
              <a:buNone/>
              <a:defRPr sz="2100">
                <a:solidFill>
                  <a:schemeClr val="dk1"/>
                </a:solidFill>
              </a:defRPr>
            </a:lvl9pPr>
          </a:lstStyle>
          <a:p/>
        </p:txBody>
      </p:sp>
      <p:sp>
        <p:nvSpPr>
          <p:cNvPr id="44" name="Google Shape;44;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0"/>
              </a:spcBef>
              <a:spcAft>
                <a:spcPts val="0"/>
              </a:spcAft>
              <a:buClr>
                <a:schemeClr val="lt1"/>
              </a:buClr>
              <a:buSzPts val="1400"/>
              <a:buChar char="○"/>
              <a:defRPr>
                <a:solidFill>
                  <a:schemeClr val="lt1"/>
                </a:solidFill>
              </a:defRPr>
            </a:lvl2pPr>
            <a:lvl3pPr indent="-317500" lvl="2" marL="1371600">
              <a:spcBef>
                <a:spcPts val="0"/>
              </a:spcBef>
              <a:spcAft>
                <a:spcPts val="0"/>
              </a:spcAft>
              <a:buClr>
                <a:schemeClr val="lt1"/>
              </a:buClr>
              <a:buSzPts val="1400"/>
              <a:buChar char="■"/>
              <a:defRPr>
                <a:solidFill>
                  <a:schemeClr val="lt1"/>
                </a:solidFill>
              </a:defRPr>
            </a:lvl3pPr>
            <a:lvl4pPr indent="-317500" lvl="3" marL="1828800">
              <a:spcBef>
                <a:spcPts val="0"/>
              </a:spcBef>
              <a:spcAft>
                <a:spcPts val="0"/>
              </a:spcAft>
              <a:buClr>
                <a:schemeClr val="lt1"/>
              </a:buClr>
              <a:buSzPts val="1400"/>
              <a:buChar char="●"/>
              <a:defRPr>
                <a:solidFill>
                  <a:schemeClr val="lt1"/>
                </a:solidFill>
              </a:defRPr>
            </a:lvl4pPr>
            <a:lvl5pPr indent="-317500" lvl="4" marL="2286000">
              <a:spcBef>
                <a:spcPts val="0"/>
              </a:spcBef>
              <a:spcAft>
                <a:spcPts val="0"/>
              </a:spcAft>
              <a:buClr>
                <a:schemeClr val="lt1"/>
              </a:buClr>
              <a:buSzPts val="1400"/>
              <a:buChar char="○"/>
              <a:defRPr>
                <a:solidFill>
                  <a:schemeClr val="lt1"/>
                </a:solidFill>
              </a:defRPr>
            </a:lvl5pPr>
            <a:lvl6pPr indent="-317500" lvl="5" marL="2743200">
              <a:spcBef>
                <a:spcPts val="0"/>
              </a:spcBef>
              <a:spcAft>
                <a:spcPts val="0"/>
              </a:spcAft>
              <a:buClr>
                <a:schemeClr val="lt1"/>
              </a:buClr>
              <a:buSzPts val="1400"/>
              <a:buChar char="■"/>
              <a:defRPr>
                <a:solidFill>
                  <a:schemeClr val="lt1"/>
                </a:solidFill>
              </a:defRPr>
            </a:lvl6pPr>
            <a:lvl7pPr indent="-317500" lvl="6" marL="3200400">
              <a:spcBef>
                <a:spcPts val="0"/>
              </a:spcBef>
              <a:spcAft>
                <a:spcPts val="0"/>
              </a:spcAft>
              <a:buClr>
                <a:schemeClr val="lt1"/>
              </a:buClr>
              <a:buSzPts val="1400"/>
              <a:buChar char="●"/>
              <a:defRPr>
                <a:solidFill>
                  <a:schemeClr val="lt1"/>
                </a:solidFill>
              </a:defRPr>
            </a:lvl7pPr>
            <a:lvl8pPr indent="-317500" lvl="7" marL="3657600">
              <a:spcBef>
                <a:spcPts val="0"/>
              </a:spcBef>
              <a:spcAft>
                <a:spcPts val="0"/>
              </a:spcAft>
              <a:buClr>
                <a:schemeClr val="lt1"/>
              </a:buClr>
              <a:buSzPts val="1400"/>
              <a:buChar char="○"/>
              <a:defRPr>
                <a:solidFill>
                  <a:schemeClr val="lt1"/>
                </a:solidFill>
              </a:defRPr>
            </a:lvl8pPr>
            <a:lvl9pPr indent="-317500" lvl="8" marL="4114800">
              <a:spcBef>
                <a:spcPts val="0"/>
              </a:spcBef>
              <a:spcAft>
                <a:spcPts val="0"/>
              </a:spcAft>
              <a:buClr>
                <a:schemeClr val="lt1"/>
              </a:buClr>
              <a:buSzPts val="1400"/>
              <a:buChar char="■"/>
              <a:defRPr>
                <a:solidFill>
                  <a:schemeClr val="lt1"/>
                </a:solidFill>
              </a:defRPr>
            </a:lvl9pPr>
          </a:lstStyle>
          <a:p/>
        </p:txBody>
      </p:sp>
      <p:sp>
        <p:nvSpPr>
          <p:cNvPr id="45" name="Google Shape;45;p9"/>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6" name="Shape 46"/>
        <p:cNvGrpSpPr/>
        <p:nvPr/>
      </p:nvGrpSpPr>
      <p:grpSpPr>
        <a:xfrm>
          <a:off x="0" y="0"/>
          <a:ext cx="0" cy="0"/>
          <a:chOff x="0" y="0"/>
          <a:chExt cx="0" cy="0"/>
        </a:xfrm>
      </p:grpSpPr>
      <p:sp>
        <p:nvSpPr>
          <p:cNvPr id="47" name="Google Shape;47;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Clr>
                <a:schemeClr val="dk1"/>
              </a:buClr>
              <a:buSzPts val="2100"/>
              <a:buFont typeface="Oswald"/>
              <a:buNone/>
              <a:defRPr sz="2100">
                <a:solidFill>
                  <a:schemeClr val="dk1"/>
                </a:solidFill>
                <a:latin typeface="Oswald"/>
                <a:ea typeface="Oswald"/>
                <a:cs typeface="Oswald"/>
                <a:sym typeface="Oswald"/>
              </a:defRPr>
            </a:lvl1pPr>
          </a:lstStyle>
          <a:p/>
        </p:txBody>
      </p:sp>
      <p:sp>
        <p:nvSpPr>
          <p:cNvPr id="48" name="Google Shape;48;p10"/>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late">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1pPr>
            <a:lvl2pPr lvl="1">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2pPr>
            <a:lvl3pPr lvl="2">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3pPr>
            <a:lvl4pPr lvl="3">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4pPr>
            <a:lvl5pPr lvl="4">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5pPr>
            <a:lvl6pPr lvl="5">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6pPr>
            <a:lvl7pPr lvl="6">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7pPr>
            <a:lvl8pPr lvl="7">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8pPr>
            <a:lvl9pPr lvl="8">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accent3"/>
              </a:buClr>
              <a:buSzPts val="1800"/>
              <a:buFont typeface="Average"/>
              <a:buChar char="●"/>
              <a:defRPr sz="1800">
                <a:solidFill>
                  <a:schemeClr val="accent3"/>
                </a:solidFill>
                <a:latin typeface="Average"/>
                <a:ea typeface="Average"/>
                <a:cs typeface="Average"/>
                <a:sym typeface="Average"/>
              </a:defRPr>
            </a:lvl1pPr>
            <a:lvl2pPr indent="-317500" lvl="1" marL="9144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2pPr>
            <a:lvl3pPr indent="-317500" lvl="2" marL="13716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3pPr>
            <a:lvl4pPr indent="-317500" lvl="3" marL="18288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4pPr>
            <a:lvl5pPr indent="-317500" lvl="4" marL="22860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5pPr>
            <a:lvl6pPr indent="-317500" lvl="5" marL="27432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6pPr>
            <a:lvl7pPr indent="-317500" lvl="6" marL="32004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7pPr>
            <a:lvl8pPr indent="-317500" lvl="7" marL="36576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8pPr>
            <a:lvl9pPr indent="-317500" lvl="8" marL="41148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9pPr>
          </a:lstStyle>
          <a:p/>
        </p:txBody>
      </p:sp>
      <p:sp>
        <p:nvSpPr>
          <p:cNvPr id="8" name="Google Shape;8;p1"/>
          <p:cNvSpPr txBox="1"/>
          <p:nvPr>
            <p:ph idx="12" type="sldNum"/>
          </p:nvPr>
        </p:nvSpPr>
        <p:spPr>
          <a:xfrm>
            <a:off x="8490250" y="4681009"/>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accent3"/>
                </a:solidFill>
                <a:latin typeface="Average"/>
                <a:ea typeface="Average"/>
                <a:cs typeface="Average"/>
                <a:sym typeface="Average"/>
              </a:defRPr>
            </a:lvl1pPr>
            <a:lvl2pPr lvl="1" algn="r">
              <a:buNone/>
              <a:defRPr sz="1000">
                <a:solidFill>
                  <a:schemeClr val="accent3"/>
                </a:solidFill>
                <a:latin typeface="Average"/>
                <a:ea typeface="Average"/>
                <a:cs typeface="Average"/>
                <a:sym typeface="Average"/>
              </a:defRPr>
            </a:lvl2pPr>
            <a:lvl3pPr lvl="2" algn="r">
              <a:buNone/>
              <a:defRPr sz="1000">
                <a:solidFill>
                  <a:schemeClr val="accent3"/>
                </a:solidFill>
                <a:latin typeface="Average"/>
                <a:ea typeface="Average"/>
                <a:cs typeface="Average"/>
                <a:sym typeface="Average"/>
              </a:defRPr>
            </a:lvl3pPr>
            <a:lvl4pPr lvl="3" algn="r">
              <a:buNone/>
              <a:defRPr sz="1000">
                <a:solidFill>
                  <a:schemeClr val="accent3"/>
                </a:solidFill>
                <a:latin typeface="Average"/>
                <a:ea typeface="Average"/>
                <a:cs typeface="Average"/>
                <a:sym typeface="Average"/>
              </a:defRPr>
            </a:lvl4pPr>
            <a:lvl5pPr lvl="4" algn="r">
              <a:buNone/>
              <a:defRPr sz="1000">
                <a:solidFill>
                  <a:schemeClr val="accent3"/>
                </a:solidFill>
                <a:latin typeface="Average"/>
                <a:ea typeface="Average"/>
                <a:cs typeface="Average"/>
                <a:sym typeface="Average"/>
              </a:defRPr>
            </a:lvl5pPr>
            <a:lvl6pPr lvl="5" algn="r">
              <a:buNone/>
              <a:defRPr sz="1000">
                <a:solidFill>
                  <a:schemeClr val="accent3"/>
                </a:solidFill>
                <a:latin typeface="Average"/>
                <a:ea typeface="Average"/>
                <a:cs typeface="Average"/>
                <a:sym typeface="Average"/>
              </a:defRPr>
            </a:lvl6pPr>
            <a:lvl7pPr lvl="6" algn="r">
              <a:buNone/>
              <a:defRPr sz="1000">
                <a:solidFill>
                  <a:schemeClr val="accent3"/>
                </a:solidFill>
                <a:latin typeface="Average"/>
                <a:ea typeface="Average"/>
                <a:cs typeface="Average"/>
                <a:sym typeface="Average"/>
              </a:defRPr>
            </a:lvl7pPr>
            <a:lvl8pPr lvl="7" algn="r">
              <a:buNone/>
              <a:defRPr sz="1000">
                <a:solidFill>
                  <a:schemeClr val="accent3"/>
                </a:solidFill>
                <a:latin typeface="Average"/>
                <a:ea typeface="Average"/>
                <a:cs typeface="Average"/>
                <a:sym typeface="Average"/>
              </a:defRPr>
            </a:lvl8pPr>
            <a:lvl9pPr lvl="8" algn="r">
              <a:buNone/>
              <a:defRPr sz="1000">
                <a:solidFill>
                  <a:schemeClr val="accent3"/>
                </a:solidFill>
                <a:latin typeface="Average"/>
                <a:ea typeface="Average"/>
                <a:cs typeface="Average"/>
                <a:sym typeface="Average"/>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hyperlink" Target="https://cds.climate.copernicus.eu/cdsapp#!/dataset/satellite-sea-surface-temperature?tab=overview" TargetMode="External"/><Relationship Id="rId4" Type="http://schemas.openxmlformats.org/officeDocument/2006/relationships/hyperlink" Target="https://cds.climate.copernicus.eu/cdsapp#!/dataset/satellite-ocean-colour?tab=overview" TargetMode="External"/><Relationship Id="rId5" Type="http://schemas.openxmlformats.org/officeDocument/2006/relationships/hyperlink" Target="https://esgf-node.llnl.gov/search/cmip6/"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9.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p13"/>
          <p:cNvSpPr txBox="1"/>
          <p:nvPr>
            <p:ph type="ctrTitle"/>
          </p:nvPr>
        </p:nvSpPr>
        <p:spPr>
          <a:xfrm>
            <a:off x="311700" y="744575"/>
            <a:ext cx="8520600" cy="12492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Ocean DB</a:t>
            </a:r>
            <a:endParaRPr/>
          </a:p>
        </p:txBody>
      </p:sp>
      <p:sp>
        <p:nvSpPr>
          <p:cNvPr id="60" name="Google Shape;60;p13"/>
          <p:cNvSpPr txBox="1"/>
          <p:nvPr>
            <p:ph idx="1" type="subTitle"/>
          </p:nvPr>
        </p:nvSpPr>
        <p:spPr>
          <a:xfrm>
            <a:off x="311700" y="2175450"/>
            <a:ext cx="8520600" cy="79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t>Justin Nelson, Matthew Eberhard, Derek Hackenbracht, Will Hillhouse</a:t>
            </a:r>
            <a:endParaRPr/>
          </a:p>
        </p:txBody>
      </p:sp>
      <p:sp>
        <p:nvSpPr>
          <p:cNvPr id="61" name="Google Shape;61;p13"/>
          <p:cNvSpPr txBox="1"/>
          <p:nvPr>
            <p:ph idx="1" type="subTitle"/>
          </p:nvPr>
        </p:nvSpPr>
        <p:spPr>
          <a:xfrm>
            <a:off x="411900" y="3350700"/>
            <a:ext cx="8520600" cy="1105500"/>
          </a:xfrm>
          <a:prstGeom prst="rect">
            <a:avLst/>
          </a:prstGeom>
        </p:spPr>
        <p:txBody>
          <a:bodyPr anchorCtr="0" anchor="t" bIns="91425" lIns="91425" spcFirstLastPara="1" rIns="91425" wrap="square" tIns="91425">
            <a:normAutofit fontScale="85000" lnSpcReduction="20000"/>
          </a:bodyPr>
          <a:lstStyle/>
          <a:p>
            <a:pPr indent="0" lvl="0" marL="0" rtl="0" algn="ctr">
              <a:spcBef>
                <a:spcPts val="0"/>
              </a:spcBef>
              <a:spcAft>
                <a:spcPts val="0"/>
              </a:spcAft>
              <a:buNone/>
            </a:pPr>
            <a:r>
              <a:rPr lang="en"/>
              <a:t>CS4624 - Multimedia, Hypertext, and Information Access</a:t>
            </a:r>
            <a:endParaRPr/>
          </a:p>
          <a:p>
            <a:pPr indent="0" lvl="0" marL="0" rtl="0" algn="ctr">
              <a:spcBef>
                <a:spcPts val="0"/>
              </a:spcBef>
              <a:spcAft>
                <a:spcPts val="0"/>
              </a:spcAft>
              <a:buNone/>
            </a:pPr>
            <a:r>
              <a:rPr lang="en"/>
              <a:t>Professor Edward Fox</a:t>
            </a:r>
            <a:endParaRPr/>
          </a:p>
          <a:p>
            <a:pPr indent="0" lvl="0" marL="0" rtl="0" algn="ctr">
              <a:spcBef>
                <a:spcPts val="0"/>
              </a:spcBef>
              <a:spcAft>
                <a:spcPts val="0"/>
              </a:spcAft>
              <a:buNone/>
            </a:pPr>
            <a:r>
              <a:rPr lang="en"/>
              <a:t>Virginia Tech, Blacksburg VA 24061</a:t>
            </a:r>
            <a:endParaRPr/>
          </a:p>
          <a:p>
            <a:pPr indent="0" lvl="0" marL="0" rtl="0" algn="ctr">
              <a:spcBef>
                <a:spcPts val="0"/>
              </a:spcBef>
              <a:spcAft>
                <a:spcPts val="0"/>
              </a:spcAft>
              <a:buNone/>
            </a:pPr>
            <a:r>
              <a:rPr lang="en"/>
              <a:t>April 18, 2023</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2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New</a:t>
            </a:r>
            <a:r>
              <a:rPr lang="en"/>
              <a:t> Conversion Technique - Raw Data Downloaded</a:t>
            </a:r>
            <a:endParaRPr/>
          </a:p>
        </p:txBody>
      </p:sp>
      <p:pic>
        <p:nvPicPr>
          <p:cNvPr id="126" name="Google Shape;126;p22"/>
          <p:cNvPicPr preferRelativeResize="0"/>
          <p:nvPr/>
        </p:nvPicPr>
        <p:blipFill>
          <a:blip r:embed="rId3">
            <a:alphaModFix/>
          </a:blip>
          <a:stretch>
            <a:fillRect/>
          </a:stretch>
        </p:blipFill>
        <p:spPr>
          <a:xfrm>
            <a:off x="152400" y="1776375"/>
            <a:ext cx="8839200" cy="136207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sp>
        <p:nvSpPr>
          <p:cNvPr id="131" name="Google Shape;131;p2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New</a:t>
            </a:r>
            <a:r>
              <a:rPr lang="en"/>
              <a:t> Conversion Technique - Scripting for Data Transforms</a:t>
            </a:r>
            <a:endParaRPr/>
          </a:p>
        </p:txBody>
      </p:sp>
      <p:pic>
        <p:nvPicPr>
          <p:cNvPr id="132" name="Google Shape;132;p23"/>
          <p:cNvPicPr preferRelativeResize="0"/>
          <p:nvPr/>
        </p:nvPicPr>
        <p:blipFill>
          <a:blip r:embed="rId3">
            <a:alphaModFix/>
          </a:blip>
          <a:stretch>
            <a:fillRect/>
          </a:stretch>
        </p:blipFill>
        <p:spPr>
          <a:xfrm>
            <a:off x="2304925" y="1084875"/>
            <a:ext cx="4534156" cy="3820976"/>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2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New</a:t>
            </a:r>
            <a:r>
              <a:rPr lang="en"/>
              <a:t> Conversion Technique - Final Data Sample</a:t>
            </a:r>
            <a:endParaRPr/>
          </a:p>
        </p:txBody>
      </p:sp>
      <p:pic>
        <p:nvPicPr>
          <p:cNvPr id="138" name="Google Shape;138;p24"/>
          <p:cNvPicPr preferRelativeResize="0"/>
          <p:nvPr/>
        </p:nvPicPr>
        <p:blipFill>
          <a:blip r:embed="rId3">
            <a:alphaModFix/>
          </a:blip>
          <a:stretch>
            <a:fillRect/>
          </a:stretch>
        </p:blipFill>
        <p:spPr>
          <a:xfrm>
            <a:off x="2112425" y="1427375"/>
            <a:ext cx="4919157" cy="2966974"/>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2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Work Completed</a:t>
            </a:r>
            <a:r>
              <a:rPr lang="en"/>
              <a:t> - Scripting</a:t>
            </a:r>
            <a:endParaRPr/>
          </a:p>
        </p:txBody>
      </p:sp>
      <p:sp>
        <p:nvSpPr>
          <p:cNvPr id="144" name="Google Shape;144;p25"/>
          <p:cNvSpPr txBox="1"/>
          <p:nvPr>
            <p:ph idx="1" type="body"/>
          </p:nvPr>
        </p:nvSpPr>
        <p:spPr>
          <a:xfrm>
            <a:off x="311700" y="1152475"/>
            <a:ext cx="56232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Have base code for conversion technique</a:t>
            </a:r>
            <a:endParaRPr/>
          </a:p>
          <a:p>
            <a:pPr indent="-342900" lvl="0" marL="457200" rtl="0" algn="l">
              <a:spcBef>
                <a:spcPts val="1000"/>
              </a:spcBef>
              <a:spcAft>
                <a:spcPts val="0"/>
              </a:spcAft>
              <a:buSzPts val="1800"/>
              <a:buChar char="●"/>
            </a:pPr>
            <a:r>
              <a:rPr lang="en"/>
              <a:t>Has been extended to extract data directly from API</a:t>
            </a:r>
            <a:endParaRPr/>
          </a:p>
          <a:p>
            <a:pPr indent="-342900" lvl="0" marL="457200" rtl="0" algn="l">
              <a:spcBef>
                <a:spcPts val="1000"/>
              </a:spcBef>
              <a:spcAft>
                <a:spcPts val="1000"/>
              </a:spcAft>
              <a:buSzPts val="1800"/>
              <a:buChar char="●"/>
            </a:pPr>
            <a:r>
              <a:rPr lang="en"/>
              <a:t>Specify months of data to grab, use same conversion techniques to convert new data</a:t>
            </a:r>
            <a:endParaRPr/>
          </a:p>
        </p:txBody>
      </p:sp>
      <p:pic>
        <p:nvPicPr>
          <p:cNvPr id="145" name="Google Shape;145;p25"/>
          <p:cNvPicPr preferRelativeResize="0"/>
          <p:nvPr/>
        </p:nvPicPr>
        <p:blipFill>
          <a:blip r:embed="rId3">
            <a:alphaModFix/>
          </a:blip>
          <a:stretch>
            <a:fillRect/>
          </a:stretch>
        </p:blipFill>
        <p:spPr>
          <a:xfrm>
            <a:off x="6533950" y="359625"/>
            <a:ext cx="2339200" cy="45734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2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Work Completed - Testing</a:t>
            </a:r>
            <a:endParaRPr/>
          </a:p>
        </p:txBody>
      </p:sp>
      <p:sp>
        <p:nvSpPr>
          <p:cNvPr id="151" name="Google Shape;151;p26"/>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lnSpc>
                <a:spcPct val="115000"/>
              </a:lnSpc>
              <a:spcBef>
                <a:spcPts val="0"/>
              </a:spcBef>
              <a:spcAft>
                <a:spcPts val="0"/>
              </a:spcAft>
              <a:buSzPts val="1800"/>
              <a:buChar char="●"/>
            </a:pPr>
            <a:r>
              <a:rPr lang="en"/>
              <a:t>Edge case testing for user input</a:t>
            </a:r>
            <a:endParaRPr/>
          </a:p>
          <a:p>
            <a:pPr indent="-317500" lvl="1" marL="914400" rtl="0" algn="l">
              <a:lnSpc>
                <a:spcPct val="115000"/>
              </a:lnSpc>
              <a:spcBef>
                <a:spcPts val="1000"/>
              </a:spcBef>
              <a:spcAft>
                <a:spcPts val="0"/>
              </a:spcAft>
              <a:buSzPts val="1400"/>
              <a:buChar char="○"/>
            </a:pPr>
            <a:r>
              <a:rPr lang="en"/>
              <a:t>Ensuring input is a valid date-time</a:t>
            </a:r>
            <a:endParaRPr/>
          </a:p>
          <a:p>
            <a:pPr indent="-317500" lvl="1" marL="914400" rtl="0" algn="l">
              <a:lnSpc>
                <a:spcPct val="115000"/>
              </a:lnSpc>
              <a:spcBef>
                <a:spcPts val="1000"/>
              </a:spcBef>
              <a:spcAft>
                <a:spcPts val="0"/>
              </a:spcAft>
              <a:buSzPts val="1400"/>
              <a:buChar char="○"/>
            </a:pPr>
            <a:r>
              <a:rPr lang="en"/>
              <a:t>Ensuring data availability for supplied date</a:t>
            </a:r>
            <a:endParaRPr/>
          </a:p>
          <a:p>
            <a:pPr indent="-342900" lvl="0" marL="457200" rtl="0" algn="l">
              <a:lnSpc>
                <a:spcPct val="115000"/>
              </a:lnSpc>
              <a:spcBef>
                <a:spcPts val="1000"/>
              </a:spcBef>
              <a:spcAft>
                <a:spcPts val="0"/>
              </a:spcAft>
              <a:buSzPts val="1800"/>
              <a:buChar char="●"/>
            </a:pPr>
            <a:r>
              <a:rPr lang="en"/>
              <a:t>API calls</a:t>
            </a:r>
            <a:endParaRPr/>
          </a:p>
          <a:p>
            <a:pPr indent="-317500" lvl="1" marL="914400" rtl="0" algn="l">
              <a:lnSpc>
                <a:spcPct val="115000"/>
              </a:lnSpc>
              <a:spcBef>
                <a:spcPts val="1000"/>
              </a:spcBef>
              <a:spcAft>
                <a:spcPts val="0"/>
              </a:spcAft>
              <a:buSzPts val="1400"/>
              <a:buChar char="○"/>
            </a:pPr>
            <a:r>
              <a:rPr lang="en"/>
              <a:t>Tests for catching errors returned by API</a:t>
            </a:r>
            <a:endParaRPr/>
          </a:p>
          <a:p>
            <a:pPr indent="-317500" lvl="1" marL="914400" rtl="0" algn="l">
              <a:lnSpc>
                <a:spcPct val="115000"/>
              </a:lnSpc>
              <a:spcBef>
                <a:spcPts val="1000"/>
              </a:spcBef>
              <a:spcAft>
                <a:spcPts val="0"/>
              </a:spcAft>
              <a:buSzPts val="1400"/>
              <a:buChar char="○"/>
            </a:pPr>
            <a:r>
              <a:rPr lang="en"/>
              <a:t>Sending improper API calls</a:t>
            </a:r>
            <a:endParaRPr/>
          </a:p>
          <a:p>
            <a:pPr indent="-342900" lvl="0" marL="457200" rtl="0" algn="l">
              <a:lnSpc>
                <a:spcPct val="115000"/>
              </a:lnSpc>
              <a:spcBef>
                <a:spcPts val="1000"/>
              </a:spcBef>
              <a:spcAft>
                <a:spcPts val="0"/>
              </a:spcAft>
              <a:buSzPts val="1800"/>
              <a:buChar char="●"/>
            </a:pPr>
            <a:r>
              <a:rPr lang="en"/>
              <a:t>File conversion testing</a:t>
            </a:r>
            <a:endParaRPr/>
          </a:p>
          <a:p>
            <a:pPr indent="-317500" lvl="1" marL="914400" rtl="0" algn="l">
              <a:lnSpc>
                <a:spcPct val="115000"/>
              </a:lnSpc>
              <a:spcBef>
                <a:spcPts val="1000"/>
              </a:spcBef>
              <a:spcAft>
                <a:spcPts val="1000"/>
              </a:spcAft>
              <a:buSzPts val="1400"/>
              <a:buChar char="○"/>
            </a:pPr>
            <a:r>
              <a:rPr lang="en"/>
              <a:t>Testing faulty files (aka files with improper variable names, headers, etc.)</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27"/>
          <p:cNvSpPr txBox="1"/>
          <p:nvPr>
            <p:ph type="title"/>
          </p:nvPr>
        </p:nvSpPr>
        <p:spPr>
          <a:xfrm>
            <a:off x="311700" y="43657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Remaining Work</a:t>
            </a:r>
            <a:endParaRPr/>
          </a:p>
        </p:txBody>
      </p:sp>
      <p:sp>
        <p:nvSpPr>
          <p:cNvPr id="157" name="Google Shape;157;p27"/>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lnSpc>
                <a:spcPct val="115000"/>
              </a:lnSpc>
              <a:spcBef>
                <a:spcPts val="0"/>
              </a:spcBef>
              <a:spcAft>
                <a:spcPts val="0"/>
              </a:spcAft>
              <a:buSzPts val="1800"/>
              <a:buChar char="●"/>
            </a:pPr>
            <a:r>
              <a:rPr lang="en"/>
              <a:t>All assigned work has been completed</a:t>
            </a:r>
            <a:endParaRPr/>
          </a:p>
          <a:p>
            <a:pPr indent="-342900" lvl="0" marL="457200" rtl="0" algn="l">
              <a:lnSpc>
                <a:spcPct val="115000"/>
              </a:lnSpc>
              <a:spcBef>
                <a:spcPts val="1000"/>
              </a:spcBef>
              <a:spcAft>
                <a:spcPts val="0"/>
              </a:spcAft>
              <a:buSzPts val="1800"/>
              <a:buChar char="●"/>
            </a:pPr>
            <a:r>
              <a:rPr lang="en"/>
              <a:t>Possible Improvements Include:</a:t>
            </a:r>
            <a:endParaRPr/>
          </a:p>
          <a:p>
            <a:pPr indent="-317500" lvl="1" marL="914400" rtl="0" algn="l">
              <a:lnSpc>
                <a:spcPct val="115000"/>
              </a:lnSpc>
              <a:spcBef>
                <a:spcPts val="1000"/>
              </a:spcBef>
              <a:spcAft>
                <a:spcPts val="0"/>
              </a:spcAft>
              <a:buSzPts val="1400"/>
              <a:buChar char="○"/>
            </a:pPr>
            <a:r>
              <a:rPr lang="en"/>
              <a:t>Frontend ease of use features for the script</a:t>
            </a:r>
            <a:endParaRPr/>
          </a:p>
          <a:p>
            <a:pPr indent="-317500" lvl="1" marL="914400" rtl="0" algn="l">
              <a:lnSpc>
                <a:spcPct val="115000"/>
              </a:lnSpc>
              <a:spcBef>
                <a:spcPts val="1000"/>
              </a:spcBef>
              <a:spcAft>
                <a:spcPts val="0"/>
              </a:spcAft>
              <a:buSzPts val="1400"/>
              <a:buChar char="○"/>
            </a:pPr>
            <a:r>
              <a:rPr lang="en"/>
              <a:t>Extending work to more sources</a:t>
            </a:r>
            <a:endParaRPr/>
          </a:p>
          <a:p>
            <a:pPr indent="-317500" lvl="1" marL="914400" rtl="0" algn="l">
              <a:lnSpc>
                <a:spcPct val="115000"/>
              </a:lnSpc>
              <a:spcBef>
                <a:spcPts val="1000"/>
              </a:spcBef>
              <a:spcAft>
                <a:spcPts val="1000"/>
              </a:spcAft>
              <a:buSzPts val="1400"/>
              <a:buChar char="○"/>
            </a:pPr>
            <a:r>
              <a:rPr lang="en"/>
              <a:t>Machine learning model to analyze temperature and salinity data</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2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3000"/>
              <a:t>Acknowledgements</a:t>
            </a:r>
            <a:endParaRPr b="1" sz="3000"/>
          </a:p>
        </p:txBody>
      </p:sp>
      <p:sp>
        <p:nvSpPr>
          <p:cNvPr id="163" name="Google Shape;163;p28"/>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Dr. Luis Escobar - Virginia Tech (Virginia Polytechnic Institute and State University) | VT · Department of Fish and Wildlife Conservation</a:t>
            </a:r>
            <a:endParaRPr/>
          </a:p>
          <a:p>
            <a:pPr indent="-342900" lvl="0" marL="457200" rtl="0" algn="l">
              <a:spcBef>
                <a:spcPts val="0"/>
              </a:spcBef>
              <a:spcAft>
                <a:spcPts val="0"/>
              </a:spcAft>
              <a:buSzPts val="1800"/>
              <a:buChar char="●"/>
            </a:pPr>
            <a:r>
              <a:rPr lang="en"/>
              <a:t>Professor Edward A. Fox</a:t>
            </a:r>
            <a:endParaRPr/>
          </a:p>
          <a:p>
            <a:pPr indent="-342900" lvl="0" marL="457200" rtl="0" algn="l">
              <a:spcBef>
                <a:spcPts val="0"/>
              </a:spcBef>
              <a:spcAft>
                <a:spcPts val="0"/>
              </a:spcAft>
              <a:buSzPts val="1800"/>
              <a:buChar char="●"/>
            </a:pPr>
            <a:r>
              <a:rPr lang="en"/>
              <a:t>GTA Ryan Wood</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p2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3000"/>
              <a:t>References</a:t>
            </a:r>
            <a:endParaRPr b="1" sz="3000"/>
          </a:p>
        </p:txBody>
      </p:sp>
      <p:sp>
        <p:nvSpPr>
          <p:cNvPr id="169" name="Google Shape;169;p29"/>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u="sng">
                <a:solidFill>
                  <a:schemeClr val="hlink"/>
                </a:solidFill>
                <a:hlinkClick r:id="rId3"/>
              </a:rPr>
              <a:t>https://cds.climate.copernicus.eu/cdsapp#!/dataset/satellite-sea-surface-temperature?tab=overview</a:t>
            </a:r>
            <a:r>
              <a:rPr lang="en"/>
              <a:t> </a:t>
            </a:r>
            <a:endParaRPr/>
          </a:p>
          <a:p>
            <a:pPr indent="-342900" lvl="0" marL="457200" rtl="0" algn="l">
              <a:spcBef>
                <a:spcPts val="0"/>
              </a:spcBef>
              <a:spcAft>
                <a:spcPts val="0"/>
              </a:spcAft>
              <a:buSzPts val="1800"/>
              <a:buChar char="●"/>
            </a:pPr>
            <a:r>
              <a:rPr lang="en" u="sng">
                <a:solidFill>
                  <a:schemeClr val="hlink"/>
                </a:solidFill>
                <a:hlinkClick r:id="rId4"/>
              </a:rPr>
              <a:t>https://cds.climate.copernicus.eu/cdsapp#!/dataset/satellite-ocean-colour?tab=overview</a:t>
            </a:r>
            <a:r>
              <a:rPr lang="en"/>
              <a:t> </a:t>
            </a:r>
            <a:endParaRPr/>
          </a:p>
          <a:p>
            <a:pPr indent="-342900" lvl="0" marL="457200" rtl="0" algn="l">
              <a:spcBef>
                <a:spcPts val="0"/>
              </a:spcBef>
              <a:spcAft>
                <a:spcPts val="0"/>
              </a:spcAft>
              <a:buSzPts val="1800"/>
              <a:buChar char="●"/>
            </a:pPr>
            <a:r>
              <a:rPr lang="en" u="sng">
                <a:solidFill>
                  <a:schemeClr val="hlink"/>
                </a:solidFill>
                <a:hlinkClick r:id="rId5"/>
              </a:rPr>
              <a:t>https://esgf-node.llnl.gov/search/cmip6/</a:t>
            </a:r>
            <a:r>
              <a:rPr lang="en"/>
              <a:t>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 name="Shape 65"/>
        <p:cNvGrpSpPr/>
        <p:nvPr/>
      </p:nvGrpSpPr>
      <p:grpSpPr>
        <a:xfrm>
          <a:off x="0" y="0"/>
          <a:ext cx="0" cy="0"/>
          <a:chOff x="0" y="0"/>
          <a:chExt cx="0" cy="0"/>
        </a:xfrm>
      </p:grpSpPr>
      <p:sp>
        <p:nvSpPr>
          <p:cNvPr id="66" name="Google Shape;66;p1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3000"/>
              <a:t>Outline</a:t>
            </a:r>
            <a:endParaRPr b="1" sz="3000"/>
          </a:p>
        </p:txBody>
      </p:sp>
      <p:sp>
        <p:nvSpPr>
          <p:cNvPr id="67" name="Google Shape;67;p1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81000" lvl="0" marL="457200" rtl="0" algn="l">
              <a:spcBef>
                <a:spcPts val="0"/>
              </a:spcBef>
              <a:spcAft>
                <a:spcPts val="0"/>
              </a:spcAft>
              <a:buSzPts val="2400"/>
              <a:buAutoNum type="arabicPeriod"/>
            </a:pPr>
            <a:r>
              <a:rPr lang="en" sz="2400"/>
              <a:t>Project Overview</a:t>
            </a:r>
            <a:endParaRPr sz="2400"/>
          </a:p>
          <a:p>
            <a:pPr indent="-381000" lvl="0" marL="457200" rtl="0" algn="l">
              <a:spcBef>
                <a:spcPts val="0"/>
              </a:spcBef>
              <a:spcAft>
                <a:spcPts val="0"/>
              </a:spcAft>
              <a:buSzPts val="2400"/>
              <a:buAutoNum type="arabicPeriod"/>
            </a:pPr>
            <a:r>
              <a:rPr lang="en" sz="2400"/>
              <a:t>Deliverables</a:t>
            </a:r>
            <a:endParaRPr sz="2400"/>
          </a:p>
          <a:p>
            <a:pPr indent="-381000" lvl="0" marL="457200" rtl="0" algn="l">
              <a:spcBef>
                <a:spcPts val="0"/>
              </a:spcBef>
              <a:spcAft>
                <a:spcPts val="0"/>
              </a:spcAft>
              <a:buSzPts val="2400"/>
              <a:buAutoNum type="arabicPeriod"/>
            </a:pPr>
            <a:r>
              <a:rPr lang="en" sz="2400"/>
              <a:t>General Approach</a:t>
            </a:r>
            <a:endParaRPr sz="2400"/>
          </a:p>
          <a:p>
            <a:pPr indent="-381000" lvl="0" marL="457200" rtl="0" algn="l">
              <a:spcBef>
                <a:spcPts val="0"/>
              </a:spcBef>
              <a:spcAft>
                <a:spcPts val="0"/>
              </a:spcAft>
              <a:buSzPts val="2400"/>
              <a:buAutoNum type="arabicPeriod"/>
            </a:pPr>
            <a:r>
              <a:rPr lang="en" sz="2400"/>
              <a:t>Timeline</a:t>
            </a:r>
            <a:endParaRPr sz="2400"/>
          </a:p>
          <a:p>
            <a:pPr indent="-381000" lvl="0" marL="457200" rtl="0" algn="l">
              <a:spcBef>
                <a:spcPts val="0"/>
              </a:spcBef>
              <a:spcAft>
                <a:spcPts val="0"/>
              </a:spcAft>
              <a:buSzPts val="2400"/>
              <a:buAutoNum type="arabicPeriod"/>
            </a:pPr>
            <a:r>
              <a:rPr lang="en" sz="2400"/>
              <a:t>Work Completed</a:t>
            </a:r>
            <a:endParaRPr sz="2400"/>
          </a:p>
          <a:p>
            <a:pPr indent="-381000" lvl="0" marL="457200" rtl="0" algn="l">
              <a:spcBef>
                <a:spcPts val="0"/>
              </a:spcBef>
              <a:spcAft>
                <a:spcPts val="0"/>
              </a:spcAft>
              <a:buSzPts val="2400"/>
              <a:buAutoNum type="arabicPeriod"/>
            </a:pPr>
            <a:r>
              <a:rPr lang="en" sz="2400"/>
              <a:t>Remaining Work</a:t>
            </a:r>
            <a:endParaRPr sz="2400"/>
          </a:p>
        </p:txBody>
      </p:sp>
      <p:pic>
        <p:nvPicPr>
          <p:cNvPr id="68" name="Google Shape;68;p14"/>
          <p:cNvPicPr preferRelativeResize="0"/>
          <p:nvPr/>
        </p:nvPicPr>
        <p:blipFill>
          <a:blip r:embed="rId3">
            <a:alphaModFix/>
          </a:blip>
          <a:stretch>
            <a:fillRect/>
          </a:stretch>
        </p:blipFill>
        <p:spPr>
          <a:xfrm>
            <a:off x="3705972" y="648475"/>
            <a:ext cx="5285325" cy="37675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sp>
        <p:nvSpPr>
          <p:cNvPr id="73" name="Google Shape;73;p1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Project Overview</a:t>
            </a:r>
            <a:endParaRPr/>
          </a:p>
        </p:txBody>
      </p:sp>
      <p:sp>
        <p:nvSpPr>
          <p:cNvPr id="74" name="Google Shape;74;p15"/>
          <p:cNvSpPr txBox="1"/>
          <p:nvPr>
            <p:ph idx="1" type="body"/>
          </p:nvPr>
        </p:nvSpPr>
        <p:spPr>
          <a:xfrm>
            <a:off x="311700" y="1152475"/>
            <a:ext cx="51099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b="1" lang="en" u="sng"/>
              <a:t>Our client:</a:t>
            </a:r>
            <a:r>
              <a:rPr lang="en"/>
              <a:t> Dr. Luis Escobar in the Department of Fish and Wildlife Conservation</a:t>
            </a:r>
            <a:endParaRPr/>
          </a:p>
          <a:p>
            <a:pPr indent="-342900" lvl="0" marL="457200" rtl="0" algn="l">
              <a:spcBef>
                <a:spcPts val="1000"/>
              </a:spcBef>
              <a:spcAft>
                <a:spcPts val="0"/>
              </a:spcAft>
              <a:buSzPts val="1800"/>
              <a:buChar char="●"/>
            </a:pPr>
            <a:r>
              <a:rPr b="1" lang="en" u="sng"/>
              <a:t>His Goal:</a:t>
            </a:r>
            <a:r>
              <a:rPr lang="en"/>
              <a:t> Study the effects of climate change on the features of the ocean and the likely effects on human health and biodiversity.</a:t>
            </a:r>
            <a:endParaRPr/>
          </a:p>
          <a:p>
            <a:pPr indent="-342900" lvl="0" marL="457200" rtl="0" algn="l">
              <a:spcBef>
                <a:spcPts val="1000"/>
              </a:spcBef>
              <a:spcAft>
                <a:spcPts val="1000"/>
              </a:spcAft>
              <a:buSzPts val="1800"/>
              <a:buChar char="●"/>
            </a:pPr>
            <a:r>
              <a:rPr b="1" lang="en" u="sng"/>
              <a:t>Our Goal:</a:t>
            </a:r>
            <a:r>
              <a:rPr lang="en"/>
              <a:t> Collect relevant ocean condition data as far back as possible to help our client with his research.</a:t>
            </a:r>
            <a:endParaRPr/>
          </a:p>
        </p:txBody>
      </p:sp>
      <p:pic>
        <p:nvPicPr>
          <p:cNvPr id="75" name="Google Shape;75;p15"/>
          <p:cNvPicPr preferRelativeResize="0"/>
          <p:nvPr/>
        </p:nvPicPr>
        <p:blipFill>
          <a:blip r:embed="rId3">
            <a:alphaModFix/>
          </a:blip>
          <a:stretch>
            <a:fillRect/>
          </a:stretch>
        </p:blipFill>
        <p:spPr>
          <a:xfrm>
            <a:off x="6398825" y="1017725"/>
            <a:ext cx="1968975" cy="2958049"/>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3000"/>
              <a:t>Deliverables</a:t>
            </a:r>
            <a:endParaRPr b="1" sz="3000"/>
          </a:p>
        </p:txBody>
      </p:sp>
      <p:sp>
        <p:nvSpPr>
          <p:cNvPr id="81" name="Google Shape;81;p16"/>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55600" lvl="0" marL="457200" rtl="0" algn="l">
              <a:spcBef>
                <a:spcPts val="0"/>
              </a:spcBef>
              <a:spcAft>
                <a:spcPts val="0"/>
              </a:spcAft>
              <a:buSzPts val="2000"/>
              <a:buChar char="●"/>
            </a:pPr>
            <a:r>
              <a:rPr lang="en" sz="2000"/>
              <a:t>C</a:t>
            </a:r>
            <a:r>
              <a:rPr lang="en" sz="2000"/>
              <a:t>ollecting annual ocean salinity and surface temperature data dating as far back as possible in a GEOTiff file format. </a:t>
            </a:r>
            <a:endParaRPr sz="2000"/>
          </a:p>
          <a:p>
            <a:pPr indent="-355600" lvl="0" marL="457200" rtl="0" algn="l">
              <a:spcBef>
                <a:spcPts val="0"/>
              </a:spcBef>
              <a:spcAft>
                <a:spcPts val="0"/>
              </a:spcAft>
              <a:buSzPts val="2000"/>
              <a:buChar char="●"/>
            </a:pPr>
            <a:r>
              <a:rPr lang="en" sz="2000"/>
              <a:t>Additionally, we will write a lightweight script that will allow Dr. Escobar to pull new data in the future and update his database of files. </a:t>
            </a:r>
            <a:endParaRPr sz="2000"/>
          </a:p>
        </p:txBody>
      </p:sp>
      <p:pic>
        <p:nvPicPr>
          <p:cNvPr id="82" name="Google Shape;82;p16"/>
          <p:cNvPicPr preferRelativeResize="0"/>
          <p:nvPr/>
        </p:nvPicPr>
        <p:blipFill>
          <a:blip r:embed="rId3">
            <a:alphaModFix/>
          </a:blip>
          <a:stretch>
            <a:fillRect/>
          </a:stretch>
        </p:blipFill>
        <p:spPr>
          <a:xfrm>
            <a:off x="3132625" y="2912575"/>
            <a:ext cx="3022250" cy="20202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sp>
        <p:nvSpPr>
          <p:cNvPr id="87" name="Google Shape;87;p17"/>
          <p:cNvSpPr txBox="1"/>
          <p:nvPr>
            <p:ph type="title"/>
          </p:nvPr>
        </p:nvSpPr>
        <p:spPr>
          <a:xfrm>
            <a:off x="311700" y="445025"/>
            <a:ext cx="4260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General </a:t>
            </a:r>
            <a:r>
              <a:rPr lang="en"/>
              <a:t>Approach</a:t>
            </a:r>
            <a:endParaRPr/>
          </a:p>
        </p:txBody>
      </p:sp>
      <p:sp>
        <p:nvSpPr>
          <p:cNvPr id="88" name="Google Shape;88;p17"/>
          <p:cNvSpPr txBox="1"/>
          <p:nvPr>
            <p:ph idx="1" type="body"/>
          </p:nvPr>
        </p:nvSpPr>
        <p:spPr>
          <a:xfrm>
            <a:off x="311700" y="1152475"/>
            <a:ext cx="7547400" cy="3416400"/>
          </a:xfrm>
          <a:prstGeom prst="rect">
            <a:avLst/>
          </a:prstGeom>
        </p:spPr>
        <p:txBody>
          <a:bodyPr anchorCtr="0" anchor="t" bIns="91425" lIns="91425" spcFirstLastPara="1" rIns="91425" wrap="square" tIns="91425">
            <a:normAutofit/>
          </a:bodyPr>
          <a:lstStyle/>
          <a:p>
            <a:pPr indent="-356870" lvl="0" marL="457200" rtl="0" algn="l">
              <a:lnSpc>
                <a:spcPct val="95000"/>
              </a:lnSpc>
              <a:spcBef>
                <a:spcPts val="0"/>
              </a:spcBef>
              <a:spcAft>
                <a:spcPts val="0"/>
              </a:spcAft>
              <a:buSzPts val="2020"/>
              <a:buChar char="●"/>
            </a:pPr>
            <a:r>
              <a:rPr lang="en" sz="2020"/>
              <a:t>Already received data sources from the client</a:t>
            </a:r>
            <a:endParaRPr sz="2020"/>
          </a:p>
          <a:p>
            <a:pPr indent="-356869" lvl="1" marL="914400" rtl="0" algn="l">
              <a:lnSpc>
                <a:spcPct val="95000"/>
              </a:lnSpc>
              <a:spcBef>
                <a:spcPts val="0"/>
              </a:spcBef>
              <a:spcAft>
                <a:spcPts val="0"/>
              </a:spcAft>
              <a:buSzPts val="2020"/>
              <a:buChar char="○"/>
            </a:pPr>
            <a:r>
              <a:rPr lang="en" sz="2020"/>
              <a:t>Matter of collecting and organizing the necessary data</a:t>
            </a:r>
            <a:endParaRPr sz="2020"/>
          </a:p>
          <a:p>
            <a:pPr indent="0" lvl="0" marL="0" rtl="0" algn="l">
              <a:lnSpc>
                <a:spcPct val="95000"/>
              </a:lnSpc>
              <a:spcBef>
                <a:spcPts val="1200"/>
              </a:spcBef>
              <a:spcAft>
                <a:spcPts val="0"/>
              </a:spcAft>
              <a:buNone/>
            </a:pPr>
            <a:r>
              <a:t/>
            </a:r>
            <a:endParaRPr sz="2020"/>
          </a:p>
          <a:p>
            <a:pPr indent="-356870" lvl="0" marL="457200" rtl="0" algn="l">
              <a:lnSpc>
                <a:spcPct val="95000"/>
              </a:lnSpc>
              <a:spcBef>
                <a:spcPts val="1200"/>
              </a:spcBef>
              <a:spcAft>
                <a:spcPts val="0"/>
              </a:spcAft>
              <a:buSzPts val="2020"/>
              <a:buChar char="●"/>
            </a:pPr>
            <a:r>
              <a:rPr lang="en" sz="2020"/>
              <a:t>Build an understanding of the API for the data source</a:t>
            </a:r>
            <a:endParaRPr sz="2020"/>
          </a:p>
          <a:p>
            <a:pPr indent="0" lvl="0" marL="0" rtl="0" algn="l">
              <a:lnSpc>
                <a:spcPct val="95000"/>
              </a:lnSpc>
              <a:spcBef>
                <a:spcPts val="1200"/>
              </a:spcBef>
              <a:spcAft>
                <a:spcPts val="0"/>
              </a:spcAft>
              <a:buNone/>
            </a:pPr>
            <a:r>
              <a:t/>
            </a:r>
            <a:endParaRPr sz="2020"/>
          </a:p>
          <a:p>
            <a:pPr indent="-356870" lvl="0" marL="457200" rtl="0" algn="l">
              <a:lnSpc>
                <a:spcPct val="95000"/>
              </a:lnSpc>
              <a:spcBef>
                <a:spcPts val="1200"/>
              </a:spcBef>
              <a:spcAft>
                <a:spcPts val="0"/>
              </a:spcAft>
              <a:buSzPts val="2020"/>
              <a:buChar char="●"/>
            </a:pPr>
            <a:r>
              <a:rPr lang="en" sz="2020"/>
              <a:t>Develop script for grabbing data between user-specified dates</a:t>
            </a:r>
            <a:endParaRPr sz="1095"/>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1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Timeline</a:t>
            </a:r>
            <a:endParaRPr/>
          </a:p>
        </p:txBody>
      </p:sp>
      <p:pic>
        <p:nvPicPr>
          <p:cNvPr id="94" name="Google Shape;94;p18"/>
          <p:cNvPicPr preferRelativeResize="0"/>
          <p:nvPr/>
        </p:nvPicPr>
        <p:blipFill>
          <a:blip r:embed="rId3">
            <a:alphaModFix/>
          </a:blip>
          <a:stretch>
            <a:fillRect/>
          </a:stretch>
        </p:blipFill>
        <p:spPr>
          <a:xfrm>
            <a:off x="1241000" y="1017725"/>
            <a:ext cx="6661993" cy="38209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sp>
        <p:nvSpPr>
          <p:cNvPr id="99" name="Google Shape;99;p1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Old Conversion Technique</a:t>
            </a:r>
            <a:r>
              <a:rPr lang="en"/>
              <a:t> - Raw Data Downloaded</a:t>
            </a:r>
            <a:endParaRPr/>
          </a:p>
        </p:txBody>
      </p:sp>
      <p:sp>
        <p:nvSpPr>
          <p:cNvPr id="100" name="Google Shape;100;p19"/>
          <p:cNvSpPr txBox="1"/>
          <p:nvPr>
            <p:ph idx="1" type="body"/>
          </p:nvPr>
        </p:nvSpPr>
        <p:spPr>
          <a:xfrm>
            <a:off x="311700" y="1152475"/>
            <a:ext cx="32718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Downloaded historical data</a:t>
            </a:r>
            <a:endParaRPr/>
          </a:p>
          <a:p>
            <a:pPr indent="-342900" lvl="0" marL="457200" rtl="0" algn="l">
              <a:spcBef>
                <a:spcPts val="1000"/>
              </a:spcBef>
              <a:spcAft>
                <a:spcPts val="0"/>
              </a:spcAft>
              <a:buSzPts val="1800"/>
              <a:buChar char="●"/>
            </a:pPr>
            <a:r>
              <a:rPr lang="en"/>
              <a:t>Data comes in as .nc file</a:t>
            </a:r>
            <a:endParaRPr/>
          </a:p>
          <a:p>
            <a:pPr indent="-342900" lvl="0" marL="457200" rtl="0" algn="l">
              <a:spcBef>
                <a:spcPts val="1000"/>
              </a:spcBef>
              <a:spcAft>
                <a:spcPts val="1000"/>
              </a:spcAft>
              <a:buSzPts val="1800"/>
              <a:buChar char="●"/>
            </a:pPr>
            <a:r>
              <a:rPr lang="en"/>
              <a:t>Must extract desired parameter and convert to TIFF format</a:t>
            </a:r>
            <a:endParaRPr/>
          </a:p>
        </p:txBody>
      </p:sp>
      <p:pic>
        <p:nvPicPr>
          <p:cNvPr id="101" name="Google Shape;101;p19"/>
          <p:cNvPicPr preferRelativeResize="0"/>
          <p:nvPr/>
        </p:nvPicPr>
        <p:blipFill>
          <a:blip r:embed="rId3">
            <a:alphaModFix/>
          </a:blip>
          <a:stretch>
            <a:fillRect/>
          </a:stretch>
        </p:blipFill>
        <p:spPr>
          <a:xfrm>
            <a:off x="3735900" y="1170125"/>
            <a:ext cx="5255697" cy="3544405"/>
          </a:xfrm>
          <a:prstGeom prst="rect">
            <a:avLst/>
          </a:prstGeom>
          <a:noFill/>
          <a:ln>
            <a:noFill/>
          </a:ln>
        </p:spPr>
      </p:pic>
      <p:sp>
        <p:nvSpPr>
          <p:cNvPr id="102" name="Google Shape;102;p19"/>
          <p:cNvSpPr/>
          <p:nvPr/>
        </p:nvSpPr>
        <p:spPr>
          <a:xfrm>
            <a:off x="3583500" y="2385225"/>
            <a:ext cx="5471400" cy="124500"/>
          </a:xfrm>
          <a:prstGeom prst="rect">
            <a:avLst/>
          </a:prstGeom>
          <a:noFill/>
          <a:ln cap="flat" cmpd="sng" w="1905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2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Old Conversion Technique</a:t>
            </a:r>
            <a:r>
              <a:rPr lang="en"/>
              <a:t> - Scripting for Data Transforms</a:t>
            </a:r>
            <a:endParaRPr/>
          </a:p>
        </p:txBody>
      </p:sp>
      <p:pic>
        <p:nvPicPr>
          <p:cNvPr id="108" name="Google Shape;108;p20"/>
          <p:cNvPicPr preferRelativeResize="0"/>
          <p:nvPr/>
        </p:nvPicPr>
        <p:blipFill>
          <a:blip r:embed="rId3">
            <a:alphaModFix/>
          </a:blip>
          <a:stretch>
            <a:fillRect/>
          </a:stretch>
        </p:blipFill>
        <p:spPr>
          <a:xfrm>
            <a:off x="67963" y="1470662"/>
            <a:ext cx="9008075" cy="2202175"/>
          </a:xfrm>
          <a:prstGeom prst="rect">
            <a:avLst/>
          </a:prstGeom>
          <a:noFill/>
          <a:ln>
            <a:noFill/>
          </a:ln>
        </p:spPr>
      </p:pic>
      <p:cxnSp>
        <p:nvCxnSpPr>
          <p:cNvPr id="109" name="Google Shape;109;p20"/>
          <p:cNvCxnSpPr/>
          <p:nvPr/>
        </p:nvCxnSpPr>
        <p:spPr>
          <a:xfrm rot="10800000">
            <a:off x="4691475" y="1718275"/>
            <a:ext cx="1401600" cy="0"/>
          </a:xfrm>
          <a:prstGeom prst="straightConnector1">
            <a:avLst/>
          </a:prstGeom>
          <a:noFill/>
          <a:ln cap="flat" cmpd="sng" w="38100">
            <a:solidFill>
              <a:srgbClr val="FF0000"/>
            </a:solidFill>
            <a:prstDash val="solid"/>
            <a:round/>
            <a:headEnd len="med" w="med" type="none"/>
            <a:tailEnd len="med" w="med" type="triangle"/>
          </a:ln>
        </p:spPr>
      </p:cxnSp>
      <p:cxnSp>
        <p:nvCxnSpPr>
          <p:cNvPr id="110" name="Google Shape;110;p20"/>
          <p:cNvCxnSpPr/>
          <p:nvPr/>
        </p:nvCxnSpPr>
        <p:spPr>
          <a:xfrm rot="10800000">
            <a:off x="4855175" y="2266350"/>
            <a:ext cx="1401600" cy="0"/>
          </a:xfrm>
          <a:prstGeom prst="straightConnector1">
            <a:avLst/>
          </a:prstGeom>
          <a:noFill/>
          <a:ln cap="flat" cmpd="sng" w="38100">
            <a:solidFill>
              <a:srgbClr val="FF0000"/>
            </a:solidFill>
            <a:prstDash val="solid"/>
            <a:round/>
            <a:headEnd len="med" w="med" type="none"/>
            <a:tailEnd len="med" w="med" type="triangle"/>
          </a:ln>
        </p:spPr>
      </p:cxnSp>
      <p:cxnSp>
        <p:nvCxnSpPr>
          <p:cNvPr id="111" name="Google Shape;111;p20"/>
          <p:cNvCxnSpPr/>
          <p:nvPr/>
        </p:nvCxnSpPr>
        <p:spPr>
          <a:xfrm rot="10800000">
            <a:off x="7980700" y="3549175"/>
            <a:ext cx="735000" cy="0"/>
          </a:xfrm>
          <a:prstGeom prst="straightConnector1">
            <a:avLst/>
          </a:prstGeom>
          <a:noFill/>
          <a:ln cap="flat" cmpd="sng" w="38100">
            <a:solidFill>
              <a:srgbClr val="FF0000"/>
            </a:solidFill>
            <a:prstDash val="solid"/>
            <a:round/>
            <a:headEnd len="med" w="med" type="none"/>
            <a:tailEnd len="med" w="med" type="triangl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1"/>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2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Old Conversion Technique - </a:t>
            </a:r>
            <a:r>
              <a:rPr lang="en"/>
              <a:t>Final Data Sample</a:t>
            </a:r>
            <a:endParaRPr/>
          </a:p>
        </p:txBody>
      </p:sp>
      <p:pic>
        <p:nvPicPr>
          <p:cNvPr id="117" name="Google Shape;117;p21"/>
          <p:cNvPicPr preferRelativeResize="0"/>
          <p:nvPr/>
        </p:nvPicPr>
        <p:blipFill>
          <a:blip r:embed="rId3">
            <a:alphaModFix/>
          </a:blip>
          <a:stretch>
            <a:fillRect/>
          </a:stretch>
        </p:blipFill>
        <p:spPr>
          <a:xfrm>
            <a:off x="4625775" y="1911952"/>
            <a:ext cx="4206525" cy="2099175"/>
          </a:xfrm>
          <a:prstGeom prst="rect">
            <a:avLst/>
          </a:prstGeom>
          <a:noFill/>
          <a:ln>
            <a:noFill/>
          </a:ln>
        </p:spPr>
      </p:pic>
      <p:pic>
        <p:nvPicPr>
          <p:cNvPr id="118" name="Google Shape;118;p21"/>
          <p:cNvPicPr preferRelativeResize="0"/>
          <p:nvPr/>
        </p:nvPicPr>
        <p:blipFill>
          <a:blip r:embed="rId4">
            <a:alphaModFix/>
          </a:blip>
          <a:stretch>
            <a:fillRect/>
          </a:stretch>
        </p:blipFill>
        <p:spPr>
          <a:xfrm>
            <a:off x="311700" y="1911950"/>
            <a:ext cx="3997476" cy="2701426"/>
          </a:xfrm>
          <a:prstGeom prst="rect">
            <a:avLst/>
          </a:prstGeom>
          <a:noFill/>
          <a:ln>
            <a:noFill/>
          </a:ln>
        </p:spPr>
      </p:pic>
      <p:sp>
        <p:nvSpPr>
          <p:cNvPr id="119" name="Google Shape;119;p21"/>
          <p:cNvSpPr txBox="1"/>
          <p:nvPr/>
        </p:nvSpPr>
        <p:spPr>
          <a:xfrm>
            <a:off x="1886538" y="1379125"/>
            <a:ext cx="847800" cy="492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2000">
                <a:solidFill>
                  <a:schemeClr val="dk1"/>
                </a:solidFill>
                <a:latin typeface="Oswald"/>
                <a:ea typeface="Oswald"/>
                <a:cs typeface="Oswald"/>
                <a:sym typeface="Oswald"/>
              </a:rPr>
              <a:t>Before</a:t>
            </a:r>
            <a:endParaRPr sz="2000">
              <a:solidFill>
                <a:schemeClr val="dk1"/>
              </a:solidFill>
              <a:latin typeface="Oswald"/>
              <a:ea typeface="Oswald"/>
              <a:cs typeface="Oswald"/>
              <a:sym typeface="Oswald"/>
            </a:endParaRPr>
          </a:p>
        </p:txBody>
      </p:sp>
      <p:sp>
        <p:nvSpPr>
          <p:cNvPr id="120" name="Google Shape;120;p21"/>
          <p:cNvSpPr txBox="1"/>
          <p:nvPr/>
        </p:nvSpPr>
        <p:spPr>
          <a:xfrm>
            <a:off x="6382848" y="1379125"/>
            <a:ext cx="692400" cy="492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2000">
                <a:solidFill>
                  <a:schemeClr val="dk1"/>
                </a:solidFill>
                <a:latin typeface="Oswald"/>
                <a:ea typeface="Oswald"/>
                <a:cs typeface="Oswald"/>
                <a:sym typeface="Oswald"/>
              </a:rPr>
              <a:t>After</a:t>
            </a:r>
            <a:endParaRPr sz="2000">
              <a:solidFill>
                <a:schemeClr val="dk1"/>
              </a:solidFill>
              <a:latin typeface="Oswald"/>
              <a:ea typeface="Oswald"/>
              <a:cs typeface="Oswald"/>
              <a:sym typeface="Oswald"/>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late">
  <a:themeElements>
    <a:clrScheme name="Slate">
      <a:dk1>
        <a:srgbClr val="FFFFFF"/>
      </a:dk1>
      <a:lt1>
        <a:srgbClr val="37474F"/>
      </a:lt1>
      <a:dk2>
        <a:srgbClr val="9E9E9E"/>
      </a:dk2>
      <a:lt2>
        <a:srgbClr val="E0E0E0"/>
      </a:lt2>
      <a:accent1>
        <a:srgbClr val="616161"/>
      </a:accent1>
      <a:accent2>
        <a:srgbClr val="78909C"/>
      </a:accent2>
      <a:accent3>
        <a:srgbClr val="CACACA"/>
      </a:accent3>
      <a:accent4>
        <a:srgbClr val="64FFDA"/>
      </a:accent4>
      <a:accent5>
        <a:srgbClr val="FFD966"/>
      </a:accent5>
      <a:accent6>
        <a:srgbClr val="F5F5F5"/>
      </a:accent6>
      <a:hlink>
        <a:srgbClr val="FFD966"/>
      </a:hlink>
      <a:folHlink>
        <a:srgbClr val="FFD96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