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embeddedFontLst>
    <p:embeddedFont>
      <p:font typeface="Robot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8D2F179-F983-4EE0-942F-15930D81DBA7}">
  <a:tblStyle styleId="{A8D2F179-F983-4EE0-942F-15930D81DBA7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regular.fntdata"/><Relationship Id="rId25" Type="http://schemas.openxmlformats.org/officeDocument/2006/relationships/slide" Target="slides/slide19.xml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0553eacad2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10553eacad2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0620d610a8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0620d610a8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10553eacad2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10553eacad2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06188b6ab2_0_5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06188b6ab2_0_5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06188b6ab2_0_6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06188b6ab2_0_6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0553eacad2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10553eacad2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06188b6ab2_0_6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06188b6ab2_0_6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06188b6ab2_0_6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106188b6ab2_0_6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06188b6ab2_0_6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106188b6ab2_0_6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[1] uses AI to determine injury events and exposures using a variety of techniques with generally decent accuracy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[2] breakdown of sentiment analysis and its usage on social media and how it could be applied to other fields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06188b6ab2_0_7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106188b6ab2_0_7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6188b6ab2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06188b6ab2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06188b6ab2_0_3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06188b6ab2_0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Subobjectives: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Ability to input data sets for analysis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Output of individual data as well as cumulative data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6188b6ab2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06188b6ab2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6188b6ab2_0_5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06188b6ab2_0_5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0553eacba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0553eacb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0553eacba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0553eacba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0553eacba8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0553eacba8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0553eacad2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0553eacad2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gif"/><Relationship Id="rId4" Type="http://schemas.openxmlformats.org/officeDocument/2006/relationships/image" Target="../media/image11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gif"/><Relationship Id="rId4" Type="http://schemas.openxmlformats.org/officeDocument/2006/relationships/image" Target="../media/image14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doi.org/10.1016/j.aap.2015.12.006" TargetMode="External"/><Relationship Id="rId4" Type="http://schemas.openxmlformats.org/officeDocument/2006/relationships/hyperlink" Target="https://doi.org/10.1016/j.aap.2015.12.006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849200" y="1401800"/>
            <a:ext cx="5445600" cy="157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latin typeface="Arial"/>
                <a:ea typeface="Arial"/>
                <a:cs typeface="Arial"/>
                <a:sym typeface="Arial"/>
              </a:rPr>
              <a:t>Risk Prediction </a:t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latin typeface="Arial"/>
                <a:ea typeface="Arial"/>
                <a:cs typeface="Arial"/>
                <a:sym typeface="Arial"/>
              </a:rPr>
              <a:t>Sentiment Analysis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0" y="4637400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2250"/>
              <a:buFont typeface="Arial"/>
              <a:buNone/>
            </a:pPr>
            <a:r>
              <a:rPr lang="en" sz="1100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rPr>
              <a:t>Tom Himler, Eriq Taing, Evan Joaquin, Pranav Sharma, Akshay Akula</a:t>
            </a:r>
            <a:endParaRPr sz="1100">
              <a:solidFill>
                <a:srgbClr val="ADADA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2250"/>
              <a:buFont typeface="Arial"/>
              <a:buNone/>
            </a:pPr>
            <a:r>
              <a:rPr lang="en" sz="1100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>
              <a:solidFill>
                <a:srgbClr val="ADADA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2250"/>
              <a:buFont typeface="Arial"/>
              <a:buNone/>
            </a:pPr>
            <a:r>
              <a:rPr lang="en" sz="1100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rPr>
              <a:t>CS4624 Multimedia</a:t>
            </a:r>
            <a:r>
              <a:rPr lang="en" sz="1100">
                <a:solidFill>
                  <a:srgbClr val="ADADAD"/>
                </a:solidFill>
              </a:rPr>
              <a:t>, </a:t>
            </a:r>
            <a:r>
              <a:rPr lang="en" sz="1100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rPr>
              <a:t>Hypertext and Information Access, Edward Fox</a:t>
            </a:r>
            <a:endParaRPr sz="1100">
              <a:solidFill>
                <a:srgbClr val="ADADA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2250"/>
              <a:buFont typeface="Arial"/>
              <a:buNone/>
            </a:pPr>
            <a:r>
              <a:t/>
            </a:r>
            <a:endParaRPr sz="1100">
              <a:solidFill>
                <a:srgbClr val="ADADA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2250"/>
              <a:buFont typeface="Arial"/>
              <a:buNone/>
            </a:pPr>
            <a:r>
              <a:rPr lang="en" sz="1100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rPr>
              <a:t>Virginia Tech, Blacksburg VA 24061</a:t>
            </a:r>
            <a:endParaRPr sz="1100">
              <a:solidFill>
                <a:srgbClr val="ADADA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2250"/>
              <a:buFont typeface="Arial"/>
              <a:buNone/>
            </a:pPr>
            <a:r>
              <a:t/>
            </a:r>
            <a:endParaRPr sz="1100">
              <a:solidFill>
                <a:srgbClr val="ADADA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2250"/>
              <a:buFont typeface="Arial"/>
              <a:buNone/>
            </a:pPr>
            <a:r>
              <a:rPr lang="en" sz="1100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rPr>
              <a:t>12/</a:t>
            </a:r>
            <a:r>
              <a:rPr lang="en" sz="1100">
                <a:solidFill>
                  <a:srgbClr val="ADADAD"/>
                </a:solidFill>
              </a:rPr>
              <a:t>13</a:t>
            </a:r>
            <a:r>
              <a:rPr lang="en" sz="1100">
                <a:solidFill>
                  <a:srgbClr val="ADADAD"/>
                </a:solidFill>
                <a:latin typeface="Arial"/>
                <a:ea typeface="Arial"/>
                <a:cs typeface="Arial"/>
                <a:sym typeface="Arial"/>
              </a:rPr>
              <a:t>/2021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8275" y="4400975"/>
            <a:ext cx="3590475" cy="67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</a:t>
            </a:r>
            <a:endParaRPr/>
          </a:p>
        </p:txBody>
      </p:sp>
      <p:sp>
        <p:nvSpPr>
          <p:cNvPr id="207" name="Google Shape;20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Upload Data</a:t>
            </a:r>
            <a:endParaRPr/>
          </a:p>
        </p:txBody>
      </p:sp>
      <p:pic>
        <p:nvPicPr>
          <p:cNvPr id="208" name="Google Shape;20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3750" y="1631150"/>
            <a:ext cx="4568150" cy="286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5325" y="1631150"/>
            <a:ext cx="4568160" cy="286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3"/>
          <p:cNvSpPr txBox="1"/>
          <p:nvPr>
            <p:ph idx="1" type="body"/>
          </p:nvPr>
        </p:nvSpPr>
        <p:spPr>
          <a:xfrm>
            <a:off x="311700" y="11378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Viewing Data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5" name="Google Shape;21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</a:t>
            </a:r>
            <a:endParaRPr/>
          </a:p>
        </p:txBody>
      </p:sp>
      <p:pic>
        <p:nvPicPr>
          <p:cNvPr id="216" name="Google Shape;21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7225" y="1533792"/>
            <a:ext cx="4572000" cy="2990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533788"/>
            <a:ext cx="4572000" cy="29900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</a:t>
            </a:r>
            <a:endParaRPr/>
          </a:p>
        </p:txBody>
      </p:sp>
      <p:sp>
        <p:nvSpPr>
          <p:cNvPr id="223" name="Google Shape;223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Sorting Table</a:t>
            </a:r>
            <a:endParaRPr/>
          </a:p>
        </p:txBody>
      </p:sp>
      <p:pic>
        <p:nvPicPr>
          <p:cNvPr id="224" name="Google Shape;22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7525" y="628925"/>
            <a:ext cx="5808550" cy="3822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</a:t>
            </a:r>
            <a:endParaRPr/>
          </a:p>
        </p:txBody>
      </p:sp>
      <p:sp>
        <p:nvSpPr>
          <p:cNvPr id="230" name="Google Shape;230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Reviewing Data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31" name="Google Shape;23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855150"/>
            <a:ext cx="4260300" cy="2786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855151"/>
            <a:ext cx="4003223" cy="278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38" name="Google Shape;238;p26"/>
          <p:cNvSpPr txBox="1"/>
          <p:nvPr>
            <p:ph idx="1" type="body"/>
          </p:nvPr>
        </p:nvSpPr>
        <p:spPr>
          <a:xfrm>
            <a:off x="311700" y="1067700"/>
            <a:ext cx="6469800" cy="22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Data may skew general results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Meeting times are difficult when coordinating with many different people.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Working</a:t>
            </a:r>
            <a:r>
              <a:rPr lang="en">
                <a:solidFill>
                  <a:schemeClr val="dk1"/>
                </a:solidFill>
              </a:rPr>
              <a:t> with AWS Permissions and Costs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Changed DB service to meet expectations/reduce costs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Managing workflow across many different machines and developers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39" name="Google Shape;23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6674" y="3067800"/>
            <a:ext cx="2764175" cy="184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Went Well</a:t>
            </a:r>
            <a:endParaRPr/>
          </a:p>
        </p:txBody>
      </p:sp>
      <p:sp>
        <p:nvSpPr>
          <p:cNvPr id="245" name="Google Shape;245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Client Meetings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Continual development of tasks and needs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Resolution of connections between sub-tasks.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Frontend/Backend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AWS Permissions/Roles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46" name="Google Shape;24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325" y="2059750"/>
            <a:ext cx="2847199" cy="2847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Plans</a:t>
            </a:r>
            <a:endParaRPr/>
          </a:p>
        </p:txBody>
      </p:sp>
      <p:sp>
        <p:nvSpPr>
          <p:cNvPr id="252" name="Google Shape;252;p28"/>
          <p:cNvSpPr txBox="1"/>
          <p:nvPr>
            <p:ph idx="1" type="body"/>
          </p:nvPr>
        </p:nvSpPr>
        <p:spPr>
          <a:xfrm>
            <a:off x="311700" y="1152475"/>
            <a:ext cx="5353500" cy="20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182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Frontend Optimization</a:t>
            </a:r>
            <a:endParaRPr>
              <a:solidFill>
                <a:schemeClr val="dk1"/>
              </a:solidFill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Implementing for different cloud models</a:t>
            </a:r>
            <a:endParaRPr>
              <a:solidFill>
                <a:schemeClr val="dk1"/>
              </a:solidFill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Implementing Text to Speech</a:t>
            </a:r>
            <a:endParaRPr>
              <a:solidFill>
                <a:schemeClr val="dk1"/>
              </a:solidFill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HTTPS</a:t>
            </a:r>
            <a:endParaRPr>
              <a:solidFill>
                <a:schemeClr val="dk1"/>
              </a:solidFill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Automatically reevaluate data</a:t>
            </a:r>
            <a:endParaRPr>
              <a:solidFill>
                <a:schemeClr val="dk1"/>
              </a:solidFill>
            </a:endParaRPr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Improve model accuracy with more data </a:t>
            </a:r>
            <a:endParaRPr>
              <a:solidFill>
                <a:schemeClr val="dk1"/>
              </a:solidFill>
            </a:endParaRPr>
          </a:p>
          <a:p>
            <a:pPr indent="-297497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>
                <a:solidFill>
                  <a:schemeClr val="dk1"/>
                </a:solidFill>
              </a:rPr>
              <a:t>Achieved 63% with 250 samples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53" name="Google Shape;253;p28"/>
          <p:cNvPicPr preferRelativeResize="0"/>
          <p:nvPr/>
        </p:nvPicPr>
        <p:blipFill rotWithShape="1">
          <a:blip r:embed="rId3">
            <a:alphaModFix/>
          </a:blip>
          <a:srcRect b="8720" l="-1550" r="1549" t="-8720"/>
          <a:stretch/>
        </p:blipFill>
        <p:spPr>
          <a:xfrm>
            <a:off x="4813075" y="2624425"/>
            <a:ext cx="4083900" cy="230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59" name="Google Shape;259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Our client and sponsor, Mr. Christian Johnson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Our professor, Dr. Edward Fox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60" name="Google Shape;26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6075" y="2225225"/>
            <a:ext cx="3316075" cy="248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875" y="2109812"/>
            <a:ext cx="2717875" cy="271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67" name="Google Shape;267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76200" rtl="0" algn="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[1]</a:t>
            </a:r>
            <a:endParaRPr sz="1400">
              <a:solidFill>
                <a:srgbClr val="000000"/>
              </a:solidFill>
            </a:endParaRPr>
          </a:p>
          <a:p>
            <a:pPr indent="-342900" lvl="0" marL="457200" marR="508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S. J. Bertke, A. R. Meyers, S. J. Wurzelbacher, A. Measure, M. P. Lampl, and D. Robins, “Comparison of methods for auto-coding causation of injury narratives,” </a:t>
            </a:r>
            <a:r>
              <a:rPr i="1" lang="en">
                <a:solidFill>
                  <a:schemeClr val="dk1"/>
                </a:solidFill>
              </a:rPr>
              <a:t>Accident Analysis &amp; Prevention</a:t>
            </a:r>
            <a:r>
              <a:rPr lang="en">
                <a:solidFill>
                  <a:schemeClr val="dk1"/>
                </a:solidFill>
              </a:rPr>
              <a:t>, vol. 88, pp. 117–123, 2016, doi:</a:t>
            </a:r>
            <a:r>
              <a:rPr lang="en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https://doi.org/10.1016/j.aap.2015.12.006</a:t>
            </a:r>
            <a:r>
              <a:rPr lang="en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indent="-342900" lvl="0" marL="457200" marR="508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H. Yu, Y. Pan, and C. Zhou, “Domain Adaptation Approach for Sentiment Analysis,” in Proceedings of the 2019 3rd International Conference on Compute and Data Analysis, New York, NY, USA, 2019, pp. 94–97. doi: 10.1145/3314545.3314553.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1"/>
          <p:cNvSpPr txBox="1"/>
          <p:nvPr>
            <p:ph type="title"/>
          </p:nvPr>
        </p:nvSpPr>
        <p:spPr>
          <a:xfrm>
            <a:off x="311700" y="1590000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891825"/>
            <a:ext cx="2813100" cy="402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Project Overview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Timeline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Solution Architecture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Data Retrieval Flow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Model Training Flow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Costs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Frontend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Design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Implementation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Lessons Learned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What Went Well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Future Plans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Acknowledgements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FFFF"/>
                </a:solidFill>
              </a:rPr>
              <a:t>Outline</a:t>
            </a:r>
            <a:endParaRPr sz="2800">
              <a:solidFill>
                <a:srgbClr val="FFFFFF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7950" y="1116150"/>
            <a:ext cx="4545075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69" name="Google Shape;69;p15"/>
          <p:cNvSpPr/>
          <p:nvPr/>
        </p:nvSpPr>
        <p:spPr>
          <a:xfrm>
            <a:off x="2888414" y="965450"/>
            <a:ext cx="1609200" cy="1207200"/>
          </a:xfrm>
          <a:prstGeom prst="wedgeRoundRectCallout">
            <a:avLst>
              <a:gd fmla="val 6375" name="adj1"/>
              <a:gd fmla="val 81195" name="adj2"/>
              <a:gd fmla="val 0" name="adj3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Reports of workplace     conditions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grpSp>
        <p:nvGrpSpPr>
          <p:cNvPr id="70" name="Google Shape;70;p15"/>
          <p:cNvGrpSpPr/>
          <p:nvPr/>
        </p:nvGrpSpPr>
        <p:grpSpPr>
          <a:xfrm>
            <a:off x="3072215" y="3647401"/>
            <a:ext cx="876371" cy="527532"/>
            <a:chOff x="3920700" y="2398850"/>
            <a:chExt cx="1534800" cy="825300"/>
          </a:xfrm>
        </p:grpSpPr>
        <p:sp>
          <p:nvSpPr>
            <p:cNvPr id="71" name="Google Shape;71;p15"/>
            <p:cNvSpPr/>
            <p:nvPr/>
          </p:nvSpPr>
          <p:spPr>
            <a:xfrm>
              <a:off x="3920700" y="2398850"/>
              <a:ext cx="1534800" cy="8253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72" name="Google Shape;72;p15"/>
            <p:cNvCxnSpPr/>
            <p:nvPr/>
          </p:nvCxnSpPr>
          <p:spPr>
            <a:xfrm>
              <a:off x="4101250" y="25161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3" name="Google Shape;73;p15"/>
            <p:cNvCxnSpPr/>
            <p:nvPr/>
          </p:nvCxnSpPr>
          <p:spPr>
            <a:xfrm>
              <a:off x="4101250" y="26685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4" name="Google Shape;74;p15"/>
            <p:cNvCxnSpPr/>
            <p:nvPr/>
          </p:nvCxnSpPr>
          <p:spPr>
            <a:xfrm>
              <a:off x="4101250" y="28209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5" name="Google Shape;75;p15"/>
            <p:cNvCxnSpPr/>
            <p:nvPr/>
          </p:nvCxnSpPr>
          <p:spPr>
            <a:xfrm>
              <a:off x="4101250" y="29733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" name="Google Shape;76;p15"/>
            <p:cNvCxnSpPr/>
            <p:nvPr/>
          </p:nvCxnSpPr>
          <p:spPr>
            <a:xfrm>
              <a:off x="4101250" y="31257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7" name="Google Shape;77;p15"/>
            <p:cNvCxnSpPr/>
            <p:nvPr/>
          </p:nvCxnSpPr>
          <p:spPr>
            <a:xfrm>
              <a:off x="4717950" y="25161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8" name="Google Shape;78;p15"/>
            <p:cNvCxnSpPr/>
            <p:nvPr/>
          </p:nvCxnSpPr>
          <p:spPr>
            <a:xfrm>
              <a:off x="4717950" y="26685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9" name="Google Shape;79;p15"/>
            <p:cNvCxnSpPr/>
            <p:nvPr/>
          </p:nvCxnSpPr>
          <p:spPr>
            <a:xfrm>
              <a:off x="4717950" y="28209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0" name="Google Shape;80;p15"/>
            <p:cNvCxnSpPr/>
            <p:nvPr/>
          </p:nvCxnSpPr>
          <p:spPr>
            <a:xfrm>
              <a:off x="4717950" y="29733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1" name="Google Shape;81;p15"/>
            <p:cNvCxnSpPr/>
            <p:nvPr/>
          </p:nvCxnSpPr>
          <p:spPr>
            <a:xfrm>
              <a:off x="4717950" y="3125700"/>
              <a:ext cx="3870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82" name="Google Shape;82;p15"/>
          <p:cNvSpPr txBox="1"/>
          <p:nvPr/>
        </p:nvSpPr>
        <p:spPr>
          <a:xfrm>
            <a:off x="2997161" y="3322591"/>
            <a:ext cx="1026900" cy="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Attributes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5188350" y="1009014"/>
            <a:ext cx="1515300" cy="1163400"/>
          </a:xfrm>
          <a:prstGeom prst="wedgeRoundRectCallout">
            <a:avLst>
              <a:gd fmla="val -2808" name="adj1"/>
              <a:gd fmla="val 66286" name="adj2"/>
              <a:gd fmla="val 0" name="adj3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Reviews selection of output.</a:t>
            </a:r>
            <a:endParaRPr sz="1000"/>
          </a:p>
        </p:txBody>
      </p:sp>
      <p:sp>
        <p:nvSpPr>
          <p:cNvPr id="84" name="Google Shape;84;p15"/>
          <p:cNvSpPr/>
          <p:nvPr/>
        </p:nvSpPr>
        <p:spPr>
          <a:xfrm>
            <a:off x="5438645" y="3808081"/>
            <a:ext cx="1189500" cy="601200"/>
          </a:xfrm>
          <a:prstGeom prst="flowChartAlternateProcess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Estimate </a:t>
            </a:r>
            <a:r>
              <a:rPr lang="en">
                <a:solidFill>
                  <a:srgbClr val="FF0000"/>
                </a:solidFill>
              </a:rPr>
              <a:t>drift</a:t>
            </a:r>
            <a:r>
              <a:rPr lang="en"/>
              <a:t> or </a:t>
            </a:r>
            <a:r>
              <a:rPr lang="en">
                <a:solidFill>
                  <a:srgbClr val="FF0000"/>
                </a:solidFill>
              </a:rPr>
              <a:t>risk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5482354" y="1520334"/>
            <a:ext cx="489300" cy="6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⌨</a:t>
            </a:r>
            <a:endParaRPr sz="4700"/>
          </a:p>
        </p:txBody>
      </p:sp>
      <p:sp>
        <p:nvSpPr>
          <p:cNvPr id="86" name="Google Shape;86;p15"/>
          <p:cNvSpPr txBox="1"/>
          <p:nvPr/>
        </p:nvSpPr>
        <p:spPr>
          <a:xfrm>
            <a:off x="2852125" y="1488837"/>
            <a:ext cx="489300" cy="6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⌨</a:t>
            </a:r>
            <a:endParaRPr sz="4700"/>
          </a:p>
        </p:txBody>
      </p:sp>
      <p:cxnSp>
        <p:nvCxnSpPr>
          <p:cNvPr id="87" name="Google Shape;87;p15"/>
          <p:cNvCxnSpPr>
            <a:stCxn id="71" idx="3"/>
          </p:cNvCxnSpPr>
          <p:nvPr/>
        </p:nvCxnSpPr>
        <p:spPr>
          <a:xfrm>
            <a:off x="3948586" y="3911167"/>
            <a:ext cx="1431000" cy="164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p15"/>
          <p:cNvCxnSpPr>
            <a:stCxn id="84" idx="0"/>
          </p:cNvCxnSpPr>
          <p:nvPr/>
        </p:nvCxnSpPr>
        <p:spPr>
          <a:xfrm rot="10800000">
            <a:off x="5590595" y="2359681"/>
            <a:ext cx="442800" cy="1448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89" name="Google Shape;89;p15"/>
          <p:cNvSpPr txBox="1"/>
          <p:nvPr/>
        </p:nvSpPr>
        <p:spPr>
          <a:xfrm>
            <a:off x="5839847" y="2383429"/>
            <a:ext cx="650400" cy="3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000000"/>
                </a:solidFill>
              </a:rPr>
              <a:t>👷</a:t>
            </a:r>
            <a:endParaRPr sz="3200"/>
          </a:p>
        </p:txBody>
      </p:sp>
      <p:sp>
        <p:nvSpPr>
          <p:cNvPr id="90" name="Google Shape;90;p15"/>
          <p:cNvSpPr txBox="1"/>
          <p:nvPr/>
        </p:nvSpPr>
        <p:spPr>
          <a:xfrm>
            <a:off x="3296321" y="2543707"/>
            <a:ext cx="650400" cy="3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👷</a:t>
            </a:r>
            <a:endParaRPr sz="3200">
              <a:solidFill>
                <a:schemeClr val="dk1"/>
              </a:solidFill>
            </a:endParaRPr>
          </a:p>
        </p:txBody>
      </p:sp>
      <p:cxnSp>
        <p:nvCxnSpPr>
          <p:cNvPr id="91" name="Google Shape;91;p15"/>
          <p:cNvCxnSpPr>
            <a:endCxn id="82" idx="0"/>
          </p:cNvCxnSpPr>
          <p:nvPr/>
        </p:nvCxnSpPr>
        <p:spPr>
          <a:xfrm flipH="1">
            <a:off x="3510611" y="2159191"/>
            <a:ext cx="771900" cy="116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2" name="Google Shape;92;p15"/>
          <p:cNvSpPr txBox="1"/>
          <p:nvPr/>
        </p:nvSpPr>
        <p:spPr>
          <a:xfrm>
            <a:off x="5766237" y="3125767"/>
            <a:ext cx="650400" cy="4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🚧</a:t>
            </a:r>
            <a:endParaRPr/>
          </a:p>
        </p:txBody>
      </p:sp>
      <p:sp>
        <p:nvSpPr>
          <p:cNvPr id="93" name="Google Shape;93;p15"/>
          <p:cNvSpPr txBox="1"/>
          <p:nvPr/>
        </p:nvSpPr>
        <p:spPr>
          <a:xfrm>
            <a:off x="3585580" y="1543203"/>
            <a:ext cx="954600" cy="6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📓✎</a:t>
            </a:r>
            <a:endParaRPr sz="100"/>
          </a:p>
        </p:txBody>
      </p:sp>
      <p:cxnSp>
        <p:nvCxnSpPr>
          <p:cNvPr id="94" name="Google Shape;94;p15"/>
          <p:cNvCxnSpPr>
            <a:stCxn id="84" idx="3"/>
          </p:cNvCxnSpPr>
          <p:nvPr/>
        </p:nvCxnSpPr>
        <p:spPr>
          <a:xfrm flipH="1" rot="10800000">
            <a:off x="6628145" y="3300781"/>
            <a:ext cx="995100" cy="807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9800" y="2252582"/>
            <a:ext cx="876406" cy="94703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7058429" y="3647370"/>
            <a:ext cx="2019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Send to database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97" name="Google Shape;97;p15"/>
          <p:cNvSpPr txBox="1"/>
          <p:nvPr/>
        </p:nvSpPr>
        <p:spPr>
          <a:xfrm>
            <a:off x="404925" y="1480175"/>
            <a:ext cx="22998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Create a webapp to analyze workplace incident reports for positive or negative sentiment.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/>
          <p:nvPr>
            <p:ph type="title"/>
          </p:nvPr>
        </p:nvSpPr>
        <p:spPr>
          <a:xfrm>
            <a:off x="311688" y="542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grpSp>
        <p:nvGrpSpPr>
          <p:cNvPr id="103" name="Google Shape;103;p16"/>
          <p:cNvGrpSpPr/>
          <p:nvPr/>
        </p:nvGrpSpPr>
        <p:grpSpPr>
          <a:xfrm>
            <a:off x="662989" y="1429292"/>
            <a:ext cx="1924878" cy="3350789"/>
            <a:chOff x="796138" y="1574025"/>
            <a:chExt cx="1606073" cy="2315200"/>
          </a:xfrm>
        </p:grpSpPr>
        <p:grpSp>
          <p:nvGrpSpPr>
            <p:cNvPr id="104" name="Google Shape;104;p16"/>
            <p:cNvGrpSpPr/>
            <p:nvPr/>
          </p:nvGrpSpPr>
          <p:grpSpPr>
            <a:xfrm>
              <a:off x="796138" y="1695421"/>
              <a:ext cx="1606073" cy="908429"/>
              <a:chOff x="796138" y="1695421"/>
              <a:chExt cx="1606073" cy="908429"/>
            </a:xfrm>
          </p:grpSpPr>
          <p:cxnSp>
            <p:nvCxnSpPr>
              <p:cNvPr id="105" name="Google Shape;105;p16"/>
              <p:cNvCxnSpPr/>
              <p:nvPr/>
            </p:nvCxnSpPr>
            <p:spPr>
              <a:xfrm>
                <a:off x="1664415" y="1695421"/>
                <a:ext cx="718500" cy="7419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D5DD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06" name="Google Shape;106;p16"/>
              <p:cNvSpPr/>
              <p:nvPr/>
            </p:nvSpPr>
            <p:spPr>
              <a:xfrm flipH="1">
                <a:off x="796138" y="2306625"/>
                <a:ext cx="1605900" cy="143400"/>
              </a:xfrm>
              <a:prstGeom prst="parallelogram">
                <a:avLst>
                  <a:gd fmla="val 96952" name="adj"/>
                </a:avLst>
              </a:prstGeom>
              <a:solidFill>
                <a:srgbClr val="0D5D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 </a:t>
                </a:r>
                <a:endParaRPr/>
              </a:p>
            </p:txBody>
          </p:sp>
          <p:sp>
            <p:nvSpPr>
              <p:cNvPr id="107" name="Google Shape;107;p16"/>
              <p:cNvSpPr/>
              <p:nvPr/>
            </p:nvSpPr>
            <p:spPr>
              <a:xfrm>
                <a:off x="796311" y="2460450"/>
                <a:ext cx="1605900" cy="143400"/>
              </a:xfrm>
              <a:prstGeom prst="parallelogram">
                <a:avLst>
                  <a:gd fmla="val 96952" name="adj"/>
                </a:avLst>
              </a:prstGeom>
              <a:solidFill>
                <a:srgbClr val="0944A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08" name="Google Shape;108;p16"/>
            <p:cNvSpPr txBox="1"/>
            <p:nvPr/>
          </p:nvSpPr>
          <p:spPr>
            <a:xfrm>
              <a:off x="915823" y="2695025"/>
              <a:ext cx="13242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Set Up</a:t>
              </a:r>
              <a:endParaRPr b="1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9" name="Google Shape;109;p16"/>
            <p:cNvSpPr txBox="1"/>
            <p:nvPr/>
          </p:nvSpPr>
          <p:spPr>
            <a:xfrm>
              <a:off x="918274" y="3151825"/>
              <a:ext cx="13242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Clean Data, Make initial front end  design</a:t>
              </a:r>
              <a:endParaRPr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0" name="Google Shape;110;p16"/>
            <p:cNvSpPr txBox="1"/>
            <p:nvPr/>
          </p:nvSpPr>
          <p:spPr>
            <a:xfrm>
              <a:off x="918278" y="1574025"/>
              <a:ext cx="7914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Sept 2021</a:t>
              </a:r>
              <a:endParaRPr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1" name="Google Shape;111;p16"/>
          <p:cNvGrpSpPr/>
          <p:nvPr/>
        </p:nvGrpSpPr>
        <p:grpSpPr>
          <a:xfrm>
            <a:off x="2445844" y="1429292"/>
            <a:ext cx="1924878" cy="3350789"/>
            <a:chOff x="2283710" y="1574025"/>
            <a:chExt cx="1606073" cy="2315200"/>
          </a:xfrm>
        </p:grpSpPr>
        <p:cxnSp>
          <p:nvCxnSpPr>
            <p:cNvPr id="112" name="Google Shape;112;p16"/>
            <p:cNvCxnSpPr/>
            <p:nvPr/>
          </p:nvCxnSpPr>
          <p:spPr>
            <a:xfrm>
              <a:off x="3151986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3" name="Google Shape;113;p16"/>
            <p:cNvSpPr/>
            <p:nvPr/>
          </p:nvSpPr>
          <p:spPr>
            <a:xfrm flipH="1">
              <a:off x="2283710" y="2306625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14" name="Google Shape;114;p16"/>
            <p:cNvSpPr/>
            <p:nvPr/>
          </p:nvSpPr>
          <p:spPr>
            <a:xfrm>
              <a:off x="2283883" y="2460450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6"/>
            <p:cNvSpPr txBox="1"/>
            <p:nvPr/>
          </p:nvSpPr>
          <p:spPr>
            <a:xfrm>
              <a:off x="2404931" y="2695025"/>
              <a:ext cx="13242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AWS Comprehend</a:t>
              </a:r>
              <a:endParaRPr b="1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6" name="Google Shape;116;p16"/>
            <p:cNvSpPr txBox="1"/>
            <p:nvPr/>
          </p:nvSpPr>
          <p:spPr>
            <a:xfrm>
              <a:off x="2407381" y="3151825"/>
              <a:ext cx="13242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Setting up front-end and backend routes for AWS Comprehend and storing data in S3 and DynamoDB</a:t>
              </a:r>
              <a:endParaRPr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7" name="Google Shape;117;p16"/>
            <p:cNvSpPr txBox="1"/>
            <p:nvPr/>
          </p:nvSpPr>
          <p:spPr>
            <a:xfrm>
              <a:off x="2480351" y="1574025"/>
              <a:ext cx="7185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Oct. 2021</a:t>
              </a:r>
              <a:endParaRPr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8" name="Google Shape;118;p16"/>
          <p:cNvGrpSpPr/>
          <p:nvPr/>
        </p:nvGrpSpPr>
        <p:grpSpPr>
          <a:xfrm>
            <a:off x="6008901" y="1429292"/>
            <a:ext cx="1924671" cy="3350789"/>
            <a:chOff x="5256641" y="1574025"/>
            <a:chExt cx="1605900" cy="2315200"/>
          </a:xfrm>
        </p:grpSpPr>
        <p:cxnSp>
          <p:nvCxnSpPr>
            <p:cNvPr id="119" name="Google Shape;119;p16"/>
            <p:cNvCxnSpPr/>
            <p:nvPr/>
          </p:nvCxnSpPr>
          <p:spPr>
            <a:xfrm>
              <a:off x="6124917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0" name="Google Shape;120;p16"/>
            <p:cNvSpPr/>
            <p:nvPr/>
          </p:nvSpPr>
          <p:spPr>
            <a:xfrm flipH="1">
              <a:off x="5256641" y="2306625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21" name="Google Shape;121;p16"/>
            <p:cNvSpPr txBox="1"/>
            <p:nvPr/>
          </p:nvSpPr>
          <p:spPr>
            <a:xfrm>
              <a:off x="5377778" y="2695025"/>
              <a:ext cx="13242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Custom Comprehend</a:t>
              </a:r>
              <a:endParaRPr b="1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2" name="Google Shape;122;p16"/>
            <p:cNvSpPr txBox="1"/>
            <p:nvPr/>
          </p:nvSpPr>
          <p:spPr>
            <a:xfrm>
              <a:off x="5380229" y="3151825"/>
              <a:ext cx="13242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Since comprehend was not up to our standards we are going to try to implement a custom model of Comprehend</a:t>
              </a:r>
              <a:endParaRPr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sz="8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3" name="Google Shape;123;p16"/>
            <p:cNvSpPr txBox="1"/>
            <p:nvPr/>
          </p:nvSpPr>
          <p:spPr>
            <a:xfrm>
              <a:off x="5377777" y="1574025"/>
              <a:ext cx="7938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Dec 2021</a:t>
              </a:r>
              <a:endParaRPr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sz="8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4" name="Google Shape;124;p16"/>
          <p:cNvGrpSpPr/>
          <p:nvPr/>
        </p:nvGrpSpPr>
        <p:grpSpPr>
          <a:xfrm>
            <a:off x="4225909" y="1429292"/>
            <a:ext cx="1924878" cy="3350789"/>
            <a:chOff x="2283710" y="1574025"/>
            <a:chExt cx="1606073" cy="2315200"/>
          </a:xfrm>
        </p:grpSpPr>
        <p:cxnSp>
          <p:nvCxnSpPr>
            <p:cNvPr id="125" name="Google Shape;125;p16"/>
            <p:cNvCxnSpPr/>
            <p:nvPr/>
          </p:nvCxnSpPr>
          <p:spPr>
            <a:xfrm>
              <a:off x="3151986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6" name="Google Shape;126;p16"/>
            <p:cNvSpPr/>
            <p:nvPr/>
          </p:nvSpPr>
          <p:spPr>
            <a:xfrm flipH="1">
              <a:off x="2283710" y="2306625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27" name="Google Shape;127;p16"/>
            <p:cNvSpPr/>
            <p:nvPr/>
          </p:nvSpPr>
          <p:spPr>
            <a:xfrm>
              <a:off x="2283883" y="2460450"/>
              <a:ext cx="1605900" cy="143400"/>
            </a:xfrm>
            <a:prstGeom prst="parallelogram">
              <a:avLst>
                <a:gd fmla="val 96952" name="adj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6"/>
            <p:cNvSpPr txBox="1"/>
            <p:nvPr/>
          </p:nvSpPr>
          <p:spPr>
            <a:xfrm>
              <a:off x="2404931" y="2695025"/>
              <a:ext cx="13242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Analysis of Results</a:t>
              </a:r>
              <a:endParaRPr b="1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9" name="Google Shape;129;p16"/>
            <p:cNvSpPr txBox="1"/>
            <p:nvPr/>
          </p:nvSpPr>
          <p:spPr>
            <a:xfrm>
              <a:off x="2407381" y="3151825"/>
              <a:ext cx="13242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Once we have run AWS Comprehend on our Data, make sure the accuracy is good enough for viable solution</a:t>
              </a:r>
              <a:endParaRPr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0" name="Google Shape;130;p16"/>
            <p:cNvSpPr txBox="1"/>
            <p:nvPr/>
          </p:nvSpPr>
          <p:spPr>
            <a:xfrm>
              <a:off x="2429660" y="1574025"/>
              <a:ext cx="7692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Nov. 2021</a:t>
              </a:r>
              <a:endParaRPr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sz="8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1" name="Google Shape;131;p16"/>
          <p:cNvSpPr/>
          <p:nvPr/>
        </p:nvSpPr>
        <p:spPr>
          <a:xfrm>
            <a:off x="6008891" y="2712215"/>
            <a:ext cx="1924800" cy="207600"/>
          </a:xfrm>
          <a:prstGeom prst="parallelogram">
            <a:avLst>
              <a:gd fmla="val 96952" name="adj"/>
            </a:avLst>
          </a:prstGeom>
          <a:solidFill>
            <a:srgbClr val="0944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/>
          <p:nvPr/>
        </p:nvSpPr>
        <p:spPr>
          <a:xfrm>
            <a:off x="3092725" y="1189850"/>
            <a:ext cx="5462700" cy="3501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7"/>
          <p:cNvSpPr txBox="1"/>
          <p:nvPr>
            <p:ph type="title"/>
          </p:nvPr>
        </p:nvSpPr>
        <p:spPr>
          <a:xfrm>
            <a:off x="311688" y="264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 Architecture</a:t>
            </a:r>
            <a:endParaRPr/>
          </a:p>
        </p:txBody>
      </p:sp>
      <p:pic>
        <p:nvPicPr>
          <p:cNvPr id="138" name="Google Shape;13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575" y="2414500"/>
            <a:ext cx="1902951" cy="98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9813" y="2414500"/>
            <a:ext cx="1781575" cy="9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7"/>
          <p:cNvSpPr txBox="1"/>
          <p:nvPr/>
        </p:nvSpPr>
        <p:spPr>
          <a:xfrm>
            <a:off x="5374963" y="837450"/>
            <a:ext cx="89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Backend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1" name="Google Shape;141;p17"/>
          <p:cNvSpPr txBox="1"/>
          <p:nvPr/>
        </p:nvSpPr>
        <p:spPr>
          <a:xfrm>
            <a:off x="1066400" y="2012850"/>
            <a:ext cx="151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Frontend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42" name="Google Shape;14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6750" y="1320638"/>
            <a:ext cx="1902951" cy="98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6750" y="2384538"/>
            <a:ext cx="1902950" cy="10322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p17"/>
          <p:cNvCxnSpPr>
            <a:endCxn id="142" idx="1"/>
          </p:cNvCxnSpPr>
          <p:nvPr/>
        </p:nvCxnSpPr>
        <p:spPr>
          <a:xfrm flipH="1" rot="10800000">
            <a:off x="5007750" y="1811088"/>
            <a:ext cx="1059000" cy="8037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145" name="Google Shape;145;p17"/>
          <p:cNvCxnSpPr>
            <a:endCxn id="143" idx="1"/>
          </p:cNvCxnSpPr>
          <p:nvPr/>
        </p:nvCxnSpPr>
        <p:spPr>
          <a:xfrm flipH="1" rot="10800000">
            <a:off x="5022450" y="2900662"/>
            <a:ext cx="1044300" cy="2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146" name="Google Shape;146;p17"/>
          <p:cNvCxnSpPr>
            <a:stCxn id="143" idx="3"/>
            <a:endCxn id="142" idx="3"/>
          </p:cNvCxnSpPr>
          <p:nvPr/>
        </p:nvCxnSpPr>
        <p:spPr>
          <a:xfrm flipH="1" rot="10800000">
            <a:off x="7969700" y="1811062"/>
            <a:ext cx="600" cy="1089600"/>
          </a:xfrm>
          <a:prstGeom prst="bentConnector3">
            <a:avLst>
              <a:gd fmla="val 396877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147" name="Google Shape;147;p17"/>
          <p:cNvCxnSpPr>
            <a:stCxn id="138" idx="3"/>
            <a:endCxn id="139" idx="1"/>
          </p:cNvCxnSpPr>
          <p:nvPr/>
        </p:nvCxnSpPr>
        <p:spPr>
          <a:xfrm>
            <a:off x="2491526" y="2904950"/>
            <a:ext cx="748200" cy="6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pic>
        <p:nvPicPr>
          <p:cNvPr id="148" name="Google Shape;148;p17"/>
          <p:cNvPicPr preferRelativeResize="0"/>
          <p:nvPr/>
        </p:nvPicPr>
        <p:blipFill rotWithShape="1">
          <a:blip r:embed="rId6">
            <a:alphaModFix/>
          </a:blip>
          <a:srcRect b="10921" l="16779" r="14255" t="0"/>
          <a:stretch/>
        </p:blipFill>
        <p:spPr>
          <a:xfrm>
            <a:off x="6066750" y="3523850"/>
            <a:ext cx="1902950" cy="10322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9" name="Google Shape;149;p17"/>
          <p:cNvCxnSpPr>
            <a:endCxn id="148" idx="1"/>
          </p:cNvCxnSpPr>
          <p:nvPr/>
        </p:nvCxnSpPr>
        <p:spPr>
          <a:xfrm>
            <a:off x="5015550" y="3185575"/>
            <a:ext cx="1051200" cy="854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Retrieval</a:t>
            </a:r>
            <a:endParaRPr/>
          </a:p>
        </p:txBody>
      </p:sp>
      <p:pic>
        <p:nvPicPr>
          <p:cNvPr id="155" name="Google Shape;15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575" y="2414500"/>
            <a:ext cx="1902951" cy="9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8"/>
          <p:cNvSpPr txBox="1"/>
          <p:nvPr/>
        </p:nvSpPr>
        <p:spPr>
          <a:xfrm>
            <a:off x="1140700" y="2014300"/>
            <a:ext cx="151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Frontend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157" name="Google Shape;157;p18"/>
          <p:cNvCxnSpPr>
            <a:stCxn id="155" idx="3"/>
            <a:endCxn id="158" idx="1"/>
          </p:cNvCxnSpPr>
          <p:nvPr/>
        </p:nvCxnSpPr>
        <p:spPr>
          <a:xfrm>
            <a:off x="2491526" y="2904950"/>
            <a:ext cx="11718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pic>
        <p:nvPicPr>
          <p:cNvPr id="158" name="Google Shape;15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3338" y="2414500"/>
            <a:ext cx="1781575" cy="980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9" name="Google Shape;159;p18"/>
          <p:cNvCxnSpPr>
            <a:stCxn id="158" idx="3"/>
            <a:endCxn id="160" idx="1"/>
          </p:cNvCxnSpPr>
          <p:nvPr/>
        </p:nvCxnSpPr>
        <p:spPr>
          <a:xfrm>
            <a:off x="5444913" y="2904950"/>
            <a:ext cx="908400" cy="600"/>
          </a:xfrm>
          <a:prstGeom prst="bentConnector3">
            <a:avLst>
              <a:gd fmla="val 50003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61" name="Google Shape;161;p18"/>
          <p:cNvSpPr/>
          <p:nvPr/>
        </p:nvSpPr>
        <p:spPr>
          <a:xfrm>
            <a:off x="3199200" y="2246400"/>
            <a:ext cx="5356200" cy="13014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0" name="Google Shape;160;p18"/>
          <p:cNvPicPr preferRelativeResize="0"/>
          <p:nvPr/>
        </p:nvPicPr>
        <p:blipFill rotWithShape="1">
          <a:blip r:embed="rId5">
            <a:alphaModFix/>
          </a:blip>
          <a:srcRect b="10921" l="16779" r="14255" t="0"/>
          <a:stretch/>
        </p:blipFill>
        <p:spPr>
          <a:xfrm>
            <a:off x="6353375" y="2389125"/>
            <a:ext cx="1902950" cy="103225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8"/>
          <p:cNvSpPr txBox="1"/>
          <p:nvPr/>
        </p:nvSpPr>
        <p:spPr>
          <a:xfrm>
            <a:off x="5428188" y="1761238"/>
            <a:ext cx="89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Backend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"/>
          <p:cNvSpPr/>
          <p:nvPr/>
        </p:nvSpPr>
        <p:spPr>
          <a:xfrm>
            <a:off x="3092725" y="1189850"/>
            <a:ext cx="5462700" cy="3501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Training</a:t>
            </a:r>
            <a:endParaRPr/>
          </a:p>
        </p:txBody>
      </p:sp>
      <p:pic>
        <p:nvPicPr>
          <p:cNvPr id="169" name="Google Shape;16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575" y="2414500"/>
            <a:ext cx="1902951" cy="9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9"/>
          <p:cNvSpPr txBox="1"/>
          <p:nvPr/>
        </p:nvSpPr>
        <p:spPr>
          <a:xfrm>
            <a:off x="1140700" y="2014300"/>
            <a:ext cx="151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Frontend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171" name="Google Shape;171;p19"/>
          <p:cNvCxnSpPr>
            <a:stCxn id="169" idx="3"/>
            <a:endCxn id="172" idx="1"/>
          </p:cNvCxnSpPr>
          <p:nvPr/>
        </p:nvCxnSpPr>
        <p:spPr>
          <a:xfrm>
            <a:off x="2491526" y="2904950"/>
            <a:ext cx="786900" cy="600"/>
          </a:xfrm>
          <a:prstGeom prst="bentConnector3">
            <a:avLst>
              <a:gd fmla="val 50001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pic>
        <p:nvPicPr>
          <p:cNvPr id="172" name="Google Shape;17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8438" y="2414500"/>
            <a:ext cx="1781575" cy="98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7050" y="3360013"/>
            <a:ext cx="1902950" cy="10322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4" name="Google Shape;174;p19"/>
          <p:cNvCxnSpPr>
            <a:stCxn id="173" idx="3"/>
            <a:endCxn id="175" idx="3"/>
          </p:cNvCxnSpPr>
          <p:nvPr/>
        </p:nvCxnSpPr>
        <p:spPr>
          <a:xfrm flipH="1" rot="10800000">
            <a:off x="7970000" y="1924037"/>
            <a:ext cx="600" cy="1952100"/>
          </a:xfrm>
          <a:prstGeom prst="bentConnector3">
            <a:avLst>
              <a:gd fmla="val 396877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pic>
        <p:nvPicPr>
          <p:cNvPr id="175" name="Google Shape;17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7050" y="1433588"/>
            <a:ext cx="1902951" cy="980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19"/>
          <p:cNvCxnSpPr>
            <a:stCxn id="172" idx="3"/>
            <a:endCxn id="175" idx="1"/>
          </p:cNvCxnSpPr>
          <p:nvPr/>
        </p:nvCxnSpPr>
        <p:spPr>
          <a:xfrm flipH="1" rot="10800000">
            <a:off x="5060013" y="1923950"/>
            <a:ext cx="1007100" cy="981000"/>
          </a:xfrm>
          <a:prstGeom prst="bentConnector3">
            <a:avLst>
              <a:gd fmla="val 49997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77" name="Google Shape;177;p19"/>
          <p:cNvSpPr txBox="1"/>
          <p:nvPr/>
        </p:nvSpPr>
        <p:spPr>
          <a:xfrm>
            <a:off x="5374963" y="837450"/>
            <a:ext cx="89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Backend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Sentiment Analysis</a:t>
            </a:r>
            <a:endParaRPr/>
          </a:p>
        </p:txBody>
      </p:sp>
      <p:pic>
        <p:nvPicPr>
          <p:cNvPr id="183" name="Google Shape;18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575" y="1500450"/>
            <a:ext cx="1902951" cy="9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0"/>
          <p:cNvSpPr txBox="1"/>
          <p:nvPr/>
        </p:nvSpPr>
        <p:spPr>
          <a:xfrm>
            <a:off x="1109700" y="1058988"/>
            <a:ext cx="151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Frontend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185" name="Google Shape;185;p20"/>
          <p:cNvCxnSpPr>
            <a:stCxn id="183" idx="3"/>
            <a:endCxn id="186" idx="1"/>
          </p:cNvCxnSpPr>
          <p:nvPr/>
        </p:nvCxnSpPr>
        <p:spPr>
          <a:xfrm>
            <a:off x="2491526" y="1990900"/>
            <a:ext cx="1019400" cy="600"/>
          </a:xfrm>
          <a:prstGeom prst="bentConnector3">
            <a:avLst>
              <a:gd fmla="val 49996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87" name="Google Shape;187;p20"/>
          <p:cNvSpPr/>
          <p:nvPr/>
        </p:nvSpPr>
        <p:spPr>
          <a:xfrm>
            <a:off x="3278425" y="1197600"/>
            <a:ext cx="5462700" cy="35016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6" name="Google Shape;18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0850" y="1500750"/>
            <a:ext cx="1864125" cy="9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0"/>
          <p:cNvSpPr txBox="1"/>
          <p:nvPr/>
        </p:nvSpPr>
        <p:spPr>
          <a:xfrm>
            <a:off x="5374963" y="837450"/>
            <a:ext cx="89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Backend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89" name="Google Shape;18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7025" y="1500438"/>
            <a:ext cx="1902951" cy="980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0" name="Google Shape;190;p20"/>
          <p:cNvCxnSpPr>
            <a:stCxn id="186" idx="3"/>
            <a:endCxn id="189" idx="1"/>
          </p:cNvCxnSpPr>
          <p:nvPr/>
        </p:nvCxnSpPr>
        <p:spPr>
          <a:xfrm>
            <a:off x="5374976" y="1991200"/>
            <a:ext cx="692100" cy="600"/>
          </a:xfrm>
          <a:prstGeom prst="bentConnector3">
            <a:avLst>
              <a:gd fmla="val 49996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191" name="Google Shape;19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7050" y="3360013"/>
            <a:ext cx="1902950" cy="10322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2" name="Google Shape;192;p20"/>
          <p:cNvCxnSpPr/>
          <p:nvPr/>
        </p:nvCxnSpPr>
        <p:spPr>
          <a:xfrm flipH="1" rot="10800000">
            <a:off x="7970000" y="1924037"/>
            <a:ext cx="600" cy="1952100"/>
          </a:xfrm>
          <a:prstGeom prst="bentConnector3">
            <a:avLst>
              <a:gd fmla="val 39687700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stealth"/>
            <a:tailEnd len="med" w="med" type="stealth"/>
          </a:ln>
        </p:spPr>
      </p:cxnSp>
      <p:pic>
        <p:nvPicPr>
          <p:cNvPr id="193" name="Google Shape;193;p20"/>
          <p:cNvPicPr preferRelativeResize="0"/>
          <p:nvPr/>
        </p:nvPicPr>
        <p:blipFill rotWithShape="1">
          <a:blip r:embed="rId6">
            <a:alphaModFix/>
          </a:blip>
          <a:srcRect b="10914" l="16779" r="14255" t="10164"/>
          <a:stretch/>
        </p:blipFill>
        <p:spPr>
          <a:xfrm>
            <a:off x="3510913" y="3419187"/>
            <a:ext cx="1902950" cy="914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4" name="Google Shape;194;p20"/>
          <p:cNvCxnSpPr>
            <a:stCxn id="191" idx="1"/>
            <a:endCxn id="193" idx="3"/>
          </p:cNvCxnSpPr>
          <p:nvPr/>
        </p:nvCxnSpPr>
        <p:spPr>
          <a:xfrm flipH="1">
            <a:off x="5413950" y="3876137"/>
            <a:ext cx="653100" cy="600"/>
          </a:xfrm>
          <a:prstGeom prst="bentConnector3">
            <a:avLst>
              <a:gd fmla="val 50007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1"/>
          <p:cNvSpPr txBox="1"/>
          <p:nvPr>
            <p:ph type="title"/>
          </p:nvPr>
        </p:nvSpPr>
        <p:spPr>
          <a:xfrm>
            <a:off x="311700" y="42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Costs</a:t>
            </a:r>
            <a:endParaRPr/>
          </a:p>
        </p:txBody>
      </p:sp>
      <p:pic>
        <p:nvPicPr>
          <p:cNvPr id="200" name="Google Shape;20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334975"/>
            <a:ext cx="5287966" cy="26384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1" name="Google Shape;201;p21"/>
          <p:cNvGraphicFramePr/>
          <p:nvPr/>
        </p:nvGraphicFramePr>
        <p:xfrm>
          <a:off x="311700" y="1017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{A8D2F179-F983-4EE0-942F-15930D81DBA7}</a:tableStyleId>
              </a:tblPr>
              <a:tblGrid>
                <a:gridCol w="2584825"/>
                <a:gridCol w="1412475"/>
                <a:gridCol w="1412475"/>
                <a:gridCol w="1412475"/>
                <a:gridCol w="1412475"/>
              </a:tblGrid>
              <a:tr h="396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Service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October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November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December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Total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96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Comprehend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$5.75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$2.02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$15.94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$23.71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96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DynamoDB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$0.04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$0.03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$0.02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$0.09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96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Elastic Compute Cloud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$0.00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$0.19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96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Relational Database Service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$7.46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$0.18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$0.02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$7.66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475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$31.65</a:t>
                      </a:r>
                      <a:endParaRPr sz="10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