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09" r:id="rId1"/>
  </p:sldMasterIdLst>
  <p:notesMasterIdLst>
    <p:notesMasterId r:id="rId25"/>
  </p:notesMasterIdLst>
  <p:sldIdLst>
    <p:sldId id="256" r:id="rId2"/>
    <p:sldId id="272" r:id="rId3"/>
    <p:sldId id="274" r:id="rId4"/>
    <p:sldId id="275" r:id="rId5"/>
    <p:sldId id="257" r:id="rId6"/>
    <p:sldId id="276" r:id="rId7"/>
    <p:sldId id="277" r:id="rId8"/>
    <p:sldId id="278" r:id="rId9"/>
    <p:sldId id="279" r:id="rId10"/>
    <p:sldId id="269" r:id="rId11"/>
    <p:sldId id="262" r:id="rId12"/>
    <p:sldId id="263" r:id="rId13"/>
    <p:sldId id="270" r:id="rId14"/>
    <p:sldId id="258" r:id="rId15"/>
    <p:sldId id="264" r:id="rId16"/>
    <p:sldId id="266" r:id="rId17"/>
    <p:sldId id="273" r:id="rId18"/>
    <p:sldId id="267" r:id="rId19"/>
    <p:sldId id="271" r:id="rId20"/>
    <p:sldId id="268" r:id="rId21"/>
    <p:sldId id="281" r:id="rId22"/>
    <p:sldId id="280" r:id="rId23"/>
    <p:sldId id="26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F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2CEE1-1186-4AE9-A595-593F65AE09FD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489BC-13A0-4F5A-BBDE-8B837537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0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4135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914505" y="4344139"/>
            <a:ext cx="5028988" cy="41139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8894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1181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6265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3566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138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914505" y="4344139"/>
            <a:ext cx="5028900" cy="4113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0526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914505" y="4344139"/>
            <a:ext cx="5028988" cy="41139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95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19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06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04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968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016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477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61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406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00067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BODY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53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59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6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13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6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03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8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2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38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2" y="1300786"/>
            <a:ext cx="8466668" cy="2509213"/>
          </a:xfrm>
        </p:spPr>
        <p:txBody>
          <a:bodyPr/>
          <a:lstStyle/>
          <a:p>
            <a:pPr algn="ctr"/>
            <a:r>
              <a:rPr lang="en-US" sz="3600" dirty="0" smtClean="0"/>
              <a:t>CS 5604 spring 2015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5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Named Entity Recognition</a:t>
            </a:r>
            <a:endParaRPr lang="en-US" sz="5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640" y="4783667"/>
            <a:ext cx="6600451" cy="167033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Instructor: Dr. Edward fox</a:t>
            </a:r>
          </a:p>
          <a:p>
            <a:pPr algn="ctr"/>
            <a:r>
              <a:rPr lang="en-US" sz="2000" dirty="0" smtClean="0"/>
              <a:t>Presenters: </a:t>
            </a:r>
            <a:r>
              <a:rPr lang="en-US" sz="2000" dirty="0" err="1" smtClean="0"/>
              <a:t>Qianzhou</a:t>
            </a:r>
            <a:r>
              <a:rPr lang="en-US" sz="2000" dirty="0" smtClean="0"/>
              <a:t> du, Xuan Zhang</a:t>
            </a:r>
          </a:p>
          <a:p>
            <a:pPr algn="ctr"/>
            <a:r>
              <a:rPr lang="en-US" sz="2000" dirty="0" smtClean="0"/>
              <a:t>04/30/2015</a:t>
            </a:r>
          </a:p>
          <a:p>
            <a:pPr algn="ctr"/>
            <a:r>
              <a:rPr lang="en-US" sz="2000" dirty="0" smtClean="0"/>
              <a:t>Virginia tech, Blacksburg, VA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605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800" u="sng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cap="non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NER Architecture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idx="1"/>
          </p:nvPr>
        </p:nvSpPr>
        <p:spPr>
          <a:xfrm>
            <a:off x="762001" y="5732601"/>
            <a:ext cx="8195734" cy="89048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2400" dirty="0"/>
              <a:t>NER System based on </a:t>
            </a:r>
            <a:r>
              <a:rPr lang="en" sz="2400" dirty="0" smtClean="0"/>
              <a:t>CRF</a:t>
            </a:r>
            <a:endParaRPr lang="en" sz="2400" dirty="0"/>
          </a:p>
          <a:p>
            <a:pPr lvl="0" algn="r" rtl="0">
              <a:spcBef>
                <a:spcPts val="0"/>
              </a:spcBef>
              <a:buNone/>
            </a:pPr>
            <a:r>
              <a:rPr lang="en" sz="1800" dirty="0"/>
              <a:t>[Asif Ekbal]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0900" y="1573000"/>
            <a:ext cx="6364149" cy="410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86751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NER Tools &amp; </a:t>
            </a:r>
            <a:r>
              <a:rPr lang="en" i="0" u="none" strike="noStrike" cap="none" baseline="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Prototype</a:t>
            </a:r>
            <a:endParaRPr lang="en" i="0" u="none" strike="noStrike" cap="none" baseline="0" dirty="0">
              <a:solidFill>
                <a:schemeClr val="dk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130" name="Shape 130"/>
          <p:cNvGraphicFramePr/>
          <p:nvPr>
            <p:extLst>
              <p:ext uri="{D42A27DB-BD31-4B8C-83A1-F6EECF244321}">
                <p14:modId xmlns:p14="http://schemas.microsoft.com/office/powerpoint/2010/main" val="671845821"/>
              </p:ext>
            </p:extLst>
          </p:nvPr>
        </p:nvGraphicFramePr>
        <p:xfrm>
          <a:off x="428350" y="1380067"/>
          <a:ext cx="8287300" cy="230293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143650"/>
                <a:gridCol w="4143650"/>
              </a:tblGrid>
              <a:tr h="64483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 dirty="0">
                          <a:solidFill>
                            <a:schemeClr val="bg1"/>
                          </a:solidFill>
                        </a:rPr>
                        <a:t>Tools</a:t>
                      </a:r>
                    </a:p>
                  </a:txBody>
                  <a:tcPr marL="91425" marR="91425" marT="91425" marB="914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400" b="1" dirty="0">
                          <a:solidFill>
                            <a:schemeClr val="bg1"/>
                          </a:solidFill>
                        </a:rPr>
                        <a:t>Models</a:t>
                      </a:r>
                    </a:p>
                  </a:txBody>
                  <a:tcPr marL="91425" marR="91425" marT="91425" marB="91425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5270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Stanford NER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 u="sng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Linear-chain CRF</a:t>
                      </a:r>
                    </a:p>
                  </a:txBody>
                  <a:tcPr marL="91425" marR="91425" marT="91425" marB="91425"/>
                </a:tc>
              </a:tr>
              <a:tr h="55270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Illinois Named Entity Tagger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HMM, Neural Network</a:t>
                      </a:r>
                    </a:p>
                  </a:txBody>
                  <a:tcPr marL="91425" marR="91425" marT="91425" marB="91425"/>
                </a:tc>
              </a:tr>
              <a:tr h="55270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Alias-i LingPipe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HMM, CRF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4" name="Folded Corner 3"/>
          <p:cNvSpPr/>
          <p:nvPr/>
        </p:nvSpPr>
        <p:spPr>
          <a:xfrm>
            <a:off x="372527" y="4631266"/>
            <a:ext cx="3293533" cy="182880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Eyewitnesses have described the carnage and terror that ensued as gunmen forced their way into the office of the French satirical Charlie </a:t>
            </a:r>
            <a:r>
              <a:rPr lang="en-US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Hebdo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magazine in Paris before shooting dead 12 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people…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5571073" y="4631266"/>
            <a:ext cx="3293533" cy="182880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evel 4"/>
          <p:cNvSpPr/>
          <p:nvPr/>
        </p:nvSpPr>
        <p:spPr>
          <a:xfrm>
            <a:off x="4097866" y="4758267"/>
            <a:ext cx="999068" cy="120226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Java Prototype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708396" y="5414433"/>
            <a:ext cx="347133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168898" y="5414433"/>
            <a:ext cx="347133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97000" y="4021667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TXT file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2506" y="4021666"/>
            <a:ext cx="2370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Named Entities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86719" y="6231468"/>
            <a:ext cx="1621362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Stanford NER</a:t>
            </a:r>
            <a:endParaRPr lang="en-US" dirty="0"/>
          </a:p>
        </p:txBody>
      </p:sp>
      <p:cxnSp>
        <p:nvCxnSpPr>
          <p:cNvPr id="13" name="Straight Connector 12"/>
          <p:cNvCxnSpPr>
            <a:stCxn id="5" idx="2"/>
            <a:endCxn id="9" idx="0"/>
          </p:cNvCxnSpPr>
          <p:nvPr/>
        </p:nvCxnSpPr>
        <p:spPr>
          <a:xfrm>
            <a:off x="4597400" y="5960533"/>
            <a:ext cx="0" cy="2709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528740" y="4661808"/>
            <a:ext cx="32427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=France | Paris | …</a:t>
            </a:r>
          </a:p>
          <a:p>
            <a:pPr lvl="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=UK | European Union | …</a:t>
            </a:r>
          </a:p>
          <a:p>
            <a:pPr lvl="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=Charlie 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Hebdo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Michel 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Houellebecq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…</a:t>
            </a:r>
          </a:p>
          <a:p>
            <a:pPr lvl="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=Thursday | January 2015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618209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01" y="1191377"/>
            <a:ext cx="6589199" cy="942223"/>
          </a:xfrm>
        </p:spPr>
        <p:txBody>
          <a:bodyPr anchor="ctr"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US" sz="2800" u="sng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cap="non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953266" cy="1280890"/>
          </a:xfrm>
        </p:spPr>
        <p:txBody>
          <a:bodyPr/>
          <a:lstStyle/>
          <a:p>
            <a:r>
              <a:rPr lang="en-US" dirty="0" smtClean="0"/>
              <a:t>NER Parallelization on Hadoop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39433" y="4926077"/>
            <a:ext cx="6595533" cy="98213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39433" y="3474046"/>
            <a:ext cx="6595533" cy="98213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lded Corner 7"/>
          <p:cNvSpPr/>
          <p:nvPr/>
        </p:nvSpPr>
        <p:spPr>
          <a:xfrm>
            <a:off x="2751666" y="5108110"/>
            <a:ext cx="1363134" cy="618067"/>
          </a:xfrm>
          <a:prstGeom prst="folded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AVRO Input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7035799" y="5108110"/>
            <a:ext cx="1363134" cy="618067"/>
          </a:xfrm>
          <a:prstGeom prst="folded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AVRO Output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2683933" y="3795780"/>
            <a:ext cx="1490134" cy="499533"/>
          </a:xfrm>
          <a:prstGeom prst="beve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Mapper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6972299" y="3795779"/>
            <a:ext cx="1490134" cy="499533"/>
          </a:xfrm>
          <a:prstGeom prst="beve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70707" y="3795779"/>
            <a:ext cx="1434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Hadoop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5202957"/>
            <a:ext cx="1434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HDFS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135" y="2046514"/>
            <a:ext cx="581628" cy="71111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10401" y="2720719"/>
            <a:ext cx="89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Worker node 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02" y="2046514"/>
            <a:ext cx="581628" cy="7111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230268" y="2720719"/>
            <a:ext cx="89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Worker node 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82" y="2065868"/>
            <a:ext cx="581628" cy="71111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3748" y="2740073"/>
            <a:ext cx="894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Worker node 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olded Corner 19"/>
          <p:cNvSpPr/>
          <p:nvPr/>
        </p:nvSpPr>
        <p:spPr>
          <a:xfrm>
            <a:off x="2810933" y="1422312"/>
            <a:ext cx="994217" cy="486315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 file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olded Corner 20"/>
          <p:cNvSpPr/>
          <p:nvPr/>
        </p:nvSpPr>
        <p:spPr>
          <a:xfrm>
            <a:off x="5170707" y="1421759"/>
            <a:ext cx="994217" cy="486315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 file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olded Corner 21"/>
          <p:cNvSpPr/>
          <p:nvPr/>
        </p:nvSpPr>
        <p:spPr>
          <a:xfrm>
            <a:off x="7324187" y="1418685"/>
            <a:ext cx="994217" cy="486315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Interim file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3183465" y="1905000"/>
            <a:ext cx="296334" cy="231313"/>
          </a:xfrm>
          <a:prstGeom prst="upDownArrow">
            <a:avLst>
              <a:gd name="adj1" fmla="val 44286"/>
              <a:gd name="adj2" fmla="val 27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-Down Arrow 25"/>
          <p:cNvSpPr/>
          <p:nvPr/>
        </p:nvSpPr>
        <p:spPr>
          <a:xfrm>
            <a:off x="5506354" y="1887514"/>
            <a:ext cx="296334" cy="231313"/>
          </a:xfrm>
          <a:prstGeom prst="upDownArrow">
            <a:avLst>
              <a:gd name="adj1" fmla="val 44286"/>
              <a:gd name="adj2" fmla="val 27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-Down Arrow 26"/>
          <p:cNvSpPr/>
          <p:nvPr/>
        </p:nvSpPr>
        <p:spPr>
          <a:xfrm>
            <a:off x="7681076" y="1869778"/>
            <a:ext cx="296334" cy="231313"/>
          </a:xfrm>
          <a:prstGeom prst="upDownArrow">
            <a:avLst>
              <a:gd name="adj1" fmla="val 44286"/>
              <a:gd name="adj2" fmla="val 27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10" idx="6"/>
            <a:endCxn id="15" idx="0"/>
          </p:cNvCxnSpPr>
          <p:nvPr/>
        </p:nvCxnSpPr>
        <p:spPr>
          <a:xfrm flipH="1" flipV="1">
            <a:off x="3357776" y="2720719"/>
            <a:ext cx="71224" cy="10750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6"/>
            <a:endCxn id="16" idx="2"/>
          </p:cNvCxnSpPr>
          <p:nvPr/>
        </p:nvCxnSpPr>
        <p:spPr>
          <a:xfrm flipV="1">
            <a:off x="3429000" y="2757625"/>
            <a:ext cx="2238816" cy="10381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0" idx="6"/>
            <a:endCxn id="18" idx="2"/>
          </p:cNvCxnSpPr>
          <p:nvPr/>
        </p:nvCxnSpPr>
        <p:spPr>
          <a:xfrm flipV="1">
            <a:off x="3429000" y="2776979"/>
            <a:ext cx="4392296" cy="10188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5" idx="0"/>
            <a:endCxn id="11" idx="6"/>
          </p:cNvCxnSpPr>
          <p:nvPr/>
        </p:nvCxnSpPr>
        <p:spPr>
          <a:xfrm>
            <a:off x="3357776" y="2720719"/>
            <a:ext cx="4359590" cy="10750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6" idx="2"/>
            <a:endCxn id="11" idx="6"/>
          </p:cNvCxnSpPr>
          <p:nvPr/>
        </p:nvCxnSpPr>
        <p:spPr>
          <a:xfrm>
            <a:off x="5667816" y="2757625"/>
            <a:ext cx="2049550" cy="10381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8" idx="2"/>
            <a:endCxn id="11" idx="6"/>
          </p:cNvCxnSpPr>
          <p:nvPr/>
        </p:nvCxnSpPr>
        <p:spPr>
          <a:xfrm flipH="1">
            <a:off x="7717366" y="2776979"/>
            <a:ext cx="103930" cy="10188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8" idx="0"/>
            <a:endCxn id="10" idx="2"/>
          </p:cNvCxnSpPr>
          <p:nvPr/>
        </p:nvCxnSpPr>
        <p:spPr>
          <a:xfrm flipH="1" flipV="1">
            <a:off x="3429000" y="4295313"/>
            <a:ext cx="4233" cy="81279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2"/>
            <a:endCxn id="9" idx="0"/>
          </p:cNvCxnSpPr>
          <p:nvPr/>
        </p:nvCxnSpPr>
        <p:spPr>
          <a:xfrm>
            <a:off x="7717366" y="4295312"/>
            <a:ext cx="0" cy="81279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Bevel 51"/>
          <p:cNvSpPr/>
          <p:nvPr/>
        </p:nvSpPr>
        <p:spPr>
          <a:xfrm>
            <a:off x="4277578" y="3776682"/>
            <a:ext cx="806647" cy="536281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/>
          <p:cNvCxnSpPr>
            <a:stCxn id="10" idx="1"/>
            <a:endCxn id="52" idx="4"/>
          </p:cNvCxnSpPr>
          <p:nvPr/>
        </p:nvCxnSpPr>
        <p:spPr>
          <a:xfrm flipV="1">
            <a:off x="4111625" y="4044823"/>
            <a:ext cx="165953" cy="7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ular Callout 56"/>
          <p:cNvSpPr/>
          <p:nvPr/>
        </p:nvSpPr>
        <p:spPr>
          <a:xfrm>
            <a:off x="304800" y="1701800"/>
            <a:ext cx="2099733" cy="1143000"/>
          </a:xfrm>
          <a:prstGeom prst="wedgeRoundRectCallout">
            <a:avLst>
              <a:gd name="adj1" fmla="val 67473"/>
              <a:gd name="adj2" fmla="val -49557"/>
              <a:gd name="adj3" fmla="val 16667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Doc ID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NE String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219090" y="4941688"/>
            <a:ext cx="1805487" cy="1045758"/>
            <a:chOff x="263547" y="5503334"/>
            <a:chExt cx="1805487" cy="1045758"/>
          </a:xfrm>
        </p:grpSpPr>
        <p:sp>
          <p:nvSpPr>
            <p:cNvPr id="59" name="Folded Corner 58"/>
            <p:cNvSpPr/>
            <p:nvPr/>
          </p:nvSpPr>
          <p:spPr>
            <a:xfrm>
              <a:off x="263547" y="5503334"/>
              <a:ext cx="1488002" cy="697172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WebpageNoiseReduction</a:t>
              </a: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schema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olded Corner 59"/>
            <p:cNvSpPr/>
            <p:nvPr/>
          </p:nvSpPr>
          <p:spPr>
            <a:xfrm>
              <a:off x="581032" y="5851920"/>
              <a:ext cx="1488002" cy="697172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TweetNoiseReduction</a:t>
              </a: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schema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3" name="Straight Connector 62"/>
          <p:cNvCxnSpPr>
            <a:endCxn id="8" idx="1"/>
          </p:cNvCxnSpPr>
          <p:nvPr/>
        </p:nvCxnSpPr>
        <p:spPr>
          <a:xfrm flipV="1">
            <a:off x="2102901" y="5417144"/>
            <a:ext cx="648765" cy="474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6105202" y="6069079"/>
            <a:ext cx="2357231" cy="757767"/>
            <a:chOff x="6692591" y="6100233"/>
            <a:chExt cx="2357231" cy="757767"/>
          </a:xfrm>
        </p:grpSpPr>
        <p:sp>
          <p:nvSpPr>
            <p:cNvPr id="65" name="Folded Corner 64"/>
            <p:cNvSpPr/>
            <p:nvPr/>
          </p:nvSpPr>
          <p:spPr>
            <a:xfrm>
              <a:off x="7561820" y="6100233"/>
              <a:ext cx="1488002" cy="697172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WebpageNER</a:t>
              </a: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schema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olded Corner 65"/>
            <p:cNvSpPr/>
            <p:nvPr/>
          </p:nvSpPr>
          <p:spPr>
            <a:xfrm>
              <a:off x="6692591" y="6160828"/>
              <a:ext cx="1488002" cy="697172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TweetNER</a:t>
              </a: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schema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8" name="Straight Connector 67"/>
          <p:cNvCxnSpPr>
            <a:stCxn id="65" idx="0"/>
            <a:endCxn id="9" idx="2"/>
          </p:cNvCxnSpPr>
          <p:nvPr/>
        </p:nvCxnSpPr>
        <p:spPr>
          <a:xfrm flipH="1" flipV="1">
            <a:off x="7717366" y="5726177"/>
            <a:ext cx="1066" cy="3429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55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Map-Reduce Implementation</a:t>
            </a:r>
            <a:endParaRPr lang="en-US" dirty="0"/>
          </a:p>
        </p:txBody>
      </p:sp>
      <p:sp>
        <p:nvSpPr>
          <p:cNvPr id="4" name="Folded Corner 3"/>
          <p:cNvSpPr/>
          <p:nvPr/>
        </p:nvSpPr>
        <p:spPr>
          <a:xfrm>
            <a:off x="250800" y="3318931"/>
            <a:ext cx="2880800" cy="3403601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Public </a:t>
            </a:r>
            <a:r>
              <a:rPr lang="en-US" sz="1400" dirty="0">
                <a:solidFill>
                  <a:schemeClr val="tx1"/>
                </a:solidFill>
              </a:rPr>
              <a:t>class </a:t>
            </a:r>
            <a:r>
              <a:rPr lang="en-US" sz="1400" b="1" dirty="0" err="1">
                <a:solidFill>
                  <a:srgbClr val="FF0000"/>
                </a:solidFill>
              </a:rPr>
              <a:t>NERDriver</a:t>
            </a:r>
            <a:r>
              <a:rPr lang="en-US" sz="1400" dirty="0">
                <a:solidFill>
                  <a:schemeClr val="tx1"/>
                </a:solidFill>
              </a:rPr>
              <a:t> extends Configured implements </a:t>
            </a:r>
            <a:r>
              <a:rPr lang="en-US" sz="1400" dirty="0" smtClean="0">
                <a:solidFill>
                  <a:schemeClr val="tx1"/>
                </a:solidFill>
              </a:rPr>
              <a:t>Tool{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public </a:t>
            </a:r>
            <a:r>
              <a:rPr lang="en-US" sz="1400" dirty="0" err="1">
                <a:solidFill>
                  <a:schemeClr val="tx1"/>
                </a:solidFill>
              </a:rPr>
              <a:t>int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run</a:t>
            </a:r>
            <a:r>
              <a:rPr lang="en-US" sz="1400" dirty="0">
                <a:solidFill>
                  <a:schemeClr val="tx1"/>
                </a:solidFill>
              </a:rPr>
              <a:t>(String[] </a:t>
            </a:r>
            <a:r>
              <a:rPr lang="en-US" sz="1400" dirty="0" err="1">
                <a:solidFill>
                  <a:schemeClr val="tx1"/>
                </a:solidFill>
              </a:rPr>
              <a:t>a</a:t>
            </a:r>
            <a:r>
              <a:rPr lang="en-US" sz="1400" dirty="0" err="1" smtClean="0">
                <a:solidFill>
                  <a:schemeClr val="tx1"/>
                </a:solidFill>
              </a:rPr>
              <a:t>rgs</a:t>
            </a:r>
            <a:r>
              <a:rPr lang="en-US" sz="1400" dirty="0">
                <a:solidFill>
                  <a:schemeClr val="tx1"/>
                </a:solidFill>
              </a:rPr>
              <a:t>) </a:t>
            </a:r>
            <a:r>
              <a:rPr lang="en-US" sz="1400" dirty="0" smtClean="0">
                <a:solidFill>
                  <a:schemeClr val="tx1"/>
                </a:solidFill>
              </a:rPr>
              <a:t>{}</a:t>
            </a:r>
            <a:endParaRPr lang="en-US" sz="1400" dirty="0">
              <a:solidFill>
                <a:schemeClr val="tx1"/>
              </a:solidFill>
            </a:endParaRPr>
          </a:p>
          <a:p>
            <a:pPr marL="119063" indent="-119063"/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public </a:t>
            </a:r>
            <a:r>
              <a:rPr lang="en-US" sz="1400" dirty="0">
                <a:solidFill>
                  <a:schemeClr val="tx1"/>
                </a:solidFill>
              </a:rPr>
              <a:t>static </a:t>
            </a:r>
            <a:r>
              <a:rPr lang="en-US" sz="1400" dirty="0" smtClean="0">
                <a:solidFill>
                  <a:schemeClr val="tx1"/>
                </a:solidFill>
              </a:rPr>
              <a:t>void main(String</a:t>
            </a:r>
            <a:r>
              <a:rPr lang="en-US" sz="1400" dirty="0">
                <a:solidFill>
                  <a:schemeClr val="tx1"/>
                </a:solidFill>
              </a:rPr>
              <a:t>[] </a:t>
            </a:r>
            <a:r>
              <a:rPr lang="en-US" sz="1400" dirty="0" err="1">
                <a:solidFill>
                  <a:schemeClr val="tx1"/>
                </a:solidFill>
              </a:rPr>
              <a:t>args</a:t>
            </a:r>
            <a:r>
              <a:rPr lang="en-US" sz="1400" dirty="0">
                <a:solidFill>
                  <a:schemeClr val="tx1"/>
                </a:solidFill>
              </a:rPr>
              <a:t>) </a:t>
            </a:r>
            <a:r>
              <a:rPr lang="en-US" sz="1400" dirty="0" smtClean="0">
                <a:solidFill>
                  <a:schemeClr val="tx1"/>
                </a:solidFill>
              </a:rPr>
              <a:t>{}</a:t>
            </a:r>
          </a:p>
          <a:p>
            <a:pPr marL="119063" indent="-119063"/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7" name="Folded Corner 6"/>
          <p:cNvSpPr/>
          <p:nvPr/>
        </p:nvSpPr>
        <p:spPr>
          <a:xfrm>
            <a:off x="3257000" y="3318931"/>
            <a:ext cx="2880800" cy="3403601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public static class </a:t>
            </a:r>
            <a:r>
              <a:rPr lang="en-US" sz="1400" b="1" dirty="0" err="1">
                <a:solidFill>
                  <a:srgbClr val="FF0000"/>
                </a:solidFill>
              </a:rPr>
              <a:t>AvroNERMapper</a:t>
            </a:r>
            <a:r>
              <a:rPr lang="en-US" sz="1400" dirty="0">
                <a:solidFill>
                  <a:schemeClr val="tx1"/>
                </a:solidFill>
              </a:rPr>
              <a:t> extends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Mapper&lt;</a:t>
            </a:r>
            <a:r>
              <a:rPr lang="en-US" sz="1400" dirty="0" err="1" smtClean="0">
                <a:solidFill>
                  <a:schemeClr val="tx1"/>
                </a:solidFill>
              </a:rPr>
              <a:t>AvroKey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en-US" sz="1400" dirty="0" err="1" smtClean="0">
                <a:solidFill>
                  <a:schemeClr val="tx1"/>
                </a:solidFill>
              </a:rPr>
              <a:t>WebpageNoiseReduction</a:t>
            </a:r>
            <a:r>
              <a:rPr lang="en-US" sz="1400" dirty="0">
                <a:solidFill>
                  <a:schemeClr val="tx1"/>
                </a:solidFill>
              </a:rPr>
              <a:t>&gt;, </a:t>
            </a:r>
            <a:r>
              <a:rPr lang="en-US" sz="1400" dirty="0" err="1">
                <a:solidFill>
                  <a:schemeClr val="tx1"/>
                </a:solidFill>
              </a:rPr>
              <a:t>NullWritable</a:t>
            </a:r>
            <a:r>
              <a:rPr lang="en-US" sz="1400" dirty="0">
                <a:solidFill>
                  <a:schemeClr val="tx1"/>
                </a:solidFill>
              </a:rPr>
              <a:t>, Text, Text&gt; {</a:t>
            </a:r>
          </a:p>
          <a:p>
            <a:r>
              <a:rPr lang="en-US" sz="1400" dirty="0">
                <a:solidFill>
                  <a:schemeClr val="tx1"/>
                </a:solidFill>
              </a:rPr>
              <a:t>		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protected void </a:t>
            </a:r>
            <a:r>
              <a:rPr lang="en-US" sz="1400" dirty="0" smtClean="0">
                <a:solidFill>
                  <a:srgbClr val="FF0000"/>
                </a:solidFill>
              </a:rPr>
              <a:t>map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</a:rPr>
              <a:t>AvroKey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en-US" sz="1400" dirty="0" err="1" smtClean="0">
                <a:solidFill>
                  <a:schemeClr val="tx1"/>
                </a:solidFill>
              </a:rPr>
              <a:t>WebpageNoiseReduction</a:t>
            </a:r>
            <a:r>
              <a:rPr lang="en-US" sz="1400" dirty="0">
                <a:solidFill>
                  <a:schemeClr val="tx1"/>
                </a:solidFill>
              </a:rPr>
              <a:t>&gt; key, </a:t>
            </a:r>
            <a:r>
              <a:rPr lang="en-US" sz="1400" dirty="0" err="1">
                <a:solidFill>
                  <a:schemeClr val="tx1"/>
                </a:solidFill>
              </a:rPr>
              <a:t>NullWritable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value, Context </a:t>
            </a:r>
            <a:r>
              <a:rPr lang="en-US" sz="1400" dirty="0">
                <a:solidFill>
                  <a:schemeClr val="tx1"/>
                </a:solidFill>
              </a:rPr>
              <a:t>context</a:t>
            </a:r>
            <a:r>
              <a:rPr lang="en-US" sz="1400" dirty="0" smtClean="0">
                <a:solidFill>
                  <a:schemeClr val="tx1"/>
                </a:solidFill>
              </a:rPr>
              <a:t>){}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6263200" y="3318931"/>
            <a:ext cx="2880800" cy="3403601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public static class </a:t>
            </a:r>
            <a:r>
              <a:rPr lang="en-US" sz="1400" b="1" dirty="0" err="1">
                <a:solidFill>
                  <a:srgbClr val="FF0000"/>
                </a:solidFill>
              </a:rPr>
              <a:t>AvroNERReducer</a:t>
            </a:r>
            <a:r>
              <a:rPr lang="en-US" sz="1400" dirty="0">
                <a:solidFill>
                  <a:schemeClr val="tx1"/>
                </a:solidFill>
              </a:rPr>
              <a:t> extends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Reducer&lt;Text</a:t>
            </a:r>
            <a:r>
              <a:rPr lang="en-US" sz="1400" dirty="0">
                <a:solidFill>
                  <a:schemeClr val="tx1"/>
                </a:solidFill>
              </a:rPr>
              <a:t>, Text, </a:t>
            </a:r>
            <a:r>
              <a:rPr lang="en-US" sz="1400" dirty="0" err="1">
                <a:solidFill>
                  <a:schemeClr val="tx1"/>
                </a:solidFill>
              </a:rPr>
              <a:t>AvroKey</a:t>
            </a: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en-US" sz="1400" dirty="0" err="1">
                <a:solidFill>
                  <a:schemeClr val="tx1"/>
                </a:solidFill>
              </a:rPr>
              <a:t>WebpageNER</a:t>
            </a:r>
            <a:r>
              <a:rPr lang="en-US" sz="1400" dirty="0">
                <a:solidFill>
                  <a:schemeClr val="tx1"/>
                </a:solidFill>
              </a:rPr>
              <a:t>&gt;, </a:t>
            </a:r>
            <a:r>
              <a:rPr lang="en-US" sz="1400" dirty="0" err="1">
                <a:solidFill>
                  <a:schemeClr val="tx1"/>
                </a:solidFill>
              </a:rPr>
              <a:t>NullWritable</a:t>
            </a:r>
            <a:r>
              <a:rPr lang="en-US" sz="1400" dirty="0">
                <a:solidFill>
                  <a:schemeClr val="tx1"/>
                </a:solidFill>
              </a:rPr>
              <a:t>&gt; {</a:t>
            </a:r>
          </a:p>
          <a:p>
            <a:r>
              <a:rPr lang="en-US" sz="1400" dirty="0">
                <a:solidFill>
                  <a:schemeClr val="tx1"/>
                </a:solidFill>
              </a:rPr>
              <a:t>		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protected </a:t>
            </a:r>
            <a:r>
              <a:rPr lang="en-US" sz="1400" dirty="0">
                <a:solidFill>
                  <a:schemeClr val="tx1"/>
                </a:solidFill>
              </a:rPr>
              <a:t>void </a:t>
            </a:r>
            <a:r>
              <a:rPr lang="en-US" sz="1400" dirty="0">
                <a:solidFill>
                  <a:srgbClr val="FF0000"/>
                </a:solidFill>
              </a:rPr>
              <a:t>reduce</a:t>
            </a:r>
            <a:r>
              <a:rPr lang="en-US" sz="1400" dirty="0">
                <a:solidFill>
                  <a:schemeClr val="tx1"/>
                </a:solidFill>
              </a:rPr>
              <a:t>(Text key, </a:t>
            </a:r>
            <a:r>
              <a:rPr lang="en-US" sz="1400" dirty="0" err="1">
                <a:solidFill>
                  <a:schemeClr val="tx1"/>
                </a:solidFill>
              </a:rPr>
              <a:t>Iterable</a:t>
            </a:r>
            <a:r>
              <a:rPr lang="en-US" sz="1400" dirty="0">
                <a:solidFill>
                  <a:schemeClr val="tx1"/>
                </a:solidFill>
              </a:rPr>
              <a:t>&lt;Text&gt; value, Context context</a:t>
            </a:r>
            <a:r>
              <a:rPr lang="en-US" sz="1400" dirty="0" smtClean="0">
                <a:solidFill>
                  <a:schemeClr val="tx1"/>
                </a:solidFill>
              </a:rPr>
              <a:t>){}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334" y="2032000"/>
            <a:ext cx="2669666" cy="10215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Driver for Map-Reduce job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Set configuration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89567" y="2031999"/>
            <a:ext cx="2669666" cy="10215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Read a document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Perform NER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Write NE string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55800" y="2031999"/>
            <a:ext cx="2669666" cy="10215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Parse NE string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Write AVRO file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58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&amp; Output</a:t>
            </a:r>
            <a:endParaRPr lang="en-US" dirty="0"/>
          </a:p>
        </p:txBody>
      </p:sp>
      <p:sp>
        <p:nvSpPr>
          <p:cNvPr id="4" name="Folded Corner 3"/>
          <p:cNvSpPr/>
          <p:nvPr/>
        </p:nvSpPr>
        <p:spPr>
          <a:xfrm>
            <a:off x="428467" y="2416022"/>
            <a:ext cx="3728000" cy="311271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{"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type": "record", "namespace": "cs5604.tweet.NoiseReduction", "name": "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TweetNoiseReduction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"fields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":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5" name="Folded Corner 4"/>
          <p:cNvSpPr/>
          <p:nvPr/>
        </p:nvSpPr>
        <p:spPr>
          <a:xfrm>
            <a:off x="4890400" y="2416022"/>
            <a:ext cx="3728000" cy="311271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76400" y="2594327"/>
            <a:ext cx="3556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{"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namespace": "cs5604.tweet.NER",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"type": "record",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TweetNER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"fields": [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doc_id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"string"},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ner_people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ner_locations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ner_dates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ner_organizations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9" name="Folded Corner 8"/>
          <p:cNvSpPr/>
          <p:nvPr/>
        </p:nvSpPr>
        <p:spPr>
          <a:xfrm>
            <a:off x="123667" y="2664578"/>
            <a:ext cx="3728000" cy="311271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{"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type": "record", "namespace": "cs5604.tweet.NoiseReduction", "name": "</a:t>
            </a: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TweetNoiseReduction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"fields</a:t>
            </a:r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":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10" name="Folded Corner 9"/>
          <p:cNvSpPr/>
          <p:nvPr/>
        </p:nvSpPr>
        <p:spPr>
          <a:xfrm>
            <a:off x="4585600" y="2664578"/>
            <a:ext cx="3728000" cy="311271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1600" y="2789773"/>
            <a:ext cx="3556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{"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namespace": "cs5604.tweet.NER",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"type": "record",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TweetNER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"fields": [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doc_id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"string"},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ner_people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ner_locations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ner_dates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"null"]},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{"doc": "analysis", "name": "</a:t>
            </a:r>
            <a:r>
              <a:rPr lang="en-US" sz="12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ner_organizations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"type": ["string", "null"]}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467" y="1629168"/>
            <a:ext cx="381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AVRO Schema of Input File</a:t>
            </a: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(By Noise Reduction Team)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0400" y="1629168"/>
            <a:ext cx="381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AVRO Schema of Output File</a:t>
            </a: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(By Hadoop Team)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&amp; Output (Cont</a:t>
            </a:r>
            <a:r>
              <a:rPr lang="en-US" dirty="0"/>
              <a:t>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958265" y="2153556"/>
            <a:ext cx="7703135" cy="3112712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7667" y="2331861"/>
            <a:ext cx="73477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/>
              <a:t>{</a:t>
            </a:r>
            <a:r>
              <a:rPr lang="en-US" sz="1200" dirty="0" err="1"/>
              <a:t>u'</a:t>
            </a:r>
            <a:r>
              <a:rPr lang="en-US" sz="1200" b="1" dirty="0" err="1"/>
              <a:t>ner_dates</a:t>
            </a:r>
            <a:r>
              <a:rPr lang="en-US" sz="1200" dirty="0"/>
              <a:t>': </a:t>
            </a:r>
            <a:r>
              <a:rPr lang="en-US" sz="1200" dirty="0" err="1"/>
              <a:t>u</a:t>
            </a:r>
            <a:r>
              <a:rPr lang="en-US" sz="1200" dirty="0" err="1">
                <a:solidFill>
                  <a:srgbClr val="FF0000"/>
                </a:solidFill>
              </a:rPr>
              <a:t>'December</a:t>
            </a:r>
            <a:r>
              <a:rPr lang="en-US" sz="1200" dirty="0">
                <a:solidFill>
                  <a:srgbClr val="FF0000"/>
                </a:solidFill>
              </a:rPr>
              <a:t> 08|December 11</a:t>
            </a:r>
            <a:r>
              <a:rPr lang="en-US" sz="1200" dirty="0"/>
              <a:t>', </a:t>
            </a:r>
            <a:r>
              <a:rPr lang="en-US" sz="1200" dirty="0" err="1"/>
              <a:t>u'ner_locations</a:t>
            </a:r>
            <a:r>
              <a:rPr lang="en-US" sz="1200" dirty="0"/>
              <a:t>': None, </a:t>
            </a:r>
            <a:r>
              <a:rPr lang="en-US" sz="1200" dirty="0" err="1"/>
              <a:t>u'doc_id</a:t>
            </a:r>
            <a:r>
              <a:rPr lang="en-US" sz="1200" dirty="0"/>
              <a:t>': </a:t>
            </a:r>
            <a:r>
              <a:rPr lang="en-US" sz="1200" dirty="0" err="1"/>
              <a:t>u'winter_storm_S</a:t>
            </a:r>
            <a:r>
              <a:rPr lang="en-US" sz="1200" dirty="0"/>
              <a:t>--100052', </a:t>
            </a:r>
            <a:r>
              <a:rPr lang="en-US" sz="1200" dirty="0" err="1"/>
              <a:t>u'ner_people</a:t>
            </a:r>
            <a:r>
              <a:rPr lang="en-US" sz="1200" dirty="0"/>
              <a:t>': None, </a:t>
            </a:r>
            <a:r>
              <a:rPr lang="en-US" sz="1200" dirty="0" err="1"/>
              <a:t>u'</a:t>
            </a:r>
            <a:r>
              <a:rPr lang="en-US" sz="1200" b="1" dirty="0" err="1"/>
              <a:t>ner_organizations</a:t>
            </a:r>
            <a:r>
              <a:rPr lang="en-US" sz="1200" dirty="0"/>
              <a:t>': </a:t>
            </a:r>
            <a:r>
              <a:rPr lang="en-US" sz="1200" dirty="0" err="1"/>
              <a:t>u'NWS</a:t>
            </a:r>
            <a:r>
              <a:rPr lang="en-US" sz="1200" dirty="0" smtClean="0"/>
              <a:t>'}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/>
              <a:t>{</a:t>
            </a:r>
            <a:r>
              <a:rPr lang="en-US" sz="1200" dirty="0" err="1"/>
              <a:t>u'ner_dates</a:t>
            </a:r>
            <a:r>
              <a:rPr lang="en-US" sz="1200" dirty="0"/>
              <a:t>': None, </a:t>
            </a:r>
            <a:r>
              <a:rPr lang="en-US" sz="1200" dirty="0" err="1"/>
              <a:t>u'ner_locations</a:t>
            </a:r>
            <a:r>
              <a:rPr lang="en-US" sz="1200" dirty="0"/>
              <a:t>': None, </a:t>
            </a:r>
            <a:r>
              <a:rPr lang="en-US" sz="1200" dirty="0" err="1"/>
              <a:t>u'doc_id</a:t>
            </a:r>
            <a:r>
              <a:rPr lang="en-US" sz="1200" dirty="0"/>
              <a:t>': </a:t>
            </a:r>
            <a:r>
              <a:rPr lang="en-US" sz="1200" dirty="0" err="1"/>
              <a:t>u'winter_storm_S</a:t>
            </a:r>
            <a:r>
              <a:rPr lang="en-US" sz="1200" dirty="0"/>
              <a:t>--10025', </a:t>
            </a:r>
            <a:r>
              <a:rPr lang="en-US" sz="1200" dirty="0" err="1"/>
              <a:t>u'</a:t>
            </a:r>
            <a:r>
              <a:rPr lang="en-US" sz="1200" b="1" dirty="0" err="1"/>
              <a:t>ner_people</a:t>
            </a:r>
            <a:r>
              <a:rPr lang="en-US" sz="1200" dirty="0"/>
              <a:t>': </a:t>
            </a:r>
            <a:r>
              <a:rPr lang="en-US" sz="1200" dirty="0" err="1"/>
              <a:t>u</a:t>
            </a:r>
            <a:r>
              <a:rPr lang="en-US" sz="1200" dirty="0" err="1">
                <a:solidFill>
                  <a:srgbClr val="FF0000"/>
                </a:solidFill>
              </a:rPr>
              <a:t>'Blaine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Countys</a:t>
            </a:r>
            <a:r>
              <a:rPr lang="en-US" sz="1200" dirty="0"/>
              <a:t>', </a:t>
            </a:r>
            <a:r>
              <a:rPr lang="en-US" sz="1200" dirty="0" err="1"/>
              <a:t>u'ner_organizations</a:t>
            </a:r>
            <a:r>
              <a:rPr lang="en-US" sz="1200" dirty="0"/>
              <a:t>': None</a:t>
            </a:r>
            <a:r>
              <a:rPr lang="en-US" sz="1200" dirty="0" smtClean="0"/>
              <a:t>}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/>
              <a:t>{</a:t>
            </a:r>
            <a:r>
              <a:rPr lang="en-US" sz="1200" dirty="0" err="1"/>
              <a:t>u'ner_dates</a:t>
            </a:r>
            <a:r>
              <a:rPr lang="en-US" sz="1200" dirty="0"/>
              <a:t>': None, </a:t>
            </a:r>
            <a:r>
              <a:rPr lang="en-US" sz="1200" dirty="0" err="1"/>
              <a:t>u'ner_locations</a:t>
            </a:r>
            <a:r>
              <a:rPr lang="en-US" sz="1200" dirty="0"/>
              <a:t>': None, </a:t>
            </a:r>
            <a:r>
              <a:rPr lang="en-US" sz="1200" dirty="0" err="1"/>
              <a:t>u'doc_id</a:t>
            </a:r>
            <a:r>
              <a:rPr lang="en-US" sz="1200" dirty="0"/>
              <a:t>': </a:t>
            </a:r>
            <a:r>
              <a:rPr lang="en-US" sz="1200" dirty="0" err="1"/>
              <a:t>u'winter_storm_S</a:t>
            </a:r>
            <a:r>
              <a:rPr lang="en-US" sz="1200" dirty="0"/>
              <a:t>--100229', </a:t>
            </a:r>
            <a:r>
              <a:rPr lang="en-US" sz="1200" dirty="0" err="1"/>
              <a:t>u'ner_people</a:t>
            </a:r>
            <a:r>
              <a:rPr lang="en-US" sz="1200" dirty="0"/>
              <a:t>': None, </a:t>
            </a:r>
            <a:r>
              <a:rPr lang="en-US" sz="1200" dirty="0" err="1"/>
              <a:t>u'</a:t>
            </a:r>
            <a:r>
              <a:rPr lang="en-US" sz="1200" b="1" dirty="0" err="1"/>
              <a:t>ner_organizations</a:t>
            </a:r>
            <a:r>
              <a:rPr lang="en-US" sz="1200" dirty="0"/>
              <a:t>': </a:t>
            </a:r>
            <a:r>
              <a:rPr lang="en-US" sz="1200" dirty="0" err="1" smtClean="0"/>
              <a:t>u</a:t>
            </a:r>
            <a:r>
              <a:rPr lang="en-US" sz="1200" dirty="0" err="1" smtClean="0">
                <a:solidFill>
                  <a:srgbClr val="FF0000"/>
                </a:solidFill>
              </a:rPr>
              <a:t>'ALERT</a:t>
            </a:r>
            <a:r>
              <a:rPr lang="en-US" sz="1200" dirty="0" smtClean="0">
                <a:solidFill>
                  <a:srgbClr val="FF0000"/>
                </a:solidFill>
              </a:rPr>
              <a:t> Winter Storm Watch</a:t>
            </a:r>
            <a:r>
              <a:rPr lang="en-US" sz="1200" dirty="0" smtClean="0"/>
              <a:t>'}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/>
              <a:t>{</a:t>
            </a:r>
            <a:r>
              <a:rPr lang="en-US" sz="1200" dirty="0" err="1"/>
              <a:t>u'ner_dates</a:t>
            </a:r>
            <a:r>
              <a:rPr lang="en-US" sz="1200" dirty="0"/>
              <a:t>': None, </a:t>
            </a:r>
            <a:r>
              <a:rPr lang="en-US" sz="1200" dirty="0" err="1"/>
              <a:t>u'ner_locations</a:t>
            </a:r>
            <a:r>
              <a:rPr lang="en-US" sz="1200" dirty="0"/>
              <a:t>': None, </a:t>
            </a:r>
            <a:r>
              <a:rPr lang="en-US" sz="1200" dirty="0" err="1"/>
              <a:t>u'doc_id</a:t>
            </a:r>
            <a:r>
              <a:rPr lang="en-US" sz="1200" dirty="0"/>
              <a:t>': </a:t>
            </a:r>
            <a:r>
              <a:rPr lang="en-US" sz="1200" dirty="0" err="1"/>
              <a:t>u'winter_storm_S</a:t>
            </a:r>
            <a:r>
              <a:rPr lang="en-US" sz="1200" dirty="0"/>
              <a:t>--100364', </a:t>
            </a:r>
            <a:r>
              <a:rPr lang="en-US" sz="1200" dirty="0" err="1"/>
              <a:t>u'ner_people</a:t>
            </a:r>
            <a:r>
              <a:rPr lang="en-US" sz="1200" dirty="0"/>
              <a:t>': None, </a:t>
            </a:r>
            <a:r>
              <a:rPr lang="en-US" sz="1200" dirty="0" err="1"/>
              <a:t>u'</a:t>
            </a:r>
            <a:r>
              <a:rPr lang="en-US" sz="1200" b="1" dirty="0" err="1"/>
              <a:t>ner_organizations</a:t>
            </a:r>
            <a:r>
              <a:rPr lang="en-US" sz="1200" dirty="0"/>
              <a:t>': </a:t>
            </a:r>
            <a:r>
              <a:rPr lang="en-US" sz="1200" dirty="0" err="1"/>
              <a:t>u</a:t>
            </a:r>
            <a:r>
              <a:rPr lang="en-US" sz="1200" dirty="0" err="1">
                <a:solidFill>
                  <a:srgbClr val="FF0000"/>
                </a:solidFill>
              </a:rPr>
              <a:t>'Heavy</a:t>
            </a:r>
            <a:r>
              <a:rPr lang="en-US" sz="1200" dirty="0">
                <a:solidFill>
                  <a:srgbClr val="FF0000"/>
                </a:solidFill>
              </a:rPr>
              <a:t> Snow Possible Winter Storm </a:t>
            </a:r>
            <a:r>
              <a:rPr lang="en-US" sz="1200" dirty="0" err="1">
                <a:solidFill>
                  <a:srgbClr val="FF0000"/>
                </a:solidFill>
              </a:rPr>
              <a:t>Watch|Northeast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err="1">
                <a:solidFill>
                  <a:srgbClr val="FF0000"/>
                </a:solidFill>
              </a:rPr>
              <a:t>PA|Coal</a:t>
            </a:r>
            <a:r>
              <a:rPr lang="en-US" sz="1200" dirty="0">
                <a:solidFill>
                  <a:srgbClr val="FF0000"/>
                </a:solidFill>
              </a:rPr>
              <a:t> Region Endless </a:t>
            </a:r>
            <a:r>
              <a:rPr lang="en-US" sz="1200" dirty="0" err="1">
                <a:solidFill>
                  <a:srgbClr val="FF0000"/>
                </a:solidFill>
              </a:rPr>
              <a:t>Mtns</a:t>
            </a:r>
            <a:r>
              <a:rPr lang="en-US" sz="1200" dirty="0" smtClean="0"/>
              <a:t>'}</a:t>
            </a:r>
          </a:p>
          <a:p>
            <a:pPr lvl="0"/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5633" y="1664294"/>
            <a:ext cx="5952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AVRO Output File with Named Entities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08667" y="5444573"/>
            <a:ext cx="5952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(From </a:t>
            </a:r>
            <a:r>
              <a:rPr lang="en-US" sz="20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winter_storm_S</a:t>
            </a:r>
            <a:r>
              <a:rPr lang="en-US" sz="20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 collection)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8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409311"/>
              </p:ext>
            </p:extLst>
          </p:nvPr>
        </p:nvGraphicFramePr>
        <p:xfrm>
          <a:off x="1346200" y="2074335"/>
          <a:ext cx="7281333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467"/>
                <a:gridCol w="2387600"/>
                <a:gridCol w="2218266"/>
              </a:tblGrid>
              <a:tr h="40510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Collections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Size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Time</a:t>
                      </a:r>
                      <a:endParaRPr lang="en-US" sz="2400" dirty="0"/>
                    </a:p>
                  </a:txBody>
                  <a:tcPr/>
                </a:tc>
              </a:tr>
              <a:tr h="69921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winter_storm_S</a:t>
                      </a:r>
                      <a:r>
                        <a:rPr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(Tweet)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 MB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Min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9921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storm_B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Tweet)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 GB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Min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992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winter_storm_S</a:t>
                      </a:r>
                      <a:r>
                        <a:rPr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(Webpage)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MB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Min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9921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storm_B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2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Webpage)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27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01" y="1191377"/>
            <a:ext cx="6589199" cy="942223"/>
          </a:xfrm>
        </p:spPr>
        <p:txBody>
          <a:bodyPr anchor="ctr"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Parallelization</a:t>
            </a:r>
          </a:p>
          <a:p>
            <a:r>
              <a:rPr lang="en-US" sz="2800" u="sng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u="sng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33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01" y="1191377"/>
            <a:ext cx="6589199" cy="942223"/>
          </a:xfrm>
        </p:spPr>
        <p:txBody>
          <a:bodyPr anchor="ctr"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cap="non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258233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Investigate the theory of NER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 NER prototype based on the Stanford NER tool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Parallelize NER on Hadoop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Export NEs to AVRO files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18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2582333"/>
          </a:xfrm>
        </p:spPr>
        <p:txBody>
          <a:bodyPr>
            <a:normAutofit/>
          </a:bodyPr>
          <a:lstStyle/>
          <a:p>
            <a:r>
              <a:rPr lang="en-US" sz="2400" dirty="0"/>
              <a:t>This project is supported by the US National Science Foundation through grant </a:t>
            </a:r>
            <a:r>
              <a:rPr lang="en-US" sz="2400" b="1" dirty="0"/>
              <a:t>IIS - 1319578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We express our deep appreciation to the Instructor </a:t>
            </a:r>
            <a:r>
              <a:rPr lang="en-US" sz="2400" dirty="0"/>
              <a:t>Dr. Fox, GTA </a:t>
            </a:r>
            <a:r>
              <a:rPr lang="en-US" sz="2400" dirty="0" err="1"/>
              <a:t>Sunshin</a:t>
            </a:r>
            <a:r>
              <a:rPr lang="en-US" sz="2400" dirty="0"/>
              <a:t> Lee and GRA </a:t>
            </a:r>
            <a:r>
              <a:rPr lang="en-US" sz="2400" dirty="0" smtClean="0"/>
              <a:t>Mohammed</a:t>
            </a:r>
            <a:r>
              <a:rPr lang="en-US" sz="2400" dirty="0"/>
              <a:t> </a:t>
            </a:r>
            <a:r>
              <a:rPr lang="en-US" sz="2400" dirty="0" smtClean="0"/>
              <a:t>for their </a:t>
            </a:r>
            <a:r>
              <a:rPr lang="en-US" sz="2400" dirty="0"/>
              <a:t>help.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2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1941" y="1803400"/>
            <a:ext cx="4780118" cy="2497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&amp; A</a:t>
            </a:r>
            <a:endParaRPr lang="en-US" sz="6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46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NER Data/Ba</a:t>
            </a:r>
            <a:r>
              <a:rPr lang="en" dirty="0">
                <a:solidFill>
                  <a:schemeClr val="dk1"/>
                </a:solidFill>
              </a:rPr>
              <a:t>ck</a:t>
            </a:r>
            <a:r>
              <a:rPr lang="en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-Offs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idx="1"/>
          </p:nvPr>
        </p:nvSpPr>
        <p:spPr>
          <a:xfrm>
            <a:off x="753533" y="1634066"/>
            <a:ext cx="8102600" cy="464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CoNLL-2002 and CoNLL-2003 (British newswire)</a:t>
            </a:r>
          </a:p>
          <a:p>
            <a:pPr marR="0" lvl="1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Multiple languages: Spanish, Dutch, English, German</a:t>
            </a:r>
          </a:p>
          <a:p>
            <a:pPr marR="0" lvl="1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entities: Person, Location, Organization, Misc</a:t>
            </a:r>
          </a:p>
          <a:p>
            <a:pPr marR="0" lvl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" sz="2400" b="0" i="0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MUC-6 and MUC-7 (American newswire)</a:t>
            </a:r>
          </a:p>
          <a:p>
            <a:pPr marR="0" lvl="1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2400" b="0" i="0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 entities: Person, Location, Organization, Time, Date, Percent, Money</a:t>
            </a:r>
          </a:p>
          <a:p>
            <a:pPr marR="0" lvl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C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ACE</a:t>
            </a:r>
          </a:p>
          <a:p>
            <a:pPr marR="0" lvl="1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entities: Location, Organization, Person, FAC, GPE</a:t>
            </a:r>
          </a:p>
          <a:p>
            <a:pPr marR="0" lvl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C0000"/>
              </a:buClr>
              <a:buSzPct val="100000"/>
              <a:buFont typeface="Wingdings" panose="05000000000000000000" pitchFamily="2" charset="2"/>
              <a:buChar char="q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BBN (Penn Treebank)</a:t>
            </a:r>
          </a:p>
          <a:p>
            <a:pPr marR="0" lvl="1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 entities: Animal, Cardinal, Date, Disease, …</a:t>
            </a:r>
          </a:p>
        </p:txBody>
      </p:sp>
    </p:spTree>
    <p:extLst>
      <p:ext uri="{BB962C8B-B14F-4D97-AF65-F5344CB8AC3E}">
        <p14:creationId xmlns:p14="http://schemas.microsoft.com/office/powerpoint/2010/main" val="21438657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914400" y="2648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NER Concept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just">
              <a:buFont typeface="Wingdings" charset="2"/>
              <a:buChar char="l"/>
            </a:pPr>
            <a:r>
              <a:rPr lang="en" sz="2400" b="1" dirty="0"/>
              <a:t>Named-entity recognition</a:t>
            </a:r>
            <a:r>
              <a:rPr lang="en" sz="2400" dirty="0"/>
              <a:t> (NER) is a subtask of </a:t>
            </a:r>
            <a:r>
              <a:rPr lang="en" sz="2400" b="1" dirty="0"/>
              <a:t>Information Extraction</a:t>
            </a:r>
            <a:r>
              <a:rPr lang="en" sz="2400" dirty="0"/>
              <a:t> that seeks to </a:t>
            </a:r>
            <a:r>
              <a:rPr lang="en" sz="2400" u="sng" dirty="0"/>
              <a:t>locate</a:t>
            </a:r>
            <a:r>
              <a:rPr lang="en" sz="2400" dirty="0"/>
              <a:t> and </a:t>
            </a:r>
            <a:r>
              <a:rPr lang="en" sz="2400" u="sng" dirty="0"/>
              <a:t>classify</a:t>
            </a:r>
            <a:r>
              <a:rPr lang="en" sz="2400" dirty="0"/>
              <a:t> elements in text into pre-defined categories such as the names of </a:t>
            </a:r>
            <a:r>
              <a:rPr lang="en" sz="2400" dirty="0">
                <a:solidFill>
                  <a:srgbClr val="FF0000"/>
                </a:solidFill>
              </a:rPr>
              <a:t>persons</a:t>
            </a:r>
            <a:r>
              <a:rPr lang="en" sz="2400" dirty="0"/>
              <a:t>, </a:t>
            </a:r>
            <a:r>
              <a:rPr lang="en" sz="2400" dirty="0">
                <a:solidFill>
                  <a:srgbClr val="FF0000"/>
                </a:solidFill>
              </a:rPr>
              <a:t>organizations</a:t>
            </a:r>
            <a:r>
              <a:rPr lang="en" sz="2400" dirty="0"/>
              <a:t>, </a:t>
            </a:r>
            <a:r>
              <a:rPr lang="en" sz="2400" dirty="0">
                <a:solidFill>
                  <a:srgbClr val="FF0000"/>
                </a:solidFill>
              </a:rPr>
              <a:t>locations</a:t>
            </a:r>
            <a:r>
              <a:rPr lang="en" sz="2400" dirty="0"/>
              <a:t>, expressions of </a:t>
            </a:r>
            <a:r>
              <a:rPr lang="en" sz="2400" dirty="0">
                <a:solidFill>
                  <a:srgbClr val="FF0000"/>
                </a:solidFill>
              </a:rPr>
              <a:t>times</a:t>
            </a:r>
            <a:r>
              <a:rPr lang="en" sz="2400" dirty="0"/>
              <a:t>, </a:t>
            </a:r>
            <a:r>
              <a:rPr lang="en" sz="2400" dirty="0">
                <a:solidFill>
                  <a:srgbClr val="FF0000"/>
                </a:solidFill>
              </a:rPr>
              <a:t>quantities</a:t>
            </a:r>
            <a:r>
              <a:rPr lang="en" sz="2400" dirty="0"/>
              <a:t>, </a:t>
            </a:r>
            <a:r>
              <a:rPr lang="en" sz="2400" dirty="0">
                <a:solidFill>
                  <a:srgbClr val="FF0000"/>
                </a:solidFill>
              </a:rPr>
              <a:t>monetary values</a:t>
            </a:r>
            <a:r>
              <a:rPr lang="en" sz="2400" dirty="0"/>
              <a:t>, </a:t>
            </a:r>
            <a:r>
              <a:rPr lang="en" sz="2400" dirty="0">
                <a:solidFill>
                  <a:srgbClr val="FF0000"/>
                </a:solidFill>
              </a:rPr>
              <a:t>percentages</a:t>
            </a:r>
            <a:r>
              <a:rPr lang="en" sz="2400" dirty="0"/>
              <a:t>, etc.</a:t>
            </a:r>
          </a:p>
          <a:p>
            <a:pPr lvl="0" algn="r">
              <a:spcBef>
                <a:spcPts val="0"/>
              </a:spcBef>
              <a:buNone/>
            </a:pPr>
            <a:r>
              <a:rPr lang="en" sz="2400" dirty="0"/>
              <a:t>[Wikipedia</a:t>
            </a:r>
            <a:r>
              <a:rPr lang="en" sz="2400" dirty="0" smtClean="0"/>
              <a:t>]</a:t>
            </a:r>
            <a:endParaRPr lang="en-US" sz="2400" dirty="0"/>
          </a:p>
          <a:p>
            <a:pPr>
              <a:buFont typeface="Wingdings" charset="2"/>
              <a:buChar char="l"/>
            </a:pPr>
            <a:r>
              <a:rPr lang="en-US" sz="2400" dirty="0" smtClean="0"/>
              <a:t>Why NER?</a:t>
            </a:r>
          </a:p>
          <a:p>
            <a:pPr lvl="1">
              <a:buFont typeface="Wingdings" charset="2"/>
              <a:buChar char="l"/>
            </a:pPr>
            <a:r>
              <a:rPr lang="en-US" sz="2200" dirty="0" smtClean="0"/>
              <a:t>Event Extraction</a:t>
            </a:r>
          </a:p>
          <a:p>
            <a:pPr lvl="1">
              <a:buFont typeface="Wingdings" charset="2"/>
              <a:buChar char="l"/>
            </a:pPr>
            <a:r>
              <a:rPr lang="en-US" sz="2200" dirty="0" smtClean="0"/>
              <a:t>Question Answering</a:t>
            </a:r>
          </a:p>
          <a:p>
            <a:pPr lvl="1">
              <a:buFont typeface="Wingdings" charset="2"/>
              <a:buChar char="l"/>
            </a:pPr>
            <a:r>
              <a:rPr lang="en-US" sz="2200" dirty="0" smtClean="0"/>
              <a:t>Text summarization</a:t>
            </a:r>
          </a:p>
        </p:txBody>
      </p:sp>
    </p:spTree>
    <p:extLst>
      <p:ext uri="{BB962C8B-B14F-4D97-AF65-F5344CB8AC3E}">
        <p14:creationId xmlns:p14="http://schemas.microsoft.com/office/powerpoint/2010/main" val="2258186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50"/>
          <p:cNvSpPr/>
          <p:nvPr/>
        </p:nvSpPr>
        <p:spPr>
          <a:xfrm>
            <a:off x="957042" y="2808677"/>
            <a:ext cx="1988676" cy="381000"/>
          </a:xfrm>
          <a:prstGeom prst="rect">
            <a:avLst/>
          </a:prstGeom>
          <a:solidFill>
            <a:srgbClr val="B7FFC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" name="Shape 45"/>
          <p:cNvSpPr/>
          <p:nvPr/>
        </p:nvSpPr>
        <p:spPr>
          <a:xfrm>
            <a:off x="5683380" y="2845679"/>
            <a:ext cx="2460036" cy="409235"/>
          </a:xfrm>
          <a:prstGeom prst="rect">
            <a:avLst/>
          </a:prstGeom>
          <a:solidFill>
            <a:srgbClr val="95A1FF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981906" y="2374727"/>
            <a:ext cx="3564745" cy="367939"/>
          </a:xfrm>
          <a:prstGeom prst="rect">
            <a:avLst/>
          </a:prstGeom>
          <a:solidFill>
            <a:srgbClr val="B7FFC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206550" y="1588775"/>
            <a:ext cx="8846699" cy="25472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6474331" y="1906558"/>
            <a:ext cx="1178132" cy="381000"/>
          </a:xfrm>
          <a:prstGeom prst="rect">
            <a:avLst/>
          </a:prstGeom>
          <a:solidFill>
            <a:srgbClr val="B7FFC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2145527" y="3223073"/>
            <a:ext cx="1760751" cy="373342"/>
          </a:xfrm>
          <a:prstGeom prst="rect">
            <a:avLst/>
          </a:prstGeom>
          <a:solidFill>
            <a:srgbClr val="CC66FF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913753" y="3233743"/>
            <a:ext cx="1178133" cy="373344"/>
          </a:xfrm>
          <a:prstGeom prst="rect">
            <a:avLst/>
          </a:prstGeom>
          <a:solidFill>
            <a:srgbClr val="FFB6D5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 idx="4294967295"/>
          </p:nvPr>
        </p:nvSpPr>
        <p:spPr>
          <a:xfrm>
            <a:off x="1206500" y="381000"/>
            <a:ext cx="79375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Named Entity Recognition Example</a:t>
            </a:r>
          </a:p>
        </p:txBody>
      </p:sp>
      <p:sp>
        <p:nvSpPr>
          <p:cNvPr id="49" name="Shape 49"/>
          <p:cNvSpPr/>
          <p:nvPr/>
        </p:nvSpPr>
        <p:spPr>
          <a:xfrm>
            <a:off x="1146180" y="4548050"/>
            <a:ext cx="902100" cy="381000"/>
          </a:xfrm>
          <a:prstGeom prst="rect">
            <a:avLst/>
          </a:prstGeom>
          <a:solidFill>
            <a:srgbClr val="FFB6D5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" name="Shape 50"/>
          <p:cNvSpPr/>
          <p:nvPr/>
        </p:nvSpPr>
        <p:spPr>
          <a:xfrm>
            <a:off x="1146175" y="5121475"/>
            <a:ext cx="902100" cy="381000"/>
          </a:xfrm>
          <a:prstGeom prst="rect">
            <a:avLst/>
          </a:prstGeom>
          <a:solidFill>
            <a:srgbClr val="B7FFC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1146175" y="5775675"/>
            <a:ext cx="902100" cy="381000"/>
          </a:xfrm>
          <a:prstGeom prst="rect">
            <a:avLst/>
          </a:prstGeom>
          <a:solidFill>
            <a:srgbClr val="95A1FF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1146175" y="6351500"/>
            <a:ext cx="902100" cy="381000"/>
          </a:xfrm>
          <a:prstGeom prst="rect">
            <a:avLst/>
          </a:prstGeom>
          <a:solidFill>
            <a:srgbClr val="CC66FF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" name="Shape 53"/>
          <p:cNvSpPr txBox="1"/>
          <p:nvPr/>
        </p:nvSpPr>
        <p:spPr>
          <a:xfrm>
            <a:off x="2430500" y="4586700"/>
            <a:ext cx="1842000" cy="29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Location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2430500" y="5164975"/>
            <a:ext cx="2096699" cy="29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Organization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2430500" y="5819175"/>
            <a:ext cx="1842000" cy="29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Person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2430500" y="6395000"/>
            <a:ext cx="1842000" cy="29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Date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4294967295"/>
          </p:nvPr>
        </p:nvSpPr>
        <p:spPr>
          <a:xfrm>
            <a:off x="416071" y="1849268"/>
            <a:ext cx="8493125" cy="20367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95300" marR="0" lvl="0" indent="-495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ct val="25000"/>
              <a:buFont typeface="Noto Symbol"/>
              <a:buNone/>
            </a:pPr>
            <a:r>
              <a:rPr lang="en" sz="2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" sz="3200" dirty="0"/>
              <a:t>A man opposed to the joint South Korea-U.S. military drills attacked the American ambassador, Mark Lippert, in Seoul Thursday morning.</a:t>
            </a:r>
          </a:p>
        </p:txBody>
      </p:sp>
    </p:spTree>
    <p:extLst>
      <p:ext uri="{BB962C8B-B14F-4D97-AF65-F5344CB8AC3E}">
        <p14:creationId xmlns:p14="http://schemas.microsoft.com/office/powerpoint/2010/main" val="10762608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001" y="1191377"/>
            <a:ext cx="6589199" cy="942223"/>
          </a:xfrm>
        </p:spPr>
        <p:txBody>
          <a:bodyPr anchor="ctr"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en-US" sz="2800" u="sng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Parallelization</a:t>
            </a:r>
          </a:p>
          <a:p>
            <a:r>
              <a:rPr lang="en-US" sz="2800" cap="non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sz="2800" cap="non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7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914400" y="2648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Problem Definition</a:t>
            </a:r>
            <a:endParaRPr lang="en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Wingdings" charset="2"/>
              <a:buChar char="l"/>
            </a:pPr>
            <a:r>
              <a:rPr lang="en-US" sz="2400" dirty="0" smtClean="0"/>
              <a:t>Input: a word sequence</a:t>
            </a:r>
          </a:p>
          <a:p>
            <a:pPr marL="0" indent="0">
              <a:buNone/>
            </a:pPr>
            <a:endParaRPr lang="en-US" sz="2200" dirty="0"/>
          </a:p>
          <a:p>
            <a:pPr lvl="1">
              <a:buFont typeface="Wingdings" charset="2"/>
              <a:buChar char="l"/>
            </a:pPr>
            <a:r>
              <a:rPr lang="en-US" altLang="zh-CN" sz="2200" dirty="0" err="1"/>
              <a:t>word_sequence</a:t>
            </a:r>
            <a:r>
              <a:rPr lang="en-US" altLang="zh-CN" sz="2200" dirty="0"/>
              <a:t> = &lt;</a:t>
            </a:r>
            <a:r>
              <a:rPr lang="en-US" altLang="zh-CN" sz="2200" dirty="0" smtClean="0"/>
              <a:t>X</a:t>
            </a:r>
            <a:r>
              <a:rPr lang="en-US" altLang="zh-CN" sz="2200" baseline="-25000" dirty="0" smtClean="0"/>
              <a:t>1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X</a:t>
            </a:r>
            <a:r>
              <a:rPr lang="en-US" altLang="zh-CN" sz="2200" baseline="-25000" dirty="0" smtClean="0"/>
              <a:t>2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X</a:t>
            </a:r>
            <a:r>
              <a:rPr lang="en-US" altLang="zh-CN" sz="2200" baseline="-25000" dirty="0" smtClean="0"/>
              <a:t>3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X</a:t>
            </a:r>
            <a:r>
              <a:rPr lang="en-US" altLang="zh-CN" sz="2200" baseline="-25000" dirty="0" smtClean="0"/>
              <a:t>4</a:t>
            </a:r>
            <a:r>
              <a:rPr lang="en-US" altLang="zh-CN" sz="2200" dirty="0"/>
              <a:t>, …, </a:t>
            </a:r>
            <a:r>
              <a:rPr lang="en-US" altLang="zh-CN" sz="2200" dirty="0" err="1" smtClean="0"/>
              <a:t>X</a:t>
            </a:r>
            <a:r>
              <a:rPr lang="en-US" altLang="zh-CN" sz="2200" baseline="-25000" dirty="0" err="1" smtClean="0"/>
              <a:t>n</a:t>
            </a:r>
            <a:r>
              <a:rPr lang="en-US" altLang="zh-CN" sz="2200" dirty="0"/>
              <a:t>&gt;</a:t>
            </a:r>
            <a:endParaRPr lang="en-US" altLang="zh-CN" sz="2200" dirty="0" smtClean="0"/>
          </a:p>
          <a:p>
            <a:pPr marL="457200" lvl="1" indent="0">
              <a:buNone/>
            </a:pPr>
            <a:endParaRPr lang="en-US" altLang="zh-CN" sz="2200" dirty="0"/>
          </a:p>
          <a:p>
            <a:pPr>
              <a:buFont typeface="Wingdings" charset="2"/>
              <a:buChar char="l"/>
            </a:pPr>
            <a:r>
              <a:rPr lang="en-US" altLang="zh-CN" sz="2400" dirty="0" smtClean="0"/>
              <a:t>Output: their Named-Entity tag sequence</a:t>
            </a:r>
          </a:p>
          <a:p>
            <a:pPr marL="0" indent="0">
              <a:buNone/>
            </a:pPr>
            <a:endParaRPr lang="en-US" altLang="zh-CN" sz="2400" dirty="0" smtClean="0"/>
          </a:p>
          <a:p>
            <a:pPr lvl="1">
              <a:buFont typeface="Wingdings" charset="2"/>
              <a:buChar char="l"/>
            </a:pPr>
            <a:r>
              <a:rPr lang="en-US" altLang="zh-CN" sz="2200" dirty="0" err="1" smtClean="0"/>
              <a:t>tag_sequence</a:t>
            </a:r>
            <a:r>
              <a:rPr lang="en-US" altLang="zh-CN" sz="2200" dirty="0" smtClean="0"/>
              <a:t> = </a:t>
            </a:r>
            <a:r>
              <a:rPr lang="en-US" altLang="zh-CN" sz="2200" dirty="0"/>
              <a:t>&lt;</a:t>
            </a:r>
            <a:r>
              <a:rPr lang="en-US" altLang="zh-CN" sz="2200" dirty="0" smtClean="0"/>
              <a:t>Y</a:t>
            </a:r>
            <a:r>
              <a:rPr lang="en-US" altLang="zh-CN" sz="2200" baseline="-25000" dirty="0" smtClean="0"/>
              <a:t>1</a:t>
            </a:r>
            <a:r>
              <a:rPr lang="en-US" altLang="zh-CN" sz="2200" dirty="0" smtClean="0"/>
              <a:t>, Y</a:t>
            </a:r>
            <a:r>
              <a:rPr lang="en-US" altLang="zh-CN" sz="2200" baseline="-25000" dirty="0" smtClean="0"/>
              <a:t>2</a:t>
            </a:r>
            <a:r>
              <a:rPr lang="en-US" altLang="zh-CN" sz="2200" dirty="0" smtClean="0"/>
              <a:t>, Y</a:t>
            </a:r>
            <a:r>
              <a:rPr lang="en-US" altLang="zh-CN" sz="2200" baseline="-25000" dirty="0" smtClean="0"/>
              <a:t>3</a:t>
            </a:r>
            <a:r>
              <a:rPr lang="en-US" altLang="zh-CN" sz="2200" dirty="0" smtClean="0"/>
              <a:t>, Y</a:t>
            </a:r>
            <a:r>
              <a:rPr lang="en-US" altLang="zh-CN" sz="2200" baseline="-25000" dirty="0" smtClean="0"/>
              <a:t>4</a:t>
            </a:r>
            <a:r>
              <a:rPr lang="en-US" altLang="zh-CN" sz="2200" dirty="0" smtClean="0"/>
              <a:t>, …, </a:t>
            </a:r>
            <a:r>
              <a:rPr lang="en-US" altLang="zh-CN" sz="2200" dirty="0" err="1" smtClean="0"/>
              <a:t>Y</a:t>
            </a:r>
            <a:r>
              <a:rPr lang="en-US" altLang="zh-CN" sz="2200" baseline="-25000" dirty="0" err="1" smtClean="0"/>
              <a:t>n</a:t>
            </a:r>
            <a:r>
              <a:rPr lang="en-US" altLang="zh-CN" sz="2200" dirty="0"/>
              <a:t>&gt;</a:t>
            </a:r>
            <a:endParaRPr lang="en-US" altLang="zh-CN" sz="2200" dirty="0" smtClean="0"/>
          </a:p>
          <a:p>
            <a:pPr marL="457200" lvl="1" indent="0">
              <a:buNone/>
            </a:pPr>
            <a:endParaRPr lang="en-US" altLang="zh-CN" sz="2200" dirty="0"/>
          </a:p>
          <a:p>
            <a:pPr>
              <a:buFont typeface="Wingdings" charset="2"/>
              <a:buChar char="l"/>
            </a:pPr>
            <a:r>
              <a:rPr lang="en-US" altLang="zh-CN" sz="2400" dirty="0" smtClean="0"/>
              <a:t>Items in </a:t>
            </a:r>
            <a:r>
              <a:rPr lang="en-US" altLang="zh-CN" sz="2400" dirty="0"/>
              <a:t>&lt;</a:t>
            </a:r>
            <a:r>
              <a:rPr lang="en-US" altLang="zh-CN" sz="2400" dirty="0" smtClean="0"/>
              <a:t>Y</a:t>
            </a:r>
            <a:r>
              <a:rPr lang="en-US" altLang="zh-CN" sz="2400" baseline="-25000" dirty="0" smtClean="0"/>
              <a:t>1</a:t>
            </a:r>
            <a:r>
              <a:rPr lang="en-US" altLang="zh-CN" sz="2400" dirty="0"/>
              <a:t>, </a:t>
            </a:r>
            <a:r>
              <a:rPr lang="en-US" altLang="zh-CN" sz="2400" dirty="0" smtClean="0"/>
              <a:t>Y</a:t>
            </a:r>
            <a:r>
              <a:rPr lang="en-US" altLang="zh-CN" sz="2400" baseline="-25000" dirty="0" smtClean="0"/>
              <a:t>2</a:t>
            </a:r>
            <a:r>
              <a:rPr lang="en-US" altLang="zh-CN" sz="2400" dirty="0"/>
              <a:t>, </a:t>
            </a:r>
            <a:r>
              <a:rPr lang="en-US" altLang="zh-CN" sz="2400" dirty="0" smtClean="0"/>
              <a:t>Y</a:t>
            </a:r>
            <a:r>
              <a:rPr lang="en-US" altLang="zh-CN" sz="2400" baseline="-25000" dirty="0" smtClean="0"/>
              <a:t>3</a:t>
            </a:r>
            <a:r>
              <a:rPr lang="en-US" altLang="zh-CN" sz="2400" dirty="0"/>
              <a:t>, </a:t>
            </a:r>
            <a:r>
              <a:rPr lang="en-US" altLang="zh-CN" sz="2400" dirty="0" smtClean="0"/>
              <a:t>Y</a:t>
            </a:r>
            <a:r>
              <a:rPr lang="en-US" altLang="zh-CN" sz="2400" baseline="-25000" dirty="0" smtClean="0"/>
              <a:t>4</a:t>
            </a:r>
            <a:r>
              <a:rPr lang="en-US" altLang="zh-CN" sz="2400" dirty="0"/>
              <a:t>, …, </a:t>
            </a:r>
            <a:r>
              <a:rPr lang="en-US" altLang="zh-CN" sz="2400" dirty="0" err="1" smtClean="0"/>
              <a:t>Y</a:t>
            </a:r>
            <a:r>
              <a:rPr lang="en-US" altLang="zh-CN" sz="2400" baseline="-25000" dirty="0" err="1" smtClean="0"/>
              <a:t>n</a:t>
            </a:r>
            <a:r>
              <a:rPr lang="en-US" altLang="zh-CN" sz="2400" dirty="0"/>
              <a:t>&gt;</a:t>
            </a:r>
            <a:r>
              <a:rPr lang="en-US" altLang="zh-CN" sz="2400" dirty="0" smtClean="0"/>
              <a:t> might be person, location, organization, etc..</a:t>
            </a:r>
          </a:p>
        </p:txBody>
      </p:sp>
    </p:spTree>
    <p:extLst>
      <p:ext uri="{BB962C8B-B14F-4D97-AF65-F5344CB8AC3E}">
        <p14:creationId xmlns:p14="http://schemas.microsoft.com/office/powerpoint/2010/main" val="15844185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914400" y="2648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How to assign the NE tag for a particular word?</a:t>
            </a:r>
            <a:endParaRPr lang="en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Wingdings" charset="2"/>
              <a:buChar char="l"/>
            </a:pPr>
            <a:r>
              <a:rPr lang="en-US" sz="2400" dirty="0" smtClean="0"/>
              <a:t>Let us consider the following scenarios:</a:t>
            </a:r>
          </a:p>
          <a:p>
            <a:pPr marL="0" indent="0">
              <a:buNone/>
            </a:pPr>
            <a:endParaRPr lang="en-US" sz="2200" dirty="0"/>
          </a:p>
          <a:p>
            <a:pPr lvl="1">
              <a:buFont typeface="Wingdings" charset="2"/>
              <a:buChar char="l"/>
            </a:pPr>
            <a:r>
              <a:rPr lang="en-US" altLang="zh-CN" sz="2200" dirty="0" smtClean="0"/>
              <a:t>I love the city of New York. (New York is a location)</a:t>
            </a:r>
          </a:p>
          <a:p>
            <a:pPr marL="0" indent="0">
              <a:buNone/>
            </a:pPr>
            <a:endParaRPr lang="en-US" altLang="zh-CN" sz="2400" dirty="0" smtClean="0"/>
          </a:p>
          <a:p>
            <a:pPr lvl="1">
              <a:buFont typeface="Wingdings" charset="2"/>
              <a:buChar char="l"/>
            </a:pPr>
            <a:r>
              <a:rPr lang="en-US" altLang="zh-CN" sz="2200" dirty="0" smtClean="0"/>
              <a:t>New York Times discloses the inside story. (New York is a news organization)</a:t>
            </a:r>
          </a:p>
          <a:p>
            <a:pPr marL="457200" lvl="1" indent="0">
              <a:buNone/>
            </a:pPr>
            <a:endParaRPr lang="en-US" altLang="zh-CN" sz="2200" dirty="0" smtClean="0"/>
          </a:p>
          <a:p>
            <a:pPr lvl="1">
              <a:buFont typeface="Wingdings" charset="2"/>
              <a:buChar char="l"/>
            </a:pPr>
            <a:r>
              <a:rPr lang="en-US" altLang="zh-CN" sz="2200" dirty="0" smtClean="0"/>
              <a:t>Jeremy Lin unexpectedly led a winning turnaround with New York in 2012. (New York is a sport organization)</a:t>
            </a:r>
          </a:p>
          <a:p>
            <a:pPr marL="57150" indent="0">
              <a:buNone/>
            </a:pPr>
            <a:endParaRPr lang="en-US" altLang="zh-CN" sz="2400" dirty="0"/>
          </a:p>
          <a:p>
            <a:pPr marL="400050">
              <a:buFont typeface="Wingdings" charset="2"/>
              <a:buChar char="l"/>
            </a:pPr>
            <a:r>
              <a:rPr lang="en-US" altLang="zh-CN" sz="2400" dirty="0" smtClean="0"/>
              <a:t>The context is a very important factor to assign the NE tag.  </a:t>
            </a:r>
          </a:p>
          <a:p>
            <a:pPr marL="457200" lvl="1" indent="0">
              <a:buNone/>
            </a:pPr>
            <a:endParaRPr lang="en-US" altLang="zh-CN" sz="2200" dirty="0" smtClean="0"/>
          </a:p>
          <a:p>
            <a:pPr lvl="1">
              <a:buFont typeface="Wingdings" charset="2"/>
              <a:buChar char="l"/>
            </a:pP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31040009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914400" y="2648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Linear-Chain CRF</a:t>
            </a:r>
            <a:endParaRPr lang="en" dirty="0"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just">
              <a:buFont typeface="Wingdings" charset="2"/>
              <a:buChar char="l"/>
            </a:pPr>
            <a:r>
              <a:rPr lang="en-US" altLang="zh-CN" dirty="0" smtClean="0"/>
              <a:t>CRF: Conditional Random Field that is an undirected graph whose nodes correspond to YUX. This graph is parameterized in the same way as an Markov network, as a set of factors   </a:t>
            </a:r>
            <a:endParaRPr lang="en-US" altLang="zh-CN" dirty="0"/>
          </a:p>
          <a:p>
            <a:pPr>
              <a:buFont typeface="Wingdings" charset="2"/>
              <a:buChar char="l"/>
            </a:pPr>
            <a:endParaRPr lang="en-US" altLang="zh-CN" dirty="0" smtClean="0"/>
          </a:p>
          <a:p>
            <a:pPr>
              <a:buFont typeface="Wingdings" charset="2"/>
              <a:buChar char="l"/>
            </a:pPr>
            <a:endParaRPr lang="en-US" altLang="zh-CN" dirty="0"/>
          </a:p>
          <a:p>
            <a:pPr>
              <a:buFont typeface="Wingdings" charset="2"/>
              <a:buChar char="l"/>
            </a:pPr>
            <a:endParaRPr lang="en-US" altLang="zh-CN" dirty="0" smtClean="0"/>
          </a:p>
          <a:p>
            <a:pPr>
              <a:buFont typeface="Wingdings" charset="2"/>
              <a:buChar char="l"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>
              <a:buFont typeface="Wingdings" charset="2"/>
              <a:buChar char="l"/>
            </a:pPr>
            <a:r>
              <a:rPr lang="en-US" altLang="zh-CN" dirty="0" smtClean="0"/>
              <a:t>Goal:  Get the conditional distribution P(Y|X), where Y is a set of target variables and X is a set of observed variables.</a:t>
            </a:r>
            <a:endParaRPr lang="en-US" altLang="zh-CN" dirty="0"/>
          </a:p>
          <a:p>
            <a:pPr>
              <a:buFont typeface="Wingdings" charset="2"/>
              <a:buChar char="l"/>
            </a:pPr>
            <a:r>
              <a:rPr lang="en-US" altLang="zh-CN" dirty="0" smtClean="0"/>
              <a:t>Linear-Chain CRF:</a:t>
            </a:r>
            <a:r>
              <a:rPr lang="en-US" altLang="zh-CN" dirty="0"/>
              <a:t> </a:t>
            </a:r>
          </a:p>
          <a:p>
            <a:pPr lvl="1">
              <a:buFont typeface="Wingdings" charset="2"/>
              <a:buChar char="l"/>
            </a:pPr>
            <a:r>
              <a:rPr lang="en-US" altLang="zh-CN" sz="1800" dirty="0" smtClean="0"/>
              <a:t>Based on the basic CRF, and it has only two factors for each word: </a:t>
            </a:r>
          </a:p>
          <a:p>
            <a:pPr marL="457200" lvl="1" indent="0">
              <a:buNone/>
            </a:pPr>
            <a:endParaRPr lang="en-US" altLang="zh-CN" sz="2200" dirty="0" smtClean="0"/>
          </a:p>
          <a:p>
            <a:pPr lvl="1">
              <a:buFont typeface="Wingdings" charset="2"/>
              <a:buChar char="l"/>
            </a:pPr>
            <a:endParaRPr lang="en-US" altLang="zh-CN" sz="2200" dirty="0" smtClean="0"/>
          </a:p>
          <a:p>
            <a:pPr marL="457200" lvl="1" indent="0">
              <a:buNone/>
            </a:pPr>
            <a:endParaRPr lang="en-US" altLang="zh-CN" sz="2200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838" y="2234864"/>
            <a:ext cx="2014672" cy="2850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290" y="5447642"/>
            <a:ext cx="1316814" cy="3185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962" y="5986705"/>
            <a:ext cx="1836098" cy="3328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523" y="2858468"/>
            <a:ext cx="2302855" cy="5778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222" y="2789413"/>
            <a:ext cx="1856835" cy="7225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3641" y="2828040"/>
            <a:ext cx="1934647" cy="65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989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Linear-Chain CRF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l"/>
            </a:pPr>
            <a:r>
              <a:rPr kumimoji="1" lang="en-US" altLang="zh-CN" dirty="0" smtClean="0"/>
              <a:t>Graphical Model of Linear-Chain CRF</a:t>
            </a:r>
          </a:p>
          <a:p>
            <a:pPr>
              <a:buFont typeface="Wingdings" charset="2"/>
              <a:buChar char="l"/>
            </a:pPr>
            <a:endParaRPr kumimoji="1" lang="en-US" altLang="zh-CN" dirty="0"/>
          </a:p>
          <a:p>
            <a:pPr>
              <a:buFont typeface="Wingdings" charset="2"/>
              <a:buChar char="l"/>
            </a:pPr>
            <a:endParaRPr kumimoji="1" lang="en-US" altLang="zh-CN" dirty="0" smtClean="0"/>
          </a:p>
          <a:p>
            <a:pPr>
              <a:buFont typeface="Wingdings" charset="2"/>
              <a:buChar char="l"/>
            </a:pPr>
            <a:endParaRPr kumimoji="1" lang="en-US" altLang="zh-CN" dirty="0"/>
          </a:p>
          <a:p>
            <a:pPr>
              <a:buFont typeface="Wingdings" charset="2"/>
              <a:buChar char="l"/>
            </a:pPr>
            <a:endParaRPr kumimoji="1" lang="en-US" altLang="zh-CN" dirty="0" smtClean="0"/>
          </a:p>
          <a:p>
            <a:pPr>
              <a:buFont typeface="Wingdings" charset="2"/>
              <a:buChar char="l"/>
            </a:pPr>
            <a:endParaRPr kumimoji="1" lang="en-US" altLang="zh-CN" dirty="0"/>
          </a:p>
          <a:p>
            <a:pPr>
              <a:buFont typeface="Wingdings" charset="2"/>
              <a:buChar char="l"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/>
          </a:p>
          <a:p>
            <a:pPr>
              <a:buFont typeface="Wingdings" charset="2"/>
              <a:buChar char="l"/>
            </a:pPr>
            <a:r>
              <a:rPr kumimoji="1" lang="en-US" altLang="zh-CN" dirty="0" smtClean="0"/>
              <a:t>Two Factors:</a:t>
            </a:r>
            <a:endParaRPr kumimoji="1" lang="en-US" altLang="zh-CN" dirty="0"/>
          </a:p>
          <a:p>
            <a:pPr lvl="1">
              <a:buFont typeface="Wingdings" charset="2"/>
              <a:buChar char="l"/>
            </a:pPr>
            <a:r>
              <a:rPr kumimoji="1" lang="en-US" altLang="zh-CN" dirty="0" smtClean="0"/>
              <a:t>                    represents the dependency between neighboring target variables. And                             represents the dependency between a target and its context in the word sequence.</a:t>
            </a:r>
          </a:p>
          <a:p>
            <a:pPr lvl="1">
              <a:buFont typeface="Wingdings" charset="2"/>
              <a:buChar char="l"/>
            </a:pPr>
            <a:r>
              <a:rPr kumimoji="1" lang="en-US" altLang="zh-CN" dirty="0" smtClean="0"/>
              <a:t>Arbitrary features of the entire input word sequence.</a:t>
            </a:r>
          </a:p>
          <a:p>
            <a:pPr lvl="1">
              <a:buFont typeface="Wingdings" charset="2"/>
              <a:buChar char="l"/>
            </a:pPr>
            <a:r>
              <a:rPr kumimoji="1" lang="en-US" altLang="zh-CN" dirty="0" smtClean="0"/>
              <a:t>Log-linear model, but not table factor</a:t>
            </a:r>
          </a:p>
          <a:p>
            <a:pPr marL="457200" lvl="1" indent="0">
              <a:buNone/>
            </a:pPr>
            <a:endParaRPr kumimoji="1" lang="en-US" altLang="zh-CN" dirty="0"/>
          </a:p>
          <a:p>
            <a:pPr>
              <a:buFont typeface="Wingdings" charset="2"/>
              <a:buChar char="l"/>
            </a:pPr>
            <a:r>
              <a:rPr kumimoji="1" lang="en-US" altLang="zh-CN" dirty="0" smtClean="0"/>
              <a:t>Forward-backward Algorithm to compute the probability distribution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pPr>
              <a:buFont typeface="Wingdings" charset="2"/>
              <a:buChar char="l"/>
            </a:pPr>
            <a:r>
              <a:rPr kumimoji="1" lang="en-US" altLang="zh-CN" dirty="0" smtClean="0"/>
              <a:t>Viterbi (Dynamic Programming) to choose the best tag sequence by  maximizing the </a:t>
            </a:r>
            <a:r>
              <a:rPr kumimoji="1" lang="en-US" altLang="zh-CN" dirty="0"/>
              <a:t>p</a:t>
            </a:r>
            <a:r>
              <a:rPr kumimoji="1" lang="en-US" altLang="zh-CN" dirty="0" smtClean="0"/>
              <a:t>robability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223" y="1998479"/>
            <a:ext cx="3748743" cy="15973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676" y="3901877"/>
            <a:ext cx="1070425" cy="2589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8685" y="4100294"/>
            <a:ext cx="1529086" cy="27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459</TotalTime>
  <Words>1273</Words>
  <Application>Microsoft Office PowerPoint</Application>
  <PresentationFormat>On-screen Show (4:3)</PresentationFormat>
  <Paragraphs>246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Noto Symbol</vt:lpstr>
      <vt:lpstr>幼圆</vt:lpstr>
      <vt:lpstr>Arial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CS 5604 spring 2015 Named Entity Recognition</vt:lpstr>
      <vt:lpstr>Table of contents</vt:lpstr>
      <vt:lpstr>NER Concept</vt:lpstr>
      <vt:lpstr>Named Entity Recognition Example</vt:lpstr>
      <vt:lpstr>Table of contents</vt:lpstr>
      <vt:lpstr>Problem Definition</vt:lpstr>
      <vt:lpstr>How to assign the NE tag for a particular word?</vt:lpstr>
      <vt:lpstr>Linear-Chain CRF</vt:lpstr>
      <vt:lpstr>Linear-Chain CRF</vt:lpstr>
      <vt:lpstr>Table of contents</vt:lpstr>
      <vt:lpstr>NER Architecture</vt:lpstr>
      <vt:lpstr>NER Tools &amp; Prototype</vt:lpstr>
      <vt:lpstr>Table of contents</vt:lpstr>
      <vt:lpstr>NER Parallelization on Hadoop</vt:lpstr>
      <vt:lpstr>Map-Reduce Implementation</vt:lpstr>
      <vt:lpstr>Input &amp; Output</vt:lpstr>
      <vt:lpstr>Input &amp; Output (Cont.)</vt:lpstr>
      <vt:lpstr>Statistics</vt:lpstr>
      <vt:lpstr>Table of contents</vt:lpstr>
      <vt:lpstr>Conclusion</vt:lpstr>
      <vt:lpstr>Acknowledgement</vt:lpstr>
      <vt:lpstr>PowerPoint Presentation</vt:lpstr>
      <vt:lpstr>NER Data/Back-Offs</vt:lpstr>
    </vt:vector>
  </TitlesOfParts>
  <Company>Virginia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5604 spring 2015 named entity recognition</dc:title>
  <dc:creator>X Zhang</dc:creator>
  <cp:lastModifiedBy>X Zhang</cp:lastModifiedBy>
  <cp:revision>33</cp:revision>
  <dcterms:created xsi:type="dcterms:W3CDTF">2015-04-29T20:05:41Z</dcterms:created>
  <dcterms:modified xsi:type="dcterms:W3CDTF">2015-05-11T21:42:37Z</dcterms:modified>
</cp:coreProperties>
</file>