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2" r:id="rId2"/>
    <p:sldId id="383" r:id="rId3"/>
    <p:sldId id="256" r:id="rId4"/>
    <p:sldId id="257" r:id="rId5"/>
    <p:sldId id="258" r:id="rId6"/>
    <p:sldId id="385" r:id="rId7"/>
    <p:sldId id="269" r:id="rId8"/>
    <p:sldId id="270" r:id="rId9"/>
    <p:sldId id="271" r:id="rId10"/>
    <p:sldId id="272" r:id="rId11"/>
    <p:sldId id="273" r:id="rId12"/>
    <p:sldId id="386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384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3" r:id="rId43"/>
    <p:sldId id="304" r:id="rId44"/>
    <p:sldId id="306" r:id="rId45"/>
    <p:sldId id="307" r:id="rId46"/>
    <p:sldId id="308" r:id="rId47"/>
    <p:sldId id="309" r:id="rId48"/>
    <p:sldId id="310" r:id="rId49"/>
    <p:sldId id="311" r:id="rId50"/>
    <p:sldId id="312" r:id="rId51"/>
    <p:sldId id="313" r:id="rId52"/>
    <p:sldId id="314" r:id="rId53"/>
    <p:sldId id="387" r:id="rId54"/>
    <p:sldId id="315" r:id="rId55"/>
    <p:sldId id="316" r:id="rId56"/>
    <p:sldId id="317" r:id="rId57"/>
    <p:sldId id="318" r:id="rId58"/>
    <p:sldId id="319" r:id="rId59"/>
    <p:sldId id="320" r:id="rId60"/>
    <p:sldId id="388" r:id="rId61"/>
    <p:sldId id="389" r:id="rId62"/>
    <p:sldId id="322" r:id="rId63"/>
    <p:sldId id="323" r:id="rId64"/>
    <p:sldId id="324" r:id="rId65"/>
    <p:sldId id="325" r:id="rId66"/>
    <p:sldId id="326" r:id="rId67"/>
    <p:sldId id="327" r:id="rId68"/>
    <p:sldId id="328" r:id="rId69"/>
    <p:sldId id="376" r:id="rId70"/>
    <p:sldId id="377" r:id="rId71"/>
    <p:sldId id="378" r:id="rId72"/>
    <p:sldId id="379" r:id="rId73"/>
    <p:sldId id="380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5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  <p:sldId id="351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81" r:id="rId1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2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130E26F-DD26-4160-B1B5-63FC5C9F8C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0F24DE2-827A-4370-B123-C60EAD8AC3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6977523-D043-487C-9F4E-979B62FEF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2744E-BD32-4ABA-A566-369C1AD40F0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8E939AE-EB9A-436B-98FC-7E090EC8E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FAEDA23-17DE-47E6-8E08-BEB6DD290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ACCC-924D-4022-B142-8280B3B12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113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EA590F-5BD1-46C6-B923-7D00D52B2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9D6E0B5-25DA-42BE-82A3-311C197787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2FD74DE-2261-4131-81DB-C72185CE9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2744E-BD32-4ABA-A566-369C1AD40F0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F57081B-B19F-42CA-9738-F5EFAE51B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74B3D1B-F90E-4373-8816-3E162B344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ACCC-924D-4022-B142-8280B3B12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498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2A10C1F-6993-4221-8C17-C6DF00F723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268A1CCC-7840-4E9F-AD2C-D463D4D02C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412C359-090A-4E15-9291-08805D6BD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2744E-BD32-4ABA-A566-369C1AD40F0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B9943D2-70AE-4B10-857F-F63FE8730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47B1D14-3D25-478A-90A3-6697E9329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ACCC-924D-4022-B142-8280B3B12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471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197E5D4-CE3F-413E-BF06-591CC71FB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94E3E98-B62A-4AAD-9FE9-A4FE3AE98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2063B34-16F7-4927-9E7F-389E1D6B4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2744E-BD32-4ABA-A566-369C1AD40F0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653B428-795B-412D-91E8-6C242A19D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A6585AD-FE55-493F-9041-5AEFABFFB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ACCC-924D-4022-B142-8280B3B12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310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E755B2-BCE2-45C8-A51F-945AA5B84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CA4A6D6-CC96-4444-B99D-430BA7FB6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136D399-76B8-4FAA-8E81-D40E89584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2744E-BD32-4ABA-A566-369C1AD40F0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009BB23-66F3-4B4B-96F6-6267D2A1A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9A12096-CF1E-412C-A27D-232E0EBAA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ACCC-924D-4022-B142-8280B3B12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889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D2E988-808B-472A-B08D-4F79811B1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EF9C1BB-2CD6-48B9-8723-5561864D4F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1858879-2ADB-45BE-B412-7BE93E9DE6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24B1B0B-E951-48FE-9E84-249C32D0D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2744E-BD32-4ABA-A566-369C1AD40F0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4C7DC51-BBCC-4362-8E6F-F92E86199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F79E00A-7E4D-4505-8678-F77C73868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ACCC-924D-4022-B142-8280B3B12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64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56C7FF-2059-4934-B7F8-E6F4E4E28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288BD9E-D7A3-4823-B4F9-B299982864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8364741-C019-43C3-B5EE-4A8EDCE093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2383A78-303C-4785-B667-9E2AC9A608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C600EBF-247B-4872-A79A-FE71AF5E94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6E6CB97A-8137-42BD-9C68-F30B98387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2744E-BD32-4ABA-A566-369C1AD40F0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2A1BA259-CAED-4BF4-A211-18EE8340E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A5EB7D60-B2DD-4812-AE60-07C34DFC0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ACCC-924D-4022-B142-8280B3B12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95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3DB4892-49BB-4B42-9088-A7193F8C2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3E27AD7-DBEF-4D37-9A78-D5C751C0D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2744E-BD32-4ABA-A566-369C1AD40F0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4CB6161-FC10-4451-B697-A295AA350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68ED5B5-0E34-496F-9675-E41E02844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ACCC-924D-4022-B142-8280B3B12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690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12722459-5027-4FEE-A5CC-350A06807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2744E-BD32-4ABA-A566-369C1AD40F0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0A36905-6633-4A2B-8D5D-7BB269588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27E3C38-3296-470A-BB2B-6CA8E1141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ACCC-924D-4022-B142-8280B3B12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936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FEF87B0-2DE9-46B1-8877-54B8B8A9B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51CFF4E-5FA7-43F1-94DE-C776BA577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FB2F311-0009-45AC-8EEC-E7D4FF1DC0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0A2402B-E9FF-495D-847A-0BD05CCC5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2744E-BD32-4ABA-A566-369C1AD40F0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C08887D-22EE-45B6-B08C-2BC046286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AE8907F-636E-432F-878B-F5726F82B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ACCC-924D-4022-B142-8280B3B12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630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F94F6E2-611E-4FDC-9D86-DB80658B6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0056689-A1D7-47AB-AD91-888A69DC87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09A317F-61ED-4DE5-93D7-13C8EE7F5C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11278DD-6861-42A6-BA2D-079B47D78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2744E-BD32-4ABA-A566-369C1AD40F0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2D9546B-4DCC-4EF4-BC5D-DC96566FE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C899815-6731-415C-98D7-ACAC9119F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ACCC-924D-4022-B142-8280B3B12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635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B896F447-6D9B-4E65-BFBA-AC5056A2E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33178C0-F236-41DC-8F7F-4D90D80529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C0C038E-C65D-4904-95C8-C9941783BB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2744E-BD32-4ABA-A566-369C1AD40F0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3149944-C161-408E-92D5-C3B0B12D23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6813772-A34A-466D-8DAD-DCEC367DEC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9ACCC-924D-4022-B142-8280B3B12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0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6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6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6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6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6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6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6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6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6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6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21061/electromagnetics-vol-2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hyperlink" Target="https://creativecommons.org/licenses/by-sa/4.0/" TargetMode="Externa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2C49497-B575-4424-B4C2-0278685017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59988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Figures from</a:t>
            </a:r>
            <a:br>
              <a:rPr lang="en-US" dirty="0" smtClean="0"/>
            </a:br>
            <a:r>
              <a:rPr lang="en-US" i="1" dirty="0" smtClean="0"/>
              <a:t>Electromagnetics Vol. 2</a:t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sz="2700" dirty="0" smtClean="0"/>
              <a:t>December 17, 2019</a:t>
            </a:r>
            <a:endParaRPr lang="en-US" sz="2700" i="1" dirty="0"/>
          </a:p>
        </p:txBody>
      </p:sp>
    </p:spTree>
    <p:extLst>
      <p:ext uri="{BB962C8B-B14F-4D97-AF65-F5344CB8AC3E}">
        <p14:creationId xmlns:p14="http://schemas.microsoft.com/office/powerpoint/2010/main" val="340687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2.4: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https://commons.wikimedia.org/wiki/File:Torque associated with a single lever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arm.svg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 SA 4.0 (https://creativecommons.org/licenses/by-sa/4.0/).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5F6D7DF2-F2C7-41B1-A004-69069E21FE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-552659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51134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10.3: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Offaperry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(S. Lally), https://commons.wikimedia.org/wiki/File:Zero-Length Dipole Open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Circuit.svg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DDCAE848-970B-4AD1-A864-2190BB01B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075" y="-1075174"/>
            <a:ext cx="9467849" cy="7574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0550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10.4: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Offaperry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(S. Lally), https://commons.wikimedia.org/wiki/File:Transmitting Antenna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Circuit.svg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243E20C1-B353-42A0-9732-C7B1B96EF4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492" y="0"/>
            <a:ext cx="4783015" cy="597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3823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10.5: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Offaperry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(S. Lally), https://commons.wikimedia.org/wiki/File:Magnitude of the Radiated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Field.svg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99D6BD5-5D17-45FF-9894-9E204268A4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303" y="100484"/>
            <a:ext cx="6463393" cy="5170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24753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10.6: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Offaperry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(S. Lally), https://commons.wikimedia.org/wiki/File:FHplaneMag.svg,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BY-SA 4.0 (https://creativecommons.org/licenses/by-sa/4.0/).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92D89C38-F8F2-4CAF-8BC7-195FEA5140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062" y="70339"/>
            <a:ext cx="6563876" cy="525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692032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10.7: © T. Truckle, https://en.wikipedia.org/wiki/File:Sidelobes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en.svg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BY-SA 4.0 (https://creativecommons.org/licenses/by-sa/4.0/). Modified.</a:t>
            </a: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xmlns="" id="{0B5525C7-E6B2-4057-941E-B006A0C0D9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206" y="-84586"/>
            <a:ext cx="5489588" cy="5377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567051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10.8: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Offaperry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(S. Lally), https://commons.wikimedia.org/wiki/File:Half-Power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Beamwidth.svg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BY-SA 4.0 (https://creativecommons.org/licenses/by-sa/4.0/).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3F03EA93-AF55-4EFE-990C-01383E73D5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043" y="0"/>
            <a:ext cx="6631913" cy="530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857781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10.9: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Offaperry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(S. Lally), https://commons.wikimedia.org/wiki/File:Antenna Equivalent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Circuit.svg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475" y="1174474"/>
            <a:ext cx="611505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534067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10.10: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Inductiveload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https://commons.wikimedia.org/wiki/File:Two Port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Circuit.svg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public domain. Modified.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F5013D5-B101-4416-9F30-65D9EC5B4D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654" y="0"/>
            <a:ext cx="8214691" cy="531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580745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10.11: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https://commons.wikimedia.org/wiki/File:An electromagnetic system consisting of a current distribution radiating an electric CC BY-SA 4.0 (https://creativecommons.org/licenses/by-sa/4.0/).</a:t>
            </a:r>
          </a:p>
        </p:txBody>
      </p:sp>
      <p:pic>
        <p:nvPicPr>
          <p:cNvPr id="4" name="Picture 3" descr="A picture containing object&#10;&#10;Description automatically generated">
            <a:extLst>
              <a:ext uri="{FF2B5EF4-FFF2-40B4-BE49-F238E27FC236}">
                <a16:creationId xmlns:a16="http://schemas.microsoft.com/office/drawing/2014/main" xmlns="" id="{32B87084-42FD-4102-ADEC-40ED3D583D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588" y="-1999621"/>
            <a:ext cx="9072824" cy="9072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19240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10.12: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https://commons.wikimedia.org/wiki/File:An electromagnetic system consisting of a different current distribution radiating CC BY-SA 4.0 (https://creativecommons.org/licenses/by-sa/4.0/).</a:t>
            </a:r>
          </a:p>
        </p:txBody>
      </p:sp>
      <p:pic>
        <p:nvPicPr>
          <p:cNvPr id="4" name="Picture 3" descr="A picture containing transport&#10;&#10;Description automatically generated">
            <a:extLst>
              <a:ext uri="{FF2B5EF4-FFF2-40B4-BE49-F238E27FC236}">
                <a16:creationId xmlns:a16="http://schemas.microsoft.com/office/drawing/2014/main" xmlns="" id="{138945C1-6994-4C12-A8B5-39310AAC47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168" y="-1959430"/>
            <a:ext cx="9073663" cy="9073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522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2.5: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https://commons.wikimedia.org/wiki/File:Rudimentary electric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motor.svg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 SA 4.0 (https://creativecommons.org/licenses/by-sa/4.0/).</a:t>
            </a:r>
          </a:p>
        </p:txBody>
      </p:sp>
      <p:pic>
        <p:nvPicPr>
          <p:cNvPr id="4" name="Picture 3" descr="A stop light that is filled with traffic at night&#10;&#10;Description automatically generated">
            <a:extLst>
              <a:ext uri="{FF2B5EF4-FFF2-40B4-BE49-F238E27FC236}">
                <a16:creationId xmlns:a16="http://schemas.microsoft.com/office/drawing/2014/main" xmlns="" id="{B706E56A-EF9C-49FD-B238-1A9B03247F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653" y="221064"/>
            <a:ext cx="4802693" cy="4802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598415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10.13: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https://commons.wikimedia.org/wiki/File:A two-port consisting of two dipole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antennas.svg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D93BD25-C2CC-43DA-8677-893391283A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-85411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891951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10.14: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https://commons.wikimedia.org/wiki/File:The port 1 antenna a transmitting and b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receiving.svg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CE85424-F4B8-4B27-859D-F5037E4005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-773723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941436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10.15: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https://commons.wikimedia.org/wiki/File:Thin straight dipole respond to incident plane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wave.svg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xmlns="" id="{B6AB2495-3C41-43F7-A563-2BF2C4F340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596" y="-803868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271099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10.16: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https://commons.wikimedia.org/wiki/File:Dipole of interest driven by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current.svg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xmlns="" id="{8B03546D-2EA8-42EA-AF2F-B9360EC7C2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229" y="0"/>
            <a:ext cx="5415223" cy="541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776449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10.17: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https://commons.wikimedia.org/wiki/File:Hertzian dipole drive by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current.svg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xmlns="" id="{1A58FB9D-851C-4505-AC75-A291B342E5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469" y="0"/>
            <a:ext cx="5314741" cy="5314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848070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10.18: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Offaperry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(S. Lally), https://commons.wikimedia.org/wiki/File:Antenna Equivalent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Circuit.svg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95ED4FD-9500-41D9-A16B-9A787AC018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81" y="-1597688"/>
            <a:ext cx="11377037" cy="910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238481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10.19: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Inductiveload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https://commons.wikimedia.org/wiki/File:Two Port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Circuit.svg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public domain. Modified.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98B2A3DA-58D4-4A44-8843-ABF5A61E82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654" y="0"/>
            <a:ext cx="8214691" cy="531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18394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10.20: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Offaperry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(S. Lally), https://commons.wikimedia.org/wiki/File:Antenna Equivalent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Circuit.svg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 Modified.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FBB03C3-B6BD-460C-880B-8CF269A3C3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848" y="131266"/>
            <a:ext cx="9094304" cy="51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777868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10.21: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Chetvorno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https://en.wikipedia.org/wiki/File:Antenna and resistor in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cavity.svg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public domain. Modified.</a:t>
            </a:r>
          </a:p>
        </p:txBody>
      </p:sp>
      <p:pic>
        <p:nvPicPr>
          <p:cNvPr id="5" name="Picture 4" descr="A drawing of a face&#10;&#10;Description automatically generated">
            <a:extLst>
              <a:ext uri="{FF2B5EF4-FFF2-40B4-BE49-F238E27FC236}">
                <a16:creationId xmlns:a16="http://schemas.microsoft.com/office/drawing/2014/main" xmlns="" id="{93E0D89B-80FD-4210-827C-D3B40790FD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140" y="0"/>
            <a:ext cx="9281720" cy="529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723961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518163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10.22: © Steven W.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Ellingson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/)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5E3DAB04-AE21-4072-A1D8-077625771C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82" y="437322"/>
            <a:ext cx="11528236" cy="500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199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518163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2.6: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altLang="en-US" sz="1800" dirty="0" err="1">
                <a:latin typeface="Arial Unicode MS" panose="020B0604020202020204" pitchFamily="34" charset="-128"/>
              </a:rPr>
              <a:t>Abnormaal</a:t>
            </a:r>
            <a:r>
              <a:rPr lang="en-US" altLang="en-US" sz="1800" dirty="0">
                <a:latin typeface="Arial Unicode MS" panose="020B0604020202020204" pitchFamily="34" charset="-128"/>
              </a:rPr>
              <a:t>, https://en.wikipedia.org/wiki/File:Electric motor.gif, CC BY SA 3.0 (https://creativecommons.org/licenses/by-sa/3.0/).</a:t>
            </a:r>
            <a:r>
              <a:rPr lang="en-US" altLang="en-US" sz="2400" dirty="0"/>
              <a:t> </a:t>
            </a:r>
            <a:endParaRPr lang="en-US" altLang="en-US" sz="4000" dirty="0">
              <a:latin typeface="Arial" panose="020B0604020202020204" pitchFamily="34" charset="0"/>
            </a:endParaRPr>
          </a:p>
          <a:p>
            <a:pPr algn="ct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182" y="185530"/>
            <a:ext cx="4959476" cy="5022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8741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2.7: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https://commons.wikimedia.org/wiki/File:Magnetic field due to a line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current.svg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 SA 4.0 (https://creativecommons.org/licenses/by-sa/4.0/).</a:t>
            </a:r>
          </a:p>
        </p:txBody>
      </p:sp>
      <p:pic>
        <p:nvPicPr>
          <p:cNvPr id="4" name="Picture 3" descr="A picture containing flying, sky, kite&#10;&#10;Description automatically generated">
            <a:extLst>
              <a:ext uri="{FF2B5EF4-FFF2-40B4-BE49-F238E27FC236}">
                <a16:creationId xmlns:a16="http://schemas.microsoft.com/office/drawing/2014/main" xmlns="" id="{81A6FAFE-AD6D-4984-92FF-55C974770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632" y="-492369"/>
            <a:ext cx="6560736" cy="6560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1338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2.8: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© K.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Kikkeri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https://commons.wikimedia.org/wiki/File:M0104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fRing.svg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 Modified by author.</a:t>
            </a: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xmlns="" id="{657DBC53-2F80-49C8-9E37-8DE6A9DE9F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535" y="0"/>
            <a:ext cx="6052929" cy="517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156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Fig. 2.9: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https://commons.wikimedia.org/wiki/File:Straight wire moving in a magnetic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field.svg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 SA 4.0 (https://creativecommons.org/licenses/by-sa/4.0/).</a:t>
            </a:r>
          </a:p>
        </p:txBody>
      </p:sp>
      <p:pic>
        <p:nvPicPr>
          <p:cNvPr id="4" name="Picture 3" descr="A picture containing indoor&#10;&#10;Description automatically generated">
            <a:extLst>
              <a:ext uri="{FF2B5EF4-FFF2-40B4-BE49-F238E27FC236}">
                <a16:creationId xmlns:a16="http://schemas.microsoft.com/office/drawing/2014/main" xmlns="" id="{2C951971-5CB5-4104-9A47-97FFB73C4C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185" y="70338"/>
            <a:ext cx="5083629" cy="508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5813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Fig. 2.10: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https://commons.wikimedia.org/wiki/File:Moving shorting bar of a circuit in mag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field.svg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 SA 4.0 (https://creativecommons.org/licenses/by-sa/4.0/).</a:t>
            </a:r>
          </a:p>
        </p:txBody>
      </p:sp>
      <p:pic>
        <p:nvPicPr>
          <p:cNvPr id="4" name="Picture 3" descr="A picture containing indoor, object&#10;&#10;Description automatically generated">
            <a:extLst>
              <a:ext uri="{FF2B5EF4-FFF2-40B4-BE49-F238E27FC236}">
                <a16:creationId xmlns:a16="http://schemas.microsoft.com/office/drawing/2014/main" xmlns="" id="{D3987B42-679E-4876-8D84-4E94328F42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099" y="-261257"/>
            <a:ext cx="5777802" cy="5777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5915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3.1: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https://commons.wikimedia.org/wiki/File:Poynting%E2%80%99s theorem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illustration.svg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 SA 4.0 (https://creativecommons.org/licenses/by-sa/4.0/).</a:t>
            </a: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xmlns="" id="{D9CED21C-6BE1-453C-99EB-7D5A28F16E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316" y="-1024933"/>
            <a:ext cx="7676103" cy="7676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146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3.2: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https://commons.wikimedia.org/wiki/File:Uniform plane wave incident cylindrical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surface.svg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 SA 4.0 (https://creativecommons.org/licenses/by-sa/4.0/).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95762D50-E929-4560-9E3F-B64470B301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947" y="-469707"/>
            <a:ext cx="6672105" cy="6672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8026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3.3: © K.A. Mauritz, https://commons.wikimedia.org/wiki/File:Dielectric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responses.svg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Used with permission (see URL) and modified by author.</a:t>
            </a: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xmlns="" id="{341B54CC-F32C-46F9-B986-02DA587AFD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730" y="150638"/>
            <a:ext cx="7096539" cy="483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037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Credit and Source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Figures which </a:t>
            </a:r>
            <a:r>
              <a:rPr lang="en-US" sz="2000" dirty="0" smtClean="0"/>
              <a:t>are “© Steven W. </a:t>
            </a:r>
            <a:r>
              <a:rPr lang="en-US" sz="2000" dirty="0" err="1" smtClean="0"/>
              <a:t>Ellingson</a:t>
            </a:r>
            <a:r>
              <a:rPr lang="en-US" sz="2000" dirty="0" smtClean="0"/>
              <a:t>”</a:t>
            </a:r>
            <a:r>
              <a:rPr lang="en-US" sz="2000" dirty="0" smtClean="0"/>
              <a:t> </a:t>
            </a:r>
            <a:r>
              <a:rPr lang="en-US" sz="2000" b="1" dirty="0" smtClean="0"/>
              <a:t>OR</a:t>
            </a:r>
            <a:r>
              <a:rPr lang="en-US" sz="2000" dirty="0" smtClean="0"/>
              <a:t> which are indicated as “modified”:</a:t>
            </a:r>
          </a:p>
          <a:p>
            <a:pPr lvl="1"/>
            <a:r>
              <a:rPr lang="en-US" sz="2000" dirty="0" smtClean="0"/>
              <a:t>These figures should be credited as follows:</a:t>
            </a:r>
          </a:p>
          <a:p>
            <a:pPr marL="457200" lvl="1" indent="0">
              <a:buNone/>
            </a:pPr>
            <a:r>
              <a:rPr lang="en-US" sz="2000" dirty="0" smtClean="0"/>
              <a:t>	Figure </a:t>
            </a:r>
            <a:r>
              <a:rPr lang="en-US" sz="2000" i="1" dirty="0" smtClean="0"/>
              <a:t>figure-number</a:t>
            </a:r>
            <a:r>
              <a:rPr lang="en-US" sz="2000" dirty="0" smtClean="0"/>
              <a:t> from S.W. Ellingson (</a:t>
            </a:r>
            <a:r>
              <a:rPr lang="en-US" sz="2000" dirty="0" smtClean="0"/>
              <a:t>2020), </a:t>
            </a:r>
            <a:r>
              <a:rPr lang="en-US" sz="2000" i="1" dirty="0" smtClean="0"/>
              <a:t>Electromagnetics Vol. 2</a:t>
            </a:r>
            <a:r>
              <a:rPr lang="en-US" sz="2000" dirty="0" smtClean="0"/>
              <a:t>, VT Publishing,    	CC BY-SA 4.0, </a:t>
            </a:r>
            <a:r>
              <a:rPr lang="en-US" sz="2000" dirty="0" smtClean="0">
                <a:hlinkClick r:id="rId2"/>
              </a:rPr>
              <a:t>https://doi.org/10.21061/electromagnetics-vol-2</a:t>
            </a:r>
            <a:r>
              <a:rPr lang="en-US" sz="2000" dirty="0" smtClean="0"/>
              <a:t> </a:t>
            </a:r>
          </a:p>
          <a:p>
            <a:pPr lvl="1"/>
            <a:r>
              <a:rPr lang="en-US" sz="2000" dirty="0" err="1"/>
              <a:t>Inkscape</a:t>
            </a:r>
            <a:r>
              <a:rPr lang="en-US" sz="2000" dirty="0"/>
              <a:t> SVG </a:t>
            </a:r>
            <a:r>
              <a:rPr lang="en-US" sz="2000" dirty="0" smtClean="0"/>
              <a:t>files for these figures are available as part of the source code distribution available via the same URL</a:t>
            </a:r>
          </a:p>
          <a:p>
            <a:pPr lvl="1"/>
            <a:endParaRPr lang="en-US" sz="2000" dirty="0"/>
          </a:p>
          <a:p>
            <a:r>
              <a:rPr lang="en-US" sz="2000" dirty="0" smtClean="0"/>
              <a:t>Other figures:</a:t>
            </a:r>
          </a:p>
          <a:p>
            <a:pPr lvl="1"/>
            <a:r>
              <a:rPr lang="en-US" sz="2000" dirty="0" smtClean="0"/>
              <a:t>These figures should be credited as indicated.</a:t>
            </a:r>
          </a:p>
          <a:p>
            <a:pPr lvl="1"/>
            <a:r>
              <a:rPr lang="en-US" sz="2000" dirty="0" smtClean="0"/>
              <a:t>Source files are typically available via the URL indicated in the image credit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96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3.4: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https://commons.wikimedia.org/wiki/File:Total current in phasor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domain.svg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 SA 4.0 (https://creativecommons.org/licenses/by-sa/4.0/).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7F7C9414-F917-4626-A8A2-6A93463483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705" y="-2049867"/>
            <a:ext cx="8798589" cy="8798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6371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3.5: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https://commons.wikimedia.org/wiki/File:Loss tangent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definition.svg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B2FB8B87-6D83-4E93-8A6B-188573FEF5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-1165609"/>
            <a:ext cx="8686800" cy="868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6471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4.1: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https://commons.wikimedia.org/wiki/File:Current flow in cylinder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new.svg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 SA 4.0 (https://creativecommons.org/licenses/by-sa/4.0/).</a:t>
            </a:r>
          </a:p>
        </p:txBody>
      </p:sp>
      <p:pic>
        <p:nvPicPr>
          <p:cNvPr id="5" name="Picture 4" descr="A close up of a red light&#10;&#10;Description automatically generated">
            <a:extLst>
              <a:ext uri="{FF2B5EF4-FFF2-40B4-BE49-F238E27FC236}">
                <a16:creationId xmlns:a16="http://schemas.microsoft.com/office/drawing/2014/main" xmlns="" id="{3BDAD0A2-6AF3-4D10-8857-3A67915F64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-1155561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433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4.2: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Biezl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https://commons.wikimedia.org/wiki/File:Skin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depth.svg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public domain. Modified from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original.</a:t>
            </a:r>
          </a:p>
        </p:txBody>
      </p:sp>
      <p:pic>
        <p:nvPicPr>
          <p:cNvPr id="5" name="Picture 4" descr="A picture containing object&#10;&#10;Description automatically generated">
            <a:extLst>
              <a:ext uri="{FF2B5EF4-FFF2-40B4-BE49-F238E27FC236}">
                <a16:creationId xmlns:a16="http://schemas.microsoft.com/office/drawing/2014/main" xmlns="" id="{09DAB345-71C0-49D8-818C-1DF228C6A8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254" y="0"/>
            <a:ext cx="5471491" cy="531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8669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4.3: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https://commons.wikimedia.org/wiki/File:Experiment for current density and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resistance.svg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 SA 4.0 (https://creativecommons.org/licenses/by-sa/4.0/).</a:t>
            </a:r>
          </a:p>
        </p:txBody>
      </p:sp>
      <p:pic>
        <p:nvPicPr>
          <p:cNvPr id="4" name="Picture 3" descr="A close up of a screen&#10;&#10;Description automatically generated">
            <a:extLst>
              <a:ext uri="{FF2B5EF4-FFF2-40B4-BE49-F238E27FC236}">
                <a16:creationId xmlns:a16="http://schemas.microsoft.com/office/drawing/2014/main" xmlns="" id="{F6185CD4-EA24-46C1-BCBB-F2A46B961F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801" y="-432079"/>
            <a:ext cx="6202398" cy="620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0901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4.4: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YahuiZ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(Y. Zhao), https://commons.wikimedia.org/wiki/File:Figure4.4.svg,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 Modified by author.</a:t>
            </a:r>
          </a:p>
        </p:txBody>
      </p:sp>
      <p:pic>
        <p:nvPicPr>
          <p:cNvPr id="5" name="Picture 4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xmlns="" id="{20E82923-C967-43C0-9171-25D002049C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081" y="104056"/>
            <a:ext cx="4399838" cy="513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7488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5.1: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https://commons.wikimedia.org/wiki/File:Upw incident on planar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boundary.svg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close up of a clock&#10;&#10;Description automatically generated">
            <a:extLst>
              <a:ext uri="{FF2B5EF4-FFF2-40B4-BE49-F238E27FC236}">
                <a16:creationId xmlns:a16="http://schemas.microsoft.com/office/drawing/2014/main" xmlns="" id="{369EB246-18E8-4E1C-95CC-1AC3B88E16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-79382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4620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5.2: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https://commons.wikimedia.org/wiki/File:Upw incident on a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slab.svg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BY-SA 4.0 (https://creativecommons.org/licenses/by-sa/4.0/).</a:t>
            </a:r>
          </a:p>
        </p:txBody>
      </p:sp>
      <p:pic>
        <p:nvPicPr>
          <p:cNvPr id="4" name="Picture 3" descr="A close up of a clock&#10;&#10;Description automatically generated">
            <a:extLst>
              <a:ext uri="{FF2B5EF4-FFF2-40B4-BE49-F238E27FC236}">
                <a16:creationId xmlns:a16="http://schemas.microsoft.com/office/drawing/2014/main" xmlns="" id="{F1C330EC-28D1-4CCA-8492-0957DF1C0F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-763675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1306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5.1: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Steven W.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Ellingson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CC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BY-SA 4.0 (https://creativecommons.org/licenses/by-sa/4.0/).</a:t>
            </a:r>
          </a:p>
          <a:p>
            <a:pPr algn="ctr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829048"/>
            <a:ext cx="10058400" cy="24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7936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5.3: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https://commons.wikimedia.org/wiki/File:Double-boundary problem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equivalent.svg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close up of a screen&#10;&#10;Description automatically generated">
            <a:extLst>
              <a:ext uri="{FF2B5EF4-FFF2-40B4-BE49-F238E27FC236}">
                <a16:creationId xmlns:a16="http://schemas.microsoft.com/office/drawing/2014/main" xmlns="" id="{86CF8B10-CB17-4A99-A2BA-4705DEB158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-73353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472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1.1: © K.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Kikkeri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https://commons.wikimedia.org/wiki/File:M0006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fCartesianBasis.svg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1AA911D3-7CEA-44B9-9D77-5C9D77F335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928" y="0"/>
            <a:ext cx="48501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3913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5.4: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https://commons.wikimedia.org/wiki/File:Plane wave in basic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coord.svg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2D3E3DF0-4237-4879-A48F-5591B3B96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73" y="-2281991"/>
            <a:ext cx="10383253" cy="10383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4860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5.5: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C.Wang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), https://commons.wikimedia.org/wiki/File:Plane wave in rotated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coord.svg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2A1D8EBC-496D-48A6-8AD1-791933ED52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208" y="-2295525"/>
            <a:ext cx="10387584" cy="1038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6644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5.6: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https://commons.wikimedia.org/wiki/File:Plane wave in another rotation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coord.svg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8AF3BAC2-1F72-4278-9139-1D7EE0174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208" y="-2333625"/>
            <a:ext cx="10387584" cy="1038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2540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5.7: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https://commons.wikimedia.org/wiki/File:Plane wave in ray-fixed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coord.svg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250960A0-47CE-438F-8366-E744B2240A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208" y="-2219325"/>
            <a:ext cx="10387584" cy="1038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3295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5.8: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https://commons.wikimedia.org/wiki/File:Coord system for TE-TM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decomposition.svg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xmlns="" id="{4A65FFFC-F09B-49DE-BA47-B3F1CB3B68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-89535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5901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5.9: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https://commons.wikimedia.org/wiki/File:TE-polarized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upw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incident on planar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boundary.svg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93CB6FC6-BBE8-4977-B1E1-FC68B6B8ED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-81915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2905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5.10: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https://commons.wikimedia.org/wiki/File:Incident reflected and transmitted magnetic field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components.svg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62F0BBD-3E15-4CE0-8EFC-8A65526572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-74295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105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5.11: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https://commons.wikimedia.org/wiki/File:TE-polarized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upw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incident from air to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glass.svg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16E083CD-FB67-4FA2-BC16-5F784E3FB8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-655602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2937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5.12: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https://commons.wikimedia.org/wiki/File:TM-polarized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upw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incident on planar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boundary.svg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1ECC646-634B-4650-ACDE-56B0641DD0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467" y="-528748"/>
            <a:ext cx="6249065" cy="6249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22276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5.13: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https://commons.wikimedia.org/wiki/File:TM-polarized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upw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incident from air to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glass.svg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C1B1459D-66CA-47DA-A74B-95A2675949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-563526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898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1.2: © K.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Kikkeri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https://commons.wikimedia.org/wiki/File:M0096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fCylindricalCoordinates.svg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xmlns="" id="{25C5DBB4-7090-459F-B092-290A238949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928" y="0"/>
            <a:ext cx="48501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2478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5.14: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https://commons.wikimedia.org/wiki/File:Upw incident obliquely on planar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boundary.svg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picture containing object&#10;&#10;Description automatically generated">
            <a:extLst>
              <a:ext uri="{FF2B5EF4-FFF2-40B4-BE49-F238E27FC236}">
                <a16:creationId xmlns:a16="http://schemas.microsoft.com/office/drawing/2014/main" xmlns="" id="{5E702746-08EC-4F92-829C-C32D1C54F2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-655602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2089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5.15: © Z.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Sándor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https://commons.wikimedia.org/wiki/File:F%C3%A9nyt%C3%B6r%C3%A9s.jpg,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BY-SA 3.0 (https://creativecommons.org/licenses/by-sa/3.0/).</a:t>
            </a:r>
          </a:p>
        </p:txBody>
      </p:sp>
      <p:pic>
        <p:nvPicPr>
          <p:cNvPr id="4" name="Picture 3" descr="A picture containing object&#10;&#10;Description automatically generated">
            <a:extLst>
              <a:ext uri="{FF2B5EF4-FFF2-40B4-BE49-F238E27FC236}">
                <a16:creationId xmlns:a16="http://schemas.microsoft.com/office/drawing/2014/main" xmlns="" id="{F2AA78FA-890F-4CD8-A7A2-DE34303D6A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681" y="170121"/>
            <a:ext cx="5890273" cy="470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5663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5.16: © G. Saini, https://kids.kiddle.co/Image:Refractionn.jpg, CC BY-SA 4.0 (https://creativecommons.org/licenses/by-sa/4.0/).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D4B5514-CE37-4017-B1F9-D27145B356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094" y="374999"/>
            <a:ext cx="5461812" cy="435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81988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Fig. 5.17: © D-Kuru, https://commons.wikimedia.org/wiki/File:Prism-side-fs PNr%C2%B00117.jpg,</a:t>
            </a:r>
          </a:p>
          <a:p>
            <a:pPr algn="ctr"/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CC BY-SA 3.0 (https://creativecommons.org/licenses/by-sa/3.0/).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picture containing indoor, wall&#10;&#10;Description automatically generated">
            <a:extLst>
              <a:ext uri="{FF2B5EF4-FFF2-40B4-BE49-F238E27FC236}">
                <a16:creationId xmlns:a16="http://schemas.microsoft.com/office/drawing/2014/main" xmlns="" id="{CB75F518-74CB-4494-BF99-869698B9AA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703" y="127591"/>
            <a:ext cx="4156594" cy="4954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00838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5.18: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Suidroot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https://commons.wikimedia.org/wiki/File:Prism-rainbow.svg, CC BY-SA 4.0 (https://creativecommons.org/licenses/by-sa/4.0/).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51B06516-6A49-407A-BD33-CF5216B149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470" y="241040"/>
            <a:ext cx="6181060" cy="463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77398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5.19: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https://commons.wikimedia.org/wiki/File:TE-polarized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upw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incident on planar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boundary.svg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1715D72-AD66-4CA1-85B6-1B36449949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-765544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9720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98285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5.20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© Steven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Ellingson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/)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xmlns="" id="{79CD12B9-146B-4894-A127-F9DEE1D5C1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838" y="148866"/>
            <a:ext cx="7066324" cy="5046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95873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5.21: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https://commons.wikimedia.org/wiki/File:TM-polarized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upw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incident on planar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boundary.svg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close up of a clock&#10;&#10;Description automatically generated">
            <a:extLst>
              <a:ext uri="{FF2B5EF4-FFF2-40B4-BE49-F238E27FC236}">
                <a16:creationId xmlns:a16="http://schemas.microsoft.com/office/drawing/2014/main" xmlns="" id="{E2F21A67-68DB-41C3-B356-7166F77CCC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-595423"/>
            <a:ext cx="64008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31238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5.22 © Steven W.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Ellingson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</a:t>
            </a:r>
          </a:p>
          <a:p>
            <a:pPr algn="ctr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xmlns="" id="{9B705648-8267-4A32-A442-028DBA7709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185" y="158062"/>
            <a:ext cx="7081630" cy="496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98949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5.23: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https://commons.wikimedia.org/wiki/File:Reflection of plane wave incidence angle equals polarizing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angle.svg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B6C3A4EE-5463-4D02-B08E-C2CF2FA56A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651" y="-616687"/>
            <a:ext cx="6432697" cy="6432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992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1.3: © K.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Kikkeri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https://commons.wikimedia.org/wiki/File:Spherical Coordinate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System.svg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4CA11F82-A4FE-4B2D-B37C-031B69017C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928" y="0"/>
            <a:ext cx="48501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88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5.24: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https://commons.wikimedia.org/wiki/File:Brewster%E2%80%99s angle for non-magnetic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media.svg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63F5B500-6047-478F-8028-D149EE2ACB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316" y="-1363579"/>
            <a:ext cx="8903368" cy="8903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7581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5.25: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https://commons.wikimedia.org/wiki/File:Upw incident on planar boundary angle reflection equals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incidence.svg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https://creativecommons.org/licenses/by-sa/4.0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/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), modified.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981" y="644801"/>
            <a:ext cx="4824620" cy="4073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23270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5.26: © Z.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Sándor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https://en.wikipedia.org/wiki/File:Teljes f%C3%A9nyvisszaver%C5%91d%C3%A9s.jpg, CC BY-SA 3.0 (https://creativecommons.org/licenses/by-sa/3.0/).</a:t>
            </a:r>
          </a:p>
        </p:txBody>
      </p:sp>
      <p:pic>
        <p:nvPicPr>
          <p:cNvPr id="4" name="Picture 3" descr="A picture containing object, indoor&#10;&#10;Description automatically generated">
            <a:extLst>
              <a:ext uri="{FF2B5EF4-FFF2-40B4-BE49-F238E27FC236}">
                <a16:creationId xmlns:a16="http://schemas.microsoft.com/office/drawing/2014/main" xmlns="" id="{3E0CE72A-48B1-4C27-958E-958CE82193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413" y="120580"/>
            <a:ext cx="6103174" cy="487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22116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5.27: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altLang="en-US" sz="1800" dirty="0" err="1">
                <a:latin typeface="Arial Unicode MS" panose="020B0604020202020204" pitchFamily="34" charset="-128"/>
              </a:rPr>
              <a:t>Timwether</a:t>
            </a:r>
            <a:r>
              <a:rPr lang="en-US" altLang="en-US" sz="1800" dirty="0">
                <a:latin typeface="Arial Unicode MS" panose="020B0604020202020204" pitchFamily="34" charset="-128"/>
              </a:rPr>
              <a:t>, https://en.wikipedia.org/wiki/File:Laser in fibre.jpg, CC BY-SA 3.0 (https://creativecommons.org/licenses/by-sa/3.0/)</a:t>
            </a:r>
            <a:r>
              <a:rPr lang="en-US" altLang="en-US" sz="2400" dirty="0"/>
              <a:t> </a:t>
            </a:r>
            <a:endParaRPr lang="en-US" altLang="en-US" sz="4000" dirty="0">
              <a:latin typeface="Arial" panose="020B0604020202020204" pitchFamily="34" charset="0"/>
            </a:endParaRPr>
          </a:p>
          <a:p>
            <a:pPr algn="ct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975" y="1262270"/>
            <a:ext cx="802005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08231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5.28: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https://commons.wikimedia.org/wiki/File:Upw incident on planar boundary total internal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reflection.svg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D670B19-6C58-4BFE-A098-CFFC472163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358" y="-219668"/>
            <a:ext cx="5759284" cy="5759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00872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6.1: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https://commons.wikimedia.org/wiki/File:Geometry for analysis of fields in parallel plate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waveguide.svg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xmlns="" id="{EB9CEBAA-32E9-4D8F-8AB0-377520C32F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-776177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1875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6.2: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https://commons.wikimedia.org/wiki/File:TE component of electric field in parallel plate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waveguide.svg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F4AB1243-5106-4F48-8A10-E2BCFCB2E2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-510363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52224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6.3: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https://commons.wikimedia.org/wiki/File:Magnitude of the two lowest-order TE modes in parallel plate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waveguide.svg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46FCE28C-CFBF-4E9D-9494-2993BF68D8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-574158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28454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6.4: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https://commons.wikimedia.org/wiki/File:TM component of electric field in parallel plate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waveguide.svg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38106EF9-E4EE-4E73-BD6E-C90CEACE56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-478466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53332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6.5: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https://commons.wikimedia.org/wiki/File:TM component of electric field in parallel plate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waveguide.svg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707" y="504411"/>
            <a:ext cx="7048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055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515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Table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1.3: © Steven W.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Ellingson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651561"/>
            <a:ext cx="10058400" cy="488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09240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6.6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Steven W.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Ellingson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/)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298" y="470452"/>
            <a:ext cx="8497128" cy="4855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14500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6.7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: © Steven W.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Ellingson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/)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298" y="470452"/>
            <a:ext cx="8497128" cy="4855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31778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7.1: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SpinningSpark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Inductiveload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https://commons.wikimedia.org/wiki/File:Twin-lead cable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dimension.svg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3.0 (https://creativecommons.org/licenses/by-sa/3.0/). Minor modifications.</a:t>
            </a: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xmlns="" id="{27927B56-2F34-48C4-9BD7-4788017945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18" y="1197665"/>
            <a:ext cx="10439363" cy="4025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05208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7.2: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https://commons.wikimedia.org/wiki/File:Parallel wire transmission line structure and design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parameters.svg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90B7E43-FADF-43F5-89F0-360F21C9B8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005" y="-1449423"/>
            <a:ext cx="8067989" cy="8067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11118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7.3: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Offaperry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(S. Lally), https://commons.wikimedia.org/wiki/File:Electric and Magnetic Field of Wire Cross-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Section.svg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90ED070B-91A9-44EE-A057-A61498C63C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632" y="-231112"/>
            <a:ext cx="7322736" cy="5858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07915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7.4: © 7head7metal7, https://commons.wikimedia.org/wiki/File:Microstrip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scheme.svg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3.0 (https://creativecommons.org/licenses/by-sa/3.0/). Minor modifications from the original.</a:t>
            </a:r>
          </a:p>
        </p:txBody>
      </p:sp>
      <p:pic>
        <p:nvPicPr>
          <p:cNvPr id="5" name="Picture 4" descr="A picture containing table, furniture, antenna&#10;&#10;Description automatically generated">
            <a:extLst>
              <a:ext uri="{FF2B5EF4-FFF2-40B4-BE49-F238E27FC236}">
                <a16:creationId xmlns:a16="http://schemas.microsoft.com/office/drawing/2014/main" xmlns="" id="{5465EC53-6139-4C2E-BD37-793E98AB91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34" y="840300"/>
            <a:ext cx="11502532" cy="4111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17968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503585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7.5: © Steven W.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Ellingson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/)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picture containing shoji&#10;&#10;Description automatically generated">
            <a:extLst>
              <a:ext uri="{FF2B5EF4-FFF2-40B4-BE49-F238E27FC236}">
                <a16:creationId xmlns:a16="http://schemas.microsoft.com/office/drawing/2014/main" xmlns="" id="{AEB3B057-BCAE-4421-A703-A7EC9C6DEF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92" y="571148"/>
            <a:ext cx="11155016" cy="486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91206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7.6: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https://commons.wikimedia.org/wiki/File:View from the side of a microstrip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line.svg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close up of a red light at night&#10;&#10;Description automatically generated">
            <a:extLst>
              <a:ext uri="{FF2B5EF4-FFF2-40B4-BE49-F238E27FC236}">
                <a16:creationId xmlns:a16="http://schemas.microsoft.com/office/drawing/2014/main" xmlns="" id="{6BF07EF0-FAEA-4CF8-9121-81F673F643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66" y="-2553119"/>
            <a:ext cx="10938468" cy="10938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52218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7.7: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Offaperry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(S. Lally), https://commons.wikimedia.org/wiki/File:Electric and Magnetic Fields for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Microstrip.svg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picture containing object&#10;&#10;Description automatically generated">
            <a:extLst>
              <a:ext uri="{FF2B5EF4-FFF2-40B4-BE49-F238E27FC236}">
                <a16:creationId xmlns:a16="http://schemas.microsoft.com/office/drawing/2014/main" xmlns="" id="{707E7CC3-EC4F-4B1C-BADF-172B8DCD7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848" y="-854110"/>
            <a:ext cx="9146303" cy="7317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40320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508886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7.8: © Steven W.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Ellingson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/)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xmlns="" id="{1FC762FC-60A0-40C9-A365-E4C975BB5F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339" y="0"/>
            <a:ext cx="5519322" cy="5374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445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2.1: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Stannered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https://en.wikipedia.org/wiki/File:Charged-particle-drifts.svg,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2.5 (https://creativecommons.org/licenses/by/2.5/deed.en). Modified by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Maschen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author.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726C3FE7-123C-41C8-8F9F-56534ABC18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5715" y="322422"/>
            <a:ext cx="4960570" cy="492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05170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510212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7.9: © Steven W.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Ellingson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/)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picture containing object&#10;&#10;Description automatically generated">
            <a:extLst>
              <a:ext uri="{FF2B5EF4-FFF2-40B4-BE49-F238E27FC236}">
                <a16:creationId xmlns:a16="http://schemas.microsoft.com/office/drawing/2014/main" xmlns="" id="{32D7EDDA-867F-47B1-B5A0-DB0015D2D6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730" y="-104361"/>
            <a:ext cx="9288540" cy="5516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08457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511537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7.10: © Steven W.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Ellingson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/)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29" y="265043"/>
            <a:ext cx="6750849" cy="528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10650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510212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7.11: © Steven W.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Ellingson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/)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16434F4D-CE91-4342-A33B-E8B315E105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635" y="-111415"/>
            <a:ext cx="8134729" cy="552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84816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51418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7.12: © Steven W.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Ellingson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/)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601" y="0"/>
            <a:ext cx="6825921" cy="5302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11347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8.1: © S. Lally, https://commons.wikimedia.org/wiki/File:Figure 8.1-01.svg,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 Modified by author.</a:t>
            </a: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E2C0B918-7D7A-4A08-9E74-D08063E4D3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081" y="582804"/>
            <a:ext cx="6719837" cy="537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79400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8.2: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Offaperry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(S. Lally), https://commons.wikimedia.org/wiki/File:Internal Reflection in Optical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Fiber.svg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 SA 4.0 (https://creativecommons.org/licenses/by-sa/4.0/).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1773D4C-48FE-4579-AEBF-22C59C0427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697" y="281353"/>
            <a:ext cx="5840606" cy="4672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66422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8.3: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Offaperry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(S. Lally), https://commons.wikimedia.org/wiki/File:Injecting Light into Optical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Fiber.svg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 SA 4.0 (https://creativecommons.org/licenses/by-sa/4.0/).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D9CDE89-018B-465A-AEAA-8A5697A7E0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932" y="140677"/>
            <a:ext cx="6202136" cy="4961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59387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8.4: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Offaperry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(S. Lally), https://commons.wikimedia.org/wiki/File:Cone of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Acceptance.svg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62ADBDC2-80C9-4695-B75F-3331D4F55B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560" y="124132"/>
            <a:ext cx="5940879" cy="4752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01215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8.5: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Offaperry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(S. Lally), https://commons.wikimedia.org/wiki/File:Paths of Light through Optic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Cable.svg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 SA 4.0 (https://creativecommons.org/licenses/by-sa/4.0/).</a:t>
            </a:r>
          </a:p>
        </p:txBody>
      </p:sp>
      <p:pic>
        <p:nvPicPr>
          <p:cNvPr id="4" name="Picture 3" descr="A picture containing sky, light&#10;&#10;Description automatically generated">
            <a:extLst>
              <a:ext uri="{FF2B5EF4-FFF2-40B4-BE49-F238E27FC236}">
                <a16:creationId xmlns:a16="http://schemas.microsoft.com/office/drawing/2014/main" xmlns="" id="{5B2998EE-227D-4FBA-9B53-2A81EEF7EB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28" y="0"/>
            <a:ext cx="4116475" cy="5145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6905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8.6: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Offaperry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(S. Lally), https://commons.wikimedia.org/wiki/File:Digital Signal on Fiber Optic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Cable.svg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 SA 4.0 (https://creativecommons.org/licenses/by-sa/4.0/).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D0B4020-E792-4EFF-A5C0-864A882F89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004" y="0"/>
            <a:ext cx="6171991" cy="4937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485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2.2: © M.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Biaek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https://en.wikipedia.org/wiki/File:Cyclotron motion.jpg,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BY-SA 4.0 (https://creativecommons.org/licenses/by-sa/4.0/).</a:t>
            </a:r>
          </a:p>
        </p:txBody>
      </p:sp>
      <p:pic>
        <p:nvPicPr>
          <p:cNvPr id="4" name="Picture 3" descr="A picture containing object, indoor, car&#10;&#10;Description automatically generated">
            <a:extLst>
              <a:ext uri="{FF2B5EF4-FFF2-40B4-BE49-F238E27FC236}">
                <a16:creationId xmlns:a16="http://schemas.microsoft.com/office/drawing/2014/main" xmlns="" id="{24C2824D-42BB-4889-AF39-5579F289AD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281" y="377686"/>
            <a:ext cx="6335437" cy="4491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86068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8.7: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Offaperry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(S. Lally), https://commons.wikimedia.org/wiki/File:Dispersion on Signal Output from Fiber Optic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Cable.svg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 SA 4.0 (https://creativecommons.org/licenses/by-sa/4.0/).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07F11C2-93E9-48FE-A688-CFCA3CD870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747" y="0"/>
            <a:ext cx="3094506" cy="530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29650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9.1: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https://commons.wikimedia.org/wiki/File:A z-directed current moment located at the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origin.svg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red light in the dark&#10;&#10;Description automatically generated">
            <a:extLst>
              <a:ext uri="{FF2B5EF4-FFF2-40B4-BE49-F238E27FC236}">
                <a16:creationId xmlns:a16="http://schemas.microsoft.com/office/drawing/2014/main" xmlns="" id="{248A00A0-9ECA-4E2F-98D1-1A0796ABA0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743" y="-1426867"/>
            <a:ext cx="8601999" cy="860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13898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9.2: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https://commons.wikimedia.org/wiki/File:A z-directed current moment located at the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origin.svg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5" name="Picture 4" descr="A red light in the dark&#10;&#10;Description automatically generated">
            <a:extLst>
              <a:ext uri="{FF2B5EF4-FFF2-40B4-BE49-F238E27FC236}">
                <a16:creationId xmlns:a16="http://schemas.microsoft.com/office/drawing/2014/main" xmlns="" id="{0BC55B2E-7E5A-4565-BB48-B41D958F11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743" y="-1426867"/>
            <a:ext cx="8601999" cy="860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597199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9.3: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https://commons.wikimedia.org/wiki/File:Current moment displaced from the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origin.svg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85BD6D2-CC7C-4D6F-8D1F-7C4C461E05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159" y="-1561681"/>
            <a:ext cx="8419681" cy="8419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30275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9.4: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https://commons.wikimedia.org/wiki/File:A filament of current lying along the path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picture containing light, dark&#10;&#10;Description automatically generated">
            <a:extLst>
              <a:ext uri="{FF2B5EF4-FFF2-40B4-BE49-F238E27FC236}">
                <a16:creationId xmlns:a16="http://schemas.microsoft.com/office/drawing/2014/main" xmlns="" id="{AB5FDD6A-9333-465C-9683-4D977C6C7C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014" y="-1479158"/>
            <a:ext cx="8479972" cy="847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97910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9.5: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https://commons.wikimedia.org/wiki/File:A z-directed current moment located at the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origin.svg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5" name="Picture 4" descr="A red light in the dark&#10;&#10;Description automatically generated">
            <a:extLst>
              <a:ext uri="{FF2B5EF4-FFF2-40B4-BE49-F238E27FC236}">
                <a16:creationId xmlns:a16="http://schemas.microsoft.com/office/drawing/2014/main" xmlns="" id="{8CD697F0-8FDB-4C60-AA2A-D41F15F686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743" y="-1426867"/>
            <a:ext cx="8601999" cy="860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5514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9.6: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https://commons.wikimedia.org/wiki/File:Current distribution of the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esd.svg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picture containing object&#10;&#10;Description automatically generated">
            <a:extLst>
              <a:ext uri="{FF2B5EF4-FFF2-40B4-BE49-F238E27FC236}">
                <a16:creationId xmlns:a16="http://schemas.microsoft.com/office/drawing/2014/main" xmlns="" id="{C3620B79-E9FE-45AD-B971-CC8D3F444F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-924448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60780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9.7: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https://commons.wikimedia.org/wiki/File:Esd approximated as a large number of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hertzian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dipoles.svg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4.0(https://creativecommons.org/licenses/by-sa/4.0/).</a:t>
            </a:r>
          </a:p>
        </p:txBody>
      </p:sp>
      <p:pic>
        <p:nvPicPr>
          <p:cNvPr id="4" name="Picture 3" descr="A picture containing object&#10;&#10;Description automatically generated">
            <a:extLst>
              <a:ext uri="{FF2B5EF4-FFF2-40B4-BE49-F238E27FC236}">
                <a16:creationId xmlns:a16="http://schemas.microsoft.com/office/drawing/2014/main" xmlns="" id="{213A3D45-90BB-4E5A-8A7F-55AD220A81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746" y="-1034981"/>
            <a:ext cx="7344508" cy="734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49554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9.8: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https://commons.wikimedia.org/wiki/File:Parallel ray approximation for an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esd.svg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xmlns="" id="{4D88FFBA-DA4E-4580-88F1-AC5ADFD96E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359" y="-1095272"/>
            <a:ext cx="7505281" cy="7505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3013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9.9: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Offaperry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(S. Lally), https://commons.wikimedia.org/wiki/File:Magnitude of the Radiated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Field.svg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153803A-107A-4D7E-8FF2-FDBBA752FE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400" y="70339"/>
            <a:ext cx="6423199" cy="513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745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2.3: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YahuiZ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(Y. Zhao), https://commons.wikimedia.org/wiki/File:Figure2.3Yahui.svg,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 Modified by author.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40656C6-24F8-496E-A042-28A77781B8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355" y="46822"/>
            <a:ext cx="4105289" cy="5194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068727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9.10: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Offaperry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(S. Lally), https://commons.wikimedia.org/wiki/File:Electric and Magnetic Fields in Plane of Constant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Theta.svg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picture containing outdoor, light&#10;&#10;Description automatically generated">
            <a:extLst>
              <a:ext uri="{FF2B5EF4-FFF2-40B4-BE49-F238E27FC236}">
                <a16:creationId xmlns:a16="http://schemas.microsoft.com/office/drawing/2014/main" xmlns="" id="{02E4FC1F-B3A8-459B-9FA8-64FCD9C9CE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255" y="100483"/>
            <a:ext cx="6483490" cy="518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57948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9.11: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Offaperry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(S. Lally), https://commons.wikimedia.org/wiki/File:FHplaneMag.svg,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BY-SA 4.0 (https://creativecommons.org/licenses/by-sa/4.0/).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F970E0B-756E-4609-B583-B5DEEF4F2B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565" y="70338"/>
            <a:ext cx="6518869" cy="5215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01214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9.12: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Offaperry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(S. Lally), https://commons.wikimedia.org/wiki/File:FHplanePol.svg,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BY-SA 4.0 (https://creativecommons.org/licenses/by-sa/4.0/).</a:t>
            </a:r>
          </a:p>
        </p:txBody>
      </p:sp>
      <p:pic>
        <p:nvPicPr>
          <p:cNvPr id="4" name="Picture 3" descr="A traffic light at night&#10;&#10;Description automatically generated">
            <a:extLst>
              <a:ext uri="{FF2B5EF4-FFF2-40B4-BE49-F238E27FC236}">
                <a16:creationId xmlns:a16="http://schemas.microsoft.com/office/drawing/2014/main" xmlns="" id="{FB199CF0-290C-4282-924D-98373DB73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134" y="0"/>
            <a:ext cx="6533731" cy="5226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55064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9.13: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https://commons.wikimedia.org/wiki/File:A thin straight distribution of radiating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current.svg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picture containing object&#10;&#10;Description automatically generated">
            <a:extLst>
              <a:ext uri="{FF2B5EF4-FFF2-40B4-BE49-F238E27FC236}">
                <a16:creationId xmlns:a16="http://schemas.microsoft.com/office/drawing/2014/main" xmlns="" id="{649EEC0A-B35F-4D3E-9CF7-018824CBD4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169" y="-1317207"/>
            <a:ext cx="7947409" cy="794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50695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9.14: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https://commons.wikimedia.org/wiki/File:Esd approximated as a large number of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hertzian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dipoles.svg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4.0(https://creativecommons.org/licenses/by-sa/4.0/).</a:t>
            </a:r>
          </a:p>
        </p:txBody>
      </p:sp>
      <p:pic>
        <p:nvPicPr>
          <p:cNvPr id="4" name="Picture 3" descr="A picture containing object&#10;&#10;Description automatically generated">
            <a:extLst>
              <a:ext uri="{FF2B5EF4-FFF2-40B4-BE49-F238E27FC236}">
                <a16:creationId xmlns:a16="http://schemas.microsoft.com/office/drawing/2014/main" xmlns="" id="{15B86950-00F7-46B4-B754-4039E90975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988" y="-884255"/>
            <a:ext cx="7244024" cy="724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41475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9.15: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https://commons.wikimedia.org/wiki/File:Parallel ray approximation for an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esd.svg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16FB81B9-E98C-4C11-90D2-82A7ECA4A6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020" y="-1226772"/>
            <a:ext cx="7645959" cy="764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86521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9.16: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https://commons.wikimedia.org/wiki/File:Current distribution of the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hwd.svg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 descr="A close up of a light&#10;&#10;Description automatically generated">
            <a:extLst>
              <a:ext uri="{FF2B5EF4-FFF2-40B4-BE49-F238E27FC236}">
                <a16:creationId xmlns:a16="http://schemas.microsoft.com/office/drawing/2014/main" xmlns="" id="{80B8548C-419E-4134-9A08-3846CD6E47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399" y="-1045029"/>
            <a:ext cx="7073202" cy="7073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318253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9.17: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Sevenchw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(C. Wang), https://commons.wikimedia.org/wiki/File:Comparison radiated field magnitude of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hwd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esd.svg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BY-SA 4.0 (https://creativecommons.org/licenses/by-sa/4.0/).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AD4B267-D6A4-4103-B0BC-E6B6C7EF3F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285" y="-492370"/>
            <a:ext cx="6289430" cy="6289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963610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10.1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Offaperry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(S. Lally), https://commons.wikimedia.org/wiki/File:Standing Wave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Creation.svg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BY-SA 4.0 (https://creativecommons.org/licenses/by-sa/4.0/).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415DE6D-6AA5-412D-A890-0C60D92FF6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0" y="-854110"/>
            <a:ext cx="8572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333885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xmlns="" id="{1B95A09E-3EAE-41C0-8702-C19694EC9DB3}"/>
              </a:ext>
            </a:extLst>
          </p:cNvPr>
          <p:cNvSpPr txBox="1">
            <a:spLocks/>
          </p:cNvSpPr>
          <p:nvPr/>
        </p:nvSpPr>
        <p:spPr>
          <a:xfrm>
            <a:off x="838200" y="48768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10.2: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Offaperry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(S. Lally), https://commons.wikimedia.org/wiki/File:Electrically-Short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Dipole.svg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BY-SA 4.0 (https://creativecommons.org/licenses/by-sa/4.0/).</a:t>
            </a:r>
          </a:p>
        </p:txBody>
      </p:sp>
      <p:pic>
        <p:nvPicPr>
          <p:cNvPr id="4" name="Picture 3" descr="A close up of a light&#10;&#10;Description automatically generated">
            <a:extLst>
              <a:ext uri="{FF2B5EF4-FFF2-40B4-BE49-F238E27FC236}">
                <a16:creationId xmlns:a16="http://schemas.microsoft.com/office/drawing/2014/main" xmlns="" id="{8D1299F7-78ED-4F75-B679-250E9D7A74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598" y="-743578"/>
            <a:ext cx="94268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676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2279</TotalTime>
  <Words>3059</Words>
  <Application>Microsoft Office PowerPoint</Application>
  <PresentationFormat>Widescreen</PresentationFormat>
  <Paragraphs>154</Paragraphs>
  <Slides>119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119</vt:i4>
      </vt:variant>
    </vt:vector>
  </HeadingPairs>
  <TitlesOfParts>
    <vt:vector size="124" baseType="lpstr">
      <vt:lpstr>Arial Unicode MS</vt:lpstr>
      <vt:lpstr>Arial</vt:lpstr>
      <vt:lpstr>Calibri</vt:lpstr>
      <vt:lpstr>Calibri Light</vt:lpstr>
      <vt:lpstr>Office Theme</vt:lpstr>
      <vt:lpstr>Figures from Electromagnetics Vol. 2  December 17, 2019</vt:lpstr>
      <vt:lpstr>Image Credit and Source Files</vt:lpstr>
      <vt:lpstr>Fig. 1.1: © K. Kikkeri, https://commons.wikimedia.org/wiki/File:M0006 fCartesianBasis.svg, CC BY SA 4.0 (https://creativecommons.org/licenses/by-sa/4.0/).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Fig. 1.1: © K. Kikkeri, https://commons.wikimedia.org/wiki/File:M0006 fCartesianBasis.svg, CC BY SA 4.0 (https://creativecommons.org/licenses/by-sa/4.0/).</dc:title>
  <dc:creator>Sam L</dc:creator>
  <cp:lastModifiedBy>steve</cp:lastModifiedBy>
  <cp:revision>60</cp:revision>
  <dcterms:created xsi:type="dcterms:W3CDTF">2019-06-17T22:51:23Z</dcterms:created>
  <dcterms:modified xsi:type="dcterms:W3CDTF">2019-12-18T00:43:17Z</dcterms:modified>
</cp:coreProperties>
</file>