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5143500" cx="9144000"/>
  <p:notesSz cx="6858000" cy="9144000"/>
  <p:embeddedFontLst>
    <p:embeddedFont>
      <p:font typeface="Roboto"/>
      <p:regular r:id="rId21"/>
      <p:bold r:id="rId22"/>
      <p:italic r:id="rId23"/>
      <p:boldItalic r:id="rId24"/>
    </p:embeddedFont>
    <p:embeddedFont>
      <p:font typeface="PT Sans Narrow"/>
      <p:regular r:id="rId25"/>
      <p:bold r:id="rId26"/>
    </p:embeddedFon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Lily Chiang"/>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Roboto-bold.fntdata"/><Relationship Id="rId21" Type="http://schemas.openxmlformats.org/officeDocument/2006/relationships/font" Target="fonts/Roboto-regular.fntdata"/><Relationship Id="rId24" Type="http://schemas.openxmlformats.org/officeDocument/2006/relationships/font" Target="fonts/Roboto-boldItalic.fntdata"/><Relationship Id="rId23"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font" Target="fonts/PTSansNarrow-bold.fntdata"/><Relationship Id="rId25" Type="http://schemas.openxmlformats.org/officeDocument/2006/relationships/font" Target="fonts/PTSansNarrow-regular.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Open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Open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3-11-14T21:14:05.842">
    <p:pos x="6000" y="0"/>
    <p:text>Add takeaways/challenges slide, references
divide up slides and rehearse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lily</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995619fdb1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995619fdb1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Lily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995619fdb1_0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2995619fdb1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9b6997df5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29b6997df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Egor</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80e1a24999_1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80e1a24999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Egor</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29b6997df58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29b6997df5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80e1a2499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80e1a2499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lily</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80e1a24999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80e1a2499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Lily</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995728e710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995728e710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Lily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80e1a15f30_1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80e1a15f30_1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Arjun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995619fdb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995619fd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Arjun</a:t>
            </a:r>
            <a:r>
              <a:rPr lang="en"/>
              <a:t>:</a:t>
            </a:r>
            <a:endParaRPr/>
          </a:p>
          <a:p>
            <a:pPr indent="0" lvl="0" marL="0" rtl="0" algn="l">
              <a:spcBef>
                <a:spcPts val="0"/>
              </a:spcBef>
              <a:spcAft>
                <a:spcPts val="0"/>
              </a:spcAft>
              <a:buNone/>
            </a:pPr>
            <a:r>
              <a:rPr lang="en"/>
              <a:t>Script: </a:t>
            </a:r>
            <a:r>
              <a:rPr lang="en" sz="1200"/>
              <a:t>We split our implementation into three parts: networking, frontend, and backend.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 sz="1200"/>
              <a:t>For networking we used</a:t>
            </a:r>
            <a:r>
              <a:rPr lang="en" sz="1200">
                <a:solidFill>
                  <a:schemeClr val="dk1"/>
                </a:solidFill>
              </a:rPr>
              <a:t> Docker to containerize the frontend and backend into separate containers to allow for a clear separation in roles between the two, and this allows for easy and dynamic deployment of the services for the client.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For frontend we created a upload page that uses POST requests to send data to the backend and then GET requests to retrieve processed data for frontend rendering. Then, there’s diagrams generated using custom SVG and d3 graph rendering library. For the layout we used React and MUI library and for the entire frontend we used React to facilitate a responsive user interface.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Lastly for the backend, we provide multiple API endpoints for the frontend to interface with the backend. Then, process the input files and store them into files separated based on each student ID and calculate and provide data relevant to the graphs displayed on the frontend through JSON objects</a:t>
            </a:r>
            <a:endParaRPr sz="120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995619fdb1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995619fdb1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Arjun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995619fdb1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995619fdb1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Kavya: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 for the features, the first one is uploading csv files. We got the core functionality working where the data is sent successfully to the backend, they modify the information accordingly to send to the frontend to display in the visualizations that will come up in the dashboard page. We still need to polish some aspects of this feature such as adding error handling.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995619fdb1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995619fdb1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Lily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1"/>
        </a:solidFill>
      </p:bgPr>
    </p:bg>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rgbClr val="595C66"/>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rgbClr val="595C66"/>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rgbClr val="595C66"/>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rgbClr val="595C66"/>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rgbClr val="595C66"/>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rgbClr val="595C66"/>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F0EBD8"/>
              </a:buClr>
              <a:buSzPts val="5400"/>
              <a:buNone/>
              <a:defRPr sz="5400">
                <a:solidFill>
                  <a:srgbClr val="F0EBD8"/>
                </a:solidFill>
              </a:defRPr>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rgbClr val="595C66"/>
              </a:buClr>
              <a:buSzPts val="2400"/>
              <a:buNone/>
              <a:defRPr sz="2400">
                <a:solidFill>
                  <a:srgbClr val="595C66"/>
                </a:solidFill>
              </a:defRPr>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rgbClr val="595C66"/>
        </a:solidFill>
      </p:bgPr>
    </p:bg>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rgbClr val="2B2D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algn="ctr">
              <a:spcBef>
                <a:spcPts val="0"/>
              </a:spcBef>
              <a:spcAft>
                <a:spcPts val="0"/>
              </a:spcAft>
              <a:buClr>
                <a:srgbClr val="F0EBD8"/>
              </a:buClr>
              <a:buSzPts val="3600"/>
              <a:buNone/>
              <a:defRPr>
                <a:solidFill>
                  <a:srgbClr val="F0EBD8"/>
                </a:solidFill>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lt1"/>
        </a:solidFill>
      </p:bgPr>
    </p:bg>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Clr>
                <a:srgbClr val="F0EBD8"/>
              </a:buClr>
              <a:buSzPts val="3600"/>
              <a:buNone/>
              <a:defRPr>
                <a:solidFill>
                  <a:srgbClr val="F0EBD8"/>
                </a:solidFill>
              </a:defRPr>
            </a:lvl1pPr>
            <a:lvl2pPr lvl="1">
              <a:spcBef>
                <a:spcPts val="0"/>
              </a:spcBef>
              <a:spcAft>
                <a:spcPts val="0"/>
              </a:spcAft>
              <a:buClr>
                <a:srgbClr val="F0EBD8"/>
              </a:buClr>
              <a:buSzPts val="3600"/>
              <a:buNone/>
              <a:defRPr>
                <a:solidFill>
                  <a:srgbClr val="F0EBD8"/>
                </a:solidFill>
              </a:defRPr>
            </a:lvl2pPr>
            <a:lvl3pPr lvl="2">
              <a:spcBef>
                <a:spcPts val="0"/>
              </a:spcBef>
              <a:spcAft>
                <a:spcPts val="0"/>
              </a:spcAft>
              <a:buClr>
                <a:srgbClr val="F0EBD8"/>
              </a:buClr>
              <a:buSzPts val="3600"/>
              <a:buNone/>
              <a:defRPr>
                <a:solidFill>
                  <a:srgbClr val="F0EBD8"/>
                </a:solidFill>
              </a:defRPr>
            </a:lvl3pPr>
            <a:lvl4pPr lvl="3">
              <a:spcBef>
                <a:spcPts val="0"/>
              </a:spcBef>
              <a:spcAft>
                <a:spcPts val="0"/>
              </a:spcAft>
              <a:buClr>
                <a:srgbClr val="F0EBD8"/>
              </a:buClr>
              <a:buSzPts val="3600"/>
              <a:buNone/>
              <a:defRPr>
                <a:solidFill>
                  <a:srgbClr val="F0EBD8"/>
                </a:solidFill>
              </a:defRPr>
            </a:lvl4pPr>
            <a:lvl5pPr lvl="4">
              <a:spcBef>
                <a:spcPts val="0"/>
              </a:spcBef>
              <a:spcAft>
                <a:spcPts val="0"/>
              </a:spcAft>
              <a:buClr>
                <a:srgbClr val="F0EBD8"/>
              </a:buClr>
              <a:buSzPts val="3600"/>
              <a:buNone/>
              <a:defRPr>
                <a:solidFill>
                  <a:srgbClr val="F0EBD8"/>
                </a:solidFill>
              </a:defRPr>
            </a:lvl5pPr>
            <a:lvl6pPr lvl="5">
              <a:spcBef>
                <a:spcPts val="0"/>
              </a:spcBef>
              <a:spcAft>
                <a:spcPts val="0"/>
              </a:spcAft>
              <a:buClr>
                <a:srgbClr val="F0EBD8"/>
              </a:buClr>
              <a:buSzPts val="3600"/>
              <a:buNone/>
              <a:defRPr>
                <a:solidFill>
                  <a:srgbClr val="F0EBD8"/>
                </a:solidFill>
              </a:defRPr>
            </a:lvl6pPr>
            <a:lvl7pPr lvl="6">
              <a:spcBef>
                <a:spcPts val="0"/>
              </a:spcBef>
              <a:spcAft>
                <a:spcPts val="0"/>
              </a:spcAft>
              <a:buClr>
                <a:srgbClr val="F0EBD8"/>
              </a:buClr>
              <a:buSzPts val="3600"/>
              <a:buNone/>
              <a:defRPr>
                <a:solidFill>
                  <a:srgbClr val="F0EBD8"/>
                </a:solidFill>
              </a:defRPr>
            </a:lvl7pPr>
            <a:lvl8pPr lvl="7">
              <a:spcBef>
                <a:spcPts val="0"/>
              </a:spcBef>
              <a:spcAft>
                <a:spcPts val="0"/>
              </a:spcAft>
              <a:buClr>
                <a:srgbClr val="F0EBD8"/>
              </a:buClr>
              <a:buSzPts val="3600"/>
              <a:buNone/>
              <a:defRPr>
                <a:solidFill>
                  <a:srgbClr val="F0EBD8"/>
                </a:solidFill>
              </a:defRPr>
            </a:lvl8pPr>
            <a:lvl9pPr lvl="8">
              <a:spcBef>
                <a:spcPts val="0"/>
              </a:spcBef>
              <a:spcAft>
                <a:spcPts val="0"/>
              </a:spcAft>
              <a:buClr>
                <a:srgbClr val="F0EBD8"/>
              </a:buClr>
              <a:buSzPts val="3600"/>
              <a:buNone/>
              <a:defRPr>
                <a:solidFill>
                  <a:srgbClr val="F0EBD8"/>
                </a:solidFill>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Clr>
                <a:srgbClr val="F0EBD8"/>
              </a:buClr>
              <a:buSzPts val="1800"/>
              <a:buChar char="●"/>
              <a:defRPr>
                <a:solidFill>
                  <a:srgbClr val="F0EBD8"/>
                </a:solidFill>
              </a:defRPr>
            </a:lvl1pPr>
            <a:lvl2pPr indent="-317500" lvl="1" marL="914400">
              <a:spcBef>
                <a:spcPts val="0"/>
              </a:spcBef>
              <a:spcAft>
                <a:spcPts val="0"/>
              </a:spcAft>
              <a:buClr>
                <a:srgbClr val="F0EBD8"/>
              </a:buClr>
              <a:buSzPts val="1400"/>
              <a:buChar char="○"/>
              <a:defRPr>
                <a:solidFill>
                  <a:srgbClr val="F0EBD8"/>
                </a:solidFill>
              </a:defRPr>
            </a:lvl2pPr>
            <a:lvl3pPr indent="-317500" lvl="2" marL="1371600">
              <a:spcBef>
                <a:spcPts val="0"/>
              </a:spcBef>
              <a:spcAft>
                <a:spcPts val="0"/>
              </a:spcAft>
              <a:buClr>
                <a:srgbClr val="F0EBD8"/>
              </a:buClr>
              <a:buSzPts val="1400"/>
              <a:buChar char="■"/>
              <a:defRPr>
                <a:solidFill>
                  <a:srgbClr val="F0EBD8"/>
                </a:solidFill>
              </a:defRPr>
            </a:lvl3pPr>
            <a:lvl4pPr indent="-317500" lvl="3" marL="1828800">
              <a:spcBef>
                <a:spcPts val="0"/>
              </a:spcBef>
              <a:spcAft>
                <a:spcPts val="0"/>
              </a:spcAft>
              <a:buClr>
                <a:srgbClr val="F0EBD8"/>
              </a:buClr>
              <a:buSzPts val="1400"/>
              <a:buChar char="●"/>
              <a:defRPr>
                <a:solidFill>
                  <a:srgbClr val="F0EBD8"/>
                </a:solidFill>
              </a:defRPr>
            </a:lvl4pPr>
            <a:lvl5pPr indent="-317500" lvl="4" marL="2286000">
              <a:spcBef>
                <a:spcPts val="0"/>
              </a:spcBef>
              <a:spcAft>
                <a:spcPts val="0"/>
              </a:spcAft>
              <a:buClr>
                <a:srgbClr val="F0EBD8"/>
              </a:buClr>
              <a:buSzPts val="1400"/>
              <a:buChar char="○"/>
              <a:defRPr>
                <a:solidFill>
                  <a:srgbClr val="F0EBD8"/>
                </a:solidFill>
              </a:defRPr>
            </a:lvl5pPr>
            <a:lvl6pPr indent="-317500" lvl="5" marL="2743200">
              <a:spcBef>
                <a:spcPts val="0"/>
              </a:spcBef>
              <a:spcAft>
                <a:spcPts val="0"/>
              </a:spcAft>
              <a:buClr>
                <a:srgbClr val="F0EBD8"/>
              </a:buClr>
              <a:buSzPts val="1400"/>
              <a:buChar char="■"/>
              <a:defRPr>
                <a:solidFill>
                  <a:srgbClr val="F0EBD8"/>
                </a:solidFill>
              </a:defRPr>
            </a:lvl6pPr>
            <a:lvl7pPr indent="-317500" lvl="6" marL="3200400">
              <a:spcBef>
                <a:spcPts val="0"/>
              </a:spcBef>
              <a:spcAft>
                <a:spcPts val="0"/>
              </a:spcAft>
              <a:buClr>
                <a:srgbClr val="F0EBD8"/>
              </a:buClr>
              <a:buSzPts val="1400"/>
              <a:buChar char="●"/>
              <a:defRPr>
                <a:solidFill>
                  <a:srgbClr val="F0EBD8"/>
                </a:solidFill>
              </a:defRPr>
            </a:lvl7pPr>
            <a:lvl8pPr indent="-317500" lvl="7" marL="3657600">
              <a:spcBef>
                <a:spcPts val="0"/>
              </a:spcBef>
              <a:spcAft>
                <a:spcPts val="0"/>
              </a:spcAft>
              <a:buClr>
                <a:srgbClr val="F0EBD8"/>
              </a:buClr>
              <a:buSzPts val="1400"/>
              <a:buChar char="○"/>
              <a:defRPr>
                <a:solidFill>
                  <a:srgbClr val="F0EBD8"/>
                </a:solidFill>
              </a:defRPr>
            </a:lvl8pPr>
            <a:lvl9pPr indent="-317500" lvl="8" marL="4114800">
              <a:spcBef>
                <a:spcPts val="0"/>
              </a:spcBef>
              <a:spcAft>
                <a:spcPts val="0"/>
              </a:spcAft>
              <a:buClr>
                <a:srgbClr val="F0EBD8"/>
              </a:buClr>
              <a:buSzPts val="1400"/>
              <a:buChar char="■"/>
              <a:defRPr>
                <a:solidFill>
                  <a:srgbClr val="F0EBD8"/>
                </a:solidFill>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1"/>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lt1"/>
        </a:solidFill>
      </p:bgPr>
    </p:bg>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9.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hyperlink" Target="mailto:mfseddik@vt.edu" TargetMode="Externa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1.png"/><Relationship Id="rId10" Type="http://schemas.openxmlformats.org/officeDocument/2006/relationships/image" Target="../media/image5.png"/><Relationship Id="rId9" Type="http://schemas.openxmlformats.org/officeDocument/2006/relationships/image" Target="../media/image21.png"/><Relationship Id="rId5" Type="http://schemas.openxmlformats.org/officeDocument/2006/relationships/image" Target="../media/image2.png"/><Relationship Id="rId6" Type="http://schemas.openxmlformats.org/officeDocument/2006/relationships/image" Target="../media/image14.png"/><Relationship Id="rId7" Type="http://schemas.openxmlformats.org/officeDocument/2006/relationships/image" Target="../media/image18.png"/><Relationship Id="rId8"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4.png"/><Relationship Id="rId7"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004150" y="1751764"/>
            <a:ext cx="7136700" cy="10224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Visualizing eTextbook </a:t>
            </a:r>
            <a:endParaRPr/>
          </a:p>
          <a:p>
            <a:pPr indent="0" lvl="0" marL="0" rtl="0" algn="ctr">
              <a:spcBef>
                <a:spcPts val="0"/>
              </a:spcBef>
              <a:spcAft>
                <a:spcPts val="0"/>
              </a:spcAft>
              <a:buNone/>
            </a:pPr>
            <a:r>
              <a:rPr lang="en"/>
              <a:t>Study Sessions</a:t>
            </a:r>
            <a:endParaRPr/>
          </a:p>
        </p:txBody>
      </p:sp>
      <p:sp>
        <p:nvSpPr>
          <p:cNvPr id="67" name="Google Shape;67;p13"/>
          <p:cNvSpPr txBox="1"/>
          <p:nvPr>
            <p:ph idx="1" type="subTitle"/>
          </p:nvPr>
        </p:nvSpPr>
        <p:spPr>
          <a:xfrm>
            <a:off x="2137225" y="2850050"/>
            <a:ext cx="4870500" cy="1081200"/>
          </a:xfrm>
          <a:prstGeom prst="rect">
            <a:avLst/>
          </a:prstGeom>
        </p:spPr>
        <p:txBody>
          <a:bodyPr anchorCtr="0" anchor="t" bIns="91425" lIns="91425" spcFirstLastPara="1" rIns="91425" wrap="square" tIns="91425">
            <a:normAutofit fontScale="47500" lnSpcReduction="10000"/>
          </a:bodyPr>
          <a:lstStyle/>
          <a:p>
            <a:pPr indent="0" lvl="0" marL="0" rtl="0" algn="ctr">
              <a:lnSpc>
                <a:spcPct val="115000"/>
              </a:lnSpc>
              <a:spcBef>
                <a:spcPts val="0"/>
              </a:spcBef>
              <a:spcAft>
                <a:spcPts val="0"/>
              </a:spcAft>
              <a:buNone/>
            </a:pPr>
            <a:r>
              <a:rPr lang="en" sz="2183" u="sng">
                <a:solidFill>
                  <a:srgbClr val="F0EBD8"/>
                </a:solidFill>
              </a:rPr>
              <a:t>Group 15</a:t>
            </a:r>
            <a:endParaRPr sz="2183" u="sng">
              <a:solidFill>
                <a:srgbClr val="F0EBD8"/>
              </a:solidFill>
            </a:endParaRPr>
          </a:p>
          <a:p>
            <a:pPr indent="0" lvl="0" marL="0" rtl="0" algn="ctr">
              <a:lnSpc>
                <a:spcPct val="115000"/>
              </a:lnSpc>
              <a:spcBef>
                <a:spcPts val="0"/>
              </a:spcBef>
              <a:spcAft>
                <a:spcPts val="0"/>
              </a:spcAft>
              <a:buNone/>
            </a:pPr>
            <a:r>
              <a:rPr lang="en" sz="1892">
                <a:solidFill>
                  <a:srgbClr val="F0EBD8"/>
                </a:solidFill>
              </a:rPr>
              <a:t>Chiang, Lily</a:t>
            </a:r>
            <a:endParaRPr sz="1892">
              <a:solidFill>
                <a:srgbClr val="F0EBD8"/>
              </a:solidFill>
            </a:endParaRPr>
          </a:p>
          <a:p>
            <a:pPr indent="0" lvl="0" marL="0" rtl="0" algn="ctr">
              <a:lnSpc>
                <a:spcPct val="115000"/>
              </a:lnSpc>
              <a:spcBef>
                <a:spcPts val="0"/>
              </a:spcBef>
              <a:spcAft>
                <a:spcPts val="0"/>
              </a:spcAft>
              <a:buNone/>
            </a:pPr>
            <a:r>
              <a:rPr lang="en" sz="1892">
                <a:solidFill>
                  <a:srgbClr val="F0EBD8"/>
                </a:solidFill>
              </a:rPr>
              <a:t>Vellanki, Arjun</a:t>
            </a:r>
            <a:endParaRPr sz="1892">
              <a:solidFill>
                <a:srgbClr val="F0EBD8"/>
              </a:solidFill>
            </a:endParaRPr>
          </a:p>
          <a:p>
            <a:pPr indent="0" lvl="0" marL="0" rtl="0" algn="ctr">
              <a:lnSpc>
                <a:spcPct val="115000"/>
              </a:lnSpc>
              <a:spcBef>
                <a:spcPts val="0"/>
              </a:spcBef>
              <a:spcAft>
                <a:spcPts val="0"/>
              </a:spcAft>
              <a:buNone/>
            </a:pPr>
            <a:r>
              <a:rPr lang="en" sz="1892">
                <a:solidFill>
                  <a:srgbClr val="F0EBD8"/>
                </a:solidFill>
              </a:rPr>
              <a:t>Lukiyanov, Egor</a:t>
            </a:r>
            <a:endParaRPr sz="1892">
              <a:solidFill>
                <a:srgbClr val="F0EBD8"/>
              </a:solidFill>
            </a:endParaRPr>
          </a:p>
          <a:p>
            <a:pPr indent="0" lvl="0" marL="0" rtl="0" algn="ctr">
              <a:lnSpc>
                <a:spcPct val="115000"/>
              </a:lnSpc>
              <a:spcBef>
                <a:spcPts val="0"/>
              </a:spcBef>
              <a:spcAft>
                <a:spcPts val="0"/>
              </a:spcAft>
              <a:buNone/>
            </a:pPr>
            <a:r>
              <a:rPr lang="en" sz="1892">
                <a:solidFill>
                  <a:srgbClr val="F0EBD8"/>
                </a:solidFill>
              </a:rPr>
              <a:t>Chau, Tuan</a:t>
            </a:r>
            <a:endParaRPr sz="1892">
              <a:solidFill>
                <a:srgbClr val="F0EBD8"/>
              </a:solidFill>
            </a:endParaRPr>
          </a:p>
          <a:p>
            <a:pPr indent="0" lvl="0" marL="0" rtl="0" algn="ctr">
              <a:lnSpc>
                <a:spcPct val="115000"/>
              </a:lnSpc>
              <a:spcBef>
                <a:spcPts val="0"/>
              </a:spcBef>
              <a:spcAft>
                <a:spcPts val="0"/>
              </a:spcAft>
              <a:buNone/>
            </a:pPr>
            <a:r>
              <a:rPr lang="en" sz="1892">
                <a:solidFill>
                  <a:srgbClr val="F0EBD8"/>
                </a:solidFill>
              </a:rPr>
              <a:t>Polina, Kavya</a:t>
            </a:r>
            <a:endParaRPr sz="1892">
              <a:solidFill>
                <a:srgbClr val="F0EBD8"/>
              </a:solidFill>
            </a:endParaRPr>
          </a:p>
        </p:txBody>
      </p:sp>
      <p:sp>
        <p:nvSpPr>
          <p:cNvPr id="68" name="Google Shape;68;p13"/>
          <p:cNvSpPr txBox="1"/>
          <p:nvPr/>
        </p:nvSpPr>
        <p:spPr>
          <a:xfrm>
            <a:off x="7936200" y="4641900"/>
            <a:ext cx="1207800" cy="50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rgbClr val="F0EBD8"/>
                </a:solidFill>
                <a:latin typeface="Open Sans"/>
                <a:ea typeface="Open Sans"/>
                <a:cs typeface="Open Sans"/>
                <a:sym typeface="Open Sans"/>
              </a:rPr>
              <a:t>Virginia Tech,</a:t>
            </a:r>
            <a:endParaRPr sz="800">
              <a:solidFill>
                <a:srgbClr val="F0EBD8"/>
              </a:solidFill>
              <a:latin typeface="Open Sans"/>
              <a:ea typeface="Open Sans"/>
              <a:cs typeface="Open Sans"/>
              <a:sym typeface="Open Sans"/>
            </a:endParaRPr>
          </a:p>
          <a:p>
            <a:pPr indent="0" lvl="0" marL="0" rtl="0" algn="l">
              <a:spcBef>
                <a:spcPts val="0"/>
              </a:spcBef>
              <a:spcAft>
                <a:spcPts val="0"/>
              </a:spcAft>
              <a:buNone/>
            </a:pPr>
            <a:r>
              <a:rPr lang="en" sz="800">
                <a:solidFill>
                  <a:srgbClr val="F0EBD8"/>
                </a:solidFill>
                <a:latin typeface="Open Sans"/>
                <a:ea typeface="Open Sans"/>
                <a:cs typeface="Open Sans"/>
                <a:sym typeface="Open Sans"/>
              </a:rPr>
              <a:t>Blacksburg, VA 24061</a:t>
            </a:r>
            <a:endParaRPr sz="800">
              <a:solidFill>
                <a:srgbClr val="F0EBD8"/>
              </a:solidFill>
              <a:latin typeface="Open Sans"/>
              <a:ea typeface="Open Sans"/>
              <a:cs typeface="Open Sans"/>
              <a:sym typeface="Open Sans"/>
            </a:endParaRPr>
          </a:p>
          <a:p>
            <a:pPr indent="0" lvl="0" marL="0" rtl="0" algn="l">
              <a:spcBef>
                <a:spcPts val="0"/>
              </a:spcBef>
              <a:spcAft>
                <a:spcPts val="0"/>
              </a:spcAft>
              <a:buNone/>
            </a:pPr>
            <a:r>
              <a:rPr lang="en" sz="800">
                <a:solidFill>
                  <a:srgbClr val="F0EBD8"/>
                </a:solidFill>
                <a:latin typeface="Open Sans"/>
                <a:ea typeface="Open Sans"/>
                <a:cs typeface="Open Sans"/>
                <a:sym typeface="Open Sans"/>
              </a:rPr>
              <a:t>11/09/2023</a:t>
            </a:r>
            <a:endParaRPr sz="800">
              <a:solidFill>
                <a:srgbClr val="F0EBD8"/>
              </a:solidFill>
              <a:latin typeface="Open Sans"/>
              <a:ea typeface="Open Sans"/>
              <a:cs typeface="Open Sans"/>
              <a:sym typeface="Open Sans"/>
            </a:endParaRPr>
          </a:p>
          <a:p>
            <a:pPr indent="0" lvl="0" marL="0" rtl="0" algn="l">
              <a:spcBef>
                <a:spcPts val="0"/>
              </a:spcBef>
              <a:spcAft>
                <a:spcPts val="0"/>
              </a:spcAft>
              <a:buNone/>
            </a:pPr>
            <a:r>
              <a:t/>
            </a:r>
            <a:endParaRPr sz="800">
              <a:latin typeface="Open Sans"/>
              <a:ea typeface="Open Sans"/>
              <a:cs typeface="Open Sans"/>
              <a:sym typeface="Open Sans"/>
            </a:endParaRPr>
          </a:p>
        </p:txBody>
      </p:sp>
      <p:sp>
        <p:nvSpPr>
          <p:cNvPr id="69" name="Google Shape;69;p13"/>
          <p:cNvSpPr txBox="1"/>
          <p:nvPr/>
        </p:nvSpPr>
        <p:spPr>
          <a:xfrm>
            <a:off x="0" y="0"/>
            <a:ext cx="3654000" cy="33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rgbClr val="F0EBD8"/>
                </a:solidFill>
                <a:latin typeface="Open Sans"/>
                <a:ea typeface="Open Sans"/>
                <a:cs typeface="Open Sans"/>
                <a:sym typeface="Open Sans"/>
              </a:rPr>
              <a:t>Course: </a:t>
            </a:r>
            <a:r>
              <a:rPr lang="en" sz="800">
                <a:solidFill>
                  <a:srgbClr val="F0EBD8"/>
                </a:solidFill>
                <a:latin typeface="Open Sans"/>
                <a:ea typeface="Open Sans"/>
                <a:cs typeface="Open Sans"/>
                <a:sym typeface="Open Sans"/>
              </a:rPr>
              <a:t>CS 4624 Multimedia, Hypertext and Information Access</a:t>
            </a:r>
            <a:endParaRPr sz="800">
              <a:solidFill>
                <a:srgbClr val="F0EBD8"/>
              </a:solidFill>
              <a:latin typeface="Open Sans"/>
              <a:ea typeface="Open Sans"/>
              <a:cs typeface="Open Sans"/>
              <a:sym typeface="Open Sans"/>
            </a:endParaRPr>
          </a:p>
          <a:p>
            <a:pPr indent="0" lvl="0" marL="0" rtl="0" algn="l">
              <a:spcBef>
                <a:spcPts val="0"/>
              </a:spcBef>
              <a:spcAft>
                <a:spcPts val="0"/>
              </a:spcAft>
              <a:buNone/>
            </a:pPr>
            <a:r>
              <a:rPr lang="en" sz="800">
                <a:solidFill>
                  <a:srgbClr val="F0EBD8"/>
                </a:solidFill>
                <a:latin typeface="Open Sans"/>
                <a:ea typeface="Open Sans"/>
                <a:cs typeface="Open Sans"/>
                <a:sym typeface="Open Sans"/>
              </a:rPr>
              <a:t>Instructor: Mohamed Farag</a:t>
            </a:r>
            <a:endParaRPr sz="800">
              <a:solidFill>
                <a:srgbClr val="F0EBD8"/>
              </a:solidFill>
              <a:latin typeface="Open Sans"/>
              <a:ea typeface="Open Sans"/>
              <a:cs typeface="Open Sans"/>
              <a:sym typeface="Open Sans"/>
            </a:endParaRPr>
          </a:p>
          <a:p>
            <a:pPr indent="0" lvl="0" marL="0" rtl="0" algn="l">
              <a:spcBef>
                <a:spcPts val="0"/>
              </a:spcBef>
              <a:spcAft>
                <a:spcPts val="0"/>
              </a:spcAft>
              <a:buNone/>
            </a:pPr>
            <a:r>
              <a:t/>
            </a:r>
            <a:endParaRPr sz="800">
              <a:latin typeface="Open Sans"/>
              <a:ea typeface="Open Sans"/>
              <a:cs typeface="Open Sans"/>
              <a:sym typeface="Open Sans"/>
            </a:endParaRPr>
          </a:p>
        </p:txBody>
      </p:sp>
      <p:pic>
        <p:nvPicPr>
          <p:cNvPr id="70" name="Google Shape;70;p13"/>
          <p:cNvPicPr preferRelativeResize="0"/>
          <p:nvPr/>
        </p:nvPicPr>
        <p:blipFill>
          <a:blip r:embed="rId4">
            <a:alphaModFix/>
          </a:blip>
          <a:stretch>
            <a:fillRect/>
          </a:stretch>
        </p:blipFill>
        <p:spPr>
          <a:xfrm>
            <a:off x="0" y="4062301"/>
            <a:ext cx="2276216" cy="1081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Feature 3: Visualizations dashboard</a:t>
            </a:r>
            <a:endParaRPr/>
          </a:p>
        </p:txBody>
      </p:sp>
      <p:pic>
        <p:nvPicPr>
          <p:cNvPr id="180" name="Google Shape;180;p22"/>
          <p:cNvPicPr preferRelativeResize="0"/>
          <p:nvPr/>
        </p:nvPicPr>
        <p:blipFill>
          <a:blip r:embed="rId3">
            <a:alphaModFix/>
          </a:blip>
          <a:stretch>
            <a:fillRect/>
          </a:stretch>
        </p:blipFill>
        <p:spPr>
          <a:xfrm>
            <a:off x="920550" y="1289400"/>
            <a:ext cx="7302902" cy="3518325"/>
          </a:xfrm>
          <a:prstGeom prst="rect">
            <a:avLst/>
          </a:prstGeom>
          <a:noFill/>
          <a:ln>
            <a:noFill/>
          </a:ln>
        </p:spPr>
      </p:pic>
      <p:cxnSp>
        <p:nvCxnSpPr>
          <p:cNvPr id="181" name="Google Shape;181;p22"/>
          <p:cNvCxnSpPr/>
          <p:nvPr/>
        </p:nvCxnSpPr>
        <p:spPr>
          <a:xfrm>
            <a:off x="1704350" y="1225025"/>
            <a:ext cx="578400" cy="852300"/>
          </a:xfrm>
          <a:prstGeom prst="straightConnector1">
            <a:avLst/>
          </a:prstGeom>
          <a:noFill/>
          <a:ln cap="flat" cmpd="sng" w="38100">
            <a:solidFill>
              <a:schemeClr val="accent2"/>
            </a:solidFill>
            <a:prstDash val="solid"/>
            <a:round/>
            <a:headEnd len="med" w="med" type="none"/>
            <a:tailEnd len="med" w="med" type="triangle"/>
          </a:ln>
          <a:effectLst>
            <a:outerShdw blurRad="57150" rotWithShape="0" algn="bl" dir="5400000" dist="19050">
              <a:srgbClr val="000000">
                <a:alpha val="50000"/>
              </a:srgbClr>
            </a:outerShdw>
          </a:effectLst>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Final </a:t>
            </a:r>
            <a:r>
              <a:rPr lang="en"/>
              <a:t>Demo</a:t>
            </a:r>
            <a:endParaRPr/>
          </a:p>
        </p:txBody>
      </p:sp>
      <p:pic>
        <p:nvPicPr>
          <p:cNvPr id="187" name="Google Shape;187;p23"/>
          <p:cNvPicPr preferRelativeResize="0"/>
          <p:nvPr/>
        </p:nvPicPr>
        <p:blipFill>
          <a:blip r:embed="rId3">
            <a:alphaModFix/>
          </a:blip>
          <a:stretch>
            <a:fillRect/>
          </a:stretch>
        </p:blipFill>
        <p:spPr>
          <a:xfrm>
            <a:off x="762713" y="1152425"/>
            <a:ext cx="7618565" cy="368627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Future Plans</a:t>
            </a:r>
            <a:endParaRPr/>
          </a:p>
        </p:txBody>
      </p:sp>
      <p:sp>
        <p:nvSpPr>
          <p:cNvPr id="193" name="Google Shape;193;p24"/>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a:t>Multiple windows</a:t>
            </a:r>
            <a:endParaRPr/>
          </a:p>
          <a:p>
            <a:pPr indent="-304800" lvl="1" marL="914400" rtl="0" algn="l">
              <a:spcBef>
                <a:spcPts val="0"/>
              </a:spcBef>
              <a:spcAft>
                <a:spcPts val="0"/>
              </a:spcAft>
              <a:buSzPts val="1200"/>
              <a:buChar char="-"/>
            </a:pPr>
            <a:r>
              <a:rPr lang="en"/>
              <a:t>Multiple student display</a:t>
            </a:r>
            <a:endParaRPr/>
          </a:p>
          <a:p>
            <a:pPr indent="-317500" lvl="0" marL="457200" rtl="0" algn="l">
              <a:spcBef>
                <a:spcPts val="0"/>
              </a:spcBef>
              <a:spcAft>
                <a:spcPts val="0"/>
              </a:spcAft>
              <a:buSzPts val="1400"/>
              <a:buChar char="-"/>
            </a:pPr>
            <a:r>
              <a:rPr lang="en"/>
              <a:t>Maintainability</a:t>
            </a:r>
            <a:endParaRPr/>
          </a:p>
          <a:p>
            <a:pPr indent="-304800" lvl="1" marL="914400" rtl="0" algn="l">
              <a:spcBef>
                <a:spcPts val="0"/>
              </a:spcBef>
              <a:spcAft>
                <a:spcPts val="0"/>
              </a:spcAft>
              <a:buSzPts val="1200"/>
              <a:buChar char="-"/>
            </a:pPr>
            <a:r>
              <a:rPr lang="en"/>
              <a:t>Workflow of adding additional visualizations</a:t>
            </a:r>
            <a:endParaRPr/>
          </a:p>
          <a:p>
            <a:pPr indent="-317500" lvl="0" marL="457200" rtl="0" algn="l">
              <a:spcBef>
                <a:spcPts val="0"/>
              </a:spcBef>
              <a:spcAft>
                <a:spcPts val="0"/>
              </a:spcAft>
              <a:buSzPts val="1400"/>
              <a:buChar char="-"/>
            </a:pPr>
            <a:r>
              <a:rPr lang="en"/>
              <a:t>Processing of different data</a:t>
            </a:r>
            <a:endParaRPr/>
          </a:p>
          <a:p>
            <a:pPr indent="-304800" lvl="1" marL="914400" rtl="0" algn="l">
              <a:spcBef>
                <a:spcPts val="0"/>
              </a:spcBef>
              <a:spcAft>
                <a:spcPts val="0"/>
              </a:spcAft>
              <a:buSzPts val="1200"/>
              <a:buChar char="-"/>
            </a:pPr>
            <a:r>
              <a:rPr lang="en"/>
              <a:t>Modifying backend</a:t>
            </a:r>
            <a:endParaRPr/>
          </a:p>
        </p:txBody>
      </p:sp>
      <p:pic>
        <p:nvPicPr>
          <p:cNvPr id="194" name="Google Shape;194;p24"/>
          <p:cNvPicPr preferRelativeResize="0"/>
          <p:nvPr/>
        </p:nvPicPr>
        <p:blipFill>
          <a:blip r:embed="rId3">
            <a:alphaModFix/>
          </a:blip>
          <a:stretch>
            <a:fillRect/>
          </a:stretch>
        </p:blipFill>
        <p:spPr>
          <a:xfrm>
            <a:off x="5712275" y="668325"/>
            <a:ext cx="1506175" cy="380684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5"/>
          <p:cNvSpPr txBox="1"/>
          <p:nvPr/>
        </p:nvSpPr>
        <p:spPr>
          <a:xfrm>
            <a:off x="5295900" y="3234275"/>
            <a:ext cx="34140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1800">
                <a:solidFill>
                  <a:schemeClr val="dk2"/>
                </a:solidFill>
                <a:highlight>
                  <a:schemeClr val="lt1"/>
                </a:highlight>
                <a:latin typeface="Open Sans"/>
                <a:ea typeface="Open Sans"/>
                <a:cs typeface="Open Sans"/>
                <a:sym typeface="Open Sans"/>
              </a:rPr>
              <a:t>Mohamed Farag </a:t>
            </a:r>
            <a:r>
              <a:rPr lang="en" sz="1800">
                <a:solidFill>
                  <a:schemeClr val="dk2"/>
                </a:solidFill>
                <a:highlight>
                  <a:schemeClr val="lt1"/>
                </a:highlight>
                <a:latin typeface="Open Sans"/>
                <a:ea typeface="Open Sans"/>
                <a:cs typeface="Open Sans"/>
                <a:sym typeface="Open Sans"/>
              </a:rPr>
              <a:t>(</a:t>
            </a:r>
            <a:r>
              <a:rPr lang="en" sz="1800">
                <a:solidFill>
                  <a:schemeClr val="accent1"/>
                </a:solidFill>
                <a:highlight>
                  <a:schemeClr val="lt1"/>
                </a:highlight>
                <a:latin typeface="Open Sans"/>
                <a:ea typeface="Open Sans"/>
                <a:cs typeface="Open Sans"/>
                <a:sym typeface="Open Sans"/>
              </a:rPr>
              <a:t>Professor</a:t>
            </a:r>
            <a:r>
              <a:rPr lang="en" sz="1800">
                <a:solidFill>
                  <a:schemeClr val="dk2"/>
                </a:solidFill>
                <a:highlight>
                  <a:schemeClr val="lt1"/>
                </a:highlight>
                <a:latin typeface="Open Sans"/>
                <a:ea typeface="Open Sans"/>
                <a:cs typeface="Open Sans"/>
                <a:sym typeface="Open Sans"/>
              </a:rPr>
              <a:t>)</a:t>
            </a:r>
            <a:endParaRPr sz="1800">
              <a:solidFill>
                <a:schemeClr val="dk2"/>
              </a:solidFill>
              <a:latin typeface="Open Sans"/>
              <a:ea typeface="Open Sans"/>
              <a:cs typeface="Open Sans"/>
              <a:sym typeface="Open Sans"/>
            </a:endParaRPr>
          </a:p>
        </p:txBody>
      </p:sp>
      <p:sp>
        <p:nvSpPr>
          <p:cNvPr id="200" name="Google Shape;200;p2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Acknowledgements</a:t>
            </a:r>
            <a:endParaRPr/>
          </a:p>
        </p:txBody>
      </p:sp>
      <p:sp>
        <p:nvSpPr>
          <p:cNvPr id="201" name="Google Shape;201;p25"/>
          <p:cNvSpPr txBox="1"/>
          <p:nvPr>
            <p:ph idx="1" type="body"/>
          </p:nvPr>
        </p:nvSpPr>
        <p:spPr>
          <a:xfrm>
            <a:off x="936800" y="3234275"/>
            <a:ext cx="3887400" cy="11850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rgbClr val="F0EBD8"/>
                </a:solidFill>
                <a:highlight>
                  <a:schemeClr val="lt1"/>
                </a:highlight>
              </a:rPr>
              <a:t>Mohammed Farghally (Client)</a:t>
            </a:r>
            <a:endParaRPr>
              <a:solidFill>
                <a:srgbClr val="F0EBD8"/>
              </a:solidFill>
            </a:endParaRPr>
          </a:p>
        </p:txBody>
      </p:sp>
      <p:pic>
        <p:nvPicPr>
          <p:cNvPr id="202" name="Google Shape;202;p25"/>
          <p:cNvPicPr preferRelativeResize="0"/>
          <p:nvPr/>
        </p:nvPicPr>
        <p:blipFill>
          <a:blip r:embed="rId3">
            <a:alphaModFix/>
          </a:blip>
          <a:stretch>
            <a:fillRect/>
          </a:stretch>
        </p:blipFill>
        <p:spPr>
          <a:xfrm>
            <a:off x="1029425" y="1220425"/>
            <a:ext cx="1968651" cy="1945826"/>
          </a:xfrm>
          <a:prstGeom prst="rect">
            <a:avLst/>
          </a:prstGeom>
          <a:noFill/>
          <a:ln>
            <a:noFill/>
          </a:ln>
        </p:spPr>
      </p:pic>
      <p:pic>
        <p:nvPicPr>
          <p:cNvPr id="203" name="Google Shape;203;p25"/>
          <p:cNvPicPr preferRelativeResize="0"/>
          <p:nvPr/>
        </p:nvPicPr>
        <p:blipFill>
          <a:blip r:embed="rId4">
            <a:alphaModFix/>
          </a:blip>
          <a:stretch>
            <a:fillRect/>
          </a:stretch>
        </p:blipFill>
        <p:spPr>
          <a:xfrm>
            <a:off x="5601650" y="1220425"/>
            <a:ext cx="1412975" cy="1884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2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a:t>
            </a:r>
            <a:endParaRPr/>
          </a:p>
        </p:txBody>
      </p:sp>
      <p:sp>
        <p:nvSpPr>
          <p:cNvPr id="209" name="Google Shape;209;p2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Heo, S. (2022). Analyzing Student Session Data in an eTextbook. Masters Theses. http://hdl.handle.net/10919/111286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Contents</a:t>
            </a:r>
            <a:endParaRPr/>
          </a:p>
          <a:p>
            <a:pPr indent="0" lvl="0" marL="0" rtl="0" algn="l">
              <a:spcBef>
                <a:spcPts val="0"/>
              </a:spcBef>
              <a:spcAft>
                <a:spcPts val="0"/>
              </a:spcAft>
              <a:buNone/>
            </a:pPr>
            <a:r>
              <a:t/>
            </a:r>
            <a:endParaRPr/>
          </a:p>
        </p:txBody>
      </p:sp>
      <p:sp>
        <p:nvSpPr>
          <p:cNvPr id="76" name="Google Shape;76;p14"/>
          <p:cNvSpPr txBox="1"/>
          <p:nvPr>
            <p:ph idx="1" type="body"/>
          </p:nvPr>
        </p:nvSpPr>
        <p:spPr>
          <a:xfrm>
            <a:off x="311700" y="1266325"/>
            <a:ext cx="8520600" cy="3600600"/>
          </a:xfrm>
          <a:prstGeom prst="rect">
            <a:avLst/>
          </a:prstGeom>
        </p:spPr>
        <p:txBody>
          <a:bodyPr anchorCtr="0" anchor="t" bIns="91425" lIns="91425" spcFirstLastPara="1" rIns="91425" wrap="square" tIns="91425">
            <a:noAutofit/>
          </a:bodyPr>
          <a:lstStyle/>
          <a:p>
            <a:pPr indent="-333375" lvl="0" marL="457200" rtl="0" algn="l">
              <a:lnSpc>
                <a:spcPct val="150000"/>
              </a:lnSpc>
              <a:spcBef>
                <a:spcPts val="0"/>
              </a:spcBef>
              <a:spcAft>
                <a:spcPts val="0"/>
              </a:spcAft>
              <a:buSzPts val="1650"/>
              <a:buChar char="❏"/>
            </a:pPr>
            <a:r>
              <a:rPr lang="en" sz="1650"/>
              <a:t>Client &amp; Problem</a:t>
            </a:r>
            <a:endParaRPr sz="1650"/>
          </a:p>
          <a:p>
            <a:pPr indent="-333375" lvl="0" marL="457200" rtl="0" algn="l">
              <a:lnSpc>
                <a:spcPct val="150000"/>
              </a:lnSpc>
              <a:spcBef>
                <a:spcPts val="0"/>
              </a:spcBef>
              <a:spcAft>
                <a:spcPts val="0"/>
              </a:spcAft>
              <a:buSzPts val="1650"/>
              <a:buChar char="❏"/>
            </a:pPr>
            <a:r>
              <a:rPr lang="en" sz="1650"/>
              <a:t>Motivation &amp; Approach</a:t>
            </a:r>
            <a:endParaRPr sz="1650"/>
          </a:p>
          <a:p>
            <a:pPr indent="-333375" lvl="0" marL="457200" rtl="0" algn="l">
              <a:lnSpc>
                <a:spcPct val="150000"/>
              </a:lnSpc>
              <a:spcBef>
                <a:spcPts val="0"/>
              </a:spcBef>
              <a:spcAft>
                <a:spcPts val="0"/>
              </a:spcAft>
              <a:buSzPts val="1650"/>
              <a:buChar char="❏"/>
            </a:pPr>
            <a:r>
              <a:rPr lang="en" sz="1650"/>
              <a:t>System Architecture</a:t>
            </a:r>
            <a:endParaRPr sz="1650"/>
          </a:p>
          <a:p>
            <a:pPr indent="-333375" lvl="0" marL="457200" rtl="0" algn="l">
              <a:lnSpc>
                <a:spcPct val="150000"/>
              </a:lnSpc>
              <a:spcBef>
                <a:spcPts val="0"/>
              </a:spcBef>
              <a:spcAft>
                <a:spcPts val="0"/>
              </a:spcAft>
              <a:buSzPts val="1650"/>
              <a:buChar char="❏"/>
            </a:pPr>
            <a:r>
              <a:rPr lang="en" sz="1650"/>
              <a:t>Implementation</a:t>
            </a:r>
            <a:endParaRPr sz="1650">
              <a:solidFill>
                <a:schemeClr val="dk2"/>
              </a:solidFill>
            </a:endParaRPr>
          </a:p>
          <a:p>
            <a:pPr indent="-333375" lvl="0" marL="457200" rtl="0" algn="l">
              <a:lnSpc>
                <a:spcPct val="150000"/>
              </a:lnSpc>
              <a:spcBef>
                <a:spcPts val="0"/>
              </a:spcBef>
              <a:spcAft>
                <a:spcPts val="0"/>
              </a:spcAft>
              <a:buClr>
                <a:schemeClr val="dk2"/>
              </a:buClr>
              <a:buSzPts val="1650"/>
              <a:buChar char="❏"/>
            </a:pPr>
            <a:r>
              <a:rPr lang="en" sz="1650">
                <a:solidFill>
                  <a:schemeClr val="dk2"/>
                </a:solidFill>
              </a:rPr>
              <a:t>Project Timeline</a:t>
            </a:r>
            <a:endParaRPr sz="1650"/>
          </a:p>
          <a:p>
            <a:pPr indent="-333375" lvl="0" marL="457200" rtl="0" algn="l">
              <a:lnSpc>
                <a:spcPct val="150000"/>
              </a:lnSpc>
              <a:spcBef>
                <a:spcPts val="0"/>
              </a:spcBef>
              <a:spcAft>
                <a:spcPts val="0"/>
              </a:spcAft>
              <a:buSzPts val="1650"/>
              <a:buChar char="❏"/>
            </a:pPr>
            <a:r>
              <a:rPr lang="en" sz="1650"/>
              <a:t>Features</a:t>
            </a:r>
            <a:endParaRPr sz="1650"/>
          </a:p>
          <a:p>
            <a:pPr indent="-333375" lvl="0" marL="457200" rtl="0" algn="l">
              <a:lnSpc>
                <a:spcPct val="150000"/>
              </a:lnSpc>
              <a:spcBef>
                <a:spcPts val="0"/>
              </a:spcBef>
              <a:spcAft>
                <a:spcPts val="0"/>
              </a:spcAft>
              <a:buSzPts val="1650"/>
              <a:buChar char="❏"/>
            </a:pPr>
            <a:r>
              <a:rPr lang="en" sz="1650"/>
              <a:t>Demo</a:t>
            </a:r>
            <a:endParaRPr sz="1650"/>
          </a:p>
          <a:p>
            <a:pPr indent="-333375" lvl="0" marL="457200" rtl="0" algn="l">
              <a:lnSpc>
                <a:spcPct val="150000"/>
              </a:lnSpc>
              <a:spcBef>
                <a:spcPts val="0"/>
              </a:spcBef>
              <a:spcAft>
                <a:spcPts val="0"/>
              </a:spcAft>
              <a:buSzPts val="1650"/>
              <a:buChar char="❏"/>
            </a:pPr>
            <a:r>
              <a:rPr lang="en" sz="1650"/>
              <a:t>Future Plans</a:t>
            </a:r>
            <a:endParaRPr sz="1650"/>
          </a:p>
          <a:p>
            <a:pPr indent="-333375" lvl="0" marL="457200" rtl="0" algn="l">
              <a:lnSpc>
                <a:spcPct val="150000"/>
              </a:lnSpc>
              <a:spcBef>
                <a:spcPts val="0"/>
              </a:spcBef>
              <a:spcAft>
                <a:spcPts val="0"/>
              </a:spcAft>
              <a:buSzPts val="1650"/>
              <a:buChar char="❏"/>
            </a:pPr>
            <a:r>
              <a:rPr lang="en" sz="1650"/>
              <a:t>Acknowledgements</a:t>
            </a:r>
            <a:endParaRPr sz="1650"/>
          </a:p>
        </p:txBody>
      </p:sp>
      <p:pic>
        <p:nvPicPr>
          <p:cNvPr id="77" name="Google Shape;77;p14"/>
          <p:cNvPicPr preferRelativeResize="0"/>
          <p:nvPr/>
        </p:nvPicPr>
        <p:blipFill>
          <a:blip r:embed="rId3">
            <a:alphaModFix/>
          </a:blip>
          <a:stretch>
            <a:fillRect/>
          </a:stretch>
        </p:blipFill>
        <p:spPr>
          <a:xfrm>
            <a:off x="5406700" y="1424550"/>
            <a:ext cx="2097674" cy="209767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5"/>
          <p:cNvSpPr txBox="1"/>
          <p:nvPr>
            <p:ph idx="2" type="body"/>
          </p:nvPr>
        </p:nvSpPr>
        <p:spPr>
          <a:xfrm>
            <a:off x="4939500" y="1389600"/>
            <a:ext cx="3837000" cy="2909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en">
                <a:solidFill>
                  <a:schemeClr val="dk2"/>
                </a:solidFill>
              </a:rPr>
              <a:t>No straightforward way for instructors to know how students interact with OpenDSA. </a:t>
            </a:r>
            <a:endParaRPr b="1">
              <a:solidFill>
                <a:schemeClr val="dk2"/>
              </a:solidFill>
            </a:endParaRPr>
          </a:p>
        </p:txBody>
      </p:sp>
      <p:sp>
        <p:nvSpPr>
          <p:cNvPr id="83" name="Google Shape;83;p15"/>
          <p:cNvSpPr txBox="1"/>
          <p:nvPr>
            <p:ph type="title"/>
          </p:nvPr>
        </p:nvSpPr>
        <p:spPr>
          <a:xfrm>
            <a:off x="311700" y="555600"/>
            <a:ext cx="2808000" cy="7557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Client</a:t>
            </a:r>
            <a:endParaRPr/>
          </a:p>
        </p:txBody>
      </p:sp>
      <p:sp>
        <p:nvSpPr>
          <p:cNvPr id="84" name="Google Shape;84;p15"/>
          <p:cNvSpPr txBox="1"/>
          <p:nvPr>
            <p:ph idx="2" type="body"/>
          </p:nvPr>
        </p:nvSpPr>
        <p:spPr>
          <a:xfrm>
            <a:off x="311700" y="1389600"/>
            <a:ext cx="2041200" cy="3179400"/>
          </a:xfrm>
          <a:prstGeom prst="rect">
            <a:avLst/>
          </a:prstGeom>
        </p:spPr>
        <p:txBody>
          <a:bodyPr anchorCtr="0" anchor="t" bIns="91425" lIns="91425" spcFirstLastPara="1" rIns="91425" wrap="square" tIns="91425">
            <a:normAutofit/>
          </a:bodyPr>
          <a:lstStyle/>
          <a:p>
            <a:pPr indent="0" lvl="0" marL="0" rtl="0" algn="l">
              <a:lnSpc>
                <a:spcPct val="105000"/>
              </a:lnSpc>
              <a:spcBef>
                <a:spcPts val="0"/>
              </a:spcBef>
              <a:spcAft>
                <a:spcPts val="0"/>
              </a:spcAft>
              <a:buNone/>
            </a:pPr>
            <a:r>
              <a:rPr lang="en" sz="1600">
                <a:solidFill>
                  <a:schemeClr val="dk2"/>
                </a:solidFill>
              </a:rPr>
              <a:t>Mohammed Farghally (</a:t>
            </a:r>
            <a:r>
              <a:rPr lang="en" sz="1600" u="sng">
                <a:solidFill>
                  <a:schemeClr val="dk2"/>
                </a:solidFill>
                <a:hlinkClick r:id="rId3">
                  <a:extLst>
                    <a:ext uri="{A12FA001-AC4F-418D-AE19-62706E023703}">
                      <ahyp:hlinkClr val="tx"/>
                    </a:ext>
                  </a:extLst>
                </a:hlinkClick>
              </a:rPr>
              <a:t>mfseddik@vt.edu</a:t>
            </a:r>
            <a:r>
              <a:rPr lang="en" sz="1600">
                <a:solidFill>
                  <a:schemeClr val="dk2"/>
                </a:solidFill>
              </a:rPr>
              <a:t>)</a:t>
            </a:r>
            <a:endParaRPr sz="1600">
              <a:solidFill>
                <a:schemeClr val="dk2"/>
              </a:solidFill>
            </a:endParaRPr>
          </a:p>
          <a:p>
            <a:pPr indent="0" lvl="0" marL="0" rtl="0" algn="l">
              <a:lnSpc>
                <a:spcPct val="105000"/>
              </a:lnSpc>
              <a:spcBef>
                <a:spcPts val="1200"/>
              </a:spcBef>
              <a:spcAft>
                <a:spcPts val="0"/>
              </a:spcAft>
              <a:buNone/>
            </a:pPr>
            <a:r>
              <a:rPr lang="en" sz="1600">
                <a:solidFill>
                  <a:schemeClr val="dk2"/>
                </a:solidFill>
              </a:rPr>
              <a:t>CS Professor at VT (4XXX and 5XXX classes)</a:t>
            </a:r>
            <a:endParaRPr sz="1600">
              <a:solidFill>
                <a:schemeClr val="dk2"/>
              </a:solidFill>
            </a:endParaRPr>
          </a:p>
          <a:p>
            <a:pPr indent="0" lvl="0" marL="0" rtl="0" algn="l">
              <a:lnSpc>
                <a:spcPct val="105000"/>
              </a:lnSpc>
              <a:spcBef>
                <a:spcPts val="1200"/>
              </a:spcBef>
              <a:spcAft>
                <a:spcPts val="1200"/>
              </a:spcAft>
              <a:buNone/>
            </a:pPr>
            <a:r>
              <a:rPr lang="en" sz="1600">
                <a:solidFill>
                  <a:schemeClr val="dk2"/>
                </a:solidFill>
              </a:rPr>
              <a:t>Research: </a:t>
            </a:r>
            <a:r>
              <a:rPr lang="en" sz="1600">
                <a:solidFill>
                  <a:schemeClr val="dk2"/>
                </a:solidFill>
              </a:rPr>
              <a:t>digital education</a:t>
            </a:r>
            <a:endParaRPr sz="1600">
              <a:solidFill>
                <a:schemeClr val="dk2"/>
              </a:solidFill>
            </a:endParaRPr>
          </a:p>
        </p:txBody>
      </p:sp>
      <p:pic>
        <p:nvPicPr>
          <p:cNvPr id="85" name="Google Shape;85;p15"/>
          <p:cNvPicPr preferRelativeResize="0"/>
          <p:nvPr/>
        </p:nvPicPr>
        <p:blipFill>
          <a:blip r:embed="rId4">
            <a:alphaModFix/>
          </a:blip>
          <a:stretch>
            <a:fillRect/>
          </a:stretch>
        </p:blipFill>
        <p:spPr>
          <a:xfrm>
            <a:off x="2426975" y="2006388"/>
            <a:ext cx="1968651" cy="1945826"/>
          </a:xfrm>
          <a:prstGeom prst="rect">
            <a:avLst/>
          </a:prstGeom>
          <a:noFill/>
          <a:ln>
            <a:noFill/>
          </a:ln>
        </p:spPr>
      </p:pic>
      <p:sp>
        <p:nvSpPr>
          <p:cNvPr id="86" name="Google Shape;86;p15"/>
          <p:cNvSpPr txBox="1"/>
          <p:nvPr>
            <p:ph type="title"/>
          </p:nvPr>
        </p:nvSpPr>
        <p:spPr>
          <a:xfrm>
            <a:off x="4939500" y="555600"/>
            <a:ext cx="2808000" cy="7557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Problem</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6"/>
          <p:cNvSpPr txBox="1"/>
          <p:nvPr>
            <p:ph type="title"/>
          </p:nvPr>
        </p:nvSpPr>
        <p:spPr>
          <a:xfrm>
            <a:off x="311700" y="555600"/>
            <a:ext cx="2808000" cy="7557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Motivation</a:t>
            </a:r>
            <a:endParaRPr/>
          </a:p>
        </p:txBody>
      </p:sp>
      <p:sp>
        <p:nvSpPr>
          <p:cNvPr id="92" name="Google Shape;92;p16"/>
          <p:cNvSpPr txBox="1"/>
          <p:nvPr>
            <p:ph type="title"/>
          </p:nvPr>
        </p:nvSpPr>
        <p:spPr>
          <a:xfrm>
            <a:off x="4939500" y="555600"/>
            <a:ext cx="2808000" cy="7557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Approach</a:t>
            </a:r>
            <a:endParaRPr/>
          </a:p>
        </p:txBody>
      </p:sp>
      <p:sp>
        <p:nvSpPr>
          <p:cNvPr id="93" name="Google Shape;93;p16"/>
          <p:cNvSpPr txBox="1"/>
          <p:nvPr>
            <p:ph idx="2" type="body"/>
          </p:nvPr>
        </p:nvSpPr>
        <p:spPr>
          <a:xfrm>
            <a:off x="311700" y="1297575"/>
            <a:ext cx="3271500" cy="3302700"/>
          </a:xfrm>
          <a:prstGeom prst="rect">
            <a:avLst/>
          </a:prstGeom>
        </p:spPr>
        <p:txBody>
          <a:bodyPr anchorCtr="0" anchor="ctr" bIns="91425" lIns="91425" spcFirstLastPara="1" rIns="91425" wrap="square" tIns="91425">
            <a:normAutofit/>
          </a:bodyPr>
          <a:lstStyle/>
          <a:p>
            <a:pPr indent="0" lvl="0" marL="0" rtl="0" algn="l">
              <a:spcBef>
                <a:spcPts val="0"/>
              </a:spcBef>
              <a:spcAft>
                <a:spcPts val="1200"/>
              </a:spcAft>
              <a:buNone/>
            </a:pPr>
            <a:r>
              <a:rPr b="1" lang="en" sz="2100">
                <a:solidFill>
                  <a:schemeClr val="dk2"/>
                </a:solidFill>
                <a:latin typeface="Roboto"/>
                <a:ea typeface="Roboto"/>
                <a:cs typeface="Roboto"/>
                <a:sym typeface="Roboto"/>
              </a:rPr>
              <a:t>Create a web interface for OpenDSA textbook interactions</a:t>
            </a:r>
            <a:r>
              <a:rPr lang="en" sz="2100">
                <a:solidFill>
                  <a:schemeClr val="dk2"/>
                </a:solidFill>
                <a:latin typeface="Roboto"/>
                <a:ea typeface="Roboto"/>
                <a:cs typeface="Roboto"/>
                <a:sym typeface="Roboto"/>
              </a:rPr>
              <a:t>, enabling instructors to analyze student learning patterns and enhance teaching methods.</a:t>
            </a:r>
            <a:endParaRPr sz="2400">
              <a:solidFill>
                <a:schemeClr val="dk2"/>
              </a:solidFill>
            </a:endParaRPr>
          </a:p>
        </p:txBody>
      </p:sp>
      <p:sp>
        <p:nvSpPr>
          <p:cNvPr id="94" name="Google Shape;94;p16"/>
          <p:cNvSpPr txBox="1"/>
          <p:nvPr>
            <p:ph idx="2" type="body"/>
          </p:nvPr>
        </p:nvSpPr>
        <p:spPr>
          <a:xfrm>
            <a:off x="5560825" y="1297575"/>
            <a:ext cx="3271500" cy="3302700"/>
          </a:xfrm>
          <a:prstGeom prst="rect">
            <a:avLst/>
          </a:prstGeom>
        </p:spPr>
        <p:txBody>
          <a:bodyPr anchorCtr="0" anchor="ctr" bIns="91425" lIns="91425" spcFirstLastPara="1" rIns="91425" wrap="square" tIns="91425">
            <a:noAutofit/>
          </a:bodyPr>
          <a:lstStyle/>
          <a:p>
            <a:pPr indent="-330200" lvl="0" marL="457200" rtl="0" algn="l">
              <a:spcBef>
                <a:spcPts val="0"/>
              </a:spcBef>
              <a:spcAft>
                <a:spcPts val="0"/>
              </a:spcAft>
              <a:buClr>
                <a:schemeClr val="dk2"/>
              </a:buClr>
              <a:buSzPts val="1600"/>
              <a:buFont typeface="Roboto"/>
              <a:buAutoNum type="arabicPeriod"/>
            </a:pPr>
            <a:r>
              <a:rPr lang="en" sz="1600">
                <a:solidFill>
                  <a:schemeClr val="dk2"/>
                </a:solidFill>
                <a:latin typeface="Roboto"/>
                <a:ea typeface="Roboto"/>
                <a:cs typeface="Roboto"/>
                <a:sym typeface="Roboto"/>
              </a:rPr>
              <a:t>Upload OpenDSA event data as CSV</a:t>
            </a:r>
            <a:endParaRPr sz="1600">
              <a:solidFill>
                <a:schemeClr val="dk2"/>
              </a:solidFill>
              <a:latin typeface="Roboto"/>
              <a:ea typeface="Roboto"/>
              <a:cs typeface="Roboto"/>
              <a:sym typeface="Roboto"/>
            </a:endParaRPr>
          </a:p>
          <a:p>
            <a:pPr indent="-330200" lvl="0" marL="457200" rtl="0" algn="l">
              <a:spcBef>
                <a:spcPts val="0"/>
              </a:spcBef>
              <a:spcAft>
                <a:spcPts val="0"/>
              </a:spcAft>
              <a:buClr>
                <a:schemeClr val="dk2"/>
              </a:buClr>
              <a:buSzPts val="1600"/>
              <a:buFont typeface="Roboto"/>
              <a:buAutoNum type="arabicPeriod"/>
            </a:pPr>
            <a:r>
              <a:rPr lang="en" sz="1600">
                <a:solidFill>
                  <a:schemeClr val="dk2"/>
                </a:solidFill>
                <a:latin typeface="Roboto"/>
                <a:ea typeface="Roboto"/>
                <a:cs typeface="Roboto"/>
                <a:sym typeface="Roboto"/>
              </a:rPr>
              <a:t>Python backend synthesizes data into JSON format</a:t>
            </a:r>
            <a:endParaRPr sz="1600">
              <a:solidFill>
                <a:schemeClr val="dk2"/>
              </a:solidFill>
              <a:latin typeface="Roboto"/>
              <a:ea typeface="Roboto"/>
              <a:cs typeface="Roboto"/>
              <a:sym typeface="Roboto"/>
            </a:endParaRPr>
          </a:p>
          <a:p>
            <a:pPr indent="-330200" lvl="0" marL="457200" rtl="0" algn="l">
              <a:spcBef>
                <a:spcPts val="0"/>
              </a:spcBef>
              <a:spcAft>
                <a:spcPts val="0"/>
              </a:spcAft>
              <a:buClr>
                <a:schemeClr val="dk2"/>
              </a:buClr>
              <a:buSzPts val="1600"/>
              <a:buFont typeface="Roboto"/>
              <a:buAutoNum type="arabicPeriod"/>
            </a:pPr>
            <a:r>
              <a:rPr lang="en" sz="1600">
                <a:solidFill>
                  <a:schemeClr val="dk2"/>
                </a:solidFill>
                <a:latin typeface="Roboto"/>
                <a:ea typeface="Roboto"/>
                <a:cs typeface="Roboto"/>
                <a:sym typeface="Roboto"/>
              </a:rPr>
              <a:t>React frontend serves JSONs</a:t>
            </a:r>
            <a:endParaRPr sz="1600">
              <a:solidFill>
                <a:schemeClr val="dk2"/>
              </a:solidFill>
              <a:latin typeface="Roboto"/>
              <a:ea typeface="Roboto"/>
              <a:cs typeface="Roboto"/>
              <a:sym typeface="Roboto"/>
            </a:endParaRPr>
          </a:p>
          <a:p>
            <a:pPr indent="-330200" lvl="0" marL="457200" rtl="0" algn="l">
              <a:spcBef>
                <a:spcPts val="0"/>
              </a:spcBef>
              <a:spcAft>
                <a:spcPts val="0"/>
              </a:spcAft>
              <a:buClr>
                <a:schemeClr val="dk2"/>
              </a:buClr>
              <a:buSzPts val="1600"/>
              <a:buFont typeface="Roboto"/>
              <a:buAutoNum type="arabicPeriod"/>
            </a:pPr>
            <a:r>
              <a:rPr lang="en" sz="1600">
                <a:solidFill>
                  <a:schemeClr val="dk2"/>
                </a:solidFill>
                <a:latin typeface="Roboto"/>
                <a:ea typeface="Roboto"/>
                <a:cs typeface="Roboto"/>
                <a:sym typeface="Roboto"/>
              </a:rPr>
              <a:t>Generate interactive visualizations</a:t>
            </a:r>
            <a:endParaRPr sz="1600">
              <a:solidFill>
                <a:schemeClr val="dk2"/>
              </a:solidFill>
              <a:latin typeface="Roboto"/>
              <a:ea typeface="Roboto"/>
              <a:cs typeface="Roboto"/>
              <a:sym typeface="Roboto"/>
            </a:endParaRPr>
          </a:p>
          <a:p>
            <a:pPr indent="-330200" lvl="0" marL="457200" rtl="0" algn="l">
              <a:spcBef>
                <a:spcPts val="0"/>
              </a:spcBef>
              <a:spcAft>
                <a:spcPts val="0"/>
              </a:spcAft>
              <a:buClr>
                <a:schemeClr val="dk2"/>
              </a:buClr>
              <a:buSzPts val="1600"/>
              <a:buFont typeface="Roboto"/>
              <a:buAutoNum type="arabicPeriod"/>
            </a:pPr>
            <a:r>
              <a:rPr lang="en" sz="1600">
                <a:solidFill>
                  <a:schemeClr val="dk2"/>
                </a:solidFill>
                <a:latin typeface="Roboto"/>
                <a:ea typeface="Roboto"/>
                <a:cs typeface="Roboto"/>
                <a:sym typeface="Roboto"/>
              </a:rPr>
              <a:t>Illustrate user interactions within textbook states</a:t>
            </a:r>
            <a:endParaRPr sz="2200">
              <a:solidFill>
                <a:schemeClr val="dk2"/>
              </a:solidFill>
            </a:endParaRPr>
          </a:p>
        </p:txBody>
      </p:sp>
      <p:pic>
        <p:nvPicPr>
          <p:cNvPr id="95" name="Google Shape;95;p16"/>
          <p:cNvPicPr preferRelativeResize="0"/>
          <p:nvPr/>
        </p:nvPicPr>
        <p:blipFill>
          <a:blip r:embed="rId3">
            <a:alphaModFix/>
          </a:blip>
          <a:stretch>
            <a:fillRect/>
          </a:stretch>
        </p:blipFill>
        <p:spPr>
          <a:xfrm>
            <a:off x="3638838" y="1811813"/>
            <a:ext cx="1866325" cy="18663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7"/>
          <p:cNvSpPr/>
          <p:nvPr/>
        </p:nvSpPr>
        <p:spPr>
          <a:xfrm>
            <a:off x="4961850" y="1521725"/>
            <a:ext cx="2495700" cy="2100000"/>
          </a:xfrm>
          <a:prstGeom prst="roundRect">
            <a:avLst>
              <a:gd fmla="val 8288"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7"/>
          <p:cNvSpPr/>
          <p:nvPr/>
        </p:nvSpPr>
        <p:spPr>
          <a:xfrm>
            <a:off x="1770625" y="1521750"/>
            <a:ext cx="2495700" cy="2100000"/>
          </a:xfrm>
          <a:prstGeom prst="roundRect">
            <a:avLst>
              <a:gd fmla="val 8288"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System Architecture</a:t>
            </a:r>
            <a:endParaRPr/>
          </a:p>
        </p:txBody>
      </p:sp>
      <p:pic>
        <p:nvPicPr>
          <p:cNvPr id="103" name="Google Shape;103;p17"/>
          <p:cNvPicPr preferRelativeResize="0"/>
          <p:nvPr/>
        </p:nvPicPr>
        <p:blipFill rotWithShape="1">
          <a:blip r:embed="rId3">
            <a:alphaModFix/>
          </a:blip>
          <a:srcRect b="0" l="20477" r="19099" t="0"/>
          <a:stretch/>
        </p:blipFill>
        <p:spPr>
          <a:xfrm>
            <a:off x="2800000" y="2471025"/>
            <a:ext cx="563050" cy="931875"/>
          </a:xfrm>
          <a:prstGeom prst="rect">
            <a:avLst/>
          </a:prstGeom>
          <a:noFill/>
          <a:ln>
            <a:noFill/>
          </a:ln>
        </p:spPr>
      </p:pic>
      <p:pic>
        <p:nvPicPr>
          <p:cNvPr id="104" name="Google Shape;104;p17"/>
          <p:cNvPicPr preferRelativeResize="0"/>
          <p:nvPr/>
        </p:nvPicPr>
        <p:blipFill>
          <a:blip r:embed="rId4">
            <a:alphaModFix/>
          </a:blip>
          <a:stretch>
            <a:fillRect/>
          </a:stretch>
        </p:blipFill>
        <p:spPr>
          <a:xfrm flipH="1">
            <a:off x="3038900" y="1717701"/>
            <a:ext cx="685400" cy="596000"/>
          </a:xfrm>
          <a:prstGeom prst="rect">
            <a:avLst/>
          </a:prstGeom>
          <a:noFill/>
          <a:ln>
            <a:noFill/>
          </a:ln>
        </p:spPr>
      </p:pic>
      <p:pic>
        <p:nvPicPr>
          <p:cNvPr id="105" name="Google Shape;105;p17"/>
          <p:cNvPicPr preferRelativeResize="0"/>
          <p:nvPr/>
        </p:nvPicPr>
        <p:blipFill>
          <a:blip r:embed="rId5">
            <a:alphaModFix/>
          </a:blip>
          <a:stretch>
            <a:fillRect/>
          </a:stretch>
        </p:blipFill>
        <p:spPr>
          <a:xfrm>
            <a:off x="1993500" y="1853450"/>
            <a:ext cx="532625" cy="532625"/>
          </a:xfrm>
          <a:prstGeom prst="rect">
            <a:avLst/>
          </a:prstGeom>
          <a:noFill/>
          <a:ln>
            <a:noFill/>
          </a:ln>
        </p:spPr>
      </p:pic>
      <p:pic>
        <p:nvPicPr>
          <p:cNvPr id="106" name="Google Shape;106;p17"/>
          <p:cNvPicPr preferRelativeResize="0"/>
          <p:nvPr/>
        </p:nvPicPr>
        <p:blipFill>
          <a:blip r:embed="rId6">
            <a:alphaModFix/>
          </a:blip>
          <a:stretch>
            <a:fillRect/>
          </a:stretch>
        </p:blipFill>
        <p:spPr>
          <a:xfrm>
            <a:off x="3886600" y="1306875"/>
            <a:ext cx="685400" cy="685400"/>
          </a:xfrm>
          <a:prstGeom prst="rect">
            <a:avLst/>
          </a:prstGeom>
          <a:noFill/>
          <a:ln>
            <a:noFill/>
          </a:ln>
        </p:spPr>
      </p:pic>
      <p:pic>
        <p:nvPicPr>
          <p:cNvPr id="107" name="Google Shape;107;p17"/>
          <p:cNvPicPr preferRelativeResize="0"/>
          <p:nvPr/>
        </p:nvPicPr>
        <p:blipFill>
          <a:blip r:embed="rId7">
            <a:alphaModFix/>
          </a:blip>
          <a:stretch>
            <a:fillRect/>
          </a:stretch>
        </p:blipFill>
        <p:spPr>
          <a:xfrm>
            <a:off x="1563087" y="3991075"/>
            <a:ext cx="997375" cy="997375"/>
          </a:xfrm>
          <a:prstGeom prst="rect">
            <a:avLst/>
          </a:prstGeom>
          <a:noFill/>
          <a:ln>
            <a:noFill/>
          </a:ln>
        </p:spPr>
      </p:pic>
      <p:pic>
        <p:nvPicPr>
          <p:cNvPr id="108" name="Google Shape;108;p17"/>
          <p:cNvPicPr preferRelativeResize="0"/>
          <p:nvPr/>
        </p:nvPicPr>
        <p:blipFill>
          <a:blip r:embed="rId7">
            <a:alphaModFix/>
          </a:blip>
          <a:stretch>
            <a:fillRect/>
          </a:stretch>
        </p:blipFill>
        <p:spPr>
          <a:xfrm>
            <a:off x="2519800" y="3991075"/>
            <a:ext cx="997375" cy="997375"/>
          </a:xfrm>
          <a:prstGeom prst="rect">
            <a:avLst/>
          </a:prstGeom>
          <a:noFill/>
          <a:ln>
            <a:noFill/>
          </a:ln>
        </p:spPr>
      </p:pic>
      <p:pic>
        <p:nvPicPr>
          <p:cNvPr id="109" name="Google Shape;109;p17"/>
          <p:cNvPicPr preferRelativeResize="0"/>
          <p:nvPr/>
        </p:nvPicPr>
        <p:blipFill>
          <a:blip r:embed="rId7">
            <a:alphaModFix/>
          </a:blip>
          <a:stretch>
            <a:fillRect/>
          </a:stretch>
        </p:blipFill>
        <p:spPr>
          <a:xfrm>
            <a:off x="3476512" y="3991075"/>
            <a:ext cx="997375" cy="997375"/>
          </a:xfrm>
          <a:prstGeom prst="rect">
            <a:avLst/>
          </a:prstGeom>
          <a:noFill/>
          <a:ln>
            <a:noFill/>
          </a:ln>
        </p:spPr>
      </p:pic>
      <p:pic>
        <p:nvPicPr>
          <p:cNvPr id="110" name="Google Shape;110;p17"/>
          <p:cNvPicPr preferRelativeResize="0"/>
          <p:nvPr/>
        </p:nvPicPr>
        <p:blipFill>
          <a:blip r:embed="rId6">
            <a:alphaModFix/>
          </a:blip>
          <a:stretch>
            <a:fillRect/>
          </a:stretch>
        </p:blipFill>
        <p:spPr>
          <a:xfrm>
            <a:off x="7112925" y="1306875"/>
            <a:ext cx="685400" cy="685400"/>
          </a:xfrm>
          <a:prstGeom prst="rect">
            <a:avLst/>
          </a:prstGeom>
          <a:noFill/>
          <a:ln>
            <a:noFill/>
          </a:ln>
        </p:spPr>
      </p:pic>
      <p:pic>
        <p:nvPicPr>
          <p:cNvPr id="111" name="Google Shape;111;p17"/>
          <p:cNvPicPr preferRelativeResize="0"/>
          <p:nvPr/>
        </p:nvPicPr>
        <p:blipFill>
          <a:blip r:embed="rId8">
            <a:alphaModFix/>
          </a:blip>
          <a:stretch>
            <a:fillRect/>
          </a:stretch>
        </p:blipFill>
        <p:spPr>
          <a:xfrm>
            <a:off x="5152299" y="1853458"/>
            <a:ext cx="532623" cy="583644"/>
          </a:xfrm>
          <a:prstGeom prst="rect">
            <a:avLst/>
          </a:prstGeom>
          <a:noFill/>
          <a:ln>
            <a:noFill/>
          </a:ln>
        </p:spPr>
      </p:pic>
      <p:pic>
        <p:nvPicPr>
          <p:cNvPr id="112" name="Google Shape;112;p17"/>
          <p:cNvPicPr preferRelativeResize="0"/>
          <p:nvPr/>
        </p:nvPicPr>
        <p:blipFill>
          <a:blip r:embed="rId9">
            <a:alphaModFix/>
          </a:blip>
          <a:stretch>
            <a:fillRect/>
          </a:stretch>
        </p:blipFill>
        <p:spPr>
          <a:xfrm>
            <a:off x="5744375" y="1768873"/>
            <a:ext cx="1368549" cy="493650"/>
          </a:xfrm>
          <a:prstGeom prst="rect">
            <a:avLst/>
          </a:prstGeom>
          <a:noFill/>
          <a:ln>
            <a:noFill/>
          </a:ln>
        </p:spPr>
      </p:pic>
      <p:cxnSp>
        <p:nvCxnSpPr>
          <p:cNvPr id="113" name="Google Shape;113;p17"/>
          <p:cNvCxnSpPr>
            <a:stCxn id="101" idx="3"/>
            <a:endCxn id="114" idx="1"/>
          </p:cNvCxnSpPr>
          <p:nvPr/>
        </p:nvCxnSpPr>
        <p:spPr>
          <a:xfrm>
            <a:off x="4266325" y="2571750"/>
            <a:ext cx="695400" cy="0"/>
          </a:xfrm>
          <a:prstGeom prst="straightConnector1">
            <a:avLst/>
          </a:prstGeom>
          <a:noFill/>
          <a:ln cap="flat" cmpd="sng" w="9525">
            <a:solidFill>
              <a:schemeClr val="dk2"/>
            </a:solidFill>
            <a:prstDash val="solid"/>
            <a:round/>
            <a:headEnd len="med" w="med" type="triangle"/>
            <a:tailEnd len="med" w="med" type="triangle"/>
          </a:ln>
        </p:spPr>
      </p:cxnSp>
      <p:cxnSp>
        <p:nvCxnSpPr>
          <p:cNvPr id="115" name="Google Shape;115;p17"/>
          <p:cNvCxnSpPr>
            <a:stCxn id="101" idx="2"/>
            <a:endCxn id="108" idx="0"/>
          </p:cNvCxnSpPr>
          <p:nvPr/>
        </p:nvCxnSpPr>
        <p:spPr>
          <a:xfrm>
            <a:off x="3018475" y="3621750"/>
            <a:ext cx="0" cy="369300"/>
          </a:xfrm>
          <a:prstGeom prst="straightConnector1">
            <a:avLst/>
          </a:prstGeom>
          <a:noFill/>
          <a:ln cap="flat" cmpd="sng" w="9525">
            <a:solidFill>
              <a:schemeClr val="dk2"/>
            </a:solidFill>
            <a:prstDash val="solid"/>
            <a:round/>
            <a:headEnd len="med" w="med" type="none"/>
            <a:tailEnd len="med" w="med" type="triangle"/>
          </a:ln>
        </p:spPr>
      </p:cxnSp>
      <p:sp>
        <p:nvSpPr>
          <p:cNvPr id="116" name="Google Shape;116;p17"/>
          <p:cNvSpPr txBox="1"/>
          <p:nvPr/>
        </p:nvSpPr>
        <p:spPr>
          <a:xfrm>
            <a:off x="2546725" y="1184838"/>
            <a:ext cx="997500" cy="30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Open Sans"/>
                <a:ea typeface="Open Sans"/>
                <a:cs typeface="Open Sans"/>
                <a:sym typeface="Open Sans"/>
              </a:rPr>
              <a:t>Frontend</a:t>
            </a:r>
            <a:endParaRPr>
              <a:solidFill>
                <a:schemeClr val="dk2"/>
              </a:solidFill>
              <a:latin typeface="Open Sans"/>
              <a:ea typeface="Open Sans"/>
              <a:cs typeface="Open Sans"/>
              <a:sym typeface="Open Sans"/>
            </a:endParaRPr>
          </a:p>
        </p:txBody>
      </p:sp>
      <p:cxnSp>
        <p:nvCxnSpPr>
          <p:cNvPr id="117" name="Google Shape;117;p17"/>
          <p:cNvCxnSpPr>
            <a:stCxn id="101" idx="2"/>
            <a:endCxn id="107" idx="0"/>
          </p:cNvCxnSpPr>
          <p:nvPr/>
        </p:nvCxnSpPr>
        <p:spPr>
          <a:xfrm rot="5400000">
            <a:off x="2355475" y="3328050"/>
            <a:ext cx="369300" cy="956700"/>
          </a:xfrm>
          <a:prstGeom prst="curvedConnector3">
            <a:avLst>
              <a:gd fmla="val 50003" name="adj1"/>
            </a:avLst>
          </a:prstGeom>
          <a:noFill/>
          <a:ln cap="flat" cmpd="sng" w="9525">
            <a:solidFill>
              <a:schemeClr val="dk2"/>
            </a:solidFill>
            <a:prstDash val="solid"/>
            <a:round/>
            <a:headEnd len="med" w="med" type="none"/>
            <a:tailEnd len="med" w="med" type="triangle"/>
          </a:ln>
        </p:spPr>
      </p:cxnSp>
      <p:sp>
        <p:nvSpPr>
          <p:cNvPr id="118" name="Google Shape;118;p17"/>
          <p:cNvSpPr txBox="1"/>
          <p:nvPr/>
        </p:nvSpPr>
        <p:spPr>
          <a:xfrm>
            <a:off x="5710950" y="1184825"/>
            <a:ext cx="997500" cy="30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Open Sans"/>
                <a:ea typeface="Open Sans"/>
                <a:cs typeface="Open Sans"/>
                <a:sym typeface="Open Sans"/>
              </a:rPr>
              <a:t>Backend</a:t>
            </a:r>
            <a:endParaRPr>
              <a:solidFill>
                <a:schemeClr val="dk2"/>
              </a:solidFill>
              <a:latin typeface="Open Sans"/>
              <a:ea typeface="Open Sans"/>
              <a:cs typeface="Open Sans"/>
              <a:sym typeface="Open Sans"/>
            </a:endParaRPr>
          </a:p>
        </p:txBody>
      </p:sp>
      <p:cxnSp>
        <p:nvCxnSpPr>
          <p:cNvPr id="119" name="Google Shape;119;p17"/>
          <p:cNvCxnSpPr>
            <a:stCxn id="101" idx="2"/>
            <a:endCxn id="109" idx="0"/>
          </p:cNvCxnSpPr>
          <p:nvPr/>
        </p:nvCxnSpPr>
        <p:spPr>
          <a:xfrm flipH="1" rot="-5400000">
            <a:off x="3312175" y="3328050"/>
            <a:ext cx="369300" cy="956700"/>
          </a:xfrm>
          <a:prstGeom prst="curvedConnector3">
            <a:avLst>
              <a:gd fmla="val 50003" name="adj1"/>
            </a:avLst>
          </a:prstGeom>
          <a:noFill/>
          <a:ln cap="flat" cmpd="sng" w="9525">
            <a:solidFill>
              <a:schemeClr val="dk2"/>
            </a:solidFill>
            <a:prstDash val="solid"/>
            <a:round/>
            <a:headEnd len="med" w="med" type="none"/>
            <a:tailEnd len="med" w="med" type="triangle"/>
          </a:ln>
        </p:spPr>
      </p:cxnSp>
      <p:sp>
        <p:nvSpPr>
          <p:cNvPr id="120" name="Google Shape;120;p17"/>
          <p:cNvSpPr txBox="1"/>
          <p:nvPr/>
        </p:nvSpPr>
        <p:spPr>
          <a:xfrm>
            <a:off x="2616025" y="4721500"/>
            <a:ext cx="804900" cy="304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2"/>
                </a:solidFill>
                <a:latin typeface="Open Sans"/>
                <a:ea typeface="Open Sans"/>
                <a:cs typeface="Open Sans"/>
                <a:sym typeface="Open Sans"/>
              </a:rPr>
              <a:t>Clients</a:t>
            </a:r>
            <a:endParaRPr>
              <a:solidFill>
                <a:schemeClr val="dk2"/>
              </a:solidFill>
              <a:latin typeface="Open Sans"/>
              <a:ea typeface="Open Sans"/>
              <a:cs typeface="Open Sans"/>
              <a:sym typeface="Open Sans"/>
            </a:endParaRPr>
          </a:p>
        </p:txBody>
      </p:sp>
      <p:pic>
        <p:nvPicPr>
          <p:cNvPr id="121" name="Google Shape;121;p17"/>
          <p:cNvPicPr preferRelativeResize="0"/>
          <p:nvPr/>
        </p:nvPicPr>
        <p:blipFill>
          <a:blip r:embed="rId10">
            <a:alphaModFix/>
          </a:blip>
          <a:stretch>
            <a:fillRect/>
          </a:stretch>
        </p:blipFill>
        <p:spPr>
          <a:xfrm flipH="1">
            <a:off x="9016362" y="5075688"/>
            <a:ext cx="203475" cy="203475"/>
          </a:xfrm>
          <a:prstGeom prst="rect">
            <a:avLst/>
          </a:prstGeom>
          <a:noFill/>
          <a:ln>
            <a:noFill/>
          </a:ln>
        </p:spPr>
      </p:pic>
      <p:pic>
        <p:nvPicPr>
          <p:cNvPr id="122" name="Google Shape;122;p17"/>
          <p:cNvPicPr preferRelativeResize="0"/>
          <p:nvPr/>
        </p:nvPicPr>
        <p:blipFill rotWithShape="1">
          <a:blip r:embed="rId3">
            <a:alphaModFix/>
          </a:blip>
          <a:srcRect b="0" l="20477" r="19099" t="0"/>
          <a:stretch/>
        </p:blipFill>
        <p:spPr>
          <a:xfrm>
            <a:off x="5928175" y="2471025"/>
            <a:ext cx="563050" cy="931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8"/>
          <p:cNvSpPr/>
          <p:nvPr/>
        </p:nvSpPr>
        <p:spPr>
          <a:xfrm>
            <a:off x="6098050" y="2731775"/>
            <a:ext cx="2679900" cy="2142600"/>
          </a:xfrm>
          <a:prstGeom prst="roundRect">
            <a:avLst>
              <a:gd fmla="val 5381"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sp>
        <p:nvSpPr>
          <p:cNvPr id="128" name="Google Shape;128;p18"/>
          <p:cNvSpPr/>
          <p:nvPr/>
        </p:nvSpPr>
        <p:spPr>
          <a:xfrm>
            <a:off x="3232050" y="2731825"/>
            <a:ext cx="2679900" cy="2142600"/>
          </a:xfrm>
          <a:prstGeom prst="roundRect">
            <a:avLst>
              <a:gd fmla="val 5381"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sp>
        <p:nvSpPr>
          <p:cNvPr id="129" name="Google Shape;129;p1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Implementation</a:t>
            </a:r>
            <a:endParaRPr/>
          </a:p>
        </p:txBody>
      </p:sp>
      <p:sp>
        <p:nvSpPr>
          <p:cNvPr id="130" name="Google Shape;130;p18"/>
          <p:cNvSpPr/>
          <p:nvPr/>
        </p:nvSpPr>
        <p:spPr>
          <a:xfrm>
            <a:off x="374800" y="2731825"/>
            <a:ext cx="2679900" cy="2142600"/>
          </a:xfrm>
          <a:prstGeom prst="roundRect">
            <a:avLst>
              <a:gd fmla="val 5381"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sp>
        <p:nvSpPr>
          <p:cNvPr id="131" name="Google Shape;131;p18"/>
          <p:cNvSpPr txBox="1"/>
          <p:nvPr/>
        </p:nvSpPr>
        <p:spPr>
          <a:xfrm>
            <a:off x="390100" y="2731850"/>
            <a:ext cx="2664600" cy="13545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1200">
                <a:solidFill>
                  <a:schemeClr val="dk2"/>
                </a:solidFill>
                <a:latin typeface="Open Sans"/>
                <a:ea typeface="Open Sans"/>
                <a:cs typeface="Open Sans"/>
                <a:sym typeface="Open Sans"/>
              </a:rPr>
              <a:t>Diagrams are generated using custom SVG and d3 graph rendering library</a:t>
            </a:r>
            <a:endParaRPr sz="1200">
              <a:solidFill>
                <a:schemeClr val="dk2"/>
              </a:solidFill>
              <a:latin typeface="Open Sans"/>
              <a:ea typeface="Open Sans"/>
              <a:cs typeface="Open Sans"/>
              <a:sym typeface="Open Sans"/>
            </a:endParaRPr>
          </a:p>
          <a:p>
            <a:pPr indent="0" lvl="0" marL="0" rtl="0" algn="l">
              <a:lnSpc>
                <a:spcPct val="150000"/>
              </a:lnSpc>
              <a:spcBef>
                <a:spcPts val="1200"/>
              </a:spcBef>
              <a:spcAft>
                <a:spcPts val="1200"/>
              </a:spcAft>
              <a:buNone/>
            </a:pPr>
            <a:r>
              <a:rPr lang="en" sz="1200">
                <a:solidFill>
                  <a:schemeClr val="dk2"/>
                </a:solidFill>
                <a:latin typeface="Open Sans"/>
                <a:ea typeface="Open Sans"/>
                <a:cs typeface="Open Sans"/>
                <a:sym typeface="Open Sans"/>
              </a:rPr>
              <a:t>Uses React and MUI library</a:t>
            </a:r>
            <a:endParaRPr sz="1200">
              <a:solidFill>
                <a:schemeClr val="dk2"/>
              </a:solidFill>
              <a:latin typeface="Open Sans"/>
              <a:ea typeface="Open Sans"/>
              <a:cs typeface="Open Sans"/>
              <a:sym typeface="Open Sans"/>
            </a:endParaRPr>
          </a:p>
        </p:txBody>
      </p:sp>
      <p:sp>
        <p:nvSpPr>
          <p:cNvPr id="132" name="Google Shape;132;p18"/>
          <p:cNvSpPr txBox="1"/>
          <p:nvPr>
            <p:ph idx="2" type="body"/>
          </p:nvPr>
        </p:nvSpPr>
        <p:spPr>
          <a:xfrm>
            <a:off x="3236425" y="2731850"/>
            <a:ext cx="2679900" cy="18201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en" sz="1200"/>
              <a:t>Upload page POSTs data to the backend and GETs processed data for frontend rendering</a:t>
            </a:r>
            <a:endParaRPr sz="1200"/>
          </a:p>
          <a:p>
            <a:pPr indent="0" lvl="0" marL="0" rtl="0" algn="l">
              <a:lnSpc>
                <a:spcPct val="150000"/>
              </a:lnSpc>
              <a:spcBef>
                <a:spcPts val="1200"/>
              </a:spcBef>
              <a:spcAft>
                <a:spcPts val="1200"/>
              </a:spcAft>
              <a:buNone/>
            </a:pPr>
            <a:r>
              <a:rPr lang="en" sz="1200"/>
              <a:t>Separate Docker containers for </a:t>
            </a:r>
            <a:r>
              <a:rPr lang="en" sz="1200"/>
              <a:t>frontend and backend</a:t>
            </a:r>
            <a:endParaRPr sz="1200"/>
          </a:p>
        </p:txBody>
      </p:sp>
      <p:sp>
        <p:nvSpPr>
          <p:cNvPr id="133" name="Google Shape;133;p18"/>
          <p:cNvSpPr txBox="1"/>
          <p:nvPr>
            <p:ph idx="2" type="body"/>
          </p:nvPr>
        </p:nvSpPr>
        <p:spPr>
          <a:xfrm>
            <a:off x="6089300" y="2731750"/>
            <a:ext cx="2679900" cy="18201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en" sz="1200"/>
              <a:t>Process raw input files and store annotated files based on user ID</a:t>
            </a:r>
            <a:endParaRPr sz="1200"/>
          </a:p>
          <a:p>
            <a:pPr indent="0" lvl="0" marL="0" rtl="0" algn="l">
              <a:lnSpc>
                <a:spcPct val="150000"/>
              </a:lnSpc>
              <a:spcBef>
                <a:spcPts val="1200"/>
              </a:spcBef>
              <a:spcAft>
                <a:spcPts val="1200"/>
              </a:spcAft>
              <a:buNone/>
            </a:pPr>
            <a:r>
              <a:rPr lang="en" sz="1200"/>
              <a:t>Calculate and provide data via API endpoints for graphs using Python</a:t>
            </a:r>
            <a:endParaRPr sz="1200"/>
          </a:p>
        </p:txBody>
      </p:sp>
      <p:pic>
        <p:nvPicPr>
          <p:cNvPr id="134" name="Google Shape;134;p18"/>
          <p:cNvPicPr preferRelativeResize="0"/>
          <p:nvPr/>
        </p:nvPicPr>
        <p:blipFill>
          <a:blip r:embed="rId3">
            <a:alphaModFix/>
          </a:blip>
          <a:stretch>
            <a:fillRect/>
          </a:stretch>
        </p:blipFill>
        <p:spPr>
          <a:xfrm>
            <a:off x="4229300" y="1259775"/>
            <a:ext cx="685400" cy="685400"/>
          </a:xfrm>
          <a:prstGeom prst="rect">
            <a:avLst/>
          </a:prstGeom>
          <a:noFill/>
          <a:ln>
            <a:noFill/>
          </a:ln>
        </p:spPr>
      </p:pic>
      <p:pic>
        <p:nvPicPr>
          <p:cNvPr id="135" name="Google Shape;135;p18"/>
          <p:cNvPicPr preferRelativeResize="0"/>
          <p:nvPr/>
        </p:nvPicPr>
        <p:blipFill>
          <a:blip r:embed="rId4">
            <a:alphaModFix/>
          </a:blip>
          <a:stretch>
            <a:fillRect/>
          </a:stretch>
        </p:blipFill>
        <p:spPr>
          <a:xfrm flipH="1">
            <a:off x="1874450" y="1305075"/>
            <a:ext cx="685400" cy="596000"/>
          </a:xfrm>
          <a:prstGeom prst="rect">
            <a:avLst/>
          </a:prstGeom>
          <a:noFill/>
          <a:ln>
            <a:noFill/>
          </a:ln>
        </p:spPr>
      </p:pic>
      <p:pic>
        <p:nvPicPr>
          <p:cNvPr id="136" name="Google Shape;136;p18"/>
          <p:cNvPicPr preferRelativeResize="0"/>
          <p:nvPr/>
        </p:nvPicPr>
        <p:blipFill>
          <a:blip r:embed="rId5">
            <a:alphaModFix/>
          </a:blip>
          <a:stretch>
            <a:fillRect/>
          </a:stretch>
        </p:blipFill>
        <p:spPr>
          <a:xfrm>
            <a:off x="884950" y="1336150"/>
            <a:ext cx="532625" cy="532625"/>
          </a:xfrm>
          <a:prstGeom prst="rect">
            <a:avLst/>
          </a:prstGeom>
          <a:noFill/>
          <a:ln>
            <a:noFill/>
          </a:ln>
        </p:spPr>
      </p:pic>
      <p:pic>
        <p:nvPicPr>
          <p:cNvPr id="137" name="Google Shape;137;p18"/>
          <p:cNvPicPr preferRelativeResize="0"/>
          <p:nvPr/>
        </p:nvPicPr>
        <p:blipFill>
          <a:blip r:embed="rId6">
            <a:alphaModFix/>
          </a:blip>
          <a:stretch>
            <a:fillRect/>
          </a:stretch>
        </p:blipFill>
        <p:spPr>
          <a:xfrm>
            <a:off x="6389537" y="1310640"/>
            <a:ext cx="532623" cy="583644"/>
          </a:xfrm>
          <a:prstGeom prst="rect">
            <a:avLst/>
          </a:prstGeom>
          <a:noFill/>
          <a:ln>
            <a:noFill/>
          </a:ln>
        </p:spPr>
      </p:pic>
      <p:pic>
        <p:nvPicPr>
          <p:cNvPr id="138" name="Google Shape;138;p18"/>
          <p:cNvPicPr preferRelativeResize="0"/>
          <p:nvPr/>
        </p:nvPicPr>
        <p:blipFill>
          <a:blip r:embed="rId7">
            <a:alphaModFix/>
          </a:blip>
          <a:stretch>
            <a:fillRect/>
          </a:stretch>
        </p:blipFill>
        <p:spPr>
          <a:xfrm>
            <a:off x="7117913" y="1355637"/>
            <a:ext cx="1368549" cy="493650"/>
          </a:xfrm>
          <a:prstGeom prst="rect">
            <a:avLst/>
          </a:prstGeom>
          <a:noFill/>
          <a:ln>
            <a:noFill/>
          </a:ln>
        </p:spPr>
      </p:pic>
      <p:sp>
        <p:nvSpPr>
          <p:cNvPr id="139" name="Google Shape;139;p18"/>
          <p:cNvSpPr/>
          <p:nvPr/>
        </p:nvSpPr>
        <p:spPr>
          <a:xfrm>
            <a:off x="374800" y="1998775"/>
            <a:ext cx="2679900" cy="583500"/>
          </a:xfrm>
          <a:prstGeom prst="roundRect">
            <a:avLst>
              <a:gd fmla="val 16667"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sp>
        <p:nvSpPr>
          <p:cNvPr id="140" name="Google Shape;140;p18"/>
          <p:cNvSpPr txBox="1"/>
          <p:nvPr/>
        </p:nvSpPr>
        <p:spPr>
          <a:xfrm>
            <a:off x="1030450" y="2046200"/>
            <a:ext cx="1368600" cy="508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900">
                <a:solidFill>
                  <a:schemeClr val="dk2"/>
                </a:solidFill>
                <a:latin typeface="PT Sans Narrow"/>
                <a:ea typeface="PT Sans Narrow"/>
                <a:cs typeface="PT Sans Narrow"/>
                <a:sym typeface="PT Sans Narrow"/>
              </a:rPr>
              <a:t>Frontend</a:t>
            </a:r>
            <a:endParaRPr b="1" sz="1900">
              <a:solidFill>
                <a:schemeClr val="dk2"/>
              </a:solidFill>
              <a:latin typeface="PT Sans Narrow"/>
              <a:ea typeface="PT Sans Narrow"/>
              <a:cs typeface="PT Sans Narrow"/>
              <a:sym typeface="PT Sans Narrow"/>
            </a:endParaRPr>
          </a:p>
        </p:txBody>
      </p:sp>
      <p:sp>
        <p:nvSpPr>
          <p:cNvPr id="141" name="Google Shape;141;p18"/>
          <p:cNvSpPr/>
          <p:nvPr/>
        </p:nvSpPr>
        <p:spPr>
          <a:xfrm>
            <a:off x="6089300" y="1998763"/>
            <a:ext cx="2679900" cy="583500"/>
          </a:xfrm>
          <a:prstGeom prst="roundRect">
            <a:avLst>
              <a:gd fmla="val 16667"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sp>
        <p:nvSpPr>
          <p:cNvPr id="142" name="Google Shape;142;p18"/>
          <p:cNvSpPr/>
          <p:nvPr/>
        </p:nvSpPr>
        <p:spPr>
          <a:xfrm>
            <a:off x="3232050" y="1998763"/>
            <a:ext cx="2679900" cy="583500"/>
          </a:xfrm>
          <a:prstGeom prst="roundRect">
            <a:avLst>
              <a:gd fmla="val 16667"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a:ea typeface="Open Sans"/>
              <a:cs typeface="Open Sans"/>
              <a:sym typeface="Open Sans"/>
            </a:endParaRPr>
          </a:p>
        </p:txBody>
      </p:sp>
      <p:sp>
        <p:nvSpPr>
          <p:cNvPr id="143" name="Google Shape;143;p18"/>
          <p:cNvSpPr txBox="1"/>
          <p:nvPr/>
        </p:nvSpPr>
        <p:spPr>
          <a:xfrm>
            <a:off x="3887700" y="2036425"/>
            <a:ext cx="1368600" cy="508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900">
                <a:solidFill>
                  <a:schemeClr val="dk2"/>
                </a:solidFill>
                <a:latin typeface="PT Sans Narrow"/>
                <a:ea typeface="PT Sans Narrow"/>
                <a:cs typeface="PT Sans Narrow"/>
                <a:sym typeface="PT Sans Narrow"/>
              </a:rPr>
              <a:t>Networking</a:t>
            </a:r>
            <a:endParaRPr b="1" sz="1900">
              <a:solidFill>
                <a:schemeClr val="dk2"/>
              </a:solidFill>
              <a:latin typeface="PT Sans Narrow"/>
              <a:ea typeface="PT Sans Narrow"/>
              <a:cs typeface="PT Sans Narrow"/>
              <a:sym typeface="PT Sans Narrow"/>
            </a:endParaRPr>
          </a:p>
        </p:txBody>
      </p:sp>
      <p:sp>
        <p:nvSpPr>
          <p:cNvPr id="144" name="Google Shape;144;p18"/>
          <p:cNvSpPr txBox="1"/>
          <p:nvPr/>
        </p:nvSpPr>
        <p:spPr>
          <a:xfrm>
            <a:off x="6744950" y="2036413"/>
            <a:ext cx="1368600" cy="508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900">
                <a:solidFill>
                  <a:schemeClr val="dk2"/>
                </a:solidFill>
                <a:latin typeface="PT Sans Narrow"/>
                <a:ea typeface="PT Sans Narrow"/>
                <a:cs typeface="PT Sans Narrow"/>
                <a:sym typeface="PT Sans Narrow"/>
              </a:rPr>
              <a:t>Backend</a:t>
            </a:r>
            <a:endParaRPr b="1" sz="1900">
              <a:solidFill>
                <a:schemeClr val="dk2"/>
              </a:solidFill>
              <a:latin typeface="PT Sans Narrow"/>
              <a:ea typeface="PT Sans Narrow"/>
              <a:cs typeface="PT Sans Narrow"/>
              <a:sym typeface="PT Sans Narrow"/>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Project</a:t>
            </a:r>
            <a:r>
              <a:rPr lang="en"/>
              <a:t> Timeline</a:t>
            </a:r>
            <a:endParaRPr/>
          </a:p>
        </p:txBody>
      </p:sp>
      <p:sp>
        <p:nvSpPr>
          <p:cNvPr id="150" name="Google Shape;150;p19"/>
          <p:cNvSpPr txBox="1"/>
          <p:nvPr>
            <p:ph idx="1" type="body"/>
          </p:nvPr>
        </p:nvSpPr>
        <p:spPr>
          <a:xfrm>
            <a:off x="252925" y="1266325"/>
            <a:ext cx="7037700" cy="3302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t/>
            </a:r>
            <a:endParaRPr b="1" sz="1300"/>
          </a:p>
          <a:p>
            <a:pPr indent="0" lvl="0" marL="0" rtl="0" algn="ctr">
              <a:spcBef>
                <a:spcPts val="1200"/>
              </a:spcBef>
              <a:spcAft>
                <a:spcPts val="0"/>
              </a:spcAft>
              <a:buNone/>
            </a:pPr>
            <a:r>
              <a:t/>
            </a:r>
            <a:endParaRPr b="1" sz="1300"/>
          </a:p>
          <a:p>
            <a:pPr indent="0" lvl="0" marL="0" rtl="0" algn="l">
              <a:spcBef>
                <a:spcPts val="1200"/>
              </a:spcBef>
              <a:spcAft>
                <a:spcPts val="0"/>
              </a:spcAft>
              <a:buNone/>
            </a:pPr>
            <a:r>
              <a:t/>
            </a:r>
            <a:endParaRPr b="1" sz="1300"/>
          </a:p>
          <a:p>
            <a:pPr indent="0" lvl="0" marL="0" rtl="0" algn="l">
              <a:spcBef>
                <a:spcPts val="1200"/>
              </a:spcBef>
              <a:spcAft>
                <a:spcPts val="1200"/>
              </a:spcAft>
              <a:buNone/>
            </a:pPr>
            <a:r>
              <a:t/>
            </a:r>
            <a:endParaRPr/>
          </a:p>
        </p:txBody>
      </p:sp>
      <p:cxnSp>
        <p:nvCxnSpPr>
          <p:cNvPr id="151" name="Google Shape;151;p19"/>
          <p:cNvCxnSpPr/>
          <p:nvPr/>
        </p:nvCxnSpPr>
        <p:spPr>
          <a:xfrm>
            <a:off x="791150" y="2917675"/>
            <a:ext cx="7188000" cy="0"/>
          </a:xfrm>
          <a:prstGeom prst="straightConnector1">
            <a:avLst/>
          </a:prstGeom>
          <a:noFill/>
          <a:ln cap="flat" cmpd="sng" w="114300">
            <a:solidFill>
              <a:schemeClr val="accent2"/>
            </a:solidFill>
            <a:prstDash val="solid"/>
            <a:round/>
            <a:headEnd len="med" w="med" type="none"/>
            <a:tailEnd len="med" w="med" type="triangle"/>
          </a:ln>
        </p:spPr>
      </p:cxnSp>
      <p:cxnSp>
        <p:nvCxnSpPr>
          <p:cNvPr id="152" name="Google Shape;152;p19"/>
          <p:cNvCxnSpPr/>
          <p:nvPr/>
        </p:nvCxnSpPr>
        <p:spPr>
          <a:xfrm rot="10800000">
            <a:off x="1375825" y="2375450"/>
            <a:ext cx="0" cy="493800"/>
          </a:xfrm>
          <a:prstGeom prst="straightConnector1">
            <a:avLst/>
          </a:prstGeom>
          <a:noFill/>
          <a:ln cap="flat" cmpd="sng" w="76200">
            <a:solidFill>
              <a:schemeClr val="accent3"/>
            </a:solidFill>
            <a:prstDash val="solid"/>
            <a:round/>
            <a:headEnd len="med" w="med" type="none"/>
            <a:tailEnd len="med" w="med" type="none"/>
          </a:ln>
        </p:spPr>
      </p:cxnSp>
      <p:cxnSp>
        <p:nvCxnSpPr>
          <p:cNvPr id="153" name="Google Shape;153;p19"/>
          <p:cNvCxnSpPr/>
          <p:nvPr/>
        </p:nvCxnSpPr>
        <p:spPr>
          <a:xfrm rot="10800000">
            <a:off x="2416900" y="2964725"/>
            <a:ext cx="0" cy="493800"/>
          </a:xfrm>
          <a:prstGeom prst="straightConnector1">
            <a:avLst/>
          </a:prstGeom>
          <a:noFill/>
          <a:ln cap="flat" cmpd="sng" w="76200">
            <a:solidFill>
              <a:schemeClr val="accent3"/>
            </a:solidFill>
            <a:prstDash val="solid"/>
            <a:round/>
            <a:headEnd len="med" w="med" type="none"/>
            <a:tailEnd len="med" w="med" type="none"/>
          </a:ln>
        </p:spPr>
      </p:cxnSp>
      <p:cxnSp>
        <p:nvCxnSpPr>
          <p:cNvPr id="154" name="Google Shape;154;p19"/>
          <p:cNvCxnSpPr/>
          <p:nvPr/>
        </p:nvCxnSpPr>
        <p:spPr>
          <a:xfrm rot="10800000">
            <a:off x="3627675" y="2375450"/>
            <a:ext cx="0" cy="493800"/>
          </a:xfrm>
          <a:prstGeom prst="straightConnector1">
            <a:avLst/>
          </a:prstGeom>
          <a:noFill/>
          <a:ln cap="flat" cmpd="sng" w="76200">
            <a:solidFill>
              <a:schemeClr val="accent3"/>
            </a:solidFill>
            <a:prstDash val="solid"/>
            <a:round/>
            <a:headEnd len="med" w="med" type="none"/>
            <a:tailEnd len="med" w="med" type="none"/>
          </a:ln>
        </p:spPr>
      </p:cxnSp>
      <p:cxnSp>
        <p:nvCxnSpPr>
          <p:cNvPr id="155" name="Google Shape;155;p19"/>
          <p:cNvCxnSpPr/>
          <p:nvPr/>
        </p:nvCxnSpPr>
        <p:spPr>
          <a:xfrm rot="10800000">
            <a:off x="4974225" y="2964725"/>
            <a:ext cx="0" cy="493800"/>
          </a:xfrm>
          <a:prstGeom prst="straightConnector1">
            <a:avLst/>
          </a:prstGeom>
          <a:noFill/>
          <a:ln cap="flat" cmpd="sng" w="76200">
            <a:solidFill>
              <a:schemeClr val="accent3"/>
            </a:solidFill>
            <a:prstDash val="solid"/>
            <a:round/>
            <a:headEnd len="med" w="med" type="none"/>
            <a:tailEnd len="med" w="med" type="none"/>
          </a:ln>
        </p:spPr>
      </p:cxnSp>
      <p:cxnSp>
        <p:nvCxnSpPr>
          <p:cNvPr id="156" name="Google Shape;156;p19"/>
          <p:cNvCxnSpPr/>
          <p:nvPr/>
        </p:nvCxnSpPr>
        <p:spPr>
          <a:xfrm rot="10800000">
            <a:off x="6273825" y="2375450"/>
            <a:ext cx="0" cy="493800"/>
          </a:xfrm>
          <a:prstGeom prst="straightConnector1">
            <a:avLst/>
          </a:prstGeom>
          <a:noFill/>
          <a:ln cap="flat" cmpd="sng" w="76200">
            <a:solidFill>
              <a:schemeClr val="accent3"/>
            </a:solidFill>
            <a:prstDash val="solid"/>
            <a:round/>
            <a:headEnd len="med" w="med" type="none"/>
            <a:tailEnd len="med" w="med" type="none"/>
          </a:ln>
        </p:spPr>
      </p:cxnSp>
      <p:sp>
        <p:nvSpPr>
          <p:cNvPr id="157" name="Google Shape;157;p19"/>
          <p:cNvSpPr txBox="1"/>
          <p:nvPr/>
        </p:nvSpPr>
        <p:spPr>
          <a:xfrm>
            <a:off x="421275" y="1554825"/>
            <a:ext cx="1800600" cy="4182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200"/>
              </a:spcAft>
              <a:buNone/>
            </a:pPr>
            <a:r>
              <a:rPr b="1" lang="en" sz="1300">
                <a:solidFill>
                  <a:schemeClr val="dk2"/>
                </a:solidFill>
                <a:latin typeface="Open Sans"/>
                <a:ea typeface="Open Sans"/>
                <a:cs typeface="Open Sans"/>
                <a:sym typeface="Open Sans"/>
              </a:rPr>
              <a:t>October 2nd Working frontend prototype</a:t>
            </a:r>
            <a:endParaRPr b="1" sz="1300">
              <a:solidFill>
                <a:schemeClr val="dk2"/>
              </a:solidFill>
              <a:latin typeface="Open Sans"/>
              <a:ea typeface="Open Sans"/>
              <a:cs typeface="Open Sans"/>
              <a:sym typeface="Open Sans"/>
            </a:endParaRPr>
          </a:p>
        </p:txBody>
      </p:sp>
      <p:sp>
        <p:nvSpPr>
          <p:cNvPr id="158" name="Google Shape;158;p19"/>
          <p:cNvSpPr txBox="1"/>
          <p:nvPr/>
        </p:nvSpPr>
        <p:spPr>
          <a:xfrm>
            <a:off x="1599700" y="3458525"/>
            <a:ext cx="1634400" cy="4182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200"/>
              </a:spcAft>
              <a:buNone/>
            </a:pPr>
            <a:r>
              <a:rPr b="1" lang="en" sz="1300">
                <a:solidFill>
                  <a:schemeClr val="dk2"/>
                </a:solidFill>
                <a:latin typeface="Open Sans"/>
                <a:ea typeface="Open Sans"/>
                <a:cs typeface="Open Sans"/>
                <a:sym typeface="Open Sans"/>
              </a:rPr>
              <a:t>October 16th Working backend prototype</a:t>
            </a:r>
            <a:endParaRPr b="1" sz="1300">
              <a:solidFill>
                <a:schemeClr val="dk2"/>
              </a:solidFill>
              <a:latin typeface="Open Sans"/>
              <a:ea typeface="Open Sans"/>
              <a:cs typeface="Open Sans"/>
              <a:sym typeface="Open Sans"/>
            </a:endParaRPr>
          </a:p>
        </p:txBody>
      </p:sp>
      <p:sp>
        <p:nvSpPr>
          <p:cNvPr id="159" name="Google Shape;159;p19"/>
          <p:cNvSpPr txBox="1"/>
          <p:nvPr/>
        </p:nvSpPr>
        <p:spPr>
          <a:xfrm>
            <a:off x="2899400" y="1355600"/>
            <a:ext cx="1634400" cy="113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200"/>
              </a:spcAft>
              <a:buNone/>
            </a:pPr>
            <a:r>
              <a:rPr b="1" lang="en" sz="1300">
                <a:solidFill>
                  <a:schemeClr val="dk2"/>
                </a:solidFill>
                <a:latin typeface="Open Sans"/>
                <a:ea typeface="Open Sans"/>
                <a:cs typeface="Open Sans"/>
                <a:sym typeface="Open Sans"/>
              </a:rPr>
              <a:t>October 30th Frontend + backend communication</a:t>
            </a:r>
            <a:endParaRPr b="1" sz="1300">
              <a:solidFill>
                <a:schemeClr val="dk2"/>
              </a:solidFill>
              <a:latin typeface="Open Sans"/>
              <a:ea typeface="Open Sans"/>
              <a:cs typeface="Open Sans"/>
              <a:sym typeface="Open Sans"/>
            </a:endParaRPr>
          </a:p>
        </p:txBody>
      </p:sp>
      <p:sp>
        <p:nvSpPr>
          <p:cNvPr id="160" name="Google Shape;160;p19"/>
          <p:cNvSpPr txBox="1"/>
          <p:nvPr/>
        </p:nvSpPr>
        <p:spPr>
          <a:xfrm>
            <a:off x="4157025" y="3458525"/>
            <a:ext cx="1634400" cy="4182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200"/>
              </a:spcAft>
              <a:buNone/>
            </a:pPr>
            <a:r>
              <a:rPr b="1" lang="en" sz="1300">
                <a:solidFill>
                  <a:schemeClr val="dk2"/>
                </a:solidFill>
                <a:latin typeface="Open Sans"/>
                <a:ea typeface="Open Sans"/>
                <a:cs typeface="Open Sans"/>
                <a:sym typeface="Open Sans"/>
              </a:rPr>
              <a:t>October 31st              All visualizations completed</a:t>
            </a:r>
            <a:endParaRPr b="1" sz="1300">
              <a:solidFill>
                <a:schemeClr val="dk2"/>
              </a:solidFill>
              <a:latin typeface="Open Sans"/>
              <a:ea typeface="Open Sans"/>
              <a:cs typeface="Open Sans"/>
              <a:sym typeface="Open Sans"/>
            </a:endParaRPr>
          </a:p>
        </p:txBody>
      </p:sp>
      <p:sp>
        <p:nvSpPr>
          <p:cNvPr id="161" name="Google Shape;161;p19"/>
          <p:cNvSpPr txBox="1"/>
          <p:nvPr/>
        </p:nvSpPr>
        <p:spPr>
          <a:xfrm>
            <a:off x="5456625" y="1410238"/>
            <a:ext cx="1634400" cy="4182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200"/>
              </a:spcAft>
              <a:buNone/>
            </a:pPr>
            <a:r>
              <a:rPr b="1" lang="en" sz="1300">
                <a:solidFill>
                  <a:schemeClr val="dk2"/>
                </a:solidFill>
                <a:latin typeface="Open Sans"/>
                <a:ea typeface="Open Sans"/>
                <a:cs typeface="Open Sans"/>
                <a:sym typeface="Open Sans"/>
              </a:rPr>
              <a:t>November 14th Frontend and Backend finalized</a:t>
            </a:r>
            <a:endParaRPr b="1" sz="1300">
              <a:solidFill>
                <a:schemeClr val="dk2"/>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Feature 1: Upload csv</a:t>
            </a:r>
            <a:endParaRPr/>
          </a:p>
        </p:txBody>
      </p:sp>
      <p:pic>
        <p:nvPicPr>
          <p:cNvPr id="167" name="Google Shape;167;p20"/>
          <p:cNvPicPr preferRelativeResize="0"/>
          <p:nvPr/>
        </p:nvPicPr>
        <p:blipFill>
          <a:blip r:embed="rId3">
            <a:alphaModFix/>
          </a:blip>
          <a:stretch>
            <a:fillRect/>
          </a:stretch>
        </p:blipFill>
        <p:spPr>
          <a:xfrm>
            <a:off x="820762" y="1152425"/>
            <a:ext cx="7502477" cy="3645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Feature 2: List of students</a:t>
            </a:r>
            <a:endParaRPr/>
          </a:p>
        </p:txBody>
      </p:sp>
      <p:pic>
        <p:nvPicPr>
          <p:cNvPr id="173" name="Google Shape;173;p21"/>
          <p:cNvPicPr preferRelativeResize="0"/>
          <p:nvPr/>
        </p:nvPicPr>
        <p:blipFill>
          <a:blip r:embed="rId3">
            <a:alphaModFix/>
          </a:blip>
          <a:stretch>
            <a:fillRect/>
          </a:stretch>
        </p:blipFill>
        <p:spPr>
          <a:xfrm>
            <a:off x="885675" y="1226975"/>
            <a:ext cx="7372651" cy="3571126"/>
          </a:xfrm>
          <a:prstGeom prst="rect">
            <a:avLst/>
          </a:prstGeom>
          <a:noFill/>
          <a:ln>
            <a:noFill/>
          </a:ln>
        </p:spPr>
      </p:pic>
      <p:cxnSp>
        <p:nvCxnSpPr>
          <p:cNvPr id="174" name="Google Shape;174;p21"/>
          <p:cNvCxnSpPr/>
          <p:nvPr/>
        </p:nvCxnSpPr>
        <p:spPr>
          <a:xfrm flipH="1">
            <a:off x="1832875" y="1152425"/>
            <a:ext cx="1454700" cy="879000"/>
          </a:xfrm>
          <a:prstGeom prst="straightConnector1">
            <a:avLst/>
          </a:prstGeom>
          <a:noFill/>
          <a:ln cap="flat" cmpd="sng" w="38100">
            <a:solidFill>
              <a:schemeClr val="accent2"/>
            </a:solidFill>
            <a:prstDash val="solid"/>
            <a:round/>
            <a:headEnd len="med" w="med" type="none"/>
            <a:tailEnd len="med" w="med" type="triangle"/>
          </a:ln>
          <a:effectLst>
            <a:outerShdw blurRad="57150" rotWithShape="0" algn="bl" dir="5400000" dist="19050">
              <a:srgbClr val="000000">
                <a:alpha val="50000"/>
              </a:srgbClr>
            </a:outerShdw>
          </a:effectLst>
        </p:spPr>
      </p:cxn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opic">
  <a:themeElements>
    <a:clrScheme name="Tropic">
      <a:dk1>
        <a:srgbClr val="222222"/>
      </a:dk1>
      <a:lt1>
        <a:srgbClr val="2B2D31"/>
      </a:lt1>
      <a:dk2>
        <a:srgbClr val="F0EBD8"/>
      </a:dk2>
      <a:lt2>
        <a:srgbClr val="595C66"/>
      </a:lt2>
      <a:accent1>
        <a:srgbClr val="F0EBD8"/>
      </a:accent1>
      <a:accent2>
        <a:srgbClr val="B76E68"/>
      </a:accent2>
      <a:accent3>
        <a:srgbClr val="B76E68"/>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