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5143500" cx="9144000"/>
  <p:notesSz cx="6858000" cy="9144000"/>
  <p:embeddedFontLst>
    <p:embeddedFont>
      <p:font typeface="Roboto"/>
      <p:regular r:id="rId25"/>
      <p:bold r:id="rId26"/>
      <p:italic r:id="rId27"/>
      <p:boldItalic r:id="rId28"/>
    </p:embeddedFont>
    <p:embeddedFont>
      <p:font typeface="Google Sans"/>
      <p:regular r:id="rId29"/>
      <p:bold r:id="rId30"/>
      <p:italic r:id="rId31"/>
      <p:boldItalic r:id="rId32"/>
    </p:embeddedFont>
    <p:embeddedFont>
      <p:font typeface="Google Sans Medium"/>
      <p:regular r:id="rId33"/>
      <p:bold r:id="rId34"/>
      <p:italic r:id="rId35"/>
      <p:boldItalic r:id="rId36"/>
    </p:embeddedFont>
    <p:embeddedFont>
      <p:font typeface="Open Sans SemiBold"/>
      <p:regular r:id="rId37"/>
      <p:bold r:id="rId38"/>
      <p:italic r:id="rId39"/>
      <p:boldItalic r:id="rId40"/>
    </p:embeddedFont>
    <p:embeddedFont>
      <p:font typeface="Roboto Light"/>
      <p:regular r:id="rId41"/>
      <p:bold r:id="rId42"/>
      <p:italic r:id="rId43"/>
      <p:boldItalic r:id="rId44"/>
    </p:embeddedFont>
    <p:embeddedFont>
      <p:font typeface="Open Sans"/>
      <p:regular r:id="rId45"/>
      <p:bold r:id="rId46"/>
      <p:italic r:id="rId47"/>
      <p:boldItalic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DB668C-A7BB-40D9-A956-0C7F13DBCCB3}">
  <a:tblStyle styleId="{FFDB668C-A7BB-40D9-A956-0C7F13DBCCB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SemiBold-boldItalic.fntdata"/><Relationship Id="rId20" Type="http://schemas.openxmlformats.org/officeDocument/2006/relationships/slide" Target="slides/slide14.xml"/><Relationship Id="rId42" Type="http://schemas.openxmlformats.org/officeDocument/2006/relationships/font" Target="fonts/RobotoLight-bold.fntdata"/><Relationship Id="rId41" Type="http://schemas.openxmlformats.org/officeDocument/2006/relationships/font" Target="fonts/RobotoLight-regular.fntdata"/><Relationship Id="rId22" Type="http://schemas.openxmlformats.org/officeDocument/2006/relationships/slide" Target="slides/slide16.xml"/><Relationship Id="rId44" Type="http://schemas.openxmlformats.org/officeDocument/2006/relationships/font" Target="fonts/RobotoLight-boldItalic.fntdata"/><Relationship Id="rId21" Type="http://schemas.openxmlformats.org/officeDocument/2006/relationships/slide" Target="slides/slide15.xml"/><Relationship Id="rId43" Type="http://schemas.openxmlformats.org/officeDocument/2006/relationships/font" Target="fonts/RobotoLight-italic.fntdata"/><Relationship Id="rId24" Type="http://schemas.openxmlformats.org/officeDocument/2006/relationships/slide" Target="slides/slide18.xml"/><Relationship Id="rId46" Type="http://schemas.openxmlformats.org/officeDocument/2006/relationships/font" Target="fonts/OpenSans-bold.fntdata"/><Relationship Id="rId23" Type="http://schemas.openxmlformats.org/officeDocument/2006/relationships/slide" Target="slides/slide17.xml"/><Relationship Id="rId45" Type="http://schemas.openxmlformats.org/officeDocument/2006/relationships/font" Target="fonts/Open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Roboto-bold.fntdata"/><Relationship Id="rId48" Type="http://schemas.openxmlformats.org/officeDocument/2006/relationships/font" Target="fonts/OpenSans-boldItalic.fntdata"/><Relationship Id="rId25" Type="http://schemas.openxmlformats.org/officeDocument/2006/relationships/font" Target="fonts/Roboto-regular.fntdata"/><Relationship Id="rId47" Type="http://schemas.openxmlformats.org/officeDocument/2006/relationships/font" Target="fonts/OpenSans-italic.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GoogleSans-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GoogleSans-italic.fntdata"/><Relationship Id="rId30" Type="http://schemas.openxmlformats.org/officeDocument/2006/relationships/font" Target="fonts/GoogleSans-bold.fntdata"/><Relationship Id="rId11" Type="http://schemas.openxmlformats.org/officeDocument/2006/relationships/slide" Target="slides/slide5.xml"/><Relationship Id="rId33" Type="http://schemas.openxmlformats.org/officeDocument/2006/relationships/font" Target="fonts/GoogleSansMedium-regular.fntdata"/><Relationship Id="rId10" Type="http://schemas.openxmlformats.org/officeDocument/2006/relationships/slide" Target="slides/slide4.xml"/><Relationship Id="rId32" Type="http://schemas.openxmlformats.org/officeDocument/2006/relationships/font" Target="fonts/GoogleSans-boldItalic.fntdata"/><Relationship Id="rId13" Type="http://schemas.openxmlformats.org/officeDocument/2006/relationships/slide" Target="slides/slide7.xml"/><Relationship Id="rId35" Type="http://schemas.openxmlformats.org/officeDocument/2006/relationships/font" Target="fonts/GoogleSansMedium-italic.fntdata"/><Relationship Id="rId12" Type="http://schemas.openxmlformats.org/officeDocument/2006/relationships/slide" Target="slides/slide6.xml"/><Relationship Id="rId34" Type="http://schemas.openxmlformats.org/officeDocument/2006/relationships/font" Target="fonts/GoogleSansMedium-bold.fntdata"/><Relationship Id="rId15" Type="http://schemas.openxmlformats.org/officeDocument/2006/relationships/slide" Target="slides/slide9.xml"/><Relationship Id="rId37" Type="http://schemas.openxmlformats.org/officeDocument/2006/relationships/font" Target="fonts/OpenSansSemiBold-regular.fntdata"/><Relationship Id="rId14" Type="http://schemas.openxmlformats.org/officeDocument/2006/relationships/slide" Target="slides/slide8.xml"/><Relationship Id="rId36" Type="http://schemas.openxmlformats.org/officeDocument/2006/relationships/font" Target="fonts/GoogleSansMedium-boldItalic.fntdata"/><Relationship Id="rId17" Type="http://schemas.openxmlformats.org/officeDocument/2006/relationships/slide" Target="slides/slide11.xml"/><Relationship Id="rId39" Type="http://schemas.openxmlformats.org/officeDocument/2006/relationships/font" Target="fonts/OpenSansSemiBold-italic.fntdata"/><Relationship Id="rId16" Type="http://schemas.openxmlformats.org/officeDocument/2006/relationships/slide" Target="slides/slide10.xml"/><Relationship Id="rId38" Type="http://schemas.openxmlformats.org/officeDocument/2006/relationships/font" Target="fonts/OpenSansSemiBold-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830048307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830048307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latin typeface="Roboto"/>
              <a:ea typeface="Roboto"/>
              <a:cs typeface="Roboto"/>
              <a:sym typeface="Roboto"/>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48bd68b4e1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48bd68b4e1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chemeClr val="dk1"/>
                </a:solidFill>
                <a:latin typeface="Roboto Light"/>
                <a:ea typeface="Roboto Light"/>
                <a:cs typeface="Roboto Light"/>
                <a:sym typeface="Roboto Light"/>
              </a:rPr>
              <a:t>6 responses (33%)  indicated that their controlled terms derived from Fairchild’s Dictionary of Fashion or Textile, another 6 responses refer to the costume/dress history textbooks. </a:t>
            </a:r>
            <a:endParaRPr sz="1400">
              <a:solidFill>
                <a:schemeClr val="dk1"/>
              </a:solidFill>
              <a:latin typeface="Roboto Light"/>
              <a:ea typeface="Roboto Light"/>
              <a:cs typeface="Roboto Light"/>
              <a:sym typeface="Roboto Light"/>
            </a:endParaRPr>
          </a:p>
          <a:p>
            <a:pPr indent="0" lvl="0" marL="0" rtl="0" algn="l">
              <a:spcBef>
                <a:spcPts val="0"/>
              </a:spcBef>
              <a:spcAft>
                <a:spcPts val="0"/>
              </a:spcAft>
              <a:buNone/>
            </a:pPr>
            <a:r>
              <a:rPr lang="en" sz="1400">
                <a:solidFill>
                  <a:schemeClr val="dk1"/>
                </a:solidFill>
                <a:latin typeface="Roboto Light"/>
                <a:ea typeface="Roboto Light"/>
                <a:cs typeface="Roboto Light"/>
                <a:sym typeface="Roboto Light"/>
              </a:rPr>
              <a:t>In deciding </a:t>
            </a:r>
            <a:r>
              <a:rPr lang="en" sz="1400">
                <a:solidFill>
                  <a:schemeClr val="dk1"/>
                </a:solidFill>
                <a:latin typeface="Roboto Light"/>
                <a:ea typeface="Roboto Light"/>
                <a:cs typeface="Roboto Light"/>
                <a:sym typeface="Roboto Light"/>
              </a:rPr>
              <a:t>terms that evolved over time, </a:t>
            </a:r>
            <a:r>
              <a:rPr lang="en" sz="1400">
                <a:solidFill>
                  <a:schemeClr val="dk1"/>
                </a:solidFill>
                <a:latin typeface="Roboto Light"/>
                <a:ea typeface="Roboto Light"/>
                <a:cs typeface="Roboto Light"/>
                <a:sym typeface="Roboto Light"/>
              </a:rPr>
              <a:t>Other feedback includes:</a:t>
            </a:r>
            <a:endParaRPr sz="1400">
              <a:solidFill>
                <a:schemeClr val="dk1"/>
              </a:solidFill>
              <a:latin typeface="Roboto Light"/>
              <a:ea typeface="Roboto Light"/>
              <a:cs typeface="Roboto Light"/>
              <a:sym typeface="Roboto Light"/>
            </a:endParaRPr>
          </a:p>
          <a:p>
            <a:pPr indent="0" lvl="0" marL="0" rtl="0" algn="l">
              <a:lnSpc>
                <a:spcPct val="115000"/>
              </a:lnSpc>
              <a:spcBef>
                <a:spcPts val="0"/>
              </a:spcBef>
              <a:spcAft>
                <a:spcPts val="0"/>
              </a:spcAft>
              <a:buClr>
                <a:schemeClr val="dk1"/>
              </a:buClr>
              <a:buSzPts val="1100"/>
              <a:buFont typeface="Arial"/>
              <a:buNone/>
            </a:pPr>
            <a:r>
              <a:rPr lang="en" sz="1400">
                <a:solidFill>
                  <a:schemeClr val="dk1"/>
                </a:solidFill>
                <a:latin typeface="Roboto Light"/>
                <a:ea typeface="Roboto Light"/>
                <a:cs typeface="Roboto Light"/>
                <a:sym typeface="Roboto Light"/>
              </a:rPr>
              <a:t> “Write redundant information to clarify definition,”</a:t>
            </a:r>
            <a:endParaRPr sz="1400">
              <a:solidFill>
                <a:schemeClr val="dk1"/>
              </a:solidFill>
              <a:latin typeface="Roboto Light"/>
              <a:ea typeface="Roboto Light"/>
              <a:cs typeface="Roboto Light"/>
              <a:sym typeface="Roboto Light"/>
            </a:endParaRPr>
          </a:p>
          <a:p>
            <a:pPr indent="0" lvl="0" marL="0" rtl="0" algn="l">
              <a:lnSpc>
                <a:spcPct val="115000"/>
              </a:lnSpc>
              <a:spcBef>
                <a:spcPts val="0"/>
              </a:spcBef>
              <a:spcAft>
                <a:spcPts val="0"/>
              </a:spcAft>
              <a:buClr>
                <a:schemeClr val="dk1"/>
              </a:buClr>
              <a:buSzPts val="1100"/>
              <a:buFont typeface="Arial"/>
              <a:buNone/>
            </a:pPr>
            <a:r>
              <a:rPr lang="en" sz="1400">
                <a:solidFill>
                  <a:schemeClr val="dk1"/>
                </a:solidFill>
                <a:latin typeface="Roboto Light"/>
                <a:ea typeface="Roboto Light"/>
                <a:cs typeface="Roboto Light"/>
                <a:sym typeface="Roboto Light"/>
              </a:rPr>
              <a:t>“Use the period term or take it to its broad objective use,”and</a:t>
            </a:r>
            <a:endParaRPr sz="1400">
              <a:solidFill>
                <a:schemeClr val="dk1"/>
              </a:solidFill>
              <a:latin typeface="Roboto Light"/>
              <a:ea typeface="Roboto Light"/>
              <a:cs typeface="Roboto Light"/>
              <a:sym typeface="Roboto Light"/>
            </a:endParaRPr>
          </a:p>
          <a:p>
            <a:pPr indent="0" lvl="0" marL="0" rtl="0" algn="l">
              <a:lnSpc>
                <a:spcPct val="115000"/>
              </a:lnSpc>
              <a:spcBef>
                <a:spcPts val="0"/>
              </a:spcBef>
              <a:spcAft>
                <a:spcPts val="0"/>
              </a:spcAft>
              <a:buNone/>
            </a:pPr>
            <a:r>
              <a:rPr lang="en" sz="1400">
                <a:solidFill>
                  <a:schemeClr val="dk1"/>
                </a:solidFill>
                <a:latin typeface="Roboto Light"/>
                <a:ea typeface="Roboto Light"/>
                <a:cs typeface="Roboto Light"/>
                <a:sym typeface="Roboto Light"/>
              </a:rPr>
              <a:t>“We will do library research at a local University Library system.”</a:t>
            </a:r>
            <a:endParaRPr sz="1400">
              <a:solidFill>
                <a:schemeClr val="dk1"/>
              </a:solidFill>
              <a:latin typeface="Roboto Light"/>
              <a:ea typeface="Roboto Light"/>
              <a:cs typeface="Roboto Light"/>
              <a:sym typeface="Roboto Ligh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2830048307f_0_4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2830048307f_0_4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chemeClr val="dk1"/>
                </a:solidFill>
                <a:latin typeface="Roboto Light"/>
                <a:ea typeface="Roboto Light"/>
                <a:cs typeface="Roboto Light"/>
                <a:sym typeface="Roboto Light"/>
              </a:rPr>
              <a:t>Next phase for the project:</a:t>
            </a:r>
            <a:endParaRPr sz="1400">
              <a:solidFill>
                <a:schemeClr val="dk1"/>
              </a:solidFill>
              <a:latin typeface="Roboto Light"/>
              <a:ea typeface="Roboto Light"/>
              <a:cs typeface="Roboto Light"/>
              <a:sym typeface="Roboto Light"/>
            </a:endParaRPr>
          </a:p>
          <a:p>
            <a:pPr indent="-317500" lvl="0" marL="457200" rtl="0" algn="l">
              <a:spcBef>
                <a:spcPts val="0"/>
              </a:spcBef>
              <a:spcAft>
                <a:spcPts val="0"/>
              </a:spcAft>
              <a:buClr>
                <a:schemeClr val="dk1"/>
              </a:buClr>
              <a:buSzPts val="1400"/>
              <a:buFont typeface="Roboto Light"/>
              <a:buAutoNum type="arabicPeriod"/>
            </a:pPr>
            <a:r>
              <a:rPr lang="en" sz="1400">
                <a:solidFill>
                  <a:schemeClr val="dk1"/>
                </a:solidFill>
                <a:latin typeface="Roboto Light"/>
                <a:ea typeface="Roboto Light"/>
                <a:cs typeface="Roboto Light"/>
                <a:sym typeface="Roboto Light"/>
              </a:rPr>
              <a:t>Refine and Completing the schema work: Compare the 576 new terms with other established controlled vocabularies such as the International Council of Museums (ICOM) Vocabulary of Basic Terms for Cataloguing Costume and Getty Art and Architecture Thesaurus. Categorize the terms into the appropriate element fields and provide definitions to the terms.</a:t>
            </a:r>
            <a:endParaRPr sz="1400">
              <a:solidFill>
                <a:schemeClr val="dk1"/>
              </a:solidFill>
              <a:latin typeface="Roboto Light"/>
              <a:ea typeface="Roboto Light"/>
              <a:cs typeface="Roboto Light"/>
              <a:sym typeface="Roboto Light"/>
            </a:endParaRPr>
          </a:p>
          <a:p>
            <a:pPr indent="-317500" lvl="0" marL="457200" rtl="0" algn="l">
              <a:spcBef>
                <a:spcPts val="0"/>
              </a:spcBef>
              <a:spcAft>
                <a:spcPts val="0"/>
              </a:spcAft>
              <a:buClr>
                <a:schemeClr val="dk1"/>
              </a:buClr>
              <a:buSzPts val="1400"/>
              <a:buFont typeface="Roboto Light"/>
              <a:buAutoNum type="arabicPeriod"/>
            </a:pPr>
            <a:r>
              <a:rPr lang="en" sz="1400">
                <a:solidFill>
                  <a:schemeClr val="dk1"/>
                </a:solidFill>
                <a:latin typeface="Roboto Light"/>
                <a:ea typeface="Roboto Light"/>
                <a:cs typeface="Roboto Light"/>
                <a:sym typeface="Roboto Light"/>
              </a:rPr>
              <a:t>Develop and testing a visual tool for cataloging, In response to a recurring issue identified during our cataloging process—where ambiguous language or change of vocabulary meaning over time led to confusion. This is inspired by Arden Kirkland's work in Historic Dress.org. This cataloging tool will contain images and description for the terms. It aims to assist students and those without metadata expertise in selecting the most accurate terms for cataloging fashion items. This will address the gap for non-metadata experts of different domains to collaborate and contribute high-quality metadata by simplifying the cataloging process, which translates into cost savings.</a:t>
            </a:r>
            <a:endParaRPr sz="1400">
              <a:solidFill>
                <a:schemeClr val="dk1"/>
              </a:solidFill>
              <a:latin typeface="Roboto Light"/>
              <a:ea typeface="Roboto Light"/>
              <a:cs typeface="Roboto Light"/>
              <a:sym typeface="Roboto Ligh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2830048307f_0_5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2830048307f_0_5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Roboto Light"/>
                <a:ea typeface="Roboto Light"/>
                <a:cs typeface="Roboto Light"/>
                <a:sym typeface="Roboto Light"/>
              </a:rPr>
              <a:t>A quick view to the vocabulary database built on airtable with images and description for the controlled terms for Work Type.</a:t>
            </a:r>
            <a:endParaRPr sz="1400">
              <a:latin typeface="Roboto Light"/>
              <a:ea typeface="Roboto Light"/>
              <a:cs typeface="Roboto Light"/>
              <a:sym typeface="Roboto Light"/>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830048307f_0_5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2830048307f_0_5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Roboto Light"/>
                <a:ea typeface="Roboto Light"/>
                <a:cs typeface="Roboto Light"/>
                <a:sym typeface="Roboto Light"/>
              </a:rPr>
              <a:t>Multiple images can be uploaded for a single term. For instance, three annotated images are included as examples to demonstrate potential locations of the feature, which is “Ties” on the dresses.</a:t>
            </a:r>
            <a:endParaRPr sz="1400">
              <a:latin typeface="Roboto Light"/>
              <a:ea typeface="Roboto Light"/>
              <a:cs typeface="Roboto Light"/>
              <a:sym typeface="Roboto Light"/>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2830048307f_0_10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2830048307f_0_10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Roboto Light"/>
                <a:ea typeface="Roboto Light"/>
                <a:cs typeface="Roboto Light"/>
                <a:sym typeface="Roboto Light"/>
              </a:rPr>
              <a:t>As part of simplifying the cataloging process, a form also created on the airtable, it’s more intuitive and allowing multiple values entry for controlled vocabularies. This helps prevent the creation of a gigantic spreadsheet which has been reported as a problem for cataloging.</a:t>
            </a:r>
            <a:endParaRPr sz="1400">
              <a:latin typeface="Roboto Light"/>
              <a:ea typeface="Roboto Light"/>
              <a:cs typeface="Roboto Light"/>
              <a:sym typeface="Roboto Ligh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2830048307f_0_6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2830048307f_0_6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2830048307f_0_7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2830048307f_0_7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2830048307f_0_7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2830048307f_0_7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2830048307f_0_10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2830048307f_0_10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2830048307f_0_6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2830048307f_0_6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Roboto Light"/>
                <a:ea typeface="Roboto Light"/>
                <a:cs typeface="Roboto Light"/>
                <a:sym typeface="Roboto Light"/>
              </a:rPr>
              <a:t>We will start with the background for the collection that inspired this project. Our work is based on the Oris Glisson Historic Costume and Textile Collection housed at Virginia Tech's Department of Apparel, Housing, and Resource Management. This collection was founded by Miss Oris Glisson in 1958. Where she served various roles including Professor and Department Head at Virginia Tech from 1948 to 1978. Miss Oris Glisson personally donated and documented more than 600 fashion pieces from the 1950s through the 1970s, some of which are designer items.</a:t>
            </a:r>
            <a:endParaRPr sz="1400">
              <a:latin typeface="Roboto Light"/>
              <a:ea typeface="Roboto Light"/>
              <a:cs typeface="Roboto Light"/>
              <a:sym typeface="Roboto Light"/>
            </a:endParaRPr>
          </a:p>
          <a:p>
            <a:pPr indent="0" lvl="0" marL="0" rtl="0" algn="l">
              <a:spcBef>
                <a:spcPts val="0"/>
              </a:spcBef>
              <a:spcAft>
                <a:spcPts val="0"/>
              </a:spcAft>
              <a:buNone/>
            </a:pPr>
            <a:r>
              <a:rPr lang="en" sz="1400">
                <a:latin typeface="Roboto Light"/>
                <a:ea typeface="Roboto Light"/>
                <a:cs typeface="Roboto Light"/>
                <a:sym typeface="Roboto Light"/>
              </a:rPr>
              <a:t>Image in this slide shows a partial view of the exhibit area for the collection.</a:t>
            </a:r>
            <a:endParaRPr sz="1400">
              <a:latin typeface="Roboto Light"/>
              <a:ea typeface="Roboto Light"/>
              <a:cs typeface="Roboto Light"/>
              <a:sym typeface="Roboto 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830048307f_0_6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830048307f_0_6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Roboto Light"/>
                <a:ea typeface="Roboto Light"/>
                <a:cs typeface="Roboto Light"/>
                <a:sym typeface="Roboto Light"/>
              </a:rPr>
              <a:t>Miss Oris Glisson’s efforts not only built the collection's storage facilities but also significantly expanded its holdings. Named in her honor upon her retirement, this collection has grown to include more than 5,000 items, from dresses to textiles and accessories. It plays a crucial role in preserving the fashion heritage of southwestern Virginia, spanning from the 18th century to the present day.</a:t>
            </a:r>
            <a:endParaRPr sz="1400">
              <a:latin typeface="Roboto Light"/>
              <a:ea typeface="Roboto Light"/>
              <a:cs typeface="Roboto Light"/>
              <a:sym typeface="Roboto Light"/>
            </a:endParaRPr>
          </a:p>
          <a:p>
            <a:pPr indent="0" lvl="0" marL="0" rtl="0" algn="l">
              <a:spcBef>
                <a:spcPts val="0"/>
              </a:spcBef>
              <a:spcAft>
                <a:spcPts val="0"/>
              </a:spcAft>
              <a:buNone/>
            </a:pPr>
            <a:r>
              <a:rPr lang="en" sz="1400">
                <a:latin typeface="Roboto Light"/>
                <a:ea typeface="Roboto Light"/>
                <a:cs typeface="Roboto Light"/>
                <a:sym typeface="Roboto Light"/>
              </a:rPr>
              <a:t>On this slide, you will see some sample items from the collection.</a:t>
            </a:r>
            <a:endParaRPr sz="1400">
              <a:latin typeface="Roboto Light"/>
              <a:ea typeface="Roboto Light"/>
              <a:cs typeface="Roboto Light"/>
              <a:sym typeface="Roboto Ligh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830048307f_0_8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2830048307f_0_8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Roboto Light"/>
                <a:ea typeface="Roboto Light"/>
                <a:cs typeface="Roboto Light"/>
                <a:sym typeface="Roboto Light"/>
              </a:rPr>
              <a:t>Initial cataloging project funded by Spring 2022 Virginia Tech University Libraries Collaborative Research Grant to digitize and transcribe catalog card, and recataloging collection</a:t>
            </a:r>
            <a:endParaRPr sz="1400">
              <a:latin typeface="Roboto Light"/>
              <a:ea typeface="Roboto Light"/>
              <a:cs typeface="Roboto Light"/>
              <a:sym typeface="Roboto Light"/>
            </a:endParaRPr>
          </a:p>
          <a:p>
            <a:pPr indent="0" lvl="0" marL="0" rtl="0" algn="l">
              <a:spcBef>
                <a:spcPts val="0"/>
              </a:spcBef>
              <a:spcAft>
                <a:spcPts val="0"/>
              </a:spcAft>
              <a:buNone/>
            </a:pPr>
            <a:r>
              <a:rPr lang="en" sz="1400">
                <a:latin typeface="Roboto Light"/>
                <a:ea typeface="Roboto Light"/>
                <a:cs typeface="Roboto Light"/>
                <a:sym typeface="Roboto Light"/>
              </a:rPr>
              <a:t>Current </a:t>
            </a:r>
            <a:r>
              <a:rPr lang="en" sz="1400">
                <a:solidFill>
                  <a:schemeClr val="dk1"/>
                </a:solidFill>
                <a:latin typeface="Roboto Light"/>
                <a:ea typeface="Roboto Light"/>
                <a:cs typeface="Roboto Light"/>
                <a:sym typeface="Roboto Light"/>
              </a:rPr>
              <a:t>p</a:t>
            </a:r>
            <a:r>
              <a:rPr lang="en" sz="1400">
                <a:solidFill>
                  <a:schemeClr val="dk1"/>
                </a:solidFill>
                <a:latin typeface="Roboto Light"/>
                <a:ea typeface="Roboto Light"/>
                <a:cs typeface="Roboto Light"/>
                <a:sym typeface="Roboto Light"/>
              </a:rPr>
              <a:t>roject funded by Spring 2022 Virginia Tech University Libraries Collaborative Research Grant to expand Costume Core</a:t>
            </a:r>
            <a:endParaRPr sz="1400">
              <a:solidFill>
                <a:schemeClr val="dk1"/>
              </a:solidFill>
              <a:latin typeface="Roboto Light"/>
              <a:ea typeface="Roboto Light"/>
              <a:cs typeface="Roboto Light"/>
              <a:sym typeface="Roboto Light"/>
            </a:endParaRPr>
          </a:p>
          <a:p>
            <a:pPr indent="0" lvl="0" marL="0" rtl="0" algn="l">
              <a:spcBef>
                <a:spcPts val="0"/>
              </a:spcBef>
              <a:spcAft>
                <a:spcPts val="0"/>
              </a:spcAft>
              <a:buNone/>
            </a:pPr>
            <a:r>
              <a:t/>
            </a:r>
            <a:endParaRPr sz="1400">
              <a:solidFill>
                <a:schemeClr val="dk1"/>
              </a:solidFill>
              <a:latin typeface="Roboto Light"/>
              <a:ea typeface="Roboto Light"/>
              <a:cs typeface="Roboto Light"/>
              <a:sym typeface="Roboto Light"/>
            </a:endParaRPr>
          </a:p>
          <a:p>
            <a:pPr indent="0" lvl="0" marL="0" rtl="0" algn="l">
              <a:spcBef>
                <a:spcPts val="0"/>
              </a:spcBef>
              <a:spcAft>
                <a:spcPts val="0"/>
              </a:spcAft>
              <a:buNone/>
            </a:pPr>
            <a:r>
              <a:rPr lang="en" sz="1400">
                <a:solidFill>
                  <a:schemeClr val="dk1"/>
                </a:solidFill>
                <a:latin typeface="Roboto Light"/>
                <a:ea typeface="Roboto Light"/>
                <a:cs typeface="Roboto Light"/>
                <a:sym typeface="Roboto Light"/>
              </a:rPr>
              <a:t>The library team started working with the Oris Glisson collection in 2019 with digitization of the catalog cards in the collection.</a:t>
            </a:r>
            <a:endParaRPr sz="1400">
              <a:solidFill>
                <a:schemeClr val="dk1"/>
              </a:solidFill>
              <a:latin typeface="Roboto Light"/>
              <a:ea typeface="Roboto Light"/>
              <a:cs typeface="Roboto Light"/>
              <a:sym typeface="Roboto Light"/>
            </a:endParaRPr>
          </a:p>
          <a:p>
            <a:pPr indent="0" lvl="0" marL="0" rtl="0" algn="l">
              <a:spcBef>
                <a:spcPts val="0"/>
              </a:spcBef>
              <a:spcAft>
                <a:spcPts val="0"/>
              </a:spcAft>
              <a:buNone/>
            </a:pPr>
            <a:r>
              <a:rPr lang="en" sz="1400">
                <a:solidFill>
                  <a:schemeClr val="dk1"/>
                </a:solidFill>
                <a:latin typeface="Roboto Light"/>
                <a:ea typeface="Roboto Light"/>
                <a:cs typeface="Roboto Light"/>
                <a:sym typeface="Roboto Light"/>
              </a:rPr>
              <a:t>When cataloging the collection using costume core, we discovered the controlled terms that can be used to accurately describe items are limited to what we’re doing, so we started with adding the descriptors terms for our collection. Eventually, we even develop multiple methods to dig out terms that would also be useful for the other fashion experts. We have received two internal grants from the library since 2022 to support this project, the first grant to fund the digitization of catalog cards, second grant to fund student catalogers to re-catalog over 600 items in the Oris Glisson collection to support our project specifically to expand the metadata.</a:t>
            </a:r>
            <a:endParaRPr sz="1400">
              <a:solidFill>
                <a:schemeClr val="dk1"/>
              </a:solidFill>
              <a:latin typeface="Roboto Light"/>
              <a:ea typeface="Roboto Light"/>
              <a:cs typeface="Roboto Light"/>
              <a:sym typeface="Roboto Ligh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2830048307f_0_9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2830048307f_0_9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Roboto Light"/>
                <a:ea typeface="Roboto Light"/>
                <a:cs typeface="Roboto Light"/>
                <a:sym typeface="Roboto Light"/>
              </a:rPr>
              <a:t>We've hired three undergraduate students from the Fashion Merchandising and Design program to catalog items using the Costume Core framework. These students were guided by co-PI Smith-Glaviana, who specializes in the subject matter. She coordinated with library co-PI Ng to determine the data requirements for the costume collection. Ng will then assess the historical catalog records alongside Costume Core and will work on enhancing the schema by adding new metadata elements and controlled terms to the Costume Core vocabularies. Since the co-PIs have already re-cataloged some collection items using Costume Core, we initiated NLP analysis without delay. Co-PI Miller supervised the recruitment of a fourth undergraduate research assistant and manage the application of NLP methods.</a:t>
            </a:r>
            <a:endParaRPr sz="1400">
              <a:latin typeface="Roboto Light"/>
              <a:ea typeface="Roboto Light"/>
              <a:cs typeface="Roboto Light"/>
              <a:sym typeface="Roboto 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830048307f_0_8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830048307f_0_8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chemeClr val="dk1"/>
                </a:solidFill>
                <a:latin typeface="Roboto Light"/>
                <a:ea typeface="Roboto Light"/>
                <a:cs typeface="Roboto Light"/>
                <a:sym typeface="Roboto Light"/>
              </a:rPr>
              <a:t>We used three methods to expand the controlled terms for describing fashion items:</a:t>
            </a:r>
            <a:endParaRPr sz="1400">
              <a:solidFill>
                <a:schemeClr val="dk1"/>
              </a:solidFill>
              <a:latin typeface="Roboto Light"/>
              <a:ea typeface="Roboto Light"/>
              <a:cs typeface="Roboto Light"/>
              <a:sym typeface="Roboto Light"/>
            </a:endParaRPr>
          </a:p>
          <a:p>
            <a:pPr indent="-317500" lvl="0" marL="457200" rtl="0" algn="l">
              <a:spcBef>
                <a:spcPts val="0"/>
              </a:spcBef>
              <a:spcAft>
                <a:spcPts val="0"/>
              </a:spcAft>
              <a:buClr>
                <a:schemeClr val="dk1"/>
              </a:buClr>
              <a:buSzPts val="1400"/>
              <a:buFont typeface="Roboto Light"/>
              <a:buAutoNum type="arabicPeriod"/>
            </a:pPr>
            <a:r>
              <a:rPr lang="en" sz="1400">
                <a:solidFill>
                  <a:schemeClr val="dk1"/>
                </a:solidFill>
                <a:latin typeface="Roboto Light"/>
                <a:ea typeface="Roboto Light"/>
                <a:cs typeface="Roboto Light"/>
                <a:sym typeface="Roboto Light"/>
              </a:rPr>
              <a:t>First, we add terminologies from authoritative sources, such as Fairchild Dictionary of Fashio</a:t>
            </a:r>
            <a:r>
              <a:rPr lang="en" sz="1400">
                <a:solidFill>
                  <a:schemeClr val="dk1"/>
                </a:solidFill>
                <a:latin typeface="Roboto Light"/>
                <a:ea typeface="Roboto Light"/>
                <a:cs typeface="Roboto Light"/>
                <a:sym typeface="Roboto Light"/>
              </a:rPr>
              <a:t>n, Survey of Historic Costume, and Vocabulary of Basic Terms for the Cataloguing of Costum</a:t>
            </a:r>
            <a:r>
              <a:rPr lang="en" sz="1400">
                <a:solidFill>
                  <a:schemeClr val="dk1"/>
                </a:solidFill>
                <a:latin typeface="Roboto Light"/>
                <a:ea typeface="Roboto Light"/>
                <a:cs typeface="Roboto Light"/>
                <a:sym typeface="Roboto Light"/>
              </a:rPr>
              <a:t> while transcribing the catalog cards and re-cataloging the collection,</a:t>
            </a:r>
            <a:endParaRPr sz="1400">
              <a:solidFill>
                <a:schemeClr val="dk1"/>
              </a:solidFill>
              <a:latin typeface="Roboto Light"/>
              <a:ea typeface="Roboto Light"/>
              <a:cs typeface="Roboto Light"/>
              <a:sym typeface="Roboto Light"/>
            </a:endParaRPr>
          </a:p>
          <a:p>
            <a:pPr indent="-317500" lvl="0" marL="457200" rtl="0" algn="l">
              <a:spcBef>
                <a:spcPts val="0"/>
              </a:spcBef>
              <a:spcAft>
                <a:spcPts val="0"/>
              </a:spcAft>
              <a:buClr>
                <a:schemeClr val="dk1"/>
              </a:buClr>
              <a:buSzPts val="1400"/>
              <a:buFont typeface="Roboto Light"/>
              <a:buAutoNum type="arabicPeriod"/>
            </a:pPr>
            <a:r>
              <a:rPr lang="en" sz="1400">
                <a:solidFill>
                  <a:schemeClr val="dk1"/>
                </a:solidFill>
                <a:latin typeface="Roboto Light"/>
                <a:ea typeface="Roboto Light"/>
                <a:cs typeface="Roboto Light"/>
                <a:sym typeface="Roboto Light"/>
              </a:rPr>
              <a:t>Second is using Natural Language Processing methods on Google News to discover more new terms,</a:t>
            </a:r>
            <a:endParaRPr sz="1400">
              <a:solidFill>
                <a:schemeClr val="dk1"/>
              </a:solidFill>
              <a:latin typeface="Roboto Light"/>
              <a:ea typeface="Roboto Light"/>
              <a:cs typeface="Roboto Light"/>
              <a:sym typeface="Roboto Light"/>
            </a:endParaRPr>
          </a:p>
          <a:p>
            <a:pPr indent="-317500" lvl="0" marL="457200" rtl="0" algn="l">
              <a:spcBef>
                <a:spcPts val="0"/>
              </a:spcBef>
              <a:spcAft>
                <a:spcPts val="0"/>
              </a:spcAft>
              <a:buClr>
                <a:schemeClr val="dk1"/>
              </a:buClr>
              <a:buSzPts val="1400"/>
              <a:buFont typeface="Roboto Light"/>
              <a:buAutoNum type="arabicPeriod"/>
            </a:pPr>
            <a:r>
              <a:rPr lang="en" sz="1400">
                <a:solidFill>
                  <a:schemeClr val="dk1"/>
                </a:solidFill>
                <a:latin typeface="Roboto Light"/>
                <a:ea typeface="Roboto Light"/>
                <a:cs typeface="Roboto Light"/>
                <a:sym typeface="Roboto Light"/>
              </a:rPr>
              <a:t>Third is crowdsourcing by conducting a survey, gathering valuable terms from experts in the field.</a:t>
            </a:r>
            <a:endParaRPr sz="1400">
              <a:solidFill>
                <a:schemeClr val="dk1"/>
              </a:solidFill>
              <a:latin typeface="Roboto Light"/>
              <a:ea typeface="Roboto Light"/>
              <a:cs typeface="Roboto Light"/>
              <a:sym typeface="Roboto Light"/>
            </a:endParaRPr>
          </a:p>
          <a:p>
            <a:pPr indent="0" lvl="0" marL="0" rtl="0" algn="l">
              <a:spcBef>
                <a:spcPts val="0"/>
              </a:spcBef>
              <a:spcAft>
                <a:spcPts val="0"/>
              </a:spcAft>
              <a:buNone/>
            </a:pPr>
            <a:r>
              <a:t/>
            </a:r>
            <a:endParaRPr sz="1400">
              <a:solidFill>
                <a:schemeClr val="dk1"/>
              </a:solidFill>
              <a:latin typeface="Roboto Light"/>
              <a:ea typeface="Roboto Light"/>
              <a:cs typeface="Roboto Light"/>
              <a:sym typeface="Roboto Ligh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830048307f_0_6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830048307f_0_6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Roboto Light"/>
                <a:ea typeface="Roboto Light"/>
                <a:cs typeface="Roboto Light"/>
                <a:sym typeface="Roboto Light"/>
              </a:rPr>
              <a:t>For NLP, We used a language model pre-trained on the Google News dataset to identify terms similar to those in Costume Core. Then we use word embedding method by including personnel with knowledge in the fashion domain to review the terms, to ensure the quality of descriptors.</a:t>
            </a:r>
            <a:endParaRPr sz="1400">
              <a:latin typeface="Roboto Light"/>
              <a:ea typeface="Roboto Light"/>
              <a:cs typeface="Roboto Light"/>
              <a:sym typeface="Roboto Light"/>
            </a:endParaRPr>
          </a:p>
          <a:p>
            <a:pPr indent="0" lvl="0" marL="0" rtl="0" algn="l">
              <a:spcBef>
                <a:spcPts val="0"/>
              </a:spcBef>
              <a:spcAft>
                <a:spcPts val="0"/>
              </a:spcAft>
              <a:buNone/>
            </a:pPr>
            <a:r>
              <a:t/>
            </a:r>
            <a:endParaRPr sz="1400">
              <a:latin typeface="Roboto Light"/>
              <a:ea typeface="Roboto Light"/>
              <a:cs typeface="Roboto Light"/>
              <a:sym typeface="Roboto Light"/>
            </a:endParaRPr>
          </a:p>
          <a:p>
            <a:pPr indent="0" lvl="0" marL="0" rtl="0" algn="l">
              <a:spcBef>
                <a:spcPts val="0"/>
              </a:spcBef>
              <a:spcAft>
                <a:spcPts val="0"/>
              </a:spcAft>
              <a:buNone/>
            </a:pPr>
            <a:r>
              <a:rPr lang="en" sz="1400">
                <a:latin typeface="Roboto Light"/>
                <a:ea typeface="Roboto Light"/>
                <a:cs typeface="Roboto Light"/>
                <a:sym typeface="Roboto Light"/>
              </a:rPr>
              <a:t>Model Output Confirmative Helper Application, AKA MOCHA helps to streamline the review process.</a:t>
            </a:r>
            <a:endParaRPr sz="1400">
              <a:latin typeface="Roboto Light"/>
              <a:ea typeface="Roboto Light"/>
              <a:cs typeface="Roboto Light"/>
              <a:sym typeface="Roboto Light"/>
            </a:endParaRPr>
          </a:p>
          <a:p>
            <a:pPr indent="0" lvl="0" marL="0" rtl="0" algn="l">
              <a:spcBef>
                <a:spcPts val="0"/>
              </a:spcBef>
              <a:spcAft>
                <a:spcPts val="0"/>
              </a:spcAft>
              <a:buNone/>
            </a:pPr>
            <a:r>
              <a:rPr lang="en" sz="1400">
                <a:latin typeface="Roboto Light"/>
                <a:ea typeface="Roboto Light"/>
                <a:cs typeface="Roboto Light"/>
                <a:sym typeface="Roboto Light"/>
              </a:rPr>
              <a:t>Screenshot of the application interface is shown on the slide. To begin using the application, the user uploads the file containing approximately 6,500 potential descriptors generated by the language model to the application. The descriptors then populated the screen in middle column, column two, where the user selects the descriptors they feel accurate. When a term is selected, the descriptor term will automatically appear in column three, labeled “New Descriptors.” Upon completion, the user exports the result in text format.</a:t>
            </a:r>
            <a:endParaRPr sz="1400">
              <a:latin typeface="Roboto Light"/>
              <a:ea typeface="Roboto Light"/>
              <a:cs typeface="Roboto Light"/>
              <a:sym typeface="Roboto Light"/>
            </a:endParaRPr>
          </a:p>
          <a:p>
            <a:pPr indent="0" lvl="0" marL="0" rtl="0" algn="l">
              <a:spcBef>
                <a:spcPts val="0"/>
              </a:spcBef>
              <a:spcAft>
                <a:spcPts val="0"/>
              </a:spcAft>
              <a:buNone/>
            </a:pPr>
            <a:r>
              <a:rPr lang="en" sz="1400">
                <a:latin typeface="Roboto Light"/>
                <a:ea typeface="Roboto Light"/>
                <a:cs typeface="Roboto Light"/>
                <a:sym typeface="Roboto Light"/>
              </a:rPr>
              <a:t>Through this method, Confirmed a total of 780 potential descriptors, 526 of which were absent from Costume Core</a:t>
            </a:r>
            <a:endParaRPr sz="1400">
              <a:latin typeface="Roboto Light"/>
              <a:ea typeface="Roboto Light"/>
              <a:cs typeface="Roboto Light"/>
              <a:sym typeface="Roboto Ligh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2830048307f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2830048307f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Roboto Light"/>
                <a:ea typeface="Roboto Light"/>
                <a:cs typeface="Roboto Light"/>
                <a:sym typeface="Roboto Light"/>
              </a:rPr>
              <a:t>We conducted an online survey to collect controlled terms used by other professionals in the fashion domain. In our survey, we also asked the professionals’ metadata practice in describing their collection, such as:</a:t>
            </a:r>
            <a:endParaRPr sz="1400">
              <a:latin typeface="Roboto Light"/>
              <a:ea typeface="Roboto Light"/>
              <a:cs typeface="Roboto Light"/>
              <a:sym typeface="Roboto Light"/>
            </a:endParaRPr>
          </a:p>
          <a:p>
            <a:pPr indent="-317500" lvl="0" marL="457200" rtl="0" algn="l">
              <a:spcBef>
                <a:spcPts val="0"/>
              </a:spcBef>
              <a:spcAft>
                <a:spcPts val="0"/>
              </a:spcAft>
              <a:buSzPts val="1400"/>
              <a:buFont typeface="Roboto Light"/>
              <a:buChar char="●"/>
            </a:pPr>
            <a:r>
              <a:rPr lang="en" sz="1400">
                <a:latin typeface="Roboto Light"/>
                <a:ea typeface="Roboto Light"/>
                <a:cs typeface="Roboto Light"/>
                <a:sym typeface="Roboto Light"/>
              </a:rPr>
              <a:t>Metadata standard</a:t>
            </a:r>
            <a:endParaRPr sz="1400">
              <a:latin typeface="Roboto Light"/>
              <a:ea typeface="Roboto Light"/>
              <a:cs typeface="Roboto Light"/>
              <a:sym typeface="Roboto Light"/>
            </a:endParaRPr>
          </a:p>
          <a:p>
            <a:pPr indent="-317500" lvl="0" marL="457200" rtl="0" algn="l">
              <a:spcBef>
                <a:spcPts val="0"/>
              </a:spcBef>
              <a:spcAft>
                <a:spcPts val="0"/>
              </a:spcAft>
              <a:buSzPts val="1400"/>
              <a:buFont typeface="Roboto Light"/>
              <a:buChar char="●"/>
            </a:pPr>
            <a:r>
              <a:rPr lang="en" sz="1400">
                <a:latin typeface="Roboto Light"/>
                <a:ea typeface="Roboto Light"/>
                <a:cs typeface="Roboto Light"/>
                <a:sym typeface="Roboto Light"/>
              </a:rPr>
              <a:t>Reference materials for controlled vocabularies</a:t>
            </a:r>
            <a:endParaRPr sz="1400">
              <a:latin typeface="Roboto Light"/>
              <a:ea typeface="Roboto Light"/>
              <a:cs typeface="Roboto Light"/>
              <a:sym typeface="Roboto Light"/>
            </a:endParaRPr>
          </a:p>
          <a:p>
            <a:pPr indent="-317500" lvl="0" marL="457200" rtl="0" algn="l">
              <a:spcBef>
                <a:spcPts val="0"/>
              </a:spcBef>
              <a:spcAft>
                <a:spcPts val="0"/>
              </a:spcAft>
              <a:buSzPts val="1400"/>
              <a:buFont typeface="Roboto Light"/>
              <a:buChar char="●"/>
            </a:pPr>
            <a:r>
              <a:rPr lang="en" sz="1400">
                <a:latin typeface="Roboto Light"/>
                <a:ea typeface="Roboto Light"/>
                <a:cs typeface="Roboto Light"/>
                <a:sym typeface="Roboto Light"/>
              </a:rPr>
              <a:t>Decision-making for selecting appropriate terms with meanings that have changed over time</a:t>
            </a:r>
            <a:endParaRPr sz="1400">
              <a:latin typeface="Roboto Light"/>
              <a:ea typeface="Roboto Light"/>
              <a:cs typeface="Roboto Light"/>
              <a:sym typeface="Roboto Light"/>
            </a:endParaRPr>
          </a:p>
          <a:p>
            <a:pPr indent="0" lvl="0" marL="0" rtl="0" algn="l">
              <a:spcBef>
                <a:spcPts val="0"/>
              </a:spcBef>
              <a:spcAft>
                <a:spcPts val="0"/>
              </a:spcAft>
              <a:buNone/>
            </a:pPr>
            <a:r>
              <a:rPr lang="en" sz="1400">
                <a:latin typeface="Roboto Light"/>
                <a:ea typeface="Roboto Light"/>
                <a:cs typeface="Roboto Light"/>
                <a:sym typeface="Roboto Light"/>
              </a:rPr>
              <a:t> </a:t>
            </a:r>
            <a:endParaRPr sz="1400">
              <a:latin typeface="Roboto Light"/>
              <a:ea typeface="Roboto Light"/>
              <a:cs typeface="Roboto Light"/>
              <a:sym typeface="Roboto Light"/>
            </a:endParaRPr>
          </a:p>
          <a:p>
            <a:pPr indent="0" lvl="0" marL="0" rtl="0" algn="l">
              <a:spcBef>
                <a:spcPts val="0"/>
              </a:spcBef>
              <a:spcAft>
                <a:spcPts val="0"/>
              </a:spcAft>
              <a:buNone/>
            </a:pPr>
            <a:r>
              <a:rPr lang="en" sz="1400">
                <a:latin typeface="Roboto Light"/>
                <a:ea typeface="Roboto Light"/>
                <a:cs typeface="Roboto Light"/>
                <a:sym typeface="Roboto Light"/>
              </a:rPr>
              <a:t>Respondents are asked to share their sample dataset, we also provided another alternative by providing a sample dress item and asking respondents input metadata per their metadata practice. Shown here is the sample artifact used in the survey, it’s a recreation of a gown housed in the Louisiana State University Textile &amp; Costume Museum.</a:t>
            </a:r>
            <a:endParaRPr sz="1400">
              <a:latin typeface="Roboto Light"/>
              <a:ea typeface="Roboto Light"/>
              <a:cs typeface="Roboto Light"/>
              <a:sym typeface="Roboto Ligh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830048307f_0_5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2830048307f_0_5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word cloud visually represents key terms contributed by survey respondents when describing provided artifacts. The terms that stand out most prominently are 'embroidery,' 'red,' and 'lace.' These are closely followed by descriptors such as 'beading,' 'black,' 'blue,' 'cotton,' 'drawnwork,' 'leather,' 'linen,' 'pink,' 'sheer,' and 'smocking.' In addition to these, the word cloud features 48 other descriptive terms gathered from the survey.</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Font typeface="Roboto Light"/>
              <a:buChar char="●"/>
            </a:pPr>
            <a:r>
              <a:rPr lang="en" sz="1400">
                <a:latin typeface="Roboto Light"/>
                <a:ea typeface="Roboto Light"/>
                <a:cs typeface="Roboto Light"/>
                <a:sym typeface="Roboto Light"/>
              </a:rPr>
              <a:t>12 out of 31 people who started the survey completed the survey, that is about a completion rate of about 40%. Interestingly, we have not received any sample digital catalog from the respondents</a:t>
            </a:r>
            <a:endParaRPr sz="1400">
              <a:latin typeface="Roboto Light"/>
              <a:ea typeface="Roboto Light"/>
              <a:cs typeface="Roboto Light"/>
              <a:sym typeface="Roboto Light"/>
            </a:endParaRPr>
          </a:p>
          <a:p>
            <a:pPr indent="-317500" lvl="0" marL="457200" rtl="0" algn="l">
              <a:spcBef>
                <a:spcPts val="0"/>
              </a:spcBef>
              <a:spcAft>
                <a:spcPts val="0"/>
              </a:spcAft>
              <a:buSzPts val="1400"/>
              <a:buFont typeface="Roboto Light"/>
              <a:buChar char="●"/>
            </a:pPr>
            <a:r>
              <a:rPr lang="en" sz="1400">
                <a:latin typeface="Roboto Light"/>
                <a:ea typeface="Roboto Light"/>
                <a:cs typeface="Roboto Light"/>
                <a:sym typeface="Roboto Light"/>
              </a:rPr>
              <a:t>We discovered 48 new terms through this method</a:t>
            </a:r>
            <a:endParaRPr sz="1400">
              <a:latin typeface="Roboto Light"/>
              <a:ea typeface="Roboto Light"/>
              <a:cs typeface="Roboto Light"/>
              <a:sym typeface="Roboto Light"/>
            </a:endParaRPr>
          </a:p>
          <a:p>
            <a:pPr indent="-317500" lvl="0" marL="457200" rtl="0" algn="l">
              <a:spcBef>
                <a:spcPts val="0"/>
              </a:spcBef>
              <a:spcAft>
                <a:spcPts val="0"/>
              </a:spcAft>
              <a:buSzPts val="1400"/>
              <a:buFont typeface="Roboto Light"/>
              <a:buChar char="●"/>
            </a:pPr>
            <a:r>
              <a:rPr lang="en" sz="1400">
                <a:latin typeface="Roboto Light"/>
                <a:ea typeface="Roboto Light"/>
                <a:cs typeface="Roboto Light"/>
                <a:sym typeface="Roboto Light"/>
              </a:rPr>
              <a:t>This survey suggested refined metadata elements are needed for better classification of artifacts, such as fiber, color categories, hat type, etc</a:t>
            </a:r>
            <a:endParaRPr sz="1400">
              <a:latin typeface="Roboto Light"/>
              <a:ea typeface="Roboto Light"/>
              <a:cs typeface="Roboto Light"/>
              <a:sym typeface="Roboto Light"/>
            </a:endParaRPr>
          </a:p>
          <a:p>
            <a:pPr indent="0" lvl="0" marL="0" rtl="0" algn="l">
              <a:spcBef>
                <a:spcPts val="0"/>
              </a:spcBef>
              <a:spcAft>
                <a:spcPts val="0"/>
              </a:spcAft>
              <a:buNone/>
            </a:pPr>
            <a:r>
              <a:rPr lang="en" sz="1400">
                <a:latin typeface="Roboto Light"/>
                <a:ea typeface="Roboto Light"/>
                <a:cs typeface="Roboto Light"/>
                <a:sym typeface="Roboto Light"/>
              </a:rPr>
              <a:t>Word cloud showed in this slide are Sample terminologies shared by participants in response to the sample artifacts.</a:t>
            </a:r>
            <a:endParaRPr sz="1400">
              <a:latin typeface="Roboto Light"/>
              <a:ea typeface="Roboto Light"/>
              <a:cs typeface="Roboto Light"/>
              <a:sym typeface="Roboto Ligh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logo corner">
  <p:cSld name="main logo corner">
    <p:spTree>
      <p:nvGrpSpPr>
        <p:cNvPr id="50" name="Shape 50"/>
        <p:cNvGrpSpPr/>
        <p:nvPr/>
      </p:nvGrpSpPr>
      <p:grpSpPr>
        <a:xfrm>
          <a:off x="0" y="0"/>
          <a:ext cx="0" cy="0"/>
          <a:chOff x="0" y="0"/>
          <a:chExt cx="0" cy="0"/>
        </a:xfrm>
      </p:grpSpPr>
      <p:sp>
        <p:nvSpPr>
          <p:cNvPr id="51" name="Google Shape;51;p13"/>
          <p:cNvSpPr txBox="1"/>
          <p:nvPr>
            <p:ph type="title"/>
          </p:nvPr>
        </p:nvSpPr>
        <p:spPr>
          <a:xfrm>
            <a:off x="628650" y="837521"/>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SzPts val="2600"/>
              <a:buNone/>
              <a:defRPr/>
            </a:lvl1pPr>
            <a:lvl2pPr lvl="1" rtl="0" algn="l">
              <a:lnSpc>
                <a:spcPct val="90000"/>
              </a:lnSpc>
              <a:spcBef>
                <a:spcPts val="0"/>
              </a:spcBef>
              <a:spcAft>
                <a:spcPts val="0"/>
              </a:spcAft>
              <a:buSzPts val="2600"/>
              <a:buNone/>
              <a:defRPr/>
            </a:lvl2pPr>
            <a:lvl3pPr lvl="2" rtl="0" algn="l">
              <a:lnSpc>
                <a:spcPct val="90000"/>
              </a:lnSpc>
              <a:spcBef>
                <a:spcPts val="0"/>
              </a:spcBef>
              <a:spcAft>
                <a:spcPts val="0"/>
              </a:spcAft>
              <a:buSzPts val="2600"/>
              <a:buNone/>
              <a:defRPr/>
            </a:lvl3pPr>
            <a:lvl4pPr lvl="3" rtl="0" algn="l">
              <a:lnSpc>
                <a:spcPct val="90000"/>
              </a:lnSpc>
              <a:spcBef>
                <a:spcPts val="0"/>
              </a:spcBef>
              <a:spcAft>
                <a:spcPts val="0"/>
              </a:spcAft>
              <a:buSzPts val="2600"/>
              <a:buNone/>
              <a:defRPr/>
            </a:lvl4pPr>
            <a:lvl5pPr lvl="4" rtl="0" algn="l">
              <a:lnSpc>
                <a:spcPct val="90000"/>
              </a:lnSpc>
              <a:spcBef>
                <a:spcPts val="0"/>
              </a:spcBef>
              <a:spcAft>
                <a:spcPts val="0"/>
              </a:spcAft>
              <a:buSzPts val="2600"/>
              <a:buNone/>
              <a:defRPr/>
            </a:lvl5pPr>
            <a:lvl6pPr lvl="5" rtl="0" algn="l">
              <a:lnSpc>
                <a:spcPct val="90000"/>
              </a:lnSpc>
              <a:spcBef>
                <a:spcPts val="0"/>
              </a:spcBef>
              <a:spcAft>
                <a:spcPts val="0"/>
              </a:spcAft>
              <a:buSzPts val="2600"/>
              <a:buNone/>
              <a:defRPr/>
            </a:lvl6pPr>
            <a:lvl7pPr lvl="6" rtl="0" algn="l">
              <a:lnSpc>
                <a:spcPct val="90000"/>
              </a:lnSpc>
              <a:spcBef>
                <a:spcPts val="0"/>
              </a:spcBef>
              <a:spcAft>
                <a:spcPts val="0"/>
              </a:spcAft>
              <a:buSzPts val="2600"/>
              <a:buNone/>
              <a:defRPr/>
            </a:lvl7pPr>
            <a:lvl8pPr lvl="7" rtl="0" algn="l">
              <a:lnSpc>
                <a:spcPct val="90000"/>
              </a:lnSpc>
              <a:spcBef>
                <a:spcPts val="0"/>
              </a:spcBef>
              <a:spcAft>
                <a:spcPts val="0"/>
              </a:spcAft>
              <a:buSzPts val="2600"/>
              <a:buNone/>
              <a:defRPr/>
            </a:lvl8pPr>
            <a:lvl9pPr lvl="8" rtl="0" algn="l">
              <a:lnSpc>
                <a:spcPct val="90000"/>
              </a:lnSpc>
              <a:spcBef>
                <a:spcPts val="0"/>
              </a:spcBef>
              <a:spcAft>
                <a:spcPts val="0"/>
              </a:spcAft>
              <a:buSzPts val="2600"/>
              <a:buNone/>
              <a:defRPr/>
            </a:lvl9pPr>
          </a:lstStyle>
          <a:p/>
        </p:txBody>
      </p:sp>
      <p:sp>
        <p:nvSpPr>
          <p:cNvPr id="52" name="Google Shape;52;p13"/>
          <p:cNvSpPr txBox="1"/>
          <p:nvPr>
            <p:ph idx="1" type="body"/>
          </p:nvPr>
        </p:nvSpPr>
        <p:spPr>
          <a:xfrm>
            <a:off x="628650" y="2005313"/>
            <a:ext cx="7886700" cy="26274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accent1"/>
              </a:buClr>
              <a:buSzPts val="2100"/>
              <a:buFont typeface="Arial"/>
              <a:buNone/>
              <a:defRPr b="0" i="0" sz="2100" u="none" cap="none" strike="noStrike">
                <a:solidFill>
                  <a:srgbClr val="000000"/>
                </a:solidFill>
                <a:latin typeface="Arial"/>
                <a:ea typeface="Arial"/>
                <a:cs typeface="Arial"/>
                <a:sym typeface="Arial"/>
              </a:defRPr>
            </a:lvl1pPr>
            <a:lvl2pPr indent="-361950" lvl="1" marL="9144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2pPr>
            <a:lvl3pPr indent="-361950" lvl="2" marL="13716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3pPr>
            <a:lvl4pPr indent="-361950" lvl="3" marL="18288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4pPr>
            <a:lvl5pPr indent="-361950" lvl="4" marL="22860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5pPr>
            <a:lvl6pPr indent="-361950" lvl="5" marL="27432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6pPr>
            <a:lvl7pPr indent="-361950" lvl="6" marL="32004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7pPr>
            <a:lvl8pPr indent="-361950" lvl="7" marL="36576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8pPr>
            <a:lvl9pPr indent="-361950" lvl="8" marL="4114800" marR="0" rtl="0" algn="l">
              <a:lnSpc>
                <a:spcPct val="90000"/>
              </a:lnSpc>
              <a:spcBef>
                <a:spcPts val="800"/>
              </a:spcBef>
              <a:spcAft>
                <a:spcPts val="0"/>
              </a:spcAft>
              <a:buClr>
                <a:schemeClr val="accent1"/>
              </a:buClr>
              <a:buSzPts val="2100"/>
              <a:buFont typeface="Arial"/>
              <a:buChar char="•"/>
              <a:defRPr b="0" i="0" sz="2100" u="none" cap="none" strike="noStrike">
                <a:solidFill>
                  <a:schemeClr val="accent1"/>
                </a:solidFill>
                <a:latin typeface="Calibri"/>
                <a:ea typeface="Calibri"/>
                <a:cs typeface="Calibri"/>
                <a:sym typeface="Calibri"/>
              </a:defRPr>
            </a:lvl9pPr>
          </a:lstStyle>
          <a:p/>
        </p:txBody>
      </p:sp>
      <p:pic>
        <p:nvPicPr>
          <p:cNvPr id="53" name="Google Shape;53;p13"/>
          <p:cNvPicPr preferRelativeResize="0"/>
          <p:nvPr/>
        </p:nvPicPr>
        <p:blipFill rotWithShape="1">
          <a:blip r:embed="rId2">
            <a:alphaModFix/>
          </a:blip>
          <a:srcRect b="0" l="0" r="0" t="0"/>
          <a:stretch/>
        </p:blipFill>
        <p:spPr>
          <a:xfrm>
            <a:off x="259031" y="4663555"/>
            <a:ext cx="1335233" cy="252211"/>
          </a:xfrm>
          <a:prstGeom prst="rect">
            <a:avLst/>
          </a:prstGeom>
          <a:noFill/>
          <a:ln>
            <a:noFill/>
          </a:ln>
        </p:spPr>
      </p:pic>
      <p:sp>
        <p:nvSpPr>
          <p:cNvPr id="54" name="Google Shape;54;p13"/>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solidFill>
                  <a:srgbClr val="000000"/>
                </a:solidFill>
              </a:defRPr>
            </a:lvl1pPr>
            <a:lvl2pPr lvl="1">
              <a:buNone/>
              <a:defRPr sz="1300">
                <a:solidFill>
                  <a:srgbClr val="000000"/>
                </a:solidFill>
              </a:defRPr>
            </a:lvl2pPr>
            <a:lvl3pPr lvl="2">
              <a:buNone/>
              <a:defRPr sz="1300">
                <a:solidFill>
                  <a:srgbClr val="000000"/>
                </a:solidFill>
              </a:defRPr>
            </a:lvl3pPr>
            <a:lvl4pPr lvl="3">
              <a:buNone/>
              <a:defRPr sz="1300">
                <a:solidFill>
                  <a:srgbClr val="000000"/>
                </a:solidFill>
              </a:defRPr>
            </a:lvl4pPr>
            <a:lvl5pPr lvl="4">
              <a:buNone/>
              <a:defRPr sz="1300">
                <a:solidFill>
                  <a:srgbClr val="000000"/>
                </a:solidFill>
              </a:defRPr>
            </a:lvl5pPr>
            <a:lvl6pPr lvl="5">
              <a:buNone/>
              <a:defRPr sz="1300">
                <a:solidFill>
                  <a:srgbClr val="000000"/>
                </a:solidFill>
              </a:defRPr>
            </a:lvl6pPr>
            <a:lvl7pPr lvl="6">
              <a:buNone/>
              <a:defRPr sz="1300">
                <a:solidFill>
                  <a:srgbClr val="000000"/>
                </a:solidFill>
              </a:defRPr>
            </a:lvl7pPr>
            <a:lvl8pPr lvl="7">
              <a:buNone/>
              <a:defRPr sz="1300">
                <a:solidFill>
                  <a:srgbClr val="000000"/>
                </a:solidFill>
              </a:defRPr>
            </a:lvl8pPr>
            <a:lvl9pPr lvl="8">
              <a:buNone/>
              <a:defRPr sz="1300">
                <a:solidFill>
                  <a:srgbClr val="000000"/>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Yellow">
  <p:cSld name="BLANK_1_1">
    <p:spTree>
      <p:nvGrpSpPr>
        <p:cNvPr id="55" name="Shape 55"/>
        <p:cNvGrpSpPr/>
        <p:nvPr/>
      </p:nvGrpSpPr>
      <p:grpSpPr>
        <a:xfrm>
          <a:off x="0" y="0"/>
          <a:ext cx="0" cy="0"/>
          <a:chOff x="0" y="0"/>
          <a:chExt cx="0" cy="0"/>
        </a:xfrm>
      </p:grpSpPr>
      <p:sp>
        <p:nvSpPr>
          <p:cNvPr id="56" name="Google Shape;56;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7" name="Google Shape;57;p14"/>
          <p:cNvSpPr/>
          <p:nvPr/>
        </p:nvSpPr>
        <p:spPr>
          <a:xfrm>
            <a:off x="0" y="329125"/>
            <a:ext cx="69300" cy="753000"/>
          </a:xfrm>
          <a:prstGeom prst="rect">
            <a:avLst/>
          </a:prstGeom>
          <a:solidFill>
            <a:srgbClr val="FBBC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credly.com/badges/b713af99-adf8-403c-b06e-08d03351fe87" TargetMode="External"/><Relationship Id="rId4" Type="http://schemas.openxmlformats.org/officeDocument/2006/relationships/hyperlink" Target="https://www.accessibilityassociation.org/s/cpwa-certificants" TargetMode="External"/><Relationship Id="rId5" Type="http://schemas.openxmlformats.org/officeDocument/2006/relationships/hyperlink" Target="https://www.accessibilityassociation.org/s/wascertificants" TargetMode="External"/><Relationship Id="rId6" Type="http://schemas.openxmlformats.org/officeDocument/2006/relationships/hyperlink" Target="https://www.accessibilityassociation.org/s/cpacc-certificants" TargetMode="External"/><Relationship Id="rId7"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hyperlink" Target="https://historicdress.org/omeka2/"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hyperlink" Target="https://vtechworks.lib.vt.edu/handle/10919/115699" TargetMode="External"/><Relationship Id="rId4" Type="http://schemas.openxmlformats.org/officeDocument/2006/relationships/hyperlink" Target="https://online.vraweb.org/index.php/vrab/article/view/228/233"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hyperlink" Target="http://historicdress.org" TargetMode="External"/><Relationship Id="rId4" Type="http://schemas.openxmlformats.org/officeDocument/2006/relationships/hyperlink" Target="https://liberalarts.vt.edu/departments-and-schools/apparel-housing-and-resource-management/experience/collections/the-oris-glisson-historic-costume-and-textile-collection.html" TargetMode="External"/><Relationship Id="rId5" Type="http://schemas.openxmlformats.org/officeDocument/2006/relationships/hyperlink" Target="https://youtu.be/qwuPY5NiQ9Y"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hyperlink" Target="mailto:wenng@vt.edu" TargetMode="External"/><Relationship Id="rId4" Type="http://schemas.openxmlformats.org/officeDocument/2006/relationships/hyperlink" Target="https://ngwennie.org" TargetMode="External"/><Relationship Id="rId5" Type="http://schemas.openxmlformats.org/officeDocument/2006/relationships/hyperlink" Target="https://bit.ly/2023VRA-costumecore" TargetMode="External"/><Relationship Id="rId6"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1.jpg"/><Relationship Id="rId4" Type="http://schemas.openxmlformats.org/officeDocument/2006/relationships/image" Target="../media/image10.jpg"/><Relationship Id="rId5"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5"/>
          <p:cNvSpPr txBox="1"/>
          <p:nvPr/>
        </p:nvSpPr>
        <p:spPr>
          <a:xfrm>
            <a:off x="422858" y="967209"/>
            <a:ext cx="8205900" cy="2101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800">
                <a:solidFill>
                  <a:srgbClr val="871F41"/>
                </a:solidFill>
                <a:latin typeface="Google Sans"/>
                <a:ea typeface="Google Sans"/>
                <a:cs typeface="Google Sans"/>
                <a:sym typeface="Google Sans"/>
              </a:rPr>
              <a:t>Comparative Study and Expansion of Metadata Standards for Historic Fashion Collections</a:t>
            </a:r>
            <a:endParaRPr sz="3800">
              <a:solidFill>
                <a:srgbClr val="871F41"/>
              </a:solidFill>
              <a:latin typeface="Google Sans"/>
              <a:ea typeface="Google Sans"/>
              <a:cs typeface="Google Sans"/>
              <a:sym typeface="Google Sans"/>
            </a:endParaRPr>
          </a:p>
        </p:txBody>
      </p:sp>
      <p:sp>
        <p:nvSpPr>
          <p:cNvPr id="63" name="Google Shape;63;p15"/>
          <p:cNvSpPr txBox="1"/>
          <p:nvPr/>
        </p:nvSpPr>
        <p:spPr>
          <a:xfrm>
            <a:off x="440189" y="3069003"/>
            <a:ext cx="8075700" cy="6372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a:solidFill>
                  <a:srgbClr val="CA4F00"/>
                </a:solidFill>
                <a:latin typeface="Google Sans"/>
                <a:ea typeface="Google Sans"/>
                <a:cs typeface="Google Sans"/>
                <a:sym typeface="Google Sans"/>
              </a:rPr>
              <a:t>27 Sep 2023</a:t>
            </a:r>
            <a:endParaRPr>
              <a:solidFill>
                <a:srgbClr val="CA4F00"/>
              </a:solidFill>
              <a:latin typeface="Google Sans"/>
              <a:ea typeface="Google Sans"/>
              <a:cs typeface="Google Sans"/>
              <a:sym typeface="Google Sans"/>
            </a:endParaRPr>
          </a:p>
        </p:txBody>
      </p:sp>
      <p:sp>
        <p:nvSpPr>
          <p:cNvPr id="64" name="Google Shape;64;p15"/>
          <p:cNvSpPr txBox="1"/>
          <p:nvPr/>
        </p:nvSpPr>
        <p:spPr>
          <a:xfrm>
            <a:off x="442775" y="3728500"/>
            <a:ext cx="3198600" cy="103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000">
                <a:solidFill>
                  <a:schemeClr val="dk1"/>
                </a:solidFill>
                <a:latin typeface="Roboto Light"/>
                <a:ea typeface="Roboto Light"/>
                <a:cs typeface="Roboto Light"/>
                <a:sym typeface="Roboto Light"/>
              </a:rPr>
              <a:t>Presenter: </a:t>
            </a:r>
            <a:r>
              <a:rPr b="1" lang="en" sz="1000">
                <a:solidFill>
                  <a:schemeClr val="dk1"/>
                </a:solidFill>
                <a:latin typeface="Roboto"/>
                <a:ea typeface="Roboto"/>
                <a:cs typeface="Roboto"/>
                <a:sym typeface="Roboto"/>
              </a:rPr>
              <a:t>Wen Nie Ng</a:t>
            </a:r>
            <a:endParaRPr b="1" sz="1000">
              <a:solidFill>
                <a:schemeClr val="dk1"/>
              </a:solidFill>
              <a:latin typeface="Roboto"/>
              <a:ea typeface="Roboto"/>
              <a:cs typeface="Roboto"/>
              <a:sym typeface="Roboto"/>
            </a:endParaRPr>
          </a:p>
          <a:p>
            <a:pPr indent="0" lvl="0" marL="0" rtl="0" algn="l">
              <a:lnSpc>
                <a:spcPct val="150000"/>
              </a:lnSpc>
              <a:spcBef>
                <a:spcPts val="0"/>
              </a:spcBef>
              <a:spcAft>
                <a:spcPts val="0"/>
              </a:spcAft>
              <a:buNone/>
            </a:pPr>
            <a:r>
              <a:rPr lang="en" sz="1000">
                <a:solidFill>
                  <a:schemeClr val="dk1"/>
                </a:solidFill>
                <a:latin typeface="Roboto Light"/>
                <a:ea typeface="Roboto Light"/>
                <a:cs typeface="Roboto Light"/>
                <a:sym typeface="Roboto Light"/>
              </a:rPr>
              <a:t>Digital Collections Librarian, Virginia Tech</a:t>
            </a:r>
            <a:endParaRPr sz="1000">
              <a:solidFill>
                <a:schemeClr val="dk1"/>
              </a:solidFill>
              <a:latin typeface="Roboto Light"/>
              <a:ea typeface="Roboto Light"/>
              <a:cs typeface="Roboto Light"/>
              <a:sym typeface="Roboto Light"/>
            </a:endParaRPr>
          </a:p>
          <a:p>
            <a:pPr indent="0" lvl="0" marL="0" rtl="0" algn="l">
              <a:lnSpc>
                <a:spcPct val="150000"/>
              </a:lnSpc>
              <a:spcBef>
                <a:spcPts val="0"/>
              </a:spcBef>
              <a:spcAft>
                <a:spcPts val="0"/>
              </a:spcAft>
              <a:buClr>
                <a:schemeClr val="dk1"/>
              </a:buClr>
              <a:buSzPts val="1100"/>
              <a:buFont typeface="Arial"/>
              <a:buNone/>
            </a:pPr>
            <a:r>
              <a:rPr i="1" lang="en" sz="1000">
                <a:solidFill>
                  <a:schemeClr val="dk1"/>
                </a:solidFill>
                <a:latin typeface="Roboto Light"/>
                <a:ea typeface="Roboto Light"/>
                <a:cs typeface="Roboto Light"/>
                <a:sym typeface="Roboto Light"/>
              </a:rPr>
              <a:t>MIS, </a:t>
            </a:r>
            <a:r>
              <a:rPr i="1" lang="en" sz="1000" u="sng">
                <a:solidFill>
                  <a:schemeClr val="hlink"/>
                </a:solidFill>
                <a:latin typeface="Roboto Light"/>
                <a:ea typeface="Roboto Light"/>
                <a:cs typeface="Roboto Light"/>
                <a:sym typeface="Roboto Light"/>
                <a:hlinkClick r:id="rId3"/>
              </a:rPr>
              <a:t>UXD</a:t>
            </a:r>
            <a:r>
              <a:rPr i="1" lang="en" sz="1000">
                <a:solidFill>
                  <a:schemeClr val="dk1"/>
                </a:solidFill>
                <a:latin typeface="Roboto Light"/>
                <a:ea typeface="Roboto Light"/>
                <a:cs typeface="Roboto Light"/>
                <a:sym typeface="Roboto Light"/>
              </a:rPr>
              <a:t>, </a:t>
            </a:r>
            <a:r>
              <a:rPr i="1" lang="en" sz="1000" u="sng">
                <a:solidFill>
                  <a:schemeClr val="hlink"/>
                </a:solidFill>
                <a:latin typeface="Roboto Light"/>
                <a:ea typeface="Roboto Light"/>
                <a:cs typeface="Roboto Light"/>
                <a:sym typeface="Roboto Light"/>
                <a:hlinkClick r:id="rId4"/>
              </a:rPr>
              <a:t>CPWA</a:t>
            </a:r>
            <a:r>
              <a:rPr i="1" lang="en" sz="1000">
                <a:solidFill>
                  <a:schemeClr val="dk1"/>
                </a:solidFill>
                <a:latin typeface="Roboto Light"/>
                <a:ea typeface="Roboto Light"/>
                <a:cs typeface="Roboto Light"/>
                <a:sym typeface="Roboto Light"/>
              </a:rPr>
              <a:t>, </a:t>
            </a:r>
            <a:r>
              <a:rPr i="1" lang="en" sz="1000" u="sng">
                <a:solidFill>
                  <a:schemeClr val="hlink"/>
                </a:solidFill>
                <a:latin typeface="Roboto Light"/>
                <a:ea typeface="Roboto Light"/>
                <a:cs typeface="Roboto Light"/>
                <a:sym typeface="Roboto Light"/>
                <a:hlinkClick r:id="rId5"/>
              </a:rPr>
              <a:t>WAS</a:t>
            </a:r>
            <a:r>
              <a:rPr i="1" lang="en" sz="1000">
                <a:solidFill>
                  <a:schemeClr val="dk1"/>
                </a:solidFill>
                <a:latin typeface="Roboto Light"/>
                <a:ea typeface="Roboto Light"/>
                <a:cs typeface="Roboto Light"/>
                <a:sym typeface="Roboto Light"/>
              </a:rPr>
              <a:t>, </a:t>
            </a:r>
            <a:r>
              <a:rPr i="1" lang="en" sz="1000" u="sng">
                <a:solidFill>
                  <a:schemeClr val="hlink"/>
                </a:solidFill>
                <a:latin typeface="Roboto Light"/>
                <a:ea typeface="Roboto Light"/>
                <a:cs typeface="Roboto Light"/>
                <a:sym typeface="Roboto Light"/>
                <a:hlinkClick r:id="rId6"/>
              </a:rPr>
              <a:t>CPACC</a:t>
            </a:r>
            <a:endParaRPr sz="1000">
              <a:solidFill>
                <a:srgbClr val="666666"/>
              </a:solidFill>
              <a:latin typeface="Roboto Light"/>
              <a:ea typeface="Roboto Light"/>
              <a:cs typeface="Roboto Light"/>
              <a:sym typeface="Roboto Light"/>
            </a:endParaRPr>
          </a:p>
        </p:txBody>
      </p:sp>
      <p:pic>
        <p:nvPicPr>
          <p:cNvPr id="65" name="Google Shape;65;p15"/>
          <p:cNvPicPr preferRelativeResize="0"/>
          <p:nvPr/>
        </p:nvPicPr>
        <p:blipFill rotWithShape="1">
          <a:blip r:embed="rId7">
            <a:alphaModFix/>
          </a:blip>
          <a:srcRect b="1503" l="0" r="80075" t="87030"/>
          <a:stretch/>
        </p:blipFill>
        <p:spPr>
          <a:xfrm>
            <a:off x="7322100" y="4505425"/>
            <a:ext cx="1821898" cy="589750"/>
          </a:xfrm>
          <a:prstGeom prst="rect">
            <a:avLst/>
          </a:prstGeom>
          <a:noFill/>
          <a:ln>
            <a:noFill/>
          </a:ln>
        </p:spPr>
      </p:pic>
      <p:sp>
        <p:nvSpPr>
          <p:cNvPr id="66" name="Google Shape;66;p15"/>
          <p:cNvSpPr txBox="1"/>
          <p:nvPr/>
        </p:nvSpPr>
        <p:spPr>
          <a:xfrm>
            <a:off x="422850" y="657475"/>
            <a:ext cx="62934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t>VRA 2023 Conference: Collections Management in Fashion and Media</a:t>
            </a:r>
            <a:endParaRPr sz="13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4"/>
          <p:cNvSpPr/>
          <p:nvPr/>
        </p:nvSpPr>
        <p:spPr>
          <a:xfrm>
            <a:off x="517675" y="1377175"/>
            <a:ext cx="7817100" cy="1779300"/>
          </a:xfrm>
          <a:prstGeom prst="rect">
            <a:avLst/>
          </a:prstGeom>
          <a:solidFill>
            <a:srgbClr val="F8F9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4"/>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
        <p:nvSpPr>
          <p:cNvPr id="164" name="Google Shape;164;p24"/>
          <p:cNvSpPr txBox="1"/>
          <p:nvPr/>
        </p:nvSpPr>
        <p:spPr>
          <a:xfrm>
            <a:off x="818914" y="2787175"/>
            <a:ext cx="31875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00"/>
              </a:buClr>
              <a:buSzPts val="1100"/>
              <a:buFont typeface="Arial"/>
              <a:buNone/>
            </a:pPr>
            <a:r>
              <a:t/>
            </a:r>
            <a:endParaRPr sz="1200"/>
          </a:p>
        </p:txBody>
      </p:sp>
      <p:graphicFrame>
        <p:nvGraphicFramePr>
          <p:cNvPr id="165" name="Google Shape;165;p24"/>
          <p:cNvGraphicFramePr/>
          <p:nvPr/>
        </p:nvGraphicFramePr>
        <p:xfrm>
          <a:off x="806725" y="1474425"/>
          <a:ext cx="3000000" cy="3000000"/>
        </p:xfrm>
        <a:graphic>
          <a:graphicData uri="http://schemas.openxmlformats.org/drawingml/2006/table">
            <a:tbl>
              <a:tblPr>
                <a:noFill/>
                <a:tableStyleId>{FFDB668C-A7BB-40D9-A956-0C7F13DBCCB3}</a:tableStyleId>
              </a:tblPr>
              <a:tblGrid>
                <a:gridCol w="3619500"/>
                <a:gridCol w="3619500"/>
              </a:tblGrid>
              <a:tr h="381000">
                <a:tc>
                  <a:txBody>
                    <a:bodyPr/>
                    <a:lstStyle/>
                    <a:p>
                      <a:pPr indent="0" lvl="0" marL="0" rtl="0" algn="l">
                        <a:spcBef>
                          <a:spcPts val="0"/>
                        </a:spcBef>
                        <a:spcAft>
                          <a:spcPts val="0"/>
                        </a:spcAft>
                        <a:buNone/>
                      </a:pPr>
                      <a:r>
                        <a:rPr b="1" lang="en"/>
                        <a:t>Metadata Standards</a:t>
                      </a:r>
                      <a:endParaRPr b="1"/>
                    </a:p>
                  </a:txBody>
                  <a:tcPr marT="91425" marB="91425" marR="91425" marL="91425"/>
                </a:tc>
                <a:tc>
                  <a:txBody>
                    <a:bodyPr/>
                    <a:lstStyle/>
                    <a:p>
                      <a:pPr indent="0" lvl="0" marL="0" rtl="0" algn="l">
                        <a:spcBef>
                          <a:spcPts val="0"/>
                        </a:spcBef>
                        <a:spcAft>
                          <a:spcPts val="0"/>
                        </a:spcAft>
                        <a:buNone/>
                      </a:pPr>
                      <a:r>
                        <a:rPr b="1" lang="en"/>
                        <a:t>count</a:t>
                      </a:r>
                      <a:endParaRPr b="1"/>
                    </a:p>
                  </a:txBody>
                  <a:tcPr marT="91425" marB="91425" marR="91425" marL="91425"/>
                </a:tc>
              </a:tr>
              <a:tr h="381000">
                <a:tc>
                  <a:txBody>
                    <a:bodyPr/>
                    <a:lstStyle/>
                    <a:p>
                      <a:pPr indent="0" lvl="0" marL="0" rtl="0" algn="l">
                        <a:spcBef>
                          <a:spcPts val="0"/>
                        </a:spcBef>
                        <a:spcAft>
                          <a:spcPts val="0"/>
                        </a:spcAft>
                        <a:buNone/>
                      </a:pPr>
                      <a:r>
                        <a:rPr lang="en"/>
                        <a:t>Dublin Core</a:t>
                      </a:r>
                      <a:endParaRPr/>
                    </a:p>
                  </a:txBody>
                  <a:tcPr marT="91425" marB="91425" marR="91425" marL="91425"/>
                </a:tc>
                <a:tc>
                  <a:txBody>
                    <a:bodyPr/>
                    <a:lstStyle/>
                    <a:p>
                      <a:pPr indent="0" lvl="0" marL="0" rtl="0" algn="l">
                        <a:spcBef>
                          <a:spcPts val="0"/>
                        </a:spcBef>
                        <a:spcAft>
                          <a:spcPts val="0"/>
                        </a:spcAft>
                        <a:buNone/>
                      </a:pPr>
                      <a:r>
                        <a:rPr lang="en"/>
                        <a:t>4 (40%)</a:t>
                      </a:r>
                      <a:endParaRPr/>
                    </a:p>
                  </a:txBody>
                  <a:tcPr marT="91425" marB="91425" marR="91425" marL="91425"/>
                </a:tc>
              </a:tr>
              <a:tr h="381000">
                <a:tc>
                  <a:txBody>
                    <a:bodyPr/>
                    <a:lstStyle/>
                    <a:p>
                      <a:pPr indent="0" lvl="0" marL="0" rtl="0" algn="l">
                        <a:spcBef>
                          <a:spcPts val="0"/>
                        </a:spcBef>
                        <a:spcAft>
                          <a:spcPts val="0"/>
                        </a:spcAft>
                        <a:buNone/>
                      </a:pPr>
                      <a:r>
                        <a:rPr lang="en"/>
                        <a:t>Costume Core</a:t>
                      </a:r>
                      <a:endParaRPr/>
                    </a:p>
                  </a:txBody>
                  <a:tcPr marT="91425" marB="91425" marR="91425" marL="91425"/>
                </a:tc>
                <a:tc>
                  <a:txBody>
                    <a:bodyPr/>
                    <a:lstStyle/>
                    <a:p>
                      <a:pPr indent="0" lvl="0" marL="0" rtl="0" algn="l">
                        <a:spcBef>
                          <a:spcPts val="0"/>
                        </a:spcBef>
                        <a:spcAft>
                          <a:spcPts val="0"/>
                        </a:spcAft>
                        <a:buNone/>
                      </a:pPr>
                      <a:r>
                        <a:rPr lang="en"/>
                        <a:t>1 (10%)</a:t>
                      </a:r>
                      <a:endParaRPr/>
                    </a:p>
                  </a:txBody>
                  <a:tcPr marT="91425" marB="91425" marR="91425" marL="91425"/>
                </a:tc>
              </a:tr>
              <a:tr h="381000">
                <a:tc>
                  <a:txBody>
                    <a:bodyPr/>
                    <a:lstStyle/>
                    <a:p>
                      <a:pPr indent="0" lvl="0" marL="0" rtl="0" algn="l">
                        <a:spcBef>
                          <a:spcPts val="0"/>
                        </a:spcBef>
                        <a:spcAft>
                          <a:spcPts val="0"/>
                        </a:spcAft>
                        <a:buNone/>
                      </a:pPr>
                      <a:r>
                        <a:rPr lang="en"/>
                        <a:t>Others</a:t>
                      </a:r>
                      <a:endParaRPr/>
                    </a:p>
                  </a:txBody>
                  <a:tcPr marT="91425" marB="91425" marR="91425" marL="91425"/>
                </a:tc>
                <a:tc>
                  <a:txBody>
                    <a:bodyPr/>
                    <a:lstStyle/>
                    <a:p>
                      <a:pPr indent="0" lvl="0" marL="0" rtl="0" algn="l">
                        <a:spcBef>
                          <a:spcPts val="0"/>
                        </a:spcBef>
                        <a:spcAft>
                          <a:spcPts val="0"/>
                        </a:spcAft>
                        <a:buNone/>
                      </a:pPr>
                      <a:r>
                        <a:rPr lang="en"/>
                        <a:t>5 (50%)</a:t>
                      </a:r>
                      <a:endParaRPr/>
                    </a:p>
                  </a:txBody>
                  <a:tcPr marT="91425" marB="91425" marR="91425" marL="91425"/>
                </a:tc>
              </a:tr>
            </a:tbl>
          </a:graphicData>
        </a:graphic>
      </p:graphicFrame>
      <p:sp>
        <p:nvSpPr>
          <p:cNvPr id="166" name="Google Shape;166;p24"/>
          <p:cNvSpPr txBox="1"/>
          <p:nvPr/>
        </p:nvSpPr>
        <p:spPr>
          <a:xfrm>
            <a:off x="517675" y="524338"/>
            <a:ext cx="4931100" cy="554100"/>
          </a:xfrm>
          <a:prstGeom prst="rect">
            <a:avLst/>
          </a:prstGeom>
          <a:noFill/>
          <a:ln>
            <a:noFill/>
          </a:ln>
        </p:spPr>
        <p:txBody>
          <a:bodyPr anchorCtr="0" anchor="t" bIns="91425" lIns="0" spcFirstLastPara="1" rIns="91425" wrap="square" tIns="91425">
            <a:spAutoFit/>
          </a:bodyPr>
          <a:lstStyle/>
          <a:p>
            <a:pPr indent="0" lvl="0" marL="0" rtl="0" algn="l">
              <a:spcBef>
                <a:spcPts val="0"/>
              </a:spcBef>
              <a:spcAft>
                <a:spcPts val="0"/>
              </a:spcAft>
              <a:buNone/>
            </a:pPr>
            <a:r>
              <a:rPr lang="en" sz="2400">
                <a:solidFill>
                  <a:schemeClr val="dk1"/>
                </a:solidFill>
                <a:latin typeface="Open Sans"/>
                <a:ea typeface="Open Sans"/>
                <a:cs typeface="Open Sans"/>
                <a:sym typeface="Open Sans"/>
              </a:rPr>
              <a:t>Survey findings</a:t>
            </a:r>
            <a:endParaRPr sz="2400">
              <a:solidFill>
                <a:schemeClr val="dk1"/>
              </a:solidFill>
              <a:latin typeface="Open Sans"/>
              <a:ea typeface="Open Sans"/>
              <a:cs typeface="Open Sans"/>
              <a:sym typeface="Open Sans"/>
            </a:endParaRPr>
          </a:p>
        </p:txBody>
      </p:sp>
      <p:sp>
        <p:nvSpPr>
          <p:cNvPr id="167" name="Google Shape;167;p24"/>
          <p:cNvSpPr/>
          <p:nvPr/>
        </p:nvSpPr>
        <p:spPr>
          <a:xfrm>
            <a:off x="517675" y="3251625"/>
            <a:ext cx="7817100" cy="1779300"/>
          </a:xfrm>
          <a:prstGeom prst="rect">
            <a:avLst/>
          </a:prstGeom>
          <a:solidFill>
            <a:srgbClr val="F8F9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168" name="Google Shape;168;p24"/>
          <p:cNvGraphicFramePr/>
          <p:nvPr/>
        </p:nvGraphicFramePr>
        <p:xfrm>
          <a:off x="806725" y="3348875"/>
          <a:ext cx="3000000" cy="3000000"/>
        </p:xfrm>
        <a:graphic>
          <a:graphicData uri="http://schemas.openxmlformats.org/drawingml/2006/table">
            <a:tbl>
              <a:tblPr>
                <a:noFill/>
                <a:tableStyleId>{FFDB668C-A7BB-40D9-A956-0C7F13DBCCB3}</a:tableStyleId>
              </a:tblPr>
              <a:tblGrid>
                <a:gridCol w="3619500"/>
                <a:gridCol w="3619500"/>
              </a:tblGrid>
              <a:tr h="381000">
                <a:tc>
                  <a:txBody>
                    <a:bodyPr/>
                    <a:lstStyle/>
                    <a:p>
                      <a:pPr indent="0" lvl="0" marL="0" rtl="0" algn="l">
                        <a:spcBef>
                          <a:spcPts val="0"/>
                        </a:spcBef>
                        <a:spcAft>
                          <a:spcPts val="0"/>
                        </a:spcAft>
                        <a:buNone/>
                      </a:pPr>
                      <a:r>
                        <a:rPr b="1" lang="en"/>
                        <a:t>Deciding on terms to use</a:t>
                      </a:r>
                      <a:endParaRPr b="1"/>
                    </a:p>
                  </a:txBody>
                  <a:tcPr marT="91425" marB="91425" marR="91425" marL="91425"/>
                </a:tc>
                <a:tc>
                  <a:txBody>
                    <a:bodyPr/>
                    <a:lstStyle/>
                    <a:p>
                      <a:pPr indent="0" lvl="0" marL="0" rtl="0" algn="l">
                        <a:spcBef>
                          <a:spcPts val="0"/>
                        </a:spcBef>
                        <a:spcAft>
                          <a:spcPts val="0"/>
                        </a:spcAft>
                        <a:buNone/>
                      </a:pPr>
                      <a:r>
                        <a:rPr b="1" lang="en"/>
                        <a:t>count</a:t>
                      </a:r>
                      <a:endParaRPr b="1"/>
                    </a:p>
                  </a:txBody>
                  <a:tcPr marT="91425" marB="91425" marR="91425" marL="91425"/>
                </a:tc>
              </a:tr>
              <a:tr h="381000">
                <a:tc>
                  <a:txBody>
                    <a:bodyPr/>
                    <a:lstStyle/>
                    <a:p>
                      <a:pPr indent="0" lvl="0" marL="0" rtl="0" algn="l">
                        <a:spcBef>
                          <a:spcPts val="0"/>
                        </a:spcBef>
                        <a:spcAft>
                          <a:spcPts val="0"/>
                        </a:spcAft>
                        <a:buNone/>
                      </a:pPr>
                      <a:r>
                        <a:rPr lang="en"/>
                        <a:t>based on reference materials</a:t>
                      </a:r>
                      <a:endParaRPr/>
                    </a:p>
                  </a:txBody>
                  <a:tcPr marT="91425" marB="91425" marR="91425" marL="91425"/>
                </a:tc>
                <a:tc>
                  <a:txBody>
                    <a:bodyPr/>
                    <a:lstStyle/>
                    <a:p>
                      <a:pPr indent="0" lvl="0" marL="0" rtl="0" algn="l">
                        <a:spcBef>
                          <a:spcPts val="0"/>
                        </a:spcBef>
                        <a:spcAft>
                          <a:spcPts val="0"/>
                        </a:spcAft>
                        <a:buNone/>
                      </a:pPr>
                      <a:r>
                        <a:rPr lang="en"/>
                        <a:t>5</a:t>
                      </a:r>
                      <a:r>
                        <a:rPr lang="en"/>
                        <a:t> (28%)</a:t>
                      </a:r>
                      <a:endParaRPr/>
                    </a:p>
                  </a:txBody>
                  <a:tcPr marT="91425" marB="91425" marR="91425" marL="91425"/>
                </a:tc>
              </a:tr>
              <a:tr h="381000">
                <a:tc>
                  <a:txBody>
                    <a:bodyPr/>
                    <a:lstStyle/>
                    <a:p>
                      <a:pPr indent="0" lvl="0" marL="0" rtl="0" algn="l">
                        <a:spcBef>
                          <a:spcPts val="0"/>
                        </a:spcBef>
                        <a:spcAft>
                          <a:spcPts val="0"/>
                        </a:spcAft>
                        <a:buNone/>
                      </a:pPr>
                      <a:r>
                        <a:rPr lang="en"/>
                        <a:t>based on own lived experience</a:t>
                      </a:r>
                      <a:endParaRPr/>
                    </a:p>
                  </a:txBody>
                  <a:tcPr marT="91425" marB="91425" marR="91425" marL="91425"/>
                </a:tc>
                <a:tc>
                  <a:txBody>
                    <a:bodyPr/>
                    <a:lstStyle/>
                    <a:p>
                      <a:pPr indent="0" lvl="0" marL="0" rtl="0" algn="l">
                        <a:spcBef>
                          <a:spcPts val="0"/>
                        </a:spcBef>
                        <a:spcAft>
                          <a:spcPts val="0"/>
                        </a:spcAft>
                        <a:buNone/>
                      </a:pPr>
                      <a:r>
                        <a:rPr lang="en"/>
                        <a:t>4</a:t>
                      </a:r>
                      <a:r>
                        <a:rPr lang="en"/>
                        <a:t> (22%)</a:t>
                      </a:r>
                      <a:endParaRPr/>
                    </a:p>
                  </a:txBody>
                  <a:tcPr marT="91425" marB="91425" marR="91425" marL="91425"/>
                </a:tc>
              </a:tr>
              <a:tr h="381000">
                <a:tc>
                  <a:txBody>
                    <a:bodyPr/>
                    <a:lstStyle/>
                    <a:p>
                      <a:pPr indent="0" lvl="0" marL="0" rtl="0" algn="l">
                        <a:spcBef>
                          <a:spcPts val="0"/>
                        </a:spcBef>
                        <a:spcAft>
                          <a:spcPts val="0"/>
                        </a:spcAft>
                        <a:buNone/>
                      </a:pPr>
                      <a:r>
                        <a:rPr lang="en"/>
                        <a:t>choose terms in the metadata schema</a:t>
                      </a:r>
                      <a:endParaRPr/>
                    </a:p>
                  </a:txBody>
                  <a:tcPr marT="91425" marB="91425" marR="91425" marL="91425"/>
                </a:tc>
                <a:tc>
                  <a:txBody>
                    <a:bodyPr/>
                    <a:lstStyle/>
                    <a:p>
                      <a:pPr indent="0" lvl="0" marL="0" rtl="0" algn="l">
                        <a:spcBef>
                          <a:spcPts val="0"/>
                        </a:spcBef>
                        <a:spcAft>
                          <a:spcPts val="0"/>
                        </a:spcAft>
                        <a:buNone/>
                      </a:pPr>
                      <a:r>
                        <a:rPr lang="en"/>
                        <a:t>4</a:t>
                      </a:r>
                      <a:r>
                        <a:rPr lang="en"/>
                        <a:t> (22%)</a:t>
                      </a:r>
                      <a:endParaRPr/>
                    </a:p>
                  </a:txBody>
                  <a:tcPr marT="91425" marB="91425" marR="91425" marL="91425"/>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5"/>
          <p:cNvSpPr txBox="1"/>
          <p:nvPr/>
        </p:nvSpPr>
        <p:spPr>
          <a:xfrm>
            <a:off x="517675" y="524338"/>
            <a:ext cx="4931100" cy="554100"/>
          </a:xfrm>
          <a:prstGeom prst="rect">
            <a:avLst/>
          </a:prstGeom>
          <a:noFill/>
          <a:ln>
            <a:noFill/>
          </a:ln>
        </p:spPr>
        <p:txBody>
          <a:bodyPr anchorCtr="0" anchor="t" bIns="91425" lIns="0" spcFirstLastPara="1" rIns="91425" wrap="square" tIns="91425">
            <a:spAutoFit/>
          </a:bodyPr>
          <a:lstStyle/>
          <a:p>
            <a:pPr indent="0" lvl="0" marL="0" rtl="0" algn="l">
              <a:spcBef>
                <a:spcPts val="0"/>
              </a:spcBef>
              <a:spcAft>
                <a:spcPts val="0"/>
              </a:spcAft>
              <a:buNone/>
            </a:pPr>
            <a:r>
              <a:rPr lang="en" sz="2400">
                <a:solidFill>
                  <a:schemeClr val="dk1"/>
                </a:solidFill>
                <a:latin typeface="Open Sans"/>
                <a:ea typeface="Open Sans"/>
                <a:cs typeface="Open Sans"/>
                <a:sym typeface="Open Sans"/>
              </a:rPr>
              <a:t>Next steps</a:t>
            </a:r>
            <a:endParaRPr sz="2400">
              <a:solidFill>
                <a:schemeClr val="dk1"/>
              </a:solidFill>
              <a:latin typeface="Open Sans"/>
              <a:ea typeface="Open Sans"/>
              <a:cs typeface="Open Sans"/>
              <a:sym typeface="Open Sans"/>
            </a:endParaRPr>
          </a:p>
        </p:txBody>
      </p:sp>
      <p:sp>
        <p:nvSpPr>
          <p:cNvPr id="174" name="Google Shape;174;p25"/>
          <p:cNvSpPr/>
          <p:nvPr/>
        </p:nvSpPr>
        <p:spPr>
          <a:xfrm>
            <a:off x="517675" y="1472325"/>
            <a:ext cx="3789900" cy="3174300"/>
          </a:xfrm>
          <a:prstGeom prst="rect">
            <a:avLst/>
          </a:prstGeom>
          <a:solidFill>
            <a:srgbClr val="F8F9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5"/>
          <p:cNvSpPr txBox="1"/>
          <p:nvPr/>
        </p:nvSpPr>
        <p:spPr>
          <a:xfrm>
            <a:off x="818914" y="1917800"/>
            <a:ext cx="3187500" cy="6525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rgbClr val="000000"/>
              </a:buClr>
              <a:buSzPts val="1100"/>
              <a:buFont typeface="Arial"/>
              <a:buNone/>
            </a:pPr>
            <a:r>
              <a:rPr b="1" lang="en" sz="1600">
                <a:solidFill>
                  <a:srgbClr val="5F6368"/>
                </a:solidFill>
                <a:latin typeface="Open Sans"/>
                <a:ea typeface="Open Sans"/>
                <a:cs typeface="Open Sans"/>
                <a:sym typeface="Open Sans"/>
              </a:rPr>
              <a:t>Schema Refinement </a:t>
            </a:r>
            <a:endParaRPr b="1" sz="1600">
              <a:solidFill>
                <a:srgbClr val="5F6368"/>
              </a:solidFill>
              <a:latin typeface="Open Sans"/>
              <a:ea typeface="Open Sans"/>
              <a:cs typeface="Open Sans"/>
              <a:sym typeface="Open Sans"/>
            </a:endParaRPr>
          </a:p>
          <a:p>
            <a:pPr indent="0" lvl="0" marL="0" rtl="0" algn="ctr">
              <a:lnSpc>
                <a:spcPct val="115000"/>
              </a:lnSpc>
              <a:spcBef>
                <a:spcPts val="0"/>
              </a:spcBef>
              <a:spcAft>
                <a:spcPts val="0"/>
              </a:spcAft>
              <a:buClr>
                <a:srgbClr val="000000"/>
              </a:buClr>
              <a:buSzPts val="1100"/>
              <a:buFont typeface="Arial"/>
              <a:buNone/>
            </a:pPr>
            <a:r>
              <a:t/>
            </a:r>
            <a:endParaRPr b="1" sz="1200">
              <a:latin typeface="Open Sans"/>
              <a:ea typeface="Open Sans"/>
              <a:cs typeface="Open Sans"/>
              <a:sym typeface="Open Sans"/>
            </a:endParaRPr>
          </a:p>
        </p:txBody>
      </p:sp>
      <p:sp>
        <p:nvSpPr>
          <p:cNvPr id="176" name="Google Shape;176;p25"/>
          <p:cNvSpPr/>
          <p:nvPr/>
        </p:nvSpPr>
        <p:spPr>
          <a:xfrm>
            <a:off x="4528850" y="1472325"/>
            <a:ext cx="4017900" cy="3174300"/>
          </a:xfrm>
          <a:prstGeom prst="rect">
            <a:avLst/>
          </a:prstGeom>
          <a:solidFill>
            <a:srgbClr val="F8F9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25"/>
          <p:cNvSpPr txBox="1"/>
          <p:nvPr/>
        </p:nvSpPr>
        <p:spPr>
          <a:xfrm>
            <a:off x="4848212" y="1917800"/>
            <a:ext cx="3379200" cy="714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600">
                <a:solidFill>
                  <a:srgbClr val="5F6368"/>
                </a:solidFill>
                <a:latin typeface="Open Sans"/>
                <a:ea typeface="Open Sans"/>
                <a:cs typeface="Open Sans"/>
                <a:sym typeface="Open Sans"/>
              </a:rPr>
              <a:t>Visual Cataloging Tool Development</a:t>
            </a:r>
            <a:r>
              <a:rPr lang="en" sz="1600">
                <a:solidFill>
                  <a:srgbClr val="5F6368"/>
                </a:solidFill>
                <a:latin typeface="Open Sans"/>
                <a:ea typeface="Open Sans"/>
                <a:cs typeface="Open Sans"/>
                <a:sym typeface="Open Sans"/>
              </a:rPr>
              <a:t> </a:t>
            </a:r>
            <a:endParaRPr i="1" sz="1200"/>
          </a:p>
        </p:txBody>
      </p:sp>
      <p:sp>
        <p:nvSpPr>
          <p:cNvPr id="178" name="Google Shape;178;p25"/>
          <p:cNvSpPr/>
          <p:nvPr/>
        </p:nvSpPr>
        <p:spPr>
          <a:xfrm>
            <a:off x="2156025" y="1187633"/>
            <a:ext cx="513300" cy="513300"/>
          </a:xfrm>
          <a:prstGeom prst="ellipse">
            <a:avLst/>
          </a:prstGeom>
          <a:solidFill>
            <a:srgbClr val="508590"/>
          </a:solidFill>
          <a:ln>
            <a:noFill/>
          </a:ln>
        </p:spPr>
        <p:txBody>
          <a:bodyPr anchorCtr="0" anchor="ctr" bIns="0" lIns="0" spcFirstLastPara="1" rIns="0" wrap="square" tIns="0">
            <a:noAutofit/>
          </a:bodyPr>
          <a:lstStyle/>
          <a:p>
            <a:pPr indent="0" lvl="0" marL="0" rtl="0" algn="ctr">
              <a:spcBef>
                <a:spcPts val="0"/>
              </a:spcBef>
              <a:spcAft>
                <a:spcPts val="0"/>
              </a:spcAft>
              <a:buNone/>
            </a:pPr>
            <a:r>
              <a:rPr lang="en" sz="2200">
                <a:solidFill>
                  <a:srgbClr val="FFFFFF"/>
                </a:solidFill>
                <a:latin typeface="Google Sans Medium"/>
                <a:ea typeface="Google Sans Medium"/>
                <a:cs typeface="Google Sans Medium"/>
                <a:sym typeface="Google Sans Medium"/>
              </a:rPr>
              <a:t>1</a:t>
            </a:r>
            <a:endParaRPr sz="2200">
              <a:solidFill>
                <a:srgbClr val="FFFFFF"/>
              </a:solidFill>
              <a:latin typeface="Google Sans Medium"/>
              <a:ea typeface="Google Sans Medium"/>
              <a:cs typeface="Google Sans Medium"/>
              <a:sym typeface="Google Sans Medium"/>
            </a:endParaRPr>
          </a:p>
        </p:txBody>
      </p:sp>
      <p:sp>
        <p:nvSpPr>
          <p:cNvPr id="179" name="Google Shape;179;p25"/>
          <p:cNvSpPr/>
          <p:nvPr/>
        </p:nvSpPr>
        <p:spPr>
          <a:xfrm>
            <a:off x="6281150" y="1187633"/>
            <a:ext cx="513300" cy="513300"/>
          </a:xfrm>
          <a:prstGeom prst="ellipse">
            <a:avLst/>
          </a:prstGeom>
          <a:solidFill>
            <a:srgbClr val="508590"/>
          </a:solidFill>
          <a:ln>
            <a:noFill/>
          </a:ln>
        </p:spPr>
        <p:txBody>
          <a:bodyPr anchorCtr="0" anchor="ctr" bIns="0" lIns="0" spcFirstLastPara="1" rIns="0" wrap="square" tIns="0">
            <a:noAutofit/>
          </a:bodyPr>
          <a:lstStyle/>
          <a:p>
            <a:pPr indent="0" lvl="0" marL="0" rtl="0" algn="ctr">
              <a:spcBef>
                <a:spcPts val="0"/>
              </a:spcBef>
              <a:spcAft>
                <a:spcPts val="0"/>
              </a:spcAft>
              <a:buNone/>
            </a:pPr>
            <a:r>
              <a:rPr lang="en" sz="2200">
                <a:solidFill>
                  <a:srgbClr val="FFFFFF"/>
                </a:solidFill>
                <a:latin typeface="Google Sans Medium"/>
                <a:ea typeface="Google Sans Medium"/>
                <a:cs typeface="Google Sans Medium"/>
                <a:sym typeface="Google Sans Medium"/>
              </a:rPr>
              <a:t>2</a:t>
            </a:r>
            <a:endParaRPr sz="2200">
              <a:solidFill>
                <a:srgbClr val="FFFFFF"/>
              </a:solidFill>
              <a:latin typeface="Google Sans Medium"/>
              <a:ea typeface="Google Sans Medium"/>
              <a:cs typeface="Google Sans Medium"/>
              <a:sym typeface="Google Sans Medium"/>
            </a:endParaRPr>
          </a:p>
        </p:txBody>
      </p:sp>
      <p:sp>
        <p:nvSpPr>
          <p:cNvPr id="180" name="Google Shape;180;p25"/>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
        <p:nvSpPr>
          <p:cNvPr id="181" name="Google Shape;181;p25"/>
          <p:cNvSpPr txBox="1"/>
          <p:nvPr/>
        </p:nvSpPr>
        <p:spPr>
          <a:xfrm>
            <a:off x="818914" y="2787175"/>
            <a:ext cx="3187500" cy="164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rgbClr val="000000"/>
              </a:buClr>
              <a:buSzPts val="1100"/>
              <a:buFont typeface="Arial"/>
              <a:buNone/>
            </a:pPr>
            <a:r>
              <a:rPr lang="en" sz="1200">
                <a:solidFill>
                  <a:srgbClr val="5F6368"/>
                </a:solidFill>
                <a:latin typeface="Open Sans"/>
                <a:ea typeface="Open Sans"/>
                <a:cs typeface="Open Sans"/>
                <a:sym typeface="Open Sans"/>
              </a:rPr>
              <a:t>Evaluate the 576 newly-identified terms against authoritative vocabularies like the ICOM Vocabulary for Costume Cataloguing and Getty Art and Architecture Thesaurus. Classify these terms into relevant categories and furnish them with precise definitions.</a:t>
            </a:r>
            <a:endParaRPr sz="1200"/>
          </a:p>
        </p:txBody>
      </p:sp>
      <p:sp>
        <p:nvSpPr>
          <p:cNvPr id="182" name="Google Shape;182;p25"/>
          <p:cNvSpPr txBox="1"/>
          <p:nvPr/>
        </p:nvSpPr>
        <p:spPr>
          <a:xfrm>
            <a:off x="4848212" y="2787170"/>
            <a:ext cx="3379200" cy="1431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200">
                <a:solidFill>
                  <a:srgbClr val="5F6368"/>
                </a:solidFill>
                <a:latin typeface="Open Sans"/>
                <a:ea typeface="Open Sans"/>
                <a:cs typeface="Open Sans"/>
                <a:sym typeface="Open Sans"/>
              </a:rPr>
              <a:t>Design and test a streamlined, user-centric visual cataloging interface aimed at enhancing metadata quality and optimizing workflow processes. </a:t>
            </a:r>
            <a:endParaRPr sz="1200">
              <a:solidFill>
                <a:srgbClr val="5F6368"/>
              </a:solidFill>
              <a:latin typeface="Open Sans"/>
              <a:ea typeface="Open Sans"/>
              <a:cs typeface="Open Sans"/>
              <a:sym typeface="Open Sans"/>
            </a:endParaRPr>
          </a:p>
          <a:p>
            <a:pPr indent="0" lvl="0" marL="0" rtl="0" algn="l">
              <a:lnSpc>
                <a:spcPct val="115000"/>
              </a:lnSpc>
              <a:spcBef>
                <a:spcPts val="0"/>
              </a:spcBef>
              <a:spcAft>
                <a:spcPts val="0"/>
              </a:spcAft>
              <a:buNone/>
            </a:pPr>
            <a:r>
              <a:rPr i="1" lang="en" sz="1200">
                <a:solidFill>
                  <a:srgbClr val="5F6368"/>
                </a:solidFill>
                <a:latin typeface="Open Sans"/>
                <a:ea typeface="Open Sans"/>
                <a:cs typeface="Open Sans"/>
                <a:sym typeface="Open Sans"/>
              </a:rPr>
              <a:t>Inspired by</a:t>
            </a:r>
            <a:r>
              <a:rPr i="1" lang="en" sz="1200">
                <a:solidFill>
                  <a:srgbClr val="5F6368"/>
                </a:solidFill>
                <a:latin typeface="Open Sans"/>
                <a:ea typeface="Open Sans"/>
                <a:cs typeface="Open Sans"/>
                <a:sym typeface="Open Sans"/>
              </a:rPr>
              <a:t> Arden Kirkland's work in </a:t>
            </a:r>
            <a:r>
              <a:rPr i="1" lang="en" sz="1200" u="sng">
                <a:solidFill>
                  <a:schemeClr val="hlink"/>
                </a:solidFill>
                <a:latin typeface="Open Sans"/>
                <a:ea typeface="Open Sans"/>
                <a:cs typeface="Open Sans"/>
                <a:sym typeface="Open Sans"/>
                <a:hlinkClick r:id="rId3"/>
              </a:rPr>
              <a:t>Historic Dress</a:t>
            </a:r>
            <a:r>
              <a:rPr i="1" lang="en" sz="1200">
                <a:solidFill>
                  <a:srgbClr val="5F6368"/>
                </a:solidFill>
                <a:latin typeface="Open Sans"/>
                <a:ea typeface="Open Sans"/>
                <a:cs typeface="Open Sans"/>
                <a:sym typeface="Open Sans"/>
              </a:rPr>
              <a:t>.</a:t>
            </a:r>
            <a:endParaRPr i="1" sz="12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pic>
        <p:nvPicPr>
          <p:cNvPr id="187" name="Google Shape;187;p26"/>
          <p:cNvPicPr preferRelativeResize="0"/>
          <p:nvPr/>
        </p:nvPicPr>
        <p:blipFill>
          <a:blip r:embed="rId3">
            <a:alphaModFix/>
          </a:blip>
          <a:stretch>
            <a:fillRect/>
          </a:stretch>
        </p:blipFill>
        <p:spPr>
          <a:xfrm>
            <a:off x="152400" y="387850"/>
            <a:ext cx="8839204" cy="4367810"/>
          </a:xfrm>
          <a:prstGeom prst="rect">
            <a:avLst/>
          </a:prstGeom>
          <a:noFill/>
          <a:ln>
            <a:noFill/>
          </a:ln>
        </p:spPr>
      </p:pic>
      <p:sp>
        <p:nvSpPr>
          <p:cNvPr id="188" name="Google Shape;188;p26"/>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
        <p:nvSpPr>
          <p:cNvPr id="189" name="Google Shape;189;p26"/>
          <p:cNvSpPr txBox="1"/>
          <p:nvPr/>
        </p:nvSpPr>
        <p:spPr>
          <a:xfrm>
            <a:off x="3121450" y="4804800"/>
            <a:ext cx="3764700" cy="33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i="1" lang="en" sz="1000">
                <a:solidFill>
                  <a:schemeClr val="dk1"/>
                </a:solidFill>
                <a:latin typeface="Open Sans"/>
                <a:ea typeface="Open Sans"/>
                <a:cs typeface="Open Sans"/>
                <a:sym typeface="Open Sans"/>
              </a:rPr>
              <a:t>Gallery view for controlled </a:t>
            </a:r>
            <a:r>
              <a:rPr i="1" lang="en" sz="1000">
                <a:solidFill>
                  <a:schemeClr val="dk1"/>
                </a:solidFill>
                <a:latin typeface="Open Sans"/>
                <a:ea typeface="Open Sans"/>
                <a:cs typeface="Open Sans"/>
                <a:sym typeface="Open Sans"/>
              </a:rPr>
              <a:t>terms</a:t>
            </a:r>
            <a:r>
              <a:rPr i="1" lang="en" sz="1000">
                <a:solidFill>
                  <a:schemeClr val="dk1"/>
                </a:solidFill>
                <a:latin typeface="Open Sans"/>
                <a:ea typeface="Open Sans"/>
                <a:cs typeface="Open Sans"/>
                <a:sym typeface="Open Sans"/>
              </a:rPr>
              <a:t> under Work Type.</a:t>
            </a:r>
            <a:endParaRPr i="1" sz="10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pic>
        <p:nvPicPr>
          <p:cNvPr id="194" name="Google Shape;194;p27"/>
          <p:cNvPicPr preferRelativeResize="0"/>
          <p:nvPr/>
        </p:nvPicPr>
        <p:blipFill>
          <a:blip r:embed="rId3">
            <a:alphaModFix/>
          </a:blip>
          <a:stretch>
            <a:fillRect/>
          </a:stretch>
        </p:blipFill>
        <p:spPr>
          <a:xfrm>
            <a:off x="0" y="0"/>
            <a:ext cx="3296480" cy="3386094"/>
          </a:xfrm>
          <a:prstGeom prst="rect">
            <a:avLst/>
          </a:prstGeom>
          <a:noFill/>
          <a:ln>
            <a:noFill/>
          </a:ln>
        </p:spPr>
      </p:pic>
      <p:pic>
        <p:nvPicPr>
          <p:cNvPr id="195" name="Google Shape;195;p27"/>
          <p:cNvPicPr preferRelativeResize="0"/>
          <p:nvPr/>
        </p:nvPicPr>
        <p:blipFill rotWithShape="1">
          <a:blip r:embed="rId4">
            <a:alphaModFix/>
          </a:blip>
          <a:srcRect b="119" l="0" r="0" t="109"/>
          <a:stretch/>
        </p:blipFill>
        <p:spPr>
          <a:xfrm>
            <a:off x="2684468" y="773200"/>
            <a:ext cx="3494691" cy="3597098"/>
          </a:xfrm>
          <a:prstGeom prst="rect">
            <a:avLst/>
          </a:prstGeom>
          <a:noFill/>
          <a:ln>
            <a:noFill/>
          </a:ln>
        </p:spPr>
      </p:pic>
      <p:pic>
        <p:nvPicPr>
          <p:cNvPr id="196" name="Google Shape;196;p27"/>
          <p:cNvPicPr preferRelativeResize="0"/>
          <p:nvPr/>
        </p:nvPicPr>
        <p:blipFill>
          <a:blip r:embed="rId5">
            <a:alphaModFix/>
          </a:blip>
          <a:stretch>
            <a:fillRect/>
          </a:stretch>
        </p:blipFill>
        <p:spPr>
          <a:xfrm>
            <a:off x="5963252" y="1537425"/>
            <a:ext cx="3490792" cy="3606085"/>
          </a:xfrm>
          <a:prstGeom prst="rect">
            <a:avLst/>
          </a:prstGeom>
          <a:noFill/>
          <a:ln>
            <a:noFill/>
          </a:ln>
        </p:spPr>
      </p:pic>
      <p:sp>
        <p:nvSpPr>
          <p:cNvPr id="197" name="Google Shape;197;p27"/>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
        <p:nvSpPr>
          <p:cNvPr id="198" name="Google Shape;198;p27"/>
          <p:cNvSpPr txBox="1"/>
          <p:nvPr/>
        </p:nvSpPr>
        <p:spPr>
          <a:xfrm>
            <a:off x="431800" y="4804800"/>
            <a:ext cx="4689000" cy="33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i="1" lang="en" sz="1000">
                <a:solidFill>
                  <a:schemeClr val="dk1"/>
                </a:solidFill>
                <a:latin typeface="Open Sans"/>
                <a:ea typeface="Open Sans"/>
                <a:cs typeface="Open Sans"/>
                <a:sym typeface="Open Sans"/>
              </a:rPr>
              <a:t>Annotated images to provide precise illustrations of the controlled term, “Ties”.</a:t>
            </a:r>
            <a:endParaRPr i="1" sz="10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pic>
        <p:nvPicPr>
          <p:cNvPr id="203" name="Google Shape;203;p28"/>
          <p:cNvPicPr preferRelativeResize="0"/>
          <p:nvPr/>
        </p:nvPicPr>
        <p:blipFill>
          <a:blip r:embed="rId3">
            <a:alphaModFix/>
          </a:blip>
          <a:stretch>
            <a:fillRect/>
          </a:stretch>
        </p:blipFill>
        <p:spPr>
          <a:xfrm>
            <a:off x="1955150" y="152400"/>
            <a:ext cx="4972011" cy="4598238"/>
          </a:xfrm>
          <a:prstGeom prst="rect">
            <a:avLst/>
          </a:prstGeom>
          <a:noFill/>
          <a:ln>
            <a:noFill/>
          </a:ln>
        </p:spPr>
      </p:pic>
      <p:sp>
        <p:nvSpPr>
          <p:cNvPr id="204" name="Google Shape;204;p28"/>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
        <p:nvSpPr>
          <p:cNvPr id="205" name="Google Shape;205;p28"/>
          <p:cNvSpPr txBox="1"/>
          <p:nvPr/>
        </p:nvSpPr>
        <p:spPr>
          <a:xfrm>
            <a:off x="2227500" y="4804800"/>
            <a:ext cx="4689000" cy="338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i="1" lang="en" sz="1000">
                <a:solidFill>
                  <a:schemeClr val="dk1"/>
                </a:solidFill>
                <a:latin typeface="Open Sans"/>
                <a:ea typeface="Open Sans"/>
                <a:cs typeface="Open Sans"/>
                <a:sym typeface="Open Sans"/>
              </a:rPr>
              <a:t>Cataloging form </a:t>
            </a:r>
            <a:r>
              <a:rPr i="1" lang="en" sz="1000">
                <a:solidFill>
                  <a:schemeClr val="dk1"/>
                </a:solidFill>
                <a:latin typeface="Open Sans"/>
                <a:ea typeface="Open Sans"/>
                <a:cs typeface="Open Sans"/>
                <a:sym typeface="Open Sans"/>
              </a:rPr>
              <a:t>with</a:t>
            </a:r>
            <a:r>
              <a:rPr i="1" lang="en" sz="1000">
                <a:solidFill>
                  <a:schemeClr val="dk1"/>
                </a:solidFill>
                <a:latin typeface="Open Sans"/>
                <a:ea typeface="Open Sans"/>
                <a:cs typeface="Open Sans"/>
                <a:sym typeface="Open Sans"/>
              </a:rPr>
              <a:t> a preview of the artifact being cataloged.</a:t>
            </a:r>
            <a:endParaRPr i="1" sz="10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9"/>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
        <p:nvSpPr>
          <p:cNvPr id="211" name="Google Shape;211;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Open Sans"/>
                <a:ea typeface="Open Sans"/>
                <a:cs typeface="Open Sans"/>
                <a:sym typeface="Open Sans"/>
              </a:rPr>
              <a:t>Outcomes</a:t>
            </a:r>
            <a:endParaRPr>
              <a:latin typeface="Open Sans"/>
              <a:ea typeface="Open Sans"/>
              <a:cs typeface="Open Sans"/>
              <a:sym typeface="Open Sans"/>
            </a:endParaRPr>
          </a:p>
        </p:txBody>
      </p:sp>
      <p:sp>
        <p:nvSpPr>
          <p:cNvPr id="212" name="Google Shape;212;p29"/>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sz="1450">
                <a:latin typeface="Open Sans"/>
                <a:ea typeface="Open Sans"/>
                <a:cs typeface="Open Sans"/>
                <a:sym typeface="Open Sans"/>
              </a:rPr>
              <a:t>Presentations:</a:t>
            </a:r>
            <a:endParaRPr b="1" sz="1450">
              <a:latin typeface="Open Sans"/>
              <a:ea typeface="Open Sans"/>
              <a:cs typeface="Open Sans"/>
              <a:sym typeface="Open Sans"/>
            </a:endParaRPr>
          </a:p>
          <a:p>
            <a:pPr indent="0" lvl="0" marL="0" rtl="0" algn="l">
              <a:spcBef>
                <a:spcPts val="1200"/>
              </a:spcBef>
              <a:spcAft>
                <a:spcPts val="0"/>
              </a:spcAft>
              <a:buNone/>
            </a:pPr>
            <a:r>
              <a:rPr lang="en" sz="1200">
                <a:latin typeface="Open Sans"/>
                <a:ea typeface="Open Sans"/>
                <a:cs typeface="Open Sans"/>
                <a:sym typeface="Open Sans"/>
              </a:rPr>
              <a:t>Ng, W. N., Smith, D., Miller, C., McIrvin, C. (2023). “Comparative Study and Expansion of Metadata Standards for Historic Fashion Collections”. 2023 Visual Resources Association Conference, September 26-28, 2023, San Antonio, TX.</a:t>
            </a:r>
            <a:endParaRPr sz="1200">
              <a:latin typeface="Open Sans"/>
              <a:ea typeface="Open Sans"/>
              <a:cs typeface="Open Sans"/>
              <a:sym typeface="Open Sans"/>
            </a:endParaRPr>
          </a:p>
          <a:p>
            <a:pPr indent="0" lvl="0" marL="0" rtl="0" algn="l">
              <a:spcBef>
                <a:spcPts val="1200"/>
              </a:spcBef>
              <a:spcAft>
                <a:spcPts val="0"/>
              </a:spcAft>
              <a:buNone/>
            </a:pPr>
            <a:r>
              <a:rPr lang="en" sz="1200">
                <a:latin typeface="Open Sans"/>
                <a:ea typeface="Open Sans"/>
                <a:cs typeface="Open Sans"/>
                <a:sym typeface="Open Sans"/>
              </a:rPr>
              <a:t>Ng, W. N., Smith, D., Miller, C., McIrvin, C., Spencer, J. (2023). “Comparative Study and Expansion of Metadata Standards for Historic Fashion Collections”. 2023 ALA Annual Conference: The Collectors Poster Session, Chicago, IL. Archived in VTechWorks: </a:t>
            </a:r>
            <a:r>
              <a:rPr lang="en" sz="1200" u="sng">
                <a:solidFill>
                  <a:schemeClr val="hlink"/>
                </a:solidFill>
                <a:latin typeface="Open Sans"/>
                <a:ea typeface="Open Sans"/>
                <a:cs typeface="Open Sans"/>
                <a:sym typeface="Open Sans"/>
                <a:hlinkClick r:id="rId3"/>
              </a:rPr>
              <a:t>https://vtechworks.lib.vt.edu/handle/10919/115699</a:t>
            </a:r>
            <a:endParaRPr sz="1200">
              <a:latin typeface="Open Sans"/>
              <a:ea typeface="Open Sans"/>
              <a:cs typeface="Open Sans"/>
              <a:sym typeface="Open Sans"/>
            </a:endParaRPr>
          </a:p>
          <a:p>
            <a:pPr indent="0" lvl="0" marL="0" rtl="0" algn="l">
              <a:spcBef>
                <a:spcPts val="1200"/>
              </a:spcBef>
              <a:spcAft>
                <a:spcPts val="1200"/>
              </a:spcAft>
              <a:buNone/>
            </a:pPr>
            <a:r>
              <a:t/>
            </a:r>
            <a:endParaRPr>
              <a:latin typeface="Open Sans"/>
              <a:ea typeface="Open Sans"/>
              <a:cs typeface="Open Sans"/>
              <a:sym typeface="Open Sans"/>
            </a:endParaRPr>
          </a:p>
        </p:txBody>
      </p:sp>
      <p:sp>
        <p:nvSpPr>
          <p:cNvPr id="213" name="Google Shape;213;p29"/>
          <p:cNvSpPr txBox="1"/>
          <p:nvPr>
            <p:ph idx="1" type="body"/>
          </p:nvPr>
        </p:nvSpPr>
        <p:spPr>
          <a:xfrm>
            <a:off x="311700" y="1152475"/>
            <a:ext cx="3999900" cy="3990900"/>
          </a:xfrm>
          <a:prstGeom prst="rect">
            <a:avLst/>
          </a:prstGeom>
        </p:spPr>
        <p:txBody>
          <a:bodyPr anchorCtr="0" anchor="t" bIns="91425" lIns="91425" spcFirstLastPara="1" rIns="91425" wrap="square" tIns="91425">
            <a:normAutofit fontScale="92500"/>
          </a:bodyPr>
          <a:lstStyle/>
          <a:p>
            <a:pPr indent="0" lvl="0" marL="0" rtl="0" algn="l">
              <a:spcBef>
                <a:spcPts val="0"/>
              </a:spcBef>
              <a:spcAft>
                <a:spcPts val="0"/>
              </a:spcAft>
              <a:buNone/>
            </a:pPr>
            <a:r>
              <a:rPr b="1" lang="en" sz="1550">
                <a:latin typeface="Open Sans"/>
                <a:ea typeface="Open Sans"/>
                <a:cs typeface="Open Sans"/>
                <a:sym typeface="Open Sans"/>
              </a:rPr>
              <a:t>Publications: </a:t>
            </a:r>
            <a:endParaRPr b="1" sz="1550">
              <a:latin typeface="Open Sans"/>
              <a:ea typeface="Open Sans"/>
              <a:cs typeface="Open Sans"/>
              <a:sym typeface="Open Sans"/>
            </a:endParaRPr>
          </a:p>
          <a:p>
            <a:pPr indent="0" lvl="0" marL="0" rtl="0" algn="l">
              <a:spcBef>
                <a:spcPts val="1200"/>
              </a:spcBef>
              <a:spcAft>
                <a:spcPts val="0"/>
              </a:spcAft>
              <a:buNone/>
            </a:pPr>
            <a:r>
              <a:rPr lang="en" sz="1350">
                <a:latin typeface="Open Sans"/>
                <a:ea typeface="Open Sans"/>
                <a:cs typeface="Open Sans"/>
                <a:sym typeface="Open Sans"/>
              </a:rPr>
              <a:t>Smith, D., Ng, W. N., McIrvin, C., Miller, C., Spencer, J. (forthcoming). </a:t>
            </a:r>
            <a:r>
              <a:rPr lang="en" sz="1350">
                <a:latin typeface="Open Sans"/>
                <a:ea typeface="Open Sans"/>
                <a:cs typeface="Open Sans"/>
                <a:sym typeface="Open Sans"/>
              </a:rPr>
              <a:t>“Digitizing Metadata of a University Fashion Collection’s Holdings and Beta-Testing Costume Core”. </a:t>
            </a:r>
            <a:r>
              <a:rPr i="1" lang="en" sz="1350">
                <a:latin typeface="Open Sans"/>
                <a:ea typeface="Open Sans"/>
                <a:cs typeface="Open Sans"/>
                <a:sym typeface="Open Sans"/>
              </a:rPr>
              <a:t>Journal of Library Metadata.</a:t>
            </a:r>
            <a:endParaRPr sz="1350">
              <a:latin typeface="Open Sans"/>
              <a:ea typeface="Open Sans"/>
              <a:cs typeface="Open Sans"/>
              <a:sym typeface="Open Sans"/>
            </a:endParaRPr>
          </a:p>
          <a:p>
            <a:pPr indent="0" lvl="0" marL="0" rtl="0" algn="l">
              <a:spcBef>
                <a:spcPts val="1200"/>
              </a:spcBef>
              <a:spcAft>
                <a:spcPts val="0"/>
              </a:spcAft>
              <a:buNone/>
            </a:pPr>
            <a:r>
              <a:rPr lang="en" sz="1350">
                <a:latin typeface="Open Sans"/>
                <a:ea typeface="Open Sans"/>
                <a:cs typeface="Open Sans"/>
                <a:sym typeface="Open Sans"/>
              </a:rPr>
              <a:t>McIrvin, C., Miller, C., Smith, D., Ng, W. N. (forthcoming)</a:t>
            </a:r>
            <a:r>
              <a:rPr lang="en" sz="1350">
                <a:latin typeface="Open Sans"/>
                <a:ea typeface="Open Sans"/>
                <a:cs typeface="Open Sans"/>
                <a:sym typeface="Open Sans"/>
              </a:rPr>
              <a:t> “Automatic Expansion of Metadata Standards for Historic Costume Collections”. </a:t>
            </a:r>
            <a:r>
              <a:rPr i="1" lang="en" sz="1350">
                <a:latin typeface="Open Sans"/>
                <a:ea typeface="Open Sans"/>
                <a:cs typeface="Open Sans"/>
                <a:sym typeface="Open Sans"/>
              </a:rPr>
              <a:t>Journal of eScience Librarianship.</a:t>
            </a:r>
            <a:endParaRPr i="1" sz="1350">
              <a:latin typeface="Open Sans"/>
              <a:ea typeface="Open Sans"/>
              <a:cs typeface="Open Sans"/>
              <a:sym typeface="Open Sans"/>
            </a:endParaRPr>
          </a:p>
          <a:p>
            <a:pPr indent="0" lvl="0" marL="0" rtl="0" algn="l">
              <a:spcBef>
                <a:spcPts val="1200"/>
              </a:spcBef>
              <a:spcAft>
                <a:spcPts val="1200"/>
              </a:spcAft>
              <a:buNone/>
            </a:pPr>
            <a:r>
              <a:rPr lang="en" sz="1350">
                <a:latin typeface="Open Sans"/>
                <a:ea typeface="Open Sans"/>
                <a:cs typeface="Open Sans"/>
                <a:sym typeface="Open Sans"/>
              </a:rPr>
              <a:t>Smith, D., Ng, W. N., McIrvin, C., Miller, C., Spencer, J. “Comparative Study and Expansion of Metadata Standards for Historic Fashion Collections”. </a:t>
            </a:r>
            <a:r>
              <a:rPr i="1" lang="en" sz="1350">
                <a:latin typeface="Open Sans"/>
                <a:ea typeface="Open Sans"/>
                <a:cs typeface="Open Sans"/>
                <a:sym typeface="Open Sans"/>
              </a:rPr>
              <a:t>Visual Resources Association Bulletin </a:t>
            </a:r>
            <a:r>
              <a:rPr lang="en" sz="1350">
                <a:latin typeface="Open Sans"/>
                <a:ea typeface="Open Sans"/>
                <a:cs typeface="Open Sans"/>
                <a:sym typeface="Open Sans"/>
              </a:rPr>
              <a:t>50, no. 1 (June 2023). </a:t>
            </a:r>
            <a:r>
              <a:rPr lang="en" sz="1350" u="sng">
                <a:solidFill>
                  <a:schemeClr val="hlink"/>
                </a:solidFill>
                <a:latin typeface="Open Sans"/>
                <a:ea typeface="Open Sans"/>
                <a:cs typeface="Open Sans"/>
                <a:sym typeface="Open Sans"/>
                <a:hlinkClick r:id="rId4"/>
              </a:rPr>
              <a:t>https://online.vraweb.org/index.php/vrab/article/view/228/233</a:t>
            </a:r>
            <a:r>
              <a:rPr lang="en" sz="1350">
                <a:latin typeface="Open Sans"/>
                <a:ea typeface="Open Sans"/>
                <a:cs typeface="Open Sans"/>
                <a:sym typeface="Open Sans"/>
              </a:rPr>
              <a:t> </a:t>
            </a:r>
            <a:endParaRPr sz="1350">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latin typeface="Open Sans"/>
                <a:ea typeface="Open Sans"/>
                <a:cs typeface="Open Sans"/>
                <a:sym typeface="Open Sans"/>
              </a:rPr>
              <a:t>Awards / Grants</a:t>
            </a:r>
            <a:endParaRPr>
              <a:latin typeface="Open Sans"/>
              <a:ea typeface="Open Sans"/>
              <a:cs typeface="Open Sans"/>
              <a:sym typeface="Open Sans"/>
            </a:endParaRPr>
          </a:p>
        </p:txBody>
      </p:sp>
      <p:sp>
        <p:nvSpPr>
          <p:cNvPr id="219" name="Google Shape;219;p30"/>
          <p:cNvSpPr txBox="1"/>
          <p:nvPr>
            <p:ph idx="1" type="body"/>
          </p:nvPr>
        </p:nvSpPr>
        <p:spPr>
          <a:xfrm>
            <a:off x="311700" y="1152475"/>
            <a:ext cx="3999900" cy="3416400"/>
          </a:xfrm>
          <a:prstGeom prst="rect">
            <a:avLst/>
          </a:prstGeom>
        </p:spPr>
        <p:txBody>
          <a:bodyPr anchorCtr="0" anchor="t" bIns="91425" lIns="91425" spcFirstLastPara="1" rIns="91425" wrap="square" tIns="91425">
            <a:normAutofit fontScale="92500" lnSpcReduction="10000"/>
          </a:bodyPr>
          <a:lstStyle/>
          <a:p>
            <a:pPr indent="0" lvl="0" marL="0" rtl="0" algn="l">
              <a:spcBef>
                <a:spcPts val="0"/>
              </a:spcBef>
              <a:spcAft>
                <a:spcPts val="0"/>
              </a:spcAft>
              <a:buNone/>
            </a:pPr>
            <a:r>
              <a:rPr b="1" lang="en" sz="1940">
                <a:latin typeface="Open Sans"/>
                <a:ea typeface="Open Sans"/>
                <a:cs typeface="Open Sans"/>
                <a:sym typeface="Open Sans"/>
              </a:rPr>
              <a:t>Grants:</a:t>
            </a:r>
            <a:endParaRPr b="1" sz="1940">
              <a:latin typeface="Open Sans"/>
              <a:ea typeface="Open Sans"/>
              <a:cs typeface="Open Sans"/>
              <a:sym typeface="Open Sans"/>
            </a:endParaRPr>
          </a:p>
          <a:p>
            <a:pPr indent="0" lvl="0" marL="0" rtl="0" algn="l">
              <a:spcBef>
                <a:spcPts val="1200"/>
              </a:spcBef>
              <a:spcAft>
                <a:spcPts val="0"/>
              </a:spcAft>
              <a:buNone/>
            </a:pPr>
            <a:r>
              <a:rPr lang="en">
                <a:latin typeface="Open Sans"/>
                <a:ea typeface="Open Sans"/>
                <a:cs typeface="Open Sans"/>
                <a:sym typeface="Open Sans"/>
              </a:rPr>
              <a:t>Comparative Study and Expansion of Metadata Standards for Historic Costume Collections. Smith, D., Ng, W. N., Miller, C. Virginia Tech University Libraries Collaborative Research Grant ($10,000), 2022-2023. </a:t>
            </a:r>
            <a:r>
              <a:rPr i="1" lang="en">
                <a:latin typeface="Open Sans"/>
                <a:ea typeface="Open Sans"/>
                <a:cs typeface="Open Sans"/>
                <a:sym typeface="Open Sans"/>
              </a:rPr>
              <a:t>Role: Co-PI.</a:t>
            </a:r>
            <a:endParaRPr i="1">
              <a:latin typeface="Open Sans"/>
              <a:ea typeface="Open Sans"/>
              <a:cs typeface="Open Sans"/>
              <a:sym typeface="Open Sans"/>
            </a:endParaRPr>
          </a:p>
          <a:p>
            <a:pPr indent="0" lvl="0" marL="0" rtl="0" algn="l">
              <a:spcBef>
                <a:spcPts val="1200"/>
              </a:spcBef>
              <a:spcAft>
                <a:spcPts val="0"/>
              </a:spcAft>
              <a:buNone/>
            </a:pPr>
            <a:r>
              <a:rPr lang="en">
                <a:latin typeface="Open Sans"/>
                <a:ea typeface="Open Sans"/>
                <a:cs typeface="Open Sans"/>
                <a:sym typeface="Open Sans"/>
              </a:rPr>
              <a:t>Analysis of Costume Core Vocabulary and Historical Descriptions of Costume Artifacts Using Natural Language Processing. Smith, D., Miller, C., Ng, W. N. Virginia Tech University Libraries Collaborative Research Grant ($5,000), 2022. </a:t>
            </a:r>
            <a:r>
              <a:rPr i="1" lang="en">
                <a:latin typeface="Open Sans"/>
                <a:ea typeface="Open Sans"/>
                <a:cs typeface="Open Sans"/>
                <a:sym typeface="Open Sans"/>
              </a:rPr>
              <a:t>Role: Co-PI.</a:t>
            </a:r>
            <a:endParaRPr>
              <a:latin typeface="Open Sans"/>
              <a:ea typeface="Open Sans"/>
              <a:cs typeface="Open Sans"/>
              <a:sym typeface="Open Sans"/>
            </a:endParaRPr>
          </a:p>
          <a:p>
            <a:pPr indent="0" lvl="0" marL="0" rtl="0" algn="l">
              <a:spcBef>
                <a:spcPts val="1200"/>
              </a:spcBef>
              <a:spcAft>
                <a:spcPts val="1200"/>
              </a:spcAft>
              <a:buNone/>
            </a:pPr>
            <a:r>
              <a:t/>
            </a:r>
            <a:endParaRPr>
              <a:latin typeface="Open Sans"/>
              <a:ea typeface="Open Sans"/>
              <a:cs typeface="Open Sans"/>
              <a:sym typeface="Open Sans"/>
            </a:endParaRPr>
          </a:p>
        </p:txBody>
      </p:sp>
      <p:sp>
        <p:nvSpPr>
          <p:cNvPr id="220" name="Google Shape;220;p30"/>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sz="1752">
                <a:latin typeface="Open Sans"/>
                <a:ea typeface="Open Sans"/>
                <a:cs typeface="Open Sans"/>
                <a:sym typeface="Open Sans"/>
              </a:rPr>
              <a:t>Honorarium: </a:t>
            </a:r>
            <a:endParaRPr b="1" sz="1752">
              <a:latin typeface="Open Sans"/>
              <a:ea typeface="Open Sans"/>
              <a:cs typeface="Open Sans"/>
              <a:sym typeface="Open Sans"/>
            </a:endParaRPr>
          </a:p>
          <a:p>
            <a:pPr indent="0" lvl="0" marL="0" rtl="0" algn="l">
              <a:spcBef>
                <a:spcPts val="1200"/>
              </a:spcBef>
              <a:spcAft>
                <a:spcPts val="1200"/>
              </a:spcAft>
              <a:buNone/>
            </a:pPr>
            <a:r>
              <a:rPr lang="en" sz="1250">
                <a:latin typeface="Open Sans"/>
                <a:ea typeface="Open Sans"/>
                <a:cs typeface="Open Sans"/>
                <a:sym typeface="Open Sans"/>
              </a:rPr>
              <a:t>Automatic Expansion of Metadata Standards for Historic Costume Collections. McIrvin, C., Miller, C. Ng, W. N., Smith, D. Responsible AI, IMLS-funded project through Montana State University Library ($1,000) 2023. </a:t>
            </a:r>
            <a:r>
              <a:rPr i="1" lang="en" sz="1250">
                <a:latin typeface="Open Sans"/>
                <a:ea typeface="Open Sans"/>
                <a:cs typeface="Open Sans"/>
                <a:sym typeface="Open Sans"/>
              </a:rPr>
              <a:t>Role: Co-PI.</a:t>
            </a:r>
            <a:endParaRPr sz="1250">
              <a:latin typeface="Open Sans"/>
              <a:ea typeface="Open Sans"/>
              <a:cs typeface="Open Sans"/>
              <a:sym typeface="Open Sans"/>
            </a:endParaRPr>
          </a:p>
        </p:txBody>
      </p:sp>
      <p:sp>
        <p:nvSpPr>
          <p:cNvPr id="221" name="Google Shape;221;p30"/>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27" name="Google Shape;227;p31"/>
          <p:cNvSpPr txBox="1"/>
          <p:nvPr>
            <p:ph type="title"/>
          </p:nvPr>
        </p:nvSpPr>
        <p:spPr>
          <a:xfrm>
            <a:off x="490250" y="1219200"/>
            <a:ext cx="6367800" cy="3444000"/>
          </a:xfrm>
          <a:prstGeom prst="rect">
            <a:avLst/>
          </a:prstGeom>
        </p:spPr>
        <p:txBody>
          <a:bodyPr anchorCtr="0" anchor="ctr"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2"/>
                </a:solidFill>
                <a:latin typeface="Open Sans"/>
                <a:ea typeface="Open Sans"/>
                <a:cs typeface="Open Sans"/>
                <a:sym typeface="Open Sans"/>
              </a:rPr>
              <a:t>Kirkland, A. (2016). </a:t>
            </a:r>
            <a:r>
              <a:rPr i="1" lang="en" sz="1200">
                <a:solidFill>
                  <a:schemeClr val="dk2"/>
                </a:solidFill>
                <a:latin typeface="Open Sans"/>
                <a:ea typeface="Open Sans"/>
                <a:cs typeface="Open Sans"/>
                <a:sym typeface="Open Sans"/>
              </a:rPr>
              <a:t>Historic Dress: The Center for the Study of Clothing, Costume, Fashion and Culture</a:t>
            </a:r>
            <a:r>
              <a:rPr lang="en" sz="1200">
                <a:solidFill>
                  <a:schemeClr val="dk2"/>
                </a:solidFill>
                <a:latin typeface="Open Sans"/>
                <a:ea typeface="Open Sans"/>
                <a:cs typeface="Open Sans"/>
                <a:sym typeface="Open Sans"/>
              </a:rPr>
              <a:t>. Retrieved from </a:t>
            </a:r>
            <a:r>
              <a:rPr lang="en" sz="1200" u="sng">
                <a:solidFill>
                  <a:schemeClr val="hlink"/>
                </a:solidFill>
                <a:latin typeface="Open Sans"/>
                <a:ea typeface="Open Sans"/>
                <a:cs typeface="Open Sans"/>
                <a:sym typeface="Open Sans"/>
                <a:hlinkClick r:id="rId3"/>
              </a:rPr>
              <a:t>http://HistoricDress.org</a:t>
            </a:r>
            <a:r>
              <a:rPr lang="en" sz="1200">
                <a:solidFill>
                  <a:schemeClr val="dk2"/>
                </a:solidFill>
                <a:latin typeface="Open Sans"/>
                <a:ea typeface="Open Sans"/>
                <a:cs typeface="Open Sans"/>
                <a:sym typeface="Open Sans"/>
              </a:rPr>
              <a:t> </a:t>
            </a:r>
            <a:endParaRPr sz="1200">
              <a:solidFill>
                <a:schemeClr val="dk2"/>
              </a:solidFill>
              <a:latin typeface="Open Sans"/>
              <a:ea typeface="Open Sans"/>
              <a:cs typeface="Open Sans"/>
              <a:sym typeface="Open Sans"/>
            </a:endParaRPr>
          </a:p>
          <a:p>
            <a:pPr indent="0" lvl="0" marL="0" rtl="0" algn="l">
              <a:lnSpc>
                <a:spcPct val="115000"/>
              </a:lnSpc>
              <a:spcBef>
                <a:spcPts val="1200"/>
              </a:spcBef>
              <a:spcAft>
                <a:spcPts val="0"/>
              </a:spcAft>
              <a:buClr>
                <a:schemeClr val="dk1"/>
              </a:buClr>
              <a:buSzPts val="1100"/>
              <a:buFont typeface="Arial"/>
              <a:buNone/>
            </a:pPr>
            <a:r>
              <a:rPr lang="en" sz="1200">
                <a:solidFill>
                  <a:schemeClr val="dk2"/>
                </a:solidFill>
                <a:latin typeface="Open Sans"/>
                <a:ea typeface="Open Sans"/>
                <a:cs typeface="Open Sans"/>
                <a:sym typeface="Open Sans"/>
              </a:rPr>
              <a:t>Knight, R. C., Rodrigues, E., &amp; Ciota R. (2020) Facilitating Collaborative Metadata Creation for Faculty-initiated Digital Projects, </a:t>
            </a:r>
            <a:r>
              <a:rPr i="1" lang="en" sz="1200">
                <a:solidFill>
                  <a:schemeClr val="dk2"/>
                </a:solidFill>
                <a:latin typeface="Open Sans"/>
                <a:ea typeface="Open Sans"/>
                <a:cs typeface="Open Sans"/>
                <a:sym typeface="Open Sans"/>
              </a:rPr>
              <a:t>Journal of Library Metadata</a:t>
            </a:r>
            <a:r>
              <a:rPr lang="en" sz="1200">
                <a:solidFill>
                  <a:schemeClr val="dk2"/>
                </a:solidFill>
                <a:latin typeface="Open Sans"/>
                <a:ea typeface="Open Sans"/>
                <a:cs typeface="Open Sans"/>
                <a:sym typeface="Open Sans"/>
              </a:rPr>
              <a:t>, 20:1, 51-64, DOI: 10.1080/19386389.2020.1728479</a:t>
            </a:r>
            <a:endParaRPr sz="1200">
              <a:solidFill>
                <a:schemeClr val="dk2"/>
              </a:solidFill>
              <a:latin typeface="Open Sans"/>
              <a:ea typeface="Open Sans"/>
              <a:cs typeface="Open Sans"/>
              <a:sym typeface="Open Sans"/>
            </a:endParaRPr>
          </a:p>
          <a:p>
            <a:pPr indent="0" lvl="0" marL="0" rtl="0" algn="l">
              <a:lnSpc>
                <a:spcPct val="115000"/>
              </a:lnSpc>
              <a:spcBef>
                <a:spcPts val="1200"/>
              </a:spcBef>
              <a:spcAft>
                <a:spcPts val="0"/>
              </a:spcAft>
              <a:buClr>
                <a:schemeClr val="dk1"/>
              </a:buClr>
              <a:buSzPts val="1100"/>
              <a:buFont typeface="Arial"/>
              <a:buNone/>
            </a:pPr>
            <a:r>
              <a:rPr lang="en" sz="1200">
                <a:solidFill>
                  <a:schemeClr val="dk2"/>
                </a:solidFill>
                <a:latin typeface="Open Sans"/>
                <a:ea typeface="Open Sans"/>
                <a:cs typeface="Open Sans"/>
                <a:sym typeface="Open Sans"/>
              </a:rPr>
              <a:t>The Oris Glisson Historic Costume and Textile Collection </a:t>
            </a:r>
            <a:r>
              <a:rPr lang="en" sz="1200" u="sng">
                <a:solidFill>
                  <a:schemeClr val="accent5"/>
                </a:solidFill>
                <a:latin typeface="Open Sans"/>
                <a:ea typeface="Open Sans"/>
                <a:cs typeface="Open Sans"/>
                <a:sym typeface="Open Sans"/>
                <a:hlinkClick r:id="rId4">
                  <a:extLst>
                    <a:ext uri="{A12FA001-AC4F-418D-AE19-62706E023703}">
                      <ahyp:hlinkClr val="tx"/>
                    </a:ext>
                  </a:extLst>
                </a:hlinkClick>
              </a:rPr>
              <a:t>https://liberalarts.vt.edu/departments-and-schools/apparel-housing-and-resource-management/experience/collections/the-oris-glisson-historic-costume-and-textile-collection.html</a:t>
            </a:r>
            <a:endParaRPr sz="1200">
              <a:solidFill>
                <a:schemeClr val="dk2"/>
              </a:solidFill>
              <a:latin typeface="Open Sans"/>
              <a:ea typeface="Open Sans"/>
              <a:cs typeface="Open Sans"/>
              <a:sym typeface="Open Sans"/>
            </a:endParaRPr>
          </a:p>
          <a:p>
            <a:pPr indent="0" lvl="0" marL="0" rtl="0" algn="l">
              <a:lnSpc>
                <a:spcPct val="115000"/>
              </a:lnSpc>
              <a:spcBef>
                <a:spcPts val="1200"/>
              </a:spcBef>
              <a:spcAft>
                <a:spcPts val="1200"/>
              </a:spcAft>
              <a:buNone/>
            </a:pPr>
            <a:r>
              <a:rPr lang="en" sz="1200">
                <a:solidFill>
                  <a:schemeClr val="dk2"/>
                </a:solidFill>
                <a:latin typeface="Open Sans"/>
                <a:ea typeface="Open Sans"/>
                <a:cs typeface="Open Sans"/>
                <a:sym typeface="Open Sans"/>
              </a:rPr>
              <a:t>Reform, Women, and Fashion: Changes in Women's Daywear from 1840-1920 Exhibition </a:t>
            </a:r>
            <a:r>
              <a:rPr lang="en" sz="1200" u="sng">
                <a:solidFill>
                  <a:schemeClr val="accent5"/>
                </a:solidFill>
                <a:latin typeface="Open Sans"/>
                <a:ea typeface="Open Sans"/>
                <a:cs typeface="Open Sans"/>
                <a:sym typeface="Open Sans"/>
                <a:hlinkClick r:id="rId5">
                  <a:extLst>
                    <a:ext uri="{A12FA001-AC4F-418D-AE19-62706E023703}">
                      <ahyp:hlinkClr val="tx"/>
                    </a:ext>
                  </a:extLst>
                </a:hlinkClick>
              </a:rPr>
              <a:t>https://youtu.be/qwuPY5NiQ9Y</a:t>
            </a:r>
            <a:r>
              <a:rPr lang="en" sz="1200">
                <a:solidFill>
                  <a:schemeClr val="dk2"/>
                </a:solidFill>
                <a:latin typeface="Open Sans"/>
                <a:ea typeface="Open Sans"/>
                <a:cs typeface="Open Sans"/>
                <a:sym typeface="Open Sans"/>
              </a:rPr>
              <a:t> </a:t>
            </a:r>
            <a:endParaRPr sz="1200">
              <a:latin typeface="Open Sans"/>
              <a:ea typeface="Open Sans"/>
              <a:cs typeface="Open Sans"/>
              <a:sym typeface="Open Sans"/>
            </a:endParaRPr>
          </a:p>
        </p:txBody>
      </p:sp>
      <p:sp>
        <p:nvSpPr>
          <p:cNvPr id="228" name="Google Shape;228;p31"/>
          <p:cNvSpPr txBox="1"/>
          <p:nvPr>
            <p:ph type="title"/>
          </p:nvPr>
        </p:nvSpPr>
        <p:spPr>
          <a:xfrm>
            <a:off x="311700" y="445025"/>
            <a:ext cx="8520600" cy="5727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 sz="2500">
                <a:latin typeface="Open Sans"/>
                <a:ea typeface="Open Sans"/>
                <a:cs typeface="Open Sans"/>
                <a:sym typeface="Open Sans"/>
              </a:rPr>
              <a:t>References</a:t>
            </a:r>
            <a:endParaRPr sz="2500">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2"/>
          <p:cNvSpPr txBox="1"/>
          <p:nvPr/>
        </p:nvSpPr>
        <p:spPr>
          <a:xfrm>
            <a:off x="954116" y="393593"/>
            <a:ext cx="6110400" cy="21018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sz="4800">
                <a:latin typeface="Google Sans"/>
                <a:ea typeface="Google Sans"/>
                <a:cs typeface="Google Sans"/>
                <a:sym typeface="Google Sans"/>
              </a:rPr>
              <a:t>Q</a:t>
            </a:r>
            <a:r>
              <a:rPr lang="en" sz="4800">
                <a:latin typeface="Google Sans"/>
                <a:ea typeface="Google Sans"/>
                <a:cs typeface="Google Sans"/>
                <a:sym typeface="Google Sans"/>
              </a:rPr>
              <a:t>uestions / Feedback</a:t>
            </a:r>
            <a:endParaRPr sz="4800">
              <a:solidFill>
                <a:srgbClr val="000000"/>
              </a:solidFill>
              <a:latin typeface="Google Sans"/>
              <a:ea typeface="Google Sans"/>
              <a:cs typeface="Google Sans"/>
              <a:sym typeface="Google Sans"/>
            </a:endParaRPr>
          </a:p>
        </p:txBody>
      </p:sp>
      <p:sp>
        <p:nvSpPr>
          <p:cNvPr id="234" name="Google Shape;234;p32"/>
          <p:cNvSpPr txBox="1"/>
          <p:nvPr/>
        </p:nvSpPr>
        <p:spPr>
          <a:xfrm>
            <a:off x="734875" y="3178200"/>
            <a:ext cx="3198600" cy="1030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2000">
                <a:solidFill>
                  <a:schemeClr val="dk1"/>
                </a:solidFill>
                <a:latin typeface="Roboto Light"/>
                <a:ea typeface="Roboto Light"/>
                <a:cs typeface="Roboto Light"/>
                <a:sym typeface="Roboto Light"/>
              </a:rPr>
              <a:t>Wen Nie Ng</a:t>
            </a:r>
            <a:endParaRPr i="1" sz="2000">
              <a:solidFill>
                <a:schemeClr val="dk1"/>
              </a:solidFill>
              <a:latin typeface="Roboto Light"/>
              <a:ea typeface="Roboto Light"/>
              <a:cs typeface="Roboto Light"/>
              <a:sym typeface="Roboto Light"/>
            </a:endParaRPr>
          </a:p>
          <a:p>
            <a:pPr indent="0" lvl="0" marL="0" rtl="0" algn="l">
              <a:lnSpc>
                <a:spcPct val="150000"/>
              </a:lnSpc>
              <a:spcBef>
                <a:spcPts val="0"/>
              </a:spcBef>
              <a:spcAft>
                <a:spcPts val="0"/>
              </a:spcAft>
              <a:buNone/>
            </a:pPr>
            <a:r>
              <a:rPr i="1" lang="en">
                <a:solidFill>
                  <a:schemeClr val="dk1"/>
                </a:solidFill>
                <a:latin typeface="Roboto Light"/>
                <a:ea typeface="Roboto Light"/>
                <a:cs typeface="Roboto Light"/>
                <a:sym typeface="Roboto Light"/>
              </a:rPr>
              <a:t>Email: </a:t>
            </a:r>
            <a:r>
              <a:rPr i="1" lang="en" u="sng">
                <a:solidFill>
                  <a:schemeClr val="hlink"/>
                </a:solidFill>
                <a:latin typeface="Roboto Light"/>
                <a:ea typeface="Roboto Light"/>
                <a:cs typeface="Roboto Light"/>
                <a:sym typeface="Roboto Light"/>
                <a:hlinkClick r:id="rId3"/>
              </a:rPr>
              <a:t>wenng@vt.edu</a:t>
            </a:r>
            <a:r>
              <a:rPr i="1" lang="en">
                <a:solidFill>
                  <a:srgbClr val="666666"/>
                </a:solidFill>
                <a:latin typeface="Roboto Light"/>
                <a:ea typeface="Roboto Light"/>
                <a:cs typeface="Roboto Light"/>
                <a:sym typeface="Roboto Light"/>
              </a:rPr>
              <a:t> </a:t>
            </a:r>
            <a:endParaRPr i="1">
              <a:solidFill>
                <a:srgbClr val="666666"/>
              </a:solidFill>
              <a:latin typeface="Roboto Light"/>
              <a:ea typeface="Roboto Light"/>
              <a:cs typeface="Roboto Light"/>
              <a:sym typeface="Roboto Light"/>
            </a:endParaRPr>
          </a:p>
          <a:p>
            <a:pPr indent="0" lvl="0" marL="0" rtl="0" algn="l">
              <a:lnSpc>
                <a:spcPct val="150000"/>
              </a:lnSpc>
              <a:spcBef>
                <a:spcPts val="0"/>
              </a:spcBef>
              <a:spcAft>
                <a:spcPts val="0"/>
              </a:spcAft>
              <a:buNone/>
            </a:pPr>
            <a:r>
              <a:rPr i="1" lang="en">
                <a:solidFill>
                  <a:schemeClr val="dk1"/>
                </a:solidFill>
                <a:latin typeface="Roboto Light"/>
                <a:ea typeface="Roboto Light"/>
                <a:cs typeface="Roboto Light"/>
                <a:sym typeface="Roboto Light"/>
              </a:rPr>
              <a:t>Website: </a:t>
            </a:r>
            <a:r>
              <a:rPr i="1" lang="en" u="sng">
                <a:solidFill>
                  <a:schemeClr val="hlink"/>
                </a:solidFill>
                <a:latin typeface="Roboto Light"/>
                <a:ea typeface="Roboto Light"/>
                <a:cs typeface="Roboto Light"/>
                <a:sym typeface="Roboto Light"/>
                <a:hlinkClick r:id="rId4"/>
              </a:rPr>
              <a:t>https://ngwennie.org</a:t>
            </a:r>
            <a:r>
              <a:rPr i="1" lang="en">
                <a:solidFill>
                  <a:srgbClr val="666666"/>
                </a:solidFill>
                <a:latin typeface="Roboto Light"/>
                <a:ea typeface="Roboto Light"/>
                <a:cs typeface="Roboto Light"/>
                <a:sym typeface="Roboto Light"/>
              </a:rPr>
              <a:t> </a:t>
            </a:r>
            <a:endParaRPr i="1">
              <a:solidFill>
                <a:srgbClr val="666666"/>
              </a:solidFill>
              <a:latin typeface="Roboto Light"/>
              <a:ea typeface="Roboto Light"/>
              <a:cs typeface="Roboto Light"/>
              <a:sym typeface="Roboto Light"/>
            </a:endParaRPr>
          </a:p>
          <a:p>
            <a:pPr indent="0" lvl="0" marL="0" rtl="0" algn="l">
              <a:lnSpc>
                <a:spcPct val="150000"/>
              </a:lnSpc>
              <a:spcBef>
                <a:spcPts val="0"/>
              </a:spcBef>
              <a:spcAft>
                <a:spcPts val="0"/>
              </a:spcAft>
              <a:buNone/>
            </a:pPr>
            <a:r>
              <a:t/>
            </a:r>
            <a:endParaRPr sz="1000">
              <a:solidFill>
                <a:srgbClr val="666666"/>
              </a:solidFill>
              <a:latin typeface="Roboto Light"/>
              <a:ea typeface="Roboto Light"/>
              <a:cs typeface="Roboto Light"/>
              <a:sym typeface="Roboto Light"/>
            </a:endParaRPr>
          </a:p>
        </p:txBody>
      </p:sp>
      <p:sp>
        <p:nvSpPr>
          <p:cNvPr id="235" name="Google Shape;235;p32"/>
          <p:cNvSpPr txBox="1"/>
          <p:nvPr/>
        </p:nvSpPr>
        <p:spPr>
          <a:xfrm>
            <a:off x="4762488" y="2778000"/>
            <a:ext cx="386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Slides: </a:t>
            </a:r>
            <a:r>
              <a:rPr lang="en" u="sng">
                <a:solidFill>
                  <a:schemeClr val="hlink"/>
                </a:solidFill>
                <a:hlinkClick r:id="rId5"/>
              </a:rPr>
              <a:t>https://bit.ly/2023VRA-costumecore</a:t>
            </a:r>
            <a:endParaRPr/>
          </a:p>
        </p:txBody>
      </p:sp>
      <p:pic>
        <p:nvPicPr>
          <p:cNvPr id="236" name="Google Shape;236;p32"/>
          <p:cNvPicPr preferRelativeResize="0"/>
          <p:nvPr/>
        </p:nvPicPr>
        <p:blipFill>
          <a:blip r:embed="rId6">
            <a:alphaModFix/>
          </a:blip>
          <a:stretch>
            <a:fillRect/>
          </a:stretch>
        </p:blipFill>
        <p:spPr>
          <a:xfrm>
            <a:off x="5859163" y="3178193"/>
            <a:ext cx="1667985" cy="1667985"/>
          </a:xfrm>
          <a:prstGeom prst="rect">
            <a:avLst/>
          </a:prstGeom>
          <a:noFill/>
          <a:ln>
            <a:noFill/>
          </a:ln>
        </p:spPr>
      </p:pic>
      <p:sp>
        <p:nvSpPr>
          <p:cNvPr id="237" name="Google Shape;237;p32"/>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p:nvPr/>
        </p:nvSpPr>
        <p:spPr>
          <a:xfrm>
            <a:off x="3594100" y="0"/>
            <a:ext cx="5549700" cy="5143500"/>
          </a:xfrm>
          <a:prstGeom prst="rect">
            <a:avLst/>
          </a:prstGeom>
          <a:solidFill>
            <a:srgbClr val="F8F9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6"/>
          <p:cNvSpPr txBox="1"/>
          <p:nvPr/>
        </p:nvSpPr>
        <p:spPr>
          <a:xfrm>
            <a:off x="517675" y="524350"/>
            <a:ext cx="2678100" cy="1662300"/>
          </a:xfrm>
          <a:prstGeom prst="rect">
            <a:avLst/>
          </a:prstGeom>
          <a:noFill/>
          <a:ln>
            <a:noFill/>
          </a:ln>
        </p:spPr>
        <p:txBody>
          <a:bodyPr anchorCtr="0" anchor="t" bIns="91425" lIns="0" spcFirstLastPara="1" rIns="91425" wrap="square" tIns="91425">
            <a:spAutoFit/>
          </a:bodyPr>
          <a:lstStyle/>
          <a:p>
            <a:pPr indent="0" lvl="0" marL="0" rtl="0" algn="l">
              <a:spcBef>
                <a:spcPts val="0"/>
              </a:spcBef>
              <a:spcAft>
                <a:spcPts val="0"/>
              </a:spcAft>
              <a:buNone/>
            </a:pPr>
            <a:r>
              <a:rPr lang="en" sz="2400">
                <a:solidFill>
                  <a:schemeClr val="dk1"/>
                </a:solidFill>
                <a:latin typeface="Open Sans"/>
                <a:ea typeface="Open Sans"/>
                <a:cs typeface="Open Sans"/>
                <a:sym typeface="Open Sans"/>
              </a:rPr>
              <a:t>The Oris Glisson Historic Costume and Textile Collection</a:t>
            </a:r>
            <a:endParaRPr sz="2400">
              <a:solidFill>
                <a:schemeClr val="dk1"/>
              </a:solidFill>
              <a:latin typeface="Open Sans"/>
              <a:ea typeface="Open Sans"/>
              <a:cs typeface="Open Sans"/>
              <a:sym typeface="Open Sans"/>
            </a:endParaRPr>
          </a:p>
        </p:txBody>
      </p:sp>
      <p:sp>
        <p:nvSpPr>
          <p:cNvPr id="73" name="Google Shape;73;p16"/>
          <p:cNvSpPr txBox="1"/>
          <p:nvPr/>
        </p:nvSpPr>
        <p:spPr>
          <a:xfrm>
            <a:off x="517675" y="2271850"/>
            <a:ext cx="2421300" cy="2016300"/>
          </a:xfrm>
          <a:prstGeom prst="rect">
            <a:avLst/>
          </a:prstGeom>
          <a:noFill/>
          <a:ln>
            <a:noFill/>
          </a:ln>
        </p:spPr>
        <p:txBody>
          <a:bodyPr anchorCtr="0" anchor="t" bIns="91425" lIns="0" spcFirstLastPara="1" rIns="91425" wrap="square" tIns="91425">
            <a:spAutoFit/>
          </a:bodyPr>
          <a:lstStyle/>
          <a:p>
            <a:pPr indent="0" lvl="0" marL="0" rtl="0" algn="l">
              <a:lnSpc>
                <a:spcPct val="150000"/>
              </a:lnSpc>
              <a:spcBef>
                <a:spcPts val="0"/>
              </a:spcBef>
              <a:spcAft>
                <a:spcPts val="0"/>
              </a:spcAft>
              <a:buClr>
                <a:srgbClr val="000000"/>
              </a:buClr>
              <a:buSzPts val="1100"/>
              <a:buFont typeface="Arial"/>
              <a:buNone/>
            </a:pPr>
            <a:r>
              <a:rPr lang="en">
                <a:solidFill>
                  <a:srgbClr val="5F6368"/>
                </a:solidFill>
                <a:latin typeface="Open Sans"/>
                <a:ea typeface="Open Sans"/>
                <a:cs typeface="Open Sans"/>
                <a:sym typeface="Open Sans"/>
              </a:rPr>
              <a:t>Founded by Miss Oris Glisson in 1958.</a:t>
            </a:r>
            <a:endParaRPr>
              <a:solidFill>
                <a:srgbClr val="5F6368"/>
              </a:solidFill>
              <a:latin typeface="Open Sans"/>
              <a:ea typeface="Open Sans"/>
              <a:cs typeface="Open Sans"/>
              <a:sym typeface="Open Sans"/>
            </a:endParaRPr>
          </a:p>
          <a:p>
            <a:pPr indent="0" lvl="0" marL="0" rtl="0" algn="l">
              <a:lnSpc>
                <a:spcPct val="150000"/>
              </a:lnSpc>
              <a:spcBef>
                <a:spcPts val="0"/>
              </a:spcBef>
              <a:spcAft>
                <a:spcPts val="0"/>
              </a:spcAft>
              <a:buClr>
                <a:srgbClr val="000000"/>
              </a:buClr>
              <a:buSzPts val="1100"/>
              <a:buFont typeface="Arial"/>
              <a:buNone/>
            </a:pPr>
            <a:r>
              <a:rPr lang="en">
                <a:solidFill>
                  <a:srgbClr val="5F6368"/>
                </a:solidFill>
                <a:latin typeface="Open Sans"/>
                <a:ea typeface="Open Sans"/>
                <a:cs typeface="Open Sans"/>
                <a:sym typeface="Open Sans"/>
              </a:rPr>
              <a:t>Expanded to over </a:t>
            </a:r>
            <a:r>
              <a:rPr b="1" lang="en">
                <a:solidFill>
                  <a:srgbClr val="5F6368"/>
                </a:solidFill>
                <a:latin typeface="Open Sans"/>
                <a:ea typeface="Open Sans"/>
                <a:cs typeface="Open Sans"/>
                <a:sym typeface="Open Sans"/>
              </a:rPr>
              <a:t>600 iconic fashion pieces </a:t>
            </a:r>
            <a:r>
              <a:rPr lang="en">
                <a:solidFill>
                  <a:srgbClr val="5F6368"/>
                </a:solidFill>
                <a:latin typeface="Open Sans"/>
                <a:ea typeface="Open Sans"/>
                <a:cs typeface="Open Sans"/>
                <a:sym typeface="Open Sans"/>
              </a:rPr>
              <a:t>from the </a:t>
            </a:r>
            <a:r>
              <a:rPr b="1" lang="en">
                <a:solidFill>
                  <a:srgbClr val="5F6368"/>
                </a:solidFill>
                <a:latin typeface="Open Sans"/>
                <a:ea typeface="Open Sans"/>
                <a:cs typeface="Open Sans"/>
                <a:sym typeface="Open Sans"/>
              </a:rPr>
              <a:t>1950s </a:t>
            </a:r>
            <a:r>
              <a:rPr lang="en">
                <a:solidFill>
                  <a:srgbClr val="5F6368"/>
                </a:solidFill>
                <a:latin typeface="Open Sans"/>
                <a:ea typeface="Open Sans"/>
                <a:cs typeface="Open Sans"/>
                <a:sym typeface="Open Sans"/>
              </a:rPr>
              <a:t>through the</a:t>
            </a:r>
            <a:r>
              <a:rPr b="1" lang="en">
                <a:solidFill>
                  <a:srgbClr val="5F6368"/>
                </a:solidFill>
                <a:latin typeface="Open Sans"/>
                <a:ea typeface="Open Sans"/>
                <a:cs typeface="Open Sans"/>
                <a:sym typeface="Open Sans"/>
              </a:rPr>
              <a:t> 1970s.</a:t>
            </a:r>
            <a:endParaRPr b="1">
              <a:solidFill>
                <a:srgbClr val="5F6368"/>
              </a:solidFill>
              <a:latin typeface="Open Sans"/>
              <a:ea typeface="Open Sans"/>
              <a:cs typeface="Open Sans"/>
              <a:sym typeface="Open Sans"/>
            </a:endParaRPr>
          </a:p>
        </p:txBody>
      </p:sp>
      <p:pic>
        <p:nvPicPr>
          <p:cNvPr id="74" name="Google Shape;74;p16"/>
          <p:cNvPicPr preferRelativeResize="0"/>
          <p:nvPr/>
        </p:nvPicPr>
        <p:blipFill rotWithShape="1">
          <a:blip r:embed="rId3">
            <a:alphaModFix/>
          </a:blip>
          <a:srcRect b="20209" l="19778" r="20049" t="27823"/>
          <a:stretch/>
        </p:blipFill>
        <p:spPr>
          <a:xfrm>
            <a:off x="4014975" y="1251394"/>
            <a:ext cx="4707927" cy="2640705"/>
          </a:xfrm>
          <a:prstGeom prst="rect">
            <a:avLst/>
          </a:prstGeom>
          <a:noFill/>
          <a:ln>
            <a:noFill/>
          </a:ln>
        </p:spPr>
      </p:pic>
      <p:sp>
        <p:nvSpPr>
          <p:cNvPr id="75" name="Google Shape;75;p16"/>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
        <p:nvSpPr>
          <p:cNvPr id="76" name="Google Shape;76;p16"/>
          <p:cNvSpPr txBox="1"/>
          <p:nvPr/>
        </p:nvSpPr>
        <p:spPr>
          <a:xfrm>
            <a:off x="4014975" y="3892100"/>
            <a:ext cx="4707900" cy="3387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None/>
            </a:pPr>
            <a:r>
              <a:rPr i="1" lang="en" sz="1000">
                <a:solidFill>
                  <a:schemeClr val="dk1"/>
                </a:solidFill>
                <a:latin typeface="Open Sans"/>
                <a:ea typeface="Open Sans"/>
                <a:cs typeface="Open Sans"/>
                <a:sym typeface="Open Sans"/>
              </a:rPr>
              <a:t>P</a:t>
            </a:r>
            <a:r>
              <a:rPr i="1" lang="en" sz="1000">
                <a:solidFill>
                  <a:schemeClr val="dk1"/>
                </a:solidFill>
                <a:latin typeface="Open Sans"/>
                <a:ea typeface="Open Sans"/>
                <a:cs typeface="Open Sans"/>
                <a:sym typeface="Open Sans"/>
              </a:rPr>
              <a:t>artial view of the exhibit area for the Oris Glisson collection.</a:t>
            </a:r>
            <a:endParaRPr i="1" sz="1000">
              <a:solidFill>
                <a:schemeClr val="dk1"/>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p:nvPr/>
        </p:nvSpPr>
        <p:spPr>
          <a:xfrm>
            <a:off x="3594100" y="0"/>
            <a:ext cx="5549700" cy="5143500"/>
          </a:xfrm>
          <a:prstGeom prst="rect">
            <a:avLst/>
          </a:prstGeom>
          <a:solidFill>
            <a:srgbClr val="F8F9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7"/>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pic>
        <p:nvPicPr>
          <p:cNvPr id="83" name="Google Shape;83;p17"/>
          <p:cNvPicPr preferRelativeResize="0"/>
          <p:nvPr/>
        </p:nvPicPr>
        <p:blipFill>
          <a:blip r:embed="rId3">
            <a:alphaModFix/>
          </a:blip>
          <a:stretch>
            <a:fillRect/>
          </a:stretch>
        </p:blipFill>
        <p:spPr>
          <a:xfrm>
            <a:off x="3856700" y="3149849"/>
            <a:ext cx="2478310" cy="1654952"/>
          </a:xfrm>
          <a:prstGeom prst="rect">
            <a:avLst/>
          </a:prstGeom>
          <a:noFill/>
          <a:ln>
            <a:noFill/>
          </a:ln>
        </p:spPr>
      </p:pic>
      <p:pic>
        <p:nvPicPr>
          <p:cNvPr id="84" name="Google Shape;84;p17"/>
          <p:cNvPicPr preferRelativeResize="0"/>
          <p:nvPr/>
        </p:nvPicPr>
        <p:blipFill>
          <a:blip r:embed="rId4">
            <a:alphaModFix/>
          </a:blip>
          <a:stretch>
            <a:fillRect/>
          </a:stretch>
        </p:blipFill>
        <p:spPr>
          <a:xfrm>
            <a:off x="4674653" y="448963"/>
            <a:ext cx="3698806" cy="2496692"/>
          </a:xfrm>
          <a:prstGeom prst="rect">
            <a:avLst/>
          </a:prstGeom>
          <a:noFill/>
          <a:ln>
            <a:noFill/>
          </a:ln>
        </p:spPr>
      </p:pic>
      <p:pic>
        <p:nvPicPr>
          <p:cNvPr id="85" name="Google Shape;85;p17"/>
          <p:cNvPicPr preferRelativeResize="0"/>
          <p:nvPr/>
        </p:nvPicPr>
        <p:blipFill>
          <a:blip r:embed="rId5">
            <a:alphaModFix/>
          </a:blip>
          <a:stretch>
            <a:fillRect/>
          </a:stretch>
        </p:blipFill>
        <p:spPr>
          <a:xfrm>
            <a:off x="6466652" y="3149855"/>
            <a:ext cx="2478305" cy="1654948"/>
          </a:xfrm>
          <a:prstGeom prst="rect">
            <a:avLst/>
          </a:prstGeom>
          <a:noFill/>
          <a:ln>
            <a:noFill/>
          </a:ln>
        </p:spPr>
      </p:pic>
      <p:sp>
        <p:nvSpPr>
          <p:cNvPr id="86" name="Google Shape;86;p17"/>
          <p:cNvSpPr txBox="1"/>
          <p:nvPr/>
        </p:nvSpPr>
        <p:spPr>
          <a:xfrm>
            <a:off x="517675" y="2271850"/>
            <a:ext cx="2421300" cy="2339700"/>
          </a:xfrm>
          <a:prstGeom prst="rect">
            <a:avLst/>
          </a:prstGeom>
          <a:noFill/>
          <a:ln>
            <a:noFill/>
          </a:ln>
        </p:spPr>
        <p:txBody>
          <a:bodyPr anchorCtr="0" anchor="t" bIns="91425" lIns="0" spcFirstLastPara="1" rIns="91425" wrap="square" tIns="91425">
            <a:spAutoFit/>
          </a:bodyPr>
          <a:lstStyle/>
          <a:p>
            <a:pPr indent="0" lvl="0" marL="0" rtl="0" algn="l">
              <a:lnSpc>
                <a:spcPct val="150000"/>
              </a:lnSpc>
              <a:spcBef>
                <a:spcPts val="0"/>
              </a:spcBef>
              <a:spcAft>
                <a:spcPts val="0"/>
              </a:spcAft>
              <a:buClr>
                <a:srgbClr val="000000"/>
              </a:buClr>
              <a:buSzPts val="1100"/>
              <a:buFont typeface="Arial"/>
              <a:buNone/>
            </a:pPr>
            <a:r>
              <a:rPr b="1" lang="en">
                <a:solidFill>
                  <a:srgbClr val="5F6368"/>
                </a:solidFill>
                <a:latin typeface="Open Sans"/>
                <a:ea typeface="Open Sans"/>
                <a:cs typeface="Open Sans"/>
                <a:sym typeface="Open Sans"/>
              </a:rPr>
              <a:t>Over 5,000 items</a:t>
            </a:r>
            <a:r>
              <a:rPr lang="en">
                <a:solidFill>
                  <a:srgbClr val="5F6368"/>
                </a:solidFill>
                <a:latin typeface="Open Sans"/>
                <a:ea typeface="Open Sans"/>
                <a:cs typeface="Open Sans"/>
                <a:sym typeface="Open Sans"/>
              </a:rPr>
              <a:t>, including dresses, textiles, accessories.</a:t>
            </a:r>
            <a:endParaRPr>
              <a:solidFill>
                <a:srgbClr val="5F6368"/>
              </a:solidFill>
              <a:latin typeface="Open Sans"/>
              <a:ea typeface="Open Sans"/>
              <a:cs typeface="Open Sans"/>
              <a:sym typeface="Open Sans"/>
            </a:endParaRPr>
          </a:p>
          <a:p>
            <a:pPr indent="0" lvl="0" marL="0" rtl="0" algn="l">
              <a:lnSpc>
                <a:spcPct val="150000"/>
              </a:lnSpc>
              <a:spcBef>
                <a:spcPts val="0"/>
              </a:spcBef>
              <a:spcAft>
                <a:spcPts val="0"/>
              </a:spcAft>
              <a:buClr>
                <a:srgbClr val="000000"/>
              </a:buClr>
              <a:buSzPts val="1100"/>
              <a:buFont typeface="Arial"/>
              <a:buNone/>
            </a:pPr>
            <a:r>
              <a:rPr lang="en">
                <a:solidFill>
                  <a:srgbClr val="5F6368"/>
                </a:solidFill>
                <a:latin typeface="Open Sans"/>
                <a:ea typeface="Open Sans"/>
                <a:cs typeface="Open Sans"/>
                <a:sym typeface="Open Sans"/>
              </a:rPr>
              <a:t>Preserves southwestern Virginia's fashion heritage from the </a:t>
            </a:r>
            <a:r>
              <a:rPr b="1" lang="en">
                <a:solidFill>
                  <a:srgbClr val="5F6368"/>
                </a:solidFill>
                <a:latin typeface="Open Sans"/>
                <a:ea typeface="Open Sans"/>
                <a:cs typeface="Open Sans"/>
                <a:sym typeface="Open Sans"/>
              </a:rPr>
              <a:t>18th century to present day</a:t>
            </a:r>
            <a:r>
              <a:rPr lang="en">
                <a:solidFill>
                  <a:srgbClr val="5F6368"/>
                </a:solidFill>
                <a:latin typeface="Open Sans"/>
                <a:ea typeface="Open Sans"/>
                <a:cs typeface="Open Sans"/>
                <a:sym typeface="Open Sans"/>
              </a:rPr>
              <a:t>.</a:t>
            </a:r>
            <a:endParaRPr>
              <a:solidFill>
                <a:srgbClr val="5F6368"/>
              </a:solidFill>
              <a:latin typeface="Open Sans"/>
              <a:ea typeface="Open Sans"/>
              <a:cs typeface="Open Sans"/>
              <a:sym typeface="Open Sans"/>
            </a:endParaRPr>
          </a:p>
        </p:txBody>
      </p:sp>
      <p:sp>
        <p:nvSpPr>
          <p:cNvPr id="87" name="Google Shape;87;p17"/>
          <p:cNvSpPr txBox="1"/>
          <p:nvPr/>
        </p:nvSpPr>
        <p:spPr>
          <a:xfrm>
            <a:off x="517675" y="524350"/>
            <a:ext cx="2678100" cy="1662300"/>
          </a:xfrm>
          <a:prstGeom prst="rect">
            <a:avLst/>
          </a:prstGeom>
          <a:noFill/>
          <a:ln>
            <a:noFill/>
          </a:ln>
        </p:spPr>
        <p:txBody>
          <a:bodyPr anchorCtr="0" anchor="t" bIns="91425" lIns="0" spcFirstLastPara="1" rIns="91425" wrap="square" tIns="91425">
            <a:spAutoFit/>
          </a:bodyPr>
          <a:lstStyle/>
          <a:p>
            <a:pPr indent="0" lvl="0" marL="0" rtl="0" algn="l">
              <a:spcBef>
                <a:spcPts val="0"/>
              </a:spcBef>
              <a:spcAft>
                <a:spcPts val="0"/>
              </a:spcAft>
              <a:buNone/>
            </a:pPr>
            <a:r>
              <a:rPr lang="en" sz="2400">
                <a:solidFill>
                  <a:schemeClr val="dk1"/>
                </a:solidFill>
                <a:latin typeface="Open Sans"/>
                <a:ea typeface="Open Sans"/>
                <a:cs typeface="Open Sans"/>
                <a:sym typeface="Open Sans"/>
              </a:rPr>
              <a:t>The Oris Glisson Historic Costume and Textile Collection</a:t>
            </a:r>
            <a:endParaRPr sz="2400">
              <a:solidFill>
                <a:schemeClr val="dk1"/>
              </a:solidFill>
              <a:latin typeface="Open Sans"/>
              <a:ea typeface="Open Sans"/>
              <a:cs typeface="Open Sans"/>
              <a:sym typeface="Open Sans"/>
            </a:endParaRPr>
          </a:p>
        </p:txBody>
      </p:sp>
      <p:sp>
        <p:nvSpPr>
          <p:cNvPr id="88" name="Google Shape;88;p17"/>
          <p:cNvSpPr txBox="1"/>
          <p:nvPr/>
        </p:nvSpPr>
        <p:spPr>
          <a:xfrm>
            <a:off x="5181250" y="4804800"/>
            <a:ext cx="3000000" cy="3387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None/>
            </a:pPr>
            <a:r>
              <a:rPr i="1" lang="en" sz="1000">
                <a:solidFill>
                  <a:schemeClr val="dk1"/>
                </a:solidFill>
                <a:latin typeface="Open Sans"/>
                <a:ea typeface="Open Sans"/>
                <a:cs typeface="Open Sans"/>
                <a:sym typeface="Open Sans"/>
              </a:rPr>
              <a:t>S</a:t>
            </a:r>
            <a:r>
              <a:rPr i="1" lang="en" sz="1000">
                <a:solidFill>
                  <a:schemeClr val="dk1"/>
                </a:solidFill>
                <a:latin typeface="Open Sans"/>
                <a:ea typeface="Open Sans"/>
                <a:cs typeface="Open Sans"/>
                <a:sym typeface="Open Sans"/>
              </a:rPr>
              <a:t>ample items from the collection.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nvSpPr>
        <p:spPr>
          <a:xfrm>
            <a:off x="517675" y="2237975"/>
            <a:ext cx="3446100" cy="969600"/>
          </a:xfrm>
          <a:prstGeom prst="rect">
            <a:avLst/>
          </a:prstGeom>
          <a:noFill/>
          <a:ln>
            <a:noFill/>
          </a:ln>
        </p:spPr>
        <p:txBody>
          <a:bodyPr anchorCtr="0" anchor="t" bIns="91425" lIns="0" spcFirstLastPara="1" rIns="91425" wrap="square" tIns="91425">
            <a:spAutoFit/>
          </a:bodyPr>
          <a:lstStyle/>
          <a:p>
            <a:pPr indent="0" lvl="0" marL="0" rtl="0" algn="l">
              <a:lnSpc>
                <a:spcPct val="150000"/>
              </a:lnSpc>
              <a:spcBef>
                <a:spcPts val="0"/>
              </a:spcBef>
              <a:spcAft>
                <a:spcPts val="0"/>
              </a:spcAft>
              <a:buClr>
                <a:srgbClr val="000000"/>
              </a:buClr>
              <a:buSzPts val="1100"/>
              <a:buFont typeface="Arial"/>
              <a:buNone/>
            </a:pPr>
            <a:r>
              <a:rPr lang="en">
                <a:solidFill>
                  <a:srgbClr val="CA4F00"/>
                </a:solidFill>
                <a:latin typeface="Open Sans SemiBold"/>
                <a:ea typeface="Open Sans SemiBold"/>
                <a:cs typeface="Open Sans SemiBold"/>
                <a:sym typeface="Open Sans SemiBold"/>
              </a:rPr>
              <a:t>The problem: </a:t>
            </a:r>
            <a:endParaRPr>
              <a:solidFill>
                <a:srgbClr val="CA4F00"/>
              </a:solidFill>
              <a:latin typeface="Open Sans SemiBold"/>
              <a:ea typeface="Open Sans SemiBold"/>
              <a:cs typeface="Open Sans SemiBold"/>
              <a:sym typeface="Open Sans SemiBold"/>
            </a:endParaRPr>
          </a:p>
          <a:p>
            <a:pPr indent="0" lvl="0" marL="0" rtl="0" algn="l">
              <a:lnSpc>
                <a:spcPct val="150000"/>
              </a:lnSpc>
              <a:spcBef>
                <a:spcPts val="0"/>
              </a:spcBef>
              <a:spcAft>
                <a:spcPts val="0"/>
              </a:spcAft>
              <a:buNone/>
            </a:pPr>
            <a:r>
              <a:rPr lang="en" sz="1200">
                <a:latin typeface="Open Sans"/>
                <a:ea typeface="Open Sans"/>
                <a:cs typeface="Open Sans"/>
                <a:sym typeface="Open Sans"/>
              </a:rPr>
              <a:t>Insufficient vocabularies to describe fashion collection</a:t>
            </a:r>
            <a:endParaRPr b="1" sz="1200">
              <a:solidFill>
                <a:srgbClr val="000000"/>
              </a:solidFill>
              <a:latin typeface="Open Sans"/>
              <a:ea typeface="Open Sans"/>
              <a:cs typeface="Open Sans"/>
              <a:sym typeface="Open Sans"/>
            </a:endParaRPr>
          </a:p>
        </p:txBody>
      </p:sp>
      <p:sp>
        <p:nvSpPr>
          <p:cNvPr id="94" name="Google Shape;94;p18"/>
          <p:cNvSpPr txBox="1"/>
          <p:nvPr/>
        </p:nvSpPr>
        <p:spPr>
          <a:xfrm>
            <a:off x="517675" y="524350"/>
            <a:ext cx="6155100" cy="554100"/>
          </a:xfrm>
          <a:prstGeom prst="rect">
            <a:avLst/>
          </a:prstGeom>
          <a:noFill/>
          <a:ln>
            <a:noFill/>
          </a:ln>
        </p:spPr>
        <p:txBody>
          <a:bodyPr anchorCtr="0" anchor="t" bIns="91425" lIns="0" spcFirstLastPara="1" rIns="91425" wrap="square" tIns="91425">
            <a:spAutoFit/>
          </a:bodyPr>
          <a:lstStyle/>
          <a:p>
            <a:pPr indent="0" lvl="0" marL="0" rtl="0" algn="l">
              <a:spcBef>
                <a:spcPts val="0"/>
              </a:spcBef>
              <a:spcAft>
                <a:spcPts val="0"/>
              </a:spcAft>
              <a:buNone/>
            </a:pPr>
            <a:r>
              <a:rPr lang="en" sz="2400">
                <a:solidFill>
                  <a:schemeClr val="dk1"/>
                </a:solidFill>
                <a:latin typeface="Open Sans"/>
                <a:ea typeface="Open Sans"/>
                <a:cs typeface="Open Sans"/>
                <a:sym typeface="Open Sans"/>
              </a:rPr>
              <a:t>Project Overview</a:t>
            </a:r>
            <a:endParaRPr sz="2400">
              <a:solidFill>
                <a:schemeClr val="dk1"/>
              </a:solidFill>
              <a:latin typeface="Open Sans"/>
              <a:ea typeface="Open Sans"/>
              <a:cs typeface="Open Sans"/>
              <a:sym typeface="Open Sans"/>
            </a:endParaRPr>
          </a:p>
        </p:txBody>
      </p:sp>
      <p:sp>
        <p:nvSpPr>
          <p:cNvPr id="95" name="Google Shape;95;p18"/>
          <p:cNvSpPr/>
          <p:nvPr/>
        </p:nvSpPr>
        <p:spPr>
          <a:xfrm>
            <a:off x="517675" y="1534000"/>
            <a:ext cx="513300" cy="513300"/>
          </a:xfrm>
          <a:prstGeom prst="ellipse">
            <a:avLst/>
          </a:prstGeom>
          <a:solidFill>
            <a:srgbClr val="CA4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8"/>
          <p:cNvSpPr txBox="1"/>
          <p:nvPr/>
        </p:nvSpPr>
        <p:spPr>
          <a:xfrm>
            <a:off x="4572000" y="2237975"/>
            <a:ext cx="3446100" cy="1800900"/>
          </a:xfrm>
          <a:prstGeom prst="rect">
            <a:avLst/>
          </a:prstGeom>
          <a:noFill/>
          <a:ln>
            <a:noFill/>
          </a:ln>
        </p:spPr>
        <p:txBody>
          <a:bodyPr anchorCtr="0" anchor="t" bIns="91425" lIns="0" spcFirstLastPara="1" rIns="91425" wrap="square" tIns="91425">
            <a:spAutoFit/>
          </a:bodyPr>
          <a:lstStyle/>
          <a:p>
            <a:pPr indent="0" lvl="0" marL="0" rtl="0" algn="l">
              <a:lnSpc>
                <a:spcPct val="150000"/>
              </a:lnSpc>
              <a:spcBef>
                <a:spcPts val="0"/>
              </a:spcBef>
              <a:spcAft>
                <a:spcPts val="0"/>
              </a:spcAft>
              <a:buNone/>
            </a:pPr>
            <a:r>
              <a:rPr lang="en">
                <a:solidFill>
                  <a:srgbClr val="CA4F00"/>
                </a:solidFill>
                <a:latin typeface="Open Sans SemiBold"/>
                <a:ea typeface="Open Sans SemiBold"/>
                <a:cs typeface="Open Sans SemiBold"/>
                <a:sym typeface="Open Sans SemiBold"/>
              </a:rPr>
              <a:t>The goal: </a:t>
            </a:r>
            <a:endParaRPr>
              <a:solidFill>
                <a:srgbClr val="CA4F00"/>
              </a:solidFill>
              <a:latin typeface="Open Sans SemiBold"/>
              <a:ea typeface="Open Sans SemiBold"/>
              <a:cs typeface="Open Sans SemiBold"/>
              <a:sym typeface="Open Sans SemiBold"/>
            </a:endParaRPr>
          </a:p>
          <a:p>
            <a:pPr indent="0" lvl="0" marL="0" rtl="0" algn="l">
              <a:lnSpc>
                <a:spcPct val="150000"/>
              </a:lnSpc>
              <a:spcBef>
                <a:spcPts val="0"/>
              </a:spcBef>
              <a:spcAft>
                <a:spcPts val="0"/>
              </a:spcAft>
              <a:buNone/>
            </a:pPr>
            <a:r>
              <a:rPr lang="en" sz="1200">
                <a:latin typeface="Open Sans"/>
                <a:ea typeface="Open Sans"/>
                <a:cs typeface="Open Sans"/>
                <a:sym typeface="Open Sans"/>
              </a:rPr>
              <a:t>Enhancing the metadata schema with more accurate descriptors tailored for fashion artifacts, thereby facilitating the widespread adoption and utilization of Costume Core in the field.</a:t>
            </a:r>
            <a:endParaRPr b="1" sz="1200">
              <a:solidFill>
                <a:srgbClr val="000000"/>
              </a:solidFill>
              <a:latin typeface="Open Sans"/>
              <a:ea typeface="Open Sans"/>
              <a:cs typeface="Open Sans"/>
              <a:sym typeface="Open Sans"/>
            </a:endParaRPr>
          </a:p>
        </p:txBody>
      </p:sp>
      <p:sp>
        <p:nvSpPr>
          <p:cNvPr id="97" name="Google Shape;97;p18"/>
          <p:cNvSpPr/>
          <p:nvPr/>
        </p:nvSpPr>
        <p:spPr>
          <a:xfrm>
            <a:off x="4572000" y="1534000"/>
            <a:ext cx="513300" cy="513300"/>
          </a:xfrm>
          <a:prstGeom prst="ellipse">
            <a:avLst/>
          </a:prstGeom>
          <a:solidFill>
            <a:srgbClr val="CA4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8"/>
          <p:cNvSpPr/>
          <p:nvPr/>
        </p:nvSpPr>
        <p:spPr>
          <a:xfrm>
            <a:off x="4684213" y="1653525"/>
            <a:ext cx="288875" cy="274249"/>
          </a:xfrm>
          <a:custGeom>
            <a:rect b="b" l="l" r="r" t="t"/>
            <a:pathLst>
              <a:path extrusionOk="0" h="993" w="1045">
                <a:moveTo>
                  <a:pt x="522" y="798"/>
                </a:moveTo>
                <a:lnTo>
                  <a:pt x="844" y="992"/>
                </a:lnTo>
                <a:lnTo>
                  <a:pt x="759" y="626"/>
                </a:lnTo>
                <a:lnTo>
                  <a:pt x="1044" y="378"/>
                </a:lnTo>
                <a:lnTo>
                  <a:pt x="669" y="347"/>
                </a:lnTo>
                <a:lnTo>
                  <a:pt x="522" y="0"/>
                </a:lnTo>
                <a:lnTo>
                  <a:pt x="375" y="347"/>
                </a:lnTo>
                <a:lnTo>
                  <a:pt x="0" y="378"/>
                </a:lnTo>
                <a:lnTo>
                  <a:pt x="285" y="626"/>
                </a:lnTo>
                <a:lnTo>
                  <a:pt x="200" y="992"/>
                </a:lnTo>
                <a:lnTo>
                  <a:pt x="522" y="798"/>
                </a:lnTo>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sz="1800">
              <a:latin typeface="Calibri"/>
              <a:ea typeface="Calibri"/>
              <a:cs typeface="Calibri"/>
              <a:sym typeface="Calibri"/>
            </a:endParaRPr>
          </a:p>
        </p:txBody>
      </p:sp>
      <p:sp>
        <p:nvSpPr>
          <p:cNvPr id="99" name="Google Shape;99;p18"/>
          <p:cNvSpPr/>
          <p:nvPr/>
        </p:nvSpPr>
        <p:spPr>
          <a:xfrm>
            <a:off x="640475" y="1656801"/>
            <a:ext cx="267700" cy="267700"/>
          </a:xfrm>
          <a:custGeom>
            <a:rect b="b" l="l" r="r" t="t"/>
            <a:pathLst>
              <a:path extrusionOk="0" h="209550" w="209550">
                <a:moveTo>
                  <a:pt x="115315" y="52353"/>
                </a:moveTo>
                <a:lnTo>
                  <a:pt x="115315" y="115315"/>
                </a:lnTo>
                <a:lnTo>
                  <a:pt x="94235" y="115315"/>
                </a:lnTo>
                <a:lnTo>
                  <a:pt x="94235" y="52353"/>
                </a:lnTo>
                <a:close/>
                <a:moveTo>
                  <a:pt x="115315" y="136256"/>
                </a:moveTo>
                <a:lnTo>
                  <a:pt x="115315" y="157197"/>
                </a:lnTo>
                <a:lnTo>
                  <a:pt x="94235" y="157197"/>
                </a:lnTo>
                <a:lnTo>
                  <a:pt x="94235" y="136256"/>
                </a:lnTo>
                <a:close/>
                <a:moveTo>
                  <a:pt x="104705" y="0"/>
                </a:moveTo>
                <a:lnTo>
                  <a:pt x="99400" y="140"/>
                </a:lnTo>
                <a:lnTo>
                  <a:pt x="94095" y="558"/>
                </a:lnTo>
                <a:lnTo>
                  <a:pt x="88790" y="1256"/>
                </a:lnTo>
                <a:lnTo>
                  <a:pt x="83625" y="2094"/>
                </a:lnTo>
                <a:lnTo>
                  <a:pt x="78599" y="3351"/>
                </a:lnTo>
                <a:lnTo>
                  <a:pt x="73573" y="4747"/>
                </a:lnTo>
                <a:lnTo>
                  <a:pt x="68687" y="6422"/>
                </a:lnTo>
                <a:lnTo>
                  <a:pt x="63940" y="8237"/>
                </a:lnTo>
                <a:lnTo>
                  <a:pt x="59333" y="10331"/>
                </a:lnTo>
                <a:lnTo>
                  <a:pt x="54866" y="12704"/>
                </a:lnTo>
                <a:lnTo>
                  <a:pt x="50398" y="15217"/>
                </a:lnTo>
                <a:lnTo>
                  <a:pt x="46210" y="17870"/>
                </a:lnTo>
                <a:lnTo>
                  <a:pt x="42022" y="20801"/>
                </a:lnTo>
                <a:lnTo>
                  <a:pt x="38113" y="23873"/>
                </a:lnTo>
                <a:lnTo>
                  <a:pt x="34343" y="27223"/>
                </a:lnTo>
                <a:lnTo>
                  <a:pt x="30714" y="30714"/>
                </a:lnTo>
                <a:lnTo>
                  <a:pt x="27223" y="34343"/>
                </a:lnTo>
                <a:lnTo>
                  <a:pt x="23873" y="38113"/>
                </a:lnTo>
                <a:lnTo>
                  <a:pt x="20801" y="42161"/>
                </a:lnTo>
                <a:lnTo>
                  <a:pt x="17870" y="46210"/>
                </a:lnTo>
                <a:lnTo>
                  <a:pt x="15217" y="50398"/>
                </a:lnTo>
                <a:lnTo>
                  <a:pt x="12704" y="54866"/>
                </a:lnTo>
                <a:lnTo>
                  <a:pt x="10331" y="59333"/>
                </a:lnTo>
                <a:lnTo>
                  <a:pt x="8237" y="63940"/>
                </a:lnTo>
                <a:lnTo>
                  <a:pt x="6282" y="68826"/>
                </a:lnTo>
                <a:lnTo>
                  <a:pt x="4747" y="73573"/>
                </a:lnTo>
                <a:lnTo>
                  <a:pt x="3351" y="78599"/>
                </a:lnTo>
                <a:lnTo>
                  <a:pt x="2094" y="83625"/>
                </a:lnTo>
                <a:lnTo>
                  <a:pt x="1256" y="88790"/>
                </a:lnTo>
                <a:lnTo>
                  <a:pt x="558" y="94095"/>
                </a:lnTo>
                <a:lnTo>
                  <a:pt x="140" y="99400"/>
                </a:lnTo>
                <a:lnTo>
                  <a:pt x="0" y="104845"/>
                </a:lnTo>
                <a:lnTo>
                  <a:pt x="140" y="110150"/>
                </a:lnTo>
                <a:lnTo>
                  <a:pt x="558" y="115455"/>
                </a:lnTo>
                <a:lnTo>
                  <a:pt x="1256" y="120760"/>
                </a:lnTo>
                <a:lnTo>
                  <a:pt x="2094" y="125925"/>
                </a:lnTo>
                <a:lnTo>
                  <a:pt x="3351" y="130951"/>
                </a:lnTo>
                <a:lnTo>
                  <a:pt x="4747" y="135977"/>
                </a:lnTo>
                <a:lnTo>
                  <a:pt x="6282" y="140863"/>
                </a:lnTo>
                <a:lnTo>
                  <a:pt x="8237" y="145610"/>
                </a:lnTo>
                <a:lnTo>
                  <a:pt x="10331" y="150217"/>
                </a:lnTo>
                <a:lnTo>
                  <a:pt x="12704" y="154684"/>
                </a:lnTo>
                <a:lnTo>
                  <a:pt x="15217" y="159152"/>
                </a:lnTo>
                <a:lnTo>
                  <a:pt x="17870" y="163340"/>
                </a:lnTo>
                <a:lnTo>
                  <a:pt x="20801" y="167528"/>
                </a:lnTo>
                <a:lnTo>
                  <a:pt x="23873" y="171437"/>
                </a:lnTo>
                <a:lnTo>
                  <a:pt x="27223" y="175207"/>
                </a:lnTo>
                <a:lnTo>
                  <a:pt x="30714" y="178836"/>
                </a:lnTo>
                <a:lnTo>
                  <a:pt x="34343" y="182327"/>
                </a:lnTo>
                <a:lnTo>
                  <a:pt x="38113" y="185677"/>
                </a:lnTo>
                <a:lnTo>
                  <a:pt x="42022" y="188749"/>
                </a:lnTo>
                <a:lnTo>
                  <a:pt x="46210" y="191680"/>
                </a:lnTo>
                <a:lnTo>
                  <a:pt x="50398" y="194333"/>
                </a:lnTo>
                <a:lnTo>
                  <a:pt x="54866" y="196846"/>
                </a:lnTo>
                <a:lnTo>
                  <a:pt x="59333" y="199219"/>
                </a:lnTo>
                <a:lnTo>
                  <a:pt x="63940" y="201313"/>
                </a:lnTo>
                <a:lnTo>
                  <a:pt x="68687" y="203268"/>
                </a:lnTo>
                <a:lnTo>
                  <a:pt x="73573" y="204803"/>
                </a:lnTo>
                <a:lnTo>
                  <a:pt x="78599" y="206199"/>
                </a:lnTo>
                <a:lnTo>
                  <a:pt x="83625" y="207456"/>
                </a:lnTo>
                <a:lnTo>
                  <a:pt x="88790" y="208294"/>
                </a:lnTo>
                <a:lnTo>
                  <a:pt x="94095" y="208992"/>
                </a:lnTo>
                <a:lnTo>
                  <a:pt x="99400" y="209410"/>
                </a:lnTo>
                <a:lnTo>
                  <a:pt x="104705" y="209550"/>
                </a:lnTo>
                <a:lnTo>
                  <a:pt x="110150" y="209410"/>
                </a:lnTo>
                <a:lnTo>
                  <a:pt x="115455" y="208992"/>
                </a:lnTo>
                <a:lnTo>
                  <a:pt x="120760" y="208294"/>
                </a:lnTo>
                <a:lnTo>
                  <a:pt x="125925" y="207456"/>
                </a:lnTo>
                <a:lnTo>
                  <a:pt x="130951" y="206199"/>
                </a:lnTo>
                <a:lnTo>
                  <a:pt x="135977" y="204803"/>
                </a:lnTo>
                <a:lnTo>
                  <a:pt x="140724" y="203268"/>
                </a:lnTo>
                <a:lnTo>
                  <a:pt x="145610" y="201313"/>
                </a:lnTo>
                <a:lnTo>
                  <a:pt x="150217" y="199219"/>
                </a:lnTo>
                <a:lnTo>
                  <a:pt x="154684" y="196846"/>
                </a:lnTo>
                <a:lnTo>
                  <a:pt x="159152" y="194333"/>
                </a:lnTo>
                <a:lnTo>
                  <a:pt x="163340" y="191680"/>
                </a:lnTo>
                <a:lnTo>
                  <a:pt x="167389" y="188749"/>
                </a:lnTo>
                <a:lnTo>
                  <a:pt x="171437" y="185677"/>
                </a:lnTo>
                <a:lnTo>
                  <a:pt x="175207" y="182327"/>
                </a:lnTo>
                <a:lnTo>
                  <a:pt x="178836" y="178836"/>
                </a:lnTo>
                <a:lnTo>
                  <a:pt x="182327" y="175207"/>
                </a:lnTo>
                <a:lnTo>
                  <a:pt x="185677" y="171437"/>
                </a:lnTo>
                <a:lnTo>
                  <a:pt x="188749" y="167528"/>
                </a:lnTo>
                <a:lnTo>
                  <a:pt x="191680" y="163340"/>
                </a:lnTo>
                <a:lnTo>
                  <a:pt x="194333" y="159152"/>
                </a:lnTo>
                <a:lnTo>
                  <a:pt x="196846" y="154684"/>
                </a:lnTo>
                <a:lnTo>
                  <a:pt x="199219" y="150217"/>
                </a:lnTo>
                <a:lnTo>
                  <a:pt x="201313" y="145610"/>
                </a:lnTo>
                <a:lnTo>
                  <a:pt x="203128" y="140863"/>
                </a:lnTo>
                <a:lnTo>
                  <a:pt x="204803" y="135977"/>
                </a:lnTo>
                <a:lnTo>
                  <a:pt x="206199" y="130951"/>
                </a:lnTo>
                <a:lnTo>
                  <a:pt x="207456" y="125925"/>
                </a:lnTo>
                <a:lnTo>
                  <a:pt x="208294" y="120760"/>
                </a:lnTo>
                <a:lnTo>
                  <a:pt x="208992" y="115455"/>
                </a:lnTo>
                <a:lnTo>
                  <a:pt x="209410" y="110150"/>
                </a:lnTo>
                <a:lnTo>
                  <a:pt x="209550" y="104845"/>
                </a:lnTo>
                <a:lnTo>
                  <a:pt x="209410" y="99400"/>
                </a:lnTo>
                <a:lnTo>
                  <a:pt x="208992" y="94095"/>
                </a:lnTo>
                <a:lnTo>
                  <a:pt x="208294" y="88790"/>
                </a:lnTo>
                <a:lnTo>
                  <a:pt x="207456" y="83625"/>
                </a:lnTo>
                <a:lnTo>
                  <a:pt x="206199" y="78599"/>
                </a:lnTo>
                <a:lnTo>
                  <a:pt x="204803" y="73573"/>
                </a:lnTo>
                <a:lnTo>
                  <a:pt x="203128" y="68826"/>
                </a:lnTo>
                <a:lnTo>
                  <a:pt x="201313" y="63940"/>
                </a:lnTo>
                <a:lnTo>
                  <a:pt x="199219" y="59333"/>
                </a:lnTo>
                <a:lnTo>
                  <a:pt x="196846" y="54866"/>
                </a:lnTo>
                <a:lnTo>
                  <a:pt x="194333" y="50398"/>
                </a:lnTo>
                <a:lnTo>
                  <a:pt x="191680" y="46210"/>
                </a:lnTo>
                <a:lnTo>
                  <a:pt x="188749" y="42161"/>
                </a:lnTo>
                <a:lnTo>
                  <a:pt x="185677" y="38113"/>
                </a:lnTo>
                <a:lnTo>
                  <a:pt x="182327" y="34343"/>
                </a:lnTo>
                <a:lnTo>
                  <a:pt x="178836" y="30714"/>
                </a:lnTo>
                <a:lnTo>
                  <a:pt x="175207" y="27223"/>
                </a:lnTo>
                <a:lnTo>
                  <a:pt x="171437" y="23873"/>
                </a:lnTo>
                <a:lnTo>
                  <a:pt x="167389" y="20801"/>
                </a:lnTo>
                <a:lnTo>
                  <a:pt x="163340" y="17870"/>
                </a:lnTo>
                <a:lnTo>
                  <a:pt x="159152" y="15217"/>
                </a:lnTo>
                <a:lnTo>
                  <a:pt x="154684" y="12704"/>
                </a:lnTo>
                <a:lnTo>
                  <a:pt x="150217" y="10331"/>
                </a:lnTo>
                <a:lnTo>
                  <a:pt x="145610" y="8237"/>
                </a:lnTo>
                <a:lnTo>
                  <a:pt x="140724" y="6422"/>
                </a:lnTo>
                <a:lnTo>
                  <a:pt x="135977" y="4747"/>
                </a:lnTo>
                <a:lnTo>
                  <a:pt x="130951" y="3351"/>
                </a:lnTo>
                <a:lnTo>
                  <a:pt x="125925" y="2094"/>
                </a:lnTo>
                <a:lnTo>
                  <a:pt x="120760" y="1256"/>
                </a:lnTo>
                <a:lnTo>
                  <a:pt x="115455" y="558"/>
                </a:lnTo>
                <a:lnTo>
                  <a:pt x="110150" y="140"/>
                </a:lnTo>
                <a:lnTo>
                  <a:pt x="104705"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8"/>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9"/>
          <p:cNvSpPr txBox="1"/>
          <p:nvPr/>
        </p:nvSpPr>
        <p:spPr>
          <a:xfrm>
            <a:off x="517675" y="2237975"/>
            <a:ext cx="3446100" cy="1246800"/>
          </a:xfrm>
          <a:prstGeom prst="rect">
            <a:avLst/>
          </a:prstGeom>
          <a:noFill/>
          <a:ln>
            <a:noFill/>
          </a:ln>
        </p:spPr>
        <p:txBody>
          <a:bodyPr anchorCtr="0" anchor="t" bIns="91425" lIns="0" spcFirstLastPara="1" rIns="91425" wrap="square" tIns="91425">
            <a:spAutoFit/>
          </a:bodyPr>
          <a:lstStyle/>
          <a:p>
            <a:pPr indent="0" lvl="0" marL="0" rtl="0" algn="l">
              <a:lnSpc>
                <a:spcPct val="150000"/>
              </a:lnSpc>
              <a:spcBef>
                <a:spcPts val="0"/>
              </a:spcBef>
              <a:spcAft>
                <a:spcPts val="0"/>
              </a:spcAft>
              <a:buNone/>
            </a:pPr>
            <a:r>
              <a:rPr lang="en">
                <a:solidFill>
                  <a:srgbClr val="CA4F00"/>
                </a:solidFill>
                <a:latin typeface="Open Sans SemiBold"/>
                <a:ea typeface="Open Sans SemiBold"/>
                <a:cs typeface="Open Sans SemiBold"/>
                <a:sym typeface="Open Sans SemiBold"/>
              </a:rPr>
              <a:t>Other team members: </a:t>
            </a:r>
            <a:endParaRPr>
              <a:solidFill>
                <a:srgbClr val="CA4F00"/>
              </a:solidFill>
              <a:latin typeface="Open Sans SemiBold"/>
              <a:ea typeface="Open Sans SemiBold"/>
              <a:cs typeface="Open Sans SemiBold"/>
              <a:sym typeface="Open Sans SemiBold"/>
            </a:endParaRPr>
          </a:p>
          <a:p>
            <a:pPr indent="0" lvl="0" marL="0" rtl="0" algn="l">
              <a:lnSpc>
                <a:spcPct val="150000"/>
              </a:lnSpc>
              <a:spcBef>
                <a:spcPts val="0"/>
              </a:spcBef>
              <a:spcAft>
                <a:spcPts val="0"/>
              </a:spcAft>
              <a:buClr>
                <a:schemeClr val="dk1"/>
              </a:buClr>
              <a:buSzPts val="1100"/>
              <a:buFont typeface="Arial"/>
              <a:buNone/>
            </a:pPr>
            <a:r>
              <a:rPr lang="en" sz="1200">
                <a:solidFill>
                  <a:srgbClr val="5F6368"/>
                </a:solidFill>
                <a:latin typeface="Open Sans"/>
                <a:ea typeface="Open Sans"/>
                <a:cs typeface="Open Sans"/>
                <a:sym typeface="Open Sans"/>
              </a:rPr>
              <a:t>Dina Smith-Glaviana</a:t>
            </a:r>
            <a:endParaRPr sz="1200">
              <a:solidFill>
                <a:srgbClr val="5F6368"/>
              </a:solidFill>
              <a:latin typeface="Open Sans"/>
              <a:ea typeface="Open Sans"/>
              <a:cs typeface="Open Sans"/>
              <a:sym typeface="Open Sans"/>
            </a:endParaRPr>
          </a:p>
          <a:p>
            <a:pPr indent="0" lvl="0" marL="0" rtl="0" algn="l">
              <a:lnSpc>
                <a:spcPct val="150000"/>
              </a:lnSpc>
              <a:spcBef>
                <a:spcPts val="0"/>
              </a:spcBef>
              <a:spcAft>
                <a:spcPts val="0"/>
              </a:spcAft>
              <a:buClr>
                <a:schemeClr val="dk1"/>
              </a:buClr>
              <a:buSzPts val="1100"/>
              <a:buFont typeface="Arial"/>
              <a:buNone/>
            </a:pPr>
            <a:r>
              <a:rPr lang="en" sz="1200">
                <a:solidFill>
                  <a:srgbClr val="5F6368"/>
                </a:solidFill>
                <a:latin typeface="Open Sans"/>
                <a:ea typeface="Open Sans"/>
                <a:cs typeface="Open Sans"/>
                <a:sym typeface="Open Sans"/>
              </a:rPr>
              <a:t>Caleb McIrvin</a:t>
            </a:r>
            <a:endParaRPr sz="1200">
              <a:solidFill>
                <a:srgbClr val="5F6368"/>
              </a:solidFill>
              <a:latin typeface="Open Sans"/>
              <a:ea typeface="Open Sans"/>
              <a:cs typeface="Open Sans"/>
              <a:sym typeface="Open Sans"/>
            </a:endParaRPr>
          </a:p>
          <a:p>
            <a:pPr indent="0" lvl="0" marL="0" rtl="0" algn="l">
              <a:lnSpc>
                <a:spcPct val="150000"/>
              </a:lnSpc>
              <a:spcBef>
                <a:spcPts val="0"/>
              </a:spcBef>
              <a:spcAft>
                <a:spcPts val="0"/>
              </a:spcAft>
              <a:buClr>
                <a:schemeClr val="dk1"/>
              </a:buClr>
              <a:buSzPts val="1100"/>
              <a:buFont typeface="Arial"/>
              <a:buNone/>
            </a:pPr>
            <a:r>
              <a:rPr lang="en" sz="1200">
                <a:solidFill>
                  <a:srgbClr val="5F6368"/>
                </a:solidFill>
                <a:latin typeface="Open Sans"/>
                <a:ea typeface="Open Sans"/>
                <a:cs typeface="Open Sans"/>
                <a:sym typeface="Open Sans"/>
              </a:rPr>
              <a:t>Chreston Miller</a:t>
            </a:r>
            <a:endParaRPr sz="1200">
              <a:solidFill>
                <a:srgbClr val="5F6368"/>
              </a:solidFill>
              <a:latin typeface="Open Sans"/>
              <a:ea typeface="Open Sans"/>
              <a:cs typeface="Open Sans"/>
              <a:sym typeface="Open Sans"/>
            </a:endParaRPr>
          </a:p>
        </p:txBody>
      </p:sp>
      <p:sp>
        <p:nvSpPr>
          <p:cNvPr id="106" name="Google Shape;106;p19"/>
          <p:cNvSpPr txBox="1"/>
          <p:nvPr/>
        </p:nvSpPr>
        <p:spPr>
          <a:xfrm>
            <a:off x="517675" y="524350"/>
            <a:ext cx="6155100" cy="554100"/>
          </a:xfrm>
          <a:prstGeom prst="rect">
            <a:avLst/>
          </a:prstGeom>
          <a:noFill/>
          <a:ln>
            <a:noFill/>
          </a:ln>
        </p:spPr>
        <p:txBody>
          <a:bodyPr anchorCtr="0" anchor="t" bIns="91425" lIns="0" spcFirstLastPara="1" rIns="91425" wrap="square" tIns="91425">
            <a:spAutoFit/>
          </a:bodyPr>
          <a:lstStyle/>
          <a:p>
            <a:pPr indent="0" lvl="0" marL="0" rtl="0" algn="l">
              <a:spcBef>
                <a:spcPts val="0"/>
              </a:spcBef>
              <a:spcAft>
                <a:spcPts val="0"/>
              </a:spcAft>
              <a:buNone/>
            </a:pPr>
            <a:r>
              <a:rPr lang="en" sz="2400">
                <a:solidFill>
                  <a:schemeClr val="dk1"/>
                </a:solidFill>
                <a:latin typeface="Open Sans"/>
                <a:ea typeface="Open Sans"/>
                <a:cs typeface="Open Sans"/>
                <a:sym typeface="Open Sans"/>
              </a:rPr>
              <a:t>Project Overview</a:t>
            </a:r>
            <a:endParaRPr sz="2400">
              <a:solidFill>
                <a:schemeClr val="dk1"/>
              </a:solidFill>
              <a:latin typeface="Open Sans"/>
              <a:ea typeface="Open Sans"/>
              <a:cs typeface="Open Sans"/>
              <a:sym typeface="Open Sans"/>
            </a:endParaRPr>
          </a:p>
        </p:txBody>
      </p:sp>
      <p:sp>
        <p:nvSpPr>
          <p:cNvPr id="107" name="Google Shape;107;p19"/>
          <p:cNvSpPr txBox="1"/>
          <p:nvPr/>
        </p:nvSpPr>
        <p:spPr>
          <a:xfrm>
            <a:off x="4572000" y="2237975"/>
            <a:ext cx="3446100" cy="1800900"/>
          </a:xfrm>
          <a:prstGeom prst="rect">
            <a:avLst/>
          </a:prstGeom>
          <a:noFill/>
          <a:ln>
            <a:noFill/>
          </a:ln>
        </p:spPr>
        <p:txBody>
          <a:bodyPr anchorCtr="0" anchor="t" bIns="91425" lIns="0" spcFirstLastPara="1" rIns="91425" wrap="square" tIns="91425">
            <a:spAutoFit/>
          </a:bodyPr>
          <a:lstStyle/>
          <a:p>
            <a:pPr indent="0" lvl="0" marL="0" rtl="0" algn="l">
              <a:lnSpc>
                <a:spcPct val="150000"/>
              </a:lnSpc>
              <a:spcBef>
                <a:spcPts val="0"/>
              </a:spcBef>
              <a:spcAft>
                <a:spcPts val="0"/>
              </a:spcAft>
              <a:buNone/>
            </a:pPr>
            <a:r>
              <a:rPr lang="en">
                <a:solidFill>
                  <a:srgbClr val="CA4F00"/>
                </a:solidFill>
                <a:latin typeface="Open Sans SemiBold"/>
                <a:ea typeface="Open Sans SemiBold"/>
                <a:cs typeface="Open Sans SemiBold"/>
                <a:sym typeface="Open Sans SemiBold"/>
              </a:rPr>
              <a:t>My role:</a:t>
            </a:r>
            <a:endParaRPr>
              <a:solidFill>
                <a:srgbClr val="CA4F00"/>
              </a:solidFill>
              <a:latin typeface="Open Sans SemiBold"/>
              <a:ea typeface="Open Sans SemiBold"/>
              <a:cs typeface="Open Sans SemiBold"/>
              <a:sym typeface="Open Sans SemiBold"/>
            </a:endParaRPr>
          </a:p>
          <a:p>
            <a:pPr indent="0" lvl="0" marL="0" rtl="0" algn="l">
              <a:lnSpc>
                <a:spcPct val="150000"/>
              </a:lnSpc>
              <a:spcBef>
                <a:spcPts val="0"/>
              </a:spcBef>
              <a:spcAft>
                <a:spcPts val="0"/>
              </a:spcAft>
              <a:buClr>
                <a:schemeClr val="dk1"/>
              </a:buClr>
              <a:buSzPts val="1100"/>
              <a:buFont typeface="Arial"/>
              <a:buNone/>
            </a:pPr>
            <a:r>
              <a:rPr lang="en" sz="1200">
                <a:solidFill>
                  <a:srgbClr val="5F6368"/>
                </a:solidFill>
                <a:latin typeface="Open Sans"/>
                <a:ea typeface="Open Sans"/>
                <a:cs typeface="Open Sans"/>
                <a:sym typeface="Open Sans"/>
              </a:rPr>
              <a:t>R</a:t>
            </a:r>
            <a:r>
              <a:rPr lang="en" sz="1200">
                <a:solidFill>
                  <a:srgbClr val="5F6368"/>
                </a:solidFill>
                <a:latin typeface="Open Sans"/>
                <a:ea typeface="Open Sans"/>
                <a:cs typeface="Open Sans"/>
                <a:sym typeface="Open Sans"/>
              </a:rPr>
              <a:t>eviewing and verifying metadata, conducting usability studies, iterating on designs</a:t>
            </a:r>
            <a:r>
              <a:rPr lang="en" sz="1200">
                <a:solidFill>
                  <a:srgbClr val="5F6368"/>
                </a:solidFill>
                <a:latin typeface="Open Sans"/>
                <a:ea typeface="Open Sans"/>
                <a:cs typeface="Open Sans"/>
                <a:sym typeface="Open Sans"/>
              </a:rPr>
              <a:t>, creating and disseminating survey, analyzing the survey results.</a:t>
            </a:r>
            <a:endParaRPr sz="1200">
              <a:solidFill>
                <a:srgbClr val="5F6368"/>
              </a:solidFill>
              <a:latin typeface="Open Sans"/>
              <a:ea typeface="Open Sans"/>
              <a:cs typeface="Open Sans"/>
              <a:sym typeface="Open Sans"/>
            </a:endParaRPr>
          </a:p>
          <a:p>
            <a:pPr indent="0" lvl="0" marL="0" rtl="0" algn="l">
              <a:lnSpc>
                <a:spcPct val="150000"/>
              </a:lnSpc>
              <a:spcBef>
                <a:spcPts val="0"/>
              </a:spcBef>
              <a:spcAft>
                <a:spcPts val="0"/>
              </a:spcAft>
              <a:buNone/>
            </a:pPr>
            <a:r>
              <a:t/>
            </a:r>
            <a:endParaRPr sz="1200">
              <a:solidFill>
                <a:srgbClr val="5F6368"/>
              </a:solidFill>
              <a:latin typeface="Open Sans"/>
              <a:ea typeface="Open Sans"/>
              <a:cs typeface="Open Sans"/>
              <a:sym typeface="Open Sans"/>
            </a:endParaRPr>
          </a:p>
        </p:txBody>
      </p:sp>
      <p:sp>
        <p:nvSpPr>
          <p:cNvPr id="108" name="Google Shape;108;p19"/>
          <p:cNvSpPr/>
          <p:nvPr/>
        </p:nvSpPr>
        <p:spPr>
          <a:xfrm>
            <a:off x="4685687" y="1710781"/>
            <a:ext cx="285935" cy="159748"/>
          </a:xfrm>
          <a:custGeom>
            <a:rect b="b" l="l" r="r" t="t"/>
            <a:pathLst>
              <a:path extrusionOk="0" h="526" w="941">
                <a:moveTo>
                  <a:pt x="0" y="316"/>
                </a:moveTo>
                <a:lnTo>
                  <a:pt x="105" y="316"/>
                </a:lnTo>
                <a:lnTo>
                  <a:pt x="105" y="212"/>
                </a:lnTo>
                <a:lnTo>
                  <a:pt x="0" y="212"/>
                </a:lnTo>
                <a:lnTo>
                  <a:pt x="0" y="316"/>
                </a:lnTo>
                <a:close/>
                <a:moveTo>
                  <a:pt x="0" y="525"/>
                </a:moveTo>
                <a:lnTo>
                  <a:pt x="105" y="525"/>
                </a:lnTo>
                <a:lnTo>
                  <a:pt x="105" y="421"/>
                </a:lnTo>
                <a:lnTo>
                  <a:pt x="0" y="421"/>
                </a:lnTo>
                <a:lnTo>
                  <a:pt x="0" y="525"/>
                </a:lnTo>
                <a:close/>
                <a:moveTo>
                  <a:pt x="0" y="105"/>
                </a:moveTo>
                <a:lnTo>
                  <a:pt x="105" y="105"/>
                </a:lnTo>
                <a:lnTo>
                  <a:pt x="105" y="0"/>
                </a:lnTo>
                <a:lnTo>
                  <a:pt x="0" y="0"/>
                </a:lnTo>
                <a:lnTo>
                  <a:pt x="0" y="105"/>
                </a:lnTo>
                <a:close/>
                <a:moveTo>
                  <a:pt x="209" y="316"/>
                </a:moveTo>
                <a:lnTo>
                  <a:pt x="940" y="316"/>
                </a:lnTo>
                <a:lnTo>
                  <a:pt x="940" y="212"/>
                </a:lnTo>
                <a:lnTo>
                  <a:pt x="209" y="212"/>
                </a:lnTo>
                <a:lnTo>
                  <a:pt x="209" y="316"/>
                </a:lnTo>
                <a:close/>
                <a:moveTo>
                  <a:pt x="209" y="525"/>
                </a:moveTo>
                <a:lnTo>
                  <a:pt x="940" y="525"/>
                </a:lnTo>
                <a:lnTo>
                  <a:pt x="940" y="421"/>
                </a:lnTo>
                <a:lnTo>
                  <a:pt x="209" y="421"/>
                </a:lnTo>
                <a:lnTo>
                  <a:pt x="209" y="525"/>
                </a:lnTo>
                <a:close/>
                <a:moveTo>
                  <a:pt x="209" y="0"/>
                </a:moveTo>
                <a:lnTo>
                  <a:pt x="209" y="105"/>
                </a:lnTo>
                <a:lnTo>
                  <a:pt x="940" y="105"/>
                </a:lnTo>
                <a:lnTo>
                  <a:pt x="940" y="0"/>
                </a:lnTo>
                <a:lnTo>
                  <a:pt x="209" y="0"/>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sz="1800">
              <a:latin typeface="Calibri"/>
              <a:ea typeface="Calibri"/>
              <a:cs typeface="Calibri"/>
              <a:sym typeface="Calibri"/>
            </a:endParaRPr>
          </a:p>
        </p:txBody>
      </p:sp>
      <p:sp>
        <p:nvSpPr>
          <p:cNvPr id="109" name="Google Shape;109;p19"/>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
        <p:nvSpPr>
          <p:cNvPr id="110" name="Google Shape;110;p19"/>
          <p:cNvSpPr/>
          <p:nvPr/>
        </p:nvSpPr>
        <p:spPr>
          <a:xfrm>
            <a:off x="4572000" y="1534000"/>
            <a:ext cx="513300" cy="513300"/>
          </a:xfrm>
          <a:prstGeom prst="ellipse">
            <a:avLst/>
          </a:prstGeom>
          <a:solidFill>
            <a:srgbClr val="CA4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9"/>
          <p:cNvSpPr/>
          <p:nvPr/>
        </p:nvSpPr>
        <p:spPr>
          <a:xfrm>
            <a:off x="4699766" y="1662440"/>
            <a:ext cx="257757" cy="256421"/>
          </a:xfrm>
          <a:custGeom>
            <a:rect b="b" l="l" r="r" t="t"/>
            <a:pathLst>
              <a:path extrusionOk="0" h="847" w="851">
                <a:moveTo>
                  <a:pt x="423" y="423"/>
                </a:moveTo>
                <a:cubicBezTo>
                  <a:pt x="542" y="423"/>
                  <a:pt x="635" y="327"/>
                  <a:pt x="635" y="212"/>
                </a:cubicBezTo>
                <a:cubicBezTo>
                  <a:pt x="635" y="93"/>
                  <a:pt x="539" y="0"/>
                  <a:pt x="423" y="0"/>
                </a:cubicBezTo>
                <a:cubicBezTo>
                  <a:pt x="308" y="0"/>
                  <a:pt x="212" y="96"/>
                  <a:pt x="212" y="212"/>
                </a:cubicBezTo>
                <a:cubicBezTo>
                  <a:pt x="209" y="327"/>
                  <a:pt x="305" y="423"/>
                  <a:pt x="423" y="423"/>
                </a:cubicBezTo>
                <a:close/>
                <a:moveTo>
                  <a:pt x="423" y="528"/>
                </a:moveTo>
                <a:cubicBezTo>
                  <a:pt x="282" y="528"/>
                  <a:pt x="0" y="598"/>
                  <a:pt x="0" y="738"/>
                </a:cubicBezTo>
                <a:lnTo>
                  <a:pt x="0" y="846"/>
                </a:lnTo>
                <a:lnTo>
                  <a:pt x="850" y="846"/>
                </a:lnTo>
                <a:lnTo>
                  <a:pt x="850" y="738"/>
                </a:lnTo>
                <a:cubicBezTo>
                  <a:pt x="847" y="601"/>
                  <a:pt x="564" y="528"/>
                  <a:pt x="423" y="52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sz="1800">
              <a:latin typeface="Calibri"/>
              <a:ea typeface="Calibri"/>
              <a:cs typeface="Calibri"/>
              <a:sym typeface="Calibri"/>
            </a:endParaRPr>
          </a:p>
        </p:txBody>
      </p:sp>
      <p:sp>
        <p:nvSpPr>
          <p:cNvPr id="112" name="Google Shape;112;p19"/>
          <p:cNvSpPr/>
          <p:nvPr/>
        </p:nvSpPr>
        <p:spPr>
          <a:xfrm>
            <a:off x="521208" y="1536192"/>
            <a:ext cx="513300" cy="513300"/>
          </a:xfrm>
          <a:prstGeom prst="ellipse">
            <a:avLst/>
          </a:prstGeom>
          <a:solidFill>
            <a:srgbClr val="CA4F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9"/>
          <p:cNvSpPr/>
          <p:nvPr/>
        </p:nvSpPr>
        <p:spPr>
          <a:xfrm>
            <a:off x="618558" y="1664642"/>
            <a:ext cx="318600" cy="223550"/>
          </a:xfrm>
          <a:custGeom>
            <a:rect b="b" l="l" r="r" t="t"/>
            <a:pathLst>
              <a:path extrusionOk="0" h="735" w="1048">
                <a:moveTo>
                  <a:pt x="759" y="367"/>
                </a:moveTo>
                <a:cubicBezTo>
                  <a:pt x="833" y="367"/>
                  <a:pt x="889" y="308"/>
                  <a:pt x="889" y="237"/>
                </a:cubicBezTo>
                <a:cubicBezTo>
                  <a:pt x="889" y="167"/>
                  <a:pt x="830" y="107"/>
                  <a:pt x="759" y="107"/>
                </a:cubicBezTo>
                <a:cubicBezTo>
                  <a:pt x="686" y="107"/>
                  <a:pt x="630" y="167"/>
                  <a:pt x="630" y="237"/>
                </a:cubicBezTo>
                <a:cubicBezTo>
                  <a:pt x="630" y="308"/>
                  <a:pt x="689" y="367"/>
                  <a:pt x="759" y="367"/>
                </a:cubicBezTo>
                <a:close/>
                <a:moveTo>
                  <a:pt x="367" y="316"/>
                </a:moveTo>
                <a:cubicBezTo>
                  <a:pt x="455" y="316"/>
                  <a:pt x="522" y="246"/>
                  <a:pt x="522" y="158"/>
                </a:cubicBezTo>
                <a:cubicBezTo>
                  <a:pt x="522" y="71"/>
                  <a:pt x="452" y="0"/>
                  <a:pt x="367" y="0"/>
                </a:cubicBezTo>
                <a:cubicBezTo>
                  <a:pt x="283" y="0"/>
                  <a:pt x="209" y="71"/>
                  <a:pt x="209" y="158"/>
                </a:cubicBezTo>
                <a:cubicBezTo>
                  <a:pt x="209" y="246"/>
                  <a:pt x="283" y="316"/>
                  <a:pt x="367" y="316"/>
                </a:cubicBezTo>
                <a:close/>
                <a:moveTo>
                  <a:pt x="759" y="471"/>
                </a:moveTo>
                <a:cubicBezTo>
                  <a:pt x="664" y="471"/>
                  <a:pt x="472" y="519"/>
                  <a:pt x="472" y="615"/>
                </a:cubicBezTo>
                <a:lnTo>
                  <a:pt x="472" y="734"/>
                </a:lnTo>
                <a:lnTo>
                  <a:pt x="1047" y="734"/>
                </a:lnTo>
                <a:lnTo>
                  <a:pt x="1047" y="615"/>
                </a:lnTo>
                <a:cubicBezTo>
                  <a:pt x="1047" y="522"/>
                  <a:pt x="855" y="471"/>
                  <a:pt x="759" y="471"/>
                </a:cubicBezTo>
                <a:close/>
                <a:moveTo>
                  <a:pt x="367" y="421"/>
                </a:moveTo>
                <a:cubicBezTo>
                  <a:pt x="246" y="421"/>
                  <a:pt x="0" y="483"/>
                  <a:pt x="0" y="604"/>
                </a:cubicBezTo>
                <a:lnTo>
                  <a:pt x="0" y="734"/>
                </a:lnTo>
                <a:lnTo>
                  <a:pt x="367" y="734"/>
                </a:lnTo>
                <a:lnTo>
                  <a:pt x="367" y="615"/>
                </a:lnTo>
                <a:cubicBezTo>
                  <a:pt x="367" y="570"/>
                  <a:pt x="384" y="494"/>
                  <a:pt x="491" y="435"/>
                </a:cubicBezTo>
                <a:cubicBezTo>
                  <a:pt x="446" y="426"/>
                  <a:pt x="404" y="421"/>
                  <a:pt x="367" y="42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sz="1800">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0"/>
          <p:cNvSpPr txBox="1"/>
          <p:nvPr/>
        </p:nvSpPr>
        <p:spPr>
          <a:xfrm>
            <a:off x="517675" y="524338"/>
            <a:ext cx="4931100" cy="554100"/>
          </a:xfrm>
          <a:prstGeom prst="rect">
            <a:avLst/>
          </a:prstGeom>
          <a:noFill/>
          <a:ln>
            <a:noFill/>
          </a:ln>
        </p:spPr>
        <p:txBody>
          <a:bodyPr anchorCtr="0" anchor="t" bIns="91425" lIns="0" spcFirstLastPara="1" rIns="91425" wrap="square" tIns="91425">
            <a:spAutoFit/>
          </a:bodyPr>
          <a:lstStyle/>
          <a:p>
            <a:pPr indent="0" lvl="0" marL="0" rtl="0" algn="l">
              <a:spcBef>
                <a:spcPts val="0"/>
              </a:spcBef>
              <a:spcAft>
                <a:spcPts val="0"/>
              </a:spcAft>
              <a:buNone/>
            </a:pPr>
            <a:r>
              <a:rPr lang="en" sz="2400">
                <a:solidFill>
                  <a:schemeClr val="dk1"/>
                </a:solidFill>
                <a:latin typeface="Open Sans"/>
                <a:ea typeface="Open Sans"/>
                <a:cs typeface="Open Sans"/>
                <a:sym typeface="Open Sans"/>
              </a:rPr>
              <a:t>Methods</a:t>
            </a:r>
            <a:endParaRPr sz="2400">
              <a:solidFill>
                <a:schemeClr val="dk1"/>
              </a:solidFill>
              <a:latin typeface="Open Sans"/>
              <a:ea typeface="Open Sans"/>
              <a:cs typeface="Open Sans"/>
              <a:sym typeface="Open Sans"/>
            </a:endParaRPr>
          </a:p>
        </p:txBody>
      </p:sp>
      <p:sp>
        <p:nvSpPr>
          <p:cNvPr id="119" name="Google Shape;119;p20"/>
          <p:cNvSpPr/>
          <p:nvPr/>
        </p:nvSpPr>
        <p:spPr>
          <a:xfrm>
            <a:off x="517675" y="1472325"/>
            <a:ext cx="2436300" cy="3174300"/>
          </a:xfrm>
          <a:prstGeom prst="rect">
            <a:avLst/>
          </a:prstGeom>
          <a:solidFill>
            <a:srgbClr val="F8F9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20"/>
          <p:cNvSpPr txBox="1"/>
          <p:nvPr/>
        </p:nvSpPr>
        <p:spPr>
          <a:xfrm>
            <a:off x="711325" y="1917800"/>
            <a:ext cx="2049000" cy="794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Clr>
                <a:srgbClr val="000000"/>
              </a:buClr>
              <a:buSzPts val="1100"/>
              <a:buFont typeface="Arial"/>
              <a:buNone/>
            </a:pPr>
            <a:r>
              <a:rPr lang="en" sz="1200">
                <a:solidFill>
                  <a:srgbClr val="5F6368"/>
                </a:solidFill>
                <a:latin typeface="Open Sans"/>
                <a:ea typeface="Open Sans"/>
                <a:cs typeface="Open Sans"/>
                <a:sym typeface="Open Sans"/>
              </a:rPr>
              <a:t>A</a:t>
            </a:r>
            <a:r>
              <a:rPr lang="en" sz="1200">
                <a:solidFill>
                  <a:srgbClr val="5F6368"/>
                </a:solidFill>
                <a:latin typeface="Open Sans"/>
                <a:ea typeface="Open Sans"/>
                <a:cs typeface="Open Sans"/>
                <a:sym typeface="Open Sans"/>
              </a:rPr>
              <a:t>dded controlled terms in previous effort in cataloging the collection </a:t>
            </a:r>
            <a:endParaRPr sz="1200"/>
          </a:p>
        </p:txBody>
      </p:sp>
      <p:sp>
        <p:nvSpPr>
          <p:cNvPr id="121" name="Google Shape;121;p20"/>
          <p:cNvSpPr/>
          <p:nvPr/>
        </p:nvSpPr>
        <p:spPr>
          <a:xfrm>
            <a:off x="3175275" y="1472325"/>
            <a:ext cx="2436300" cy="3174300"/>
          </a:xfrm>
          <a:prstGeom prst="rect">
            <a:avLst/>
          </a:prstGeom>
          <a:solidFill>
            <a:srgbClr val="F8F9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20"/>
          <p:cNvSpPr txBox="1"/>
          <p:nvPr/>
        </p:nvSpPr>
        <p:spPr>
          <a:xfrm>
            <a:off x="3368925" y="1917800"/>
            <a:ext cx="2049000" cy="794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rgbClr val="5F6368"/>
                </a:solidFill>
                <a:latin typeface="Open Sans"/>
                <a:ea typeface="Open Sans"/>
                <a:cs typeface="Open Sans"/>
                <a:sym typeface="Open Sans"/>
              </a:rPr>
              <a:t>Pre-trained Natural Language Processing model on Google News</a:t>
            </a:r>
            <a:endParaRPr sz="1200"/>
          </a:p>
        </p:txBody>
      </p:sp>
      <p:sp>
        <p:nvSpPr>
          <p:cNvPr id="123" name="Google Shape;123;p20"/>
          <p:cNvSpPr/>
          <p:nvPr/>
        </p:nvSpPr>
        <p:spPr>
          <a:xfrm>
            <a:off x="5832875" y="1472325"/>
            <a:ext cx="2436300" cy="3174300"/>
          </a:xfrm>
          <a:prstGeom prst="rect">
            <a:avLst/>
          </a:prstGeom>
          <a:solidFill>
            <a:srgbClr val="F8F9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20"/>
          <p:cNvSpPr txBox="1"/>
          <p:nvPr/>
        </p:nvSpPr>
        <p:spPr>
          <a:xfrm>
            <a:off x="6026525" y="1917800"/>
            <a:ext cx="2049000" cy="794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lang="en" sz="1200">
                <a:solidFill>
                  <a:srgbClr val="5F6368"/>
                </a:solidFill>
                <a:latin typeface="Open Sans"/>
                <a:ea typeface="Open Sans"/>
                <a:cs typeface="Open Sans"/>
                <a:sym typeface="Open Sans"/>
              </a:rPr>
              <a:t>Crowdsourcing</a:t>
            </a:r>
            <a:r>
              <a:rPr lang="en" sz="1200">
                <a:solidFill>
                  <a:srgbClr val="5F6368"/>
                </a:solidFill>
                <a:latin typeface="Open Sans"/>
                <a:ea typeface="Open Sans"/>
                <a:cs typeface="Open Sans"/>
                <a:sym typeface="Open Sans"/>
              </a:rPr>
              <a:t> through online survey from subject specialists</a:t>
            </a:r>
            <a:endParaRPr sz="1200"/>
          </a:p>
        </p:txBody>
      </p:sp>
      <p:sp>
        <p:nvSpPr>
          <p:cNvPr id="125" name="Google Shape;125;p20"/>
          <p:cNvSpPr/>
          <p:nvPr/>
        </p:nvSpPr>
        <p:spPr>
          <a:xfrm>
            <a:off x="1479175" y="1187633"/>
            <a:ext cx="513300" cy="513300"/>
          </a:xfrm>
          <a:prstGeom prst="ellipse">
            <a:avLst/>
          </a:prstGeom>
          <a:solidFill>
            <a:srgbClr val="871F41"/>
          </a:solidFill>
          <a:ln>
            <a:noFill/>
          </a:ln>
        </p:spPr>
        <p:txBody>
          <a:bodyPr anchorCtr="0" anchor="ctr" bIns="0" lIns="0" spcFirstLastPara="1" rIns="0" wrap="square" tIns="0">
            <a:noAutofit/>
          </a:bodyPr>
          <a:lstStyle/>
          <a:p>
            <a:pPr indent="0" lvl="0" marL="0" rtl="0" algn="ctr">
              <a:spcBef>
                <a:spcPts val="0"/>
              </a:spcBef>
              <a:spcAft>
                <a:spcPts val="0"/>
              </a:spcAft>
              <a:buNone/>
            </a:pPr>
            <a:r>
              <a:rPr lang="en" sz="2200">
                <a:solidFill>
                  <a:srgbClr val="FFFFFF"/>
                </a:solidFill>
                <a:latin typeface="Google Sans Medium"/>
                <a:ea typeface="Google Sans Medium"/>
                <a:cs typeface="Google Sans Medium"/>
                <a:sym typeface="Google Sans Medium"/>
              </a:rPr>
              <a:t>1</a:t>
            </a:r>
            <a:endParaRPr sz="2200">
              <a:solidFill>
                <a:srgbClr val="FFFFFF"/>
              </a:solidFill>
              <a:latin typeface="Google Sans Medium"/>
              <a:ea typeface="Google Sans Medium"/>
              <a:cs typeface="Google Sans Medium"/>
              <a:sym typeface="Google Sans Medium"/>
            </a:endParaRPr>
          </a:p>
        </p:txBody>
      </p:sp>
      <p:sp>
        <p:nvSpPr>
          <p:cNvPr id="126" name="Google Shape;126;p20"/>
          <p:cNvSpPr/>
          <p:nvPr/>
        </p:nvSpPr>
        <p:spPr>
          <a:xfrm>
            <a:off x="4136775" y="1187633"/>
            <a:ext cx="513300" cy="513300"/>
          </a:xfrm>
          <a:prstGeom prst="ellipse">
            <a:avLst/>
          </a:prstGeom>
          <a:solidFill>
            <a:srgbClr val="871F41"/>
          </a:solidFill>
          <a:ln>
            <a:noFill/>
          </a:ln>
        </p:spPr>
        <p:txBody>
          <a:bodyPr anchorCtr="0" anchor="ctr" bIns="0" lIns="0" spcFirstLastPara="1" rIns="0" wrap="square" tIns="0">
            <a:noAutofit/>
          </a:bodyPr>
          <a:lstStyle/>
          <a:p>
            <a:pPr indent="0" lvl="0" marL="0" rtl="0" algn="ctr">
              <a:spcBef>
                <a:spcPts val="0"/>
              </a:spcBef>
              <a:spcAft>
                <a:spcPts val="0"/>
              </a:spcAft>
              <a:buNone/>
            </a:pPr>
            <a:r>
              <a:rPr lang="en" sz="2200">
                <a:solidFill>
                  <a:srgbClr val="FFFFFF"/>
                </a:solidFill>
                <a:latin typeface="Google Sans Medium"/>
                <a:ea typeface="Google Sans Medium"/>
                <a:cs typeface="Google Sans Medium"/>
                <a:sym typeface="Google Sans Medium"/>
              </a:rPr>
              <a:t>2</a:t>
            </a:r>
            <a:endParaRPr sz="2200">
              <a:solidFill>
                <a:srgbClr val="FFFFFF"/>
              </a:solidFill>
              <a:latin typeface="Google Sans Medium"/>
              <a:ea typeface="Google Sans Medium"/>
              <a:cs typeface="Google Sans Medium"/>
              <a:sym typeface="Google Sans Medium"/>
            </a:endParaRPr>
          </a:p>
        </p:txBody>
      </p:sp>
      <p:sp>
        <p:nvSpPr>
          <p:cNvPr id="127" name="Google Shape;127;p20"/>
          <p:cNvSpPr/>
          <p:nvPr/>
        </p:nvSpPr>
        <p:spPr>
          <a:xfrm>
            <a:off x="6794375" y="1187633"/>
            <a:ext cx="513300" cy="513300"/>
          </a:xfrm>
          <a:prstGeom prst="ellipse">
            <a:avLst/>
          </a:prstGeom>
          <a:solidFill>
            <a:srgbClr val="871F41"/>
          </a:solidFill>
          <a:ln>
            <a:noFill/>
          </a:ln>
        </p:spPr>
        <p:txBody>
          <a:bodyPr anchorCtr="0" anchor="ctr" bIns="0" lIns="0" spcFirstLastPara="1" rIns="0" wrap="square" tIns="0">
            <a:noAutofit/>
          </a:bodyPr>
          <a:lstStyle/>
          <a:p>
            <a:pPr indent="0" lvl="0" marL="0" rtl="0" algn="ctr">
              <a:spcBef>
                <a:spcPts val="0"/>
              </a:spcBef>
              <a:spcAft>
                <a:spcPts val="0"/>
              </a:spcAft>
              <a:buNone/>
            </a:pPr>
            <a:r>
              <a:rPr lang="en" sz="2200">
                <a:solidFill>
                  <a:srgbClr val="FFFFFF"/>
                </a:solidFill>
                <a:latin typeface="Google Sans Medium"/>
                <a:ea typeface="Google Sans Medium"/>
                <a:cs typeface="Google Sans Medium"/>
                <a:sym typeface="Google Sans Medium"/>
              </a:rPr>
              <a:t>3</a:t>
            </a:r>
            <a:endParaRPr sz="2200">
              <a:solidFill>
                <a:srgbClr val="FFFFFF"/>
              </a:solidFill>
              <a:latin typeface="Google Sans Medium"/>
              <a:ea typeface="Google Sans Medium"/>
              <a:cs typeface="Google Sans Medium"/>
              <a:sym typeface="Google Sans Medium"/>
            </a:endParaRPr>
          </a:p>
        </p:txBody>
      </p:sp>
      <p:sp>
        <p:nvSpPr>
          <p:cNvPr id="128" name="Google Shape;128;p20"/>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1"/>
          <p:cNvSpPr/>
          <p:nvPr/>
        </p:nvSpPr>
        <p:spPr>
          <a:xfrm>
            <a:off x="4826000" y="0"/>
            <a:ext cx="4317900" cy="5143500"/>
          </a:xfrm>
          <a:prstGeom prst="rect">
            <a:avLst/>
          </a:prstGeom>
          <a:solidFill>
            <a:srgbClr val="F8F9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4" name="Google Shape;134;p21"/>
          <p:cNvPicPr preferRelativeResize="0"/>
          <p:nvPr/>
        </p:nvPicPr>
        <p:blipFill>
          <a:blip r:embed="rId3">
            <a:alphaModFix/>
          </a:blip>
          <a:stretch>
            <a:fillRect/>
          </a:stretch>
        </p:blipFill>
        <p:spPr>
          <a:xfrm>
            <a:off x="5148820" y="1382369"/>
            <a:ext cx="3672259" cy="2378744"/>
          </a:xfrm>
          <a:prstGeom prst="rect">
            <a:avLst/>
          </a:prstGeom>
          <a:noFill/>
          <a:ln>
            <a:noFill/>
          </a:ln>
        </p:spPr>
      </p:pic>
      <p:sp>
        <p:nvSpPr>
          <p:cNvPr id="135" name="Google Shape;135;p21"/>
          <p:cNvSpPr txBox="1"/>
          <p:nvPr/>
        </p:nvSpPr>
        <p:spPr>
          <a:xfrm>
            <a:off x="5484950" y="3920625"/>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000"/>
              <a:t>Interface of the </a:t>
            </a:r>
            <a:r>
              <a:rPr i="1" lang="en" sz="1000"/>
              <a:t>Model Output Confirmative Helper Application (MOCHA) application</a:t>
            </a:r>
            <a:endParaRPr i="1" sz="1000"/>
          </a:p>
        </p:txBody>
      </p:sp>
      <p:sp>
        <p:nvSpPr>
          <p:cNvPr id="136" name="Google Shape;136;p21"/>
          <p:cNvSpPr txBox="1"/>
          <p:nvPr/>
        </p:nvSpPr>
        <p:spPr>
          <a:xfrm>
            <a:off x="517675" y="524338"/>
            <a:ext cx="4931100" cy="554100"/>
          </a:xfrm>
          <a:prstGeom prst="rect">
            <a:avLst/>
          </a:prstGeom>
          <a:noFill/>
          <a:ln>
            <a:noFill/>
          </a:ln>
        </p:spPr>
        <p:txBody>
          <a:bodyPr anchorCtr="0" anchor="t" bIns="91425" lIns="0" spcFirstLastPara="1" rIns="91425" wrap="square" tIns="91425">
            <a:spAutoFit/>
          </a:bodyPr>
          <a:lstStyle/>
          <a:p>
            <a:pPr indent="0" lvl="0" marL="0" rtl="0" algn="l">
              <a:spcBef>
                <a:spcPts val="0"/>
              </a:spcBef>
              <a:spcAft>
                <a:spcPts val="0"/>
              </a:spcAft>
              <a:buNone/>
            </a:pPr>
            <a:r>
              <a:rPr lang="en" sz="2400">
                <a:solidFill>
                  <a:schemeClr val="dk1"/>
                </a:solidFill>
                <a:latin typeface="Open Sans"/>
                <a:ea typeface="Open Sans"/>
                <a:cs typeface="Open Sans"/>
                <a:sym typeface="Open Sans"/>
              </a:rPr>
              <a:t>Natural Language Processing</a:t>
            </a:r>
            <a:endParaRPr sz="2400">
              <a:solidFill>
                <a:schemeClr val="dk1"/>
              </a:solidFill>
              <a:latin typeface="Open Sans"/>
              <a:ea typeface="Open Sans"/>
              <a:cs typeface="Open Sans"/>
              <a:sym typeface="Open Sans"/>
            </a:endParaRPr>
          </a:p>
        </p:txBody>
      </p:sp>
      <p:sp>
        <p:nvSpPr>
          <p:cNvPr id="137" name="Google Shape;137;p21"/>
          <p:cNvSpPr txBox="1"/>
          <p:nvPr>
            <p:ph idx="4294967295" type="body"/>
          </p:nvPr>
        </p:nvSpPr>
        <p:spPr>
          <a:xfrm>
            <a:off x="311700" y="1389600"/>
            <a:ext cx="3891900" cy="3179400"/>
          </a:xfrm>
          <a:prstGeom prst="rect">
            <a:avLst/>
          </a:prstGeom>
        </p:spPr>
        <p:txBody>
          <a:bodyPr anchorCtr="0" anchor="t" bIns="91425" lIns="91425" spcFirstLastPara="1" rIns="91425" wrap="square" tIns="91425">
            <a:noAutofit/>
          </a:bodyPr>
          <a:lstStyle/>
          <a:p>
            <a:pPr indent="-332105" lvl="0" marL="457200" rtl="0" algn="l">
              <a:lnSpc>
                <a:spcPct val="115000"/>
              </a:lnSpc>
              <a:spcBef>
                <a:spcPts val="0"/>
              </a:spcBef>
              <a:spcAft>
                <a:spcPts val="0"/>
              </a:spcAft>
              <a:buSzPts val="1630"/>
              <a:buFont typeface="Open Sans"/>
              <a:buChar char="●"/>
            </a:pPr>
            <a:r>
              <a:rPr lang="en" sz="1629">
                <a:latin typeface="Open Sans"/>
                <a:ea typeface="Open Sans"/>
                <a:cs typeface="Open Sans"/>
                <a:sym typeface="Open Sans"/>
              </a:rPr>
              <a:t>Language model pre-trained on Google News</a:t>
            </a:r>
            <a:endParaRPr sz="1629">
              <a:latin typeface="Open Sans"/>
              <a:ea typeface="Open Sans"/>
              <a:cs typeface="Open Sans"/>
              <a:sym typeface="Open Sans"/>
            </a:endParaRPr>
          </a:p>
          <a:p>
            <a:pPr indent="-332105" lvl="0" marL="457200" rtl="0" algn="l">
              <a:lnSpc>
                <a:spcPct val="115000"/>
              </a:lnSpc>
              <a:spcBef>
                <a:spcPts val="0"/>
              </a:spcBef>
              <a:spcAft>
                <a:spcPts val="0"/>
              </a:spcAft>
              <a:buSzPts val="1630"/>
              <a:buFont typeface="Open Sans"/>
              <a:buChar char="●"/>
            </a:pPr>
            <a:r>
              <a:rPr lang="en" sz="1629">
                <a:latin typeface="Open Sans"/>
                <a:ea typeface="Open Sans"/>
                <a:cs typeface="Open Sans"/>
                <a:sym typeface="Open Sans"/>
              </a:rPr>
              <a:t>Use of the Model Output Confirmative Helper Application (MOCHA) application to streamlining the review process </a:t>
            </a:r>
            <a:endParaRPr sz="1629">
              <a:latin typeface="Open Sans"/>
              <a:ea typeface="Open Sans"/>
              <a:cs typeface="Open Sans"/>
              <a:sym typeface="Open Sans"/>
            </a:endParaRPr>
          </a:p>
          <a:p>
            <a:pPr indent="-332105" lvl="0" marL="457200" rtl="0" algn="l">
              <a:lnSpc>
                <a:spcPct val="115000"/>
              </a:lnSpc>
              <a:spcBef>
                <a:spcPts val="0"/>
              </a:spcBef>
              <a:spcAft>
                <a:spcPts val="0"/>
              </a:spcAft>
              <a:buSzPts val="1630"/>
              <a:buFont typeface="Open Sans"/>
              <a:buChar char="●"/>
            </a:pPr>
            <a:r>
              <a:rPr lang="en" sz="1629">
                <a:latin typeface="Open Sans"/>
                <a:ea typeface="Open Sans"/>
                <a:cs typeface="Open Sans"/>
                <a:sym typeface="Open Sans"/>
              </a:rPr>
              <a:t>Confirmed a total of 780 potential descriptors, 526 of which were absent from Costume Core</a:t>
            </a:r>
            <a:endParaRPr sz="1629">
              <a:latin typeface="Open Sans"/>
              <a:ea typeface="Open Sans"/>
              <a:cs typeface="Open Sans"/>
              <a:sym typeface="Open Sans"/>
            </a:endParaRPr>
          </a:p>
        </p:txBody>
      </p:sp>
      <p:sp>
        <p:nvSpPr>
          <p:cNvPr id="138" name="Google Shape;138;p21"/>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2"/>
          <p:cNvSpPr/>
          <p:nvPr/>
        </p:nvSpPr>
        <p:spPr>
          <a:xfrm>
            <a:off x="4826000" y="0"/>
            <a:ext cx="4317900" cy="5143500"/>
          </a:xfrm>
          <a:prstGeom prst="rect">
            <a:avLst/>
          </a:prstGeom>
          <a:solidFill>
            <a:srgbClr val="F8F9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4" name="Google Shape;144;p22"/>
          <p:cNvPicPr preferRelativeResize="0"/>
          <p:nvPr/>
        </p:nvPicPr>
        <p:blipFill>
          <a:blip r:embed="rId3">
            <a:alphaModFix/>
          </a:blip>
          <a:stretch>
            <a:fillRect/>
          </a:stretch>
        </p:blipFill>
        <p:spPr>
          <a:xfrm>
            <a:off x="5953972" y="717500"/>
            <a:ext cx="2239768" cy="3343183"/>
          </a:xfrm>
          <a:prstGeom prst="rect">
            <a:avLst/>
          </a:prstGeom>
          <a:noFill/>
          <a:ln>
            <a:noFill/>
          </a:ln>
        </p:spPr>
      </p:pic>
      <p:sp>
        <p:nvSpPr>
          <p:cNvPr id="145" name="Google Shape;145;p22"/>
          <p:cNvSpPr txBox="1"/>
          <p:nvPr/>
        </p:nvSpPr>
        <p:spPr>
          <a:xfrm>
            <a:off x="517675" y="524338"/>
            <a:ext cx="4931100" cy="554100"/>
          </a:xfrm>
          <a:prstGeom prst="rect">
            <a:avLst/>
          </a:prstGeom>
          <a:noFill/>
          <a:ln>
            <a:noFill/>
          </a:ln>
        </p:spPr>
        <p:txBody>
          <a:bodyPr anchorCtr="0" anchor="t" bIns="91425" lIns="0" spcFirstLastPara="1" rIns="91425" wrap="square" tIns="91425">
            <a:spAutoFit/>
          </a:bodyPr>
          <a:lstStyle/>
          <a:p>
            <a:pPr indent="0" lvl="0" marL="0" rtl="0" algn="l">
              <a:spcBef>
                <a:spcPts val="0"/>
              </a:spcBef>
              <a:spcAft>
                <a:spcPts val="0"/>
              </a:spcAft>
              <a:buNone/>
            </a:pPr>
            <a:r>
              <a:rPr lang="en" sz="2400">
                <a:solidFill>
                  <a:schemeClr val="dk1"/>
                </a:solidFill>
                <a:latin typeface="Open Sans"/>
                <a:ea typeface="Open Sans"/>
                <a:cs typeface="Open Sans"/>
                <a:sym typeface="Open Sans"/>
              </a:rPr>
              <a:t>Survey</a:t>
            </a:r>
            <a:endParaRPr sz="2400">
              <a:solidFill>
                <a:schemeClr val="dk1"/>
              </a:solidFill>
              <a:latin typeface="Open Sans"/>
              <a:ea typeface="Open Sans"/>
              <a:cs typeface="Open Sans"/>
              <a:sym typeface="Open Sans"/>
            </a:endParaRPr>
          </a:p>
        </p:txBody>
      </p:sp>
      <p:sp>
        <p:nvSpPr>
          <p:cNvPr id="146" name="Google Shape;146;p22"/>
          <p:cNvSpPr txBox="1"/>
          <p:nvPr>
            <p:ph idx="4294967295" type="body"/>
          </p:nvPr>
        </p:nvSpPr>
        <p:spPr>
          <a:xfrm>
            <a:off x="311700" y="1389600"/>
            <a:ext cx="3891900" cy="3179400"/>
          </a:xfrm>
          <a:prstGeom prst="rect">
            <a:avLst/>
          </a:prstGeom>
        </p:spPr>
        <p:txBody>
          <a:bodyPr anchorCtr="0" anchor="t" bIns="91425" lIns="91425" spcFirstLastPara="1" rIns="91425" wrap="square" tIns="91425">
            <a:noAutofit/>
          </a:bodyPr>
          <a:lstStyle/>
          <a:p>
            <a:pPr indent="-332105" lvl="0" marL="457200" rtl="0" algn="l">
              <a:lnSpc>
                <a:spcPct val="115000"/>
              </a:lnSpc>
              <a:spcBef>
                <a:spcPts val="0"/>
              </a:spcBef>
              <a:spcAft>
                <a:spcPts val="0"/>
              </a:spcAft>
              <a:buSzPts val="1630"/>
              <a:buFont typeface="Open Sans"/>
              <a:buChar char="●"/>
            </a:pPr>
            <a:r>
              <a:rPr lang="en" sz="1629">
                <a:latin typeface="Open Sans"/>
                <a:ea typeface="Open Sans"/>
                <a:cs typeface="Open Sans"/>
                <a:sym typeface="Open Sans"/>
              </a:rPr>
              <a:t>Collecting terms used by experts </a:t>
            </a:r>
            <a:endParaRPr sz="1629">
              <a:latin typeface="Open Sans"/>
              <a:ea typeface="Open Sans"/>
              <a:cs typeface="Open Sans"/>
              <a:sym typeface="Open Sans"/>
            </a:endParaRPr>
          </a:p>
          <a:p>
            <a:pPr indent="-332105" lvl="0" marL="457200" rtl="0" algn="l">
              <a:lnSpc>
                <a:spcPct val="115000"/>
              </a:lnSpc>
              <a:spcBef>
                <a:spcPts val="0"/>
              </a:spcBef>
              <a:spcAft>
                <a:spcPts val="0"/>
              </a:spcAft>
              <a:buSzPts val="1630"/>
              <a:buFont typeface="Open Sans"/>
              <a:buChar char="●"/>
            </a:pPr>
            <a:r>
              <a:rPr lang="en" sz="1629">
                <a:latin typeface="Open Sans"/>
                <a:ea typeface="Open Sans"/>
                <a:cs typeface="Open Sans"/>
                <a:sym typeface="Open Sans"/>
              </a:rPr>
              <a:t>Metadata standard used</a:t>
            </a:r>
            <a:endParaRPr sz="1629">
              <a:latin typeface="Open Sans"/>
              <a:ea typeface="Open Sans"/>
              <a:cs typeface="Open Sans"/>
              <a:sym typeface="Open Sans"/>
            </a:endParaRPr>
          </a:p>
          <a:p>
            <a:pPr indent="-332105" lvl="0" marL="457200" rtl="0" algn="l">
              <a:lnSpc>
                <a:spcPct val="115000"/>
              </a:lnSpc>
              <a:spcBef>
                <a:spcPts val="0"/>
              </a:spcBef>
              <a:spcAft>
                <a:spcPts val="0"/>
              </a:spcAft>
              <a:buSzPts val="1630"/>
              <a:buFont typeface="Open Sans"/>
              <a:buChar char="●"/>
            </a:pPr>
            <a:r>
              <a:rPr lang="en" sz="1629">
                <a:latin typeface="Open Sans"/>
                <a:ea typeface="Open Sans"/>
                <a:cs typeface="Open Sans"/>
                <a:sym typeface="Open Sans"/>
              </a:rPr>
              <a:t>Reference materials for controlled vocabularies</a:t>
            </a:r>
            <a:endParaRPr sz="1629">
              <a:latin typeface="Open Sans"/>
              <a:ea typeface="Open Sans"/>
              <a:cs typeface="Open Sans"/>
              <a:sym typeface="Open Sans"/>
            </a:endParaRPr>
          </a:p>
          <a:p>
            <a:pPr indent="-332105" lvl="0" marL="457200" rtl="0" algn="l">
              <a:lnSpc>
                <a:spcPct val="115000"/>
              </a:lnSpc>
              <a:spcBef>
                <a:spcPts val="0"/>
              </a:spcBef>
              <a:spcAft>
                <a:spcPts val="0"/>
              </a:spcAft>
              <a:buSzPts val="1630"/>
              <a:buFont typeface="Open Sans"/>
              <a:buChar char="●"/>
            </a:pPr>
            <a:r>
              <a:rPr lang="en" sz="1629">
                <a:latin typeface="Open Sans"/>
                <a:ea typeface="Open Sans"/>
                <a:cs typeface="Open Sans"/>
                <a:sym typeface="Open Sans"/>
              </a:rPr>
              <a:t>Decision-making processes for selecting appropriate terms for items with meanings that have changed over time</a:t>
            </a:r>
            <a:endParaRPr sz="1629">
              <a:latin typeface="Open Sans"/>
              <a:ea typeface="Open Sans"/>
              <a:cs typeface="Open Sans"/>
              <a:sym typeface="Open Sans"/>
            </a:endParaRPr>
          </a:p>
        </p:txBody>
      </p:sp>
      <p:sp>
        <p:nvSpPr>
          <p:cNvPr id="147" name="Google Shape;147;p22"/>
          <p:cNvSpPr txBox="1"/>
          <p:nvPr/>
        </p:nvSpPr>
        <p:spPr>
          <a:xfrm>
            <a:off x="5573863" y="4123825"/>
            <a:ext cx="30000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000">
                <a:solidFill>
                  <a:schemeClr val="dk1"/>
                </a:solidFill>
                <a:latin typeface="Calibri"/>
                <a:ea typeface="Calibri"/>
                <a:cs typeface="Calibri"/>
                <a:sym typeface="Calibri"/>
              </a:rPr>
              <a:t>A recreation of a gown housed in the Louisiana State University Textile &amp; Costume Museum was used as a sample artifact in the survey to prompt participants to provide sample metadata/ terminology.</a:t>
            </a:r>
            <a:endParaRPr i="1" sz="1000"/>
          </a:p>
        </p:txBody>
      </p:sp>
      <p:sp>
        <p:nvSpPr>
          <p:cNvPr id="148" name="Google Shape;148;p22"/>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pic>
        <p:nvPicPr>
          <p:cNvPr id="153" name="Google Shape;153;p23"/>
          <p:cNvPicPr preferRelativeResize="0"/>
          <p:nvPr/>
        </p:nvPicPr>
        <p:blipFill>
          <a:blip r:embed="rId3">
            <a:alphaModFix/>
          </a:blip>
          <a:stretch>
            <a:fillRect/>
          </a:stretch>
        </p:blipFill>
        <p:spPr>
          <a:xfrm>
            <a:off x="3873600" y="393600"/>
            <a:ext cx="5147550" cy="4216874"/>
          </a:xfrm>
          <a:prstGeom prst="rect">
            <a:avLst/>
          </a:prstGeom>
          <a:noFill/>
          <a:ln>
            <a:noFill/>
          </a:ln>
        </p:spPr>
      </p:pic>
      <p:sp>
        <p:nvSpPr>
          <p:cNvPr id="154" name="Google Shape;154;p23"/>
          <p:cNvSpPr txBox="1"/>
          <p:nvPr>
            <p:ph idx="12" type="sldNum"/>
          </p:nvPr>
        </p:nvSpPr>
        <p:spPr>
          <a:xfrm>
            <a:off x="8472458" y="0"/>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a:solidFill>
                  <a:srgbClr val="871F41"/>
                </a:solidFill>
              </a:rPr>
              <a:t>‹#›</a:t>
            </a:fld>
            <a:endParaRPr b="1">
              <a:solidFill>
                <a:srgbClr val="871F41"/>
              </a:solidFill>
            </a:endParaRPr>
          </a:p>
        </p:txBody>
      </p:sp>
      <p:sp>
        <p:nvSpPr>
          <p:cNvPr id="155" name="Google Shape;155;p23"/>
          <p:cNvSpPr txBox="1"/>
          <p:nvPr/>
        </p:nvSpPr>
        <p:spPr>
          <a:xfrm>
            <a:off x="517675" y="524338"/>
            <a:ext cx="4931100" cy="554100"/>
          </a:xfrm>
          <a:prstGeom prst="rect">
            <a:avLst/>
          </a:prstGeom>
          <a:noFill/>
          <a:ln>
            <a:noFill/>
          </a:ln>
        </p:spPr>
        <p:txBody>
          <a:bodyPr anchorCtr="0" anchor="t" bIns="91425" lIns="0" spcFirstLastPara="1" rIns="91425" wrap="square" tIns="91425">
            <a:spAutoFit/>
          </a:bodyPr>
          <a:lstStyle/>
          <a:p>
            <a:pPr indent="0" lvl="0" marL="0" rtl="0" algn="l">
              <a:spcBef>
                <a:spcPts val="0"/>
              </a:spcBef>
              <a:spcAft>
                <a:spcPts val="0"/>
              </a:spcAft>
              <a:buNone/>
            </a:pPr>
            <a:r>
              <a:rPr lang="en" sz="2400">
                <a:solidFill>
                  <a:schemeClr val="dk1"/>
                </a:solidFill>
                <a:latin typeface="Open Sans"/>
                <a:ea typeface="Open Sans"/>
                <a:cs typeface="Open Sans"/>
                <a:sym typeface="Open Sans"/>
              </a:rPr>
              <a:t>Survey findings</a:t>
            </a:r>
            <a:endParaRPr sz="2400">
              <a:solidFill>
                <a:schemeClr val="dk1"/>
              </a:solidFill>
              <a:latin typeface="Open Sans"/>
              <a:ea typeface="Open Sans"/>
              <a:cs typeface="Open Sans"/>
              <a:sym typeface="Open Sans"/>
            </a:endParaRPr>
          </a:p>
        </p:txBody>
      </p:sp>
      <p:sp>
        <p:nvSpPr>
          <p:cNvPr id="156" name="Google Shape;156;p23"/>
          <p:cNvSpPr txBox="1"/>
          <p:nvPr>
            <p:ph idx="1" type="body"/>
          </p:nvPr>
        </p:nvSpPr>
        <p:spPr>
          <a:xfrm>
            <a:off x="311700" y="1389600"/>
            <a:ext cx="3891900" cy="3179400"/>
          </a:xfrm>
          <a:prstGeom prst="rect">
            <a:avLst/>
          </a:prstGeom>
        </p:spPr>
        <p:txBody>
          <a:bodyPr anchorCtr="0" anchor="t" bIns="91425" lIns="91425" spcFirstLastPara="1" rIns="91425" wrap="square" tIns="91425">
            <a:noAutofit/>
          </a:bodyPr>
          <a:lstStyle/>
          <a:p>
            <a:pPr indent="-332105" lvl="0" marL="457200" rtl="0" algn="l">
              <a:lnSpc>
                <a:spcPct val="115000"/>
              </a:lnSpc>
              <a:spcBef>
                <a:spcPts val="0"/>
              </a:spcBef>
              <a:spcAft>
                <a:spcPts val="0"/>
              </a:spcAft>
              <a:buSzPts val="1630"/>
              <a:buFont typeface="Open Sans"/>
              <a:buChar char="●"/>
            </a:pPr>
            <a:r>
              <a:rPr lang="en" sz="1629">
                <a:latin typeface="Open Sans"/>
                <a:ea typeface="Open Sans"/>
                <a:cs typeface="Open Sans"/>
                <a:sym typeface="Open Sans"/>
              </a:rPr>
              <a:t>12 completed survey</a:t>
            </a:r>
            <a:endParaRPr sz="1629">
              <a:latin typeface="Open Sans"/>
              <a:ea typeface="Open Sans"/>
              <a:cs typeface="Open Sans"/>
              <a:sym typeface="Open Sans"/>
            </a:endParaRPr>
          </a:p>
          <a:p>
            <a:pPr indent="-332105" lvl="0" marL="457200" rtl="0" algn="l">
              <a:lnSpc>
                <a:spcPct val="115000"/>
              </a:lnSpc>
              <a:spcBef>
                <a:spcPts val="0"/>
              </a:spcBef>
              <a:spcAft>
                <a:spcPts val="0"/>
              </a:spcAft>
              <a:buSzPts val="1630"/>
              <a:buFont typeface="Open Sans"/>
              <a:buChar char="●"/>
            </a:pPr>
            <a:r>
              <a:rPr lang="en" sz="1629">
                <a:latin typeface="Open Sans"/>
                <a:ea typeface="Open Sans"/>
                <a:cs typeface="Open Sans"/>
                <a:sym typeface="Open Sans"/>
              </a:rPr>
              <a:t>Discovered 48 new vocabularies</a:t>
            </a:r>
            <a:endParaRPr sz="1629">
              <a:latin typeface="Open Sans"/>
              <a:ea typeface="Open Sans"/>
              <a:cs typeface="Open Sans"/>
              <a:sym typeface="Open Sans"/>
            </a:endParaRPr>
          </a:p>
          <a:p>
            <a:pPr indent="-332105" lvl="0" marL="457200" rtl="0" algn="l">
              <a:lnSpc>
                <a:spcPct val="115000"/>
              </a:lnSpc>
              <a:spcBef>
                <a:spcPts val="0"/>
              </a:spcBef>
              <a:spcAft>
                <a:spcPts val="0"/>
              </a:spcAft>
              <a:buSzPts val="1630"/>
              <a:buFont typeface="Open Sans"/>
              <a:buChar char="●"/>
            </a:pPr>
            <a:r>
              <a:rPr lang="en" sz="1629">
                <a:latin typeface="Open Sans"/>
                <a:ea typeface="Open Sans"/>
                <a:cs typeface="Open Sans"/>
                <a:sym typeface="Open Sans"/>
              </a:rPr>
              <a:t>R</a:t>
            </a:r>
            <a:r>
              <a:rPr lang="en" sz="1629">
                <a:latin typeface="Open Sans"/>
                <a:ea typeface="Open Sans"/>
                <a:cs typeface="Open Sans"/>
                <a:sym typeface="Open Sans"/>
              </a:rPr>
              <a:t>efinement metadata element for better classification of artifacts, such as fiber, color categories, hat type, etc.</a:t>
            </a:r>
            <a:endParaRPr sz="1629">
              <a:latin typeface="Open Sans"/>
              <a:ea typeface="Open Sans"/>
              <a:cs typeface="Open Sans"/>
              <a:sym typeface="Open Sans"/>
            </a:endParaRPr>
          </a:p>
        </p:txBody>
      </p:sp>
      <p:sp>
        <p:nvSpPr>
          <p:cNvPr id="157" name="Google Shape;157;p23"/>
          <p:cNvSpPr txBox="1"/>
          <p:nvPr/>
        </p:nvSpPr>
        <p:spPr>
          <a:xfrm>
            <a:off x="4947375" y="4454025"/>
            <a:ext cx="3764700" cy="515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i="1" lang="en" sz="1000">
                <a:solidFill>
                  <a:schemeClr val="dk1"/>
                </a:solidFill>
                <a:latin typeface="Open Sans"/>
                <a:ea typeface="Open Sans"/>
                <a:cs typeface="Open Sans"/>
                <a:sym typeface="Open Sans"/>
              </a:rPr>
              <a:t>Sample terminologies shared by participants in response to the sample artifacts.</a:t>
            </a:r>
            <a:endParaRPr i="1" sz="10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