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
  </p:notesMasterIdLst>
  <p:sldIdLst>
    <p:sldId id="256" r:id="rId2"/>
  </p:sldIdLst>
  <p:sldSz cx="40233600" cy="38404800"/>
  <p:notesSz cx="7010400" cy="9296400"/>
  <p:custDataLst>
    <p:tags r:id="rId4"/>
  </p:custDataLst>
  <p:defaultTextStyle>
    <a:defPPr>
      <a:defRPr lang="en-US"/>
    </a:defPPr>
    <a:lvl1pPr marL="0" algn="l" defTabSz="4389120" rtl="0" eaLnBrk="1" latinLnBrk="0" hangingPunct="1">
      <a:defRPr sz="8600" kern="1200">
        <a:solidFill>
          <a:schemeClr val="tx1"/>
        </a:solidFill>
        <a:latin typeface="+mn-lt"/>
        <a:ea typeface="+mn-ea"/>
        <a:cs typeface="+mn-cs"/>
      </a:defRPr>
    </a:lvl1pPr>
    <a:lvl2pPr marL="2194560" algn="l" defTabSz="4389120" rtl="0" eaLnBrk="1" latinLnBrk="0" hangingPunct="1">
      <a:defRPr sz="8600" kern="1200">
        <a:solidFill>
          <a:schemeClr val="tx1"/>
        </a:solidFill>
        <a:latin typeface="+mn-lt"/>
        <a:ea typeface="+mn-ea"/>
        <a:cs typeface="+mn-cs"/>
      </a:defRPr>
    </a:lvl2pPr>
    <a:lvl3pPr marL="4389120" algn="l" defTabSz="4389120" rtl="0" eaLnBrk="1" latinLnBrk="0" hangingPunct="1">
      <a:defRPr sz="8600" kern="1200">
        <a:solidFill>
          <a:schemeClr val="tx1"/>
        </a:solidFill>
        <a:latin typeface="+mn-lt"/>
        <a:ea typeface="+mn-ea"/>
        <a:cs typeface="+mn-cs"/>
      </a:defRPr>
    </a:lvl3pPr>
    <a:lvl4pPr marL="6583680" algn="l" defTabSz="4389120" rtl="0" eaLnBrk="1" latinLnBrk="0" hangingPunct="1">
      <a:defRPr sz="8600" kern="1200">
        <a:solidFill>
          <a:schemeClr val="tx1"/>
        </a:solidFill>
        <a:latin typeface="+mn-lt"/>
        <a:ea typeface="+mn-ea"/>
        <a:cs typeface="+mn-cs"/>
      </a:defRPr>
    </a:lvl4pPr>
    <a:lvl5pPr marL="8778240" algn="l" defTabSz="4389120" rtl="0" eaLnBrk="1" latinLnBrk="0" hangingPunct="1">
      <a:defRPr sz="8600" kern="1200">
        <a:solidFill>
          <a:schemeClr val="tx1"/>
        </a:solidFill>
        <a:latin typeface="+mn-lt"/>
        <a:ea typeface="+mn-ea"/>
        <a:cs typeface="+mn-cs"/>
      </a:defRPr>
    </a:lvl5pPr>
    <a:lvl6pPr marL="10972800" algn="l" defTabSz="4389120" rtl="0" eaLnBrk="1" latinLnBrk="0" hangingPunct="1">
      <a:defRPr sz="8600" kern="1200">
        <a:solidFill>
          <a:schemeClr val="tx1"/>
        </a:solidFill>
        <a:latin typeface="+mn-lt"/>
        <a:ea typeface="+mn-ea"/>
        <a:cs typeface="+mn-cs"/>
      </a:defRPr>
    </a:lvl6pPr>
    <a:lvl7pPr marL="13167360" algn="l" defTabSz="4389120" rtl="0" eaLnBrk="1" latinLnBrk="0" hangingPunct="1">
      <a:defRPr sz="8600" kern="1200">
        <a:solidFill>
          <a:schemeClr val="tx1"/>
        </a:solidFill>
        <a:latin typeface="+mn-lt"/>
        <a:ea typeface="+mn-ea"/>
        <a:cs typeface="+mn-cs"/>
      </a:defRPr>
    </a:lvl7pPr>
    <a:lvl8pPr marL="15361920" algn="l" defTabSz="4389120" rtl="0" eaLnBrk="1" latinLnBrk="0" hangingPunct="1">
      <a:defRPr sz="8600" kern="1200">
        <a:solidFill>
          <a:schemeClr val="tx1"/>
        </a:solidFill>
        <a:latin typeface="+mn-lt"/>
        <a:ea typeface="+mn-ea"/>
        <a:cs typeface="+mn-cs"/>
      </a:defRPr>
    </a:lvl8pPr>
    <a:lvl9pPr marL="17556480" algn="l" defTabSz="4389120" rtl="0" eaLnBrk="1" latinLnBrk="0" hangingPunct="1">
      <a:defRPr sz="86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936" autoAdjust="0"/>
    <p:restoredTop sz="99422" autoAdjust="0"/>
  </p:normalViewPr>
  <p:slideViewPr>
    <p:cSldViewPr showGuides="1">
      <p:cViewPr>
        <p:scale>
          <a:sx n="50" d="100"/>
          <a:sy n="50" d="100"/>
        </p:scale>
        <p:origin x="-58" y="3624"/>
      </p:cViewPr>
      <p:guideLst>
        <p:guide orient="horz" pos="12096"/>
        <p:guide pos="12672"/>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tags" Target="tags/tag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000">
                <a:solidFill>
                  <a:schemeClr val="bg1"/>
                </a:solidFill>
                <a:latin typeface="Calibri" panose="020F0502020204030204" pitchFamily="34" charset="0"/>
              </a:defRPr>
            </a:pPr>
            <a:r>
              <a:rPr lang="en-US" sz="3600" dirty="0" smtClean="0">
                <a:solidFill>
                  <a:schemeClr val="bg1"/>
                </a:solidFill>
                <a:latin typeface="Calibri" panose="020F0502020204030204" pitchFamily="34" charset="0"/>
              </a:rPr>
              <a:t>Calf Average Steps per Hour (SPH)</a:t>
            </a:r>
            <a:endParaRPr lang="en-US" sz="3600" dirty="0">
              <a:solidFill>
                <a:schemeClr val="bg1"/>
              </a:solidFill>
              <a:latin typeface="Calibri" panose="020F0502020204030204" pitchFamily="34" charset="0"/>
            </a:endParaRPr>
          </a:p>
        </c:rich>
      </c:tx>
      <c:layout>
        <c:manualLayout>
          <c:xMode val="edge"/>
          <c:yMode val="edge"/>
          <c:x val="0.16546361359023382"/>
          <c:y val="0"/>
        </c:manualLayout>
      </c:layout>
      <c:overlay val="1"/>
    </c:title>
    <c:autoTitleDeleted val="0"/>
    <c:plotArea>
      <c:layout>
        <c:manualLayout>
          <c:layoutTarget val="inner"/>
          <c:xMode val="edge"/>
          <c:yMode val="edge"/>
          <c:x val="0.17278142660071449"/>
          <c:y val="0.1065922535061349"/>
          <c:w val="0.67316750381593193"/>
          <c:h val="0.69897674049750946"/>
        </c:manualLayout>
      </c:layout>
      <c:lineChart>
        <c:grouping val="standard"/>
        <c:varyColors val="0"/>
        <c:ser>
          <c:idx val="0"/>
          <c:order val="0"/>
          <c:tx>
            <c:strRef>
              <c:f>'Pedometer readings'!$A$74</c:f>
              <c:strCache>
                <c:ptCount val="1"/>
                <c:pt idx="0">
                  <c:v>LS</c:v>
                </c:pt>
              </c:strCache>
            </c:strRef>
          </c:tx>
          <c:spPr>
            <a:ln w="101600">
              <a:solidFill>
                <a:srgbClr val="00B0F0"/>
              </a:solidFill>
            </a:ln>
          </c:spPr>
          <c:marker>
            <c:symbol val="none"/>
          </c:marker>
          <c:cat>
            <c:strRef>
              <c:f>'Pedometer readings'!$B$73:$F$73</c:f>
              <c:strCache>
                <c:ptCount val="5"/>
                <c:pt idx="0">
                  <c:v>Day 0</c:v>
                </c:pt>
                <c:pt idx="1">
                  <c:v>Day 1</c:v>
                </c:pt>
                <c:pt idx="2">
                  <c:v>Day 2</c:v>
                </c:pt>
                <c:pt idx="3">
                  <c:v>Day 3</c:v>
                </c:pt>
                <c:pt idx="4">
                  <c:v>Day 4</c:v>
                </c:pt>
              </c:strCache>
            </c:strRef>
          </c:cat>
          <c:val>
            <c:numRef>
              <c:f>'Pedometer readings'!$B$74:$F$74</c:f>
              <c:numCache>
                <c:formatCode>0.000</c:formatCode>
                <c:ptCount val="5"/>
                <c:pt idx="0">
                  <c:v>503.86904761904759</c:v>
                </c:pt>
                <c:pt idx="1">
                  <c:v>430.30208333333331</c:v>
                </c:pt>
                <c:pt idx="2">
                  <c:v>370.86538461538458</c:v>
                </c:pt>
                <c:pt idx="3">
                  <c:v>258.75694444444446</c:v>
                </c:pt>
                <c:pt idx="4">
                  <c:v>461.55373659373652</c:v>
                </c:pt>
              </c:numCache>
            </c:numRef>
          </c:val>
          <c:smooth val="0"/>
        </c:ser>
        <c:ser>
          <c:idx val="1"/>
          <c:order val="1"/>
          <c:tx>
            <c:strRef>
              <c:f>'Pedometer readings'!$A$75</c:f>
              <c:strCache>
                <c:ptCount val="1"/>
                <c:pt idx="0">
                  <c:v>Control</c:v>
                </c:pt>
              </c:strCache>
            </c:strRef>
          </c:tx>
          <c:spPr>
            <a:ln w="101600">
              <a:solidFill>
                <a:srgbClr val="C00000"/>
              </a:solidFill>
            </a:ln>
          </c:spPr>
          <c:marker>
            <c:symbol val="none"/>
          </c:marker>
          <c:cat>
            <c:strRef>
              <c:f>'Pedometer readings'!$B$73:$F$73</c:f>
              <c:strCache>
                <c:ptCount val="5"/>
                <c:pt idx="0">
                  <c:v>Day 0</c:v>
                </c:pt>
                <c:pt idx="1">
                  <c:v>Day 1</c:v>
                </c:pt>
                <c:pt idx="2">
                  <c:v>Day 2</c:v>
                </c:pt>
                <c:pt idx="3">
                  <c:v>Day 3</c:v>
                </c:pt>
                <c:pt idx="4">
                  <c:v>Day 4</c:v>
                </c:pt>
              </c:strCache>
            </c:strRef>
          </c:cat>
          <c:val>
            <c:numRef>
              <c:f>'Pedometer readings'!$B$75:$F$75</c:f>
              <c:numCache>
                <c:formatCode>0.000</c:formatCode>
                <c:ptCount val="5"/>
                <c:pt idx="0">
                  <c:v>1478.3931040821651</c:v>
                </c:pt>
                <c:pt idx="1">
                  <c:v>1629.2083333333333</c:v>
                </c:pt>
                <c:pt idx="2">
                  <c:v>898.8511904761906</c:v>
                </c:pt>
                <c:pt idx="3">
                  <c:v>411.6805555555556</c:v>
                </c:pt>
                <c:pt idx="4">
                  <c:v>517.7067936148818</c:v>
                </c:pt>
              </c:numCache>
            </c:numRef>
          </c:val>
          <c:smooth val="0"/>
        </c:ser>
        <c:dLbls>
          <c:showLegendKey val="0"/>
          <c:showVal val="0"/>
          <c:showCatName val="0"/>
          <c:showSerName val="0"/>
          <c:showPercent val="0"/>
          <c:showBubbleSize val="0"/>
        </c:dLbls>
        <c:marker val="1"/>
        <c:smooth val="0"/>
        <c:axId val="134921216"/>
        <c:axId val="140219136"/>
      </c:lineChart>
      <c:catAx>
        <c:axId val="134921216"/>
        <c:scaling>
          <c:orientation val="minMax"/>
        </c:scaling>
        <c:delete val="0"/>
        <c:axPos val="b"/>
        <c:title>
          <c:tx>
            <c:rich>
              <a:bodyPr/>
              <a:lstStyle/>
              <a:p>
                <a:pPr>
                  <a:defRPr sz="2000">
                    <a:solidFill>
                      <a:schemeClr val="bg1"/>
                    </a:solidFill>
                    <a:latin typeface="Calibri" panose="020F0502020204030204" pitchFamily="34" charset="0"/>
                  </a:defRPr>
                </a:pPr>
                <a:r>
                  <a:rPr lang="en-US" sz="2800" dirty="0" smtClean="0">
                    <a:solidFill>
                      <a:schemeClr val="bg1"/>
                    </a:solidFill>
                    <a:latin typeface="Calibri" panose="020F0502020204030204" pitchFamily="34" charset="0"/>
                  </a:rPr>
                  <a:t>Days After Weaning</a:t>
                </a:r>
                <a:endParaRPr lang="en-US" sz="2800" dirty="0">
                  <a:solidFill>
                    <a:schemeClr val="bg1"/>
                  </a:solidFill>
                  <a:latin typeface="Calibri" panose="020F0502020204030204" pitchFamily="34" charset="0"/>
                </a:endParaRPr>
              </a:p>
            </c:rich>
          </c:tx>
          <c:layout/>
          <c:overlay val="0"/>
        </c:title>
        <c:majorTickMark val="out"/>
        <c:minorTickMark val="none"/>
        <c:tickLblPos val="nextTo"/>
        <c:txPr>
          <a:bodyPr/>
          <a:lstStyle/>
          <a:p>
            <a:pPr>
              <a:defRPr sz="2400" b="1">
                <a:solidFill>
                  <a:schemeClr val="bg1"/>
                </a:solidFill>
                <a:latin typeface="Calibri" panose="020F0502020204030204" pitchFamily="34" charset="0"/>
              </a:defRPr>
            </a:pPr>
            <a:endParaRPr lang="en-US"/>
          </a:p>
        </c:txPr>
        <c:crossAx val="140219136"/>
        <c:crosses val="autoZero"/>
        <c:auto val="1"/>
        <c:lblAlgn val="ctr"/>
        <c:lblOffset val="100"/>
        <c:noMultiLvlLbl val="0"/>
      </c:catAx>
      <c:valAx>
        <c:axId val="140219136"/>
        <c:scaling>
          <c:orientation val="minMax"/>
        </c:scaling>
        <c:delete val="0"/>
        <c:axPos val="l"/>
        <c:majorGridlines/>
        <c:title>
          <c:tx>
            <c:rich>
              <a:bodyPr rot="-5400000" vert="horz"/>
              <a:lstStyle/>
              <a:p>
                <a:pPr>
                  <a:defRPr sz="2000">
                    <a:solidFill>
                      <a:schemeClr val="bg1"/>
                    </a:solidFill>
                    <a:latin typeface="Calibri" panose="020F0502020204030204" pitchFamily="34" charset="0"/>
                  </a:defRPr>
                </a:pPr>
                <a:r>
                  <a:rPr lang="en-US" sz="2800" dirty="0" smtClean="0">
                    <a:solidFill>
                      <a:schemeClr val="bg1"/>
                    </a:solidFill>
                    <a:latin typeface="Calibri" panose="020F0502020204030204" pitchFamily="34" charset="0"/>
                  </a:rPr>
                  <a:t>Steps Per Hour (SPH)</a:t>
                </a:r>
                <a:endParaRPr lang="en-US" sz="2800" dirty="0">
                  <a:solidFill>
                    <a:schemeClr val="bg1"/>
                  </a:solidFill>
                  <a:latin typeface="Calibri" panose="020F0502020204030204" pitchFamily="34" charset="0"/>
                </a:endParaRPr>
              </a:p>
            </c:rich>
          </c:tx>
          <c:layout/>
          <c:overlay val="0"/>
        </c:title>
        <c:numFmt formatCode="0" sourceLinked="0"/>
        <c:majorTickMark val="out"/>
        <c:minorTickMark val="none"/>
        <c:tickLblPos val="nextTo"/>
        <c:txPr>
          <a:bodyPr/>
          <a:lstStyle/>
          <a:p>
            <a:pPr>
              <a:defRPr sz="2400" b="1">
                <a:solidFill>
                  <a:schemeClr val="bg1"/>
                </a:solidFill>
                <a:latin typeface="Calibri" panose="020F0502020204030204" pitchFamily="34" charset="0"/>
              </a:defRPr>
            </a:pPr>
            <a:endParaRPr lang="en-US"/>
          </a:p>
        </c:txPr>
        <c:crossAx val="134921216"/>
        <c:crosses val="autoZero"/>
        <c:crossBetween val="between"/>
      </c:valAx>
    </c:plotArea>
    <c:legend>
      <c:legendPos val="r"/>
      <c:layout>
        <c:manualLayout>
          <c:xMode val="edge"/>
          <c:yMode val="edge"/>
          <c:x val="0.76577876991569016"/>
          <c:y val="0.24854527558063441"/>
          <c:w val="0.1668875588605595"/>
          <c:h val="0.16443915248560551"/>
        </c:manualLayout>
      </c:layout>
      <c:overlay val="0"/>
      <c:txPr>
        <a:bodyPr/>
        <a:lstStyle/>
        <a:p>
          <a:pPr>
            <a:defRPr sz="2800" b="1">
              <a:solidFill>
                <a:schemeClr val="bg1"/>
              </a:solidFill>
              <a:latin typeface="Calibri" panose="020F0502020204030204" pitchFamily="34" charset="0"/>
            </a:defRPr>
          </a:pPr>
          <a:endParaRPr lang="en-US"/>
        </a:p>
      </c:txPr>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3600">
                <a:solidFill>
                  <a:schemeClr val="bg1"/>
                </a:solidFill>
                <a:latin typeface="Calibri" panose="020F0502020204030204" pitchFamily="34" charset="0"/>
              </a:defRPr>
            </a:pPr>
            <a:r>
              <a:rPr lang="en-US" sz="3600" b="1" i="0" baseline="0" dirty="0" smtClean="0">
                <a:solidFill>
                  <a:schemeClr val="bg1"/>
                </a:solidFill>
                <a:effectLst/>
                <a:latin typeface="Calibri" panose="020F0502020204030204" pitchFamily="34" charset="0"/>
              </a:rPr>
              <a:t>Calves’ Average Weight Loss/Gain Post-Weaning</a:t>
            </a:r>
            <a:endParaRPr lang="en-US" sz="3600" dirty="0">
              <a:solidFill>
                <a:schemeClr val="bg1"/>
              </a:solidFill>
              <a:effectLst/>
              <a:latin typeface="Calibri" panose="020F0502020204030204" pitchFamily="34" charset="0"/>
            </a:endParaRPr>
          </a:p>
        </c:rich>
      </c:tx>
      <c:layout/>
      <c:overlay val="0"/>
      <c:spPr>
        <a:noFill/>
      </c:spPr>
    </c:title>
    <c:autoTitleDeleted val="0"/>
    <c:plotArea>
      <c:layout/>
      <c:barChart>
        <c:barDir val="col"/>
        <c:grouping val="clustered"/>
        <c:varyColors val="0"/>
        <c:ser>
          <c:idx val="0"/>
          <c:order val="0"/>
          <c:tx>
            <c:strRef>
              <c:f>'Brunswick calf graphs'!$A$119:$E$119</c:f>
              <c:strCache>
                <c:ptCount val="1"/>
                <c:pt idx="0">
                  <c:v>Control Combined</c:v>
                </c:pt>
              </c:strCache>
            </c:strRef>
          </c:tx>
          <c:spPr>
            <a:solidFill>
              <a:srgbClr val="C00000"/>
            </a:solidFill>
          </c:spPr>
          <c:invertIfNegative val="0"/>
          <c:cat>
            <c:strRef>
              <c:f>'Brunswick calf graphs'!$F$118:$G$118</c:f>
              <c:strCache>
                <c:ptCount val="2"/>
                <c:pt idx="0">
                  <c:v>Day 4 loss/gain</c:v>
                </c:pt>
                <c:pt idx="1">
                  <c:v>Day 30 loss/gain</c:v>
                </c:pt>
              </c:strCache>
            </c:strRef>
          </c:cat>
          <c:val>
            <c:numRef>
              <c:f>'Brunswick calf graphs'!$F$119:$G$119</c:f>
              <c:numCache>
                <c:formatCode>General</c:formatCode>
                <c:ptCount val="2"/>
                <c:pt idx="0">
                  <c:v>4.2869999999999999</c:v>
                </c:pt>
                <c:pt idx="1">
                  <c:v>48.798000000000002</c:v>
                </c:pt>
              </c:numCache>
            </c:numRef>
          </c:val>
        </c:ser>
        <c:ser>
          <c:idx val="1"/>
          <c:order val="1"/>
          <c:tx>
            <c:strRef>
              <c:f>'Brunswick calf graphs'!$A$120:$E$120</c:f>
              <c:strCache>
                <c:ptCount val="1"/>
                <c:pt idx="0">
                  <c:v>LS Combined</c:v>
                </c:pt>
              </c:strCache>
            </c:strRef>
          </c:tx>
          <c:spPr>
            <a:solidFill>
              <a:srgbClr val="00B0F0"/>
            </a:solidFill>
          </c:spPr>
          <c:invertIfNegative val="0"/>
          <c:cat>
            <c:strRef>
              <c:f>'Brunswick calf graphs'!$F$118:$G$118</c:f>
              <c:strCache>
                <c:ptCount val="2"/>
                <c:pt idx="0">
                  <c:v>Day 4 loss/gain</c:v>
                </c:pt>
                <c:pt idx="1">
                  <c:v>Day 30 loss/gain</c:v>
                </c:pt>
              </c:strCache>
            </c:strRef>
          </c:cat>
          <c:val>
            <c:numRef>
              <c:f>'Brunswick calf graphs'!$F$120:$G$120</c:f>
              <c:numCache>
                <c:formatCode>General</c:formatCode>
                <c:ptCount val="2"/>
                <c:pt idx="0">
                  <c:v>16.937999999999999</c:v>
                </c:pt>
                <c:pt idx="1">
                  <c:v>68.596000000000004</c:v>
                </c:pt>
              </c:numCache>
            </c:numRef>
          </c:val>
        </c:ser>
        <c:ser>
          <c:idx val="2"/>
          <c:order val="2"/>
          <c:tx>
            <c:strRef>
              <c:f>'Brunswick calf graphs'!$A$121:$E$121</c:f>
              <c:strCache>
                <c:ptCount val="1"/>
                <c:pt idx="0">
                  <c:v>Control Steer's</c:v>
                </c:pt>
              </c:strCache>
            </c:strRef>
          </c:tx>
          <c:spPr>
            <a:solidFill>
              <a:schemeClr val="accent2">
                <a:lumMod val="75000"/>
              </a:schemeClr>
            </a:solidFill>
          </c:spPr>
          <c:invertIfNegative val="0"/>
          <c:cat>
            <c:strRef>
              <c:f>'Brunswick calf graphs'!$F$118:$G$118</c:f>
              <c:strCache>
                <c:ptCount val="2"/>
                <c:pt idx="0">
                  <c:v>Day 4 loss/gain</c:v>
                </c:pt>
                <c:pt idx="1">
                  <c:v>Day 30 loss/gain</c:v>
                </c:pt>
              </c:strCache>
            </c:strRef>
          </c:cat>
          <c:val>
            <c:numRef>
              <c:f>'Brunswick calf graphs'!$F$121:$G$121</c:f>
              <c:numCache>
                <c:formatCode>General</c:formatCode>
                <c:ptCount val="2"/>
                <c:pt idx="0">
                  <c:v>7.7962999999999996</c:v>
                </c:pt>
                <c:pt idx="1">
                  <c:v>52.273000000000003</c:v>
                </c:pt>
              </c:numCache>
            </c:numRef>
          </c:val>
        </c:ser>
        <c:ser>
          <c:idx val="3"/>
          <c:order val="3"/>
          <c:tx>
            <c:strRef>
              <c:f>'Brunswick calf graphs'!$A$122:$E$122</c:f>
              <c:strCache>
                <c:ptCount val="1"/>
                <c:pt idx="0">
                  <c:v>LS Steer's</c:v>
                </c:pt>
              </c:strCache>
            </c:strRef>
          </c:tx>
          <c:spPr>
            <a:solidFill>
              <a:schemeClr val="tx2">
                <a:lumMod val="60000"/>
                <a:lumOff val="40000"/>
              </a:schemeClr>
            </a:solidFill>
          </c:spPr>
          <c:invertIfNegative val="0"/>
          <c:cat>
            <c:strRef>
              <c:f>'Brunswick calf graphs'!$F$118:$G$118</c:f>
              <c:strCache>
                <c:ptCount val="2"/>
                <c:pt idx="0">
                  <c:v>Day 4 loss/gain</c:v>
                </c:pt>
                <c:pt idx="1">
                  <c:v>Day 30 loss/gain</c:v>
                </c:pt>
              </c:strCache>
            </c:strRef>
          </c:cat>
          <c:val>
            <c:numRef>
              <c:f>'Brunswick calf graphs'!$F$122:$G$122</c:f>
              <c:numCache>
                <c:formatCode>General</c:formatCode>
                <c:ptCount val="2"/>
                <c:pt idx="0">
                  <c:v>18.116</c:v>
                </c:pt>
                <c:pt idx="1">
                  <c:v>75.629000000000005</c:v>
                </c:pt>
              </c:numCache>
            </c:numRef>
          </c:val>
        </c:ser>
        <c:ser>
          <c:idx val="4"/>
          <c:order val="4"/>
          <c:tx>
            <c:strRef>
              <c:f>'Brunswick calf graphs'!$A$123:$E$123</c:f>
              <c:strCache>
                <c:ptCount val="1"/>
                <c:pt idx="0">
                  <c:v>Control Heifer's</c:v>
                </c:pt>
              </c:strCache>
            </c:strRef>
          </c:tx>
          <c:spPr>
            <a:solidFill>
              <a:schemeClr val="accent2">
                <a:lumMod val="60000"/>
                <a:lumOff val="40000"/>
              </a:schemeClr>
            </a:solidFill>
          </c:spPr>
          <c:invertIfNegative val="0"/>
          <c:cat>
            <c:strRef>
              <c:f>'Brunswick calf graphs'!$F$118:$G$118</c:f>
              <c:strCache>
                <c:ptCount val="2"/>
                <c:pt idx="0">
                  <c:v>Day 4 loss/gain</c:v>
                </c:pt>
                <c:pt idx="1">
                  <c:v>Day 30 loss/gain</c:v>
                </c:pt>
              </c:strCache>
            </c:strRef>
          </c:cat>
          <c:val>
            <c:numRef>
              <c:f>'Brunswick calf graphs'!$F$123:$G$123</c:f>
              <c:numCache>
                <c:formatCode>General</c:formatCode>
                <c:ptCount val="2"/>
                <c:pt idx="0">
                  <c:v>0.77780000000000005</c:v>
                </c:pt>
                <c:pt idx="1">
                  <c:v>45.259</c:v>
                </c:pt>
              </c:numCache>
            </c:numRef>
          </c:val>
        </c:ser>
        <c:ser>
          <c:idx val="5"/>
          <c:order val="5"/>
          <c:tx>
            <c:strRef>
              <c:f>'Brunswick calf graphs'!$A$124:$E$124</c:f>
              <c:strCache>
                <c:ptCount val="1"/>
                <c:pt idx="0">
                  <c:v>LS Heifer's</c:v>
                </c:pt>
              </c:strCache>
            </c:strRef>
          </c:tx>
          <c:spPr>
            <a:solidFill>
              <a:schemeClr val="tx2">
                <a:lumMod val="20000"/>
                <a:lumOff val="80000"/>
              </a:schemeClr>
            </a:solidFill>
          </c:spPr>
          <c:invertIfNegative val="0"/>
          <c:cat>
            <c:strRef>
              <c:f>'Brunswick calf graphs'!$F$118:$G$118</c:f>
              <c:strCache>
                <c:ptCount val="2"/>
                <c:pt idx="0">
                  <c:v>Day 4 loss/gain</c:v>
                </c:pt>
                <c:pt idx="1">
                  <c:v>Day 30 loss/gain</c:v>
                </c:pt>
              </c:strCache>
            </c:strRef>
          </c:cat>
          <c:val>
            <c:numRef>
              <c:f>'Brunswick calf graphs'!$F$124:$G$124</c:f>
              <c:numCache>
                <c:formatCode>General</c:formatCode>
                <c:ptCount val="2"/>
                <c:pt idx="0">
                  <c:v>13.815</c:v>
                </c:pt>
                <c:pt idx="1">
                  <c:v>65.314999999999998</c:v>
                </c:pt>
              </c:numCache>
            </c:numRef>
          </c:val>
        </c:ser>
        <c:dLbls>
          <c:showLegendKey val="0"/>
          <c:showVal val="0"/>
          <c:showCatName val="0"/>
          <c:showSerName val="0"/>
          <c:showPercent val="0"/>
          <c:showBubbleSize val="0"/>
        </c:dLbls>
        <c:gapWidth val="150"/>
        <c:axId val="141190272"/>
        <c:axId val="141191808"/>
      </c:barChart>
      <c:catAx>
        <c:axId val="141190272"/>
        <c:scaling>
          <c:orientation val="minMax"/>
        </c:scaling>
        <c:delete val="0"/>
        <c:axPos val="b"/>
        <c:majorTickMark val="out"/>
        <c:minorTickMark val="none"/>
        <c:tickLblPos val="nextTo"/>
        <c:txPr>
          <a:bodyPr/>
          <a:lstStyle/>
          <a:p>
            <a:pPr>
              <a:defRPr sz="2800" b="1">
                <a:solidFill>
                  <a:schemeClr val="bg1"/>
                </a:solidFill>
                <a:latin typeface="Calibri" panose="020F0502020204030204" pitchFamily="34" charset="0"/>
              </a:defRPr>
            </a:pPr>
            <a:endParaRPr lang="en-US"/>
          </a:p>
        </c:txPr>
        <c:crossAx val="141191808"/>
        <c:crosses val="autoZero"/>
        <c:auto val="1"/>
        <c:lblAlgn val="ctr"/>
        <c:lblOffset val="100"/>
        <c:noMultiLvlLbl val="0"/>
      </c:catAx>
      <c:valAx>
        <c:axId val="141191808"/>
        <c:scaling>
          <c:orientation val="minMax"/>
        </c:scaling>
        <c:delete val="0"/>
        <c:axPos val="l"/>
        <c:majorGridlines/>
        <c:title>
          <c:tx>
            <c:rich>
              <a:bodyPr rot="-5400000" vert="horz"/>
              <a:lstStyle/>
              <a:p>
                <a:pPr>
                  <a:defRPr sz="2800" b="1">
                    <a:solidFill>
                      <a:schemeClr val="bg1"/>
                    </a:solidFill>
                  </a:defRPr>
                </a:pPr>
                <a:r>
                  <a:rPr lang="en-US" sz="2800" b="1" i="0" baseline="0" dirty="0" smtClean="0">
                    <a:solidFill>
                      <a:schemeClr val="bg1"/>
                    </a:solidFill>
                    <a:effectLst/>
                    <a:latin typeface="Calibri" panose="020F0502020204030204" pitchFamily="34" charset="0"/>
                  </a:rPr>
                  <a:t>Lbs. weight gain/loss</a:t>
                </a:r>
                <a:endParaRPr lang="en-US" sz="2800" b="1" dirty="0">
                  <a:solidFill>
                    <a:schemeClr val="bg1"/>
                  </a:solidFill>
                  <a:effectLst/>
                  <a:latin typeface="Calibri" panose="020F0502020204030204" pitchFamily="34" charset="0"/>
                </a:endParaRPr>
              </a:p>
            </c:rich>
          </c:tx>
          <c:layout/>
          <c:overlay val="0"/>
        </c:title>
        <c:numFmt formatCode="General" sourceLinked="1"/>
        <c:majorTickMark val="out"/>
        <c:minorTickMark val="none"/>
        <c:tickLblPos val="nextTo"/>
        <c:txPr>
          <a:bodyPr/>
          <a:lstStyle/>
          <a:p>
            <a:pPr>
              <a:defRPr sz="2400" b="1">
                <a:solidFill>
                  <a:schemeClr val="bg1"/>
                </a:solidFill>
                <a:latin typeface="Calibri" panose="020F0502020204030204" pitchFamily="34" charset="0"/>
              </a:defRPr>
            </a:pPr>
            <a:endParaRPr lang="en-US"/>
          </a:p>
        </c:txPr>
        <c:crossAx val="141190272"/>
        <c:crosses val="autoZero"/>
        <c:crossBetween val="between"/>
      </c:valAx>
    </c:plotArea>
    <c:legend>
      <c:legendPos val="r"/>
      <c:layout>
        <c:manualLayout>
          <c:xMode val="edge"/>
          <c:yMode val="edge"/>
          <c:x val="0.75727365425464488"/>
          <c:y val="0.25607260677381505"/>
          <c:w val="0.23694110626879208"/>
          <c:h val="0.70105366978810169"/>
        </c:manualLayout>
      </c:layout>
      <c:overlay val="0"/>
      <c:txPr>
        <a:bodyPr/>
        <a:lstStyle/>
        <a:p>
          <a:pPr>
            <a:defRPr sz="2600" b="1">
              <a:solidFill>
                <a:schemeClr val="bg1"/>
              </a:solidFill>
              <a:latin typeface="Calibri" panose="020F0502020204030204" pitchFamily="34" charset="0"/>
            </a:defRPr>
          </a:pPr>
          <a:endParaRPr lang="en-US"/>
        </a:p>
      </c:txPr>
    </c:legend>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2E112205-43DD-4625-A980-770763E91F13}" type="datetimeFigureOut">
              <a:rPr lang="en-US" smtClean="0"/>
              <a:t>3/25/2015</a:t>
            </a:fld>
            <a:endParaRPr lang="en-US"/>
          </a:p>
        </p:txBody>
      </p:sp>
      <p:sp>
        <p:nvSpPr>
          <p:cNvPr id="4" name="Slide Image Placeholder 3"/>
          <p:cNvSpPr>
            <a:spLocks noGrp="1" noRot="1" noChangeAspect="1"/>
          </p:cNvSpPr>
          <p:nvPr>
            <p:ph type="sldImg" idx="2"/>
          </p:nvPr>
        </p:nvSpPr>
        <p:spPr>
          <a:xfrm>
            <a:off x="1679575" y="696913"/>
            <a:ext cx="365125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B60532DC-7814-44E5-8AC2-2A9F825E2CED}" type="slidenum">
              <a:rPr lang="en-US" smtClean="0"/>
              <a:t>‹#›</a:t>
            </a:fld>
            <a:endParaRPr lang="en-US"/>
          </a:p>
        </p:txBody>
      </p:sp>
    </p:spTree>
    <p:extLst>
      <p:ext uri="{BB962C8B-B14F-4D97-AF65-F5344CB8AC3E}">
        <p14:creationId xmlns:p14="http://schemas.microsoft.com/office/powerpoint/2010/main" val="35417782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79575" y="696913"/>
            <a:ext cx="365125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532DC-7814-44E5-8AC2-2A9F825E2CED}" type="slidenum">
              <a:rPr lang="en-US" smtClean="0"/>
              <a:t>1</a:t>
            </a:fld>
            <a:endParaRPr lang="en-US"/>
          </a:p>
        </p:txBody>
      </p:sp>
    </p:spTree>
    <p:extLst>
      <p:ext uri="{BB962C8B-B14F-4D97-AF65-F5344CB8AC3E}">
        <p14:creationId xmlns:p14="http://schemas.microsoft.com/office/powerpoint/2010/main" val="10006388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17520" y="3413767"/>
            <a:ext cx="34198560" cy="23896320"/>
          </a:xfrm>
        </p:spPr>
        <p:txBody>
          <a:bodyPr anchor="b">
            <a:noAutofit/>
          </a:bodyPr>
          <a:lstStyle>
            <a:lvl1pPr>
              <a:lnSpc>
                <a:spcPct val="100000"/>
              </a:lnSpc>
              <a:defRPr sz="38400"/>
            </a:lvl1pPr>
          </a:lstStyle>
          <a:p>
            <a:r>
              <a:rPr lang="en-US" smtClean="0"/>
              <a:t>Click to edit Master title style</a:t>
            </a:r>
            <a:endParaRPr lang="en-US" dirty="0"/>
          </a:p>
        </p:txBody>
      </p:sp>
      <p:sp>
        <p:nvSpPr>
          <p:cNvPr id="3" name="Subtitle 2"/>
          <p:cNvSpPr>
            <a:spLocks noGrp="1"/>
          </p:cNvSpPr>
          <p:nvPr>
            <p:ph type="subTitle" idx="1"/>
          </p:nvPr>
        </p:nvSpPr>
        <p:spPr>
          <a:xfrm>
            <a:off x="6035040" y="27736800"/>
            <a:ext cx="28163520" cy="6827520"/>
          </a:xfrm>
        </p:spPr>
        <p:txBody>
          <a:bodyPr>
            <a:normAutofit/>
          </a:bodyPr>
          <a:lstStyle>
            <a:lvl1pPr marL="0" indent="0" algn="ctr">
              <a:buNone/>
              <a:defRPr sz="11500">
                <a:solidFill>
                  <a:schemeClr val="tx1">
                    <a:tint val="75000"/>
                  </a:schemeClr>
                </a:solidFill>
              </a:defRPr>
            </a:lvl1pPr>
            <a:lvl2pPr marL="2194560" indent="0" algn="ctr">
              <a:buNone/>
              <a:defRPr>
                <a:solidFill>
                  <a:schemeClr val="tx1">
                    <a:tint val="75000"/>
                  </a:schemeClr>
                </a:solidFill>
              </a:defRPr>
            </a:lvl2pPr>
            <a:lvl3pPr marL="4389120" indent="0" algn="ctr">
              <a:buNone/>
              <a:defRPr>
                <a:solidFill>
                  <a:schemeClr val="tx1">
                    <a:tint val="75000"/>
                  </a:schemeClr>
                </a:solidFill>
              </a:defRPr>
            </a:lvl3pPr>
            <a:lvl4pPr marL="6583680" indent="0" algn="ctr">
              <a:buNone/>
              <a:defRPr>
                <a:solidFill>
                  <a:schemeClr val="tx1">
                    <a:tint val="75000"/>
                  </a:schemeClr>
                </a:solidFill>
              </a:defRPr>
            </a:lvl4pPr>
            <a:lvl5pPr marL="8778240" indent="0" algn="ctr">
              <a:buNone/>
              <a:defRPr>
                <a:solidFill>
                  <a:schemeClr val="tx1">
                    <a:tint val="75000"/>
                  </a:schemeClr>
                </a:solidFill>
              </a:defRPr>
            </a:lvl5pPr>
            <a:lvl6pPr marL="10972800" indent="0" algn="ctr">
              <a:buNone/>
              <a:defRPr>
                <a:solidFill>
                  <a:schemeClr val="tx1">
                    <a:tint val="75000"/>
                  </a:schemeClr>
                </a:solidFill>
              </a:defRPr>
            </a:lvl6pPr>
            <a:lvl7pPr marL="13167360" indent="0" algn="ctr">
              <a:buNone/>
              <a:defRPr>
                <a:solidFill>
                  <a:schemeClr val="tx1">
                    <a:tint val="75000"/>
                  </a:schemeClr>
                </a:solidFill>
              </a:defRPr>
            </a:lvl7pPr>
            <a:lvl8pPr marL="15361920" indent="0" algn="ctr">
              <a:buNone/>
              <a:defRPr>
                <a:solidFill>
                  <a:schemeClr val="tx1">
                    <a:tint val="75000"/>
                  </a:schemeClr>
                </a:solidFill>
              </a:defRPr>
            </a:lvl8pPr>
            <a:lvl9pPr marL="1755648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C2C519F9-740B-4EE3-8208-96887E48AD57}" type="datetimeFigureOut">
              <a:rPr lang="en-US" smtClean="0"/>
              <a:t>3/25/2015</a:t>
            </a:fld>
            <a:endParaRPr lang="en-US"/>
          </a:p>
        </p:txBody>
      </p:sp>
      <p:sp>
        <p:nvSpPr>
          <p:cNvPr id="8" name="Slide Number Placeholder 7"/>
          <p:cNvSpPr>
            <a:spLocks noGrp="1"/>
          </p:cNvSpPr>
          <p:nvPr>
            <p:ph type="sldNum" sz="quarter" idx="11"/>
          </p:nvPr>
        </p:nvSpPr>
        <p:spPr/>
        <p:txBody>
          <a:bodyPr/>
          <a:lstStyle/>
          <a:p>
            <a:fld id="{38ED0C21-92FA-4DCD-A94C-4D62001C0251}"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2C519F9-740B-4EE3-8208-96887E48AD57}" type="datetimeFigureOut">
              <a:rPr lang="en-US" smtClean="0"/>
              <a:t>3/25/2015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ED0C21-92FA-4DCD-A94C-4D62001C025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9169360" y="1537977"/>
            <a:ext cx="9052560" cy="3276853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011680" y="1537977"/>
            <a:ext cx="26487120" cy="3276853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2C519F9-740B-4EE3-8208-96887E48AD57}" type="datetimeFigureOut">
              <a:rPr lang="en-US" smtClean="0"/>
              <a:t>3/25/2015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ED0C21-92FA-4DCD-A94C-4D62001C025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C2C519F9-740B-4EE3-8208-96887E48AD57}" type="datetimeFigureOut">
              <a:rPr lang="en-US" smtClean="0"/>
              <a:t>3/25/2015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ED0C21-92FA-4DCD-A94C-4D62001C025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178177" y="7680962"/>
            <a:ext cx="34198560" cy="14028420"/>
          </a:xfrm>
        </p:spPr>
        <p:txBody>
          <a:bodyPr anchor="b"/>
          <a:lstStyle>
            <a:lvl1pPr algn="ctr" defTabSz="4389120" rtl="0" eaLnBrk="1" latinLnBrk="0" hangingPunct="1">
              <a:lnSpc>
                <a:spcPct val="100000"/>
              </a:lnSpc>
              <a:spcBef>
                <a:spcPct val="0"/>
              </a:spcBef>
              <a:buNone/>
              <a:defRPr lang="en-US" sz="230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3178177" y="22785077"/>
            <a:ext cx="34198560" cy="6338567"/>
          </a:xfrm>
        </p:spPr>
        <p:txBody>
          <a:bodyPr anchor="t"/>
          <a:lstStyle>
            <a:lvl1pPr marL="0" indent="0" algn="ctr">
              <a:buNone/>
              <a:defRPr sz="9600">
                <a:solidFill>
                  <a:schemeClr val="tx1">
                    <a:tint val="75000"/>
                  </a:schemeClr>
                </a:solidFill>
              </a:defRPr>
            </a:lvl1pPr>
            <a:lvl2pPr marL="2194560" indent="0">
              <a:buNone/>
              <a:defRPr sz="8600">
                <a:solidFill>
                  <a:schemeClr val="tx1">
                    <a:tint val="75000"/>
                  </a:schemeClr>
                </a:solidFill>
              </a:defRPr>
            </a:lvl2pPr>
            <a:lvl3pPr marL="4389120" indent="0">
              <a:buNone/>
              <a:defRPr sz="7700">
                <a:solidFill>
                  <a:schemeClr val="tx1">
                    <a:tint val="75000"/>
                  </a:schemeClr>
                </a:solidFill>
              </a:defRPr>
            </a:lvl3pPr>
            <a:lvl4pPr marL="6583680" indent="0">
              <a:buNone/>
              <a:defRPr sz="6700">
                <a:solidFill>
                  <a:schemeClr val="tx1">
                    <a:tint val="75000"/>
                  </a:schemeClr>
                </a:solidFill>
              </a:defRPr>
            </a:lvl4pPr>
            <a:lvl5pPr marL="8778240" indent="0">
              <a:buNone/>
              <a:defRPr sz="6700">
                <a:solidFill>
                  <a:schemeClr val="tx1">
                    <a:tint val="75000"/>
                  </a:schemeClr>
                </a:solidFill>
              </a:defRPr>
            </a:lvl5pPr>
            <a:lvl6pPr marL="10972800" indent="0">
              <a:buNone/>
              <a:defRPr sz="6700">
                <a:solidFill>
                  <a:schemeClr val="tx1">
                    <a:tint val="75000"/>
                  </a:schemeClr>
                </a:solidFill>
              </a:defRPr>
            </a:lvl6pPr>
            <a:lvl7pPr marL="13167360" indent="0">
              <a:buNone/>
              <a:defRPr sz="6700">
                <a:solidFill>
                  <a:schemeClr val="tx1">
                    <a:tint val="75000"/>
                  </a:schemeClr>
                </a:solidFill>
              </a:defRPr>
            </a:lvl7pPr>
            <a:lvl8pPr marL="15361920" indent="0">
              <a:buNone/>
              <a:defRPr sz="6700">
                <a:solidFill>
                  <a:schemeClr val="tx1">
                    <a:tint val="75000"/>
                  </a:schemeClr>
                </a:solidFill>
              </a:defRPr>
            </a:lvl8pPr>
            <a:lvl9pPr marL="17556480" indent="0">
              <a:buNone/>
              <a:defRPr sz="67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2C519F9-740B-4EE3-8208-96887E48AD57}" type="datetimeFigureOut">
              <a:rPr lang="en-US" smtClean="0"/>
              <a:t>3/25/2015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ED0C21-92FA-4DCD-A94C-4D62001C0251}" type="slidenum">
              <a:rPr lang="en-US" smtClean="0"/>
              <a:t>‹#›</a:t>
            </a:fld>
            <a:endParaRPr lang="en-US"/>
          </a:p>
        </p:txBody>
      </p:sp>
      <p:sp>
        <p:nvSpPr>
          <p:cNvPr id="7" name="Oval 6"/>
          <p:cNvSpPr/>
          <p:nvPr/>
        </p:nvSpPr>
        <p:spPr>
          <a:xfrm>
            <a:off x="19781523" y="21976080"/>
            <a:ext cx="372997" cy="474724"/>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lang="en-US"/>
          </a:p>
        </p:txBody>
      </p:sp>
      <p:sp>
        <p:nvSpPr>
          <p:cNvPr id="8" name="Oval 7"/>
          <p:cNvSpPr/>
          <p:nvPr/>
        </p:nvSpPr>
        <p:spPr>
          <a:xfrm>
            <a:off x="20661633" y="21976080"/>
            <a:ext cx="372997" cy="474724"/>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lang="en-US"/>
          </a:p>
        </p:txBody>
      </p:sp>
      <p:sp>
        <p:nvSpPr>
          <p:cNvPr id="9" name="Oval 8"/>
          <p:cNvSpPr/>
          <p:nvPr/>
        </p:nvSpPr>
        <p:spPr>
          <a:xfrm>
            <a:off x="18905607" y="21976080"/>
            <a:ext cx="372997" cy="474724"/>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20452080" y="8961124"/>
            <a:ext cx="17769840" cy="25345393"/>
          </a:xfrm>
        </p:spPr>
        <p:txBody>
          <a:bodyPr/>
          <a:lstStyle>
            <a:lvl1pPr>
              <a:defRPr sz="11500"/>
            </a:lvl1pPr>
            <a:lvl2pPr>
              <a:defRPr sz="7700"/>
            </a:lvl2pPr>
            <a:lvl3pPr>
              <a:defRPr sz="77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C2C519F9-740B-4EE3-8208-96887E48AD57}" type="datetimeFigureOut">
              <a:rPr lang="en-US" smtClean="0"/>
              <a:t>3/25/2015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ED0C21-92FA-4DCD-A94C-4D62001C0251}" type="slidenum">
              <a:rPr lang="en-US" smtClean="0"/>
              <a:t>‹#›</a:t>
            </a:fld>
            <a:endParaRPr lang="en-US"/>
          </a:p>
        </p:txBody>
      </p:sp>
      <p:sp>
        <p:nvSpPr>
          <p:cNvPr id="9" name="Content Placeholder 8"/>
          <p:cNvSpPr>
            <a:spLocks noGrp="1"/>
          </p:cNvSpPr>
          <p:nvPr>
            <p:ph sz="quarter" idx="13"/>
          </p:nvPr>
        </p:nvSpPr>
        <p:spPr>
          <a:xfrm>
            <a:off x="1609348" y="8961120"/>
            <a:ext cx="17783251" cy="2534716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011682" y="8961120"/>
            <a:ext cx="17776827" cy="3413760"/>
          </a:xfrm>
        </p:spPr>
        <p:txBody>
          <a:bodyPr anchor="b">
            <a:noAutofit/>
          </a:bodyPr>
          <a:lstStyle>
            <a:lvl1pPr marL="0" indent="0" algn="ctr">
              <a:buNone/>
              <a:defRPr sz="11500" b="0"/>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5" name="Text Placeholder 4"/>
          <p:cNvSpPr>
            <a:spLocks noGrp="1"/>
          </p:cNvSpPr>
          <p:nvPr>
            <p:ph type="body" sz="quarter" idx="3"/>
          </p:nvPr>
        </p:nvSpPr>
        <p:spPr>
          <a:xfrm>
            <a:off x="20452083" y="8961120"/>
            <a:ext cx="17783810" cy="3413760"/>
          </a:xfrm>
        </p:spPr>
        <p:txBody>
          <a:bodyPr anchor="b">
            <a:noAutofit/>
          </a:bodyPr>
          <a:lstStyle>
            <a:lvl1pPr marL="0" indent="0" algn="ctr">
              <a:buNone/>
              <a:defRPr sz="11500" b="0"/>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C2C519F9-740B-4EE3-8208-96887E48AD57}" type="datetimeFigureOut">
              <a:rPr lang="en-US" smtClean="0"/>
              <a:t>3/25/2015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8ED0C21-92FA-4DCD-A94C-4D62001C0251}" type="slidenum">
              <a:rPr lang="en-US" smtClean="0"/>
              <a:t>‹#›</a:t>
            </a:fld>
            <a:endParaRPr lang="en-US"/>
          </a:p>
        </p:txBody>
      </p:sp>
      <p:sp>
        <p:nvSpPr>
          <p:cNvPr id="11" name="Content Placeholder 10"/>
          <p:cNvSpPr>
            <a:spLocks noGrp="1"/>
          </p:cNvSpPr>
          <p:nvPr>
            <p:ph sz="quarter" idx="13"/>
          </p:nvPr>
        </p:nvSpPr>
        <p:spPr>
          <a:xfrm>
            <a:off x="2011682" y="12391949"/>
            <a:ext cx="17783251" cy="2191633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20559372" y="12391953"/>
            <a:ext cx="17783251" cy="2191384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2C519F9-740B-4EE3-8208-96887E48AD57}" type="datetimeFigureOut">
              <a:rPr lang="en-US" smtClean="0"/>
              <a:t>3/25/2015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8ED0C21-92FA-4DCD-A94C-4D62001C025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C519F9-740B-4EE3-8208-96887E48AD57}" type="datetimeFigureOut">
              <a:rPr lang="en-US" smtClean="0"/>
              <a:t>3/25/2015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8ED0C21-92FA-4DCD-A94C-4D62001C025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991188" y="1493520"/>
            <a:ext cx="13236577" cy="11734800"/>
          </a:xfrm>
        </p:spPr>
        <p:txBody>
          <a:bodyPr anchor="b"/>
          <a:lstStyle>
            <a:lvl1pPr algn="ctr">
              <a:lnSpc>
                <a:spcPct val="100000"/>
              </a:lnSpc>
              <a:defRPr sz="134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3164207" y="1529083"/>
            <a:ext cx="21981797" cy="32777432"/>
          </a:xfrm>
        </p:spPr>
        <p:txBody>
          <a:bodyPr/>
          <a:lstStyle>
            <a:lvl1pPr>
              <a:defRPr sz="15400"/>
            </a:lvl1pPr>
            <a:lvl2pPr>
              <a:defRPr sz="134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991188" y="13655044"/>
            <a:ext cx="13236577" cy="20651473"/>
          </a:xfrm>
        </p:spPr>
        <p:txBody>
          <a:bodyPr>
            <a:normAutofit/>
          </a:bodyPr>
          <a:lstStyle>
            <a:lvl1pPr marL="0" indent="0" algn="ctr">
              <a:lnSpc>
                <a:spcPct val="125000"/>
              </a:lnSpc>
              <a:buNone/>
              <a:defRPr sz="7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C519F9-740B-4EE3-8208-96887E48AD57}" type="datetimeFigureOut">
              <a:rPr lang="en-US" smtClean="0"/>
              <a:t>3/25/2015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ED0C21-92FA-4DCD-A94C-4D62001C025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90138" y="1280160"/>
            <a:ext cx="25132025" cy="5013960"/>
          </a:xfrm>
        </p:spPr>
        <p:txBody>
          <a:bodyPr anchor="b"/>
          <a:lstStyle>
            <a:lvl1pPr algn="ctr">
              <a:lnSpc>
                <a:spcPct val="100000"/>
              </a:lnSpc>
              <a:defRPr sz="13400" b="0"/>
            </a:lvl1pPr>
          </a:lstStyle>
          <a:p>
            <a:r>
              <a:rPr lang="en-US" smtClean="0"/>
              <a:t>Click to edit Master title style</a:t>
            </a:r>
            <a:endParaRPr lang="en-US" dirty="0"/>
          </a:p>
        </p:txBody>
      </p:sp>
      <p:sp>
        <p:nvSpPr>
          <p:cNvPr id="3" name="Picture Placeholder 2"/>
          <p:cNvSpPr>
            <a:spLocks noGrp="1"/>
          </p:cNvSpPr>
          <p:nvPr>
            <p:ph type="pic" idx="1"/>
          </p:nvPr>
        </p:nvSpPr>
        <p:spPr>
          <a:xfrm>
            <a:off x="6635758" y="6400805"/>
            <a:ext cx="26640785" cy="25429846"/>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15400"/>
            </a:lvl1pPr>
            <a:lvl2pPr marL="2194560" indent="0">
              <a:buNone/>
              <a:defRPr sz="13400"/>
            </a:lvl2pPr>
            <a:lvl3pPr marL="4389120" indent="0">
              <a:buNone/>
              <a:defRPr sz="1150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r>
              <a:rPr lang="en-US" smtClean="0"/>
              <a:t>Click icon to add picture</a:t>
            </a:r>
            <a:endParaRPr lang="en-US" dirty="0"/>
          </a:p>
        </p:txBody>
      </p:sp>
      <p:sp>
        <p:nvSpPr>
          <p:cNvPr id="4" name="Text Placeholder 3"/>
          <p:cNvSpPr>
            <a:spLocks noGrp="1"/>
          </p:cNvSpPr>
          <p:nvPr>
            <p:ph type="body" sz="half" idx="2"/>
          </p:nvPr>
        </p:nvSpPr>
        <p:spPr>
          <a:xfrm>
            <a:off x="7390138" y="32537400"/>
            <a:ext cx="25132025" cy="2987040"/>
          </a:xfrm>
        </p:spPr>
        <p:txBody>
          <a:bodyPr>
            <a:normAutofit/>
          </a:bodyPr>
          <a:lstStyle>
            <a:lvl1pPr marL="0" indent="0" algn="ctr">
              <a:buNone/>
              <a:defRPr sz="7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C519F9-740B-4EE3-8208-96887E48AD57}" type="datetimeFigureOut">
              <a:rPr lang="en-US" smtClean="0"/>
              <a:t>3/25/2015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ED0C21-92FA-4DCD-A94C-4D62001C025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011680" y="0"/>
            <a:ext cx="36210240" cy="8961120"/>
          </a:xfrm>
          <a:prstGeom prst="rect">
            <a:avLst/>
          </a:prstGeom>
        </p:spPr>
        <p:txBody>
          <a:bodyPr vert="horz" lIns="438912" tIns="219456" rIns="438912" bIns="219456"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2011680" y="8961124"/>
            <a:ext cx="36210240" cy="25345393"/>
          </a:xfrm>
          <a:prstGeom prst="rect">
            <a:avLst/>
          </a:prstGeom>
        </p:spPr>
        <p:txBody>
          <a:bodyPr vert="horz" lIns="438912" tIns="219456" rIns="438912" bIns="21945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27998730" y="35595563"/>
            <a:ext cx="9178290" cy="2044699"/>
          </a:xfrm>
          <a:prstGeom prst="rect">
            <a:avLst/>
          </a:prstGeom>
        </p:spPr>
        <p:txBody>
          <a:bodyPr vert="horz" lIns="438912" tIns="219456" rIns="219456" bIns="219456" rtlCol="0" anchor="ctr"/>
          <a:lstStyle>
            <a:lvl1pPr algn="r">
              <a:defRPr sz="5800">
                <a:solidFill>
                  <a:schemeClr val="tx1">
                    <a:lumMod val="65000"/>
                    <a:lumOff val="35000"/>
                  </a:schemeClr>
                </a:solidFill>
                <a:latin typeface="Century Gothic" pitchFamily="34" charset="0"/>
              </a:defRPr>
            </a:lvl1pPr>
          </a:lstStyle>
          <a:p>
            <a:fld id="{C2C519F9-740B-4EE3-8208-96887E48AD57}" type="datetimeFigureOut">
              <a:rPr lang="en-US" smtClean="0"/>
              <a:t>3/25/2015</a:t>
            </a:fld>
            <a:endParaRPr lang="en-US"/>
          </a:p>
        </p:txBody>
      </p:sp>
      <p:sp>
        <p:nvSpPr>
          <p:cNvPr id="5" name="Footer Placeholder 4"/>
          <p:cNvSpPr>
            <a:spLocks noGrp="1"/>
          </p:cNvSpPr>
          <p:nvPr>
            <p:ph type="ftr" sz="quarter" idx="3"/>
          </p:nvPr>
        </p:nvSpPr>
        <p:spPr>
          <a:xfrm>
            <a:off x="2900329" y="35595563"/>
            <a:ext cx="12531090" cy="2044699"/>
          </a:xfrm>
          <a:prstGeom prst="rect">
            <a:avLst/>
          </a:prstGeom>
        </p:spPr>
        <p:txBody>
          <a:bodyPr vert="horz" lIns="219456" tIns="219456" rIns="438912" bIns="219456" rtlCol="0" anchor="ctr"/>
          <a:lstStyle>
            <a:lvl1pPr algn="l">
              <a:defRPr sz="5800">
                <a:solidFill>
                  <a:schemeClr val="tx1">
                    <a:lumMod val="65000"/>
                    <a:lumOff val="35000"/>
                  </a:schemeClr>
                </a:solidFill>
                <a:latin typeface="Century Gothic" pitchFamily="34" charset="0"/>
              </a:defRPr>
            </a:lvl1pPr>
          </a:lstStyle>
          <a:p>
            <a:endParaRPr lang="en-US"/>
          </a:p>
        </p:txBody>
      </p:sp>
      <p:sp>
        <p:nvSpPr>
          <p:cNvPr id="6" name="Slide Number Placeholder 5"/>
          <p:cNvSpPr>
            <a:spLocks noGrp="1"/>
          </p:cNvSpPr>
          <p:nvPr>
            <p:ph type="sldNum" sz="quarter" idx="4"/>
          </p:nvPr>
        </p:nvSpPr>
        <p:spPr>
          <a:xfrm>
            <a:off x="37590427" y="35595563"/>
            <a:ext cx="2472690" cy="2044699"/>
          </a:xfrm>
          <a:prstGeom prst="rect">
            <a:avLst/>
          </a:prstGeom>
        </p:spPr>
        <p:txBody>
          <a:bodyPr vert="horz" lIns="131674" tIns="219456" rIns="219456" bIns="219456" rtlCol="0" anchor="ctr"/>
          <a:lstStyle>
            <a:lvl1pPr algn="l">
              <a:defRPr sz="5800">
                <a:solidFill>
                  <a:schemeClr val="tx1">
                    <a:lumMod val="65000"/>
                    <a:lumOff val="35000"/>
                  </a:schemeClr>
                </a:solidFill>
                <a:latin typeface="Century Gothic" pitchFamily="34" charset="0"/>
              </a:defRPr>
            </a:lvl1pPr>
          </a:lstStyle>
          <a:p>
            <a:fld id="{38ED0C21-92FA-4DCD-A94C-4D62001C0251}" type="slidenum">
              <a:rPr lang="en-US" smtClean="0"/>
              <a:t>‹#›</a:t>
            </a:fld>
            <a:endParaRPr lang="en-US"/>
          </a:p>
        </p:txBody>
      </p:sp>
      <p:sp>
        <p:nvSpPr>
          <p:cNvPr id="7" name="Oval 6"/>
          <p:cNvSpPr/>
          <p:nvPr/>
        </p:nvSpPr>
        <p:spPr>
          <a:xfrm>
            <a:off x="37214147" y="36396550"/>
            <a:ext cx="372997" cy="474724"/>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marL="0" algn="ctr" defTabSz="4389120" rtl="0" eaLnBrk="1" latinLnBrk="0" hangingPunct="1"/>
            <a:endParaRPr lang="en-US" sz="8600" kern="1200">
              <a:solidFill>
                <a:schemeClr val="lt1"/>
              </a:solidFill>
              <a:latin typeface="+mn-lt"/>
              <a:ea typeface="+mn-ea"/>
              <a:cs typeface="+mn-cs"/>
            </a:endParaRPr>
          </a:p>
        </p:txBody>
      </p:sp>
      <p:sp>
        <p:nvSpPr>
          <p:cNvPr id="8" name="Oval 7"/>
          <p:cNvSpPr/>
          <p:nvPr/>
        </p:nvSpPr>
        <p:spPr>
          <a:xfrm>
            <a:off x="2504126" y="36396550"/>
            <a:ext cx="372997" cy="474724"/>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438912" tIns="219456" rIns="438912" bIns="219456"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4389120" rtl="0" eaLnBrk="1" latinLnBrk="0" hangingPunct="1">
        <a:lnSpc>
          <a:spcPts val="27840"/>
        </a:lnSpc>
        <a:spcBef>
          <a:spcPct val="0"/>
        </a:spcBef>
        <a:buNone/>
        <a:defRPr sz="259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1645920" indent="-1645920" algn="l" defTabSz="4389120" rtl="0" eaLnBrk="1" latinLnBrk="0" hangingPunct="1">
        <a:spcBef>
          <a:spcPct val="20000"/>
        </a:spcBef>
        <a:buFont typeface="Arial" pitchFamily="34" charset="0"/>
        <a:buChar char="•"/>
        <a:defRPr sz="11500" kern="1200">
          <a:solidFill>
            <a:schemeClr val="tx1">
              <a:lumMod val="50000"/>
              <a:lumOff val="50000"/>
            </a:schemeClr>
          </a:solidFill>
          <a:latin typeface="+mj-lt"/>
          <a:ea typeface="+mn-ea"/>
          <a:cs typeface="+mn-cs"/>
        </a:defRPr>
      </a:lvl1pPr>
      <a:lvl2pPr marL="3566160" indent="-1371600" algn="l" defTabSz="4389120" rtl="0" eaLnBrk="1" latinLnBrk="0" hangingPunct="1">
        <a:spcBef>
          <a:spcPct val="20000"/>
        </a:spcBef>
        <a:buFont typeface="Courier New" pitchFamily="49" charset="0"/>
        <a:buChar char="o"/>
        <a:defRPr sz="7700" kern="1200">
          <a:solidFill>
            <a:schemeClr val="tx1">
              <a:lumMod val="50000"/>
              <a:lumOff val="50000"/>
            </a:schemeClr>
          </a:solidFill>
          <a:latin typeface="+mj-lt"/>
          <a:ea typeface="+mn-ea"/>
          <a:cs typeface="+mn-cs"/>
        </a:defRPr>
      </a:lvl2pPr>
      <a:lvl3pPr marL="5486400" indent="-1097280" algn="l" defTabSz="4389120" rtl="0" eaLnBrk="1" latinLnBrk="0" hangingPunct="1">
        <a:spcBef>
          <a:spcPct val="20000"/>
        </a:spcBef>
        <a:buFont typeface="Arial" pitchFamily="34" charset="0"/>
        <a:buChar char="•"/>
        <a:defRPr sz="7700" kern="1200">
          <a:solidFill>
            <a:schemeClr val="tx1">
              <a:lumMod val="50000"/>
              <a:lumOff val="50000"/>
            </a:schemeClr>
          </a:solidFill>
          <a:latin typeface="+mj-lt"/>
          <a:ea typeface="+mn-ea"/>
          <a:cs typeface="+mn-cs"/>
        </a:defRPr>
      </a:lvl3pPr>
      <a:lvl4pPr marL="7680960" indent="-1097280" algn="l" defTabSz="4389120" rtl="0" eaLnBrk="1" latinLnBrk="0" hangingPunct="1">
        <a:spcBef>
          <a:spcPct val="20000"/>
        </a:spcBef>
        <a:buFont typeface="Courier New" pitchFamily="49" charset="0"/>
        <a:buChar char="o"/>
        <a:defRPr sz="7700" kern="1200">
          <a:solidFill>
            <a:schemeClr val="tx1">
              <a:lumMod val="50000"/>
              <a:lumOff val="50000"/>
            </a:schemeClr>
          </a:solidFill>
          <a:latin typeface="+mj-lt"/>
          <a:ea typeface="+mn-ea"/>
          <a:cs typeface="+mn-cs"/>
        </a:defRPr>
      </a:lvl4pPr>
      <a:lvl5pPr marL="9875520" indent="-1097280" algn="l" defTabSz="4389120" rtl="0" eaLnBrk="1" latinLnBrk="0" hangingPunct="1">
        <a:spcBef>
          <a:spcPct val="20000"/>
        </a:spcBef>
        <a:buFont typeface="Arial" pitchFamily="34" charset="0"/>
        <a:buChar char="•"/>
        <a:defRPr sz="7700" kern="1200">
          <a:solidFill>
            <a:schemeClr val="tx1">
              <a:lumMod val="50000"/>
              <a:lumOff val="50000"/>
            </a:schemeClr>
          </a:solidFill>
          <a:latin typeface="+mj-lt"/>
          <a:ea typeface="+mn-ea"/>
          <a:cs typeface="+mn-cs"/>
        </a:defRPr>
      </a:lvl5pPr>
      <a:lvl6pPr marL="12070080" indent="-1097280" algn="l" defTabSz="4389120" rtl="0" eaLnBrk="1" latinLnBrk="0" hangingPunct="1">
        <a:spcBef>
          <a:spcPct val="20000"/>
        </a:spcBef>
        <a:buFont typeface="Courier New" pitchFamily="49" charset="0"/>
        <a:buChar char="o"/>
        <a:defRPr sz="7700" kern="1200">
          <a:solidFill>
            <a:schemeClr val="tx1">
              <a:lumMod val="50000"/>
              <a:lumOff val="50000"/>
            </a:schemeClr>
          </a:solidFill>
          <a:latin typeface="+mj-lt"/>
          <a:ea typeface="+mn-ea"/>
          <a:cs typeface="+mn-cs"/>
        </a:defRPr>
      </a:lvl6pPr>
      <a:lvl7pPr marL="14264640" indent="-1097280" algn="l" defTabSz="4389120" rtl="0" eaLnBrk="1" latinLnBrk="0" hangingPunct="1">
        <a:spcBef>
          <a:spcPct val="20000"/>
        </a:spcBef>
        <a:buFont typeface="Arial" pitchFamily="34" charset="0"/>
        <a:buChar char="•"/>
        <a:defRPr sz="7700" kern="1200">
          <a:solidFill>
            <a:schemeClr val="tx1">
              <a:lumMod val="50000"/>
              <a:lumOff val="50000"/>
            </a:schemeClr>
          </a:solidFill>
          <a:latin typeface="+mj-lt"/>
          <a:ea typeface="+mn-ea"/>
          <a:cs typeface="+mn-cs"/>
        </a:defRPr>
      </a:lvl7pPr>
      <a:lvl8pPr marL="16459200" indent="-1097280" algn="l" defTabSz="4389120" rtl="0" eaLnBrk="1" latinLnBrk="0" hangingPunct="1">
        <a:spcBef>
          <a:spcPct val="20000"/>
        </a:spcBef>
        <a:buFont typeface="Courier New" pitchFamily="49" charset="0"/>
        <a:buChar char="o"/>
        <a:defRPr sz="7700" kern="1200">
          <a:solidFill>
            <a:schemeClr val="tx1">
              <a:lumMod val="50000"/>
              <a:lumOff val="50000"/>
            </a:schemeClr>
          </a:solidFill>
          <a:latin typeface="+mj-lt"/>
          <a:ea typeface="+mn-ea"/>
          <a:cs typeface="+mn-cs"/>
        </a:defRPr>
      </a:lvl8pPr>
      <a:lvl9pPr marL="18653760" indent="-1097280" algn="l" defTabSz="4389120" rtl="0" eaLnBrk="1" latinLnBrk="0" hangingPunct="1">
        <a:spcBef>
          <a:spcPct val="20000"/>
        </a:spcBef>
        <a:buFont typeface="Arial" pitchFamily="34" charset="0"/>
        <a:buChar char="•"/>
        <a:defRPr sz="7700" kern="1200">
          <a:solidFill>
            <a:schemeClr val="tx1">
              <a:lumMod val="50000"/>
              <a:lumOff val="50000"/>
            </a:schemeClr>
          </a:solidFill>
          <a:latin typeface="+mj-lt"/>
          <a:ea typeface="+mn-ea"/>
          <a:cs typeface="+mn-cs"/>
        </a:defRPr>
      </a:lvl9pPr>
    </p:bodyStyle>
    <p:otherStyle>
      <a:defPPr>
        <a:defRPr lang="en-US"/>
      </a:defPPr>
      <a:lvl1pPr marL="0" algn="l" defTabSz="4389120" rtl="0" eaLnBrk="1" latinLnBrk="0" hangingPunct="1">
        <a:defRPr sz="8600" kern="1200">
          <a:solidFill>
            <a:schemeClr val="tx1"/>
          </a:solidFill>
          <a:latin typeface="+mn-lt"/>
          <a:ea typeface="+mn-ea"/>
          <a:cs typeface="+mn-cs"/>
        </a:defRPr>
      </a:lvl1pPr>
      <a:lvl2pPr marL="2194560" algn="l" defTabSz="4389120" rtl="0" eaLnBrk="1" latinLnBrk="0" hangingPunct="1">
        <a:defRPr sz="8600" kern="1200">
          <a:solidFill>
            <a:schemeClr val="tx1"/>
          </a:solidFill>
          <a:latin typeface="+mn-lt"/>
          <a:ea typeface="+mn-ea"/>
          <a:cs typeface="+mn-cs"/>
        </a:defRPr>
      </a:lvl2pPr>
      <a:lvl3pPr marL="4389120" algn="l" defTabSz="4389120" rtl="0" eaLnBrk="1" latinLnBrk="0" hangingPunct="1">
        <a:defRPr sz="8600" kern="1200">
          <a:solidFill>
            <a:schemeClr val="tx1"/>
          </a:solidFill>
          <a:latin typeface="+mn-lt"/>
          <a:ea typeface="+mn-ea"/>
          <a:cs typeface="+mn-cs"/>
        </a:defRPr>
      </a:lvl3pPr>
      <a:lvl4pPr marL="6583680" algn="l" defTabSz="4389120" rtl="0" eaLnBrk="1" latinLnBrk="0" hangingPunct="1">
        <a:defRPr sz="8600" kern="1200">
          <a:solidFill>
            <a:schemeClr val="tx1"/>
          </a:solidFill>
          <a:latin typeface="+mn-lt"/>
          <a:ea typeface="+mn-ea"/>
          <a:cs typeface="+mn-cs"/>
        </a:defRPr>
      </a:lvl4pPr>
      <a:lvl5pPr marL="8778240" algn="l" defTabSz="4389120" rtl="0" eaLnBrk="1" latinLnBrk="0" hangingPunct="1">
        <a:defRPr sz="8600" kern="1200">
          <a:solidFill>
            <a:schemeClr val="tx1"/>
          </a:solidFill>
          <a:latin typeface="+mn-lt"/>
          <a:ea typeface="+mn-ea"/>
          <a:cs typeface="+mn-cs"/>
        </a:defRPr>
      </a:lvl5pPr>
      <a:lvl6pPr marL="10972800" algn="l" defTabSz="4389120" rtl="0" eaLnBrk="1" latinLnBrk="0" hangingPunct="1">
        <a:defRPr sz="8600" kern="1200">
          <a:solidFill>
            <a:schemeClr val="tx1"/>
          </a:solidFill>
          <a:latin typeface="+mn-lt"/>
          <a:ea typeface="+mn-ea"/>
          <a:cs typeface="+mn-cs"/>
        </a:defRPr>
      </a:lvl6pPr>
      <a:lvl7pPr marL="13167360" algn="l" defTabSz="4389120" rtl="0" eaLnBrk="1" latinLnBrk="0" hangingPunct="1">
        <a:defRPr sz="8600" kern="1200">
          <a:solidFill>
            <a:schemeClr val="tx1"/>
          </a:solidFill>
          <a:latin typeface="+mn-lt"/>
          <a:ea typeface="+mn-ea"/>
          <a:cs typeface="+mn-cs"/>
        </a:defRPr>
      </a:lvl7pPr>
      <a:lvl8pPr marL="15361920" algn="l" defTabSz="4389120" rtl="0" eaLnBrk="1" latinLnBrk="0" hangingPunct="1">
        <a:defRPr sz="8600" kern="1200">
          <a:solidFill>
            <a:schemeClr val="tx1"/>
          </a:solidFill>
          <a:latin typeface="+mn-lt"/>
          <a:ea typeface="+mn-ea"/>
          <a:cs typeface="+mn-cs"/>
        </a:defRPr>
      </a:lvl8pPr>
      <a:lvl9pPr marL="17556480" algn="l" defTabSz="438912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2.pn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10" Type="http://schemas.openxmlformats.org/officeDocument/2006/relationships/chart" Target="../charts/chart2.xml"/><Relationship Id="rId4" Type="http://schemas.microsoft.com/office/2007/relationships/hdphoto" Target="../media/hdphoto1.wdp"/><Relationship Id="rId9"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 name="Rounded Rectangle 32"/>
          <p:cNvSpPr/>
          <p:nvPr/>
        </p:nvSpPr>
        <p:spPr>
          <a:xfrm>
            <a:off x="27151478" y="5688719"/>
            <a:ext cx="12566858" cy="8691026"/>
          </a:xfrm>
          <a:prstGeom prst="roundRect">
            <a:avLst/>
          </a:prstGeom>
          <a:solidFill>
            <a:schemeClr val="tx2">
              <a:lumMod val="75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ounded Rectangle 50"/>
          <p:cNvSpPr/>
          <p:nvPr/>
        </p:nvSpPr>
        <p:spPr>
          <a:xfrm>
            <a:off x="398843" y="11664660"/>
            <a:ext cx="12786993" cy="6089940"/>
          </a:xfrm>
          <a:prstGeom prst="round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389917" y="10453438"/>
            <a:ext cx="12747626" cy="1155701"/>
          </a:xfrm>
          <a:prstGeom prst="roundRect">
            <a:avLst/>
          </a:prstGeom>
          <a:solidFill>
            <a:schemeClr val="tx2">
              <a:lumMod val="60000"/>
              <a:lumOff val="40000"/>
            </a:schemeClr>
          </a:solidFill>
          <a:ln w="19050">
            <a:noFill/>
          </a:ln>
        </p:spPr>
        <p:txBody>
          <a:bodyPr>
            <a:noAutofit/>
          </a:bodyPr>
          <a:lstStyle/>
          <a:p>
            <a:r>
              <a:rPr lang="en-US" sz="4400" b="1" dirty="0" smtClean="0">
                <a:solidFill>
                  <a:schemeClr val="bg1"/>
                </a:solidFill>
                <a:latin typeface="Calibri" panose="020F0502020204030204" pitchFamily="34" charset="0"/>
              </a:rPr>
              <a:t>ABSTRACT</a:t>
            </a:r>
            <a:endParaRPr lang="en-US" sz="4400" b="1" dirty="0">
              <a:solidFill>
                <a:schemeClr val="bg1"/>
              </a:solidFill>
              <a:latin typeface="Calibri" panose="020F0502020204030204" pitchFamily="34" charset="0"/>
            </a:endParaRPr>
          </a:p>
        </p:txBody>
      </p:sp>
      <p:sp>
        <p:nvSpPr>
          <p:cNvPr id="2" name="Title 1"/>
          <p:cNvSpPr>
            <a:spLocks noGrp="1"/>
          </p:cNvSpPr>
          <p:nvPr>
            <p:ph type="ctrTitle"/>
          </p:nvPr>
        </p:nvSpPr>
        <p:spPr>
          <a:xfrm>
            <a:off x="374778" y="533400"/>
            <a:ext cx="39455499" cy="5067300"/>
          </a:xfrm>
          <a:prstGeom prst="roundRect">
            <a:avLst/>
          </a:prstGeom>
          <a:solidFill>
            <a:schemeClr val="tx2">
              <a:lumMod val="50000"/>
            </a:schemeClr>
          </a:solidFill>
          <a:ln w="12700">
            <a:noFill/>
          </a:ln>
        </p:spPr>
        <p:txBody>
          <a:bodyPr/>
          <a:lstStyle/>
          <a:p>
            <a:pPr lvl="0"/>
            <a:r>
              <a:rPr lang="en-US" sz="7200" b="1" dirty="0" smtClean="0">
                <a:solidFill>
                  <a:schemeClr val="bg1"/>
                </a:solidFill>
                <a:latin typeface="Calibri" panose="020F0502020204030204" pitchFamily="34" charset="0"/>
              </a:rPr>
              <a:t>The Effects of Low Stress Cattle Handling And Weaning Training </a:t>
            </a:r>
            <a:br>
              <a:rPr lang="en-US" sz="7200" b="1" dirty="0" smtClean="0">
                <a:solidFill>
                  <a:schemeClr val="bg1"/>
                </a:solidFill>
                <a:latin typeface="Calibri" panose="020F0502020204030204" pitchFamily="34" charset="0"/>
              </a:rPr>
            </a:br>
            <a:r>
              <a:rPr lang="en-US" sz="7200" b="1" dirty="0" smtClean="0">
                <a:solidFill>
                  <a:schemeClr val="bg1"/>
                </a:solidFill>
                <a:latin typeface="Calibri" panose="020F0502020204030204" pitchFamily="34" charset="0"/>
              </a:rPr>
              <a:t>on Post-Weaning Weight Gain and Calf Activity </a:t>
            </a:r>
            <a:br>
              <a:rPr lang="en-US" sz="7200" b="1" dirty="0" smtClean="0">
                <a:solidFill>
                  <a:schemeClr val="bg1"/>
                </a:solidFill>
                <a:latin typeface="Calibri" panose="020F0502020204030204" pitchFamily="34" charset="0"/>
              </a:rPr>
            </a:br>
            <a:r>
              <a:rPr lang="en-US" sz="3600" u="sng" dirty="0">
                <a:solidFill>
                  <a:schemeClr val="bg1"/>
                </a:solidFill>
                <a:effectLst/>
                <a:latin typeface="Calibri" panose="020F0502020204030204" pitchFamily="34" charset="0"/>
              </a:rPr>
              <a:t>Ligon,* J. M. </a:t>
            </a:r>
            <a:r>
              <a:rPr lang="en-US" sz="3600" u="sng" baseline="30000" dirty="0">
                <a:solidFill>
                  <a:schemeClr val="bg1"/>
                </a:solidFill>
                <a:effectLst/>
                <a:latin typeface="Calibri" panose="020F0502020204030204" pitchFamily="34" charset="0"/>
              </a:rPr>
              <a:t>1</a:t>
            </a:r>
            <a:r>
              <a:rPr lang="en-US" sz="3600" u="sng" dirty="0">
                <a:solidFill>
                  <a:schemeClr val="bg1"/>
                </a:solidFill>
                <a:effectLst/>
                <a:latin typeface="Calibri" panose="020F0502020204030204" pitchFamily="34" charset="0"/>
              </a:rPr>
              <a:t>; Campbell, B. T. </a:t>
            </a:r>
            <a:r>
              <a:rPr lang="en-US" sz="3600" u="sng" baseline="30000" dirty="0">
                <a:solidFill>
                  <a:schemeClr val="bg1"/>
                </a:solidFill>
                <a:effectLst/>
                <a:latin typeface="Calibri" panose="020F0502020204030204" pitchFamily="34" charset="0"/>
              </a:rPr>
              <a:t>2</a:t>
            </a:r>
            <a:r>
              <a:rPr lang="en-US" sz="3600" u="sng" dirty="0">
                <a:solidFill>
                  <a:schemeClr val="bg1"/>
                </a:solidFill>
                <a:effectLst/>
                <a:latin typeface="Calibri" panose="020F0502020204030204" pitchFamily="34" charset="0"/>
              </a:rPr>
              <a:t>; Clark, C. T. Jr. </a:t>
            </a:r>
            <a:r>
              <a:rPr lang="en-US" sz="3600" u="sng" baseline="30000" dirty="0">
                <a:solidFill>
                  <a:schemeClr val="bg1"/>
                </a:solidFill>
                <a:effectLst/>
                <a:latin typeface="Calibri" panose="020F0502020204030204" pitchFamily="34" charset="0"/>
              </a:rPr>
              <a:t>3</a:t>
            </a:r>
            <a:r>
              <a:rPr lang="en-US" sz="3600" u="sng" dirty="0">
                <a:solidFill>
                  <a:schemeClr val="bg1"/>
                </a:solidFill>
                <a:effectLst/>
                <a:latin typeface="Calibri" panose="020F0502020204030204" pitchFamily="34" charset="0"/>
              </a:rPr>
              <a:t>;Clark-Deener, S.G. </a:t>
            </a:r>
            <a:r>
              <a:rPr lang="en-US" sz="3600" u="sng" baseline="30000" dirty="0" smtClean="0">
                <a:solidFill>
                  <a:schemeClr val="bg1"/>
                </a:solidFill>
                <a:effectLst/>
                <a:latin typeface="Calibri" panose="020F0502020204030204" pitchFamily="34" charset="0"/>
              </a:rPr>
              <a:t>4</a:t>
            </a:r>
            <a:r>
              <a:rPr lang="en-US" sz="3600" u="sng" dirty="0" smtClean="0">
                <a:solidFill>
                  <a:schemeClr val="bg1"/>
                </a:solidFill>
                <a:effectLst/>
                <a:latin typeface="Calibri" panose="020F0502020204030204" pitchFamily="34" charset="0"/>
              </a:rPr>
              <a:t>; </a:t>
            </a:r>
            <a:r>
              <a:rPr lang="en-US" sz="3600" u="sng" dirty="0">
                <a:solidFill>
                  <a:schemeClr val="bg1"/>
                </a:solidFill>
                <a:effectLst/>
                <a:latin typeface="Calibri" panose="020F0502020204030204" pitchFamily="34" charset="0"/>
              </a:rPr>
              <a:t>Currin, J. F. </a:t>
            </a:r>
            <a:r>
              <a:rPr lang="en-US" sz="3600" u="sng" baseline="30000" dirty="0" smtClean="0">
                <a:solidFill>
                  <a:schemeClr val="bg1"/>
                </a:solidFill>
                <a:effectLst/>
                <a:latin typeface="Calibri" panose="020F0502020204030204" pitchFamily="34" charset="0"/>
              </a:rPr>
              <a:t>5</a:t>
            </a:r>
            <a:r>
              <a:rPr lang="en-US" sz="3600" u="sng" dirty="0" smtClean="0">
                <a:solidFill>
                  <a:schemeClr val="bg1"/>
                </a:solidFill>
                <a:effectLst/>
                <a:latin typeface="Calibri" panose="020F0502020204030204" pitchFamily="34" charset="0"/>
              </a:rPr>
              <a:t>; </a:t>
            </a:r>
            <a:r>
              <a:rPr lang="en-US" sz="3600" u="sng" dirty="0">
                <a:solidFill>
                  <a:schemeClr val="bg1"/>
                </a:solidFill>
                <a:effectLst/>
                <a:latin typeface="Calibri" panose="020F0502020204030204" pitchFamily="34" charset="0"/>
              </a:rPr>
              <a:t>Gregg, C. L. </a:t>
            </a:r>
            <a:r>
              <a:rPr lang="en-US" sz="3600" u="sng" baseline="30000" dirty="0" smtClean="0">
                <a:solidFill>
                  <a:schemeClr val="bg1"/>
                </a:solidFill>
                <a:effectLst/>
                <a:latin typeface="Calibri" panose="020F0502020204030204" pitchFamily="34" charset="0"/>
              </a:rPr>
              <a:t>6</a:t>
            </a:r>
            <a:r>
              <a:rPr lang="en-US" sz="3600" u="sng" dirty="0" smtClean="0">
                <a:solidFill>
                  <a:schemeClr val="bg1"/>
                </a:solidFill>
                <a:effectLst/>
                <a:latin typeface="Calibri" panose="020F0502020204030204" pitchFamily="34" charset="0"/>
              </a:rPr>
              <a:t>; </a:t>
            </a:r>
            <a:r>
              <a:rPr lang="en-US" sz="3600" u="sng" dirty="0">
                <a:solidFill>
                  <a:schemeClr val="bg1"/>
                </a:solidFill>
                <a:effectLst/>
                <a:latin typeface="Calibri" panose="020F0502020204030204" pitchFamily="34" charset="0"/>
              </a:rPr>
              <a:t>Grosse, R. I. </a:t>
            </a:r>
            <a:r>
              <a:rPr lang="en-US" sz="3600" u="sng" baseline="30000" dirty="0" smtClean="0">
                <a:solidFill>
                  <a:schemeClr val="bg1"/>
                </a:solidFill>
                <a:effectLst/>
                <a:latin typeface="Calibri" panose="020F0502020204030204" pitchFamily="34" charset="0"/>
              </a:rPr>
              <a:t>7</a:t>
            </a:r>
            <a:r>
              <a:rPr lang="en-US" sz="3600" u="sng" dirty="0" smtClean="0">
                <a:solidFill>
                  <a:schemeClr val="bg1"/>
                </a:solidFill>
                <a:effectLst/>
                <a:latin typeface="Calibri" panose="020F0502020204030204" pitchFamily="34" charset="0"/>
              </a:rPr>
              <a:t>; </a:t>
            </a:r>
            <a:r>
              <a:rPr lang="en-US" sz="3600" u="sng" dirty="0">
                <a:solidFill>
                  <a:schemeClr val="bg1"/>
                </a:solidFill>
                <a:effectLst/>
                <a:latin typeface="Calibri" panose="020F0502020204030204" pitchFamily="34" charset="0"/>
              </a:rPr>
              <a:t>Norton, H. M. </a:t>
            </a:r>
            <a:r>
              <a:rPr lang="en-US" sz="3600" u="sng" baseline="30000" dirty="0" smtClean="0">
                <a:solidFill>
                  <a:schemeClr val="bg1"/>
                </a:solidFill>
                <a:effectLst/>
                <a:latin typeface="Calibri" panose="020F0502020204030204" pitchFamily="34" charset="0"/>
              </a:rPr>
              <a:t>8</a:t>
            </a:r>
            <a:r>
              <a:rPr lang="en-US" sz="3600" u="sng" dirty="0" smtClean="0">
                <a:solidFill>
                  <a:schemeClr val="bg1"/>
                </a:solidFill>
                <a:effectLst/>
                <a:latin typeface="Calibri" panose="020F0502020204030204" pitchFamily="34" charset="0"/>
              </a:rPr>
              <a:t>; </a:t>
            </a:r>
            <a:r>
              <a:rPr lang="en-US" sz="3600" u="sng" dirty="0">
                <a:solidFill>
                  <a:schemeClr val="bg1"/>
                </a:solidFill>
                <a:effectLst/>
                <a:latin typeface="Calibri" panose="020F0502020204030204" pitchFamily="34" charset="0"/>
              </a:rPr>
              <a:t>Overby, K</a:t>
            </a:r>
            <a:r>
              <a:rPr lang="en-US" sz="3600" u="sng" dirty="0" smtClean="0">
                <a:solidFill>
                  <a:schemeClr val="bg1"/>
                </a:solidFill>
                <a:effectLst/>
                <a:latin typeface="Calibri" panose="020F0502020204030204" pitchFamily="34" charset="0"/>
              </a:rPr>
              <a:t>. H. </a:t>
            </a:r>
            <a:r>
              <a:rPr lang="en-US" sz="3600" u="sng" baseline="30000" dirty="0" smtClean="0">
                <a:solidFill>
                  <a:schemeClr val="bg1"/>
                </a:solidFill>
                <a:effectLst/>
                <a:latin typeface="Calibri" panose="020F0502020204030204" pitchFamily="34" charset="0"/>
              </a:rPr>
              <a:t>9</a:t>
            </a:r>
            <a:r>
              <a:rPr lang="en-US" sz="3600" u="sng" dirty="0" smtClean="0">
                <a:solidFill>
                  <a:schemeClr val="bg1"/>
                </a:solidFill>
                <a:effectLst/>
                <a:latin typeface="Calibri" panose="020F0502020204030204" pitchFamily="34" charset="0"/>
              </a:rPr>
              <a:t>; </a:t>
            </a:r>
            <a:r>
              <a:rPr lang="en-US" sz="3600" u="sng" dirty="0">
                <a:solidFill>
                  <a:schemeClr val="bg1"/>
                </a:solidFill>
                <a:effectLst/>
                <a:latin typeface="Calibri" panose="020F0502020204030204" pitchFamily="34" charset="0"/>
              </a:rPr>
              <a:t>Siegle, L. A. </a:t>
            </a:r>
            <a:r>
              <a:rPr lang="en-US" sz="3600" u="sng" baseline="30000" dirty="0" smtClean="0">
                <a:solidFill>
                  <a:schemeClr val="bg1"/>
                </a:solidFill>
                <a:effectLst/>
                <a:latin typeface="Calibri" panose="020F0502020204030204" pitchFamily="34" charset="0"/>
              </a:rPr>
              <a:t>10</a:t>
            </a:r>
            <a:r>
              <a:rPr lang="en-US" sz="3600" u="sng" dirty="0" smtClean="0">
                <a:solidFill>
                  <a:schemeClr val="bg1"/>
                </a:solidFill>
                <a:effectLst/>
                <a:latin typeface="Calibri" panose="020F0502020204030204" pitchFamily="34" charset="0"/>
              </a:rPr>
              <a:t>; </a:t>
            </a:r>
            <a:r>
              <a:rPr lang="en-US" sz="3600" u="sng" dirty="0">
                <a:solidFill>
                  <a:schemeClr val="bg1"/>
                </a:solidFill>
                <a:effectLst/>
                <a:latin typeface="Calibri" panose="020F0502020204030204" pitchFamily="34" charset="0"/>
              </a:rPr>
              <a:t>Tucker, L. C. </a:t>
            </a:r>
            <a:r>
              <a:rPr lang="en-US" sz="3600" u="sng" baseline="30000" dirty="0" smtClean="0">
                <a:solidFill>
                  <a:schemeClr val="bg1"/>
                </a:solidFill>
                <a:effectLst/>
                <a:latin typeface="Calibri" panose="020F0502020204030204" pitchFamily="34" charset="0"/>
              </a:rPr>
              <a:t>11</a:t>
            </a:r>
            <a:r>
              <a:rPr lang="en-US" sz="3600" u="sng" dirty="0" smtClean="0">
                <a:solidFill>
                  <a:schemeClr val="bg1"/>
                </a:solidFill>
                <a:effectLst/>
                <a:latin typeface="Calibri" panose="020F0502020204030204" pitchFamily="34" charset="0"/>
              </a:rPr>
              <a:t>; </a:t>
            </a:r>
            <a:r>
              <a:rPr lang="en-US" sz="3600" u="sng" dirty="0">
                <a:solidFill>
                  <a:schemeClr val="bg1"/>
                </a:solidFill>
                <a:effectLst/>
                <a:latin typeface="Calibri" panose="020F0502020204030204" pitchFamily="34" charset="0"/>
              </a:rPr>
              <a:t>Whittier, W. D. </a:t>
            </a:r>
            <a:r>
              <a:rPr lang="en-US" sz="3600" u="sng" baseline="30000" dirty="0" smtClean="0">
                <a:solidFill>
                  <a:schemeClr val="bg1"/>
                </a:solidFill>
                <a:effectLst/>
                <a:latin typeface="Calibri" panose="020F0502020204030204" pitchFamily="34" charset="0"/>
              </a:rPr>
              <a:t>12</a:t>
            </a:r>
            <a:r>
              <a:rPr lang="en-US" sz="3600" dirty="0">
                <a:solidFill>
                  <a:schemeClr val="bg1"/>
                </a:solidFill>
                <a:effectLst/>
                <a:latin typeface="Calibri" panose="020F0502020204030204" pitchFamily="34" charset="0"/>
              </a:rPr>
              <a:t/>
            </a:r>
            <a:br>
              <a:rPr lang="en-US" sz="3600" dirty="0">
                <a:solidFill>
                  <a:schemeClr val="bg1"/>
                </a:solidFill>
                <a:effectLst/>
                <a:latin typeface="Calibri" panose="020F0502020204030204" pitchFamily="34" charset="0"/>
              </a:rPr>
            </a:br>
            <a:r>
              <a:rPr lang="en-US" sz="2800" dirty="0" smtClean="0">
                <a:solidFill>
                  <a:schemeClr val="bg1"/>
                </a:solidFill>
                <a:effectLst/>
                <a:latin typeface="Calibri" panose="020F0502020204030204" pitchFamily="34" charset="0"/>
              </a:rPr>
              <a:t>1. Extension </a:t>
            </a:r>
            <a:r>
              <a:rPr lang="en-US" sz="2800" dirty="0">
                <a:solidFill>
                  <a:schemeClr val="bg1"/>
                </a:solidFill>
                <a:effectLst/>
                <a:latin typeface="Calibri" panose="020F0502020204030204" pitchFamily="34" charset="0"/>
              </a:rPr>
              <a:t>Agent, Agriculture and Natural Resources, Buckingham County, Virginia </a:t>
            </a:r>
            <a:r>
              <a:rPr lang="en-US" sz="2800" dirty="0" smtClean="0">
                <a:solidFill>
                  <a:schemeClr val="bg1"/>
                </a:solidFill>
                <a:effectLst/>
                <a:latin typeface="Calibri" panose="020F0502020204030204" pitchFamily="34" charset="0"/>
              </a:rPr>
              <a:t>23921; 2. Extension </a:t>
            </a:r>
            <a:r>
              <a:rPr lang="en-US" sz="2800" dirty="0">
                <a:solidFill>
                  <a:schemeClr val="bg1"/>
                </a:solidFill>
                <a:effectLst/>
                <a:latin typeface="Calibri" panose="020F0502020204030204" pitchFamily="34" charset="0"/>
              </a:rPr>
              <a:t>Specialist, Southern Piedmont Agricultural Research and Extension Center, Blackstone, VA </a:t>
            </a:r>
            <a:r>
              <a:rPr lang="en-US" sz="2800" dirty="0" smtClean="0">
                <a:solidFill>
                  <a:schemeClr val="bg1"/>
                </a:solidFill>
                <a:effectLst/>
                <a:latin typeface="Calibri" panose="020F0502020204030204" pitchFamily="34" charset="0"/>
              </a:rPr>
              <a:t>23824; 3. Extension </a:t>
            </a:r>
            <a:r>
              <a:rPr lang="en-US" sz="2800" dirty="0">
                <a:solidFill>
                  <a:schemeClr val="bg1"/>
                </a:solidFill>
                <a:effectLst/>
                <a:latin typeface="Calibri" panose="020F0502020204030204" pitchFamily="34" charset="0"/>
              </a:rPr>
              <a:t>Agent, Agriculture and Natural Resources, </a:t>
            </a:r>
            <a:r>
              <a:rPr lang="en-US" sz="2800" dirty="0" err="1">
                <a:solidFill>
                  <a:schemeClr val="bg1"/>
                </a:solidFill>
                <a:effectLst/>
                <a:latin typeface="Calibri" panose="020F0502020204030204" pitchFamily="34" charset="0"/>
              </a:rPr>
              <a:t>Boydton</a:t>
            </a:r>
            <a:r>
              <a:rPr lang="en-US" sz="2800" dirty="0">
                <a:solidFill>
                  <a:schemeClr val="bg1"/>
                </a:solidFill>
                <a:effectLst/>
                <a:latin typeface="Calibri" panose="020F0502020204030204" pitchFamily="34" charset="0"/>
              </a:rPr>
              <a:t>, VA </a:t>
            </a:r>
            <a:r>
              <a:rPr lang="en-US" sz="2800" dirty="0" smtClean="0">
                <a:solidFill>
                  <a:schemeClr val="bg1"/>
                </a:solidFill>
                <a:effectLst/>
                <a:latin typeface="Calibri" panose="020F0502020204030204" pitchFamily="34" charset="0"/>
              </a:rPr>
              <a:t>23917; 4. Professor</a:t>
            </a:r>
            <a:r>
              <a:rPr lang="en-US" sz="2800" dirty="0">
                <a:solidFill>
                  <a:schemeClr val="bg1"/>
                </a:solidFill>
                <a:effectLst/>
                <a:latin typeface="Calibri" panose="020F0502020204030204" pitchFamily="34" charset="0"/>
              </a:rPr>
              <a:t>, VMR College of Veterinary Medicine, Blacksburg, Virginia </a:t>
            </a:r>
            <a:r>
              <a:rPr lang="en-US" sz="2800" dirty="0" smtClean="0">
                <a:solidFill>
                  <a:schemeClr val="bg1"/>
                </a:solidFill>
                <a:effectLst/>
                <a:latin typeface="Calibri" panose="020F0502020204030204" pitchFamily="34" charset="0"/>
              </a:rPr>
              <a:t>24061; 5. </a:t>
            </a:r>
            <a:r>
              <a:rPr lang="en-US" sz="2800" dirty="0">
                <a:solidFill>
                  <a:schemeClr val="bg1"/>
                </a:solidFill>
                <a:effectLst/>
                <a:latin typeface="Calibri" panose="020F0502020204030204" pitchFamily="34" charset="0"/>
              </a:rPr>
              <a:t>Professor, VMR College of Veterinary Medicine, Blacksburg, </a:t>
            </a:r>
            <a:r>
              <a:rPr lang="en-US" sz="2800" dirty="0" smtClean="0">
                <a:solidFill>
                  <a:schemeClr val="bg1"/>
                </a:solidFill>
                <a:effectLst/>
                <a:latin typeface="Calibri" panose="020F0502020204030204" pitchFamily="34" charset="0"/>
              </a:rPr>
              <a:t>VA 24061; 6. Extension </a:t>
            </a:r>
            <a:r>
              <a:rPr lang="en-US" sz="2800" dirty="0">
                <a:solidFill>
                  <a:schemeClr val="bg1"/>
                </a:solidFill>
                <a:effectLst/>
                <a:latin typeface="Calibri" panose="020F0502020204030204" pitchFamily="34" charset="0"/>
              </a:rPr>
              <a:t>Agent, Agriculture and Natural Resources, Lawrenceville, VA </a:t>
            </a:r>
            <a:r>
              <a:rPr lang="en-US" sz="2800" dirty="0" smtClean="0">
                <a:solidFill>
                  <a:schemeClr val="bg1"/>
                </a:solidFill>
                <a:effectLst/>
                <a:latin typeface="Calibri" panose="020F0502020204030204" pitchFamily="34" charset="0"/>
              </a:rPr>
              <a:t>23868; 6. Extension </a:t>
            </a:r>
            <a:r>
              <a:rPr lang="en-US" sz="2800" dirty="0">
                <a:solidFill>
                  <a:schemeClr val="bg1"/>
                </a:solidFill>
                <a:effectLst/>
                <a:latin typeface="Calibri" panose="020F0502020204030204" pitchFamily="34" charset="0"/>
              </a:rPr>
              <a:t>Agent, Agriculture and Natural Resources, Powhatan, VA </a:t>
            </a:r>
            <a:r>
              <a:rPr lang="en-US" sz="2800" dirty="0" smtClean="0">
                <a:solidFill>
                  <a:schemeClr val="bg1"/>
                </a:solidFill>
                <a:effectLst/>
                <a:latin typeface="Calibri" panose="020F0502020204030204" pitchFamily="34" charset="0"/>
              </a:rPr>
              <a:t>23139; 7. Extension </a:t>
            </a:r>
            <a:r>
              <a:rPr lang="en-US" sz="2800" dirty="0">
                <a:solidFill>
                  <a:schemeClr val="bg1"/>
                </a:solidFill>
                <a:effectLst/>
                <a:latin typeface="Calibri" panose="020F0502020204030204" pitchFamily="34" charset="0"/>
              </a:rPr>
              <a:t>Agent, Agriculture and Natural Resources, Nottoway, Virginia </a:t>
            </a:r>
            <a:r>
              <a:rPr lang="en-US" sz="2800" dirty="0" smtClean="0">
                <a:solidFill>
                  <a:schemeClr val="bg1"/>
                </a:solidFill>
                <a:effectLst/>
                <a:latin typeface="Calibri" panose="020F0502020204030204" pitchFamily="34" charset="0"/>
              </a:rPr>
              <a:t>23955; 8. Extension </a:t>
            </a:r>
            <a:r>
              <a:rPr lang="en-US" sz="2800" dirty="0">
                <a:solidFill>
                  <a:schemeClr val="bg1"/>
                </a:solidFill>
                <a:effectLst/>
                <a:latin typeface="Calibri" panose="020F0502020204030204" pitchFamily="34" charset="0"/>
              </a:rPr>
              <a:t>Agent, Agriculture and Natural Resources, Farmville, VA </a:t>
            </a:r>
            <a:r>
              <a:rPr lang="en-US" sz="2800" dirty="0" smtClean="0">
                <a:solidFill>
                  <a:schemeClr val="bg1"/>
                </a:solidFill>
                <a:effectLst/>
                <a:latin typeface="Calibri" panose="020F0502020204030204" pitchFamily="34" charset="0"/>
              </a:rPr>
              <a:t>23901; 9. Extension </a:t>
            </a:r>
            <a:r>
              <a:rPr lang="en-US" sz="2800" dirty="0">
                <a:solidFill>
                  <a:schemeClr val="bg1"/>
                </a:solidFill>
                <a:effectLst/>
                <a:latin typeface="Calibri" panose="020F0502020204030204" pitchFamily="34" charset="0"/>
              </a:rPr>
              <a:t>Agent, Agriculture and Natural Resources, Amelia, VA </a:t>
            </a:r>
            <a:r>
              <a:rPr lang="en-US" sz="2800" dirty="0" smtClean="0">
                <a:solidFill>
                  <a:schemeClr val="bg1"/>
                </a:solidFill>
                <a:effectLst/>
                <a:latin typeface="Calibri" panose="020F0502020204030204" pitchFamily="34" charset="0"/>
              </a:rPr>
              <a:t>23002; 10. Extension </a:t>
            </a:r>
            <a:r>
              <a:rPr lang="en-US" sz="2800" dirty="0">
                <a:solidFill>
                  <a:schemeClr val="bg1"/>
                </a:solidFill>
                <a:effectLst/>
                <a:latin typeface="Calibri" panose="020F0502020204030204" pitchFamily="34" charset="0"/>
              </a:rPr>
              <a:t>Agent, Agriculture and Natural Resources, Lunenburg, VA </a:t>
            </a:r>
            <a:r>
              <a:rPr lang="en-US" sz="2800" dirty="0" smtClean="0">
                <a:solidFill>
                  <a:schemeClr val="bg1"/>
                </a:solidFill>
                <a:effectLst/>
                <a:latin typeface="Calibri" panose="020F0502020204030204" pitchFamily="34" charset="0"/>
              </a:rPr>
              <a:t>23952; </a:t>
            </a:r>
            <a:r>
              <a:rPr lang="en-US" sz="2800" dirty="0">
                <a:solidFill>
                  <a:schemeClr val="bg1"/>
                </a:solidFill>
                <a:effectLst/>
                <a:latin typeface="Calibri" panose="020F0502020204030204" pitchFamily="34" charset="0"/>
              </a:rPr>
              <a:t>12. Professor, VMR College of Veterinary Medicine, Blacksburg, </a:t>
            </a:r>
            <a:r>
              <a:rPr lang="en-US" sz="2800" dirty="0" smtClean="0">
                <a:solidFill>
                  <a:schemeClr val="bg1"/>
                </a:solidFill>
                <a:effectLst/>
                <a:latin typeface="Calibri" panose="020F0502020204030204" pitchFamily="34" charset="0"/>
              </a:rPr>
              <a:t>VA 24061</a:t>
            </a:r>
            <a:endParaRPr lang="en-US" sz="2800" dirty="0">
              <a:solidFill>
                <a:schemeClr val="bg1"/>
              </a:solidFill>
              <a:latin typeface="Calibri" panose="020F0502020204030204" pitchFamily="34" charset="0"/>
            </a:endParaRPr>
          </a:p>
        </p:txBody>
      </p:sp>
      <p:sp>
        <p:nvSpPr>
          <p:cNvPr id="7" name="Subtitle 2"/>
          <p:cNvSpPr txBox="1">
            <a:spLocks/>
          </p:cNvSpPr>
          <p:nvPr/>
        </p:nvSpPr>
        <p:spPr>
          <a:xfrm>
            <a:off x="13690600" y="24401634"/>
            <a:ext cx="12852400" cy="1155701"/>
          </a:xfrm>
          <a:prstGeom prst="roundRect">
            <a:avLst/>
          </a:prstGeom>
          <a:solidFill>
            <a:schemeClr val="tx2">
              <a:lumMod val="60000"/>
              <a:lumOff val="40000"/>
            </a:schemeClr>
          </a:solidFill>
          <a:ln w="12700">
            <a:noFill/>
          </a:ln>
        </p:spPr>
        <p:txBody>
          <a:bodyPr vert="horz" lIns="438912" tIns="219456" rIns="438912" bIns="219456" rtlCol="0">
            <a:noAutofit/>
          </a:bodyPr>
          <a:lstStyle>
            <a:lvl1pPr marL="0" indent="0" algn="ctr" defTabSz="4389120" rtl="0" eaLnBrk="1" latinLnBrk="0" hangingPunct="1">
              <a:spcBef>
                <a:spcPct val="20000"/>
              </a:spcBef>
              <a:buFont typeface="Arial" pitchFamily="34" charset="0"/>
              <a:buNone/>
              <a:defRPr sz="11500" kern="1200">
                <a:solidFill>
                  <a:schemeClr val="tx1">
                    <a:tint val="75000"/>
                  </a:schemeClr>
                </a:solidFill>
                <a:latin typeface="+mj-lt"/>
                <a:ea typeface="+mn-ea"/>
                <a:cs typeface="+mn-cs"/>
              </a:defRPr>
            </a:lvl1pPr>
            <a:lvl2pPr marL="2194560" indent="0" algn="ctr" defTabSz="4389120" rtl="0" eaLnBrk="1" latinLnBrk="0" hangingPunct="1">
              <a:spcBef>
                <a:spcPct val="20000"/>
              </a:spcBef>
              <a:buFont typeface="Courier New" pitchFamily="49" charset="0"/>
              <a:buNone/>
              <a:defRPr sz="7700" kern="1200">
                <a:solidFill>
                  <a:schemeClr val="tx1">
                    <a:tint val="75000"/>
                  </a:schemeClr>
                </a:solidFill>
                <a:latin typeface="+mj-lt"/>
                <a:ea typeface="+mn-ea"/>
                <a:cs typeface="+mn-cs"/>
              </a:defRPr>
            </a:lvl2pPr>
            <a:lvl3pPr marL="4389120" indent="0" algn="ctr" defTabSz="4389120" rtl="0" eaLnBrk="1" latinLnBrk="0" hangingPunct="1">
              <a:spcBef>
                <a:spcPct val="20000"/>
              </a:spcBef>
              <a:buFont typeface="Arial" pitchFamily="34" charset="0"/>
              <a:buNone/>
              <a:defRPr sz="7700" kern="1200">
                <a:solidFill>
                  <a:schemeClr val="tx1">
                    <a:tint val="75000"/>
                  </a:schemeClr>
                </a:solidFill>
                <a:latin typeface="+mj-lt"/>
                <a:ea typeface="+mn-ea"/>
                <a:cs typeface="+mn-cs"/>
              </a:defRPr>
            </a:lvl3pPr>
            <a:lvl4pPr marL="6583680" indent="0" algn="ctr" defTabSz="4389120" rtl="0" eaLnBrk="1" latinLnBrk="0" hangingPunct="1">
              <a:spcBef>
                <a:spcPct val="20000"/>
              </a:spcBef>
              <a:buFont typeface="Courier New" pitchFamily="49" charset="0"/>
              <a:buNone/>
              <a:defRPr sz="7700" kern="1200">
                <a:solidFill>
                  <a:schemeClr val="tx1">
                    <a:tint val="75000"/>
                  </a:schemeClr>
                </a:solidFill>
                <a:latin typeface="+mj-lt"/>
                <a:ea typeface="+mn-ea"/>
                <a:cs typeface="+mn-cs"/>
              </a:defRPr>
            </a:lvl4pPr>
            <a:lvl5pPr marL="8778240" indent="0" algn="ctr" defTabSz="4389120" rtl="0" eaLnBrk="1" latinLnBrk="0" hangingPunct="1">
              <a:spcBef>
                <a:spcPct val="20000"/>
              </a:spcBef>
              <a:buFont typeface="Arial" pitchFamily="34" charset="0"/>
              <a:buNone/>
              <a:defRPr sz="7700" kern="1200">
                <a:solidFill>
                  <a:schemeClr val="tx1">
                    <a:tint val="75000"/>
                  </a:schemeClr>
                </a:solidFill>
                <a:latin typeface="+mj-lt"/>
                <a:ea typeface="+mn-ea"/>
                <a:cs typeface="+mn-cs"/>
              </a:defRPr>
            </a:lvl5pPr>
            <a:lvl6pPr marL="10972800" indent="0" algn="ctr" defTabSz="4389120" rtl="0" eaLnBrk="1" latinLnBrk="0" hangingPunct="1">
              <a:spcBef>
                <a:spcPct val="20000"/>
              </a:spcBef>
              <a:buFont typeface="Courier New" pitchFamily="49" charset="0"/>
              <a:buNone/>
              <a:defRPr sz="7700" kern="1200">
                <a:solidFill>
                  <a:schemeClr val="tx1">
                    <a:tint val="75000"/>
                  </a:schemeClr>
                </a:solidFill>
                <a:latin typeface="+mj-lt"/>
                <a:ea typeface="+mn-ea"/>
                <a:cs typeface="+mn-cs"/>
              </a:defRPr>
            </a:lvl6pPr>
            <a:lvl7pPr marL="13167360" indent="0" algn="ctr" defTabSz="4389120" rtl="0" eaLnBrk="1" latinLnBrk="0" hangingPunct="1">
              <a:spcBef>
                <a:spcPct val="20000"/>
              </a:spcBef>
              <a:buFont typeface="Arial" pitchFamily="34" charset="0"/>
              <a:buNone/>
              <a:defRPr sz="7700" kern="1200">
                <a:solidFill>
                  <a:schemeClr val="tx1">
                    <a:tint val="75000"/>
                  </a:schemeClr>
                </a:solidFill>
                <a:latin typeface="+mj-lt"/>
                <a:ea typeface="+mn-ea"/>
                <a:cs typeface="+mn-cs"/>
              </a:defRPr>
            </a:lvl7pPr>
            <a:lvl8pPr marL="15361920" indent="0" algn="ctr" defTabSz="4389120" rtl="0" eaLnBrk="1" latinLnBrk="0" hangingPunct="1">
              <a:spcBef>
                <a:spcPct val="20000"/>
              </a:spcBef>
              <a:buFont typeface="Courier New" pitchFamily="49" charset="0"/>
              <a:buNone/>
              <a:defRPr sz="7700" kern="1200">
                <a:solidFill>
                  <a:schemeClr val="tx1">
                    <a:tint val="75000"/>
                  </a:schemeClr>
                </a:solidFill>
                <a:latin typeface="+mj-lt"/>
                <a:ea typeface="+mn-ea"/>
                <a:cs typeface="+mn-cs"/>
              </a:defRPr>
            </a:lvl8pPr>
            <a:lvl9pPr marL="17556480" indent="0" algn="ctr" defTabSz="4389120" rtl="0" eaLnBrk="1" latinLnBrk="0" hangingPunct="1">
              <a:spcBef>
                <a:spcPct val="20000"/>
              </a:spcBef>
              <a:buFont typeface="Arial" pitchFamily="34" charset="0"/>
              <a:buNone/>
              <a:defRPr sz="7700" kern="1200">
                <a:solidFill>
                  <a:schemeClr val="tx1">
                    <a:tint val="75000"/>
                  </a:schemeClr>
                </a:solidFill>
                <a:latin typeface="+mj-lt"/>
                <a:ea typeface="+mn-ea"/>
                <a:cs typeface="+mn-cs"/>
              </a:defRPr>
            </a:lvl9pPr>
          </a:lstStyle>
          <a:p>
            <a:r>
              <a:rPr lang="en-US" sz="4400" b="1" dirty="0" smtClean="0">
                <a:solidFill>
                  <a:schemeClr val="bg1"/>
                </a:solidFill>
                <a:latin typeface="Calibri" panose="020F0502020204030204" pitchFamily="34" charset="0"/>
              </a:rPr>
              <a:t>RESULTS</a:t>
            </a:r>
            <a:endParaRPr lang="en-US" sz="4400" b="1" dirty="0">
              <a:solidFill>
                <a:schemeClr val="bg1"/>
              </a:solidFill>
              <a:latin typeface="Calibri" panose="020F0502020204030204" pitchFamily="34" charset="0"/>
            </a:endParaRPr>
          </a:p>
        </p:txBody>
      </p:sp>
      <p:sp>
        <p:nvSpPr>
          <p:cNvPr id="5" name="Subtitle 2"/>
          <p:cNvSpPr txBox="1">
            <a:spLocks/>
          </p:cNvSpPr>
          <p:nvPr/>
        </p:nvSpPr>
        <p:spPr>
          <a:xfrm>
            <a:off x="383600" y="29960342"/>
            <a:ext cx="12817476" cy="1129892"/>
          </a:xfrm>
          <a:prstGeom prst="roundRect">
            <a:avLst/>
          </a:prstGeom>
          <a:solidFill>
            <a:schemeClr val="tx2">
              <a:lumMod val="60000"/>
              <a:lumOff val="40000"/>
            </a:schemeClr>
          </a:solidFill>
        </p:spPr>
        <p:txBody>
          <a:bodyPr vert="horz" lIns="438912" tIns="219456" rIns="438912" bIns="219456" rtlCol="0">
            <a:noAutofit/>
          </a:bodyPr>
          <a:lstStyle>
            <a:lvl1pPr marL="0" indent="0" algn="ctr" defTabSz="4389120" rtl="0" eaLnBrk="1" latinLnBrk="0" hangingPunct="1">
              <a:spcBef>
                <a:spcPct val="20000"/>
              </a:spcBef>
              <a:buFont typeface="Arial" pitchFamily="34" charset="0"/>
              <a:buNone/>
              <a:defRPr sz="11500" kern="1200">
                <a:solidFill>
                  <a:schemeClr val="tx1">
                    <a:tint val="75000"/>
                  </a:schemeClr>
                </a:solidFill>
                <a:latin typeface="+mj-lt"/>
                <a:ea typeface="+mn-ea"/>
                <a:cs typeface="+mn-cs"/>
              </a:defRPr>
            </a:lvl1pPr>
            <a:lvl2pPr marL="2194560" indent="0" algn="ctr" defTabSz="4389120" rtl="0" eaLnBrk="1" latinLnBrk="0" hangingPunct="1">
              <a:spcBef>
                <a:spcPct val="20000"/>
              </a:spcBef>
              <a:buFont typeface="Courier New" pitchFamily="49" charset="0"/>
              <a:buNone/>
              <a:defRPr sz="7700" kern="1200">
                <a:solidFill>
                  <a:schemeClr val="tx1">
                    <a:tint val="75000"/>
                  </a:schemeClr>
                </a:solidFill>
                <a:latin typeface="+mj-lt"/>
                <a:ea typeface="+mn-ea"/>
                <a:cs typeface="+mn-cs"/>
              </a:defRPr>
            </a:lvl2pPr>
            <a:lvl3pPr marL="4389120" indent="0" algn="ctr" defTabSz="4389120" rtl="0" eaLnBrk="1" latinLnBrk="0" hangingPunct="1">
              <a:spcBef>
                <a:spcPct val="20000"/>
              </a:spcBef>
              <a:buFont typeface="Arial" pitchFamily="34" charset="0"/>
              <a:buNone/>
              <a:defRPr sz="7700" kern="1200">
                <a:solidFill>
                  <a:schemeClr val="tx1">
                    <a:tint val="75000"/>
                  </a:schemeClr>
                </a:solidFill>
                <a:latin typeface="+mj-lt"/>
                <a:ea typeface="+mn-ea"/>
                <a:cs typeface="+mn-cs"/>
              </a:defRPr>
            </a:lvl3pPr>
            <a:lvl4pPr marL="6583680" indent="0" algn="ctr" defTabSz="4389120" rtl="0" eaLnBrk="1" latinLnBrk="0" hangingPunct="1">
              <a:spcBef>
                <a:spcPct val="20000"/>
              </a:spcBef>
              <a:buFont typeface="Courier New" pitchFamily="49" charset="0"/>
              <a:buNone/>
              <a:defRPr sz="7700" kern="1200">
                <a:solidFill>
                  <a:schemeClr val="tx1">
                    <a:tint val="75000"/>
                  </a:schemeClr>
                </a:solidFill>
                <a:latin typeface="+mj-lt"/>
                <a:ea typeface="+mn-ea"/>
                <a:cs typeface="+mn-cs"/>
              </a:defRPr>
            </a:lvl4pPr>
            <a:lvl5pPr marL="8778240" indent="0" algn="ctr" defTabSz="4389120" rtl="0" eaLnBrk="1" latinLnBrk="0" hangingPunct="1">
              <a:spcBef>
                <a:spcPct val="20000"/>
              </a:spcBef>
              <a:buFont typeface="Arial" pitchFamily="34" charset="0"/>
              <a:buNone/>
              <a:defRPr sz="7700" kern="1200">
                <a:solidFill>
                  <a:schemeClr val="tx1">
                    <a:tint val="75000"/>
                  </a:schemeClr>
                </a:solidFill>
                <a:latin typeface="+mj-lt"/>
                <a:ea typeface="+mn-ea"/>
                <a:cs typeface="+mn-cs"/>
              </a:defRPr>
            </a:lvl5pPr>
            <a:lvl6pPr marL="10972800" indent="0" algn="ctr" defTabSz="4389120" rtl="0" eaLnBrk="1" latinLnBrk="0" hangingPunct="1">
              <a:spcBef>
                <a:spcPct val="20000"/>
              </a:spcBef>
              <a:buFont typeface="Courier New" pitchFamily="49" charset="0"/>
              <a:buNone/>
              <a:defRPr sz="7700" kern="1200">
                <a:solidFill>
                  <a:schemeClr val="tx1">
                    <a:tint val="75000"/>
                  </a:schemeClr>
                </a:solidFill>
                <a:latin typeface="+mj-lt"/>
                <a:ea typeface="+mn-ea"/>
                <a:cs typeface="+mn-cs"/>
              </a:defRPr>
            </a:lvl6pPr>
            <a:lvl7pPr marL="13167360" indent="0" algn="ctr" defTabSz="4389120" rtl="0" eaLnBrk="1" latinLnBrk="0" hangingPunct="1">
              <a:spcBef>
                <a:spcPct val="20000"/>
              </a:spcBef>
              <a:buFont typeface="Arial" pitchFamily="34" charset="0"/>
              <a:buNone/>
              <a:defRPr sz="7700" kern="1200">
                <a:solidFill>
                  <a:schemeClr val="tx1">
                    <a:tint val="75000"/>
                  </a:schemeClr>
                </a:solidFill>
                <a:latin typeface="+mj-lt"/>
                <a:ea typeface="+mn-ea"/>
                <a:cs typeface="+mn-cs"/>
              </a:defRPr>
            </a:lvl7pPr>
            <a:lvl8pPr marL="15361920" indent="0" algn="ctr" defTabSz="4389120" rtl="0" eaLnBrk="1" latinLnBrk="0" hangingPunct="1">
              <a:spcBef>
                <a:spcPct val="20000"/>
              </a:spcBef>
              <a:buFont typeface="Courier New" pitchFamily="49" charset="0"/>
              <a:buNone/>
              <a:defRPr sz="7700" kern="1200">
                <a:solidFill>
                  <a:schemeClr val="tx1">
                    <a:tint val="75000"/>
                  </a:schemeClr>
                </a:solidFill>
                <a:latin typeface="+mj-lt"/>
                <a:ea typeface="+mn-ea"/>
                <a:cs typeface="+mn-cs"/>
              </a:defRPr>
            </a:lvl8pPr>
            <a:lvl9pPr marL="17556480" indent="0" algn="ctr" defTabSz="4389120" rtl="0" eaLnBrk="1" latinLnBrk="0" hangingPunct="1">
              <a:spcBef>
                <a:spcPct val="20000"/>
              </a:spcBef>
              <a:buFont typeface="Arial" pitchFamily="34" charset="0"/>
              <a:buNone/>
              <a:defRPr sz="7700" kern="1200">
                <a:solidFill>
                  <a:schemeClr val="tx1">
                    <a:tint val="75000"/>
                  </a:schemeClr>
                </a:solidFill>
                <a:latin typeface="+mj-lt"/>
                <a:ea typeface="+mn-ea"/>
                <a:cs typeface="+mn-cs"/>
              </a:defRPr>
            </a:lvl9pPr>
          </a:lstStyle>
          <a:p>
            <a:r>
              <a:rPr lang="en-US" sz="4400" b="1" dirty="0" smtClean="0">
                <a:solidFill>
                  <a:schemeClr val="bg1"/>
                </a:solidFill>
                <a:latin typeface="Calibri" panose="020F0502020204030204" pitchFamily="34" charset="0"/>
              </a:rPr>
              <a:t>PURPOSE</a:t>
            </a:r>
            <a:endParaRPr lang="en-US" sz="4400" b="1" dirty="0">
              <a:solidFill>
                <a:schemeClr val="bg1"/>
              </a:solidFill>
              <a:latin typeface="Calibri" panose="020F0502020204030204" pitchFamily="34" charset="0"/>
            </a:endParaRPr>
          </a:p>
        </p:txBody>
      </p:sp>
      <p:sp>
        <p:nvSpPr>
          <p:cNvPr id="8" name="Subtitle 2"/>
          <p:cNvSpPr txBox="1">
            <a:spLocks/>
          </p:cNvSpPr>
          <p:nvPr/>
        </p:nvSpPr>
        <p:spPr>
          <a:xfrm>
            <a:off x="27125165" y="15943651"/>
            <a:ext cx="12619485" cy="1125149"/>
          </a:xfrm>
          <a:prstGeom prst="roundRect">
            <a:avLst/>
          </a:prstGeom>
          <a:solidFill>
            <a:schemeClr val="tx2">
              <a:lumMod val="60000"/>
              <a:lumOff val="40000"/>
            </a:schemeClr>
          </a:solidFill>
        </p:spPr>
        <p:txBody>
          <a:bodyPr vert="horz" lIns="438912" tIns="219456" rIns="438912" bIns="219456" rtlCol="0">
            <a:noAutofit/>
          </a:bodyPr>
          <a:lstStyle>
            <a:lvl1pPr marL="0" indent="0" algn="ctr" defTabSz="4389120" rtl="0" eaLnBrk="1" latinLnBrk="0" hangingPunct="1">
              <a:spcBef>
                <a:spcPct val="20000"/>
              </a:spcBef>
              <a:buFont typeface="Arial" pitchFamily="34" charset="0"/>
              <a:buNone/>
              <a:defRPr sz="11500" kern="1200">
                <a:solidFill>
                  <a:schemeClr val="tx1">
                    <a:tint val="75000"/>
                  </a:schemeClr>
                </a:solidFill>
                <a:latin typeface="+mj-lt"/>
                <a:ea typeface="+mn-ea"/>
                <a:cs typeface="+mn-cs"/>
              </a:defRPr>
            </a:lvl1pPr>
            <a:lvl2pPr marL="2194560" indent="0" algn="ctr" defTabSz="4389120" rtl="0" eaLnBrk="1" latinLnBrk="0" hangingPunct="1">
              <a:spcBef>
                <a:spcPct val="20000"/>
              </a:spcBef>
              <a:buFont typeface="Courier New" pitchFamily="49" charset="0"/>
              <a:buNone/>
              <a:defRPr sz="7700" kern="1200">
                <a:solidFill>
                  <a:schemeClr val="tx1">
                    <a:tint val="75000"/>
                  </a:schemeClr>
                </a:solidFill>
                <a:latin typeface="+mj-lt"/>
                <a:ea typeface="+mn-ea"/>
                <a:cs typeface="+mn-cs"/>
              </a:defRPr>
            </a:lvl2pPr>
            <a:lvl3pPr marL="4389120" indent="0" algn="ctr" defTabSz="4389120" rtl="0" eaLnBrk="1" latinLnBrk="0" hangingPunct="1">
              <a:spcBef>
                <a:spcPct val="20000"/>
              </a:spcBef>
              <a:buFont typeface="Arial" pitchFamily="34" charset="0"/>
              <a:buNone/>
              <a:defRPr sz="7700" kern="1200">
                <a:solidFill>
                  <a:schemeClr val="tx1">
                    <a:tint val="75000"/>
                  </a:schemeClr>
                </a:solidFill>
                <a:latin typeface="+mj-lt"/>
                <a:ea typeface="+mn-ea"/>
                <a:cs typeface="+mn-cs"/>
              </a:defRPr>
            </a:lvl3pPr>
            <a:lvl4pPr marL="6583680" indent="0" algn="ctr" defTabSz="4389120" rtl="0" eaLnBrk="1" latinLnBrk="0" hangingPunct="1">
              <a:spcBef>
                <a:spcPct val="20000"/>
              </a:spcBef>
              <a:buFont typeface="Courier New" pitchFamily="49" charset="0"/>
              <a:buNone/>
              <a:defRPr sz="7700" kern="1200">
                <a:solidFill>
                  <a:schemeClr val="tx1">
                    <a:tint val="75000"/>
                  </a:schemeClr>
                </a:solidFill>
                <a:latin typeface="+mj-lt"/>
                <a:ea typeface="+mn-ea"/>
                <a:cs typeface="+mn-cs"/>
              </a:defRPr>
            </a:lvl4pPr>
            <a:lvl5pPr marL="8778240" indent="0" algn="ctr" defTabSz="4389120" rtl="0" eaLnBrk="1" latinLnBrk="0" hangingPunct="1">
              <a:spcBef>
                <a:spcPct val="20000"/>
              </a:spcBef>
              <a:buFont typeface="Arial" pitchFamily="34" charset="0"/>
              <a:buNone/>
              <a:defRPr sz="7700" kern="1200">
                <a:solidFill>
                  <a:schemeClr val="tx1">
                    <a:tint val="75000"/>
                  </a:schemeClr>
                </a:solidFill>
                <a:latin typeface="+mj-lt"/>
                <a:ea typeface="+mn-ea"/>
                <a:cs typeface="+mn-cs"/>
              </a:defRPr>
            </a:lvl5pPr>
            <a:lvl6pPr marL="10972800" indent="0" algn="ctr" defTabSz="4389120" rtl="0" eaLnBrk="1" latinLnBrk="0" hangingPunct="1">
              <a:spcBef>
                <a:spcPct val="20000"/>
              </a:spcBef>
              <a:buFont typeface="Courier New" pitchFamily="49" charset="0"/>
              <a:buNone/>
              <a:defRPr sz="7700" kern="1200">
                <a:solidFill>
                  <a:schemeClr val="tx1">
                    <a:tint val="75000"/>
                  </a:schemeClr>
                </a:solidFill>
                <a:latin typeface="+mj-lt"/>
                <a:ea typeface="+mn-ea"/>
                <a:cs typeface="+mn-cs"/>
              </a:defRPr>
            </a:lvl6pPr>
            <a:lvl7pPr marL="13167360" indent="0" algn="ctr" defTabSz="4389120" rtl="0" eaLnBrk="1" latinLnBrk="0" hangingPunct="1">
              <a:spcBef>
                <a:spcPct val="20000"/>
              </a:spcBef>
              <a:buFont typeface="Arial" pitchFamily="34" charset="0"/>
              <a:buNone/>
              <a:defRPr sz="7700" kern="1200">
                <a:solidFill>
                  <a:schemeClr val="tx1">
                    <a:tint val="75000"/>
                  </a:schemeClr>
                </a:solidFill>
                <a:latin typeface="+mj-lt"/>
                <a:ea typeface="+mn-ea"/>
                <a:cs typeface="+mn-cs"/>
              </a:defRPr>
            </a:lvl7pPr>
            <a:lvl8pPr marL="15361920" indent="0" algn="ctr" defTabSz="4389120" rtl="0" eaLnBrk="1" latinLnBrk="0" hangingPunct="1">
              <a:spcBef>
                <a:spcPct val="20000"/>
              </a:spcBef>
              <a:buFont typeface="Courier New" pitchFamily="49" charset="0"/>
              <a:buNone/>
              <a:defRPr sz="7700" kern="1200">
                <a:solidFill>
                  <a:schemeClr val="tx1">
                    <a:tint val="75000"/>
                  </a:schemeClr>
                </a:solidFill>
                <a:latin typeface="+mj-lt"/>
                <a:ea typeface="+mn-ea"/>
                <a:cs typeface="+mn-cs"/>
              </a:defRPr>
            </a:lvl8pPr>
            <a:lvl9pPr marL="17556480" indent="0" algn="ctr" defTabSz="4389120" rtl="0" eaLnBrk="1" latinLnBrk="0" hangingPunct="1">
              <a:spcBef>
                <a:spcPct val="20000"/>
              </a:spcBef>
              <a:buFont typeface="Arial" pitchFamily="34" charset="0"/>
              <a:buNone/>
              <a:defRPr sz="7700" kern="1200">
                <a:solidFill>
                  <a:schemeClr val="tx1">
                    <a:tint val="75000"/>
                  </a:schemeClr>
                </a:solidFill>
                <a:latin typeface="+mj-lt"/>
                <a:ea typeface="+mn-ea"/>
                <a:cs typeface="+mn-cs"/>
              </a:defRPr>
            </a:lvl9pPr>
          </a:lstStyle>
          <a:p>
            <a:r>
              <a:rPr lang="en-US" sz="4400" b="1" dirty="0" smtClean="0">
                <a:solidFill>
                  <a:schemeClr val="bg1"/>
                </a:solidFill>
                <a:latin typeface="Calibri" panose="020F0502020204030204" pitchFamily="34" charset="0"/>
              </a:rPr>
              <a:t>DISCUSSION</a:t>
            </a:r>
            <a:endParaRPr lang="en-US" sz="4400" b="1" dirty="0">
              <a:solidFill>
                <a:schemeClr val="bg1"/>
              </a:solidFill>
              <a:latin typeface="Calibri" panose="020F0502020204030204" pitchFamily="34" charset="0"/>
            </a:endParaRPr>
          </a:p>
        </p:txBody>
      </p:sp>
      <p:sp>
        <p:nvSpPr>
          <p:cNvPr id="9" name="Subtitle 2"/>
          <p:cNvSpPr txBox="1">
            <a:spLocks/>
          </p:cNvSpPr>
          <p:nvPr/>
        </p:nvSpPr>
        <p:spPr>
          <a:xfrm>
            <a:off x="27208273" y="30008962"/>
            <a:ext cx="12590461" cy="1146534"/>
          </a:xfrm>
          <a:prstGeom prst="roundRect">
            <a:avLst/>
          </a:prstGeom>
          <a:solidFill>
            <a:schemeClr val="tx2">
              <a:lumMod val="60000"/>
              <a:lumOff val="40000"/>
            </a:schemeClr>
          </a:solidFill>
        </p:spPr>
        <p:txBody>
          <a:bodyPr vert="horz" lIns="438912" tIns="219456" rIns="438912" bIns="219456" rtlCol="0">
            <a:noAutofit/>
          </a:bodyPr>
          <a:lstStyle>
            <a:lvl1pPr marL="0" indent="0" algn="ctr" defTabSz="4389120" rtl="0" eaLnBrk="1" latinLnBrk="0" hangingPunct="1">
              <a:spcBef>
                <a:spcPct val="20000"/>
              </a:spcBef>
              <a:buFont typeface="Arial" pitchFamily="34" charset="0"/>
              <a:buNone/>
              <a:defRPr sz="11500" kern="1200">
                <a:solidFill>
                  <a:schemeClr val="tx1">
                    <a:tint val="75000"/>
                  </a:schemeClr>
                </a:solidFill>
                <a:latin typeface="+mj-lt"/>
                <a:ea typeface="+mn-ea"/>
                <a:cs typeface="+mn-cs"/>
              </a:defRPr>
            </a:lvl1pPr>
            <a:lvl2pPr marL="2194560" indent="0" algn="ctr" defTabSz="4389120" rtl="0" eaLnBrk="1" latinLnBrk="0" hangingPunct="1">
              <a:spcBef>
                <a:spcPct val="20000"/>
              </a:spcBef>
              <a:buFont typeface="Courier New" pitchFamily="49" charset="0"/>
              <a:buNone/>
              <a:defRPr sz="7700" kern="1200">
                <a:solidFill>
                  <a:schemeClr val="tx1">
                    <a:tint val="75000"/>
                  </a:schemeClr>
                </a:solidFill>
                <a:latin typeface="+mj-lt"/>
                <a:ea typeface="+mn-ea"/>
                <a:cs typeface="+mn-cs"/>
              </a:defRPr>
            </a:lvl2pPr>
            <a:lvl3pPr marL="4389120" indent="0" algn="ctr" defTabSz="4389120" rtl="0" eaLnBrk="1" latinLnBrk="0" hangingPunct="1">
              <a:spcBef>
                <a:spcPct val="20000"/>
              </a:spcBef>
              <a:buFont typeface="Arial" pitchFamily="34" charset="0"/>
              <a:buNone/>
              <a:defRPr sz="7700" kern="1200">
                <a:solidFill>
                  <a:schemeClr val="tx1">
                    <a:tint val="75000"/>
                  </a:schemeClr>
                </a:solidFill>
                <a:latin typeface="+mj-lt"/>
                <a:ea typeface="+mn-ea"/>
                <a:cs typeface="+mn-cs"/>
              </a:defRPr>
            </a:lvl3pPr>
            <a:lvl4pPr marL="6583680" indent="0" algn="ctr" defTabSz="4389120" rtl="0" eaLnBrk="1" latinLnBrk="0" hangingPunct="1">
              <a:spcBef>
                <a:spcPct val="20000"/>
              </a:spcBef>
              <a:buFont typeface="Courier New" pitchFamily="49" charset="0"/>
              <a:buNone/>
              <a:defRPr sz="7700" kern="1200">
                <a:solidFill>
                  <a:schemeClr val="tx1">
                    <a:tint val="75000"/>
                  </a:schemeClr>
                </a:solidFill>
                <a:latin typeface="+mj-lt"/>
                <a:ea typeface="+mn-ea"/>
                <a:cs typeface="+mn-cs"/>
              </a:defRPr>
            </a:lvl4pPr>
            <a:lvl5pPr marL="8778240" indent="0" algn="ctr" defTabSz="4389120" rtl="0" eaLnBrk="1" latinLnBrk="0" hangingPunct="1">
              <a:spcBef>
                <a:spcPct val="20000"/>
              </a:spcBef>
              <a:buFont typeface="Arial" pitchFamily="34" charset="0"/>
              <a:buNone/>
              <a:defRPr sz="7700" kern="1200">
                <a:solidFill>
                  <a:schemeClr val="tx1">
                    <a:tint val="75000"/>
                  </a:schemeClr>
                </a:solidFill>
                <a:latin typeface="+mj-lt"/>
                <a:ea typeface="+mn-ea"/>
                <a:cs typeface="+mn-cs"/>
              </a:defRPr>
            </a:lvl5pPr>
            <a:lvl6pPr marL="10972800" indent="0" algn="ctr" defTabSz="4389120" rtl="0" eaLnBrk="1" latinLnBrk="0" hangingPunct="1">
              <a:spcBef>
                <a:spcPct val="20000"/>
              </a:spcBef>
              <a:buFont typeface="Courier New" pitchFamily="49" charset="0"/>
              <a:buNone/>
              <a:defRPr sz="7700" kern="1200">
                <a:solidFill>
                  <a:schemeClr val="tx1">
                    <a:tint val="75000"/>
                  </a:schemeClr>
                </a:solidFill>
                <a:latin typeface="+mj-lt"/>
                <a:ea typeface="+mn-ea"/>
                <a:cs typeface="+mn-cs"/>
              </a:defRPr>
            </a:lvl6pPr>
            <a:lvl7pPr marL="13167360" indent="0" algn="ctr" defTabSz="4389120" rtl="0" eaLnBrk="1" latinLnBrk="0" hangingPunct="1">
              <a:spcBef>
                <a:spcPct val="20000"/>
              </a:spcBef>
              <a:buFont typeface="Arial" pitchFamily="34" charset="0"/>
              <a:buNone/>
              <a:defRPr sz="7700" kern="1200">
                <a:solidFill>
                  <a:schemeClr val="tx1">
                    <a:tint val="75000"/>
                  </a:schemeClr>
                </a:solidFill>
                <a:latin typeface="+mj-lt"/>
                <a:ea typeface="+mn-ea"/>
                <a:cs typeface="+mn-cs"/>
              </a:defRPr>
            </a:lvl7pPr>
            <a:lvl8pPr marL="15361920" indent="0" algn="ctr" defTabSz="4389120" rtl="0" eaLnBrk="1" latinLnBrk="0" hangingPunct="1">
              <a:spcBef>
                <a:spcPct val="20000"/>
              </a:spcBef>
              <a:buFont typeface="Courier New" pitchFamily="49" charset="0"/>
              <a:buNone/>
              <a:defRPr sz="7700" kern="1200">
                <a:solidFill>
                  <a:schemeClr val="tx1">
                    <a:tint val="75000"/>
                  </a:schemeClr>
                </a:solidFill>
                <a:latin typeface="+mj-lt"/>
                <a:ea typeface="+mn-ea"/>
                <a:cs typeface="+mn-cs"/>
              </a:defRPr>
            </a:lvl8pPr>
            <a:lvl9pPr marL="17556480" indent="0" algn="ctr" defTabSz="4389120" rtl="0" eaLnBrk="1" latinLnBrk="0" hangingPunct="1">
              <a:spcBef>
                <a:spcPct val="20000"/>
              </a:spcBef>
              <a:buFont typeface="Arial" pitchFamily="34" charset="0"/>
              <a:buNone/>
              <a:defRPr sz="7700" kern="1200">
                <a:solidFill>
                  <a:schemeClr val="tx1">
                    <a:tint val="75000"/>
                  </a:schemeClr>
                </a:solidFill>
                <a:latin typeface="+mj-lt"/>
                <a:ea typeface="+mn-ea"/>
                <a:cs typeface="+mn-cs"/>
              </a:defRPr>
            </a:lvl9pPr>
          </a:lstStyle>
          <a:p>
            <a:r>
              <a:rPr lang="en-US" sz="4400" b="1" dirty="0" smtClean="0">
                <a:solidFill>
                  <a:schemeClr val="bg1"/>
                </a:solidFill>
                <a:latin typeface="Calibri" panose="020F0502020204030204" pitchFamily="34" charset="0"/>
              </a:rPr>
              <a:t>REFERENCES</a:t>
            </a:r>
            <a:endParaRPr lang="en-US" sz="4400" b="1" dirty="0">
              <a:solidFill>
                <a:schemeClr val="bg1"/>
              </a:solidFill>
              <a:latin typeface="Calibri" panose="020F0502020204030204" pitchFamily="34" charset="0"/>
            </a:endParaRPr>
          </a:p>
        </p:txBody>
      </p:sp>
      <p:sp>
        <p:nvSpPr>
          <p:cNvPr id="10" name="Subtitle 2"/>
          <p:cNvSpPr txBox="1">
            <a:spLocks/>
          </p:cNvSpPr>
          <p:nvPr/>
        </p:nvSpPr>
        <p:spPr>
          <a:xfrm>
            <a:off x="27177792" y="27333253"/>
            <a:ext cx="12620941" cy="1136950"/>
          </a:xfrm>
          <a:prstGeom prst="roundRect">
            <a:avLst/>
          </a:prstGeom>
          <a:solidFill>
            <a:schemeClr val="tx2">
              <a:lumMod val="60000"/>
              <a:lumOff val="40000"/>
            </a:schemeClr>
          </a:solidFill>
        </p:spPr>
        <p:txBody>
          <a:bodyPr vert="horz" lIns="438912" tIns="219456" rIns="438912" bIns="219456" rtlCol="0">
            <a:noAutofit/>
          </a:bodyPr>
          <a:lstStyle>
            <a:lvl1pPr marL="0" indent="0" algn="ctr" defTabSz="4389120" rtl="0" eaLnBrk="1" latinLnBrk="0" hangingPunct="1">
              <a:spcBef>
                <a:spcPct val="20000"/>
              </a:spcBef>
              <a:buFont typeface="Arial" pitchFamily="34" charset="0"/>
              <a:buNone/>
              <a:defRPr sz="11500" kern="1200">
                <a:solidFill>
                  <a:schemeClr val="tx1">
                    <a:tint val="75000"/>
                  </a:schemeClr>
                </a:solidFill>
                <a:latin typeface="+mj-lt"/>
                <a:ea typeface="+mn-ea"/>
                <a:cs typeface="+mn-cs"/>
              </a:defRPr>
            </a:lvl1pPr>
            <a:lvl2pPr marL="2194560" indent="0" algn="ctr" defTabSz="4389120" rtl="0" eaLnBrk="1" latinLnBrk="0" hangingPunct="1">
              <a:spcBef>
                <a:spcPct val="20000"/>
              </a:spcBef>
              <a:buFont typeface="Courier New" pitchFamily="49" charset="0"/>
              <a:buNone/>
              <a:defRPr sz="7700" kern="1200">
                <a:solidFill>
                  <a:schemeClr val="tx1">
                    <a:tint val="75000"/>
                  </a:schemeClr>
                </a:solidFill>
                <a:latin typeface="+mj-lt"/>
                <a:ea typeface="+mn-ea"/>
                <a:cs typeface="+mn-cs"/>
              </a:defRPr>
            </a:lvl2pPr>
            <a:lvl3pPr marL="4389120" indent="0" algn="ctr" defTabSz="4389120" rtl="0" eaLnBrk="1" latinLnBrk="0" hangingPunct="1">
              <a:spcBef>
                <a:spcPct val="20000"/>
              </a:spcBef>
              <a:buFont typeface="Arial" pitchFamily="34" charset="0"/>
              <a:buNone/>
              <a:defRPr sz="7700" kern="1200">
                <a:solidFill>
                  <a:schemeClr val="tx1">
                    <a:tint val="75000"/>
                  </a:schemeClr>
                </a:solidFill>
                <a:latin typeface="+mj-lt"/>
                <a:ea typeface="+mn-ea"/>
                <a:cs typeface="+mn-cs"/>
              </a:defRPr>
            </a:lvl3pPr>
            <a:lvl4pPr marL="6583680" indent="0" algn="ctr" defTabSz="4389120" rtl="0" eaLnBrk="1" latinLnBrk="0" hangingPunct="1">
              <a:spcBef>
                <a:spcPct val="20000"/>
              </a:spcBef>
              <a:buFont typeface="Courier New" pitchFamily="49" charset="0"/>
              <a:buNone/>
              <a:defRPr sz="7700" kern="1200">
                <a:solidFill>
                  <a:schemeClr val="tx1">
                    <a:tint val="75000"/>
                  </a:schemeClr>
                </a:solidFill>
                <a:latin typeface="+mj-lt"/>
                <a:ea typeface="+mn-ea"/>
                <a:cs typeface="+mn-cs"/>
              </a:defRPr>
            </a:lvl4pPr>
            <a:lvl5pPr marL="8778240" indent="0" algn="ctr" defTabSz="4389120" rtl="0" eaLnBrk="1" latinLnBrk="0" hangingPunct="1">
              <a:spcBef>
                <a:spcPct val="20000"/>
              </a:spcBef>
              <a:buFont typeface="Arial" pitchFamily="34" charset="0"/>
              <a:buNone/>
              <a:defRPr sz="7700" kern="1200">
                <a:solidFill>
                  <a:schemeClr val="tx1">
                    <a:tint val="75000"/>
                  </a:schemeClr>
                </a:solidFill>
                <a:latin typeface="+mj-lt"/>
                <a:ea typeface="+mn-ea"/>
                <a:cs typeface="+mn-cs"/>
              </a:defRPr>
            </a:lvl5pPr>
            <a:lvl6pPr marL="10972800" indent="0" algn="ctr" defTabSz="4389120" rtl="0" eaLnBrk="1" latinLnBrk="0" hangingPunct="1">
              <a:spcBef>
                <a:spcPct val="20000"/>
              </a:spcBef>
              <a:buFont typeface="Courier New" pitchFamily="49" charset="0"/>
              <a:buNone/>
              <a:defRPr sz="7700" kern="1200">
                <a:solidFill>
                  <a:schemeClr val="tx1">
                    <a:tint val="75000"/>
                  </a:schemeClr>
                </a:solidFill>
                <a:latin typeface="+mj-lt"/>
                <a:ea typeface="+mn-ea"/>
                <a:cs typeface="+mn-cs"/>
              </a:defRPr>
            </a:lvl6pPr>
            <a:lvl7pPr marL="13167360" indent="0" algn="ctr" defTabSz="4389120" rtl="0" eaLnBrk="1" latinLnBrk="0" hangingPunct="1">
              <a:spcBef>
                <a:spcPct val="20000"/>
              </a:spcBef>
              <a:buFont typeface="Arial" pitchFamily="34" charset="0"/>
              <a:buNone/>
              <a:defRPr sz="7700" kern="1200">
                <a:solidFill>
                  <a:schemeClr val="tx1">
                    <a:tint val="75000"/>
                  </a:schemeClr>
                </a:solidFill>
                <a:latin typeface="+mj-lt"/>
                <a:ea typeface="+mn-ea"/>
                <a:cs typeface="+mn-cs"/>
              </a:defRPr>
            </a:lvl7pPr>
            <a:lvl8pPr marL="15361920" indent="0" algn="ctr" defTabSz="4389120" rtl="0" eaLnBrk="1" latinLnBrk="0" hangingPunct="1">
              <a:spcBef>
                <a:spcPct val="20000"/>
              </a:spcBef>
              <a:buFont typeface="Courier New" pitchFamily="49" charset="0"/>
              <a:buNone/>
              <a:defRPr sz="7700" kern="1200">
                <a:solidFill>
                  <a:schemeClr val="tx1">
                    <a:tint val="75000"/>
                  </a:schemeClr>
                </a:solidFill>
                <a:latin typeface="+mj-lt"/>
                <a:ea typeface="+mn-ea"/>
                <a:cs typeface="+mn-cs"/>
              </a:defRPr>
            </a:lvl8pPr>
            <a:lvl9pPr marL="17556480" indent="0" algn="ctr" defTabSz="4389120" rtl="0" eaLnBrk="1" latinLnBrk="0" hangingPunct="1">
              <a:spcBef>
                <a:spcPct val="20000"/>
              </a:spcBef>
              <a:buFont typeface="Arial" pitchFamily="34" charset="0"/>
              <a:buNone/>
              <a:defRPr sz="7700" kern="1200">
                <a:solidFill>
                  <a:schemeClr val="tx1">
                    <a:tint val="75000"/>
                  </a:schemeClr>
                </a:solidFill>
                <a:latin typeface="+mj-lt"/>
                <a:ea typeface="+mn-ea"/>
                <a:cs typeface="+mn-cs"/>
              </a:defRPr>
            </a:lvl9pPr>
          </a:lstStyle>
          <a:p>
            <a:r>
              <a:rPr lang="en-US" sz="4400" b="1" dirty="0" smtClean="0">
                <a:solidFill>
                  <a:schemeClr val="bg1"/>
                </a:solidFill>
                <a:latin typeface="Calibri" panose="020F0502020204030204" pitchFamily="34" charset="0"/>
              </a:rPr>
              <a:t>ACKNOWLEDGEMENTS</a:t>
            </a:r>
            <a:endParaRPr lang="en-US" sz="4400" b="1" dirty="0">
              <a:solidFill>
                <a:schemeClr val="bg1"/>
              </a:solidFill>
              <a:latin typeface="Calibri" panose="020F0502020204030204" pitchFamily="34" charset="0"/>
            </a:endParaRPr>
          </a:p>
        </p:txBody>
      </p:sp>
      <p:sp>
        <p:nvSpPr>
          <p:cNvPr id="4" name="TextBox 3"/>
          <p:cNvSpPr txBox="1"/>
          <p:nvPr/>
        </p:nvSpPr>
        <p:spPr>
          <a:xfrm>
            <a:off x="405966" y="11525779"/>
            <a:ext cx="12742263" cy="6367701"/>
          </a:xfrm>
          <a:prstGeom prst="roundRect">
            <a:avLst/>
          </a:prstGeom>
          <a:noFill/>
        </p:spPr>
        <p:txBody>
          <a:bodyPr wrap="square" rtlCol="0">
            <a:spAutoFit/>
          </a:bodyPr>
          <a:lstStyle/>
          <a:p>
            <a:pPr algn="just"/>
            <a:r>
              <a:rPr lang="en-US" sz="3000" dirty="0">
                <a:solidFill>
                  <a:schemeClr val="bg1"/>
                </a:solidFill>
                <a:latin typeface="Calibri" panose="020F0502020204030204" pitchFamily="34" charset="0"/>
              </a:rPr>
              <a:t>The objective of this study was to</a:t>
            </a:r>
            <a:r>
              <a:rPr lang="en-US" sz="3000" b="1" dirty="0">
                <a:solidFill>
                  <a:schemeClr val="bg1"/>
                </a:solidFill>
                <a:latin typeface="Calibri" panose="020F0502020204030204" pitchFamily="34" charset="0"/>
              </a:rPr>
              <a:t> assess the effect of low stress (LS) handling of </a:t>
            </a:r>
            <a:r>
              <a:rPr lang="en-US" sz="3000" b="1" dirty="0" smtClean="0">
                <a:solidFill>
                  <a:schemeClr val="bg1"/>
                </a:solidFill>
                <a:latin typeface="Calibri" panose="020F0502020204030204" pitchFamily="34" charset="0"/>
              </a:rPr>
              <a:t>Angus cross beef cattle </a:t>
            </a:r>
            <a:r>
              <a:rPr lang="en-US" sz="3000" b="1" dirty="0">
                <a:solidFill>
                  <a:schemeClr val="bg1"/>
                </a:solidFill>
                <a:latin typeface="Calibri" panose="020F0502020204030204" pitchFamily="34" charset="0"/>
              </a:rPr>
              <a:t>on weight gain and calf activity associated with the weaning process</a:t>
            </a:r>
            <a:r>
              <a:rPr lang="en-US" sz="3000" dirty="0">
                <a:solidFill>
                  <a:schemeClr val="bg1"/>
                </a:solidFill>
                <a:latin typeface="Calibri" panose="020F0502020204030204" pitchFamily="34" charset="0"/>
              </a:rPr>
              <a:t>. </a:t>
            </a:r>
            <a:r>
              <a:rPr lang="en-US" sz="3000" dirty="0" smtClean="0">
                <a:solidFill>
                  <a:schemeClr val="bg1"/>
                </a:solidFill>
                <a:latin typeface="Calibri" panose="020F0502020204030204" pitchFamily="34" charset="0"/>
              </a:rPr>
              <a:t>There </a:t>
            </a:r>
            <a:r>
              <a:rPr lang="en-US" sz="3000" dirty="0">
                <a:solidFill>
                  <a:schemeClr val="bg1"/>
                </a:solidFill>
                <a:latin typeface="Calibri" panose="020F0502020204030204" pitchFamily="34" charset="0"/>
              </a:rPr>
              <a:t>was a difference (p &lt; 0.0001) between handling method for weight gain in calves for one week and one month post-weaning.  One week post-weaning </a:t>
            </a:r>
            <a:r>
              <a:rPr lang="en-US" sz="3000" dirty="0" smtClean="0">
                <a:solidFill>
                  <a:schemeClr val="bg1"/>
                </a:solidFill>
                <a:latin typeface="Calibri" panose="020F0502020204030204" pitchFamily="34" charset="0"/>
              </a:rPr>
              <a:t>the LS calves outgained the conventionally handled (C) calves by 12 lbs.  </a:t>
            </a:r>
            <a:r>
              <a:rPr lang="en-US" sz="3000" dirty="0">
                <a:solidFill>
                  <a:schemeClr val="bg1"/>
                </a:solidFill>
                <a:latin typeface="Calibri" panose="020F0502020204030204" pitchFamily="34" charset="0"/>
              </a:rPr>
              <a:t>One month post-weaning the </a:t>
            </a:r>
            <a:r>
              <a:rPr lang="en-US" sz="3000" dirty="0" smtClean="0">
                <a:solidFill>
                  <a:schemeClr val="bg1"/>
                </a:solidFill>
                <a:latin typeface="Calibri" panose="020F0502020204030204" pitchFamily="34" charset="0"/>
              </a:rPr>
              <a:t>LS calves outgained the C by 20 lbs.  </a:t>
            </a:r>
            <a:r>
              <a:rPr lang="en-US" sz="3000" dirty="0">
                <a:solidFill>
                  <a:schemeClr val="bg1"/>
                </a:solidFill>
                <a:latin typeface="Calibri" panose="020F0502020204030204" pitchFamily="34" charset="0"/>
              </a:rPr>
              <a:t>Pedometers were used to assess calf activity post-weaning. </a:t>
            </a:r>
            <a:r>
              <a:rPr lang="en-US" sz="3000" dirty="0" smtClean="0">
                <a:solidFill>
                  <a:schemeClr val="bg1"/>
                </a:solidFill>
                <a:latin typeface="Calibri" panose="020F0502020204030204" pitchFamily="34" charset="0"/>
              </a:rPr>
              <a:t>The LS </a:t>
            </a:r>
            <a:r>
              <a:rPr lang="en-US" sz="3000" dirty="0">
                <a:solidFill>
                  <a:schemeClr val="bg1"/>
                </a:solidFill>
                <a:latin typeface="Calibri" panose="020F0502020204030204" pitchFamily="34" charset="0"/>
              </a:rPr>
              <a:t>calves </a:t>
            </a:r>
            <a:r>
              <a:rPr lang="en-US" sz="3000" dirty="0" smtClean="0">
                <a:solidFill>
                  <a:schemeClr val="bg1"/>
                </a:solidFill>
                <a:latin typeface="Calibri" panose="020F0502020204030204" pitchFamily="34" charset="0"/>
              </a:rPr>
              <a:t>expended less energy by taking 600 to 1000 less steps per hour for </a:t>
            </a:r>
            <a:r>
              <a:rPr lang="en-US" sz="3000" dirty="0">
                <a:solidFill>
                  <a:schemeClr val="bg1"/>
                </a:solidFill>
                <a:latin typeface="Calibri" panose="020F0502020204030204" pitchFamily="34" charset="0"/>
              </a:rPr>
              <a:t>the first three days. </a:t>
            </a:r>
            <a:r>
              <a:rPr lang="en-US" sz="3200" b="1" dirty="0" smtClean="0">
                <a:solidFill>
                  <a:schemeClr val="bg1"/>
                </a:solidFill>
                <a:latin typeface="Calibri" panose="020F0502020204030204" pitchFamily="34" charset="0"/>
              </a:rPr>
              <a:t>Handling </a:t>
            </a:r>
            <a:r>
              <a:rPr lang="en-US" sz="3200" b="1" dirty="0">
                <a:solidFill>
                  <a:schemeClr val="bg1"/>
                </a:solidFill>
                <a:latin typeface="Calibri" panose="020F0502020204030204" pitchFamily="34" charset="0"/>
              </a:rPr>
              <a:t>cattle using low stress techniques </a:t>
            </a:r>
            <a:r>
              <a:rPr lang="en-US" sz="3200" b="1" dirty="0" smtClean="0">
                <a:solidFill>
                  <a:schemeClr val="bg1"/>
                </a:solidFill>
                <a:latin typeface="Calibri" panose="020F0502020204030204" pitchFamily="34" charset="0"/>
              </a:rPr>
              <a:t>can result in lower stress, increased gain, increased profit, and has </a:t>
            </a:r>
            <a:r>
              <a:rPr lang="en-US" sz="3200" b="1" dirty="0">
                <a:solidFill>
                  <a:schemeClr val="bg1"/>
                </a:solidFill>
                <a:latin typeface="Calibri" panose="020F0502020204030204" pitchFamily="34" charset="0"/>
              </a:rPr>
              <a:t>potential to increase other areas of production in beef </a:t>
            </a:r>
            <a:r>
              <a:rPr lang="en-US" sz="3200" b="1" dirty="0" smtClean="0">
                <a:solidFill>
                  <a:schemeClr val="bg1"/>
                </a:solidFill>
                <a:latin typeface="Calibri" panose="020F0502020204030204" pitchFamily="34" charset="0"/>
              </a:rPr>
              <a:t>cattle.</a:t>
            </a:r>
            <a:endParaRPr lang="en-US" sz="3200" b="1" dirty="0">
              <a:solidFill>
                <a:schemeClr val="bg1"/>
              </a:solidFill>
              <a:latin typeface="Calibri" panose="020F0502020204030204" pitchFamily="34" charset="0"/>
              <a:cs typeface="Times New Roman" panose="02020603050405020304" pitchFamily="18" charset="0"/>
            </a:endParaRPr>
          </a:p>
        </p:txBody>
      </p:sp>
      <p:sp>
        <p:nvSpPr>
          <p:cNvPr id="13" name="TextBox 12"/>
          <p:cNvSpPr txBox="1"/>
          <p:nvPr/>
        </p:nvSpPr>
        <p:spPr>
          <a:xfrm>
            <a:off x="27208272" y="17068800"/>
            <a:ext cx="12582835" cy="5170646"/>
          </a:xfrm>
          <a:prstGeom prst="rect">
            <a:avLst/>
          </a:prstGeom>
          <a:noFill/>
        </p:spPr>
        <p:txBody>
          <a:bodyPr wrap="square" rtlCol="0">
            <a:spAutoFit/>
          </a:bodyPr>
          <a:lstStyle/>
          <a:p>
            <a:pPr algn="just"/>
            <a:r>
              <a:rPr lang="en-US" sz="3000" b="1" dirty="0" smtClean="0">
                <a:latin typeface="Calibri" panose="020F0502020204030204" pitchFamily="34" charset="0"/>
              </a:rPr>
              <a:t>Low Stress </a:t>
            </a:r>
            <a:r>
              <a:rPr lang="en-US" sz="3000" b="1" dirty="0">
                <a:latin typeface="Calibri" panose="020F0502020204030204" pitchFamily="34" charset="0"/>
              </a:rPr>
              <a:t>handling can </a:t>
            </a:r>
            <a:r>
              <a:rPr lang="en-US" sz="3000" b="1" dirty="0" smtClean="0">
                <a:latin typeface="Calibri" panose="020F0502020204030204" pitchFamily="34" charset="0"/>
              </a:rPr>
              <a:t>reduce stress, indicated by  reduced steps per hour and increased weight </a:t>
            </a:r>
            <a:r>
              <a:rPr lang="en-US" sz="3000" b="1" dirty="0">
                <a:latin typeface="Calibri" panose="020F0502020204030204" pitchFamily="34" charset="0"/>
              </a:rPr>
              <a:t>gain </a:t>
            </a:r>
            <a:r>
              <a:rPr lang="en-US" sz="3000" b="1" dirty="0" smtClean="0">
                <a:latin typeface="Calibri" panose="020F0502020204030204" pitchFamily="34" charset="0"/>
              </a:rPr>
              <a:t>through </a:t>
            </a:r>
            <a:r>
              <a:rPr lang="en-US" sz="3000" b="1" dirty="0">
                <a:latin typeface="Calibri" panose="020F0502020204030204" pitchFamily="34" charset="0"/>
              </a:rPr>
              <a:t>the weaning process.  </a:t>
            </a:r>
            <a:r>
              <a:rPr lang="en-US" sz="3000" dirty="0">
                <a:latin typeface="Calibri" panose="020F0502020204030204" pitchFamily="34" charset="0"/>
              </a:rPr>
              <a:t>This benefit can </a:t>
            </a:r>
            <a:r>
              <a:rPr lang="en-US" sz="3000" dirty="0" smtClean="0">
                <a:latin typeface="Calibri" panose="020F0502020204030204" pitchFamily="34" charset="0"/>
              </a:rPr>
              <a:t>extend from </a:t>
            </a:r>
            <a:r>
              <a:rPr lang="en-US" sz="3000" dirty="0">
                <a:latin typeface="Calibri" panose="020F0502020204030204" pitchFamily="34" charset="0"/>
              </a:rPr>
              <a:t>the first week, when stress response is at its greatest, </a:t>
            </a:r>
            <a:r>
              <a:rPr lang="en-US" sz="3000" dirty="0" smtClean="0">
                <a:latin typeface="Calibri" panose="020F0502020204030204" pitchFamily="34" charset="0"/>
              </a:rPr>
              <a:t>and continue </a:t>
            </a:r>
            <a:r>
              <a:rPr lang="en-US" sz="3000" dirty="0">
                <a:latin typeface="Calibri" panose="020F0502020204030204" pitchFamily="34" charset="0"/>
              </a:rPr>
              <a:t>through 30 days </a:t>
            </a:r>
            <a:r>
              <a:rPr lang="en-US" sz="3000" dirty="0" smtClean="0">
                <a:latin typeface="Calibri" panose="020F0502020204030204" pitchFamily="34" charset="0"/>
              </a:rPr>
              <a:t>post-weaning.  The </a:t>
            </a:r>
            <a:r>
              <a:rPr lang="en-US" sz="3000" dirty="0">
                <a:latin typeface="Calibri" panose="020F0502020204030204" pitchFamily="34" charset="0"/>
              </a:rPr>
              <a:t>LS handling techniques and weaning </a:t>
            </a:r>
            <a:r>
              <a:rPr lang="en-US" sz="3000" dirty="0" smtClean="0">
                <a:latin typeface="Calibri" panose="020F0502020204030204" pitchFamily="34" charset="0"/>
              </a:rPr>
              <a:t>training process </a:t>
            </a:r>
            <a:r>
              <a:rPr lang="en-US" sz="3000" dirty="0">
                <a:latin typeface="Calibri" panose="020F0502020204030204" pitchFamily="34" charset="0"/>
              </a:rPr>
              <a:t>can effectively and efficiently compliment genetic selection and </a:t>
            </a:r>
            <a:r>
              <a:rPr lang="en-US" sz="3000" dirty="0" smtClean="0">
                <a:latin typeface="Calibri" panose="020F0502020204030204" pitchFamily="34" charset="0"/>
              </a:rPr>
              <a:t>the Virginia Quality Assured marketing program (VQA) </a:t>
            </a:r>
            <a:r>
              <a:rPr lang="en-US" sz="3000" dirty="0">
                <a:latin typeface="Calibri" panose="020F0502020204030204" pitchFamily="34" charset="0"/>
              </a:rPr>
              <a:t>to </a:t>
            </a:r>
            <a:r>
              <a:rPr lang="en-US" sz="3000" b="1" dirty="0" smtClean="0">
                <a:latin typeface="Calibri" panose="020F0502020204030204" pitchFamily="34" charset="0"/>
              </a:rPr>
              <a:t>result </a:t>
            </a:r>
            <a:r>
              <a:rPr lang="en-US" sz="3000" b="1" dirty="0">
                <a:latin typeface="Calibri" panose="020F0502020204030204" pitchFamily="34" charset="0"/>
              </a:rPr>
              <a:t>in more pounds sold as </a:t>
            </a:r>
            <a:r>
              <a:rPr lang="en-US" sz="3000" b="1" dirty="0" smtClean="0">
                <a:latin typeface="Calibri" panose="020F0502020204030204" pitchFamily="34" charset="0"/>
              </a:rPr>
              <a:t>weaned feeder </a:t>
            </a:r>
            <a:r>
              <a:rPr lang="en-US" sz="3000" b="1" dirty="0">
                <a:latin typeface="Calibri" panose="020F0502020204030204" pitchFamily="34" charset="0"/>
              </a:rPr>
              <a:t>calves.</a:t>
            </a:r>
            <a:r>
              <a:rPr lang="en-US" sz="3000" dirty="0">
                <a:latin typeface="Calibri" panose="020F0502020204030204" pitchFamily="34" charset="0"/>
              </a:rPr>
              <a:t> Not only will </a:t>
            </a:r>
            <a:r>
              <a:rPr lang="en-US" sz="3000" dirty="0" smtClean="0">
                <a:latin typeface="Calibri" panose="020F0502020204030204" pitchFamily="34" charset="0"/>
              </a:rPr>
              <a:t>cow/calf producers </a:t>
            </a:r>
            <a:r>
              <a:rPr lang="en-US" sz="3000" dirty="0">
                <a:latin typeface="Calibri" panose="020F0502020204030204" pitchFamily="34" charset="0"/>
              </a:rPr>
              <a:t>be creating an environment that is safer for the </a:t>
            </a:r>
            <a:r>
              <a:rPr lang="en-US" sz="3000" dirty="0" smtClean="0">
                <a:latin typeface="Calibri" panose="020F0502020204030204" pitchFamily="34" charset="0"/>
              </a:rPr>
              <a:t>handler, the </a:t>
            </a:r>
            <a:r>
              <a:rPr lang="en-US" sz="3000" dirty="0">
                <a:latin typeface="Calibri" panose="020F0502020204030204" pitchFamily="34" charset="0"/>
              </a:rPr>
              <a:t>animal, </a:t>
            </a:r>
            <a:r>
              <a:rPr lang="en-US" sz="3000" dirty="0" smtClean="0">
                <a:latin typeface="Calibri" panose="020F0502020204030204" pitchFamily="34" charset="0"/>
              </a:rPr>
              <a:t>and other segments of the beef industry, but </a:t>
            </a:r>
            <a:r>
              <a:rPr lang="en-US" sz="3000" dirty="0">
                <a:latin typeface="Calibri" panose="020F0502020204030204" pitchFamily="34" charset="0"/>
              </a:rPr>
              <a:t>it also </a:t>
            </a:r>
            <a:r>
              <a:rPr lang="en-US" sz="3000" b="1" dirty="0">
                <a:latin typeface="Calibri" panose="020F0502020204030204" pitchFamily="34" charset="0"/>
              </a:rPr>
              <a:t>creates a better working relationship with society, the media, and ultimately the consumer. </a:t>
            </a:r>
            <a:r>
              <a:rPr lang="en-US" sz="3000" dirty="0" smtClean="0">
                <a:latin typeface="Calibri" panose="020F0502020204030204" pitchFamily="34" charset="0"/>
              </a:rPr>
              <a:t>LS </a:t>
            </a:r>
            <a:r>
              <a:rPr lang="en-US" sz="3000" dirty="0">
                <a:latin typeface="Calibri" panose="020F0502020204030204" pitchFamily="34" charset="0"/>
              </a:rPr>
              <a:t>handling methods </a:t>
            </a:r>
            <a:r>
              <a:rPr lang="en-US" sz="3000" dirty="0" smtClean="0">
                <a:latin typeface="Calibri" panose="020F0502020204030204" pitchFamily="34" charset="0"/>
              </a:rPr>
              <a:t>can </a:t>
            </a:r>
            <a:r>
              <a:rPr lang="en-US" sz="3000" dirty="0">
                <a:latin typeface="Calibri" panose="020F0502020204030204" pitchFamily="34" charset="0"/>
              </a:rPr>
              <a:t>have a </a:t>
            </a:r>
            <a:r>
              <a:rPr lang="en-US" sz="3000" dirty="0" smtClean="0">
                <a:latin typeface="Calibri" panose="020F0502020204030204" pitchFamily="34" charset="0"/>
              </a:rPr>
              <a:t>immediate financial </a:t>
            </a:r>
            <a:r>
              <a:rPr lang="en-US" sz="3000" dirty="0">
                <a:latin typeface="Calibri" panose="020F0502020204030204" pitchFamily="34" charset="0"/>
              </a:rPr>
              <a:t>impact </a:t>
            </a:r>
            <a:r>
              <a:rPr lang="en-US" sz="3000" dirty="0" smtClean="0">
                <a:latin typeface="Calibri" panose="020F0502020204030204" pitchFamily="34" charset="0"/>
              </a:rPr>
              <a:t>for </a:t>
            </a:r>
            <a:r>
              <a:rPr lang="en-US" sz="3000" dirty="0">
                <a:latin typeface="Calibri" panose="020F0502020204030204" pitchFamily="34" charset="0"/>
              </a:rPr>
              <a:t>the cow/calf </a:t>
            </a:r>
            <a:r>
              <a:rPr lang="en-US" sz="3000" dirty="0" smtClean="0">
                <a:latin typeface="Calibri" panose="020F0502020204030204" pitchFamily="34" charset="0"/>
              </a:rPr>
              <a:t>producer.</a:t>
            </a:r>
            <a:r>
              <a:rPr lang="en-US" sz="2500" dirty="0" smtClean="0">
                <a:latin typeface="Calibri" panose="020F0502020204030204" pitchFamily="34" charset="0"/>
              </a:rPr>
              <a:t>  </a:t>
            </a:r>
            <a:endParaRPr lang="en-US" sz="2400" dirty="0">
              <a:latin typeface="Times New Roman" panose="02020603050405020304" pitchFamily="18" charset="0"/>
              <a:cs typeface="Times New Roman" panose="02020603050405020304" pitchFamily="18" charset="0"/>
            </a:endParaRPr>
          </a:p>
        </p:txBody>
      </p:sp>
      <p:sp>
        <p:nvSpPr>
          <p:cNvPr id="15" name="TextBox 14"/>
          <p:cNvSpPr txBox="1"/>
          <p:nvPr/>
        </p:nvSpPr>
        <p:spPr>
          <a:xfrm>
            <a:off x="13676455" y="6927610"/>
            <a:ext cx="12761381" cy="12711172"/>
          </a:xfrm>
          <a:prstGeom prst="rect">
            <a:avLst/>
          </a:prstGeom>
          <a:noFill/>
        </p:spPr>
        <p:txBody>
          <a:bodyPr wrap="square" rtlCol="0">
            <a:spAutoFit/>
          </a:bodyPr>
          <a:lstStyle/>
          <a:p>
            <a:pPr algn="just"/>
            <a:r>
              <a:rPr lang="en-US" sz="3000" b="1" i="1" dirty="0">
                <a:latin typeface="Calibri" panose="020F0502020204030204" pitchFamily="34" charset="0"/>
              </a:rPr>
              <a:t>Materials: </a:t>
            </a:r>
            <a:r>
              <a:rPr lang="en-US" sz="3000" dirty="0">
                <a:latin typeface="Calibri" panose="020F0502020204030204" pitchFamily="34" charset="0"/>
              </a:rPr>
              <a:t>224 calves of Angus cross breeding from two herds in Virginia were studied. The LS handlers were trained using disk 1 of Bud Williams’, </a:t>
            </a:r>
            <a:r>
              <a:rPr lang="en-US" sz="3000" dirty="0" err="1">
                <a:latin typeface="Calibri" panose="020F0502020204030204" pitchFamily="34" charset="0"/>
              </a:rPr>
              <a:t>Stockmanship</a:t>
            </a:r>
            <a:r>
              <a:rPr lang="en-US" sz="3000" dirty="0">
                <a:latin typeface="Calibri" panose="020F0502020204030204" pitchFamily="34" charset="0"/>
              </a:rPr>
              <a:t> DVD set, and a two hour hands-on training session.  </a:t>
            </a:r>
            <a:r>
              <a:rPr lang="en-US" sz="3200" b="1" dirty="0">
                <a:latin typeface="Calibri" panose="020F0502020204030204" pitchFamily="34" charset="0"/>
              </a:rPr>
              <a:t>Virginia Cooperative Extension professionals scored handler activity and calf activity during working sessions</a:t>
            </a:r>
            <a:r>
              <a:rPr lang="en-US" sz="3000" dirty="0">
                <a:latin typeface="Calibri" panose="020F0502020204030204" pitchFamily="34" charset="0"/>
              </a:rPr>
              <a:t> from calving to 30 days post-weaning.</a:t>
            </a:r>
            <a:r>
              <a:rPr lang="en-US" sz="2500" dirty="0">
                <a:latin typeface="Calibri" panose="020F0502020204030204" pitchFamily="34" charset="0"/>
              </a:rPr>
              <a:t>  </a:t>
            </a:r>
            <a:r>
              <a:rPr lang="en-US" sz="3000" dirty="0">
                <a:latin typeface="Calibri" panose="020F0502020204030204" pitchFamily="34" charset="0"/>
              </a:rPr>
              <a:t>Two weaning methods were used; complete separation of the cows and calves and fence-line weaning.</a:t>
            </a:r>
          </a:p>
          <a:p>
            <a:pPr algn="just"/>
            <a:r>
              <a:rPr lang="en-US" sz="3000" b="1" i="1" dirty="0" smtClean="0">
                <a:latin typeface="Calibri" panose="020F0502020204030204" pitchFamily="34" charset="0"/>
              </a:rPr>
              <a:t>Methodology:  </a:t>
            </a:r>
            <a:r>
              <a:rPr lang="en-US" sz="3200" b="1" dirty="0" smtClean="0">
                <a:latin typeface="Calibri" panose="020F0502020204030204" pitchFamily="34" charset="0"/>
              </a:rPr>
              <a:t>Low Stress techniques incorporate the cattle’s natural instincts and tendencies (flight zone and point of balance) to move them.  </a:t>
            </a:r>
            <a:r>
              <a:rPr lang="en-US" sz="3000" dirty="0" smtClean="0">
                <a:latin typeface="Calibri" panose="020F0502020204030204" pitchFamily="34" charset="0"/>
              </a:rPr>
              <a:t>Weaning </a:t>
            </a:r>
            <a:r>
              <a:rPr lang="en-US" sz="3000" dirty="0">
                <a:latin typeface="Calibri" panose="020F0502020204030204" pitchFamily="34" charset="0"/>
              </a:rPr>
              <a:t>training consisted of an exercise performed each time the LS cows and calves were sorted for normal scheduled management work </a:t>
            </a:r>
            <a:r>
              <a:rPr lang="en-US" sz="3000" dirty="0" smtClean="0">
                <a:latin typeface="Calibri" panose="020F0502020204030204" pitchFamily="34" charset="0"/>
              </a:rPr>
              <a:t>sessions (breeding synchronization</a:t>
            </a:r>
            <a:r>
              <a:rPr lang="en-US" sz="3000" dirty="0">
                <a:latin typeface="Calibri" panose="020F0502020204030204" pitchFamily="34" charset="0"/>
              </a:rPr>
              <a:t>, breeding, and pregnancy </a:t>
            </a:r>
            <a:r>
              <a:rPr lang="en-US" sz="3000" dirty="0" smtClean="0">
                <a:latin typeface="Calibri" panose="020F0502020204030204" pitchFamily="34" charset="0"/>
              </a:rPr>
              <a:t>checks). The </a:t>
            </a:r>
            <a:r>
              <a:rPr lang="en-US" sz="3000" dirty="0">
                <a:latin typeface="Calibri" panose="020F0502020204030204" pitchFamily="34" charset="0"/>
              </a:rPr>
              <a:t>cow/calf pairs were quietly brought in from the field to a holding pen.  Then they were quietly moved into a pen that was adjacent to the current holding pen by working the front of the herd from the exit gate.  The whole group was quietly moved from the first pen to the second pen with the </a:t>
            </a:r>
            <a:r>
              <a:rPr lang="en-US" sz="3200" b="1" dirty="0">
                <a:latin typeface="Calibri" panose="020F0502020204030204" pitchFamily="34" charset="0"/>
              </a:rPr>
              <a:t>key concept being to teach the cattle to walk past the handler.  </a:t>
            </a:r>
            <a:r>
              <a:rPr lang="en-US" sz="3000" dirty="0">
                <a:latin typeface="Calibri" panose="020F0502020204030204" pitchFamily="34" charset="0"/>
              </a:rPr>
              <a:t>If an animal moved too quickly the handler would back up with that animal, using parallel movement to slow the animal down.  If the cattle were not calm, the whole group would then be moved back to the first pen following the same procedure with the same concept.  Finally, if calm, the cows would be allowed to move to the second pen again, and the calves would remain in the first pen, </a:t>
            </a:r>
            <a:r>
              <a:rPr lang="en-US" sz="3000" dirty="0" smtClean="0">
                <a:latin typeface="Calibri" panose="020F0502020204030204" pitchFamily="34" charset="0"/>
              </a:rPr>
              <a:t>the handler gently </a:t>
            </a:r>
            <a:r>
              <a:rPr lang="en-US" sz="3000" dirty="0">
                <a:latin typeface="Calibri" panose="020F0502020204030204" pitchFamily="34" charset="0"/>
              </a:rPr>
              <a:t>stepping in front of each calf that tried to exit. </a:t>
            </a:r>
            <a:r>
              <a:rPr lang="en-US" sz="3000" dirty="0" smtClean="0">
                <a:latin typeface="Calibri" panose="020F0502020204030204" pitchFamily="34" charset="0"/>
              </a:rPr>
              <a:t>If </a:t>
            </a:r>
            <a:r>
              <a:rPr lang="en-US" sz="3000" dirty="0">
                <a:latin typeface="Calibri" panose="020F0502020204030204" pitchFamily="34" charset="0"/>
              </a:rPr>
              <a:t>any calves mistakenly were let by during the sorting process, there was no attempt to stop the calf, unless easily done at the walk.  The handler or another handler would go retrieve the calf and bring it back to the original pen at a walk at a later time</a:t>
            </a:r>
            <a:r>
              <a:rPr lang="en-US" sz="3000" dirty="0" smtClean="0">
                <a:latin typeface="Calibri" panose="020F0502020204030204" pitchFamily="34" charset="0"/>
              </a:rPr>
              <a:t>.</a:t>
            </a:r>
            <a:endParaRPr lang="en-US" sz="3000" dirty="0">
              <a:latin typeface="Calibri" panose="020F0502020204030204" pitchFamily="34" charset="0"/>
            </a:endParaRPr>
          </a:p>
        </p:txBody>
      </p:sp>
      <p:sp>
        <p:nvSpPr>
          <p:cNvPr id="16" name="TextBox 15"/>
          <p:cNvSpPr txBox="1"/>
          <p:nvPr/>
        </p:nvSpPr>
        <p:spPr>
          <a:xfrm>
            <a:off x="375486" y="31090234"/>
            <a:ext cx="12803506" cy="1938992"/>
          </a:xfrm>
          <a:prstGeom prst="rect">
            <a:avLst/>
          </a:prstGeom>
          <a:noFill/>
        </p:spPr>
        <p:txBody>
          <a:bodyPr wrap="square" rtlCol="0">
            <a:spAutoFit/>
          </a:bodyPr>
          <a:lstStyle/>
          <a:p>
            <a:pPr algn="just"/>
            <a:r>
              <a:rPr lang="en-US" sz="3000" dirty="0">
                <a:latin typeface="Calibri" panose="020F0502020204030204" pitchFamily="34" charset="0"/>
              </a:rPr>
              <a:t>The purpose of the study was to determine </a:t>
            </a:r>
            <a:r>
              <a:rPr lang="en-US" sz="3000" dirty="0" smtClean="0">
                <a:latin typeface="Calibri" panose="020F0502020204030204" pitchFamily="34" charset="0"/>
              </a:rPr>
              <a:t>the physical and economic </a:t>
            </a:r>
            <a:r>
              <a:rPr lang="en-US" sz="3000" dirty="0">
                <a:latin typeface="Calibri" panose="020F0502020204030204" pitchFamily="34" charset="0"/>
              </a:rPr>
              <a:t>benefits of LS cattle handling </a:t>
            </a:r>
            <a:r>
              <a:rPr lang="en-US" sz="3000" dirty="0" smtClean="0">
                <a:latin typeface="Calibri" panose="020F0502020204030204" pitchFamily="34" charset="0"/>
              </a:rPr>
              <a:t>to </a:t>
            </a:r>
            <a:r>
              <a:rPr lang="en-US" sz="3000" dirty="0">
                <a:latin typeface="Calibri" panose="020F0502020204030204" pitchFamily="34" charset="0"/>
              </a:rPr>
              <a:t>the </a:t>
            </a:r>
            <a:r>
              <a:rPr lang="en-US" sz="3000" dirty="0" smtClean="0">
                <a:latin typeface="Calibri" panose="020F0502020204030204" pitchFamily="34" charset="0"/>
              </a:rPr>
              <a:t>cattle and producer </a:t>
            </a:r>
            <a:r>
              <a:rPr lang="en-US" sz="3000" dirty="0">
                <a:latin typeface="Calibri" panose="020F0502020204030204" pitchFamily="34" charset="0"/>
              </a:rPr>
              <a:t>in central </a:t>
            </a:r>
            <a:r>
              <a:rPr lang="en-US" sz="3000" dirty="0" smtClean="0">
                <a:latin typeface="Calibri" panose="020F0502020204030204" pitchFamily="34" charset="0"/>
              </a:rPr>
              <a:t>Virginia by lowering </a:t>
            </a:r>
            <a:r>
              <a:rPr lang="en-US" sz="3000" dirty="0">
                <a:latin typeface="Calibri" panose="020F0502020204030204" pitchFamily="34" charset="0"/>
              </a:rPr>
              <a:t>the stress response in the calves during the weaning process, increasing weight gain and/or decreasing weight loss post-weaning.</a:t>
            </a:r>
            <a:r>
              <a:rPr lang="en-US" sz="2500" dirty="0">
                <a:latin typeface="Calibri" panose="020F0502020204030204" pitchFamily="34" charset="0"/>
              </a:rPr>
              <a:t>  </a:t>
            </a:r>
          </a:p>
        </p:txBody>
      </p:sp>
      <p:sp>
        <p:nvSpPr>
          <p:cNvPr id="17" name="TextBox 16"/>
          <p:cNvSpPr txBox="1"/>
          <p:nvPr/>
        </p:nvSpPr>
        <p:spPr>
          <a:xfrm>
            <a:off x="27205764" y="31136424"/>
            <a:ext cx="12762817" cy="6740307"/>
          </a:xfrm>
          <a:prstGeom prst="rect">
            <a:avLst/>
          </a:prstGeom>
          <a:noFill/>
        </p:spPr>
        <p:txBody>
          <a:bodyPr wrap="square" rtlCol="0">
            <a:spAutoFit/>
          </a:bodyPr>
          <a:lstStyle/>
          <a:p>
            <a:pPr algn="just"/>
            <a:r>
              <a:rPr lang="en-US" sz="1800" dirty="0" err="1" smtClean="0">
                <a:latin typeface="Calibri" panose="020F0502020204030204" pitchFamily="34" charset="0"/>
              </a:rPr>
              <a:t>Detering</a:t>
            </a:r>
            <a:r>
              <a:rPr lang="en-US" sz="1800" dirty="0">
                <a:latin typeface="Calibri" panose="020F0502020204030204" pitchFamily="34" charset="0"/>
              </a:rPr>
              <a:t>, H. 2006. Ranch Safety through Low-Stress Cattle Handling.  The Cattlemen. Dec. 2006; 93, 7: </a:t>
            </a:r>
            <a:r>
              <a:rPr lang="en-US" sz="1800" dirty="0" err="1">
                <a:latin typeface="Calibri" panose="020F0502020204030204" pitchFamily="34" charset="0"/>
              </a:rPr>
              <a:t>pg</a:t>
            </a:r>
            <a:r>
              <a:rPr lang="en-US" sz="1800" dirty="0">
                <a:latin typeface="Calibri" panose="020F0502020204030204" pitchFamily="34" charset="0"/>
              </a:rPr>
              <a:t> 10.</a:t>
            </a:r>
          </a:p>
          <a:p>
            <a:pPr algn="just"/>
            <a:r>
              <a:rPr lang="en-US" sz="1800" dirty="0" smtClean="0">
                <a:latin typeface="Calibri" panose="020F0502020204030204" pitchFamily="34" charset="0"/>
              </a:rPr>
              <a:t>Fox</a:t>
            </a:r>
            <a:r>
              <a:rPr lang="en-US" sz="1800" dirty="0">
                <a:latin typeface="Calibri" panose="020F0502020204030204" pitchFamily="34" charset="0"/>
              </a:rPr>
              <a:t>, S. 2003. Worker Injuries Involving the Interaction of Cattle, Cattle Handlers, and Farm Structures or Equipment. Thesis: Master of Science, Kansas State University.</a:t>
            </a:r>
          </a:p>
          <a:p>
            <a:pPr algn="just"/>
            <a:r>
              <a:rPr lang="en-US" sz="1800" dirty="0" smtClean="0">
                <a:latin typeface="Calibri" panose="020F0502020204030204" pitchFamily="34" charset="0"/>
              </a:rPr>
              <a:t>Grandin</a:t>
            </a:r>
            <a:r>
              <a:rPr lang="en-US" sz="1800" dirty="0">
                <a:latin typeface="Calibri" panose="020F0502020204030204" pitchFamily="34" charset="0"/>
              </a:rPr>
              <a:t>, T. 1993. Behavioral Agitation During Handling of Cattle is Persistent Over Time.  Applied Animal behavior Science. Vol. 36: 1-9.</a:t>
            </a:r>
          </a:p>
          <a:p>
            <a:pPr algn="just"/>
            <a:r>
              <a:rPr lang="en-US" sz="1800" dirty="0" smtClean="0">
                <a:latin typeface="Calibri" panose="020F0502020204030204" pitchFamily="34" charset="0"/>
              </a:rPr>
              <a:t>Grandin</a:t>
            </a:r>
            <a:r>
              <a:rPr lang="en-US" sz="1800" dirty="0">
                <a:latin typeface="Calibri" panose="020F0502020204030204" pitchFamily="34" charset="0"/>
              </a:rPr>
              <a:t>, T. 1998. Review:  Reducing Handling Stress Improves Both Productivity and Welfare. The Professional Animal Scientist. Vol. 14: 1-10.</a:t>
            </a:r>
          </a:p>
          <a:p>
            <a:pPr algn="just"/>
            <a:r>
              <a:rPr lang="en-US" sz="1800" dirty="0" smtClean="0">
                <a:latin typeface="Calibri" panose="020F0502020204030204" pitchFamily="34" charset="0"/>
              </a:rPr>
              <a:t>Grandin</a:t>
            </a:r>
            <a:r>
              <a:rPr lang="en-US" sz="1800" dirty="0">
                <a:latin typeface="Calibri" panose="020F0502020204030204" pitchFamily="34" charset="0"/>
              </a:rPr>
              <a:t>, T. 2003. Transferring Results of Behavioral Research to Industry to Improve Animal </a:t>
            </a:r>
            <a:r>
              <a:rPr lang="en-US" sz="1800" dirty="0" smtClean="0">
                <a:latin typeface="Calibri" panose="020F0502020204030204" pitchFamily="34" charset="0"/>
              </a:rPr>
              <a:t>Welfare </a:t>
            </a:r>
            <a:r>
              <a:rPr lang="en-US" sz="1800" dirty="0">
                <a:latin typeface="Calibri" panose="020F0502020204030204" pitchFamily="34" charset="0"/>
              </a:rPr>
              <a:t>on the Farm, Ranch and the Slaughter Plant.  Applied Animal </a:t>
            </a:r>
            <a:r>
              <a:rPr lang="en-US" sz="1800" dirty="0" err="1">
                <a:latin typeface="Calibri" panose="020F0502020204030204" pitchFamily="34" charset="0"/>
              </a:rPr>
              <a:t>Behaviour</a:t>
            </a:r>
            <a:r>
              <a:rPr lang="en-US" sz="1800" dirty="0">
                <a:latin typeface="Calibri" panose="020F0502020204030204" pitchFamily="34" charset="0"/>
              </a:rPr>
              <a:t> </a:t>
            </a:r>
            <a:r>
              <a:rPr lang="en-US" sz="1800" dirty="0" smtClean="0">
                <a:latin typeface="Calibri" panose="020F0502020204030204" pitchFamily="34" charset="0"/>
              </a:rPr>
              <a:t>Science</a:t>
            </a:r>
            <a:r>
              <a:rPr lang="en-US" sz="1800" dirty="0">
                <a:latin typeface="Calibri" panose="020F0502020204030204" pitchFamily="34" charset="0"/>
              </a:rPr>
              <a:t>. Vol. 81: 215-228.</a:t>
            </a:r>
          </a:p>
          <a:p>
            <a:pPr algn="just"/>
            <a:r>
              <a:rPr lang="en-US" sz="1800" dirty="0" smtClean="0">
                <a:latin typeface="Calibri" panose="020F0502020204030204" pitchFamily="34" charset="0"/>
              </a:rPr>
              <a:t>Hulbert</a:t>
            </a:r>
            <a:r>
              <a:rPr lang="en-US" sz="1800" dirty="0">
                <a:latin typeface="Calibri" panose="020F0502020204030204" pitchFamily="34" charset="0"/>
              </a:rPr>
              <a:t>, L. E., Carroll, J. A., Burdick, N. C., Randel, R. D., Brown, M. S., Ballou, M. A., 2011. Innate Immune Responses of Temperamental and Calm Cattle After Transportation. Veterinary Immunology and Immunopathology. Vol. 143: 66-74.</a:t>
            </a:r>
          </a:p>
          <a:p>
            <a:pPr algn="just"/>
            <a:r>
              <a:rPr lang="en-US" sz="1800" dirty="0" err="1" smtClean="0">
                <a:latin typeface="Calibri" panose="020F0502020204030204" pitchFamily="34" charset="0"/>
              </a:rPr>
              <a:t>Loberg</a:t>
            </a:r>
            <a:r>
              <a:rPr lang="en-US" sz="1800" dirty="0" smtClean="0">
                <a:latin typeface="Calibri" panose="020F0502020204030204" pitchFamily="34" charset="0"/>
              </a:rPr>
              <a:t>, J. M., Hernandez, C. E., </a:t>
            </a:r>
            <a:r>
              <a:rPr lang="en-US" sz="1800" dirty="0" err="1" smtClean="0">
                <a:latin typeface="Calibri" panose="020F0502020204030204" pitchFamily="34" charset="0"/>
              </a:rPr>
              <a:t>Thierfelder</a:t>
            </a:r>
            <a:r>
              <a:rPr lang="en-US" sz="1800" dirty="0" smtClean="0">
                <a:latin typeface="Calibri" panose="020F0502020204030204" pitchFamily="34" charset="0"/>
              </a:rPr>
              <a:t>, T., Jensen, M. B., Berg, C., </a:t>
            </a:r>
            <a:r>
              <a:rPr lang="en-US" sz="1800" dirty="0" err="1" smtClean="0">
                <a:latin typeface="Calibri" panose="020F0502020204030204" pitchFamily="34" charset="0"/>
              </a:rPr>
              <a:t>Lidfors</a:t>
            </a:r>
            <a:r>
              <a:rPr lang="en-US" sz="1800" dirty="0" smtClean="0">
                <a:latin typeface="Calibri" panose="020F0502020204030204" pitchFamily="34" charset="0"/>
              </a:rPr>
              <a:t>, L. 2008. Weaning and Separation in Two Steps – A Way to Decrease Stress in Dairy Calves Suckled by Foster Cows. Applied Animal Behavior Science. Vol 111: 222-234.</a:t>
            </a:r>
          </a:p>
          <a:p>
            <a:pPr algn="just"/>
            <a:r>
              <a:rPr lang="en-US" sz="1800" dirty="0" smtClean="0">
                <a:latin typeface="Calibri" panose="020F0502020204030204" pitchFamily="34" charset="0"/>
              </a:rPr>
              <a:t>Mid-Atlantic </a:t>
            </a:r>
            <a:r>
              <a:rPr lang="en-US" sz="1800" dirty="0">
                <a:latin typeface="Calibri" panose="020F0502020204030204" pitchFamily="34" charset="0"/>
              </a:rPr>
              <a:t>Beef Quality Assurance Program Certification Manual. 2006. Quality Assurance of Market Cows &amp; Bulls: Economic Value of Market Cows &amp; Bulls.  2006 </a:t>
            </a:r>
            <a:r>
              <a:rPr lang="en-US" sz="1800" dirty="0" smtClean="0">
                <a:latin typeface="Calibri" panose="020F0502020204030204" pitchFamily="34" charset="0"/>
              </a:rPr>
              <a:t> and 2010 Edition</a:t>
            </a:r>
            <a:r>
              <a:rPr lang="en-US" sz="1800" dirty="0">
                <a:latin typeface="Calibri" panose="020F0502020204030204" pitchFamily="34" charset="0"/>
              </a:rPr>
              <a:t>.</a:t>
            </a:r>
          </a:p>
          <a:p>
            <a:pPr algn="just"/>
            <a:r>
              <a:rPr lang="en-US" sz="1800" dirty="0" err="1" smtClean="0">
                <a:latin typeface="Calibri" panose="020F0502020204030204" pitchFamily="34" charset="0"/>
              </a:rPr>
              <a:t>Radke</a:t>
            </a:r>
            <a:r>
              <a:rPr lang="en-US" sz="1800" dirty="0">
                <a:latin typeface="Calibri" panose="020F0502020204030204" pitchFamily="34" charset="0"/>
              </a:rPr>
              <a:t>, A. 2014. 3 Questions to Ask About The “Humanely Raised” Meat Label.  Beef Magazine. Nov. 18, 2014.  http://beefmagazine.com/blog/3-questions-ask-about-humanely-raised-meat-label?NL=BEEF-02&amp;Issue=BEEF-02_20141118_BEEF-02_554&amp;sfvc4enews=42&amp;cl=article_1_1&amp;YM_RID=CPG02000000652009&amp;YM_MID=1335</a:t>
            </a:r>
          </a:p>
          <a:p>
            <a:pPr algn="just"/>
            <a:r>
              <a:rPr lang="en-US" sz="1800" dirty="0" smtClean="0">
                <a:latin typeface="Calibri" panose="020F0502020204030204" pitchFamily="34" charset="0"/>
              </a:rPr>
              <a:t>Reinhardt</a:t>
            </a:r>
            <a:r>
              <a:rPr lang="en-US" sz="1800" dirty="0">
                <a:latin typeface="Calibri" panose="020F0502020204030204" pitchFamily="34" charset="0"/>
              </a:rPr>
              <a:t>, C. D., Busby, W. D., </a:t>
            </a:r>
            <a:r>
              <a:rPr lang="en-US" sz="1800" dirty="0" err="1">
                <a:latin typeface="Calibri" panose="020F0502020204030204" pitchFamily="34" charset="0"/>
              </a:rPr>
              <a:t>Corah</a:t>
            </a:r>
            <a:r>
              <a:rPr lang="en-US" sz="1800" dirty="0">
                <a:latin typeface="Calibri" panose="020F0502020204030204" pitchFamily="34" charset="0"/>
              </a:rPr>
              <a:t>, L. R. 2009. Relationship of Various Incoming Cattle Traits with Feedlot Performance and Carcass Traits. Journal of Animal Science. Vol. 87: 3030-3042.</a:t>
            </a:r>
          </a:p>
          <a:p>
            <a:pPr algn="just"/>
            <a:r>
              <a:rPr lang="en-US" sz="1800" dirty="0" smtClean="0">
                <a:latin typeface="Calibri" panose="020F0502020204030204" pitchFamily="34" charset="0"/>
              </a:rPr>
              <a:t>Ribeiro</a:t>
            </a:r>
            <a:r>
              <a:rPr lang="en-US" sz="1800" dirty="0">
                <a:latin typeface="Calibri" panose="020F0502020204030204" pitchFamily="34" charset="0"/>
              </a:rPr>
              <a:t>, J. M. de C. R., Brockway, J. M., Webster, A. J. F.  1977. A Note on the Energy Cost of Walking in Cattle.  Animal Production. Vol. 25: 107-110. </a:t>
            </a:r>
            <a:r>
              <a:rPr lang="en-US" sz="1800" dirty="0" err="1">
                <a:latin typeface="Calibri" panose="020F0502020204030204" pitchFamily="34" charset="0"/>
              </a:rPr>
              <a:t>Doi</a:t>
            </a:r>
            <a:r>
              <a:rPr lang="en-US" sz="1800" dirty="0">
                <a:latin typeface="Calibri" panose="020F0502020204030204" pitchFamily="34" charset="0"/>
              </a:rPr>
              <a:t>: 10.1017/S0003356100039118.</a:t>
            </a:r>
          </a:p>
          <a:p>
            <a:pPr algn="just"/>
            <a:r>
              <a:rPr lang="en-US" sz="1800" dirty="0" smtClean="0">
                <a:latin typeface="Calibri" panose="020F0502020204030204" pitchFamily="34" charset="0"/>
              </a:rPr>
              <a:t>Weary</a:t>
            </a:r>
            <a:r>
              <a:rPr lang="en-US" sz="1800" dirty="0">
                <a:latin typeface="Calibri" panose="020F0502020204030204" pitchFamily="34" charset="0"/>
              </a:rPr>
              <a:t>, D. M., Chua, B. 2000. Effects of Early Separation on the Diary Cow and Calf 1. Separation at 6h, 1 day, and 4 days after Birth.  Applied Animal Behavior Science.  Vol. 69: 177-188.</a:t>
            </a:r>
          </a:p>
          <a:p>
            <a:pPr algn="just"/>
            <a:r>
              <a:rPr lang="en-US" sz="1800" dirty="0" smtClean="0">
                <a:latin typeface="Calibri" panose="020F0502020204030204" pitchFamily="34" charset="0"/>
              </a:rPr>
              <a:t>Williams</a:t>
            </a:r>
            <a:r>
              <a:rPr lang="en-US" sz="1800" dirty="0">
                <a:latin typeface="Calibri" panose="020F0502020204030204" pitchFamily="34" charset="0"/>
              </a:rPr>
              <a:t>, B. 2010. Bud’s Musings. www.stockmanship.com. September.</a:t>
            </a:r>
          </a:p>
        </p:txBody>
      </p:sp>
      <p:sp>
        <p:nvSpPr>
          <p:cNvPr id="18" name="TextBox 17"/>
          <p:cNvSpPr txBox="1"/>
          <p:nvPr/>
        </p:nvSpPr>
        <p:spPr>
          <a:xfrm>
            <a:off x="27125166" y="28470203"/>
            <a:ext cx="12756674" cy="1569660"/>
          </a:xfrm>
          <a:prstGeom prst="rect">
            <a:avLst/>
          </a:prstGeom>
          <a:noFill/>
        </p:spPr>
        <p:txBody>
          <a:bodyPr wrap="square" rtlCol="0">
            <a:spAutoFit/>
          </a:bodyPr>
          <a:lstStyle/>
          <a:p>
            <a:pPr algn="just"/>
            <a:r>
              <a:rPr lang="en-US" sz="3200" b="1" dirty="0" smtClean="0">
                <a:latin typeface="Calibri" panose="020F0502020204030204" pitchFamily="34" charset="0"/>
                <a:cs typeface="Times New Roman" panose="02020603050405020304" pitchFamily="18" charset="0"/>
              </a:rPr>
              <a:t>Special thanks to the </a:t>
            </a:r>
            <a:r>
              <a:rPr lang="en-US" sz="3200" b="1" dirty="0">
                <a:latin typeface="Calibri" panose="020F0502020204030204" pitchFamily="34" charset="0"/>
                <a:cs typeface="Times New Roman" panose="02020603050405020304" pitchFamily="18" charset="0"/>
              </a:rPr>
              <a:t>Virginia Department of </a:t>
            </a:r>
            <a:r>
              <a:rPr lang="en-US" sz="3200" b="1" dirty="0" smtClean="0">
                <a:latin typeface="Calibri" panose="020F0502020204030204" pitchFamily="34" charset="0"/>
                <a:cs typeface="Times New Roman" panose="02020603050405020304" pitchFamily="18" charset="0"/>
              </a:rPr>
              <a:t>Corrections, Virginia Cooperative Extension, </a:t>
            </a:r>
            <a:r>
              <a:rPr lang="en-US" sz="3200" b="1" dirty="0">
                <a:latin typeface="Calibri" panose="020F0502020204030204" pitchFamily="34" charset="0"/>
                <a:cs typeface="Times New Roman" panose="02020603050405020304" pitchFamily="18" charset="0"/>
              </a:rPr>
              <a:t>and the Virginia-Maryland Regional College of Veterinary Medicine</a:t>
            </a:r>
            <a:r>
              <a:rPr lang="en-US" sz="3200" b="1" dirty="0" smtClean="0">
                <a:latin typeface="Calibri" panose="020F0502020204030204" pitchFamily="34" charset="0"/>
                <a:cs typeface="Times New Roman" panose="02020603050405020304" pitchFamily="18" charset="0"/>
              </a:rPr>
              <a:t>.</a:t>
            </a:r>
            <a:endParaRPr lang="en-US" sz="3200" b="1" dirty="0">
              <a:latin typeface="Calibri" panose="020F0502020204030204" pitchFamily="34" charset="0"/>
              <a:cs typeface="Times New Roman" panose="02020603050405020304" pitchFamily="18" charset="0"/>
            </a:endParaRPr>
          </a:p>
        </p:txBody>
      </p:sp>
      <p:sp>
        <p:nvSpPr>
          <p:cNvPr id="35" name="Rounded Rectangle 34"/>
          <p:cNvSpPr/>
          <p:nvPr/>
        </p:nvSpPr>
        <p:spPr>
          <a:xfrm>
            <a:off x="13691695" y="27496326"/>
            <a:ext cx="12894311" cy="10380405"/>
          </a:xfrm>
          <a:prstGeom prst="roundRect">
            <a:avLst/>
          </a:prstGeom>
          <a:solidFill>
            <a:schemeClr val="tx2">
              <a:lumMod val="75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Subtitle 2"/>
          <p:cNvSpPr txBox="1">
            <a:spLocks/>
          </p:cNvSpPr>
          <p:nvPr/>
        </p:nvSpPr>
        <p:spPr>
          <a:xfrm>
            <a:off x="316035" y="17791461"/>
            <a:ext cx="12782549" cy="1060419"/>
          </a:xfrm>
          <a:prstGeom prst="roundRect">
            <a:avLst/>
          </a:prstGeom>
          <a:solidFill>
            <a:schemeClr val="tx2">
              <a:lumMod val="60000"/>
              <a:lumOff val="40000"/>
            </a:schemeClr>
          </a:solidFill>
        </p:spPr>
        <p:txBody>
          <a:bodyPr vert="horz" lIns="438912" tIns="219456" rIns="438912" bIns="219456" rtlCol="0">
            <a:noAutofit/>
          </a:bodyPr>
          <a:lstStyle>
            <a:lvl1pPr marL="0" indent="0" algn="ctr" defTabSz="4389120" rtl="0" eaLnBrk="1" latinLnBrk="0" hangingPunct="1">
              <a:spcBef>
                <a:spcPct val="20000"/>
              </a:spcBef>
              <a:buFont typeface="Arial" pitchFamily="34" charset="0"/>
              <a:buNone/>
              <a:defRPr sz="11500" kern="1200">
                <a:solidFill>
                  <a:schemeClr val="tx1">
                    <a:tint val="75000"/>
                  </a:schemeClr>
                </a:solidFill>
                <a:latin typeface="+mj-lt"/>
                <a:ea typeface="+mn-ea"/>
                <a:cs typeface="+mn-cs"/>
              </a:defRPr>
            </a:lvl1pPr>
            <a:lvl2pPr marL="2194560" indent="0" algn="ctr" defTabSz="4389120" rtl="0" eaLnBrk="1" latinLnBrk="0" hangingPunct="1">
              <a:spcBef>
                <a:spcPct val="20000"/>
              </a:spcBef>
              <a:buFont typeface="Courier New" pitchFamily="49" charset="0"/>
              <a:buNone/>
              <a:defRPr sz="7700" kern="1200">
                <a:solidFill>
                  <a:schemeClr val="tx1">
                    <a:tint val="75000"/>
                  </a:schemeClr>
                </a:solidFill>
                <a:latin typeface="+mj-lt"/>
                <a:ea typeface="+mn-ea"/>
                <a:cs typeface="+mn-cs"/>
              </a:defRPr>
            </a:lvl2pPr>
            <a:lvl3pPr marL="4389120" indent="0" algn="ctr" defTabSz="4389120" rtl="0" eaLnBrk="1" latinLnBrk="0" hangingPunct="1">
              <a:spcBef>
                <a:spcPct val="20000"/>
              </a:spcBef>
              <a:buFont typeface="Arial" pitchFamily="34" charset="0"/>
              <a:buNone/>
              <a:defRPr sz="7700" kern="1200">
                <a:solidFill>
                  <a:schemeClr val="tx1">
                    <a:tint val="75000"/>
                  </a:schemeClr>
                </a:solidFill>
                <a:latin typeface="+mj-lt"/>
                <a:ea typeface="+mn-ea"/>
                <a:cs typeface="+mn-cs"/>
              </a:defRPr>
            </a:lvl3pPr>
            <a:lvl4pPr marL="6583680" indent="0" algn="ctr" defTabSz="4389120" rtl="0" eaLnBrk="1" latinLnBrk="0" hangingPunct="1">
              <a:spcBef>
                <a:spcPct val="20000"/>
              </a:spcBef>
              <a:buFont typeface="Courier New" pitchFamily="49" charset="0"/>
              <a:buNone/>
              <a:defRPr sz="7700" kern="1200">
                <a:solidFill>
                  <a:schemeClr val="tx1">
                    <a:tint val="75000"/>
                  </a:schemeClr>
                </a:solidFill>
                <a:latin typeface="+mj-lt"/>
                <a:ea typeface="+mn-ea"/>
                <a:cs typeface="+mn-cs"/>
              </a:defRPr>
            </a:lvl4pPr>
            <a:lvl5pPr marL="8778240" indent="0" algn="ctr" defTabSz="4389120" rtl="0" eaLnBrk="1" latinLnBrk="0" hangingPunct="1">
              <a:spcBef>
                <a:spcPct val="20000"/>
              </a:spcBef>
              <a:buFont typeface="Arial" pitchFamily="34" charset="0"/>
              <a:buNone/>
              <a:defRPr sz="7700" kern="1200">
                <a:solidFill>
                  <a:schemeClr val="tx1">
                    <a:tint val="75000"/>
                  </a:schemeClr>
                </a:solidFill>
                <a:latin typeface="+mj-lt"/>
                <a:ea typeface="+mn-ea"/>
                <a:cs typeface="+mn-cs"/>
              </a:defRPr>
            </a:lvl5pPr>
            <a:lvl6pPr marL="10972800" indent="0" algn="ctr" defTabSz="4389120" rtl="0" eaLnBrk="1" latinLnBrk="0" hangingPunct="1">
              <a:spcBef>
                <a:spcPct val="20000"/>
              </a:spcBef>
              <a:buFont typeface="Courier New" pitchFamily="49" charset="0"/>
              <a:buNone/>
              <a:defRPr sz="7700" kern="1200">
                <a:solidFill>
                  <a:schemeClr val="tx1">
                    <a:tint val="75000"/>
                  </a:schemeClr>
                </a:solidFill>
                <a:latin typeface="+mj-lt"/>
                <a:ea typeface="+mn-ea"/>
                <a:cs typeface="+mn-cs"/>
              </a:defRPr>
            </a:lvl6pPr>
            <a:lvl7pPr marL="13167360" indent="0" algn="ctr" defTabSz="4389120" rtl="0" eaLnBrk="1" latinLnBrk="0" hangingPunct="1">
              <a:spcBef>
                <a:spcPct val="20000"/>
              </a:spcBef>
              <a:buFont typeface="Arial" pitchFamily="34" charset="0"/>
              <a:buNone/>
              <a:defRPr sz="7700" kern="1200">
                <a:solidFill>
                  <a:schemeClr val="tx1">
                    <a:tint val="75000"/>
                  </a:schemeClr>
                </a:solidFill>
                <a:latin typeface="+mj-lt"/>
                <a:ea typeface="+mn-ea"/>
                <a:cs typeface="+mn-cs"/>
              </a:defRPr>
            </a:lvl7pPr>
            <a:lvl8pPr marL="15361920" indent="0" algn="ctr" defTabSz="4389120" rtl="0" eaLnBrk="1" latinLnBrk="0" hangingPunct="1">
              <a:spcBef>
                <a:spcPct val="20000"/>
              </a:spcBef>
              <a:buFont typeface="Courier New" pitchFamily="49" charset="0"/>
              <a:buNone/>
              <a:defRPr sz="7700" kern="1200">
                <a:solidFill>
                  <a:schemeClr val="tx1">
                    <a:tint val="75000"/>
                  </a:schemeClr>
                </a:solidFill>
                <a:latin typeface="+mj-lt"/>
                <a:ea typeface="+mn-ea"/>
                <a:cs typeface="+mn-cs"/>
              </a:defRPr>
            </a:lvl8pPr>
            <a:lvl9pPr marL="17556480" indent="0" algn="ctr" defTabSz="4389120" rtl="0" eaLnBrk="1" latinLnBrk="0" hangingPunct="1">
              <a:spcBef>
                <a:spcPct val="20000"/>
              </a:spcBef>
              <a:buFont typeface="Arial" pitchFamily="34" charset="0"/>
              <a:buNone/>
              <a:defRPr sz="7700" kern="1200">
                <a:solidFill>
                  <a:schemeClr val="tx1">
                    <a:tint val="75000"/>
                  </a:schemeClr>
                </a:solidFill>
                <a:latin typeface="+mj-lt"/>
                <a:ea typeface="+mn-ea"/>
                <a:cs typeface="+mn-cs"/>
              </a:defRPr>
            </a:lvl9pPr>
          </a:lstStyle>
          <a:p>
            <a:r>
              <a:rPr lang="en-US" sz="4400" b="1" dirty="0" smtClean="0">
                <a:solidFill>
                  <a:schemeClr val="bg1"/>
                </a:solidFill>
                <a:latin typeface="Calibri" panose="020F0502020204030204" pitchFamily="34" charset="0"/>
              </a:rPr>
              <a:t>INTRODUCTION</a:t>
            </a:r>
            <a:endParaRPr lang="en-US" sz="4400" b="1" dirty="0">
              <a:solidFill>
                <a:schemeClr val="bg1"/>
              </a:solidFill>
              <a:latin typeface="Calibri" panose="020F0502020204030204" pitchFamily="34" charset="0"/>
            </a:endParaRPr>
          </a:p>
        </p:txBody>
      </p:sp>
      <p:sp>
        <p:nvSpPr>
          <p:cNvPr id="19" name="TextBox 18"/>
          <p:cNvSpPr txBox="1"/>
          <p:nvPr/>
        </p:nvSpPr>
        <p:spPr>
          <a:xfrm>
            <a:off x="353120" y="18851880"/>
            <a:ext cx="12810493" cy="4770537"/>
          </a:xfrm>
          <a:prstGeom prst="rect">
            <a:avLst/>
          </a:prstGeom>
          <a:noFill/>
        </p:spPr>
        <p:txBody>
          <a:bodyPr wrap="square" rtlCol="0">
            <a:spAutoFit/>
          </a:bodyPr>
          <a:lstStyle/>
          <a:p>
            <a:pPr algn="just"/>
            <a:r>
              <a:rPr lang="en-US" sz="3000" dirty="0">
                <a:latin typeface="Calibri" panose="020F0502020204030204" pitchFamily="34" charset="0"/>
              </a:rPr>
              <a:t>Behavioral responses to weaning </a:t>
            </a:r>
            <a:r>
              <a:rPr lang="en-US" sz="3000" dirty="0" smtClean="0">
                <a:latin typeface="Calibri" panose="020F0502020204030204" pitchFamily="34" charset="0"/>
              </a:rPr>
              <a:t>stress, </a:t>
            </a:r>
            <a:r>
              <a:rPr lang="en-US" sz="3000" dirty="0">
                <a:latin typeface="Calibri" panose="020F0502020204030204" pitchFamily="34" charset="0"/>
              </a:rPr>
              <a:t>such as </a:t>
            </a:r>
            <a:r>
              <a:rPr lang="en-US" sz="3000" b="1" dirty="0" smtClean="0">
                <a:latin typeface="Calibri" panose="020F0502020204030204" pitchFamily="34" charset="0"/>
              </a:rPr>
              <a:t>increased </a:t>
            </a:r>
            <a:r>
              <a:rPr lang="en-US" sz="3000" b="1" dirty="0">
                <a:latin typeface="Calibri" panose="020F0502020204030204" pitchFamily="34" charset="0"/>
              </a:rPr>
              <a:t>walking or pacing </a:t>
            </a:r>
            <a:r>
              <a:rPr lang="en-US" sz="3000" dirty="0">
                <a:latin typeface="Calibri" panose="020F0502020204030204" pitchFamily="34" charset="0"/>
              </a:rPr>
              <a:t>(Weary and Chua, 2000; </a:t>
            </a:r>
            <a:r>
              <a:rPr lang="en-US" sz="3000" dirty="0" err="1">
                <a:latin typeface="Calibri" panose="020F0502020204030204" pitchFamily="34" charset="0"/>
              </a:rPr>
              <a:t>Loberg</a:t>
            </a:r>
            <a:r>
              <a:rPr lang="en-US" sz="3000" dirty="0">
                <a:latin typeface="Calibri" panose="020F0502020204030204" pitchFamily="34" charset="0"/>
              </a:rPr>
              <a:t>, et al 2008; Price et al, 2003; Solano et al, 2007) </a:t>
            </a:r>
            <a:r>
              <a:rPr lang="en-US" sz="3000" b="1" dirty="0" smtClean="0">
                <a:latin typeface="Calibri" panose="020F0502020204030204" pitchFamily="34" charset="0"/>
              </a:rPr>
              <a:t>can</a:t>
            </a:r>
            <a:r>
              <a:rPr lang="en-US" sz="3000" dirty="0" smtClean="0">
                <a:latin typeface="Calibri" panose="020F0502020204030204" pitchFamily="34" charset="0"/>
              </a:rPr>
              <a:t> </a:t>
            </a:r>
            <a:r>
              <a:rPr lang="en-US" sz="3000" b="1" dirty="0" smtClean="0">
                <a:latin typeface="Calibri" panose="020F0502020204030204" pitchFamily="34" charset="0"/>
              </a:rPr>
              <a:t>require </a:t>
            </a:r>
            <a:r>
              <a:rPr lang="en-US" sz="3000" b="1" dirty="0">
                <a:latin typeface="Calibri" panose="020F0502020204030204" pitchFamily="34" charset="0"/>
              </a:rPr>
              <a:t>4% to 24% more energy </a:t>
            </a:r>
            <a:r>
              <a:rPr lang="en-US" sz="3000" dirty="0">
                <a:latin typeface="Calibri" panose="020F0502020204030204" pitchFamily="34" charset="0"/>
              </a:rPr>
              <a:t>(Ribeiro et al, 1977) </a:t>
            </a:r>
            <a:r>
              <a:rPr lang="en-US" sz="3000" dirty="0" smtClean="0">
                <a:latin typeface="Calibri" panose="020F0502020204030204" pitchFamily="34" charset="0"/>
              </a:rPr>
              <a:t>and decrease </a:t>
            </a:r>
            <a:r>
              <a:rPr lang="en-US" sz="3000" dirty="0">
                <a:latin typeface="Calibri" panose="020F0502020204030204" pitchFamily="34" charset="0"/>
              </a:rPr>
              <a:t>growth rates (Weary et al, 2008</a:t>
            </a:r>
            <a:r>
              <a:rPr lang="en-US" sz="3000" dirty="0" smtClean="0">
                <a:latin typeface="Calibri" panose="020F0502020204030204" pitchFamily="34" charset="0"/>
              </a:rPr>
              <a:t>).</a:t>
            </a:r>
            <a:r>
              <a:rPr lang="en-US" sz="3000" dirty="0">
                <a:latin typeface="Calibri" panose="020F0502020204030204" pitchFamily="34" charset="0"/>
              </a:rPr>
              <a:t>  </a:t>
            </a:r>
            <a:r>
              <a:rPr lang="en-US" sz="3000" dirty="0" smtClean="0">
                <a:latin typeface="Calibri" panose="020F0502020204030204" pitchFamily="34" charset="0"/>
              </a:rPr>
              <a:t>More </a:t>
            </a:r>
            <a:r>
              <a:rPr lang="en-US" sz="3000" dirty="0">
                <a:latin typeface="Calibri" panose="020F0502020204030204" pitchFamily="34" charset="0"/>
              </a:rPr>
              <a:t>excitable cattle had </a:t>
            </a:r>
            <a:r>
              <a:rPr lang="en-US" sz="3000" b="1" dirty="0">
                <a:latin typeface="Calibri" panose="020F0502020204030204" pitchFamily="34" charset="0"/>
              </a:rPr>
              <a:t>lower weight gain, carcass </a:t>
            </a:r>
            <a:r>
              <a:rPr lang="en-US" sz="3000" b="1" dirty="0" smtClean="0">
                <a:latin typeface="Calibri" panose="020F0502020204030204" pitchFamily="34" charset="0"/>
              </a:rPr>
              <a:t>quality</a:t>
            </a:r>
            <a:r>
              <a:rPr lang="en-US" sz="3000" dirty="0" smtClean="0">
                <a:latin typeface="Calibri" panose="020F0502020204030204" pitchFamily="34" charset="0"/>
              </a:rPr>
              <a:t>, </a:t>
            </a:r>
            <a:r>
              <a:rPr lang="en-US" sz="3000" b="1" dirty="0" smtClean="0">
                <a:latin typeface="Calibri" panose="020F0502020204030204" pitchFamily="34" charset="0"/>
              </a:rPr>
              <a:t>average </a:t>
            </a:r>
            <a:r>
              <a:rPr lang="en-US" sz="3000" b="1" dirty="0">
                <a:latin typeface="Calibri" panose="020F0502020204030204" pitchFamily="34" charset="0"/>
              </a:rPr>
              <a:t>daily gain, hot carcass weight, yield and quality grade</a:t>
            </a:r>
            <a:r>
              <a:rPr lang="en-US" sz="3000" dirty="0">
                <a:latin typeface="Calibri" panose="020F0502020204030204" pitchFamily="34" charset="0"/>
              </a:rPr>
              <a:t>, </a:t>
            </a:r>
            <a:r>
              <a:rPr lang="en-US" sz="3000" dirty="0" smtClean="0">
                <a:latin typeface="Calibri" panose="020F0502020204030204" pitchFamily="34" charset="0"/>
              </a:rPr>
              <a:t>and experienced </a:t>
            </a:r>
            <a:r>
              <a:rPr lang="en-US" sz="3000" b="1" dirty="0" smtClean="0">
                <a:latin typeface="Calibri" panose="020F0502020204030204" pitchFamily="34" charset="0"/>
              </a:rPr>
              <a:t>higher </a:t>
            </a:r>
            <a:r>
              <a:rPr lang="en-US" sz="3000" b="1" dirty="0">
                <a:latin typeface="Calibri" panose="020F0502020204030204" pitchFamily="34" charset="0"/>
              </a:rPr>
              <a:t>mortality </a:t>
            </a:r>
            <a:r>
              <a:rPr lang="en-US" sz="3000" dirty="0">
                <a:latin typeface="Calibri" panose="020F0502020204030204" pitchFamily="34" charset="0"/>
              </a:rPr>
              <a:t>(Reinhardt et al, 2009</a:t>
            </a:r>
            <a:r>
              <a:rPr lang="en-US" sz="3000" dirty="0" smtClean="0">
                <a:latin typeface="Calibri" panose="020F0502020204030204" pitchFamily="34" charset="0"/>
              </a:rPr>
              <a:t>).  They also experienced </a:t>
            </a:r>
            <a:r>
              <a:rPr lang="en-US" sz="3000" b="1" dirty="0">
                <a:latin typeface="Calibri" panose="020F0502020204030204" pitchFamily="34" charset="0"/>
              </a:rPr>
              <a:t>reduced immune response </a:t>
            </a:r>
            <a:r>
              <a:rPr lang="en-US" sz="3000" dirty="0" smtClean="0">
                <a:latin typeface="Calibri" panose="020F0502020204030204" pitchFamily="34" charset="0"/>
              </a:rPr>
              <a:t>and hide symptoms due </a:t>
            </a:r>
            <a:r>
              <a:rPr lang="en-US" sz="3000" dirty="0">
                <a:latin typeface="Calibri" panose="020F0502020204030204" pitchFamily="34" charset="0"/>
              </a:rPr>
              <a:t>to their fear response to humans as predators (Hulbert et al, 2011</a:t>
            </a:r>
            <a:r>
              <a:rPr lang="en-US" sz="3000" dirty="0" smtClean="0">
                <a:latin typeface="Calibri" panose="020F0502020204030204" pitchFamily="34" charset="0"/>
              </a:rPr>
              <a:t>).  Bruises and dark cutting </a:t>
            </a:r>
            <a:r>
              <a:rPr lang="en-US" sz="3000" dirty="0">
                <a:latin typeface="Calibri" panose="020F0502020204030204" pitchFamily="34" charset="0"/>
              </a:rPr>
              <a:t>beef results in large economic </a:t>
            </a:r>
            <a:r>
              <a:rPr lang="en-US" sz="3000" dirty="0" smtClean="0">
                <a:latin typeface="Calibri" panose="020F0502020204030204" pitchFamily="34" charset="0"/>
              </a:rPr>
              <a:t>losses</a:t>
            </a:r>
            <a:r>
              <a:rPr lang="en-US" sz="3000" dirty="0">
                <a:latin typeface="Calibri" panose="020F0502020204030204" pitchFamily="34" charset="0"/>
              </a:rPr>
              <a:t> in the US </a:t>
            </a:r>
            <a:r>
              <a:rPr lang="en-US" sz="3000" dirty="0" smtClean="0">
                <a:latin typeface="Calibri" panose="020F0502020204030204" pitchFamily="34" charset="0"/>
              </a:rPr>
              <a:t>and </a:t>
            </a:r>
            <a:r>
              <a:rPr lang="en-US" sz="3000" dirty="0">
                <a:latin typeface="Calibri" panose="020F0502020204030204" pitchFamily="34" charset="0"/>
              </a:rPr>
              <a:t>can </a:t>
            </a:r>
            <a:r>
              <a:rPr lang="en-US" sz="3200" dirty="0">
                <a:latin typeface="Calibri" panose="020F0502020204030204" pitchFamily="34" charset="0"/>
              </a:rPr>
              <a:t>be attributed to </a:t>
            </a:r>
            <a:r>
              <a:rPr lang="en-US" sz="3200" dirty="0" smtClean="0">
                <a:latin typeface="Calibri" panose="020F0502020204030204" pitchFamily="34" charset="0"/>
              </a:rPr>
              <a:t>harsh </a:t>
            </a:r>
            <a:r>
              <a:rPr lang="en-US" sz="3200" dirty="0">
                <a:latin typeface="Calibri" panose="020F0502020204030204" pitchFamily="34" charset="0"/>
              </a:rPr>
              <a:t>handling (Mid-Atlantic </a:t>
            </a:r>
            <a:r>
              <a:rPr lang="en-US" sz="3200" dirty="0" smtClean="0">
                <a:latin typeface="Calibri" panose="020F0502020204030204" pitchFamily="34" charset="0"/>
              </a:rPr>
              <a:t>BQA).   Bud Williams </a:t>
            </a:r>
            <a:r>
              <a:rPr lang="en-US" sz="3000" dirty="0">
                <a:latin typeface="Calibri" panose="020F0502020204030204" pitchFamily="34" charset="0"/>
              </a:rPr>
              <a:t>emphasized </a:t>
            </a:r>
            <a:r>
              <a:rPr lang="en-US" sz="3000" b="1" dirty="0">
                <a:latin typeface="Calibri" panose="020F0502020204030204" pitchFamily="34" charset="0"/>
              </a:rPr>
              <a:t>it is not the </a:t>
            </a:r>
            <a:r>
              <a:rPr lang="en-US" sz="3000" b="1" dirty="0" smtClean="0">
                <a:latin typeface="Calibri" panose="020F0502020204030204" pitchFamily="34" charset="0"/>
              </a:rPr>
              <a:t>equipment</a:t>
            </a:r>
            <a:r>
              <a:rPr lang="en-US" sz="3000" b="1" dirty="0">
                <a:latin typeface="Calibri" panose="020F0502020204030204" pitchFamily="34" charset="0"/>
              </a:rPr>
              <a:t> we use, </a:t>
            </a:r>
            <a:endParaRPr lang="en-US" sz="3000" dirty="0">
              <a:latin typeface="Calibri" panose="020F0502020204030204" pitchFamily="34" charset="0"/>
            </a:endParaRPr>
          </a:p>
        </p:txBody>
      </p:sp>
      <p:graphicFrame>
        <p:nvGraphicFramePr>
          <p:cNvPr id="27" name="Table 26"/>
          <p:cNvGraphicFramePr>
            <a:graphicFrameLocks noGrp="1"/>
          </p:cNvGraphicFramePr>
          <p:nvPr>
            <p:extLst>
              <p:ext uri="{D42A27DB-BD31-4B8C-83A1-F6EECF244321}">
                <p14:modId xmlns:p14="http://schemas.microsoft.com/office/powerpoint/2010/main" val="4112310029"/>
              </p:ext>
            </p:extLst>
          </p:nvPr>
        </p:nvGraphicFramePr>
        <p:xfrm>
          <a:off x="14097000" y="34151427"/>
          <a:ext cx="12109779" cy="2994040"/>
        </p:xfrm>
        <a:graphic>
          <a:graphicData uri="http://schemas.openxmlformats.org/drawingml/2006/table">
            <a:tbl>
              <a:tblPr firstRow="1" firstCol="1" bandRow="1"/>
              <a:tblGrid>
                <a:gridCol w="5449401"/>
                <a:gridCol w="3254503"/>
                <a:gridCol w="3405875"/>
              </a:tblGrid>
              <a:tr h="431093">
                <a:tc>
                  <a:txBody>
                    <a:bodyPr/>
                    <a:lstStyle/>
                    <a:p>
                      <a:pPr marL="0" marR="0" algn="ctr">
                        <a:spcBef>
                          <a:spcPts val="0"/>
                        </a:spcBef>
                        <a:spcAft>
                          <a:spcPts val="0"/>
                        </a:spcAft>
                      </a:pPr>
                      <a:r>
                        <a:rPr lang="en-US" sz="2800" b="1" dirty="0">
                          <a:solidFill>
                            <a:schemeClr val="bg1"/>
                          </a:solidFill>
                          <a:effectLst/>
                          <a:latin typeface="Calibri" panose="020F0502020204030204" pitchFamily="34" charset="0"/>
                          <a:ea typeface="Times New Roman"/>
                          <a:cs typeface="Times New Roman" panose="02020603050405020304" pitchFamily="18" charset="0"/>
                        </a:rPr>
                        <a:t> Group</a:t>
                      </a:r>
                      <a:endParaRPr lang="en-US" sz="2800" b="1" dirty="0">
                        <a:solidFill>
                          <a:schemeClr val="bg1"/>
                        </a:solidFill>
                        <a:effectLst/>
                        <a:latin typeface="Calibri" panose="020F0502020204030204" pitchFamily="34" charset="0"/>
                        <a:ea typeface="Calibri"/>
                        <a:cs typeface="Times New Roman" panose="02020603050405020304" pitchFamily="18" charset="0"/>
                      </a:endParaRPr>
                    </a:p>
                  </a:txBody>
                  <a:tcPr marL="62865" marR="62865" marT="0" marB="0" anchor="b">
                    <a:lnL w="571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algn="ctr">
                        <a:spcBef>
                          <a:spcPts val="0"/>
                        </a:spcBef>
                        <a:spcAft>
                          <a:spcPts val="0"/>
                        </a:spcAft>
                      </a:pPr>
                      <a:r>
                        <a:rPr lang="en-US" sz="2800" b="1" dirty="0">
                          <a:solidFill>
                            <a:schemeClr val="bg1"/>
                          </a:solidFill>
                          <a:effectLst/>
                          <a:latin typeface="Calibri" panose="020F0502020204030204" pitchFamily="34" charset="0"/>
                          <a:ea typeface="Times New Roman"/>
                          <a:cs typeface="Times New Roman" panose="02020603050405020304" pitchFamily="18" charset="0"/>
                        </a:rPr>
                        <a:t>Day 4 </a:t>
                      </a:r>
                      <a:r>
                        <a:rPr lang="en-US" sz="2800" b="1" dirty="0" smtClean="0">
                          <a:solidFill>
                            <a:schemeClr val="bg1"/>
                          </a:solidFill>
                          <a:effectLst/>
                          <a:latin typeface="Calibri" panose="020F0502020204030204" pitchFamily="34" charset="0"/>
                          <a:ea typeface="Times New Roman"/>
                          <a:cs typeface="Times New Roman" panose="02020603050405020304" pitchFamily="18" charset="0"/>
                        </a:rPr>
                        <a:t>Ave. loss/gain</a:t>
                      </a:r>
                      <a:endParaRPr lang="en-US" sz="2800" b="1" dirty="0">
                        <a:solidFill>
                          <a:schemeClr val="bg1"/>
                        </a:solidFill>
                        <a:effectLst/>
                        <a:latin typeface="Calibri" panose="020F0502020204030204" pitchFamily="34" charset="0"/>
                        <a:ea typeface="Calibri"/>
                        <a:cs typeface="Times New Roman" panose="02020603050405020304" pitchFamily="18" charset="0"/>
                      </a:endParaRPr>
                    </a:p>
                  </a:txBody>
                  <a:tcPr marL="62865" marR="62865"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algn="ctr">
                        <a:spcBef>
                          <a:spcPts val="0"/>
                        </a:spcBef>
                        <a:spcAft>
                          <a:spcPts val="0"/>
                        </a:spcAft>
                      </a:pPr>
                      <a:r>
                        <a:rPr lang="en-US" sz="2800" b="1" dirty="0">
                          <a:solidFill>
                            <a:schemeClr val="bg1"/>
                          </a:solidFill>
                          <a:effectLst/>
                          <a:latin typeface="Calibri" panose="020F0502020204030204" pitchFamily="34" charset="0"/>
                          <a:ea typeface="Times New Roman"/>
                          <a:cs typeface="Times New Roman" panose="02020603050405020304" pitchFamily="18" charset="0"/>
                        </a:rPr>
                        <a:t>Day 30 </a:t>
                      </a:r>
                      <a:r>
                        <a:rPr lang="en-US" sz="2800" b="1" dirty="0" smtClean="0">
                          <a:solidFill>
                            <a:schemeClr val="bg1"/>
                          </a:solidFill>
                          <a:effectLst/>
                          <a:latin typeface="Calibri" panose="020F0502020204030204" pitchFamily="34" charset="0"/>
                          <a:ea typeface="Times New Roman"/>
                          <a:cs typeface="Times New Roman" panose="02020603050405020304" pitchFamily="18" charset="0"/>
                        </a:rPr>
                        <a:t>Ave. loss/gain</a:t>
                      </a:r>
                      <a:endParaRPr lang="en-US" sz="2800" b="1" dirty="0">
                        <a:solidFill>
                          <a:schemeClr val="bg1"/>
                        </a:solidFill>
                        <a:effectLst/>
                        <a:latin typeface="Calibri" panose="020F0502020204030204" pitchFamily="34" charset="0"/>
                        <a:ea typeface="Calibri"/>
                        <a:cs typeface="Times New Roman" panose="02020603050405020304" pitchFamily="18" charset="0"/>
                      </a:endParaRPr>
                    </a:p>
                  </a:txBody>
                  <a:tcPr marL="62865" marR="62865" marT="0" marB="0" anchor="b">
                    <a:lnL w="1270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408853">
                <a:tc>
                  <a:txBody>
                    <a:bodyPr/>
                    <a:lstStyle/>
                    <a:p>
                      <a:pPr marL="0" marR="0">
                        <a:spcBef>
                          <a:spcPts val="0"/>
                        </a:spcBef>
                        <a:spcAft>
                          <a:spcPts val="0"/>
                        </a:spcAft>
                      </a:pPr>
                      <a:r>
                        <a:rPr lang="en-US" sz="2800" b="1" dirty="0">
                          <a:solidFill>
                            <a:schemeClr val="bg1"/>
                          </a:solidFill>
                          <a:effectLst/>
                          <a:latin typeface="Calibri" panose="020F0502020204030204" pitchFamily="34" charset="0"/>
                          <a:ea typeface="Times New Roman"/>
                          <a:cs typeface="Times New Roman" panose="02020603050405020304" pitchFamily="18" charset="0"/>
                        </a:rPr>
                        <a:t>Control Combined Total (110)</a:t>
                      </a:r>
                      <a:endParaRPr lang="en-US" sz="2800" b="1" dirty="0">
                        <a:solidFill>
                          <a:schemeClr val="bg1"/>
                        </a:solidFill>
                        <a:effectLst/>
                        <a:latin typeface="Calibri" panose="020F0502020204030204" pitchFamily="34" charset="0"/>
                        <a:ea typeface="Calibri"/>
                        <a:cs typeface="Times New Roman" panose="02020603050405020304" pitchFamily="18" charset="0"/>
                      </a:endParaRPr>
                    </a:p>
                  </a:txBody>
                  <a:tcPr marL="62865" marR="62865" marT="0" marB="0" anchor="b">
                    <a:lnL w="571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algn="ctr">
                        <a:spcBef>
                          <a:spcPts val="0"/>
                        </a:spcBef>
                        <a:spcAft>
                          <a:spcPts val="0"/>
                        </a:spcAft>
                      </a:pPr>
                      <a:r>
                        <a:rPr lang="en-US" sz="2800" b="1" dirty="0">
                          <a:solidFill>
                            <a:schemeClr val="bg1"/>
                          </a:solidFill>
                          <a:effectLst/>
                          <a:latin typeface="Calibri" panose="020F0502020204030204" pitchFamily="34" charset="0"/>
                          <a:ea typeface="Times New Roman"/>
                          <a:cs typeface="Times New Roman" panose="02020603050405020304" pitchFamily="18" charset="0"/>
                        </a:rPr>
                        <a:t>4.29</a:t>
                      </a:r>
                      <a:endParaRPr lang="en-US" sz="2800" b="1" dirty="0">
                        <a:solidFill>
                          <a:schemeClr val="bg1"/>
                        </a:solidFill>
                        <a:effectLst/>
                        <a:latin typeface="Calibri" panose="020F0502020204030204" pitchFamily="34" charset="0"/>
                        <a:ea typeface="Calibri"/>
                        <a:cs typeface="Times New Roman" panose="02020603050405020304" pitchFamily="18" charset="0"/>
                      </a:endParaRPr>
                    </a:p>
                  </a:txBody>
                  <a:tcPr marL="62865" marR="62865"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algn="ctr">
                        <a:spcBef>
                          <a:spcPts val="0"/>
                        </a:spcBef>
                        <a:spcAft>
                          <a:spcPts val="0"/>
                        </a:spcAft>
                      </a:pPr>
                      <a:r>
                        <a:rPr lang="en-US" sz="2800" b="1" dirty="0">
                          <a:solidFill>
                            <a:schemeClr val="bg1"/>
                          </a:solidFill>
                          <a:effectLst/>
                          <a:latin typeface="Calibri" panose="020F0502020204030204" pitchFamily="34" charset="0"/>
                          <a:ea typeface="Times New Roman"/>
                          <a:cs typeface="Times New Roman" panose="02020603050405020304" pitchFamily="18" charset="0"/>
                        </a:rPr>
                        <a:t>48.80</a:t>
                      </a:r>
                      <a:endParaRPr lang="en-US" sz="2800" b="1" dirty="0">
                        <a:solidFill>
                          <a:schemeClr val="bg1"/>
                        </a:solidFill>
                        <a:effectLst/>
                        <a:latin typeface="Calibri" panose="020F0502020204030204" pitchFamily="34" charset="0"/>
                        <a:ea typeface="Calibri"/>
                        <a:cs typeface="Times New Roman" panose="02020603050405020304" pitchFamily="18" charset="0"/>
                      </a:endParaRPr>
                    </a:p>
                  </a:txBody>
                  <a:tcPr marL="62865" marR="62865" marT="0" marB="0" anchor="b">
                    <a:lnL w="1270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405757">
                <a:tc>
                  <a:txBody>
                    <a:bodyPr/>
                    <a:lstStyle/>
                    <a:p>
                      <a:pPr marL="0" marR="0">
                        <a:spcBef>
                          <a:spcPts val="0"/>
                        </a:spcBef>
                        <a:spcAft>
                          <a:spcPts val="0"/>
                        </a:spcAft>
                      </a:pPr>
                      <a:r>
                        <a:rPr lang="en-US" sz="2800" b="1" dirty="0">
                          <a:solidFill>
                            <a:schemeClr val="bg1"/>
                          </a:solidFill>
                          <a:effectLst/>
                          <a:latin typeface="Calibri" panose="020F0502020204030204" pitchFamily="34" charset="0"/>
                          <a:ea typeface="Times New Roman"/>
                          <a:cs typeface="Times New Roman" panose="02020603050405020304" pitchFamily="18" charset="0"/>
                        </a:rPr>
                        <a:t>LS Combined Total (114)</a:t>
                      </a:r>
                      <a:endParaRPr lang="en-US" sz="2800" b="1" dirty="0">
                        <a:solidFill>
                          <a:schemeClr val="bg1"/>
                        </a:solidFill>
                        <a:effectLst/>
                        <a:latin typeface="Calibri" panose="020F0502020204030204" pitchFamily="34" charset="0"/>
                        <a:ea typeface="Calibri"/>
                        <a:cs typeface="Times New Roman" panose="02020603050405020304" pitchFamily="18" charset="0"/>
                      </a:endParaRPr>
                    </a:p>
                  </a:txBody>
                  <a:tcPr marL="62865" marR="62865" marT="0" marB="0" anchor="b">
                    <a:lnL w="571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algn="ctr">
                        <a:spcBef>
                          <a:spcPts val="0"/>
                        </a:spcBef>
                        <a:spcAft>
                          <a:spcPts val="0"/>
                        </a:spcAft>
                      </a:pPr>
                      <a:r>
                        <a:rPr lang="en-US" sz="2800" b="1" dirty="0">
                          <a:solidFill>
                            <a:schemeClr val="bg1"/>
                          </a:solidFill>
                          <a:effectLst/>
                          <a:latin typeface="Calibri" panose="020F0502020204030204" pitchFamily="34" charset="0"/>
                          <a:ea typeface="Times New Roman"/>
                          <a:cs typeface="Times New Roman" panose="02020603050405020304" pitchFamily="18" charset="0"/>
                        </a:rPr>
                        <a:t>16.94</a:t>
                      </a:r>
                      <a:endParaRPr lang="en-US" sz="2800" b="1" dirty="0">
                        <a:solidFill>
                          <a:schemeClr val="bg1"/>
                        </a:solidFill>
                        <a:effectLst/>
                        <a:latin typeface="Calibri" panose="020F0502020204030204" pitchFamily="34" charset="0"/>
                        <a:ea typeface="Calibri"/>
                        <a:cs typeface="Times New Roman" panose="02020603050405020304" pitchFamily="18" charset="0"/>
                      </a:endParaRPr>
                    </a:p>
                  </a:txBody>
                  <a:tcPr marL="62865" marR="62865"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algn="ctr">
                        <a:spcBef>
                          <a:spcPts val="0"/>
                        </a:spcBef>
                        <a:spcAft>
                          <a:spcPts val="0"/>
                        </a:spcAft>
                      </a:pPr>
                      <a:r>
                        <a:rPr lang="en-US" sz="2800" b="1" dirty="0">
                          <a:solidFill>
                            <a:schemeClr val="bg1"/>
                          </a:solidFill>
                          <a:effectLst/>
                          <a:latin typeface="Calibri" panose="020F0502020204030204" pitchFamily="34" charset="0"/>
                          <a:ea typeface="Times New Roman"/>
                          <a:cs typeface="Times New Roman" panose="02020603050405020304" pitchFamily="18" charset="0"/>
                        </a:rPr>
                        <a:t>68.60</a:t>
                      </a:r>
                      <a:endParaRPr lang="en-US" sz="2800" b="1" dirty="0">
                        <a:solidFill>
                          <a:schemeClr val="bg1"/>
                        </a:solidFill>
                        <a:effectLst/>
                        <a:latin typeface="Calibri" panose="020F0502020204030204" pitchFamily="34" charset="0"/>
                        <a:ea typeface="Calibri"/>
                        <a:cs typeface="Times New Roman" panose="02020603050405020304" pitchFamily="18" charset="0"/>
                      </a:endParaRPr>
                    </a:p>
                  </a:txBody>
                  <a:tcPr marL="62865" marR="62865" marT="0" marB="0" anchor="b">
                    <a:lnL w="1270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409519">
                <a:tc>
                  <a:txBody>
                    <a:bodyPr/>
                    <a:lstStyle/>
                    <a:p>
                      <a:pPr marL="0" marR="0">
                        <a:spcBef>
                          <a:spcPts val="0"/>
                        </a:spcBef>
                        <a:spcAft>
                          <a:spcPts val="0"/>
                        </a:spcAft>
                      </a:pPr>
                      <a:r>
                        <a:rPr lang="en-US" sz="2800" b="1" dirty="0">
                          <a:solidFill>
                            <a:schemeClr val="bg1"/>
                          </a:solidFill>
                          <a:effectLst/>
                          <a:latin typeface="Calibri" panose="020F0502020204030204" pitchFamily="34" charset="0"/>
                          <a:ea typeface="Times New Roman"/>
                          <a:cs typeface="Times New Roman" panose="02020603050405020304" pitchFamily="18" charset="0"/>
                        </a:rPr>
                        <a:t>Control Steer's Total Loss/Gain (56)</a:t>
                      </a:r>
                      <a:endParaRPr lang="en-US" sz="2800" b="1" dirty="0">
                        <a:solidFill>
                          <a:schemeClr val="bg1"/>
                        </a:solidFill>
                        <a:effectLst/>
                        <a:latin typeface="Calibri" panose="020F0502020204030204" pitchFamily="34" charset="0"/>
                        <a:ea typeface="Calibri"/>
                        <a:cs typeface="Times New Roman" panose="02020603050405020304" pitchFamily="18" charset="0"/>
                      </a:endParaRPr>
                    </a:p>
                  </a:txBody>
                  <a:tcPr marL="62865" marR="62865" marT="0" marB="0" anchor="b">
                    <a:lnL w="571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algn="ctr">
                        <a:spcBef>
                          <a:spcPts val="0"/>
                        </a:spcBef>
                        <a:spcAft>
                          <a:spcPts val="0"/>
                        </a:spcAft>
                      </a:pPr>
                      <a:r>
                        <a:rPr lang="en-US" sz="2800" b="1" dirty="0">
                          <a:solidFill>
                            <a:schemeClr val="bg1"/>
                          </a:solidFill>
                          <a:effectLst/>
                          <a:latin typeface="Calibri" panose="020F0502020204030204" pitchFamily="34" charset="0"/>
                          <a:ea typeface="Times New Roman"/>
                          <a:cs typeface="Times New Roman" panose="02020603050405020304" pitchFamily="18" charset="0"/>
                        </a:rPr>
                        <a:t>7.80</a:t>
                      </a:r>
                      <a:endParaRPr lang="en-US" sz="2800" b="1" dirty="0">
                        <a:solidFill>
                          <a:schemeClr val="bg1"/>
                        </a:solidFill>
                        <a:effectLst/>
                        <a:latin typeface="Calibri" panose="020F0502020204030204" pitchFamily="34" charset="0"/>
                        <a:ea typeface="Calibri"/>
                        <a:cs typeface="Times New Roman" panose="02020603050405020304" pitchFamily="18" charset="0"/>
                      </a:endParaRPr>
                    </a:p>
                  </a:txBody>
                  <a:tcPr marL="62865" marR="62865"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algn="ctr">
                        <a:spcBef>
                          <a:spcPts val="0"/>
                        </a:spcBef>
                        <a:spcAft>
                          <a:spcPts val="0"/>
                        </a:spcAft>
                      </a:pPr>
                      <a:r>
                        <a:rPr lang="en-US" sz="2800" b="1" dirty="0">
                          <a:solidFill>
                            <a:schemeClr val="bg1"/>
                          </a:solidFill>
                          <a:effectLst/>
                          <a:latin typeface="Calibri" panose="020F0502020204030204" pitchFamily="34" charset="0"/>
                          <a:ea typeface="Times New Roman"/>
                          <a:cs typeface="Times New Roman" panose="02020603050405020304" pitchFamily="18" charset="0"/>
                        </a:rPr>
                        <a:t>52.27</a:t>
                      </a:r>
                      <a:endParaRPr lang="en-US" sz="2800" b="1" dirty="0">
                        <a:solidFill>
                          <a:schemeClr val="bg1"/>
                        </a:solidFill>
                        <a:effectLst/>
                        <a:latin typeface="Calibri" panose="020F0502020204030204" pitchFamily="34" charset="0"/>
                        <a:ea typeface="Calibri"/>
                        <a:cs typeface="Times New Roman" panose="02020603050405020304" pitchFamily="18" charset="0"/>
                      </a:endParaRPr>
                    </a:p>
                  </a:txBody>
                  <a:tcPr marL="62865" marR="62865" marT="0" marB="0" anchor="b">
                    <a:lnL w="1270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381000">
                <a:tc>
                  <a:txBody>
                    <a:bodyPr/>
                    <a:lstStyle/>
                    <a:p>
                      <a:pPr marL="0" marR="0">
                        <a:spcBef>
                          <a:spcPts val="0"/>
                        </a:spcBef>
                        <a:spcAft>
                          <a:spcPts val="0"/>
                        </a:spcAft>
                      </a:pPr>
                      <a:r>
                        <a:rPr lang="en-US" sz="2800" b="1" dirty="0">
                          <a:solidFill>
                            <a:schemeClr val="bg1"/>
                          </a:solidFill>
                          <a:effectLst/>
                          <a:latin typeface="Calibri" panose="020F0502020204030204" pitchFamily="34" charset="0"/>
                          <a:ea typeface="Times New Roman"/>
                          <a:cs typeface="Times New Roman" panose="02020603050405020304" pitchFamily="18" charset="0"/>
                        </a:rPr>
                        <a:t>LS Steer's Total Loss/Gain (70)</a:t>
                      </a:r>
                      <a:endParaRPr lang="en-US" sz="2800" b="1" dirty="0">
                        <a:solidFill>
                          <a:schemeClr val="bg1"/>
                        </a:solidFill>
                        <a:effectLst/>
                        <a:latin typeface="Calibri" panose="020F0502020204030204" pitchFamily="34" charset="0"/>
                        <a:ea typeface="Calibri"/>
                        <a:cs typeface="Times New Roman" panose="02020603050405020304" pitchFamily="18" charset="0"/>
                      </a:endParaRPr>
                    </a:p>
                  </a:txBody>
                  <a:tcPr marL="62865" marR="62865" marT="0" marB="0" anchor="b">
                    <a:lnL w="571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algn="ctr">
                        <a:spcBef>
                          <a:spcPts val="0"/>
                        </a:spcBef>
                        <a:spcAft>
                          <a:spcPts val="0"/>
                        </a:spcAft>
                      </a:pPr>
                      <a:r>
                        <a:rPr lang="en-US" sz="2800" b="1" dirty="0">
                          <a:solidFill>
                            <a:schemeClr val="bg1"/>
                          </a:solidFill>
                          <a:effectLst/>
                          <a:latin typeface="Calibri" panose="020F0502020204030204" pitchFamily="34" charset="0"/>
                          <a:ea typeface="Times New Roman"/>
                          <a:cs typeface="Times New Roman" panose="02020603050405020304" pitchFamily="18" charset="0"/>
                        </a:rPr>
                        <a:t>18.12</a:t>
                      </a:r>
                      <a:endParaRPr lang="en-US" sz="2800" b="1" dirty="0">
                        <a:solidFill>
                          <a:schemeClr val="bg1"/>
                        </a:solidFill>
                        <a:effectLst/>
                        <a:latin typeface="Calibri" panose="020F0502020204030204" pitchFamily="34" charset="0"/>
                        <a:ea typeface="Calibri"/>
                        <a:cs typeface="Times New Roman" panose="02020603050405020304" pitchFamily="18" charset="0"/>
                      </a:endParaRPr>
                    </a:p>
                  </a:txBody>
                  <a:tcPr marL="62865" marR="62865"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algn="ctr">
                        <a:spcBef>
                          <a:spcPts val="0"/>
                        </a:spcBef>
                        <a:spcAft>
                          <a:spcPts val="0"/>
                        </a:spcAft>
                      </a:pPr>
                      <a:r>
                        <a:rPr lang="en-US" sz="2800" b="1" dirty="0">
                          <a:solidFill>
                            <a:schemeClr val="bg1"/>
                          </a:solidFill>
                          <a:effectLst/>
                          <a:latin typeface="Calibri" panose="020F0502020204030204" pitchFamily="34" charset="0"/>
                          <a:ea typeface="Times New Roman"/>
                          <a:cs typeface="Times New Roman" panose="02020603050405020304" pitchFamily="18" charset="0"/>
                        </a:rPr>
                        <a:t>75.63</a:t>
                      </a:r>
                      <a:endParaRPr lang="en-US" sz="2800" b="1" dirty="0">
                        <a:solidFill>
                          <a:schemeClr val="bg1"/>
                        </a:solidFill>
                        <a:effectLst/>
                        <a:latin typeface="Calibri" panose="020F0502020204030204" pitchFamily="34" charset="0"/>
                        <a:ea typeface="Calibri"/>
                        <a:cs typeface="Times New Roman" panose="02020603050405020304" pitchFamily="18" charset="0"/>
                      </a:endParaRPr>
                    </a:p>
                  </a:txBody>
                  <a:tcPr marL="62865" marR="62865" marT="0" marB="0" anchor="b">
                    <a:lnL w="1270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403924">
                <a:tc>
                  <a:txBody>
                    <a:bodyPr/>
                    <a:lstStyle/>
                    <a:p>
                      <a:pPr marL="0" marR="0">
                        <a:spcBef>
                          <a:spcPts val="0"/>
                        </a:spcBef>
                        <a:spcAft>
                          <a:spcPts val="0"/>
                        </a:spcAft>
                      </a:pPr>
                      <a:r>
                        <a:rPr lang="en-US" sz="2800" b="1" dirty="0">
                          <a:solidFill>
                            <a:schemeClr val="bg1"/>
                          </a:solidFill>
                          <a:effectLst/>
                          <a:latin typeface="Calibri" panose="020F0502020204030204" pitchFamily="34" charset="0"/>
                          <a:ea typeface="Times New Roman"/>
                          <a:cs typeface="Times New Roman" panose="02020603050405020304" pitchFamily="18" charset="0"/>
                        </a:rPr>
                        <a:t>Control Heifer's Total Loss/Gain (54)</a:t>
                      </a:r>
                      <a:endParaRPr lang="en-US" sz="2800" b="1" dirty="0">
                        <a:solidFill>
                          <a:schemeClr val="bg1"/>
                        </a:solidFill>
                        <a:effectLst/>
                        <a:latin typeface="Calibri" panose="020F0502020204030204" pitchFamily="34" charset="0"/>
                        <a:ea typeface="Calibri"/>
                        <a:cs typeface="Times New Roman" panose="02020603050405020304" pitchFamily="18" charset="0"/>
                      </a:endParaRPr>
                    </a:p>
                  </a:txBody>
                  <a:tcPr marL="62865" marR="62865" marT="0" marB="0" anchor="b">
                    <a:lnL w="571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algn="ctr">
                        <a:spcBef>
                          <a:spcPts val="0"/>
                        </a:spcBef>
                        <a:spcAft>
                          <a:spcPts val="0"/>
                        </a:spcAft>
                      </a:pPr>
                      <a:r>
                        <a:rPr lang="en-US" sz="2800" b="1" dirty="0">
                          <a:solidFill>
                            <a:schemeClr val="bg1"/>
                          </a:solidFill>
                          <a:effectLst/>
                          <a:latin typeface="Calibri" panose="020F0502020204030204" pitchFamily="34" charset="0"/>
                          <a:ea typeface="Times New Roman"/>
                          <a:cs typeface="Times New Roman" panose="02020603050405020304" pitchFamily="18" charset="0"/>
                        </a:rPr>
                        <a:t>0.78</a:t>
                      </a:r>
                      <a:endParaRPr lang="en-US" sz="2800" b="1" dirty="0">
                        <a:solidFill>
                          <a:schemeClr val="bg1"/>
                        </a:solidFill>
                        <a:effectLst/>
                        <a:latin typeface="Calibri" panose="020F0502020204030204" pitchFamily="34" charset="0"/>
                        <a:ea typeface="Calibri"/>
                        <a:cs typeface="Times New Roman" panose="02020603050405020304" pitchFamily="18" charset="0"/>
                      </a:endParaRPr>
                    </a:p>
                  </a:txBody>
                  <a:tcPr marL="62865" marR="62865"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algn="ctr">
                        <a:spcBef>
                          <a:spcPts val="0"/>
                        </a:spcBef>
                        <a:spcAft>
                          <a:spcPts val="0"/>
                        </a:spcAft>
                      </a:pPr>
                      <a:r>
                        <a:rPr lang="en-US" sz="2800" b="1" dirty="0">
                          <a:solidFill>
                            <a:schemeClr val="bg1"/>
                          </a:solidFill>
                          <a:effectLst/>
                          <a:latin typeface="Calibri" panose="020F0502020204030204" pitchFamily="34" charset="0"/>
                          <a:ea typeface="Times New Roman"/>
                          <a:cs typeface="Times New Roman" panose="02020603050405020304" pitchFamily="18" charset="0"/>
                        </a:rPr>
                        <a:t>45.26</a:t>
                      </a:r>
                      <a:endParaRPr lang="en-US" sz="2800" b="1" dirty="0">
                        <a:solidFill>
                          <a:schemeClr val="bg1"/>
                        </a:solidFill>
                        <a:effectLst/>
                        <a:latin typeface="Calibri" panose="020F0502020204030204" pitchFamily="34" charset="0"/>
                        <a:ea typeface="Calibri"/>
                        <a:cs typeface="Times New Roman" panose="02020603050405020304" pitchFamily="18" charset="0"/>
                      </a:endParaRPr>
                    </a:p>
                  </a:txBody>
                  <a:tcPr marL="62865" marR="62865" marT="0" marB="0" anchor="b">
                    <a:lnL w="1270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429347">
                <a:tc>
                  <a:txBody>
                    <a:bodyPr/>
                    <a:lstStyle/>
                    <a:p>
                      <a:pPr marL="0" marR="0">
                        <a:spcBef>
                          <a:spcPts val="0"/>
                        </a:spcBef>
                        <a:spcAft>
                          <a:spcPts val="0"/>
                        </a:spcAft>
                      </a:pPr>
                      <a:r>
                        <a:rPr lang="en-US" sz="2800" b="1" dirty="0">
                          <a:solidFill>
                            <a:schemeClr val="bg1"/>
                          </a:solidFill>
                          <a:effectLst/>
                          <a:latin typeface="Calibri" panose="020F0502020204030204" pitchFamily="34" charset="0"/>
                          <a:ea typeface="Times New Roman"/>
                          <a:cs typeface="Times New Roman" panose="02020603050405020304" pitchFamily="18" charset="0"/>
                        </a:rPr>
                        <a:t>LS Heifer's Total Loss/Gain (44)</a:t>
                      </a:r>
                      <a:endParaRPr lang="en-US" sz="2800" b="1" dirty="0">
                        <a:solidFill>
                          <a:schemeClr val="bg1"/>
                        </a:solidFill>
                        <a:effectLst/>
                        <a:latin typeface="Calibri" panose="020F0502020204030204" pitchFamily="34" charset="0"/>
                        <a:ea typeface="Calibri"/>
                        <a:cs typeface="Times New Roman" panose="02020603050405020304" pitchFamily="18" charset="0"/>
                      </a:endParaRPr>
                    </a:p>
                  </a:txBody>
                  <a:tcPr marL="62865" marR="62865" marT="0" marB="0" anchor="b">
                    <a:lnL w="571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tcPr>
                </a:tc>
                <a:tc>
                  <a:txBody>
                    <a:bodyPr/>
                    <a:lstStyle/>
                    <a:p>
                      <a:pPr marL="0" marR="0" algn="ctr">
                        <a:spcBef>
                          <a:spcPts val="0"/>
                        </a:spcBef>
                        <a:spcAft>
                          <a:spcPts val="0"/>
                        </a:spcAft>
                      </a:pPr>
                      <a:r>
                        <a:rPr lang="en-US" sz="2800" b="1" dirty="0">
                          <a:solidFill>
                            <a:schemeClr val="bg1"/>
                          </a:solidFill>
                          <a:effectLst/>
                          <a:latin typeface="Calibri" panose="020F0502020204030204" pitchFamily="34" charset="0"/>
                          <a:ea typeface="Times New Roman"/>
                          <a:cs typeface="Times New Roman" panose="02020603050405020304" pitchFamily="18" charset="0"/>
                        </a:rPr>
                        <a:t>13.82</a:t>
                      </a:r>
                      <a:endParaRPr lang="en-US" sz="2800" b="1" dirty="0">
                        <a:solidFill>
                          <a:schemeClr val="bg1"/>
                        </a:solidFill>
                        <a:effectLst/>
                        <a:latin typeface="Calibri" panose="020F0502020204030204" pitchFamily="34" charset="0"/>
                        <a:ea typeface="Calibri"/>
                        <a:cs typeface="Times New Roman" panose="02020603050405020304" pitchFamily="18" charset="0"/>
                      </a:endParaRPr>
                    </a:p>
                  </a:txBody>
                  <a:tcPr marL="62865" marR="62865" marT="0"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tcPr>
                </a:tc>
                <a:tc>
                  <a:txBody>
                    <a:bodyPr/>
                    <a:lstStyle/>
                    <a:p>
                      <a:pPr marL="0" marR="0" algn="ctr">
                        <a:spcBef>
                          <a:spcPts val="0"/>
                        </a:spcBef>
                        <a:spcAft>
                          <a:spcPts val="0"/>
                        </a:spcAft>
                      </a:pPr>
                      <a:r>
                        <a:rPr lang="en-US" sz="2800" b="1" dirty="0">
                          <a:solidFill>
                            <a:schemeClr val="bg1"/>
                          </a:solidFill>
                          <a:effectLst/>
                          <a:latin typeface="Calibri" panose="020F0502020204030204" pitchFamily="34" charset="0"/>
                          <a:ea typeface="Times New Roman"/>
                          <a:cs typeface="Times New Roman" panose="02020603050405020304" pitchFamily="18" charset="0"/>
                        </a:rPr>
                        <a:t>65.32</a:t>
                      </a:r>
                      <a:endParaRPr lang="en-US" sz="2800" b="1" dirty="0">
                        <a:solidFill>
                          <a:schemeClr val="bg1"/>
                        </a:solidFill>
                        <a:effectLst/>
                        <a:latin typeface="Calibri" panose="020F0502020204030204" pitchFamily="34" charset="0"/>
                        <a:ea typeface="Calibri"/>
                        <a:cs typeface="Times New Roman" panose="02020603050405020304" pitchFamily="18" charset="0"/>
                      </a:endParaRPr>
                    </a:p>
                  </a:txBody>
                  <a:tcPr marL="62865" marR="62865" marT="0" marB="0" anchor="b">
                    <a:lnL w="1270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tcPr>
                </a:tc>
              </a:tr>
            </a:tbl>
          </a:graphicData>
        </a:graphic>
      </p:graphicFrame>
      <p:graphicFrame>
        <p:nvGraphicFramePr>
          <p:cNvPr id="29" name="Table 28"/>
          <p:cNvGraphicFramePr>
            <a:graphicFrameLocks noGrp="1"/>
          </p:cNvGraphicFramePr>
          <p:nvPr>
            <p:extLst>
              <p:ext uri="{D42A27DB-BD31-4B8C-83A1-F6EECF244321}">
                <p14:modId xmlns:p14="http://schemas.microsoft.com/office/powerpoint/2010/main" val="174617357"/>
              </p:ext>
            </p:extLst>
          </p:nvPr>
        </p:nvGraphicFramePr>
        <p:xfrm>
          <a:off x="27246430" y="22310432"/>
          <a:ext cx="12449729" cy="4881649"/>
        </p:xfrm>
        <a:graphic>
          <a:graphicData uri="http://schemas.openxmlformats.org/drawingml/2006/table">
            <a:tbl>
              <a:tblPr firstRow="1" firstCol="1" bandRow="1">
                <a:tableStyleId>{5C22544A-7EE6-4342-B048-85BDC9FD1C3A}</a:tableStyleId>
              </a:tblPr>
              <a:tblGrid>
                <a:gridCol w="3619192"/>
                <a:gridCol w="1816826"/>
                <a:gridCol w="1959713"/>
                <a:gridCol w="1444000"/>
                <a:gridCol w="1866061"/>
                <a:gridCol w="1743937"/>
              </a:tblGrid>
              <a:tr h="1745673">
                <a:tc>
                  <a:txBody>
                    <a:bodyPr/>
                    <a:lstStyle/>
                    <a:p>
                      <a:pPr marL="0" marR="0">
                        <a:spcBef>
                          <a:spcPts val="0"/>
                        </a:spcBef>
                        <a:spcAft>
                          <a:spcPts val="0"/>
                        </a:spcAft>
                        <a:tabLst>
                          <a:tab pos="0" algn="l"/>
                        </a:tabLst>
                      </a:pPr>
                      <a:r>
                        <a:rPr lang="en-US" sz="2900" dirty="0">
                          <a:effectLst/>
                          <a:latin typeface="Calibri" panose="020F0502020204030204" pitchFamily="34" charset="0"/>
                        </a:rPr>
                        <a:t> </a:t>
                      </a:r>
                      <a:endParaRPr lang="en-US" sz="2900" dirty="0">
                        <a:effectLst/>
                        <a:latin typeface="Calibri" panose="020F0502020204030204" pitchFamily="34" charset="0"/>
                        <a:ea typeface="Calibri"/>
                        <a:cs typeface="Times New Roman"/>
                      </a:endParaRPr>
                    </a:p>
                  </a:txBody>
                  <a:tcPr marL="62865" marR="62865" marT="0" marB="0">
                    <a:solidFill>
                      <a:schemeClr val="tx2">
                        <a:lumMod val="75000"/>
                      </a:schemeClr>
                    </a:solidFill>
                  </a:tcPr>
                </a:tc>
                <a:tc>
                  <a:txBody>
                    <a:bodyPr/>
                    <a:lstStyle/>
                    <a:p>
                      <a:pPr marL="0" marR="0" algn="ctr">
                        <a:spcBef>
                          <a:spcPts val="0"/>
                        </a:spcBef>
                        <a:spcAft>
                          <a:spcPts val="0"/>
                        </a:spcAft>
                        <a:tabLst>
                          <a:tab pos="0" algn="l"/>
                        </a:tabLst>
                      </a:pPr>
                      <a:r>
                        <a:rPr lang="en-US" sz="2900" dirty="0">
                          <a:effectLst/>
                          <a:latin typeface="Calibri" panose="020F0502020204030204" pitchFamily="34" charset="0"/>
                        </a:rPr>
                        <a:t>C handled market sold</a:t>
                      </a:r>
                      <a:endParaRPr lang="en-US" sz="2900" dirty="0">
                        <a:effectLst/>
                        <a:latin typeface="Calibri" panose="020F0502020204030204" pitchFamily="34" charset="0"/>
                        <a:ea typeface="Calibri"/>
                        <a:cs typeface="Times New Roman"/>
                      </a:endParaRPr>
                    </a:p>
                  </a:txBody>
                  <a:tcPr marL="62865" marR="62865" marT="0" marB="0">
                    <a:solidFill>
                      <a:schemeClr val="tx2">
                        <a:lumMod val="75000"/>
                      </a:schemeClr>
                    </a:solidFill>
                  </a:tcPr>
                </a:tc>
                <a:tc>
                  <a:txBody>
                    <a:bodyPr/>
                    <a:lstStyle/>
                    <a:p>
                      <a:pPr marL="0" marR="0" algn="ctr">
                        <a:spcBef>
                          <a:spcPts val="0"/>
                        </a:spcBef>
                        <a:spcAft>
                          <a:spcPts val="0"/>
                        </a:spcAft>
                        <a:tabLst>
                          <a:tab pos="0" algn="l"/>
                        </a:tabLst>
                      </a:pPr>
                      <a:r>
                        <a:rPr lang="en-US" sz="2900" dirty="0">
                          <a:effectLst/>
                          <a:latin typeface="Calibri" panose="020F0502020204030204" pitchFamily="34" charset="0"/>
                        </a:rPr>
                        <a:t>LS handled market sold with $0.04 slide</a:t>
                      </a:r>
                      <a:endParaRPr lang="en-US" sz="2900" dirty="0">
                        <a:effectLst/>
                        <a:latin typeface="Calibri" panose="020F0502020204030204" pitchFamily="34" charset="0"/>
                        <a:ea typeface="Calibri"/>
                        <a:cs typeface="Times New Roman"/>
                      </a:endParaRPr>
                    </a:p>
                  </a:txBody>
                  <a:tcPr marL="62865" marR="62865" marT="0" marB="0">
                    <a:solidFill>
                      <a:schemeClr val="tx2">
                        <a:lumMod val="75000"/>
                      </a:schemeClr>
                    </a:solidFill>
                  </a:tcPr>
                </a:tc>
                <a:tc>
                  <a:txBody>
                    <a:bodyPr/>
                    <a:lstStyle/>
                    <a:p>
                      <a:pPr marL="0" marR="0" algn="ctr">
                        <a:spcBef>
                          <a:spcPts val="0"/>
                        </a:spcBef>
                        <a:spcAft>
                          <a:spcPts val="0"/>
                        </a:spcAft>
                        <a:tabLst>
                          <a:tab pos="0" algn="l"/>
                        </a:tabLst>
                      </a:pPr>
                      <a:r>
                        <a:rPr lang="en-US" sz="2900" dirty="0">
                          <a:effectLst/>
                          <a:latin typeface="Calibri" panose="020F0502020204030204" pitchFamily="34" charset="0"/>
                        </a:rPr>
                        <a:t>C handled VQA sold</a:t>
                      </a:r>
                      <a:endParaRPr lang="en-US" sz="2900" dirty="0">
                        <a:effectLst/>
                        <a:latin typeface="Calibri" panose="020F0502020204030204" pitchFamily="34" charset="0"/>
                        <a:ea typeface="Calibri"/>
                        <a:cs typeface="Times New Roman"/>
                      </a:endParaRPr>
                    </a:p>
                  </a:txBody>
                  <a:tcPr marL="62865" marR="62865" marT="0" marB="0">
                    <a:solidFill>
                      <a:schemeClr val="tx2">
                        <a:lumMod val="75000"/>
                      </a:schemeClr>
                    </a:solidFill>
                  </a:tcPr>
                </a:tc>
                <a:tc>
                  <a:txBody>
                    <a:bodyPr/>
                    <a:lstStyle/>
                    <a:p>
                      <a:pPr marL="0" marR="0" algn="ctr">
                        <a:spcBef>
                          <a:spcPts val="0"/>
                        </a:spcBef>
                        <a:spcAft>
                          <a:spcPts val="0"/>
                        </a:spcAft>
                        <a:tabLst>
                          <a:tab pos="0" algn="l"/>
                        </a:tabLst>
                      </a:pPr>
                      <a:r>
                        <a:rPr lang="en-US" sz="2900" dirty="0">
                          <a:effectLst/>
                          <a:latin typeface="Calibri" panose="020F0502020204030204" pitchFamily="34" charset="0"/>
                        </a:rPr>
                        <a:t>LS handled VQA sold with $0.04 slide</a:t>
                      </a:r>
                      <a:endParaRPr lang="en-US" sz="2900" dirty="0">
                        <a:effectLst/>
                        <a:latin typeface="Calibri" panose="020F0502020204030204" pitchFamily="34" charset="0"/>
                        <a:ea typeface="Calibri"/>
                        <a:cs typeface="Times New Roman"/>
                      </a:endParaRPr>
                    </a:p>
                  </a:txBody>
                  <a:tcPr marL="62865" marR="62865" marT="0" marB="0">
                    <a:solidFill>
                      <a:schemeClr val="tx2">
                        <a:lumMod val="75000"/>
                      </a:schemeClr>
                    </a:solidFill>
                  </a:tcPr>
                </a:tc>
                <a:tc>
                  <a:txBody>
                    <a:bodyPr/>
                    <a:lstStyle/>
                    <a:p>
                      <a:pPr marL="0" marR="0" algn="ctr">
                        <a:spcBef>
                          <a:spcPts val="0"/>
                        </a:spcBef>
                        <a:spcAft>
                          <a:spcPts val="0"/>
                        </a:spcAft>
                        <a:tabLst>
                          <a:tab pos="0" algn="l"/>
                        </a:tabLst>
                      </a:pPr>
                      <a:r>
                        <a:rPr lang="en-US" sz="2900" dirty="0">
                          <a:effectLst/>
                          <a:latin typeface="Calibri" panose="020F0502020204030204" pitchFamily="34" charset="0"/>
                        </a:rPr>
                        <a:t>LS handled VQA sold</a:t>
                      </a:r>
                      <a:endParaRPr lang="en-US" sz="2900" dirty="0">
                        <a:effectLst/>
                        <a:latin typeface="Calibri" panose="020F0502020204030204" pitchFamily="34" charset="0"/>
                        <a:ea typeface="Calibri"/>
                        <a:cs typeface="Times New Roman"/>
                      </a:endParaRPr>
                    </a:p>
                  </a:txBody>
                  <a:tcPr marL="62865" marR="62865" marT="0" marB="0">
                    <a:solidFill>
                      <a:schemeClr val="tx2">
                        <a:lumMod val="75000"/>
                      </a:schemeClr>
                    </a:solidFill>
                  </a:tcPr>
                </a:tc>
              </a:tr>
              <a:tr h="436418">
                <a:tc>
                  <a:txBody>
                    <a:bodyPr/>
                    <a:lstStyle/>
                    <a:p>
                      <a:pPr marL="0" marR="0">
                        <a:spcBef>
                          <a:spcPts val="0"/>
                        </a:spcBef>
                        <a:spcAft>
                          <a:spcPts val="0"/>
                        </a:spcAft>
                        <a:tabLst>
                          <a:tab pos="0" algn="l"/>
                        </a:tabLst>
                      </a:pPr>
                      <a:r>
                        <a:rPr lang="en-US" sz="2900" dirty="0">
                          <a:effectLst/>
                          <a:latin typeface="Calibri" panose="020F0502020204030204" pitchFamily="34" charset="0"/>
                        </a:rPr>
                        <a:t>Average weight</a:t>
                      </a:r>
                      <a:endParaRPr lang="en-US" sz="2900" dirty="0">
                        <a:effectLst/>
                        <a:latin typeface="Calibri" panose="020F0502020204030204" pitchFamily="34" charset="0"/>
                        <a:ea typeface="Calibri"/>
                        <a:cs typeface="Times New Roman"/>
                      </a:endParaRPr>
                    </a:p>
                  </a:txBody>
                  <a:tcPr marL="62865" marR="62865" marT="0" marB="0">
                    <a:solidFill>
                      <a:schemeClr val="tx2">
                        <a:lumMod val="75000"/>
                      </a:schemeClr>
                    </a:solidFill>
                  </a:tcPr>
                </a:tc>
                <a:tc>
                  <a:txBody>
                    <a:bodyPr/>
                    <a:lstStyle/>
                    <a:p>
                      <a:pPr marL="0" marR="0" algn="ctr">
                        <a:spcBef>
                          <a:spcPts val="0"/>
                        </a:spcBef>
                        <a:spcAft>
                          <a:spcPts val="0"/>
                        </a:spcAft>
                        <a:tabLst>
                          <a:tab pos="0" algn="l"/>
                        </a:tabLst>
                      </a:pPr>
                      <a:r>
                        <a:rPr lang="en-US" sz="2900" dirty="0">
                          <a:effectLst/>
                          <a:latin typeface="Calibri" panose="020F0502020204030204" pitchFamily="34" charset="0"/>
                        </a:rPr>
                        <a:t>727</a:t>
                      </a:r>
                      <a:endParaRPr lang="en-US" sz="2900" dirty="0">
                        <a:effectLst/>
                        <a:latin typeface="Calibri" panose="020F0502020204030204" pitchFamily="34" charset="0"/>
                        <a:ea typeface="Calibri"/>
                        <a:cs typeface="Times New Roman"/>
                      </a:endParaRPr>
                    </a:p>
                  </a:txBody>
                  <a:tcPr marL="62865" marR="62865" marT="0" marB="0"/>
                </a:tc>
                <a:tc>
                  <a:txBody>
                    <a:bodyPr/>
                    <a:lstStyle/>
                    <a:p>
                      <a:pPr marL="0" marR="0" algn="ctr">
                        <a:spcBef>
                          <a:spcPts val="0"/>
                        </a:spcBef>
                        <a:spcAft>
                          <a:spcPts val="0"/>
                        </a:spcAft>
                        <a:tabLst>
                          <a:tab pos="0" algn="l"/>
                        </a:tabLst>
                      </a:pPr>
                      <a:r>
                        <a:rPr lang="en-US" sz="2900" dirty="0">
                          <a:effectLst/>
                          <a:latin typeface="Calibri" panose="020F0502020204030204" pitchFamily="34" charset="0"/>
                        </a:rPr>
                        <a:t>752</a:t>
                      </a:r>
                      <a:endParaRPr lang="en-US" sz="2900" dirty="0">
                        <a:effectLst/>
                        <a:latin typeface="Calibri" panose="020F0502020204030204" pitchFamily="34" charset="0"/>
                        <a:ea typeface="Calibri"/>
                        <a:cs typeface="Times New Roman"/>
                      </a:endParaRPr>
                    </a:p>
                  </a:txBody>
                  <a:tcPr marL="62865" marR="62865" marT="0" marB="0"/>
                </a:tc>
                <a:tc>
                  <a:txBody>
                    <a:bodyPr/>
                    <a:lstStyle/>
                    <a:p>
                      <a:pPr marL="0" marR="0" algn="ctr">
                        <a:spcBef>
                          <a:spcPts val="0"/>
                        </a:spcBef>
                        <a:spcAft>
                          <a:spcPts val="0"/>
                        </a:spcAft>
                        <a:tabLst>
                          <a:tab pos="0" algn="l"/>
                        </a:tabLst>
                      </a:pPr>
                      <a:r>
                        <a:rPr lang="en-US" sz="2900">
                          <a:effectLst/>
                          <a:latin typeface="Calibri" panose="020F0502020204030204" pitchFamily="34" charset="0"/>
                        </a:rPr>
                        <a:t>720</a:t>
                      </a:r>
                      <a:endParaRPr lang="en-US" sz="2900">
                        <a:effectLst/>
                        <a:latin typeface="Calibri" panose="020F0502020204030204" pitchFamily="34" charset="0"/>
                        <a:ea typeface="Calibri"/>
                        <a:cs typeface="Times New Roman"/>
                      </a:endParaRPr>
                    </a:p>
                  </a:txBody>
                  <a:tcPr marL="62865" marR="62865" marT="0" marB="0"/>
                </a:tc>
                <a:tc>
                  <a:txBody>
                    <a:bodyPr/>
                    <a:lstStyle/>
                    <a:p>
                      <a:pPr marL="0" marR="0" algn="ctr">
                        <a:spcBef>
                          <a:spcPts val="0"/>
                        </a:spcBef>
                        <a:spcAft>
                          <a:spcPts val="0"/>
                        </a:spcAft>
                        <a:tabLst>
                          <a:tab pos="0" algn="l"/>
                        </a:tabLst>
                      </a:pPr>
                      <a:r>
                        <a:rPr lang="en-US" sz="2900">
                          <a:effectLst/>
                          <a:latin typeface="Calibri" panose="020F0502020204030204" pitchFamily="34" charset="0"/>
                        </a:rPr>
                        <a:t>745</a:t>
                      </a:r>
                      <a:endParaRPr lang="en-US" sz="2900">
                        <a:effectLst/>
                        <a:latin typeface="Calibri" panose="020F0502020204030204" pitchFamily="34" charset="0"/>
                        <a:ea typeface="Calibri"/>
                        <a:cs typeface="Times New Roman"/>
                      </a:endParaRPr>
                    </a:p>
                  </a:txBody>
                  <a:tcPr marL="62865" marR="62865" marT="0" marB="0"/>
                </a:tc>
                <a:tc>
                  <a:txBody>
                    <a:bodyPr/>
                    <a:lstStyle/>
                    <a:p>
                      <a:pPr marL="0" marR="0" algn="ctr">
                        <a:spcBef>
                          <a:spcPts val="0"/>
                        </a:spcBef>
                        <a:spcAft>
                          <a:spcPts val="0"/>
                        </a:spcAft>
                        <a:tabLst>
                          <a:tab pos="0" algn="l"/>
                        </a:tabLst>
                      </a:pPr>
                      <a:r>
                        <a:rPr lang="en-US" sz="2900">
                          <a:effectLst/>
                          <a:latin typeface="Calibri" panose="020F0502020204030204" pitchFamily="34" charset="0"/>
                        </a:rPr>
                        <a:t>745</a:t>
                      </a:r>
                      <a:endParaRPr lang="en-US" sz="2900">
                        <a:effectLst/>
                        <a:latin typeface="Calibri" panose="020F0502020204030204" pitchFamily="34" charset="0"/>
                        <a:ea typeface="Calibri"/>
                        <a:cs typeface="Times New Roman"/>
                      </a:endParaRPr>
                    </a:p>
                  </a:txBody>
                  <a:tcPr marL="62865" marR="62865" marT="0" marB="0"/>
                </a:tc>
              </a:tr>
              <a:tr h="436418">
                <a:tc>
                  <a:txBody>
                    <a:bodyPr/>
                    <a:lstStyle/>
                    <a:p>
                      <a:pPr marL="0" marR="0">
                        <a:spcBef>
                          <a:spcPts val="0"/>
                        </a:spcBef>
                        <a:spcAft>
                          <a:spcPts val="0"/>
                        </a:spcAft>
                        <a:tabLst>
                          <a:tab pos="0" algn="l"/>
                        </a:tabLst>
                      </a:pPr>
                      <a:r>
                        <a:rPr lang="en-US" sz="2900" dirty="0">
                          <a:effectLst/>
                          <a:latin typeface="Calibri" panose="020F0502020204030204" pitchFamily="34" charset="0"/>
                        </a:rPr>
                        <a:t>Price per pound</a:t>
                      </a:r>
                      <a:endParaRPr lang="en-US" sz="2900" dirty="0">
                        <a:effectLst/>
                        <a:latin typeface="Calibri" panose="020F0502020204030204" pitchFamily="34" charset="0"/>
                        <a:ea typeface="Calibri"/>
                        <a:cs typeface="Times New Roman"/>
                      </a:endParaRPr>
                    </a:p>
                  </a:txBody>
                  <a:tcPr marL="62865" marR="62865" marT="0" marB="0">
                    <a:solidFill>
                      <a:schemeClr val="tx2">
                        <a:lumMod val="75000"/>
                      </a:schemeClr>
                    </a:solidFill>
                  </a:tcPr>
                </a:tc>
                <a:tc>
                  <a:txBody>
                    <a:bodyPr/>
                    <a:lstStyle/>
                    <a:p>
                      <a:pPr marL="0" marR="0" algn="ctr">
                        <a:spcBef>
                          <a:spcPts val="0"/>
                        </a:spcBef>
                        <a:spcAft>
                          <a:spcPts val="0"/>
                        </a:spcAft>
                        <a:tabLst>
                          <a:tab pos="0" algn="l"/>
                        </a:tabLst>
                      </a:pPr>
                      <a:r>
                        <a:rPr lang="en-US" sz="2900" dirty="0">
                          <a:effectLst/>
                          <a:latin typeface="Calibri" panose="020F0502020204030204" pitchFamily="34" charset="0"/>
                        </a:rPr>
                        <a:t>$2.0975</a:t>
                      </a:r>
                      <a:endParaRPr lang="en-US" sz="2900" dirty="0">
                        <a:effectLst/>
                        <a:latin typeface="Calibri" panose="020F0502020204030204" pitchFamily="34" charset="0"/>
                        <a:ea typeface="Calibri"/>
                        <a:cs typeface="Times New Roman"/>
                      </a:endParaRPr>
                    </a:p>
                  </a:txBody>
                  <a:tcPr marL="62865" marR="62865" marT="0" marB="0"/>
                </a:tc>
                <a:tc>
                  <a:txBody>
                    <a:bodyPr/>
                    <a:lstStyle/>
                    <a:p>
                      <a:pPr marL="0" marR="0" algn="ctr">
                        <a:spcBef>
                          <a:spcPts val="0"/>
                        </a:spcBef>
                        <a:spcAft>
                          <a:spcPts val="0"/>
                        </a:spcAft>
                        <a:tabLst>
                          <a:tab pos="0" algn="l"/>
                        </a:tabLst>
                      </a:pPr>
                      <a:r>
                        <a:rPr lang="en-US" sz="2900" dirty="0">
                          <a:effectLst/>
                          <a:latin typeface="Calibri" panose="020F0502020204030204" pitchFamily="34" charset="0"/>
                        </a:rPr>
                        <a:t>$2.0875</a:t>
                      </a:r>
                      <a:endParaRPr lang="en-US" sz="2900" dirty="0">
                        <a:effectLst/>
                        <a:latin typeface="Calibri" panose="020F0502020204030204" pitchFamily="34" charset="0"/>
                        <a:ea typeface="Calibri"/>
                        <a:cs typeface="Times New Roman"/>
                      </a:endParaRPr>
                    </a:p>
                  </a:txBody>
                  <a:tcPr marL="62865" marR="62865" marT="0" marB="0"/>
                </a:tc>
                <a:tc>
                  <a:txBody>
                    <a:bodyPr/>
                    <a:lstStyle/>
                    <a:p>
                      <a:pPr marL="0" marR="0" algn="ctr">
                        <a:spcBef>
                          <a:spcPts val="0"/>
                        </a:spcBef>
                        <a:spcAft>
                          <a:spcPts val="0"/>
                        </a:spcAft>
                        <a:tabLst>
                          <a:tab pos="0" algn="l"/>
                        </a:tabLst>
                      </a:pPr>
                      <a:r>
                        <a:rPr lang="en-US" sz="2900" dirty="0">
                          <a:effectLst/>
                          <a:latin typeface="Calibri" panose="020F0502020204030204" pitchFamily="34" charset="0"/>
                        </a:rPr>
                        <a:t>$2.60</a:t>
                      </a:r>
                      <a:endParaRPr lang="en-US" sz="2900" dirty="0">
                        <a:effectLst/>
                        <a:latin typeface="Calibri" panose="020F0502020204030204" pitchFamily="34" charset="0"/>
                        <a:ea typeface="Calibri"/>
                        <a:cs typeface="Times New Roman"/>
                      </a:endParaRPr>
                    </a:p>
                  </a:txBody>
                  <a:tcPr marL="62865" marR="62865" marT="0" marB="0"/>
                </a:tc>
                <a:tc>
                  <a:txBody>
                    <a:bodyPr/>
                    <a:lstStyle/>
                    <a:p>
                      <a:pPr marL="0" marR="0" algn="ctr">
                        <a:spcBef>
                          <a:spcPts val="0"/>
                        </a:spcBef>
                        <a:spcAft>
                          <a:spcPts val="0"/>
                        </a:spcAft>
                        <a:tabLst>
                          <a:tab pos="0" algn="l"/>
                        </a:tabLst>
                      </a:pPr>
                      <a:r>
                        <a:rPr lang="en-US" sz="2900">
                          <a:effectLst/>
                          <a:latin typeface="Calibri" panose="020F0502020204030204" pitchFamily="34" charset="0"/>
                        </a:rPr>
                        <a:t>$2.59</a:t>
                      </a:r>
                      <a:endParaRPr lang="en-US" sz="2900">
                        <a:effectLst/>
                        <a:latin typeface="Calibri" panose="020F0502020204030204" pitchFamily="34" charset="0"/>
                        <a:ea typeface="Calibri"/>
                        <a:cs typeface="Times New Roman"/>
                      </a:endParaRPr>
                    </a:p>
                  </a:txBody>
                  <a:tcPr marL="62865" marR="62865" marT="0" marB="0"/>
                </a:tc>
                <a:tc>
                  <a:txBody>
                    <a:bodyPr/>
                    <a:lstStyle/>
                    <a:p>
                      <a:pPr marL="0" marR="0" algn="ctr">
                        <a:spcBef>
                          <a:spcPts val="0"/>
                        </a:spcBef>
                        <a:spcAft>
                          <a:spcPts val="0"/>
                        </a:spcAft>
                        <a:tabLst>
                          <a:tab pos="0" algn="l"/>
                        </a:tabLst>
                      </a:pPr>
                      <a:r>
                        <a:rPr lang="en-US" sz="2900" dirty="0">
                          <a:effectLst/>
                          <a:latin typeface="Calibri" panose="020F0502020204030204" pitchFamily="34" charset="0"/>
                        </a:rPr>
                        <a:t>$</a:t>
                      </a:r>
                      <a:r>
                        <a:rPr lang="en-US" sz="2900" dirty="0" smtClean="0">
                          <a:effectLst/>
                          <a:latin typeface="Calibri" panose="020F0502020204030204" pitchFamily="34" charset="0"/>
                        </a:rPr>
                        <a:t>2.59</a:t>
                      </a:r>
                      <a:endParaRPr lang="en-US" sz="2900" dirty="0">
                        <a:effectLst/>
                        <a:latin typeface="Calibri" panose="020F0502020204030204" pitchFamily="34" charset="0"/>
                        <a:ea typeface="Calibri"/>
                        <a:cs typeface="Times New Roman"/>
                      </a:endParaRPr>
                    </a:p>
                  </a:txBody>
                  <a:tcPr marL="62865" marR="62865" marT="0" marB="0"/>
                </a:tc>
              </a:tr>
              <a:tr h="462049">
                <a:tc>
                  <a:txBody>
                    <a:bodyPr/>
                    <a:lstStyle/>
                    <a:p>
                      <a:pPr marL="0" marR="0">
                        <a:spcBef>
                          <a:spcPts val="0"/>
                        </a:spcBef>
                        <a:spcAft>
                          <a:spcPts val="0"/>
                        </a:spcAft>
                        <a:tabLst>
                          <a:tab pos="0" algn="l"/>
                        </a:tabLst>
                      </a:pPr>
                      <a:r>
                        <a:rPr lang="en-US" sz="2900" dirty="0">
                          <a:effectLst/>
                          <a:latin typeface="Calibri" panose="020F0502020204030204" pitchFamily="34" charset="0"/>
                        </a:rPr>
                        <a:t>Price per calf</a:t>
                      </a:r>
                      <a:endParaRPr lang="en-US" sz="2900" dirty="0">
                        <a:effectLst/>
                        <a:latin typeface="Calibri" panose="020F0502020204030204" pitchFamily="34" charset="0"/>
                        <a:ea typeface="Calibri"/>
                        <a:cs typeface="Times New Roman"/>
                      </a:endParaRPr>
                    </a:p>
                  </a:txBody>
                  <a:tcPr marL="62865" marR="62865" marT="0" marB="0">
                    <a:solidFill>
                      <a:schemeClr val="tx2">
                        <a:lumMod val="75000"/>
                      </a:schemeClr>
                    </a:solidFill>
                  </a:tcPr>
                </a:tc>
                <a:tc>
                  <a:txBody>
                    <a:bodyPr/>
                    <a:lstStyle/>
                    <a:p>
                      <a:pPr marL="0" marR="0" algn="ctr">
                        <a:spcBef>
                          <a:spcPts val="0"/>
                        </a:spcBef>
                        <a:spcAft>
                          <a:spcPts val="0"/>
                        </a:spcAft>
                        <a:tabLst>
                          <a:tab pos="0" algn="l"/>
                        </a:tabLst>
                      </a:pPr>
                      <a:r>
                        <a:rPr lang="en-US" sz="2900" dirty="0">
                          <a:effectLst/>
                          <a:latin typeface="Calibri" panose="020F0502020204030204" pitchFamily="34" charset="0"/>
                        </a:rPr>
                        <a:t>$</a:t>
                      </a:r>
                      <a:r>
                        <a:rPr lang="en-US" sz="2900" dirty="0" smtClean="0">
                          <a:effectLst/>
                          <a:latin typeface="Calibri" panose="020F0502020204030204" pitchFamily="34" charset="0"/>
                        </a:rPr>
                        <a:t>1,524.89</a:t>
                      </a:r>
                      <a:endParaRPr lang="en-US" sz="2900" dirty="0">
                        <a:effectLst/>
                        <a:latin typeface="Calibri" panose="020F0502020204030204" pitchFamily="34" charset="0"/>
                        <a:ea typeface="Calibri"/>
                        <a:cs typeface="Times New Roman"/>
                      </a:endParaRPr>
                    </a:p>
                  </a:txBody>
                  <a:tcPr marL="62865" marR="62865" marT="0" marB="0"/>
                </a:tc>
                <a:tc>
                  <a:txBody>
                    <a:bodyPr/>
                    <a:lstStyle/>
                    <a:p>
                      <a:pPr marL="0" marR="0" algn="ctr">
                        <a:spcBef>
                          <a:spcPts val="0"/>
                        </a:spcBef>
                        <a:spcAft>
                          <a:spcPts val="0"/>
                        </a:spcAft>
                        <a:tabLst>
                          <a:tab pos="0" algn="l"/>
                        </a:tabLst>
                      </a:pPr>
                      <a:r>
                        <a:rPr lang="en-US" sz="2900" dirty="0">
                          <a:effectLst/>
                          <a:latin typeface="Calibri" panose="020F0502020204030204" pitchFamily="34" charset="0"/>
                        </a:rPr>
                        <a:t>$1,569.80</a:t>
                      </a:r>
                      <a:endParaRPr lang="en-US" sz="2900" dirty="0">
                        <a:effectLst/>
                        <a:latin typeface="Calibri" panose="020F0502020204030204" pitchFamily="34" charset="0"/>
                        <a:ea typeface="Calibri"/>
                        <a:cs typeface="Times New Roman"/>
                      </a:endParaRPr>
                    </a:p>
                  </a:txBody>
                  <a:tcPr marL="62865" marR="62865" marT="0" marB="0"/>
                </a:tc>
                <a:tc>
                  <a:txBody>
                    <a:bodyPr/>
                    <a:lstStyle/>
                    <a:p>
                      <a:pPr marL="0" marR="0" algn="ctr">
                        <a:spcBef>
                          <a:spcPts val="0"/>
                        </a:spcBef>
                        <a:spcAft>
                          <a:spcPts val="0"/>
                        </a:spcAft>
                        <a:tabLst>
                          <a:tab pos="0" algn="l"/>
                        </a:tabLst>
                      </a:pPr>
                      <a:r>
                        <a:rPr lang="en-US" sz="2900" dirty="0">
                          <a:effectLst/>
                          <a:latin typeface="Calibri" panose="020F0502020204030204" pitchFamily="34" charset="0"/>
                        </a:rPr>
                        <a:t>$1,872</a:t>
                      </a:r>
                      <a:endParaRPr lang="en-US" sz="2900" dirty="0">
                        <a:effectLst/>
                        <a:latin typeface="Calibri" panose="020F0502020204030204" pitchFamily="34" charset="0"/>
                        <a:ea typeface="Calibri"/>
                        <a:cs typeface="Times New Roman"/>
                      </a:endParaRPr>
                    </a:p>
                  </a:txBody>
                  <a:tcPr marL="62865" marR="62865" marT="0" marB="0"/>
                </a:tc>
                <a:tc>
                  <a:txBody>
                    <a:bodyPr/>
                    <a:lstStyle/>
                    <a:p>
                      <a:pPr marL="0" marR="0" algn="ctr">
                        <a:spcBef>
                          <a:spcPts val="0"/>
                        </a:spcBef>
                        <a:spcAft>
                          <a:spcPts val="0"/>
                        </a:spcAft>
                        <a:tabLst>
                          <a:tab pos="0" algn="l"/>
                        </a:tabLst>
                      </a:pPr>
                      <a:r>
                        <a:rPr lang="en-US" sz="2900" dirty="0">
                          <a:effectLst/>
                          <a:latin typeface="Calibri" panose="020F0502020204030204" pitchFamily="34" charset="0"/>
                        </a:rPr>
                        <a:t>$1,929.55</a:t>
                      </a:r>
                      <a:endParaRPr lang="en-US" sz="2900" dirty="0">
                        <a:effectLst/>
                        <a:latin typeface="Calibri" panose="020F0502020204030204" pitchFamily="34" charset="0"/>
                        <a:ea typeface="Calibri"/>
                        <a:cs typeface="Times New Roman"/>
                      </a:endParaRPr>
                    </a:p>
                  </a:txBody>
                  <a:tcPr marL="62865" marR="62865" marT="0" marB="0"/>
                </a:tc>
                <a:tc>
                  <a:txBody>
                    <a:bodyPr/>
                    <a:lstStyle/>
                    <a:p>
                      <a:pPr marL="0" marR="0" algn="ctr">
                        <a:spcBef>
                          <a:spcPts val="0"/>
                        </a:spcBef>
                        <a:spcAft>
                          <a:spcPts val="0"/>
                        </a:spcAft>
                        <a:tabLst>
                          <a:tab pos="0" algn="l"/>
                        </a:tabLst>
                      </a:pPr>
                      <a:r>
                        <a:rPr lang="en-US" sz="2900" dirty="0">
                          <a:effectLst/>
                          <a:latin typeface="Calibri" panose="020F0502020204030204" pitchFamily="34" charset="0"/>
                        </a:rPr>
                        <a:t>$</a:t>
                      </a:r>
                      <a:r>
                        <a:rPr lang="en-US" sz="2900" dirty="0" smtClean="0">
                          <a:effectLst/>
                          <a:latin typeface="Calibri" panose="020F0502020204030204" pitchFamily="34" charset="0"/>
                        </a:rPr>
                        <a:t>1,925.83</a:t>
                      </a:r>
                      <a:endParaRPr lang="en-US" sz="2900" dirty="0">
                        <a:effectLst/>
                        <a:latin typeface="Calibri" panose="020F0502020204030204" pitchFamily="34" charset="0"/>
                        <a:ea typeface="Calibri"/>
                        <a:cs typeface="Times New Roman"/>
                      </a:endParaRPr>
                    </a:p>
                  </a:txBody>
                  <a:tcPr marL="62865" marR="62865" marT="0" marB="0"/>
                </a:tc>
              </a:tr>
              <a:tr h="872836">
                <a:tc>
                  <a:txBody>
                    <a:bodyPr/>
                    <a:lstStyle/>
                    <a:p>
                      <a:pPr marL="0" marR="0">
                        <a:spcBef>
                          <a:spcPts val="0"/>
                        </a:spcBef>
                        <a:spcAft>
                          <a:spcPts val="0"/>
                        </a:spcAft>
                        <a:tabLst>
                          <a:tab pos="0" algn="l"/>
                        </a:tabLst>
                      </a:pPr>
                      <a:r>
                        <a:rPr lang="en-US" sz="2900" dirty="0">
                          <a:effectLst/>
                          <a:latin typeface="Calibri" panose="020F0502020204030204" pitchFamily="34" charset="0"/>
                        </a:rPr>
                        <a:t>Price difference (C market)</a:t>
                      </a:r>
                      <a:endParaRPr lang="en-US" sz="2900" dirty="0">
                        <a:effectLst/>
                        <a:latin typeface="Calibri" panose="020F0502020204030204" pitchFamily="34" charset="0"/>
                        <a:ea typeface="Calibri"/>
                        <a:cs typeface="Times New Roman"/>
                      </a:endParaRPr>
                    </a:p>
                  </a:txBody>
                  <a:tcPr marL="62865" marR="62865" marT="0" marB="0">
                    <a:solidFill>
                      <a:schemeClr val="tx2">
                        <a:lumMod val="75000"/>
                      </a:schemeClr>
                    </a:solidFill>
                  </a:tcPr>
                </a:tc>
                <a:tc>
                  <a:txBody>
                    <a:bodyPr/>
                    <a:lstStyle/>
                    <a:p>
                      <a:pPr marL="0" marR="0" algn="ctr">
                        <a:spcBef>
                          <a:spcPts val="0"/>
                        </a:spcBef>
                        <a:spcAft>
                          <a:spcPts val="0"/>
                        </a:spcAft>
                        <a:tabLst>
                          <a:tab pos="0" algn="l"/>
                        </a:tabLst>
                      </a:pPr>
                      <a:r>
                        <a:rPr lang="en-US" sz="2900">
                          <a:effectLst/>
                          <a:latin typeface="Calibri" panose="020F0502020204030204" pitchFamily="34" charset="0"/>
                        </a:rPr>
                        <a:t>0</a:t>
                      </a:r>
                      <a:endParaRPr lang="en-US" sz="2900">
                        <a:effectLst/>
                        <a:latin typeface="Calibri" panose="020F0502020204030204" pitchFamily="34" charset="0"/>
                        <a:ea typeface="Calibri"/>
                        <a:cs typeface="Times New Roman"/>
                      </a:endParaRPr>
                    </a:p>
                  </a:txBody>
                  <a:tcPr marL="62865" marR="62865" marT="0" marB="0"/>
                </a:tc>
                <a:tc>
                  <a:txBody>
                    <a:bodyPr/>
                    <a:lstStyle/>
                    <a:p>
                      <a:pPr marL="0" marR="0" algn="ctr">
                        <a:spcBef>
                          <a:spcPts val="0"/>
                        </a:spcBef>
                        <a:spcAft>
                          <a:spcPts val="0"/>
                        </a:spcAft>
                        <a:tabLst>
                          <a:tab pos="0" algn="l"/>
                        </a:tabLst>
                      </a:pPr>
                      <a:r>
                        <a:rPr lang="en-US" sz="2900" dirty="0">
                          <a:effectLst/>
                          <a:latin typeface="Calibri" panose="020F0502020204030204" pitchFamily="34" charset="0"/>
                        </a:rPr>
                        <a:t>$</a:t>
                      </a:r>
                      <a:r>
                        <a:rPr lang="en-US" sz="2900" dirty="0" smtClean="0">
                          <a:effectLst/>
                          <a:latin typeface="Calibri" panose="020F0502020204030204" pitchFamily="34" charset="0"/>
                        </a:rPr>
                        <a:t>44.92</a:t>
                      </a:r>
                      <a:endParaRPr lang="en-US" sz="2900" dirty="0">
                        <a:effectLst/>
                        <a:latin typeface="Calibri" panose="020F0502020204030204" pitchFamily="34" charset="0"/>
                        <a:ea typeface="Calibri"/>
                        <a:cs typeface="Times New Roman"/>
                      </a:endParaRPr>
                    </a:p>
                  </a:txBody>
                  <a:tcPr marL="62865" marR="62865" marT="0" marB="0"/>
                </a:tc>
                <a:tc>
                  <a:txBody>
                    <a:bodyPr/>
                    <a:lstStyle/>
                    <a:p>
                      <a:pPr marL="0" marR="0" algn="ctr">
                        <a:spcBef>
                          <a:spcPts val="0"/>
                        </a:spcBef>
                        <a:spcAft>
                          <a:spcPts val="0"/>
                        </a:spcAft>
                        <a:tabLst>
                          <a:tab pos="0" algn="l"/>
                        </a:tabLst>
                      </a:pPr>
                      <a:r>
                        <a:rPr lang="en-US" sz="2900" dirty="0">
                          <a:effectLst/>
                          <a:latin typeface="Calibri" panose="020F0502020204030204" pitchFamily="34" charset="0"/>
                        </a:rPr>
                        <a:t>$</a:t>
                      </a:r>
                      <a:r>
                        <a:rPr lang="en-US" sz="2900" dirty="0" smtClean="0">
                          <a:effectLst/>
                          <a:latin typeface="Calibri" panose="020F0502020204030204" pitchFamily="34" charset="0"/>
                        </a:rPr>
                        <a:t>347.12</a:t>
                      </a:r>
                      <a:endParaRPr lang="en-US" sz="2900" dirty="0">
                        <a:effectLst/>
                        <a:latin typeface="Calibri" panose="020F0502020204030204" pitchFamily="34" charset="0"/>
                        <a:ea typeface="Calibri"/>
                        <a:cs typeface="Times New Roman"/>
                      </a:endParaRPr>
                    </a:p>
                  </a:txBody>
                  <a:tcPr marL="62865" marR="62865" marT="0" marB="0"/>
                </a:tc>
                <a:tc>
                  <a:txBody>
                    <a:bodyPr/>
                    <a:lstStyle/>
                    <a:p>
                      <a:pPr marL="0" marR="0" algn="ctr">
                        <a:spcBef>
                          <a:spcPts val="0"/>
                        </a:spcBef>
                        <a:spcAft>
                          <a:spcPts val="0"/>
                        </a:spcAft>
                        <a:tabLst>
                          <a:tab pos="0" algn="l"/>
                        </a:tabLst>
                      </a:pPr>
                      <a:r>
                        <a:rPr lang="en-US" sz="2900" dirty="0">
                          <a:effectLst/>
                          <a:latin typeface="Calibri" panose="020F0502020204030204" pitchFamily="34" charset="0"/>
                        </a:rPr>
                        <a:t>$</a:t>
                      </a:r>
                      <a:r>
                        <a:rPr lang="en-US" sz="2900" dirty="0" smtClean="0">
                          <a:effectLst/>
                          <a:latin typeface="Calibri" panose="020F0502020204030204" pitchFamily="34" charset="0"/>
                        </a:rPr>
                        <a:t>404.67</a:t>
                      </a:r>
                      <a:endParaRPr lang="en-US" sz="2900" dirty="0">
                        <a:effectLst/>
                        <a:latin typeface="Calibri" panose="020F0502020204030204" pitchFamily="34" charset="0"/>
                        <a:ea typeface="Calibri"/>
                        <a:cs typeface="Times New Roman"/>
                      </a:endParaRPr>
                    </a:p>
                  </a:txBody>
                  <a:tcPr marL="62865" marR="62865" marT="0" marB="0"/>
                </a:tc>
                <a:tc>
                  <a:txBody>
                    <a:bodyPr/>
                    <a:lstStyle/>
                    <a:p>
                      <a:pPr marL="0" marR="0" algn="ctr">
                        <a:spcBef>
                          <a:spcPts val="0"/>
                        </a:spcBef>
                        <a:spcAft>
                          <a:spcPts val="0"/>
                        </a:spcAft>
                        <a:tabLst>
                          <a:tab pos="0" algn="l"/>
                        </a:tabLst>
                      </a:pPr>
                      <a:r>
                        <a:rPr lang="en-US" sz="2900" dirty="0">
                          <a:effectLst/>
                          <a:latin typeface="Calibri" panose="020F0502020204030204" pitchFamily="34" charset="0"/>
                        </a:rPr>
                        <a:t>$</a:t>
                      </a:r>
                      <a:r>
                        <a:rPr lang="en-US" sz="2900" dirty="0" smtClean="0">
                          <a:effectLst/>
                          <a:latin typeface="Calibri" panose="020F0502020204030204" pitchFamily="34" charset="0"/>
                        </a:rPr>
                        <a:t>400.94</a:t>
                      </a:r>
                      <a:endParaRPr lang="en-US" sz="2900" dirty="0">
                        <a:effectLst/>
                        <a:latin typeface="Calibri" panose="020F0502020204030204" pitchFamily="34" charset="0"/>
                        <a:ea typeface="Calibri"/>
                        <a:cs typeface="Times New Roman"/>
                      </a:endParaRPr>
                    </a:p>
                  </a:txBody>
                  <a:tcPr marL="62865" marR="62865" marT="0" marB="0"/>
                </a:tc>
              </a:tr>
              <a:tr h="872836">
                <a:tc>
                  <a:txBody>
                    <a:bodyPr/>
                    <a:lstStyle/>
                    <a:p>
                      <a:pPr marL="0" marR="0">
                        <a:spcBef>
                          <a:spcPts val="0"/>
                        </a:spcBef>
                        <a:spcAft>
                          <a:spcPts val="0"/>
                        </a:spcAft>
                        <a:tabLst>
                          <a:tab pos="0" algn="l"/>
                        </a:tabLst>
                      </a:pPr>
                      <a:r>
                        <a:rPr lang="en-US" sz="2900" dirty="0">
                          <a:effectLst/>
                          <a:latin typeface="Calibri" panose="020F0502020204030204" pitchFamily="34" charset="0"/>
                        </a:rPr>
                        <a:t>Price difference (C VQA)</a:t>
                      </a:r>
                      <a:endParaRPr lang="en-US" sz="2900" dirty="0">
                        <a:effectLst/>
                        <a:latin typeface="Calibri" panose="020F0502020204030204" pitchFamily="34" charset="0"/>
                        <a:ea typeface="Calibri"/>
                        <a:cs typeface="Times New Roman"/>
                      </a:endParaRPr>
                    </a:p>
                  </a:txBody>
                  <a:tcPr marL="62865" marR="62865" marT="0" marB="0">
                    <a:solidFill>
                      <a:schemeClr val="tx2">
                        <a:lumMod val="75000"/>
                      </a:schemeClr>
                    </a:solidFill>
                  </a:tcPr>
                </a:tc>
                <a:tc>
                  <a:txBody>
                    <a:bodyPr/>
                    <a:lstStyle/>
                    <a:p>
                      <a:pPr marL="0" marR="0" algn="ctr">
                        <a:spcBef>
                          <a:spcPts val="0"/>
                        </a:spcBef>
                        <a:spcAft>
                          <a:spcPts val="0"/>
                        </a:spcAft>
                        <a:tabLst>
                          <a:tab pos="0" algn="l"/>
                        </a:tabLst>
                      </a:pPr>
                      <a:r>
                        <a:rPr lang="en-US" sz="2900">
                          <a:effectLst/>
                          <a:latin typeface="Calibri" panose="020F0502020204030204" pitchFamily="34" charset="0"/>
                        </a:rPr>
                        <a:t> </a:t>
                      </a:r>
                      <a:endParaRPr lang="en-US" sz="2900">
                        <a:effectLst/>
                        <a:latin typeface="Calibri" panose="020F0502020204030204" pitchFamily="34" charset="0"/>
                        <a:ea typeface="Calibri"/>
                        <a:cs typeface="Times New Roman"/>
                      </a:endParaRPr>
                    </a:p>
                  </a:txBody>
                  <a:tcPr marL="62865" marR="62865" marT="0" marB="0"/>
                </a:tc>
                <a:tc>
                  <a:txBody>
                    <a:bodyPr/>
                    <a:lstStyle/>
                    <a:p>
                      <a:pPr marL="0" marR="0" algn="ctr">
                        <a:spcBef>
                          <a:spcPts val="0"/>
                        </a:spcBef>
                        <a:spcAft>
                          <a:spcPts val="0"/>
                        </a:spcAft>
                        <a:tabLst>
                          <a:tab pos="0" algn="l"/>
                        </a:tabLst>
                      </a:pPr>
                      <a:r>
                        <a:rPr lang="en-US" sz="2900" dirty="0">
                          <a:effectLst/>
                          <a:latin typeface="Calibri" panose="020F0502020204030204" pitchFamily="34" charset="0"/>
                        </a:rPr>
                        <a:t> </a:t>
                      </a:r>
                      <a:endParaRPr lang="en-US" sz="2900" dirty="0">
                        <a:effectLst/>
                        <a:latin typeface="Calibri" panose="020F0502020204030204" pitchFamily="34" charset="0"/>
                        <a:ea typeface="Calibri"/>
                        <a:cs typeface="Times New Roman"/>
                      </a:endParaRPr>
                    </a:p>
                  </a:txBody>
                  <a:tcPr marL="62865" marR="62865" marT="0" marB="0"/>
                </a:tc>
                <a:tc>
                  <a:txBody>
                    <a:bodyPr/>
                    <a:lstStyle/>
                    <a:p>
                      <a:pPr marL="0" marR="0" algn="ctr">
                        <a:spcBef>
                          <a:spcPts val="0"/>
                        </a:spcBef>
                        <a:spcAft>
                          <a:spcPts val="0"/>
                        </a:spcAft>
                        <a:tabLst>
                          <a:tab pos="0" algn="l"/>
                        </a:tabLst>
                      </a:pPr>
                      <a:r>
                        <a:rPr lang="en-US" sz="2900" dirty="0">
                          <a:effectLst/>
                          <a:latin typeface="Calibri" panose="020F0502020204030204" pitchFamily="34" charset="0"/>
                        </a:rPr>
                        <a:t>0</a:t>
                      </a:r>
                      <a:endParaRPr lang="en-US" sz="2900" dirty="0">
                        <a:effectLst/>
                        <a:latin typeface="Calibri" panose="020F0502020204030204" pitchFamily="34" charset="0"/>
                        <a:ea typeface="Calibri"/>
                        <a:cs typeface="Times New Roman"/>
                      </a:endParaRPr>
                    </a:p>
                  </a:txBody>
                  <a:tcPr marL="62865" marR="62865" marT="0" marB="0"/>
                </a:tc>
                <a:tc>
                  <a:txBody>
                    <a:bodyPr/>
                    <a:lstStyle/>
                    <a:p>
                      <a:pPr marL="0" marR="0" algn="ctr">
                        <a:spcBef>
                          <a:spcPts val="0"/>
                        </a:spcBef>
                        <a:spcAft>
                          <a:spcPts val="0"/>
                        </a:spcAft>
                        <a:tabLst>
                          <a:tab pos="0" algn="l"/>
                        </a:tabLst>
                      </a:pPr>
                      <a:r>
                        <a:rPr lang="en-US" sz="2900" dirty="0">
                          <a:effectLst/>
                          <a:latin typeface="Calibri" panose="020F0502020204030204" pitchFamily="34" charset="0"/>
                        </a:rPr>
                        <a:t>$57.55</a:t>
                      </a:r>
                      <a:endParaRPr lang="en-US" sz="2900" dirty="0">
                        <a:effectLst/>
                        <a:latin typeface="Calibri" panose="020F0502020204030204" pitchFamily="34" charset="0"/>
                        <a:ea typeface="Calibri"/>
                        <a:cs typeface="Times New Roman"/>
                      </a:endParaRPr>
                    </a:p>
                  </a:txBody>
                  <a:tcPr marL="62865" marR="62865" marT="0" marB="0"/>
                </a:tc>
                <a:tc>
                  <a:txBody>
                    <a:bodyPr/>
                    <a:lstStyle/>
                    <a:p>
                      <a:pPr marL="0" marR="0" algn="ctr">
                        <a:spcBef>
                          <a:spcPts val="0"/>
                        </a:spcBef>
                        <a:spcAft>
                          <a:spcPts val="0"/>
                        </a:spcAft>
                        <a:tabLst>
                          <a:tab pos="0" algn="l"/>
                        </a:tabLst>
                      </a:pPr>
                      <a:r>
                        <a:rPr lang="en-US" sz="2900" dirty="0">
                          <a:effectLst/>
                          <a:latin typeface="Calibri" panose="020F0502020204030204" pitchFamily="34" charset="0"/>
                        </a:rPr>
                        <a:t>$</a:t>
                      </a:r>
                      <a:r>
                        <a:rPr lang="en-US" sz="2900" dirty="0" smtClean="0">
                          <a:effectLst/>
                          <a:latin typeface="Calibri" panose="020F0502020204030204" pitchFamily="34" charset="0"/>
                        </a:rPr>
                        <a:t>53.83</a:t>
                      </a:r>
                      <a:endParaRPr lang="en-US" sz="2900" dirty="0">
                        <a:effectLst/>
                        <a:latin typeface="Calibri" panose="020F0502020204030204" pitchFamily="34" charset="0"/>
                        <a:ea typeface="Calibri"/>
                        <a:cs typeface="Times New Roman"/>
                      </a:endParaRPr>
                    </a:p>
                  </a:txBody>
                  <a:tcPr marL="62865" marR="62865" marT="0" marB="0"/>
                </a:tc>
              </a:tr>
            </a:tbl>
          </a:graphicData>
        </a:graphic>
      </p:graphicFrame>
      <p:pic>
        <p:nvPicPr>
          <p:cNvPr id="1027" name="Picture 3"/>
          <p:cNvPicPr>
            <a:picLocks noChangeAspect="1" noChangeArrowheads="1"/>
          </p:cNvPicPr>
          <p:nvPr/>
        </p:nvPicPr>
        <p:blipFill rotWithShape="1">
          <a:blip r:embed="rId3">
            <a:extLst>
              <a:ext uri="{BEBA8EAE-BF5A-486C-A8C5-ECC9F3942E4B}">
                <a14:imgProps xmlns:a14="http://schemas.microsoft.com/office/drawing/2010/main">
                  <a14:imgLayer r:embed="rId4">
                    <a14:imgEffect>
                      <a14:brightnessContrast contrast="20000"/>
                    </a14:imgEffect>
                  </a14:imgLayer>
                </a14:imgProps>
              </a:ext>
              <a:ext uri="{28A0092B-C50C-407E-A947-70E740481C1C}">
                <a14:useLocalDpi xmlns:a14="http://schemas.microsoft.com/office/drawing/2010/main" val="0"/>
              </a:ext>
            </a:extLst>
          </a:blip>
          <a:srcRect t="10537" b="17976"/>
          <a:stretch/>
        </p:blipFill>
        <p:spPr bwMode="auto">
          <a:xfrm>
            <a:off x="389917" y="5637597"/>
            <a:ext cx="12705459" cy="4846321"/>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Picture 13"/>
          <p:cNvPicPr>
            <a:picLocks noChangeAspect="1"/>
          </p:cNvPicPr>
          <p:nvPr/>
        </p:nvPicPr>
        <p:blipFill rotWithShape="1">
          <a:blip r:embed="rId5" cstate="print">
            <a:extLst>
              <a:ext uri="{28A0092B-C50C-407E-A947-70E740481C1C}">
                <a14:useLocalDpi xmlns:a14="http://schemas.microsoft.com/office/drawing/2010/main" val="0"/>
              </a:ext>
            </a:extLst>
          </a:blip>
          <a:srcRect l="18435" r="20599"/>
          <a:stretch/>
        </p:blipFill>
        <p:spPr>
          <a:xfrm rot="5400000">
            <a:off x="34708435" y="7172305"/>
            <a:ext cx="5792022" cy="4198857"/>
          </a:xfrm>
          <a:prstGeom prst="rect">
            <a:avLst/>
          </a:prstGeom>
          <a:ln>
            <a:noFill/>
          </a:ln>
          <a:effectLst>
            <a:softEdge rad="112500"/>
          </a:effectLst>
        </p:spPr>
      </p:pic>
      <p:pic>
        <p:nvPicPr>
          <p:cNvPr id="20" name="Picture 19"/>
          <p:cNvPicPr>
            <a:picLocks noChangeAspect="1"/>
          </p:cNvPicPr>
          <p:nvPr/>
        </p:nvPicPr>
        <p:blipFill rotWithShape="1">
          <a:blip r:embed="rId6" cstate="print">
            <a:extLst>
              <a:ext uri="{28A0092B-C50C-407E-A947-70E740481C1C}">
                <a14:useLocalDpi xmlns:a14="http://schemas.microsoft.com/office/drawing/2010/main" val="0"/>
              </a:ext>
            </a:extLst>
          </a:blip>
          <a:srcRect l="1559" t="17605" r="3262" b="19077"/>
          <a:stretch/>
        </p:blipFill>
        <p:spPr>
          <a:xfrm>
            <a:off x="13658529" y="19207433"/>
            <a:ext cx="12852561" cy="5122956"/>
          </a:xfrm>
          <a:prstGeom prst="rect">
            <a:avLst/>
          </a:prstGeom>
          <a:ln>
            <a:noFill/>
          </a:ln>
          <a:effectLst>
            <a:softEdge rad="112500"/>
          </a:effectLst>
        </p:spPr>
      </p:pic>
      <p:pic>
        <p:nvPicPr>
          <p:cNvPr id="31" name="Picture 30"/>
          <p:cNvPicPr>
            <a:picLocks noChangeAspect="1"/>
          </p:cNvPicPr>
          <p:nvPr/>
        </p:nvPicPr>
        <p:blipFill rotWithShape="1">
          <a:blip r:embed="rId7" cstate="print">
            <a:extLst>
              <a:ext uri="{28A0092B-C50C-407E-A947-70E740481C1C}">
                <a14:useLocalDpi xmlns:a14="http://schemas.microsoft.com/office/drawing/2010/main" val="0"/>
              </a:ext>
            </a:extLst>
          </a:blip>
          <a:srcRect t="4139" b="24102"/>
          <a:stretch/>
        </p:blipFill>
        <p:spPr>
          <a:xfrm>
            <a:off x="838201" y="32918854"/>
            <a:ext cx="11963400" cy="4957878"/>
          </a:xfrm>
          <a:prstGeom prst="rect">
            <a:avLst/>
          </a:prstGeom>
          <a:ln>
            <a:noFill/>
          </a:ln>
          <a:effectLst>
            <a:softEdge rad="112500"/>
          </a:effectLst>
        </p:spPr>
      </p:pic>
      <p:pic>
        <p:nvPicPr>
          <p:cNvPr id="40" name="Picture 39"/>
          <p:cNvPicPr>
            <a:picLocks noChangeAspect="1"/>
          </p:cNvPicPr>
          <p:nvPr/>
        </p:nvPicPr>
        <p:blipFill rotWithShape="1">
          <a:blip r:embed="rId8" cstate="print">
            <a:extLst>
              <a:ext uri="{28A0092B-C50C-407E-A947-70E740481C1C}">
                <a14:useLocalDpi xmlns:a14="http://schemas.microsoft.com/office/drawing/2010/main" val="0"/>
              </a:ext>
            </a:extLst>
          </a:blip>
          <a:srcRect l="18077" r="16280"/>
          <a:stretch/>
        </p:blipFill>
        <p:spPr>
          <a:xfrm>
            <a:off x="353120" y="23501940"/>
            <a:ext cx="5841112" cy="6458402"/>
          </a:xfrm>
          <a:prstGeom prst="rect">
            <a:avLst/>
          </a:prstGeom>
          <a:ln>
            <a:noFill/>
          </a:ln>
          <a:effectLst>
            <a:softEdge rad="112500"/>
          </a:effectLst>
        </p:spPr>
      </p:pic>
      <p:sp>
        <p:nvSpPr>
          <p:cNvPr id="37" name="TextBox 36"/>
          <p:cNvSpPr txBox="1"/>
          <p:nvPr/>
        </p:nvSpPr>
        <p:spPr>
          <a:xfrm>
            <a:off x="6315237" y="23453321"/>
            <a:ext cx="6758278" cy="6555641"/>
          </a:xfrm>
          <a:prstGeom prst="rect">
            <a:avLst/>
          </a:prstGeom>
          <a:noFill/>
        </p:spPr>
        <p:txBody>
          <a:bodyPr wrap="square" rtlCol="0">
            <a:spAutoFit/>
          </a:bodyPr>
          <a:lstStyle/>
          <a:p>
            <a:pPr algn="just"/>
            <a:r>
              <a:rPr lang="en-US" sz="3000" b="1" dirty="0" smtClean="0">
                <a:latin typeface="Calibri" panose="020F0502020204030204" pitchFamily="34" charset="0"/>
              </a:rPr>
              <a:t>but </a:t>
            </a:r>
            <a:r>
              <a:rPr lang="en-US" sz="3000" b="1" dirty="0">
                <a:latin typeface="Calibri" panose="020F0502020204030204" pitchFamily="34" charset="0"/>
              </a:rPr>
              <a:t>the method and demeanor that we use it in, that most affects the health and performance of </a:t>
            </a:r>
            <a:r>
              <a:rPr lang="en-US" sz="3000" b="1" dirty="0" smtClean="0">
                <a:latin typeface="Calibri" panose="020F0502020204030204" pitchFamily="34" charset="0"/>
              </a:rPr>
              <a:t>livestock</a:t>
            </a:r>
            <a:r>
              <a:rPr lang="en-US" sz="3000" dirty="0" smtClean="0">
                <a:latin typeface="Calibri" panose="020F0502020204030204" pitchFamily="34" charset="0"/>
              </a:rPr>
              <a:t>.</a:t>
            </a:r>
            <a:r>
              <a:rPr lang="en-US" sz="3000" dirty="0">
                <a:latin typeface="Calibri" panose="020F0502020204030204" pitchFamily="34" charset="0"/>
              </a:rPr>
              <a:t>  </a:t>
            </a:r>
            <a:r>
              <a:rPr lang="en-US" sz="3000" dirty="0" smtClean="0">
                <a:latin typeface="Calibri" panose="020F0502020204030204" pitchFamily="34" charset="0"/>
              </a:rPr>
              <a:t>Handlers </a:t>
            </a:r>
            <a:r>
              <a:rPr lang="en-US" sz="3000" dirty="0">
                <a:latin typeface="Calibri" panose="020F0502020204030204" pitchFamily="34" charset="0"/>
              </a:rPr>
              <a:t>need to practice safer handling techniques to </a:t>
            </a:r>
            <a:r>
              <a:rPr lang="en-US" sz="3000" b="1" dirty="0">
                <a:latin typeface="Calibri" panose="020F0502020204030204" pitchFamily="34" charset="0"/>
              </a:rPr>
              <a:t>prevent </a:t>
            </a:r>
            <a:r>
              <a:rPr lang="en-US" sz="3000" b="1" dirty="0" smtClean="0">
                <a:latin typeface="Calibri" panose="020F0502020204030204" pitchFamily="34" charset="0"/>
              </a:rPr>
              <a:t>injury of handlers and animals </a:t>
            </a:r>
            <a:r>
              <a:rPr lang="en-US" sz="3000" dirty="0">
                <a:latin typeface="Calibri" panose="020F0502020204030204" pitchFamily="34" charset="0"/>
              </a:rPr>
              <a:t>(Fox, 2003; Grandin, </a:t>
            </a:r>
            <a:r>
              <a:rPr lang="en-US" sz="3000" dirty="0" smtClean="0">
                <a:latin typeface="Calibri" panose="020F0502020204030204" pitchFamily="34" charset="0"/>
              </a:rPr>
              <a:t>1993/2003</a:t>
            </a:r>
            <a:r>
              <a:rPr lang="en-US" sz="3000" dirty="0">
                <a:latin typeface="Calibri" panose="020F0502020204030204" pitchFamily="34" charset="0"/>
              </a:rPr>
              <a:t>; </a:t>
            </a:r>
            <a:r>
              <a:rPr lang="en-US" sz="3000" dirty="0" err="1">
                <a:latin typeface="Calibri" panose="020F0502020204030204" pitchFamily="34" charset="0"/>
              </a:rPr>
              <a:t>Detering</a:t>
            </a:r>
            <a:r>
              <a:rPr lang="en-US" sz="3000" dirty="0">
                <a:latin typeface="Calibri" panose="020F0502020204030204" pitchFamily="34" charset="0"/>
              </a:rPr>
              <a:t>, 2006</a:t>
            </a:r>
            <a:r>
              <a:rPr lang="en-US" sz="3000" dirty="0" smtClean="0">
                <a:latin typeface="Calibri" panose="020F0502020204030204" pitchFamily="34" charset="0"/>
              </a:rPr>
              <a:t>).  LS </a:t>
            </a:r>
            <a:r>
              <a:rPr lang="en-US" sz="3000" dirty="0">
                <a:latin typeface="Calibri" panose="020F0502020204030204" pitchFamily="34" charset="0"/>
              </a:rPr>
              <a:t>handling practiced at the cow/calf level can </a:t>
            </a:r>
            <a:r>
              <a:rPr lang="en-US" sz="3000" b="1" dirty="0">
                <a:latin typeface="Calibri" panose="020F0502020204030204" pitchFamily="34" charset="0"/>
              </a:rPr>
              <a:t>benefit the beef industry in areas such as animal health/welfare, product quality, and public perception</a:t>
            </a:r>
            <a:r>
              <a:rPr lang="en-US" sz="3000" dirty="0">
                <a:latin typeface="Calibri" panose="020F0502020204030204" pitchFamily="34" charset="0"/>
              </a:rPr>
              <a:t>, as consumers are more concerned with food labeled, “humanely raised” than “organic”, “natural”, or “antibiotic-free” (</a:t>
            </a:r>
            <a:r>
              <a:rPr lang="en-US" sz="3000" dirty="0" err="1">
                <a:latin typeface="Calibri" panose="020F0502020204030204" pitchFamily="34" charset="0"/>
              </a:rPr>
              <a:t>Radke</a:t>
            </a:r>
            <a:r>
              <a:rPr lang="en-US" sz="3000" dirty="0">
                <a:latin typeface="Calibri" panose="020F0502020204030204" pitchFamily="34" charset="0"/>
              </a:rPr>
              <a:t>, 2014). </a:t>
            </a:r>
          </a:p>
        </p:txBody>
      </p:sp>
      <p:graphicFrame>
        <p:nvGraphicFramePr>
          <p:cNvPr id="38" name="Table 37"/>
          <p:cNvGraphicFramePr>
            <a:graphicFrameLocks noGrp="1"/>
          </p:cNvGraphicFramePr>
          <p:nvPr>
            <p:extLst>
              <p:ext uri="{D42A27DB-BD31-4B8C-83A1-F6EECF244321}">
                <p14:modId xmlns:p14="http://schemas.microsoft.com/office/powerpoint/2010/main" val="1657689704"/>
              </p:ext>
            </p:extLst>
          </p:nvPr>
        </p:nvGraphicFramePr>
        <p:xfrm>
          <a:off x="28423787" y="12268200"/>
          <a:ext cx="9962267" cy="1485093"/>
        </p:xfrm>
        <a:graphic>
          <a:graphicData uri="http://schemas.openxmlformats.org/drawingml/2006/table">
            <a:tbl>
              <a:tblPr>
                <a:tableStyleId>{5C22544A-7EE6-4342-B048-85BDC9FD1C3A}</a:tableStyleId>
              </a:tblPr>
              <a:tblGrid>
                <a:gridCol w="1626332"/>
                <a:gridCol w="1634498"/>
                <a:gridCol w="1634498"/>
                <a:gridCol w="1605416"/>
                <a:gridCol w="1692026"/>
                <a:gridCol w="1769497"/>
              </a:tblGrid>
              <a:tr h="631653">
                <a:tc>
                  <a:txBody>
                    <a:bodyPr/>
                    <a:lstStyle/>
                    <a:p>
                      <a:pPr marL="0" marR="0" algn="ctr">
                        <a:spcBef>
                          <a:spcPts val="0"/>
                        </a:spcBef>
                        <a:spcAft>
                          <a:spcPts val="0"/>
                        </a:spcAft>
                      </a:pPr>
                      <a:r>
                        <a:rPr lang="en-US" sz="2800" b="1" dirty="0">
                          <a:ln>
                            <a:noFill/>
                          </a:ln>
                          <a:solidFill>
                            <a:schemeClr val="bg1"/>
                          </a:solidFill>
                          <a:effectLst/>
                          <a:latin typeface="Calibri" panose="020F0502020204030204" pitchFamily="34" charset="0"/>
                        </a:rPr>
                        <a:t>Treatment</a:t>
                      </a:r>
                      <a:endParaRPr lang="en-US" sz="2800" b="1" dirty="0">
                        <a:ln>
                          <a:noFill/>
                        </a:ln>
                        <a:solidFill>
                          <a:schemeClr val="bg1"/>
                        </a:solidFill>
                        <a:effectLst/>
                        <a:latin typeface="Calibri" panose="020F0502020204030204" pitchFamily="34" charset="0"/>
                        <a:ea typeface="Calibri"/>
                        <a:cs typeface="Times New Roman"/>
                      </a:endParaRPr>
                    </a:p>
                  </a:txBody>
                  <a:tcPr marL="23283" marR="23283" marT="0" marB="0">
                    <a:lnL w="571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marL="0" marR="0" algn="ctr">
                        <a:spcBef>
                          <a:spcPts val="0"/>
                        </a:spcBef>
                        <a:spcAft>
                          <a:spcPts val="0"/>
                        </a:spcAft>
                      </a:pPr>
                      <a:r>
                        <a:rPr lang="en-US" sz="2800" b="1" dirty="0" smtClean="0">
                          <a:ln>
                            <a:noFill/>
                          </a:ln>
                          <a:solidFill>
                            <a:schemeClr val="bg1"/>
                          </a:solidFill>
                          <a:effectLst/>
                          <a:latin typeface="Calibri" panose="020F0502020204030204" pitchFamily="34" charset="0"/>
                        </a:rPr>
                        <a:t>Day 0 </a:t>
                      </a:r>
                      <a:r>
                        <a:rPr lang="en-US" sz="2800" b="1" dirty="0">
                          <a:ln>
                            <a:noFill/>
                          </a:ln>
                          <a:solidFill>
                            <a:schemeClr val="bg1"/>
                          </a:solidFill>
                          <a:effectLst/>
                          <a:latin typeface="Calibri" panose="020F0502020204030204" pitchFamily="34" charset="0"/>
                        </a:rPr>
                        <a:t>SPH</a:t>
                      </a:r>
                      <a:endParaRPr lang="en-US" sz="2800" b="1" dirty="0">
                        <a:ln>
                          <a:noFill/>
                        </a:ln>
                        <a:solidFill>
                          <a:schemeClr val="bg1"/>
                        </a:solidFill>
                        <a:effectLst/>
                        <a:latin typeface="Calibri" panose="020F0502020204030204" pitchFamily="34" charset="0"/>
                        <a:ea typeface="Calibri"/>
                        <a:cs typeface="Times New Roman"/>
                      </a:endParaRPr>
                    </a:p>
                  </a:txBody>
                  <a:tcPr marL="23283" marR="23283"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marL="0" marR="0" algn="ctr">
                        <a:spcBef>
                          <a:spcPts val="0"/>
                        </a:spcBef>
                        <a:spcAft>
                          <a:spcPts val="0"/>
                        </a:spcAft>
                      </a:pPr>
                      <a:r>
                        <a:rPr lang="en-US" sz="2800" b="1" dirty="0" smtClean="0">
                          <a:ln>
                            <a:noFill/>
                          </a:ln>
                          <a:solidFill>
                            <a:schemeClr val="bg1"/>
                          </a:solidFill>
                          <a:effectLst/>
                          <a:latin typeface="Calibri" panose="020F0502020204030204" pitchFamily="34" charset="0"/>
                        </a:rPr>
                        <a:t>Day 1 </a:t>
                      </a:r>
                      <a:r>
                        <a:rPr lang="en-US" sz="2800" b="1" dirty="0">
                          <a:ln>
                            <a:noFill/>
                          </a:ln>
                          <a:solidFill>
                            <a:schemeClr val="bg1"/>
                          </a:solidFill>
                          <a:effectLst/>
                          <a:latin typeface="Calibri" panose="020F0502020204030204" pitchFamily="34" charset="0"/>
                        </a:rPr>
                        <a:t>SPH</a:t>
                      </a:r>
                      <a:endParaRPr lang="en-US" sz="2800" b="1" dirty="0">
                        <a:ln>
                          <a:noFill/>
                        </a:ln>
                        <a:solidFill>
                          <a:schemeClr val="bg1"/>
                        </a:solidFill>
                        <a:effectLst/>
                        <a:latin typeface="Calibri" panose="020F0502020204030204" pitchFamily="34" charset="0"/>
                        <a:ea typeface="Calibri"/>
                        <a:cs typeface="Times New Roman"/>
                      </a:endParaRPr>
                    </a:p>
                  </a:txBody>
                  <a:tcPr marL="23283" marR="23283"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marL="0" marR="0" algn="ctr">
                        <a:spcBef>
                          <a:spcPts val="0"/>
                        </a:spcBef>
                        <a:spcAft>
                          <a:spcPts val="0"/>
                        </a:spcAft>
                      </a:pPr>
                      <a:r>
                        <a:rPr lang="en-US" sz="2800" b="1" dirty="0" smtClean="0">
                          <a:ln>
                            <a:noFill/>
                          </a:ln>
                          <a:solidFill>
                            <a:schemeClr val="bg1"/>
                          </a:solidFill>
                          <a:effectLst/>
                          <a:latin typeface="Calibri" panose="020F0502020204030204" pitchFamily="34" charset="0"/>
                        </a:rPr>
                        <a:t>Day 2</a:t>
                      </a:r>
                      <a:r>
                        <a:rPr lang="en-US" sz="2800" b="1" baseline="0" dirty="0" smtClean="0">
                          <a:ln>
                            <a:noFill/>
                          </a:ln>
                          <a:solidFill>
                            <a:schemeClr val="bg1"/>
                          </a:solidFill>
                          <a:effectLst/>
                          <a:latin typeface="Calibri" panose="020F0502020204030204" pitchFamily="34" charset="0"/>
                        </a:rPr>
                        <a:t> </a:t>
                      </a:r>
                      <a:r>
                        <a:rPr lang="en-US" sz="2800" b="1" dirty="0" smtClean="0">
                          <a:ln>
                            <a:noFill/>
                          </a:ln>
                          <a:solidFill>
                            <a:schemeClr val="bg1"/>
                          </a:solidFill>
                          <a:effectLst/>
                          <a:latin typeface="Calibri" panose="020F0502020204030204" pitchFamily="34" charset="0"/>
                        </a:rPr>
                        <a:t>SPH</a:t>
                      </a:r>
                      <a:endParaRPr lang="en-US" sz="2800" b="1" dirty="0">
                        <a:ln>
                          <a:noFill/>
                        </a:ln>
                        <a:solidFill>
                          <a:schemeClr val="bg1"/>
                        </a:solidFill>
                        <a:effectLst/>
                        <a:latin typeface="Calibri" panose="020F0502020204030204" pitchFamily="34" charset="0"/>
                        <a:ea typeface="Calibri"/>
                        <a:cs typeface="Times New Roman"/>
                      </a:endParaRPr>
                    </a:p>
                  </a:txBody>
                  <a:tcPr marL="23283" marR="23283"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marL="0" marR="0" algn="ctr">
                        <a:spcBef>
                          <a:spcPts val="0"/>
                        </a:spcBef>
                        <a:spcAft>
                          <a:spcPts val="0"/>
                        </a:spcAft>
                      </a:pPr>
                      <a:r>
                        <a:rPr lang="en-US" sz="2800" b="1" dirty="0" smtClean="0">
                          <a:ln>
                            <a:noFill/>
                          </a:ln>
                          <a:solidFill>
                            <a:schemeClr val="bg1"/>
                          </a:solidFill>
                          <a:effectLst/>
                          <a:latin typeface="Calibri" panose="020F0502020204030204" pitchFamily="34" charset="0"/>
                        </a:rPr>
                        <a:t>Day 3 </a:t>
                      </a:r>
                      <a:r>
                        <a:rPr lang="en-US" sz="2800" b="1" dirty="0">
                          <a:ln>
                            <a:noFill/>
                          </a:ln>
                          <a:solidFill>
                            <a:schemeClr val="bg1"/>
                          </a:solidFill>
                          <a:effectLst/>
                          <a:latin typeface="Calibri" panose="020F0502020204030204" pitchFamily="34" charset="0"/>
                        </a:rPr>
                        <a:t>SPH</a:t>
                      </a:r>
                      <a:endParaRPr lang="en-US" sz="2800" b="1" dirty="0">
                        <a:ln>
                          <a:noFill/>
                        </a:ln>
                        <a:solidFill>
                          <a:schemeClr val="bg1"/>
                        </a:solidFill>
                        <a:effectLst/>
                        <a:latin typeface="Calibri" panose="020F0502020204030204" pitchFamily="34" charset="0"/>
                        <a:ea typeface="Calibri"/>
                        <a:cs typeface="Times New Roman"/>
                      </a:endParaRPr>
                    </a:p>
                  </a:txBody>
                  <a:tcPr marL="23283" marR="23283"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marL="0" marR="0" algn="ctr">
                        <a:spcBef>
                          <a:spcPts val="0"/>
                        </a:spcBef>
                        <a:spcAft>
                          <a:spcPts val="0"/>
                        </a:spcAft>
                      </a:pPr>
                      <a:r>
                        <a:rPr lang="en-US" sz="2800" b="1" dirty="0" smtClean="0">
                          <a:ln>
                            <a:noFill/>
                          </a:ln>
                          <a:solidFill>
                            <a:schemeClr val="bg1"/>
                          </a:solidFill>
                          <a:effectLst/>
                          <a:latin typeface="Calibri" panose="020F0502020204030204" pitchFamily="34" charset="0"/>
                        </a:rPr>
                        <a:t>Day 4 SPH</a:t>
                      </a:r>
                      <a:endParaRPr lang="en-US" sz="2800" b="1" dirty="0">
                        <a:ln>
                          <a:noFill/>
                        </a:ln>
                        <a:solidFill>
                          <a:schemeClr val="bg1"/>
                        </a:solidFill>
                        <a:effectLst/>
                        <a:latin typeface="Calibri" panose="020F0502020204030204" pitchFamily="34" charset="0"/>
                        <a:ea typeface="Calibri"/>
                        <a:cs typeface="Times New Roman"/>
                      </a:endParaRPr>
                    </a:p>
                  </a:txBody>
                  <a:tcPr marL="23283" marR="23283" marT="0" marB="0">
                    <a:lnL w="1270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r>
              <a:tr h="426472">
                <a:tc>
                  <a:txBody>
                    <a:bodyPr/>
                    <a:lstStyle/>
                    <a:p>
                      <a:pPr marL="0" marR="0">
                        <a:spcBef>
                          <a:spcPts val="0"/>
                        </a:spcBef>
                        <a:spcAft>
                          <a:spcPts val="0"/>
                        </a:spcAft>
                      </a:pPr>
                      <a:r>
                        <a:rPr lang="en-US" sz="2800" b="1" dirty="0">
                          <a:ln>
                            <a:noFill/>
                          </a:ln>
                          <a:solidFill>
                            <a:schemeClr val="bg1"/>
                          </a:solidFill>
                          <a:effectLst/>
                          <a:latin typeface="Calibri" panose="020F0502020204030204" pitchFamily="34" charset="0"/>
                        </a:rPr>
                        <a:t>C</a:t>
                      </a:r>
                      <a:endParaRPr lang="en-US" sz="2800" b="1" dirty="0">
                        <a:ln>
                          <a:noFill/>
                        </a:ln>
                        <a:solidFill>
                          <a:schemeClr val="bg1"/>
                        </a:solidFill>
                        <a:effectLst/>
                        <a:latin typeface="Calibri" panose="020F0502020204030204" pitchFamily="34" charset="0"/>
                        <a:ea typeface="Calibri"/>
                        <a:cs typeface="Times New Roman"/>
                      </a:endParaRPr>
                    </a:p>
                  </a:txBody>
                  <a:tcPr marL="23283" marR="23283" marT="0" marB="0">
                    <a:lnL w="571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marL="0" marR="0" algn="r">
                        <a:spcBef>
                          <a:spcPts val="0"/>
                        </a:spcBef>
                        <a:spcAft>
                          <a:spcPts val="0"/>
                        </a:spcAft>
                      </a:pPr>
                      <a:r>
                        <a:rPr lang="en-US" sz="2800" b="1" dirty="0" smtClean="0">
                          <a:ln>
                            <a:noFill/>
                          </a:ln>
                          <a:solidFill>
                            <a:schemeClr val="bg1"/>
                          </a:solidFill>
                          <a:effectLst/>
                          <a:latin typeface="Calibri" panose="020F0502020204030204" pitchFamily="34" charset="0"/>
                        </a:rPr>
                        <a:t>1478</a:t>
                      </a:r>
                      <a:endParaRPr lang="en-US" sz="2800" b="1" dirty="0">
                        <a:ln>
                          <a:noFill/>
                        </a:ln>
                        <a:solidFill>
                          <a:schemeClr val="bg1"/>
                        </a:solidFill>
                        <a:effectLst/>
                        <a:latin typeface="Calibri" panose="020F0502020204030204" pitchFamily="34" charset="0"/>
                        <a:ea typeface="Calibri"/>
                        <a:cs typeface="Times New Roman"/>
                      </a:endParaRPr>
                    </a:p>
                  </a:txBody>
                  <a:tcPr marL="23283" marR="23283"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marL="0" marR="0" algn="r">
                        <a:spcBef>
                          <a:spcPts val="0"/>
                        </a:spcBef>
                        <a:spcAft>
                          <a:spcPts val="0"/>
                        </a:spcAft>
                      </a:pPr>
                      <a:r>
                        <a:rPr lang="en-US" sz="2800" b="1" dirty="0" smtClean="0">
                          <a:ln>
                            <a:noFill/>
                          </a:ln>
                          <a:solidFill>
                            <a:schemeClr val="bg1"/>
                          </a:solidFill>
                          <a:effectLst/>
                          <a:latin typeface="Calibri" panose="020F0502020204030204" pitchFamily="34" charset="0"/>
                        </a:rPr>
                        <a:t>1629</a:t>
                      </a:r>
                      <a:endParaRPr lang="en-US" sz="2800" b="1" dirty="0">
                        <a:ln>
                          <a:noFill/>
                        </a:ln>
                        <a:solidFill>
                          <a:schemeClr val="bg1"/>
                        </a:solidFill>
                        <a:effectLst/>
                        <a:latin typeface="Calibri" panose="020F0502020204030204" pitchFamily="34" charset="0"/>
                        <a:ea typeface="Calibri"/>
                        <a:cs typeface="Times New Roman"/>
                      </a:endParaRPr>
                    </a:p>
                  </a:txBody>
                  <a:tcPr marL="23283" marR="23283"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marL="0" marR="0" algn="r">
                        <a:spcBef>
                          <a:spcPts val="0"/>
                        </a:spcBef>
                        <a:spcAft>
                          <a:spcPts val="0"/>
                        </a:spcAft>
                      </a:pPr>
                      <a:r>
                        <a:rPr lang="en-US" sz="2800" b="1" dirty="0" smtClean="0">
                          <a:ln>
                            <a:noFill/>
                          </a:ln>
                          <a:solidFill>
                            <a:schemeClr val="bg1"/>
                          </a:solidFill>
                          <a:effectLst/>
                          <a:latin typeface="Calibri" panose="020F0502020204030204" pitchFamily="34" charset="0"/>
                        </a:rPr>
                        <a:t>1049</a:t>
                      </a:r>
                      <a:endParaRPr lang="en-US" sz="2800" b="1" dirty="0">
                        <a:ln>
                          <a:noFill/>
                        </a:ln>
                        <a:solidFill>
                          <a:schemeClr val="bg1"/>
                        </a:solidFill>
                        <a:effectLst/>
                        <a:latin typeface="Calibri" panose="020F0502020204030204" pitchFamily="34" charset="0"/>
                        <a:ea typeface="Calibri"/>
                        <a:cs typeface="Times New Roman"/>
                      </a:endParaRPr>
                    </a:p>
                  </a:txBody>
                  <a:tcPr marL="23283" marR="23283"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marL="0" marR="0" algn="r">
                        <a:spcBef>
                          <a:spcPts val="0"/>
                        </a:spcBef>
                        <a:spcAft>
                          <a:spcPts val="0"/>
                        </a:spcAft>
                      </a:pPr>
                      <a:r>
                        <a:rPr lang="en-US" sz="2800" b="1" dirty="0" smtClean="0">
                          <a:ln>
                            <a:noFill/>
                          </a:ln>
                          <a:solidFill>
                            <a:schemeClr val="bg1"/>
                          </a:solidFill>
                          <a:effectLst/>
                          <a:latin typeface="Calibri" panose="020F0502020204030204" pitchFamily="34" charset="0"/>
                        </a:rPr>
                        <a:t>412</a:t>
                      </a:r>
                      <a:endParaRPr lang="en-US" sz="2800" b="1" dirty="0">
                        <a:ln>
                          <a:noFill/>
                        </a:ln>
                        <a:solidFill>
                          <a:schemeClr val="bg1"/>
                        </a:solidFill>
                        <a:effectLst/>
                        <a:latin typeface="Calibri" panose="020F0502020204030204" pitchFamily="34" charset="0"/>
                        <a:ea typeface="Calibri"/>
                        <a:cs typeface="Times New Roman"/>
                      </a:endParaRPr>
                    </a:p>
                  </a:txBody>
                  <a:tcPr marL="23283" marR="23283"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marL="0" marR="0" algn="r">
                        <a:spcBef>
                          <a:spcPts val="0"/>
                        </a:spcBef>
                        <a:spcAft>
                          <a:spcPts val="0"/>
                        </a:spcAft>
                      </a:pPr>
                      <a:r>
                        <a:rPr lang="en-US" sz="2800" b="1" dirty="0" smtClean="0">
                          <a:ln>
                            <a:noFill/>
                          </a:ln>
                          <a:solidFill>
                            <a:schemeClr val="bg1"/>
                          </a:solidFill>
                          <a:effectLst/>
                          <a:latin typeface="Calibri" panose="020F0502020204030204" pitchFamily="34" charset="0"/>
                        </a:rPr>
                        <a:t>518</a:t>
                      </a:r>
                      <a:endParaRPr lang="en-US" sz="2800" b="1" dirty="0">
                        <a:ln>
                          <a:noFill/>
                        </a:ln>
                        <a:solidFill>
                          <a:schemeClr val="bg1"/>
                        </a:solidFill>
                        <a:effectLst/>
                        <a:latin typeface="Calibri" panose="020F0502020204030204" pitchFamily="34" charset="0"/>
                        <a:ea typeface="Calibri"/>
                        <a:cs typeface="Times New Roman"/>
                      </a:endParaRPr>
                    </a:p>
                  </a:txBody>
                  <a:tcPr marL="23283" marR="23283" marT="0" marB="0">
                    <a:lnL w="1270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r>
              <a:tr h="426472">
                <a:tc>
                  <a:txBody>
                    <a:bodyPr/>
                    <a:lstStyle/>
                    <a:p>
                      <a:pPr marL="0" marR="0">
                        <a:spcBef>
                          <a:spcPts val="0"/>
                        </a:spcBef>
                        <a:spcAft>
                          <a:spcPts val="0"/>
                        </a:spcAft>
                      </a:pPr>
                      <a:r>
                        <a:rPr lang="en-US" sz="2800" b="1" dirty="0">
                          <a:ln>
                            <a:noFill/>
                          </a:ln>
                          <a:solidFill>
                            <a:schemeClr val="bg1"/>
                          </a:solidFill>
                          <a:effectLst/>
                          <a:latin typeface="Calibri" panose="020F0502020204030204" pitchFamily="34" charset="0"/>
                        </a:rPr>
                        <a:t>LS</a:t>
                      </a:r>
                      <a:endParaRPr lang="en-US" sz="2800" b="1" dirty="0">
                        <a:ln>
                          <a:noFill/>
                        </a:ln>
                        <a:solidFill>
                          <a:schemeClr val="bg1"/>
                        </a:solidFill>
                        <a:effectLst/>
                        <a:latin typeface="Calibri" panose="020F0502020204030204" pitchFamily="34" charset="0"/>
                        <a:ea typeface="Calibri"/>
                        <a:cs typeface="Times New Roman"/>
                      </a:endParaRPr>
                    </a:p>
                  </a:txBody>
                  <a:tcPr marL="23283" marR="23283" marT="0" marB="0">
                    <a:lnL w="571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noFill/>
                  </a:tcPr>
                </a:tc>
                <a:tc>
                  <a:txBody>
                    <a:bodyPr/>
                    <a:lstStyle/>
                    <a:p>
                      <a:pPr marL="0" marR="0" algn="r">
                        <a:spcBef>
                          <a:spcPts val="0"/>
                        </a:spcBef>
                        <a:spcAft>
                          <a:spcPts val="0"/>
                        </a:spcAft>
                      </a:pPr>
                      <a:r>
                        <a:rPr lang="en-US" sz="2800" b="1" dirty="0" smtClean="0">
                          <a:ln>
                            <a:noFill/>
                          </a:ln>
                          <a:solidFill>
                            <a:schemeClr val="bg1"/>
                          </a:solidFill>
                          <a:effectLst/>
                          <a:latin typeface="Calibri" panose="020F0502020204030204" pitchFamily="34" charset="0"/>
                        </a:rPr>
                        <a:t>609</a:t>
                      </a:r>
                      <a:endParaRPr lang="en-US" sz="2800" b="1" dirty="0">
                        <a:ln>
                          <a:noFill/>
                        </a:ln>
                        <a:solidFill>
                          <a:schemeClr val="bg1"/>
                        </a:solidFill>
                        <a:effectLst/>
                        <a:latin typeface="Calibri" panose="020F0502020204030204" pitchFamily="34" charset="0"/>
                        <a:ea typeface="Calibri"/>
                        <a:cs typeface="Times New Roman"/>
                      </a:endParaRPr>
                    </a:p>
                  </a:txBody>
                  <a:tcPr marL="23283" marR="23283"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noFill/>
                  </a:tcPr>
                </a:tc>
                <a:tc>
                  <a:txBody>
                    <a:bodyPr/>
                    <a:lstStyle/>
                    <a:p>
                      <a:pPr marL="0" marR="0" algn="r">
                        <a:spcBef>
                          <a:spcPts val="0"/>
                        </a:spcBef>
                        <a:spcAft>
                          <a:spcPts val="0"/>
                        </a:spcAft>
                      </a:pPr>
                      <a:r>
                        <a:rPr lang="en-US" sz="2800" b="1" dirty="0" smtClean="0">
                          <a:ln>
                            <a:noFill/>
                          </a:ln>
                          <a:solidFill>
                            <a:schemeClr val="bg1"/>
                          </a:solidFill>
                          <a:effectLst/>
                          <a:latin typeface="Calibri" panose="020F0502020204030204" pitchFamily="34" charset="0"/>
                        </a:rPr>
                        <a:t>645</a:t>
                      </a:r>
                      <a:endParaRPr lang="en-US" sz="2800" b="1" dirty="0">
                        <a:ln>
                          <a:noFill/>
                        </a:ln>
                        <a:solidFill>
                          <a:schemeClr val="bg1"/>
                        </a:solidFill>
                        <a:effectLst/>
                        <a:latin typeface="Calibri" panose="020F0502020204030204" pitchFamily="34" charset="0"/>
                        <a:ea typeface="Calibri"/>
                        <a:cs typeface="Times New Roman"/>
                      </a:endParaRPr>
                    </a:p>
                  </a:txBody>
                  <a:tcPr marL="23283" marR="23283"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noFill/>
                  </a:tcPr>
                </a:tc>
                <a:tc>
                  <a:txBody>
                    <a:bodyPr/>
                    <a:lstStyle/>
                    <a:p>
                      <a:pPr marL="0" marR="0" algn="r">
                        <a:spcBef>
                          <a:spcPts val="0"/>
                        </a:spcBef>
                        <a:spcAft>
                          <a:spcPts val="0"/>
                        </a:spcAft>
                      </a:pPr>
                      <a:r>
                        <a:rPr lang="en-US" sz="2800" b="1" dirty="0" smtClean="0">
                          <a:ln>
                            <a:noFill/>
                          </a:ln>
                          <a:solidFill>
                            <a:schemeClr val="bg1"/>
                          </a:solidFill>
                          <a:effectLst/>
                          <a:latin typeface="Calibri" panose="020F0502020204030204" pitchFamily="34" charset="0"/>
                        </a:rPr>
                        <a:t>444</a:t>
                      </a:r>
                      <a:endParaRPr lang="en-US" sz="2800" b="1" dirty="0">
                        <a:ln>
                          <a:noFill/>
                        </a:ln>
                        <a:solidFill>
                          <a:schemeClr val="bg1"/>
                        </a:solidFill>
                        <a:effectLst/>
                        <a:latin typeface="Calibri" panose="020F0502020204030204" pitchFamily="34" charset="0"/>
                        <a:ea typeface="Calibri"/>
                        <a:cs typeface="Times New Roman"/>
                      </a:endParaRPr>
                    </a:p>
                  </a:txBody>
                  <a:tcPr marL="23283" marR="23283"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noFill/>
                  </a:tcPr>
                </a:tc>
                <a:tc>
                  <a:txBody>
                    <a:bodyPr/>
                    <a:lstStyle/>
                    <a:p>
                      <a:pPr marL="0" marR="0" algn="r">
                        <a:spcBef>
                          <a:spcPts val="0"/>
                        </a:spcBef>
                        <a:spcAft>
                          <a:spcPts val="0"/>
                        </a:spcAft>
                      </a:pPr>
                      <a:r>
                        <a:rPr lang="en-US" sz="2800" b="1" dirty="0" smtClean="0">
                          <a:ln>
                            <a:noFill/>
                          </a:ln>
                          <a:solidFill>
                            <a:schemeClr val="bg1"/>
                          </a:solidFill>
                          <a:effectLst/>
                          <a:latin typeface="Calibri" panose="020F0502020204030204" pitchFamily="34" charset="0"/>
                        </a:rPr>
                        <a:t>303</a:t>
                      </a:r>
                      <a:endParaRPr lang="en-US" sz="2800" b="1" dirty="0">
                        <a:ln>
                          <a:noFill/>
                        </a:ln>
                        <a:solidFill>
                          <a:schemeClr val="bg1"/>
                        </a:solidFill>
                        <a:effectLst/>
                        <a:latin typeface="Calibri" panose="020F0502020204030204" pitchFamily="34" charset="0"/>
                        <a:ea typeface="Calibri"/>
                        <a:cs typeface="Times New Roman"/>
                      </a:endParaRPr>
                    </a:p>
                  </a:txBody>
                  <a:tcPr marL="23283" marR="23283"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noFill/>
                  </a:tcPr>
                </a:tc>
                <a:tc>
                  <a:txBody>
                    <a:bodyPr/>
                    <a:lstStyle/>
                    <a:p>
                      <a:pPr marL="0" marR="0" algn="r">
                        <a:spcBef>
                          <a:spcPts val="0"/>
                        </a:spcBef>
                        <a:spcAft>
                          <a:spcPts val="0"/>
                        </a:spcAft>
                      </a:pPr>
                      <a:r>
                        <a:rPr lang="en-US" sz="2800" b="1" dirty="0" smtClean="0">
                          <a:ln>
                            <a:noFill/>
                          </a:ln>
                          <a:solidFill>
                            <a:schemeClr val="bg1"/>
                          </a:solidFill>
                          <a:effectLst/>
                          <a:latin typeface="Calibri" panose="020F0502020204030204" pitchFamily="34" charset="0"/>
                        </a:rPr>
                        <a:t>489</a:t>
                      </a:r>
                      <a:endParaRPr lang="en-US" sz="2800" b="1" dirty="0">
                        <a:ln>
                          <a:noFill/>
                        </a:ln>
                        <a:solidFill>
                          <a:schemeClr val="bg1"/>
                        </a:solidFill>
                        <a:effectLst/>
                        <a:latin typeface="Calibri" panose="020F0502020204030204" pitchFamily="34" charset="0"/>
                        <a:ea typeface="Calibri"/>
                        <a:cs typeface="Times New Roman"/>
                      </a:endParaRPr>
                    </a:p>
                  </a:txBody>
                  <a:tcPr marL="23283" marR="23283" marT="0" marB="0">
                    <a:lnL w="1270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noFill/>
                  </a:tcPr>
                </a:tc>
              </a:tr>
            </a:tbl>
          </a:graphicData>
        </a:graphic>
      </p:graphicFrame>
      <p:sp>
        <p:nvSpPr>
          <p:cNvPr id="6" name="TextBox 5"/>
          <p:cNvSpPr txBox="1"/>
          <p:nvPr/>
        </p:nvSpPr>
        <p:spPr>
          <a:xfrm>
            <a:off x="13649655" y="25557335"/>
            <a:ext cx="12922251" cy="1938992"/>
          </a:xfrm>
          <a:prstGeom prst="rect">
            <a:avLst/>
          </a:prstGeom>
          <a:noFill/>
        </p:spPr>
        <p:txBody>
          <a:bodyPr wrap="square" rtlCol="0">
            <a:spAutoFit/>
          </a:bodyPr>
          <a:lstStyle/>
          <a:p>
            <a:pPr algn="just"/>
            <a:r>
              <a:rPr lang="en-US" sz="3000" dirty="0">
                <a:latin typeface="Calibri" panose="020F0502020204030204" pitchFamily="34" charset="0"/>
              </a:rPr>
              <a:t>There was a difference in the weights between the two treatment groups at a P-value of &lt; </a:t>
            </a:r>
            <a:r>
              <a:rPr lang="en-US" sz="3000" dirty="0" smtClean="0">
                <a:latin typeface="Calibri" panose="020F0502020204030204" pitchFamily="34" charset="0"/>
              </a:rPr>
              <a:t>0.0001. The </a:t>
            </a:r>
            <a:r>
              <a:rPr lang="en-US" sz="3000" dirty="0">
                <a:latin typeface="Calibri" panose="020F0502020204030204" pitchFamily="34" charset="0"/>
              </a:rPr>
              <a:t>LS group averaged a </a:t>
            </a:r>
            <a:r>
              <a:rPr lang="en-US" sz="3000" dirty="0" smtClean="0">
                <a:latin typeface="Calibri" panose="020F0502020204030204" pitchFamily="34" charset="0"/>
              </a:rPr>
              <a:t>12 </a:t>
            </a:r>
            <a:r>
              <a:rPr lang="en-US" sz="3000" dirty="0" err="1" smtClean="0">
                <a:latin typeface="Calibri" panose="020F0502020204030204" pitchFamily="34" charset="0"/>
              </a:rPr>
              <a:t>lb</a:t>
            </a:r>
            <a:r>
              <a:rPr lang="en-US" sz="3000" dirty="0" smtClean="0">
                <a:latin typeface="Calibri" panose="020F0502020204030204" pitchFamily="34" charset="0"/>
              </a:rPr>
              <a:t> gain per head over the C group in the first week. The </a:t>
            </a:r>
            <a:r>
              <a:rPr lang="en-US" sz="3000" b="1" dirty="0">
                <a:latin typeface="Calibri" panose="020F0502020204030204" pitchFamily="34" charset="0"/>
              </a:rPr>
              <a:t>LS group </a:t>
            </a:r>
            <a:r>
              <a:rPr lang="en-US" sz="3000" b="1" dirty="0" smtClean="0">
                <a:latin typeface="Calibri" panose="020F0502020204030204" pitchFamily="34" charset="0"/>
              </a:rPr>
              <a:t>averaged </a:t>
            </a:r>
            <a:r>
              <a:rPr lang="en-US" sz="3000" b="1" dirty="0">
                <a:latin typeface="Calibri" panose="020F0502020204030204" pitchFamily="34" charset="0"/>
              </a:rPr>
              <a:t>a 20 lb. gain over those individuals in the C </a:t>
            </a:r>
            <a:r>
              <a:rPr lang="en-US" sz="3000" b="1" dirty="0" smtClean="0">
                <a:latin typeface="Calibri" panose="020F0502020204030204" pitchFamily="34" charset="0"/>
              </a:rPr>
              <a:t>group 30 days post-weaning</a:t>
            </a:r>
            <a:r>
              <a:rPr lang="en-US" sz="3000" dirty="0" smtClean="0">
                <a:latin typeface="Calibri" panose="020F0502020204030204" pitchFamily="34" charset="0"/>
              </a:rPr>
              <a:t>. </a:t>
            </a:r>
            <a:endParaRPr lang="en-US" sz="3000" dirty="0">
              <a:latin typeface="Calibri" panose="020F0502020204030204" pitchFamily="34" charset="0"/>
            </a:endParaRPr>
          </a:p>
        </p:txBody>
      </p:sp>
      <p:graphicFrame>
        <p:nvGraphicFramePr>
          <p:cNvPr id="39" name="Chart 38"/>
          <p:cNvGraphicFramePr>
            <a:graphicFrameLocks/>
          </p:cNvGraphicFramePr>
          <p:nvPr>
            <p:extLst>
              <p:ext uri="{D42A27DB-BD31-4B8C-83A1-F6EECF244321}">
                <p14:modId xmlns:p14="http://schemas.microsoft.com/office/powerpoint/2010/main" val="422609842"/>
              </p:ext>
            </p:extLst>
          </p:nvPr>
        </p:nvGraphicFramePr>
        <p:xfrm>
          <a:off x="27209622" y="5715000"/>
          <a:ext cx="8864807" cy="5873863"/>
        </p:xfrm>
        <a:graphic>
          <a:graphicData uri="http://schemas.openxmlformats.org/drawingml/2006/chart">
            <c:chart xmlns:c="http://schemas.openxmlformats.org/drawingml/2006/chart" xmlns:r="http://schemas.openxmlformats.org/officeDocument/2006/relationships" r:id="rId9"/>
          </a:graphicData>
        </a:graphic>
      </p:graphicFrame>
      <p:graphicFrame>
        <p:nvGraphicFramePr>
          <p:cNvPr id="41" name="Chart 40"/>
          <p:cNvGraphicFramePr>
            <a:graphicFrameLocks/>
          </p:cNvGraphicFramePr>
          <p:nvPr>
            <p:extLst>
              <p:ext uri="{D42A27DB-BD31-4B8C-83A1-F6EECF244321}">
                <p14:modId xmlns:p14="http://schemas.microsoft.com/office/powerpoint/2010/main" val="3875763598"/>
              </p:ext>
            </p:extLst>
          </p:nvPr>
        </p:nvGraphicFramePr>
        <p:xfrm>
          <a:off x="13993335" y="27508248"/>
          <a:ext cx="12291029" cy="6546052"/>
        </p:xfrm>
        <a:graphic>
          <a:graphicData uri="http://schemas.openxmlformats.org/drawingml/2006/chart">
            <c:chart xmlns:c="http://schemas.openxmlformats.org/drawingml/2006/chart" xmlns:r="http://schemas.openxmlformats.org/officeDocument/2006/relationships" r:id="rId10"/>
          </a:graphicData>
        </a:graphic>
      </p:graphicFrame>
      <p:sp>
        <p:nvSpPr>
          <p:cNvPr id="32" name="Subtitle 2"/>
          <p:cNvSpPr txBox="1">
            <a:spLocks/>
          </p:cNvSpPr>
          <p:nvPr/>
        </p:nvSpPr>
        <p:spPr>
          <a:xfrm>
            <a:off x="13546546" y="5715000"/>
            <a:ext cx="12852400" cy="1155701"/>
          </a:xfrm>
          <a:prstGeom prst="roundRect">
            <a:avLst/>
          </a:prstGeom>
          <a:solidFill>
            <a:schemeClr val="tx2">
              <a:lumMod val="60000"/>
              <a:lumOff val="40000"/>
            </a:schemeClr>
          </a:solidFill>
          <a:ln w="12700">
            <a:noFill/>
          </a:ln>
        </p:spPr>
        <p:txBody>
          <a:bodyPr vert="horz" lIns="438912" tIns="219456" rIns="438912" bIns="219456" rtlCol="0">
            <a:noAutofit/>
          </a:bodyPr>
          <a:lstStyle>
            <a:lvl1pPr marL="0" indent="0" algn="ctr" defTabSz="4389120" rtl="0" eaLnBrk="1" latinLnBrk="0" hangingPunct="1">
              <a:spcBef>
                <a:spcPct val="20000"/>
              </a:spcBef>
              <a:buFont typeface="Arial" pitchFamily="34" charset="0"/>
              <a:buNone/>
              <a:defRPr sz="11500" kern="1200">
                <a:solidFill>
                  <a:schemeClr val="tx1">
                    <a:tint val="75000"/>
                  </a:schemeClr>
                </a:solidFill>
                <a:latin typeface="+mj-lt"/>
                <a:ea typeface="+mn-ea"/>
                <a:cs typeface="+mn-cs"/>
              </a:defRPr>
            </a:lvl1pPr>
            <a:lvl2pPr marL="2194560" indent="0" algn="ctr" defTabSz="4389120" rtl="0" eaLnBrk="1" latinLnBrk="0" hangingPunct="1">
              <a:spcBef>
                <a:spcPct val="20000"/>
              </a:spcBef>
              <a:buFont typeface="Courier New" pitchFamily="49" charset="0"/>
              <a:buNone/>
              <a:defRPr sz="7700" kern="1200">
                <a:solidFill>
                  <a:schemeClr val="tx1">
                    <a:tint val="75000"/>
                  </a:schemeClr>
                </a:solidFill>
                <a:latin typeface="+mj-lt"/>
                <a:ea typeface="+mn-ea"/>
                <a:cs typeface="+mn-cs"/>
              </a:defRPr>
            </a:lvl2pPr>
            <a:lvl3pPr marL="4389120" indent="0" algn="ctr" defTabSz="4389120" rtl="0" eaLnBrk="1" latinLnBrk="0" hangingPunct="1">
              <a:spcBef>
                <a:spcPct val="20000"/>
              </a:spcBef>
              <a:buFont typeface="Arial" pitchFamily="34" charset="0"/>
              <a:buNone/>
              <a:defRPr sz="7700" kern="1200">
                <a:solidFill>
                  <a:schemeClr val="tx1">
                    <a:tint val="75000"/>
                  </a:schemeClr>
                </a:solidFill>
                <a:latin typeface="+mj-lt"/>
                <a:ea typeface="+mn-ea"/>
                <a:cs typeface="+mn-cs"/>
              </a:defRPr>
            </a:lvl3pPr>
            <a:lvl4pPr marL="6583680" indent="0" algn="ctr" defTabSz="4389120" rtl="0" eaLnBrk="1" latinLnBrk="0" hangingPunct="1">
              <a:spcBef>
                <a:spcPct val="20000"/>
              </a:spcBef>
              <a:buFont typeface="Courier New" pitchFamily="49" charset="0"/>
              <a:buNone/>
              <a:defRPr sz="7700" kern="1200">
                <a:solidFill>
                  <a:schemeClr val="tx1">
                    <a:tint val="75000"/>
                  </a:schemeClr>
                </a:solidFill>
                <a:latin typeface="+mj-lt"/>
                <a:ea typeface="+mn-ea"/>
                <a:cs typeface="+mn-cs"/>
              </a:defRPr>
            </a:lvl4pPr>
            <a:lvl5pPr marL="8778240" indent="0" algn="ctr" defTabSz="4389120" rtl="0" eaLnBrk="1" latinLnBrk="0" hangingPunct="1">
              <a:spcBef>
                <a:spcPct val="20000"/>
              </a:spcBef>
              <a:buFont typeface="Arial" pitchFamily="34" charset="0"/>
              <a:buNone/>
              <a:defRPr sz="7700" kern="1200">
                <a:solidFill>
                  <a:schemeClr val="tx1">
                    <a:tint val="75000"/>
                  </a:schemeClr>
                </a:solidFill>
                <a:latin typeface="+mj-lt"/>
                <a:ea typeface="+mn-ea"/>
                <a:cs typeface="+mn-cs"/>
              </a:defRPr>
            </a:lvl5pPr>
            <a:lvl6pPr marL="10972800" indent="0" algn="ctr" defTabSz="4389120" rtl="0" eaLnBrk="1" latinLnBrk="0" hangingPunct="1">
              <a:spcBef>
                <a:spcPct val="20000"/>
              </a:spcBef>
              <a:buFont typeface="Courier New" pitchFamily="49" charset="0"/>
              <a:buNone/>
              <a:defRPr sz="7700" kern="1200">
                <a:solidFill>
                  <a:schemeClr val="tx1">
                    <a:tint val="75000"/>
                  </a:schemeClr>
                </a:solidFill>
                <a:latin typeface="+mj-lt"/>
                <a:ea typeface="+mn-ea"/>
                <a:cs typeface="+mn-cs"/>
              </a:defRPr>
            </a:lvl6pPr>
            <a:lvl7pPr marL="13167360" indent="0" algn="ctr" defTabSz="4389120" rtl="0" eaLnBrk="1" latinLnBrk="0" hangingPunct="1">
              <a:spcBef>
                <a:spcPct val="20000"/>
              </a:spcBef>
              <a:buFont typeface="Arial" pitchFamily="34" charset="0"/>
              <a:buNone/>
              <a:defRPr sz="7700" kern="1200">
                <a:solidFill>
                  <a:schemeClr val="tx1">
                    <a:tint val="75000"/>
                  </a:schemeClr>
                </a:solidFill>
                <a:latin typeface="+mj-lt"/>
                <a:ea typeface="+mn-ea"/>
                <a:cs typeface="+mn-cs"/>
              </a:defRPr>
            </a:lvl7pPr>
            <a:lvl8pPr marL="15361920" indent="0" algn="ctr" defTabSz="4389120" rtl="0" eaLnBrk="1" latinLnBrk="0" hangingPunct="1">
              <a:spcBef>
                <a:spcPct val="20000"/>
              </a:spcBef>
              <a:buFont typeface="Courier New" pitchFamily="49" charset="0"/>
              <a:buNone/>
              <a:defRPr sz="7700" kern="1200">
                <a:solidFill>
                  <a:schemeClr val="tx1">
                    <a:tint val="75000"/>
                  </a:schemeClr>
                </a:solidFill>
                <a:latin typeface="+mj-lt"/>
                <a:ea typeface="+mn-ea"/>
                <a:cs typeface="+mn-cs"/>
              </a:defRPr>
            </a:lvl8pPr>
            <a:lvl9pPr marL="17556480" indent="0" algn="ctr" defTabSz="4389120" rtl="0" eaLnBrk="1" latinLnBrk="0" hangingPunct="1">
              <a:spcBef>
                <a:spcPct val="20000"/>
              </a:spcBef>
              <a:buFont typeface="Arial" pitchFamily="34" charset="0"/>
              <a:buNone/>
              <a:defRPr sz="7700" kern="1200">
                <a:solidFill>
                  <a:schemeClr val="tx1">
                    <a:tint val="75000"/>
                  </a:schemeClr>
                </a:solidFill>
                <a:latin typeface="+mj-lt"/>
                <a:ea typeface="+mn-ea"/>
                <a:cs typeface="+mn-cs"/>
              </a:defRPr>
            </a:lvl9pPr>
          </a:lstStyle>
          <a:p>
            <a:r>
              <a:rPr lang="en-US" sz="4400" b="1" dirty="0" smtClean="0">
                <a:solidFill>
                  <a:schemeClr val="bg1"/>
                </a:solidFill>
                <a:latin typeface="Calibri" panose="020F0502020204030204" pitchFamily="34" charset="0"/>
              </a:rPr>
              <a:t>MATERIALS AND METHODS</a:t>
            </a:r>
            <a:endParaRPr lang="en-US" sz="4400" b="1" dirty="0">
              <a:solidFill>
                <a:schemeClr val="bg1"/>
              </a:solidFill>
              <a:latin typeface="Calibri" panose="020F0502020204030204" pitchFamily="34" charset="0"/>
            </a:endParaRPr>
          </a:p>
        </p:txBody>
      </p:sp>
      <p:sp>
        <p:nvSpPr>
          <p:cNvPr id="36" name="TextBox 35"/>
          <p:cNvSpPr txBox="1"/>
          <p:nvPr/>
        </p:nvSpPr>
        <p:spPr>
          <a:xfrm>
            <a:off x="27078759" y="14433890"/>
            <a:ext cx="12625116" cy="1477328"/>
          </a:xfrm>
          <a:prstGeom prst="rect">
            <a:avLst/>
          </a:prstGeom>
          <a:noFill/>
        </p:spPr>
        <p:txBody>
          <a:bodyPr wrap="square" rtlCol="0">
            <a:spAutoFit/>
          </a:bodyPr>
          <a:lstStyle/>
          <a:p>
            <a:pPr algn="just"/>
            <a:r>
              <a:rPr lang="en-US" sz="3000" dirty="0">
                <a:latin typeface="Calibri" panose="020F0502020204030204" pitchFamily="34" charset="0"/>
              </a:rPr>
              <a:t>There was a trend for the pedometer results to be significant as the C calves displayed signs of stress by observably taking more steps than the LS calves, however the sample size was too small for statistical significance</a:t>
            </a:r>
            <a:r>
              <a:rPr lang="en-US" sz="3000" dirty="0" smtClean="0">
                <a:latin typeface="Calibri" panose="020F0502020204030204" pitchFamily="34" charset="0"/>
              </a:rPr>
              <a:t>.</a:t>
            </a:r>
            <a:endParaRPr lang="en-US" sz="3000" dirty="0">
              <a:latin typeface="Calibri" panose="020F0502020204030204" pitchFamily="34" charset="0"/>
            </a:endParaRPr>
          </a:p>
        </p:txBody>
      </p:sp>
    </p:spTree>
    <p:extLst>
      <p:ext uri="{BB962C8B-B14F-4D97-AF65-F5344CB8AC3E}">
        <p14:creationId xmlns:p14="http://schemas.microsoft.com/office/powerpoint/2010/main" val="61909723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The Effects of Low Stress Cattle Handling And Weaning Training &amp;#x0D;&amp;#x0A;on Post-Weaning Weight Gain and Calf Activity &amp;#x0D;&amp;#x0A;Ligo&quot;/&gt;&lt;property id=&quot;20307&quot; value=&quot;256&quot;/&gt;&lt;/object&gt;&lt;/object&gt;&lt;/object&gt;&lt;/database&gt;"/>
  <p:tag name="SECTOMILLISECCONVERTED"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15355</TotalTime>
  <Words>1617</Words>
  <Application>Microsoft Office PowerPoint</Application>
  <PresentationFormat>Custom</PresentationFormat>
  <Paragraphs>113</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Executive</vt:lpstr>
      <vt:lpstr>The Effects of Low Stress Cattle Handling And Weaning Training  on Post-Weaning Weight Gain and Calf Activity  Ligon,* J. M. 1; Campbell, B. T. 2; Clark, C. T. Jr. 3;Clark-Deener, S.G. 4; Currin, J. F. 5; Gregg, C. L. 6; Grosse, R. I. 7; Norton, H. M. 8; Overby, K. H. 9; Siegle, L. A. 10; Tucker, L. C. 11; Whittier, W. D. 12 1. Extension Agent, Agriculture and Natural Resources, Buckingham County, Virginia 23921; 2. Extension Specialist, Southern Piedmont Agricultural Research and Extension Center, Blackstone, VA 23824; 3. Extension Agent, Agriculture and Natural Resources, Boydton, VA 23917; 4. Professor, VMR College of Veterinary Medicine, Blacksburg, Virginia 24061; 5. Professor, VMR College of Veterinary Medicine, Blacksburg, VA 24061; 6. Extension Agent, Agriculture and Natural Resources, Lawrenceville, VA 23868; 6. Extension Agent, Agriculture and Natural Resources, Powhatan, VA 23139; 7. Extension Agent, Agriculture and Natural Resources, Nottoway, Virginia 23955; 8. Extension Agent, Agriculture and Natural Resources, Farmville, VA 23901; 9. Extension Agent, Agriculture and Natural Resources, Amelia, VA 23002; 10. Extension Agent, Agriculture and Natural Resources, Lunenburg, VA 23952; 12. Professor, VMR College of Veterinary Medicine, Blacksburg, VA 24061</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Low Stress Cattle Handling Techniques: Weaning Training and its Affects on Weight Gain in Feeder Calves Jennifer Ligon Virginia-Maryland Regional</dc:title>
  <dc:creator>Ligon, Jennifer</dc:creator>
  <cp:lastModifiedBy>Ligon, Jennifer</cp:lastModifiedBy>
  <cp:revision>188</cp:revision>
  <cp:lastPrinted>2015-03-20T15:34:26Z</cp:lastPrinted>
  <dcterms:created xsi:type="dcterms:W3CDTF">2013-09-11T17:03:28Z</dcterms:created>
  <dcterms:modified xsi:type="dcterms:W3CDTF">2015-03-25T18:44:56Z</dcterms:modified>
</cp:coreProperties>
</file>