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slideLayouts/slideLayout6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3" r:id="rId1"/>
    <p:sldMasterId id="2147483697" r:id="rId2"/>
    <p:sldMasterId id="2147483699" r:id="rId3"/>
    <p:sldMasterId id="2147483701" r:id="rId4"/>
    <p:sldMasterId id="2147483703" r:id="rId5"/>
  </p:sldMasterIdLst>
  <p:notesMasterIdLst>
    <p:notesMasterId r:id="rId64"/>
  </p:notesMasterIdLst>
  <p:handoutMasterIdLst>
    <p:handoutMasterId r:id="rId65"/>
  </p:handoutMasterIdLst>
  <p:sldIdLst>
    <p:sldId id="561" r:id="rId6"/>
    <p:sldId id="296" r:id="rId7"/>
    <p:sldId id="464" r:id="rId8"/>
    <p:sldId id="495" r:id="rId9"/>
    <p:sldId id="555" r:id="rId10"/>
    <p:sldId id="497" r:id="rId11"/>
    <p:sldId id="505" r:id="rId12"/>
    <p:sldId id="504" r:id="rId13"/>
    <p:sldId id="507" r:id="rId14"/>
    <p:sldId id="557" r:id="rId15"/>
    <p:sldId id="539" r:id="rId16"/>
    <p:sldId id="508" r:id="rId17"/>
    <p:sldId id="558" r:id="rId18"/>
    <p:sldId id="521" r:id="rId19"/>
    <p:sldId id="559" r:id="rId20"/>
    <p:sldId id="560" r:id="rId21"/>
    <p:sldId id="522" r:id="rId22"/>
    <p:sldId id="523" r:id="rId23"/>
    <p:sldId id="525" r:id="rId24"/>
    <p:sldId id="526" r:id="rId25"/>
    <p:sldId id="527" r:id="rId26"/>
    <p:sldId id="536" r:id="rId27"/>
    <p:sldId id="551" r:id="rId28"/>
    <p:sldId id="537" r:id="rId29"/>
    <p:sldId id="541" r:id="rId30"/>
    <p:sldId id="542" r:id="rId31"/>
    <p:sldId id="543" r:id="rId32"/>
    <p:sldId id="544" r:id="rId33"/>
    <p:sldId id="552" r:id="rId34"/>
    <p:sldId id="400" r:id="rId35"/>
    <p:sldId id="401" r:id="rId36"/>
    <p:sldId id="402" r:id="rId37"/>
    <p:sldId id="405" r:id="rId38"/>
    <p:sldId id="492" r:id="rId39"/>
    <p:sldId id="443" r:id="rId40"/>
    <p:sldId id="407" r:id="rId41"/>
    <p:sldId id="408" r:id="rId42"/>
    <p:sldId id="444" r:id="rId43"/>
    <p:sldId id="445" r:id="rId44"/>
    <p:sldId id="403" r:id="rId45"/>
    <p:sldId id="315" r:id="rId46"/>
    <p:sldId id="314" r:id="rId47"/>
    <p:sldId id="316" r:id="rId48"/>
    <p:sldId id="345" r:id="rId49"/>
    <p:sldId id="317" r:id="rId50"/>
    <p:sldId id="319" r:id="rId51"/>
    <p:sldId id="333" r:id="rId52"/>
    <p:sldId id="332" r:id="rId53"/>
    <p:sldId id="331" r:id="rId54"/>
    <p:sldId id="356" r:id="rId55"/>
    <p:sldId id="553" r:id="rId56"/>
    <p:sldId id="361" r:id="rId57"/>
    <p:sldId id="358" r:id="rId58"/>
    <p:sldId id="362" r:id="rId59"/>
    <p:sldId id="454" r:id="rId60"/>
    <p:sldId id="554" r:id="rId61"/>
    <p:sldId id="411" r:id="rId62"/>
    <p:sldId id="420" r:id="rId63"/>
  </p:sldIdLst>
  <p:sldSz cx="9144000" cy="6858000" type="screen4x3"/>
  <p:notesSz cx="6934200" cy="9220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4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4" userDrawn="1">
          <p15:clr>
            <a:srgbClr val="A4A3A4"/>
          </p15:clr>
        </p15:guide>
        <p15:guide id="2" pos="218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  <a:srgbClr val="0055A5"/>
    <a:srgbClr val="A7D5FF"/>
    <a:srgbClr val="4D4D4F"/>
    <a:srgbClr val="DB571A"/>
    <a:srgbClr val="D35016"/>
    <a:srgbClr val="E38C19"/>
    <a:srgbClr val="E6B9CD"/>
    <a:srgbClr val="EABE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86" autoAdjust="0"/>
    <p:restoredTop sz="99728" autoAdjust="0"/>
  </p:normalViewPr>
  <p:slideViewPr>
    <p:cSldViewPr snapToGrid="0">
      <p:cViewPr varScale="1">
        <p:scale>
          <a:sx n="74" d="100"/>
          <a:sy n="74" d="100"/>
        </p:scale>
        <p:origin x="1320" y="72"/>
      </p:cViewPr>
      <p:guideLst>
        <p:guide orient="horz" pos="48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140" d="100"/>
          <a:sy n="140" d="100"/>
        </p:scale>
        <p:origin x="-3696" y="-104"/>
      </p:cViewPr>
      <p:guideLst>
        <p:guide orient="horz" pos="2904"/>
        <p:guide pos="218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slide" Target="slides/slide45.xml"/><Relationship Id="rId55" Type="http://schemas.openxmlformats.org/officeDocument/2006/relationships/slide" Target="slides/slide50.xml"/><Relationship Id="rId63" Type="http://schemas.openxmlformats.org/officeDocument/2006/relationships/slide" Target="slides/slide58.xml"/><Relationship Id="rId68" Type="http://schemas.openxmlformats.org/officeDocument/2006/relationships/theme" Target="theme/theme1.xml"/><Relationship Id="rId7" Type="http://schemas.openxmlformats.org/officeDocument/2006/relationships/slide" Target="slides/slide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slide" Target="slides/slide48.xml"/><Relationship Id="rId58" Type="http://schemas.openxmlformats.org/officeDocument/2006/relationships/slide" Target="slides/slide53.xml"/><Relationship Id="rId66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slide" Target="slides/slide52.xml"/><Relationship Id="rId61" Type="http://schemas.openxmlformats.org/officeDocument/2006/relationships/slide" Target="slides/slide56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slide" Target="slides/slide47.xml"/><Relationship Id="rId60" Type="http://schemas.openxmlformats.org/officeDocument/2006/relationships/slide" Target="slides/slide55.xml"/><Relationship Id="rId65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56" Type="http://schemas.openxmlformats.org/officeDocument/2006/relationships/slide" Target="slides/slide51.xml"/><Relationship Id="rId64" Type="http://schemas.openxmlformats.org/officeDocument/2006/relationships/notesMaster" Target="notesMasters/notesMaster1.xml"/><Relationship Id="rId69" Type="http://schemas.openxmlformats.org/officeDocument/2006/relationships/tableStyles" Target="tableStyles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59" Type="http://schemas.openxmlformats.org/officeDocument/2006/relationships/slide" Target="slides/slide54.xml"/><Relationship Id="rId67" Type="http://schemas.openxmlformats.org/officeDocument/2006/relationships/viewProps" Target="viewProps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54" Type="http://schemas.openxmlformats.org/officeDocument/2006/relationships/slide" Target="slides/slide49.xml"/><Relationship Id="rId62" Type="http://schemas.openxmlformats.org/officeDocument/2006/relationships/slide" Target="slides/slide5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4820" cy="461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9" tIns="46146" rIns="92289" bIns="46146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29380" y="0"/>
            <a:ext cx="3004820" cy="461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9" tIns="46146" rIns="92289" bIns="46146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fld id="{F619BE2A-A724-4B41-8506-4594C4749BEB}" type="datetimeFigureOut">
              <a:rPr lang="en-US"/>
              <a:pPr>
                <a:defRPr/>
              </a:pPr>
              <a:t>11/18/2015</a:t>
            </a:fld>
            <a:endParaRPr lang="en-US"/>
          </a:p>
        </p:txBody>
      </p:sp>
      <p:sp>
        <p:nvSpPr>
          <p:cNvPr id="1034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59190"/>
            <a:ext cx="3004820" cy="461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9" tIns="46146" rIns="92289" bIns="46146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4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29380" y="8759190"/>
            <a:ext cx="3004820" cy="461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9" tIns="46146" rIns="92289" bIns="46146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fld id="{1C4DB316-B694-4DD0-86B7-44C63C658A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7854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4820" cy="461010"/>
          </a:xfrm>
          <a:prstGeom prst="rect">
            <a:avLst/>
          </a:prstGeom>
        </p:spPr>
        <p:txBody>
          <a:bodyPr vert="horz" lIns="92289" tIns="46146" rIns="92289" bIns="46146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27776" y="0"/>
            <a:ext cx="3004820" cy="461010"/>
          </a:xfrm>
          <a:prstGeom prst="rect">
            <a:avLst/>
          </a:prstGeom>
        </p:spPr>
        <p:txBody>
          <a:bodyPr vert="horz" lIns="92289" tIns="46146" rIns="92289" bIns="46146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B8951429-2139-4D8E-8726-16CCFFCDCF33}" type="datetimeFigureOut">
              <a:rPr lang="en-US"/>
              <a:pPr>
                <a:defRPr/>
              </a:pPr>
              <a:t>11/18/2015</a:t>
            </a:fld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3420" y="4379595"/>
            <a:ext cx="5547360" cy="4149090"/>
          </a:xfrm>
          <a:prstGeom prst="rect">
            <a:avLst/>
          </a:prstGeom>
        </p:spPr>
        <p:txBody>
          <a:bodyPr vert="horz" lIns="92289" tIns="46146" rIns="92289" bIns="46146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57590"/>
            <a:ext cx="3004820" cy="461010"/>
          </a:xfrm>
          <a:prstGeom prst="rect">
            <a:avLst/>
          </a:prstGeom>
        </p:spPr>
        <p:txBody>
          <a:bodyPr vert="horz" lIns="92289" tIns="46146" rIns="92289" bIns="46146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27776" y="8757590"/>
            <a:ext cx="3004820" cy="461010"/>
          </a:xfrm>
          <a:prstGeom prst="rect">
            <a:avLst/>
          </a:prstGeom>
        </p:spPr>
        <p:txBody>
          <a:bodyPr vert="horz" lIns="92289" tIns="46146" rIns="92289" bIns="46146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3F21B48-EEE5-44EB-BE07-AB127E8B1F2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24671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72" charset="-128"/>
        <a:cs typeface="ＭＳ Ｐゴシック" pitchFamily="-72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72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72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72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72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62050" y="690563"/>
            <a:ext cx="4610100" cy="345757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6855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62050" y="690563"/>
            <a:ext cx="4610100" cy="345757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67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62050" y="690563"/>
            <a:ext cx="4610100" cy="345757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0652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62050" y="690563"/>
            <a:ext cx="4610100" cy="345757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63071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62050" y="690563"/>
            <a:ext cx="4610100" cy="345757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84986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62050" y="690563"/>
            <a:ext cx="4610100" cy="345757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61355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62050" y="690563"/>
            <a:ext cx="4610100" cy="345757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11665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62050" y="690563"/>
            <a:ext cx="4610100" cy="345757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88369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62050" y="690563"/>
            <a:ext cx="4610100" cy="345757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15503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62050" y="690563"/>
            <a:ext cx="4610100" cy="345757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1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54597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62050" y="690563"/>
            <a:ext cx="4610100" cy="345757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1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360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62050" y="690563"/>
            <a:ext cx="4610100" cy="345757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8369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62050" y="690563"/>
            <a:ext cx="4610100" cy="345757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1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85720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62050" y="690563"/>
            <a:ext cx="4610100" cy="345757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1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64547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62050" y="690563"/>
            <a:ext cx="4610100" cy="345757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78948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62050" y="690563"/>
            <a:ext cx="4610100" cy="345757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1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30693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62050" y="690563"/>
            <a:ext cx="4610100" cy="345757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1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44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62050" y="690563"/>
            <a:ext cx="4610100" cy="345757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1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47736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62050" y="690563"/>
            <a:ext cx="4610100" cy="345757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1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42279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62050" y="690563"/>
            <a:ext cx="4610100" cy="345757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1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94936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62050" y="690563"/>
            <a:ext cx="4610100" cy="345757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61903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62050" y="690563"/>
            <a:ext cx="4610100" cy="345757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9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3261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62050" y="690563"/>
            <a:ext cx="4610100" cy="345757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17918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62050" y="690563"/>
            <a:ext cx="4610100" cy="345757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9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17877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62050" y="690563"/>
            <a:ext cx="4610100" cy="345757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9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78402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62050" y="690563"/>
            <a:ext cx="4610100" cy="345757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9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52010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62050" y="690563"/>
            <a:ext cx="4610100" cy="345757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9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04302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62050" y="690563"/>
            <a:ext cx="4610100" cy="345757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9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91714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62050" y="690563"/>
            <a:ext cx="4610100" cy="345757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9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381172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62050" y="690563"/>
            <a:ext cx="4610100" cy="345757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9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676269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62050" y="690563"/>
            <a:ext cx="4610100" cy="345757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9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068572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62050" y="690563"/>
            <a:ext cx="4610100" cy="345757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9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061115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62050" y="690563"/>
            <a:ext cx="4610100" cy="345757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9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8776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62050" y="690563"/>
            <a:ext cx="4610100" cy="345757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342606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62050" y="690563"/>
            <a:ext cx="4610100" cy="345757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7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323343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62050" y="690563"/>
            <a:ext cx="4610100" cy="345757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563626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62050" y="690563"/>
            <a:ext cx="4610100" cy="345757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5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197464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62050" y="690563"/>
            <a:ext cx="4610100" cy="345757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5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338886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62050" y="690563"/>
            <a:ext cx="4610100" cy="345757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79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962592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62050" y="690563"/>
            <a:ext cx="4610100" cy="345757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3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563222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62050" y="690563"/>
            <a:ext cx="4610100" cy="345757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0115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415212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62050" y="690563"/>
            <a:ext cx="4610100" cy="345757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1139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342465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62050" y="690563"/>
            <a:ext cx="4610100" cy="345757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63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871494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62050" y="690563"/>
            <a:ext cx="4610100" cy="345757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7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3737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62050" y="690563"/>
            <a:ext cx="4610100" cy="345757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623333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62050" y="690563"/>
            <a:ext cx="4610100" cy="345757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094586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62050" y="690563"/>
            <a:ext cx="4610100" cy="345757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7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232120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62050" y="690563"/>
            <a:ext cx="4610100" cy="345757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4211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819662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62050" y="690563"/>
            <a:ext cx="4610100" cy="345757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7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785538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62050" y="690563"/>
            <a:ext cx="4610100" cy="345757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7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247217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62050" y="690563"/>
            <a:ext cx="4610100" cy="345757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3100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62050" y="690563"/>
            <a:ext cx="4610100" cy="345757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1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7622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62050" y="690563"/>
            <a:ext cx="4610100" cy="345757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1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6747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62050" y="690563"/>
            <a:ext cx="4610100" cy="345757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7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6947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62050" y="690563"/>
            <a:ext cx="4610100" cy="345757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7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5713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4" descr="WS_presentationslide"/>
          <p:cNvPicPr>
            <a:picLocks noChangeAspect="1" noChangeArrowheads="1"/>
          </p:cNvPicPr>
          <p:nvPr userDrawn="1"/>
        </p:nvPicPr>
        <p:blipFill>
          <a:blip r:embed="rId2" cstate="print"/>
          <a:srcRect l="537" t="2873" r="2331"/>
          <a:stretch>
            <a:fillRect/>
          </a:stretch>
        </p:blipFill>
        <p:spPr bwMode="auto">
          <a:xfrm>
            <a:off x="0" y="0"/>
            <a:ext cx="9144000" cy="6869113"/>
          </a:xfrm>
          <a:prstGeom prst="rect">
            <a:avLst/>
          </a:prstGeom>
          <a:noFill/>
        </p:spPr>
      </p:pic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457200" y="1930400"/>
            <a:ext cx="8229600" cy="1822450"/>
          </a:xfrm>
        </p:spPr>
        <p:txBody>
          <a:bodyPr>
            <a:normAutofit/>
          </a:bodyPr>
          <a:lstStyle>
            <a:lvl1pPr>
              <a:defRPr sz="1400" b="1" i="0">
                <a:solidFill>
                  <a:srgbClr val="4D4D4F"/>
                </a:solidFill>
                <a:latin typeface="Verdana"/>
                <a:cs typeface="Verdana"/>
              </a:defRPr>
            </a:lvl1pPr>
            <a:lvl2pPr>
              <a:defRPr sz="1400" b="1" i="0">
                <a:latin typeface="Verdana"/>
                <a:cs typeface="Verdana"/>
              </a:defRPr>
            </a:lvl2pPr>
            <a:lvl3pPr>
              <a:defRPr sz="1400" b="1" i="0">
                <a:latin typeface="Verdana"/>
                <a:cs typeface="Verdana"/>
              </a:defRPr>
            </a:lvl3pPr>
            <a:lvl4pPr>
              <a:defRPr sz="1400" b="1" i="0">
                <a:latin typeface="Verdana"/>
                <a:cs typeface="Verdana"/>
              </a:defRPr>
            </a:lvl4pPr>
            <a:lvl5pPr>
              <a:defRPr sz="1400" b="1" i="0">
                <a:latin typeface="Verdana"/>
                <a:cs typeface="Verdana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2720521E-5BD9-4758-9CC8-9F59A1C3335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8693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457199" y="1069848"/>
            <a:ext cx="8229600" cy="5614416"/>
          </a:xfrm>
        </p:spPr>
        <p:txBody>
          <a:bodyPr/>
          <a:lstStyle>
            <a:lvl1pPr>
              <a:spcBef>
                <a:spcPts val="1800"/>
              </a:spcBef>
              <a:buClr>
                <a:srgbClr val="0055A5"/>
              </a:buClr>
              <a:defRPr sz="1800" kern="1200"/>
            </a:lvl1pPr>
            <a:lvl2pPr>
              <a:buClr>
                <a:schemeClr val="accent1"/>
              </a:buClr>
              <a:defRPr sz="1800"/>
            </a:lvl2pPr>
            <a:lvl3pPr>
              <a:buClr>
                <a:schemeClr val="accent1"/>
              </a:buClr>
              <a:defRPr sz="1800"/>
            </a:lvl3pPr>
            <a:lvl4pPr>
              <a:buClr>
                <a:schemeClr val="accent1"/>
              </a:buClr>
              <a:defRPr sz="1800"/>
            </a:lvl4pPr>
            <a:lvl5pPr>
              <a:buClr>
                <a:schemeClr val="accent1"/>
              </a:buCl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457199" y="1069848"/>
            <a:ext cx="8229600" cy="5614416"/>
          </a:xfrm>
        </p:spPr>
        <p:txBody>
          <a:bodyPr/>
          <a:lstStyle>
            <a:lvl1pPr>
              <a:spcBef>
                <a:spcPts val="1800"/>
              </a:spcBef>
              <a:buClr>
                <a:srgbClr val="0055A5"/>
              </a:buClr>
              <a:defRPr sz="1800" kern="1200"/>
            </a:lvl1pPr>
            <a:lvl2pPr>
              <a:buClr>
                <a:schemeClr val="accent1"/>
              </a:buClr>
              <a:defRPr sz="1800"/>
            </a:lvl2pPr>
            <a:lvl3pPr>
              <a:buClr>
                <a:schemeClr val="accent1"/>
              </a:buClr>
              <a:defRPr sz="1800"/>
            </a:lvl3pPr>
            <a:lvl4pPr>
              <a:buClr>
                <a:schemeClr val="accent1"/>
              </a:buClr>
              <a:defRPr sz="1800"/>
            </a:lvl4pPr>
            <a:lvl5pPr>
              <a:buClr>
                <a:schemeClr val="accent1"/>
              </a:buCl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Title 5"/>
          <p:cNvSpPr>
            <a:spLocks noGrp="1"/>
          </p:cNvSpPr>
          <p:nvPr>
            <p:ph type="title"/>
          </p:nvPr>
        </p:nvSpPr>
        <p:spPr>
          <a:xfrm>
            <a:off x="179388" y="228600"/>
            <a:ext cx="6907212" cy="7620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457199" y="1069848"/>
            <a:ext cx="8229600" cy="5203952"/>
          </a:xfrm>
        </p:spPr>
        <p:txBody>
          <a:bodyPr/>
          <a:lstStyle>
            <a:lvl1pPr>
              <a:buClr>
                <a:srgbClr val="0055A5"/>
              </a:buClr>
              <a:defRPr sz="1800" kern="1200"/>
            </a:lvl1pPr>
            <a:lvl2pPr>
              <a:buClr>
                <a:schemeClr val="accent1"/>
              </a:buClr>
              <a:defRPr sz="1800"/>
            </a:lvl2pPr>
            <a:lvl3pPr>
              <a:buClr>
                <a:schemeClr val="accent1"/>
              </a:buClr>
              <a:defRPr sz="1800"/>
            </a:lvl3pPr>
            <a:lvl4pPr>
              <a:buClr>
                <a:schemeClr val="accent1"/>
              </a:buClr>
              <a:defRPr sz="1800"/>
            </a:lvl4pPr>
            <a:lvl5pPr>
              <a:buClr>
                <a:schemeClr val="accent1"/>
              </a:buCl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11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B7B2E3-B41B-4365-8C0A-3627455D203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457199" y="1069848"/>
            <a:ext cx="8229600" cy="5203952"/>
          </a:xfrm>
        </p:spPr>
        <p:txBody>
          <a:bodyPr/>
          <a:lstStyle>
            <a:lvl1pPr>
              <a:spcBef>
                <a:spcPts val="1800"/>
              </a:spcBef>
              <a:buClr>
                <a:srgbClr val="0055A5"/>
              </a:buClr>
              <a:defRPr sz="1800" kern="1200"/>
            </a:lvl1pPr>
            <a:lvl2pPr>
              <a:spcBef>
                <a:spcPts val="1800"/>
              </a:spcBef>
              <a:buClr>
                <a:srgbClr val="0055A5"/>
              </a:buClr>
              <a:defRPr sz="1800"/>
            </a:lvl2pPr>
            <a:lvl3pPr>
              <a:spcBef>
                <a:spcPts val="1800"/>
              </a:spcBef>
              <a:buClr>
                <a:srgbClr val="0055A5"/>
              </a:buClr>
              <a:defRPr sz="1800"/>
            </a:lvl3pPr>
            <a:lvl4pPr>
              <a:spcBef>
                <a:spcPts val="1800"/>
              </a:spcBef>
              <a:buClr>
                <a:srgbClr val="0055A5"/>
              </a:buClr>
              <a:defRPr sz="1800"/>
            </a:lvl4pPr>
            <a:lvl5pPr>
              <a:spcBef>
                <a:spcPts val="1800"/>
              </a:spcBef>
              <a:buClr>
                <a:srgbClr val="0055A5"/>
              </a:buCl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 smtClean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5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Placeholder 4"/>
          <p:cNvSpPr>
            <a:spLocks noGrp="1"/>
          </p:cNvSpPr>
          <p:nvPr>
            <p:ph type="body" idx="1"/>
          </p:nvPr>
        </p:nvSpPr>
        <p:spPr bwMode="auto">
          <a:xfrm>
            <a:off x="457200" y="1930400"/>
            <a:ext cx="8235950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7" name="Title Placeholder 5"/>
          <p:cNvSpPr>
            <a:spLocks noGrp="1"/>
          </p:cNvSpPr>
          <p:nvPr>
            <p:ph type="title"/>
          </p:nvPr>
        </p:nvSpPr>
        <p:spPr bwMode="auto">
          <a:xfrm>
            <a:off x="457200" y="0"/>
            <a:ext cx="8229600" cy="181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2" r:id="rId2"/>
  </p:sldLayoutIdLst>
  <p:timing>
    <p:tnLst>
      <p:par>
        <p:cTn id="1" dur="indefinite" restart="never" nodeType="tmRoot"/>
      </p:par>
    </p:tnLst>
  </p:timing>
  <p:txStyles>
    <p:titleStyle>
      <a:lvl1pPr marL="342900" indent="-342900" algn="l" defTabSz="457200" rtl="0" fontAlgn="base">
        <a:spcBef>
          <a:spcPct val="20000"/>
        </a:spcBef>
        <a:spcAft>
          <a:spcPct val="0"/>
        </a:spcAft>
        <a:defRPr lang="en-US" sz="2600" kern="1200">
          <a:solidFill>
            <a:schemeClr val="tx1"/>
          </a:solidFill>
          <a:latin typeface="Verdana"/>
          <a:ea typeface="ＭＳ Ｐゴシック" pitchFamily="-72" charset="-128"/>
          <a:cs typeface="ＭＳ Ｐゴシック" pitchFamily="-72" charset="-128"/>
        </a:defRPr>
      </a:lvl1pPr>
      <a:lvl2pPr marL="342900" indent="-342900" algn="l" defTabSz="457200" rtl="0" fontAlgn="base">
        <a:spcBef>
          <a:spcPct val="20000"/>
        </a:spcBef>
        <a:spcAft>
          <a:spcPct val="0"/>
        </a:spcAft>
        <a:defRPr sz="2600">
          <a:solidFill>
            <a:schemeClr val="tx1"/>
          </a:solidFill>
          <a:latin typeface="Verdana" pitchFamily="-72" charset="0"/>
          <a:ea typeface="ＭＳ Ｐゴシック" pitchFamily="-72" charset="-128"/>
          <a:cs typeface="ＭＳ Ｐゴシック" pitchFamily="-72" charset="-128"/>
        </a:defRPr>
      </a:lvl2pPr>
      <a:lvl3pPr marL="342900" indent="-342900" algn="l" defTabSz="457200" rtl="0" fontAlgn="base">
        <a:spcBef>
          <a:spcPct val="20000"/>
        </a:spcBef>
        <a:spcAft>
          <a:spcPct val="0"/>
        </a:spcAft>
        <a:defRPr sz="2600">
          <a:solidFill>
            <a:schemeClr val="tx1"/>
          </a:solidFill>
          <a:latin typeface="Verdana" pitchFamily="-72" charset="0"/>
          <a:ea typeface="ＭＳ Ｐゴシック" pitchFamily="-72" charset="-128"/>
          <a:cs typeface="ＭＳ Ｐゴシック" pitchFamily="-72" charset="-128"/>
        </a:defRPr>
      </a:lvl3pPr>
      <a:lvl4pPr marL="342900" indent="-342900" algn="l" defTabSz="457200" rtl="0" fontAlgn="base">
        <a:spcBef>
          <a:spcPct val="20000"/>
        </a:spcBef>
        <a:spcAft>
          <a:spcPct val="0"/>
        </a:spcAft>
        <a:defRPr sz="2600">
          <a:solidFill>
            <a:schemeClr val="tx1"/>
          </a:solidFill>
          <a:latin typeface="Verdana" pitchFamily="-72" charset="0"/>
          <a:ea typeface="ＭＳ Ｐゴシック" pitchFamily="-72" charset="-128"/>
          <a:cs typeface="ＭＳ Ｐゴシック" pitchFamily="-72" charset="-128"/>
        </a:defRPr>
      </a:lvl4pPr>
      <a:lvl5pPr marL="342900" indent="-342900" algn="l" defTabSz="457200" rtl="0" fontAlgn="base">
        <a:spcBef>
          <a:spcPct val="20000"/>
        </a:spcBef>
        <a:spcAft>
          <a:spcPct val="0"/>
        </a:spcAft>
        <a:defRPr sz="2600">
          <a:solidFill>
            <a:schemeClr val="tx1"/>
          </a:solidFill>
          <a:latin typeface="Verdana" pitchFamily="-72" charset="0"/>
          <a:ea typeface="ＭＳ Ｐゴシック" pitchFamily="-72" charset="-128"/>
          <a:cs typeface="ＭＳ Ｐゴシック" pitchFamily="-72" charset="-128"/>
        </a:defRPr>
      </a:lvl5pPr>
      <a:lvl6pPr marL="800100" indent="-342900" algn="l" defTabSz="457200" rtl="0" fontAlgn="base">
        <a:spcBef>
          <a:spcPct val="20000"/>
        </a:spcBef>
        <a:spcAft>
          <a:spcPct val="0"/>
        </a:spcAft>
        <a:defRPr sz="2600">
          <a:solidFill>
            <a:schemeClr val="tx1"/>
          </a:solidFill>
          <a:latin typeface="Verdana" pitchFamily="-72" charset="0"/>
          <a:ea typeface="ＭＳ Ｐゴシック" pitchFamily="-72" charset="-128"/>
          <a:cs typeface="ＭＳ Ｐゴシック" pitchFamily="-72" charset="-128"/>
        </a:defRPr>
      </a:lvl6pPr>
      <a:lvl7pPr marL="1257300" indent="-342900" algn="l" defTabSz="457200" rtl="0" fontAlgn="base">
        <a:spcBef>
          <a:spcPct val="20000"/>
        </a:spcBef>
        <a:spcAft>
          <a:spcPct val="0"/>
        </a:spcAft>
        <a:defRPr sz="2600">
          <a:solidFill>
            <a:schemeClr val="tx1"/>
          </a:solidFill>
          <a:latin typeface="Verdana" pitchFamily="-72" charset="0"/>
          <a:ea typeface="ＭＳ Ｐゴシック" pitchFamily="-72" charset="-128"/>
          <a:cs typeface="ＭＳ Ｐゴシック" pitchFamily="-72" charset="-128"/>
        </a:defRPr>
      </a:lvl7pPr>
      <a:lvl8pPr marL="1714500" indent="-342900" algn="l" defTabSz="457200" rtl="0" fontAlgn="base">
        <a:spcBef>
          <a:spcPct val="20000"/>
        </a:spcBef>
        <a:spcAft>
          <a:spcPct val="0"/>
        </a:spcAft>
        <a:defRPr sz="2600">
          <a:solidFill>
            <a:schemeClr val="tx1"/>
          </a:solidFill>
          <a:latin typeface="Verdana" pitchFamily="-72" charset="0"/>
          <a:ea typeface="ＭＳ Ｐゴシック" pitchFamily="-72" charset="-128"/>
          <a:cs typeface="ＭＳ Ｐゴシック" pitchFamily="-72" charset="-128"/>
        </a:defRPr>
      </a:lvl8pPr>
      <a:lvl9pPr marL="2171700" indent="-342900" algn="l" defTabSz="457200" rtl="0" fontAlgn="base">
        <a:spcBef>
          <a:spcPct val="20000"/>
        </a:spcBef>
        <a:spcAft>
          <a:spcPct val="0"/>
        </a:spcAft>
        <a:defRPr sz="2600">
          <a:solidFill>
            <a:schemeClr val="tx1"/>
          </a:solidFill>
          <a:latin typeface="Verdana" pitchFamily="-72" charset="0"/>
          <a:ea typeface="ＭＳ Ｐゴシック" pitchFamily="-72" charset="-128"/>
          <a:cs typeface="ＭＳ Ｐゴシック" pitchFamily="-72" charset="-128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pitchFamily="-72" charset="0"/>
        <a:defRPr sz="1400" b="1" kern="1200">
          <a:solidFill>
            <a:srgbClr val="4D4D4F"/>
          </a:solidFill>
          <a:latin typeface="+mn-lt"/>
          <a:ea typeface="ＭＳ Ｐゴシック" pitchFamily="-72" charset="-128"/>
          <a:cs typeface="ＭＳ Ｐゴシック" pitchFamily="-72" charset="-128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pitchFamily="-72" charset="0"/>
        <a:buChar char="–"/>
        <a:defRPr sz="2800" kern="1200">
          <a:solidFill>
            <a:schemeClr val="tx1"/>
          </a:solidFill>
          <a:latin typeface="+mn-lt"/>
          <a:ea typeface="ＭＳ Ｐゴシック" pitchFamily="-72" charset="-128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pitchFamily="-72" charset="0"/>
        <a:buChar char="•"/>
        <a:defRPr sz="2400" kern="1200">
          <a:solidFill>
            <a:schemeClr val="tx1"/>
          </a:solidFill>
          <a:latin typeface="+mn-lt"/>
          <a:ea typeface="ＭＳ Ｐゴシック" pitchFamily="-72" charset="-128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pitchFamily="-72" charset="0"/>
        <a:buChar char="–"/>
        <a:defRPr sz="2000" kern="1200">
          <a:solidFill>
            <a:schemeClr val="tx1"/>
          </a:solidFill>
          <a:latin typeface="+mn-lt"/>
          <a:ea typeface="ＭＳ Ｐゴシック" pitchFamily="-72" charset="-128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pitchFamily="-72" charset="0"/>
        <a:buChar char="»"/>
        <a:defRPr sz="2000" kern="1200">
          <a:solidFill>
            <a:schemeClr val="tx1"/>
          </a:solidFill>
          <a:latin typeface="+mn-lt"/>
          <a:ea typeface="ＭＳ Ｐゴシック" pitchFamily="-72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561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228600"/>
            <a:ext cx="69072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</p:sldLayoutIdLst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200" kern="1200">
          <a:solidFill>
            <a:schemeClr val="bg1"/>
          </a:solidFill>
          <a:latin typeface="+mj-lt"/>
          <a:ea typeface="ＭＳ Ｐゴシック" pitchFamily="-72" charset="-128"/>
          <a:cs typeface="ＭＳ Ｐゴシック" pitchFamily="-72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200">
          <a:solidFill>
            <a:schemeClr val="bg1"/>
          </a:solidFill>
          <a:latin typeface="Verdana" pitchFamily="-72" charset="0"/>
          <a:ea typeface="ＭＳ Ｐゴシック" pitchFamily="-72" charset="-128"/>
          <a:cs typeface="ＭＳ Ｐゴシック" pitchFamily="-72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200">
          <a:solidFill>
            <a:schemeClr val="bg1"/>
          </a:solidFill>
          <a:latin typeface="Verdana" pitchFamily="-72" charset="0"/>
          <a:ea typeface="ＭＳ Ｐゴシック" pitchFamily="-72" charset="-128"/>
          <a:cs typeface="ＭＳ Ｐゴシック" pitchFamily="-72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200">
          <a:solidFill>
            <a:schemeClr val="bg1"/>
          </a:solidFill>
          <a:latin typeface="Verdana" pitchFamily="-72" charset="0"/>
          <a:ea typeface="ＭＳ Ｐゴシック" pitchFamily="-72" charset="-128"/>
          <a:cs typeface="ＭＳ Ｐゴシック" pitchFamily="-72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200">
          <a:solidFill>
            <a:schemeClr val="bg1"/>
          </a:solidFill>
          <a:latin typeface="Verdana" pitchFamily="-72" charset="0"/>
          <a:ea typeface="ＭＳ Ｐゴシック" pitchFamily="-72" charset="-128"/>
          <a:cs typeface="ＭＳ Ｐゴシック" pitchFamily="-72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9pPr>
    </p:titleStyle>
    <p:bodyStyle>
      <a:lvl1pPr marL="227013" indent="-227013" algn="l" rtl="0" eaLnBrk="0" fontAlgn="base" hangingPunct="0">
        <a:spcBef>
          <a:spcPts val="1800"/>
        </a:spcBef>
        <a:spcAft>
          <a:spcPct val="0"/>
        </a:spcAft>
        <a:buClr>
          <a:srgbClr val="0055A5"/>
        </a:buClr>
        <a:buFont typeface="Wingdings" pitchFamily="-72" charset="2"/>
        <a:buChar char="§"/>
        <a:defRPr>
          <a:solidFill>
            <a:schemeClr val="tx1"/>
          </a:solidFill>
          <a:latin typeface="+mn-lt"/>
          <a:ea typeface="ＭＳ Ｐゴシック" pitchFamily="-72" charset="-128"/>
          <a:cs typeface="ＭＳ Ｐゴシック" pitchFamily="-72" charset="-128"/>
        </a:defRPr>
      </a:lvl1pPr>
      <a:lvl2pPr marL="687388" indent="-2301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-72" charset="2"/>
        <a:buChar char="§"/>
        <a:defRPr>
          <a:solidFill>
            <a:schemeClr val="tx1"/>
          </a:solidFill>
          <a:latin typeface="+mn-lt"/>
          <a:ea typeface="ＭＳ Ｐゴシック" pitchFamily="-72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-72" charset="2"/>
        <a:buChar char="§"/>
        <a:defRPr>
          <a:solidFill>
            <a:schemeClr val="tx1"/>
          </a:solidFill>
          <a:latin typeface="+mn-lt"/>
          <a:ea typeface="ＭＳ Ｐゴシック" pitchFamily="-72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-72" charset="2"/>
        <a:buChar char="§"/>
        <a:defRPr>
          <a:solidFill>
            <a:schemeClr val="tx1"/>
          </a:solidFill>
          <a:latin typeface="+mn-lt"/>
          <a:ea typeface="ＭＳ Ｐゴシック" pitchFamily="-72" charset="-128"/>
        </a:defRPr>
      </a:lvl4pPr>
      <a:lvl5pPr marL="2057400" indent="-2301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-72" charset="2"/>
        <a:buChar char="§"/>
        <a:defRPr>
          <a:solidFill>
            <a:schemeClr val="tx1"/>
          </a:solidFill>
          <a:latin typeface="+mn-lt"/>
          <a:ea typeface="ＭＳ Ｐゴシック" pitchFamily="-72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561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228600"/>
            <a:ext cx="69072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</p:sldLayoutIdLst>
  <p:transition>
    <p:fade/>
  </p:transition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200" kern="1200">
          <a:solidFill>
            <a:schemeClr val="bg1"/>
          </a:solidFill>
          <a:latin typeface="+mj-lt"/>
          <a:ea typeface="ＭＳ Ｐゴシック" pitchFamily="-72" charset="-128"/>
          <a:cs typeface="ＭＳ Ｐゴシック" pitchFamily="-72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200">
          <a:solidFill>
            <a:schemeClr val="bg1"/>
          </a:solidFill>
          <a:latin typeface="Verdana" pitchFamily="-72" charset="0"/>
          <a:ea typeface="ＭＳ Ｐゴシック" pitchFamily="-72" charset="-128"/>
          <a:cs typeface="ＭＳ Ｐゴシック" pitchFamily="-72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200">
          <a:solidFill>
            <a:schemeClr val="bg1"/>
          </a:solidFill>
          <a:latin typeface="Verdana" pitchFamily="-72" charset="0"/>
          <a:ea typeface="ＭＳ Ｐゴシック" pitchFamily="-72" charset="-128"/>
          <a:cs typeface="ＭＳ Ｐゴシック" pitchFamily="-72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200">
          <a:solidFill>
            <a:schemeClr val="bg1"/>
          </a:solidFill>
          <a:latin typeface="Verdana" pitchFamily="-72" charset="0"/>
          <a:ea typeface="ＭＳ Ｐゴシック" pitchFamily="-72" charset="-128"/>
          <a:cs typeface="ＭＳ Ｐゴシック" pitchFamily="-72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200">
          <a:solidFill>
            <a:schemeClr val="bg1"/>
          </a:solidFill>
          <a:latin typeface="Verdana" pitchFamily="-72" charset="0"/>
          <a:ea typeface="ＭＳ Ｐゴシック" pitchFamily="-72" charset="-128"/>
          <a:cs typeface="ＭＳ Ｐゴシック" pitchFamily="-72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9pPr>
    </p:titleStyle>
    <p:bodyStyle>
      <a:lvl1pPr marL="227013" indent="-227013" algn="l" rtl="0" eaLnBrk="0" fontAlgn="base" hangingPunct="0">
        <a:spcBef>
          <a:spcPts val="1800"/>
        </a:spcBef>
        <a:spcAft>
          <a:spcPct val="0"/>
        </a:spcAft>
        <a:buClr>
          <a:srgbClr val="0055A5"/>
        </a:buClr>
        <a:buFont typeface="Wingdings" pitchFamily="-72" charset="2"/>
        <a:buChar char="§"/>
        <a:defRPr>
          <a:solidFill>
            <a:schemeClr val="tx1"/>
          </a:solidFill>
          <a:latin typeface="+mn-lt"/>
          <a:ea typeface="ＭＳ Ｐゴシック" pitchFamily="-72" charset="-128"/>
          <a:cs typeface="ＭＳ Ｐゴシック" pitchFamily="-72" charset="-128"/>
        </a:defRPr>
      </a:lvl1pPr>
      <a:lvl2pPr marL="687388" indent="-2301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-72" charset="2"/>
        <a:buChar char="§"/>
        <a:defRPr>
          <a:solidFill>
            <a:schemeClr val="tx1"/>
          </a:solidFill>
          <a:latin typeface="+mn-lt"/>
          <a:ea typeface="ＭＳ Ｐゴシック" pitchFamily="-72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-72" charset="2"/>
        <a:buChar char="§"/>
        <a:defRPr>
          <a:solidFill>
            <a:schemeClr val="tx1"/>
          </a:solidFill>
          <a:latin typeface="+mn-lt"/>
          <a:ea typeface="ＭＳ Ｐゴシック" pitchFamily="-72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-72" charset="2"/>
        <a:buChar char="§"/>
        <a:defRPr>
          <a:solidFill>
            <a:schemeClr val="tx1"/>
          </a:solidFill>
          <a:latin typeface="+mn-lt"/>
          <a:ea typeface="ＭＳ Ｐゴシック" pitchFamily="-72" charset="-128"/>
        </a:defRPr>
      </a:lvl4pPr>
      <a:lvl5pPr marL="2057400" indent="-2301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-72" charset="2"/>
        <a:buChar char="§"/>
        <a:defRPr>
          <a:solidFill>
            <a:schemeClr val="tx1"/>
          </a:solidFill>
          <a:latin typeface="+mn-lt"/>
          <a:ea typeface="ＭＳ Ｐゴシック" pitchFamily="-72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519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11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bg2"/>
                </a:solidFill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fld id="{020007D7-CDD9-486A-955B-D2F0405277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228600"/>
            <a:ext cx="69072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</p:sldLayoutIdLst>
  <p:transition>
    <p:fade/>
  </p:transition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200" kern="1200">
          <a:solidFill>
            <a:schemeClr val="bg1"/>
          </a:solidFill>
          <a:latin typeface="+mj-lt"/>
          <a:ea typeface="ＭＳ Ｐゴシック" pitchFamily="-72" charset="-128"/>
          <a:cs typeface="ＭＳ Ｐゴシック" pitchFamily="-72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200">
          <a:solidFill>
            <a:schemeClr val="bg1"/>
          </a:solidFill>
          <a:latin typeface="Verdana" pitchFamily="-72" charset="0"/>
          <a:ea typeface="ＭＳ Ｐゴシック" pitchFamily="-72" charset="-128"/>
          <a:cs typeface="ＭＳ Ｐゴシック" pitchFamily="-72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200">
          <a:solidFill>
            <a:schemeClr val="bg1"/>
          </a:solidFill>
          <a:latin typeface="Verdana" pitchFamily="-72" charset="0"/>
          <a:ea typeface="ＭＳ Ｐゴシック" pitchFamily="-72" charset="-128"/>
          <a:cs typeface="ＭＳ Ｐゴシック" pitchFamily="-72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200">
          <a:solidFill>
            <a:schemeClr val="bg1"/>
          </a:solidFill>
          <a:latin typeface="Verdana" pitchFamily="-72" charset="0"/>
          <a:ea typeface="ＭＳ Ｐゴシック" pitchFamily="-72" charset="-128"/>
          <a:cs typeface="ＭＳ Ｐゴシック" pitchFamily="-72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200">
          <a:solidFill>
            <a:schemeClr val="bg1"/>
          </a:solidFill>
          <a:latin typeface="Verdana" pitchFamily="-72" charset="0"/>
          <a:ea typeface="ＭＳ Ｐゴシック" pitchFamily="-72" charset="-128"/>
          <a:cs typeface="ＭＳ Ｐゴシック" pitchFamily="-72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9pPr>
    </p:titleStyle>
    <p:bodyStyle>
      <a:lvl1pPr marL="227013" indent="-227013" algn="l" rtl="0" eaLnBrk="0" fontAlgn="base" hangingPunct="0">
        <a:spcBef>
          <a:spcPts val="1800"/>
        </a:spcBef>
        <a:spcAft>
          <a:spcPct val="0"/>
        </a:spcAft>
        <a:buClr>
          <a:srgbClr val="0055A5"/>
        </a:buClr>
        <a:buFont typeface="Wingdings" pitchFamily="-72" charset="2"/>
        <a:buChar char="§"/>
        <a:defRPr>
          <a:solidFill>
            <a:schemeClr val="tx1"/>
          </a:solidFill>
          <a:latin typeface="+mn-lt"/>
          <a:ea typeface="ＭＳ Ｐゴシック" pitchFamily="-72" charset="-128"/>
          <a:cs typeface="ＭＳ Ｐゴシック" pitchFamily="-72" charset="-128"/>
        </a:defRPr>
      </a:lvl1pPr>
      <a:lvl2pPr marL="687388" indent="-230188" algn="l" rtl="0" eaLnBrk="0" fontAlgn="base" hangingPunct="0">
        <a:spcBef>
          <a:spcPct val="20000"/>
        </a:spcBef>
        <a:spcAft>
          <a:spcPct val="0"/>
        </a:spcAft>
        <a:buClr>
          <a:srgbClr val="E38C19"/>
        </a:buClr>
        <a:buFont typeface="Wingdings" pitchFamily="-72" charset="2"/>
        <a:buChar char="§"/>
        <a:defRPr>
          <a:solidFill>
            <a:schemeClr val="tx1"/>
          </a:solidFill>
          <a:latin typeface="+mn-lt"/>
          <a:ea typeface="ＭＳ Ｐゴシック" pitchFamily="-72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38C19"/>
        </a:buClr>
        <a:buFont typeface="Wingdings" pitchFamily="-72" charset="2"/>
        <a:buChar char="§"/>
        <a:defRPr>
          <a:solidFill>
            <a:schemeClr val="tx1"/>
          </a:solidFill>
          <a:latin typeface="+mn-lt"/>
          <a:ea typeface="ＭＳ Ｐゴシック" pitchFamily="-72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E38C19"/>
        </a:buClr>
        <a:buFont typeface="Wingdings" pitchFamily="-72" charset="2"/>
        <a:buChar char="§"/>
        <a:defRPr>
          <a:solidFill>
            <a:schemeClr val="tx1"/>
          </a:solidFill>
          <a:latin typeface="+mn-lt"/>
          <a:ea typeface="ＭＳ Ｐゴシック" pitchFamily="-72" charset="-128"/>
        </a:defRPr>
      </a:lvl4pPr>
      <a:lvl5pPr marL="2057400" indent="-230188" algn="l" rtl="0" eaLnBrk="0" fontAlgn="base" hangingPunct="0">
        <a:spcBef>
          <a:spcPct val="20000"/>
        </a:spcBef>
        <a:spcAft>
          <a:spcPct val="0"/>
        </a:spcAft>
        <a:buClr>
          <a:srgbClr val="E38C19"/>
        </a:buClr>
        <a:buFont typeface="Wingdings" pitchFamily="-72" charset="2"/>
        <a:buChar char="§"/>
        <a:defRPr>
          <a:solidFill>
            <a:schemeClr val="tx1"/>
          </a:solidFill>
          <a:latin typeface="+mn-lt"/>
          <a:ea typeface="ＭＳ Ｐゴシック" pitchFamily="-72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519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11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bg2"/>
                </a:solidFill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fld id="{735B754F-2490-48BD-A88D-32BCD7DB7D8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228600"/>
            <a:ext cx="69072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</p:sldLayoutIdLst>
  <p:transition>
    <p:fade/>
  </p:transition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200" kern="1200">
          <a:solidFill>
            <a:schemeClr val="bg1"/>
          </a:solidFill>
          <a:latin typeface="+mj-lt"/>
          <a:ea typeface="ＭＳ Ｐゴシック" pitchFamily="-72" charset="-128"/>
          <a:cs typeface="ＭＳ Ｐゴシック" pitchFamily="-72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200">
          <a:solidFill>
            <a:schemeClr val="bg1"/>
          </a:solidFill>
          <a:latin typeface="Verdana" pitchFamily="-72" charset="0"/>
          <a:ea typeface="ＭＳ Ｐゴシック" pitchFamily="-72" charset="-128"/>
          <a:cs typeface="ＭＳ Ｐゴシック" pitchFamily="-72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200">
          <a:solidFill>
            <a:schemeClr val="bg1"/>
          </a:solidFill>
          <a:latin typeface="Verdana" pitchFamily="-72" charset="0"/>
          <a:ea typeface="ＭＳ Ｐゴシック" pitchFamily="-72" charset="-128"/>
          <a:cs typeface="ＭＳ Ｐゴシック" pitchFamily="-72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200">
          <a:solidFill>
            <a:schemeClr val="bg1"/>
          </a:solidFill>
          <a:latin typeface="Verdana" pitchFamily="-72" charset="0"/>
          <a:ea typeface="ＭＳ Ｐゴシック" pitchFamily="-72" charset="-128"/>
          <a:cs typeface="ＭＳ Ｐゴシック" pitchFamily="-72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200">
          <a:solidFill>
            <a:schemeClr val="bg1"/>
          </a:solidFill>
          <a:latin typeface="Verdana" pitchFamily="-72" charset="0"/>
          <a:ea typeface="ＭＳ Ｐゴシック" pitchFamily="-72" charset="-128"/>
          <a:cs typeface="ＭＳ Ｐゴシック" pitchFamily="-72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9pPr>
    </p:titleStyle>
    <p:bodyStyle>
      <a:lvl1pPr marL="227013" indent="-227013" algn="l" rtl="0" eaLnBrk="0" fontAlgn="base" hangingPunct="0">
        <a:spcBef>
          <a:spcPts val="1800"/>
        </a:spcBef>
        <a:spcAft>
          <a:spcPct val="0"/>
        </a:spcAft>
        <a:buClr>
          <a:srgbClr val="0055A5"/>
        </a:buClr>
        <a:buFont typeface="Wingdings" pitchFamily="-72" charset="2"/>
        <a:buChar char="§"/>
        <a:defRPr>
          <a:solidFill>
            <a:schemeClr val="tx1"/>
          </a:solidFill>
          <a:latin typeface="+mn-lt"/>
          <a:ea typeface="ＭＳ Ｐゴシック" pitchFamily="-72" charset="-128"/>
          <a:cs typeface="ＭＳ Ｐゴシック" pitchFamily="-72" charset="-128"/>
        </a:defRPr>
      </a:lvl1pPr>
      <a:lvl2pPr marL="687388" indent="-230188" algn="l" rtl="0" eaLnBrk="0" fontAlgn="base" hangingPunct="0">
        <a:spcBef>
          <a:spcPct val="20000"/>
        </a:spcBef>
        <a:spcAft>
          <a:spcPct val="0"/>
        </a:spcAft>
        <a:buClr>
          <a:srgbClr val="E38C19"/>
        </a:buClr>
        <a:buFont typeface="Wingdings" pitchFamily="-72" charset="2"/>
        <a:buChar char="§"/>
        <a:defRPr>
          <a:solidFill>
            <a:schemeClr val="tx1"/>
          </a:solidFill>
          <a:latin typeface="+mn-lt"/>
          <a:ea typeface="ＭＳ Ｐゴシック" pitchFamily="-72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38C19"/>
        </a:buClr>
        <a:buFont typeface="Wingdings" pitchFamily="-72" charset="2"/>
        <a:buChar char="§"/>
        <a:defRPr>
          <a:solidFill>
            <a:schemeClr val="tx1"/>
          </a:solidFill>
          <a:latin typeface="+mn-lt"/>
          <a:ea typeface="ＭＳ Ｐゴシック" pitchFamily="-72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E38C19"/>
        </a:buClr>
        <a:buFont typeface="Wingdings" pitchFamily="-72" charset="2"/>
        <a:buChar char="§"/>
        <a:defRPr>
          <a:solidFill>
            <a:schemeClr val="tx1"/>
          </a:solidFill>
          <a:latin typeface="+mn-lt"/>
          <a:ea typeface="ＭＳ Ｐゴシック" pitchFamily="-72" charset="-128"/>
        </a:defRPr>
      </a:lvl4pPr>
      <a:lvl5pPr marL="2057400" indent="-230188" algn="l" rtl="0" eaLnBrk="0" fontAlgn="base" hangingPunct="0">
        <a:spcBef>
          <a:spcPct val="20000"/>
        </a:spcBef>
        <a:spcAft>
          <a:spcPct val="0"/>
        </a:spcAft>
        <a:buClr>
          <a:srgbClr val="E38C19"/>
        </a:buClr>
        <a:buFont typeface="Wingdings" pitchFamily="-72" charset="2"/>
        <a:buChar char="§"/>
        <a:defRPr>
          <a:solidFill>
            <a:schemeClr val="tx1"/>
          </a:solidFill>
          <a:latin typeface="+mn-lt"/>
          <a:ea typeface="ＭＳ Ｐゴシック" pitchFamily="-72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schnabel-eng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jp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jpg"/><Relationship Id="rId5" Type="http://schemas.openxmlformats.org/officeDocument/2006/relationships/image" Target="../media/image22.jpeg"/><Relationship Id="rId4" Type="http://schemas.openxmlformats.org/officeDocument/2006/relationships/image" Target="../media/image23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6.jpg"/><Relationship Id="rId4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9.jpeg"/><Relationship Id="rId5" Type="http://schemas.openxmlformats.org/officeDocument/2006/relationships/hyperlink" Target="http://www.google.com/url?sa=i&amp;rct=j&amp;q=&amp;esrc=s&amp;source=images&amp;cd=&amp;cad=rja&amp;uact=8&amp;ved=0CAcQjRxqFQoTCIOCm7ue08cCFSWmcgod7CUCIw&amp;url=http://www.nairaland.com/276337/state-govt-transform-lagos-into&amp;ei=PD3kVYP0J6XMygPsy4iYAg&amp;psig=AFQjCNGRxvve9bvlBKWjmDGf4UslNGcBAw&amp;ust=1441107642719294" TargetMode="External"/><Relationship Id="rId4" Type="http://schemas.openxmlformats.org/officeDocument/2006/relationships/image" Target="../media/image14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1.jp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2.jp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2.jp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2.jp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3.jp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6.jpg"/><Relationship Id="rId5" Type="http://schemas.openxmlformats.org/officeDocument/2006/relationships/image" Target="../media/image35.jpg"/><Relationship Id="rId4" Type="http://schemas.openxmlformats.org/officeDocument/2006/relationships/image" Target="../media/image34.jp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39.jp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8.jpg"/><Relationship Id="rId5" Type="http://schemas.openxmlformats.org/officeDocument/2006/relationships/image" Target="../media/image34.jpg"/><Relationship Id="rId4" Type="http://schemas.openxmlformats.org/officeDocument/2006/relationships/image" Target="../media/image37.jp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2.jpg"/><Relationship Id="rId4" Type="http://schemas.openxmlformats.org/officeDocument/2006/relationships/image" Target="../media/image37.jp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7.jpg"/><Relationship Id="rId4" Type="http://schemas.openxmlformats.org/officeDocument/2006/relationships/image" Target="../media/image32.jp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0.jp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2.jpg"/><Relationship Id="rId4" Type="http://schemas.openxmlformats.org/officeDocument/2006/relationships/image" Target="../media/image41.jp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2.jpg"/><Relationship Id="rId4" Type="http://schemas.openxmlformats.org/officeDocument/2006/relationships/image" Target="../media/image41.jp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5.jpg"/><Relationship Id="rId5" Type="http://schemas.openxmlformats.org/officeDocument/2006/relationships/image" Target="../media/image44.jpeg"/><Relationship Id="rId4" Type="http://schemas.openxmlformats.org/officeDocument/2006/relationships/image" Target="../media/image43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image" Target="../media/image8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7.png"/><Relationship Id="rId4" Type="http://schemas.openxmlformats.org/officeDocument/2006/relationships/image" Target="../media/image46.jp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8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0.jpeg"/><Relationship Id="rId4" Type="http://schemas.openxmlformats.org/officeDocument/2006/relationships/image" Target="../media/image49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2.jpeg"/><Relationship Id="rId4" Type="http://schemas.openxmlformats.org/officeDocument/2006/relationships/image" Target="../media/image51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3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5.jpg"/><Relationship Id="rId5" Type="http://schemas.openxmlformats.org/officeDocument/2006/relationships/image" Target="../media/image49.png"/><Relationship Id="rId4" Type="http://schemas.openxmlformats.org/officeDocument/2006/relationships/image" Target="../media/image54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8.jpeg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9.gif"/><Relationship Id="rId4" Type="http://schemas.openxmlformats.org/officeDocument/2006/relationships/hyperlink" Target="http://www.michelemmartin.com/thebambooprojectblog/2015/08/using-your-emotions-to-identify-your-core-career-needs.html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jpg"/><Relationship Id="rId4" Type="http://schemas.openxmlformats.org/officeDocument/2006/relationships/image" Target="../media/image16.jpe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jpg"/><Relationship Id="rId4" Type="http://schemas.openxmlformats.org/officeDocument/2006/relationships/image" Target="../media/image16.jpe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jpeg"/><Relationship Id="rId13" Type="http://schemas.openxmlformats.org/officeDocument/2006/relationships/image" Target="../media/image70.jpeg"/><Relationship Id="rId18" Type="http://schemas.openxmlformats.org/officeDocument/2006/relationships/hyperlink" Target="https://www.google.com/url?sa=i&amp;rct=j&amp;q=&amp;esrc=s&amp;source=images&amp;cd=&amp;cad=rja&amp;uact=8&amp;ved=0CAcQjRxqFQoTCI79nduKkckCFQUpcgodA6MFPA&amp;url=https://twitter.com/acadden1&amp;psig=AFQjCNGkpdpg7JdkCprx9cvzurwVHpzcjw&amp;ust=1447630642157722" TargetMode="External"/><Relationship Id="rId26" Type="http://schemas.openxmlformats.org/officeDocument/2006/relationships/image" Target="../media/image81.jpg"/><Relationship Id="rId3" Type="http://schemas.openxmlformats.org/officeDocument/2006/relationships/image" Target="../media/image60.jpeg"/><Relationship Id="rId21" Type="http://schemas.openxmlformats.org/officeDocument/2006/relationships/image" Target="../media/image76.jpg"/><Relationship Id="rId7" Type="http://schemas.openxmlformats.org/officeDocument/2006/relationships/image" Target="../media/image64.jpeg"/><Relationship Id="rId12" Type="http://schemas.openxmlformats.org/officeDocument/2006/relationships/image" Target="../media/image69.jpeg"/><Relationship Id="rId17" Type="http://schemas.openxmlformats.org/officeDocument/2006/relationships/image" Target="../media/image73.jpeg"/><Relationship Id="rId25" Type="http://schemas.openxmlformats.org/officeDocument/2006/relationships/image" Target="../media/image80.jpeg"/><Relationship Id="rId2" Type="http://schemas.openxmlformats.org/officeDocument/2006/relationships/image" Target="../media/image7.png"/><Relationship Id="rId16" Type="http://schemas.openxmlformats.org/officeDocument/2006/relationships/image" Target="../media/image22.jpeg"/><Relationship Id="rId20" Type="http://schemas.openxmlformats.org/officeDocument/2006/relationships/image" Target="../media/image75.jpg"/><Relationship Id="rId29" Type="http://schemas.openxmlformats.org/officeDocument/2006/relationships/image" Target="../media/image84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3.jpeg"/><Relationship Id="rId11" Type="http://schemas.openxmlformats.org/officeDocument/2006/relationships/image" Target="../media/image68.jpeg"/><Relationship Id="rId24" Type="http://schemas.openxmlformats.org/officeDocument/2006/relationships/image" Target="../media/image79.jpg"/><Relationship Id="rId5" Type="http://schemas.openxmlformats.org/officeDocument/2006/relationships/image" Target="../media/image62.jpeg"/><Relationship Id="rId15" Type="http://schemas.openxmlformats.org/officeDocument/2006/relationships/image" Target="../media/image72.jpeg"/><Relationship Id="rId23" Type="http://schemas.openxmlformats.org/officeDocument/2006/relationships/image" Target="../media/image78.jpeg"/><Relationship Id="rId28" Type="http://schemas.openxmlformats.org/officeDocument/2006/relationships/image" Target="../media/image83.jpeg"/><Relationship Id="rId10" Type="http://schemas.openxmlformats.org/officeDocument/2006/relationships/image" Target="../media/image67.jpeg"/><Relationship Id="rId19" Type="http://schemas.openxmlformats.org/officeDocument/2006/relationships/image" Target="../media/image74.jpeg"/><Relationship Id="rId4" Type="http://schemas.openxmlformats.org/officeDocument/2006/relationships/image" Target="../media/image61.png"/><Relationship Id="rId9" Type="http://schemas.openxmlformats.org/officeDocument/2006/relationships/image" Target="../media/image66.jpeg"/><Relationship Id="rId14" Type="http://schemas.openxmlformats.org/officeDocument/2006/relationships/image" Target="../media/image71.jpeg"/><Relationship Id="rId22" Type="http://schemas.openxmlformats.org/officeDocument/2006/relationships/image" Target="../media/image77.png"/><Relationship Id="rId27" Type="http://schemas.openxmlformats.org/officeDocument/2006/relationships/image" Target="../media/image82.jpe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jpeg"/><Relationship Id="rId5" Type="http://schemas.openxmlformats.org/officeDocument/2006/relationships/image" Target="../media/image6.jpeg"/><Relationship Id="rId4" Type="http://schemas.openxmlformats.org/officeDocument/2006/relationships/image" Target="../media/image8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jpeg"/><Relationship Id="rId4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jpg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5"/>
          <p:cNvSpPr>
            <a:spLocks noChangeArrowheads="1"/>
          </p:cNvSpPr>
          <p:nvPr/>
        </p:nvSpPr>
        <p:spPr bwMode="auto">
          <a:xfrm>
            <a:off x="295275" y="6278563"/>
            <a:ext cx="29638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/>
              <a:t> </a:t>
            </a:r>
            <a:r>
              <a:rPr lang="en-US" altLang="en-US" sz="2000" i="1">
                <a:hlinkClick r:id="rId2"/>
              </a:rPr>
              <a:t>www.schnabel-eng.com</a:t>
            </a:r>
            <a:endParaRPr lang="en-US" altLang="en-US" sz="2000"/>
          </a:p>
        </p:txBody>
      </p:sp>
      <p:sp>
        <p:nvSpPr>
          <p:cNvPr id="3075" name="Rectangle 6"/>
          <p:cNvSpPr>
            <a:spLocks noChangeArrowheads="1"/>
          </p:cNvSpPr>
          <p:nvPr/>
        </p:nvSpPr>
        <p:spPr bwMode="auto">
          <a:xfrm>
            <a:off x="1093788" y="2590800"/>
            <a:ext cx="6854825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 b="1">
                <a:solidFill>
                  <a:schemeClr val="hlink"/>
                </a:solidFill>
              </a:rPr>
              <a:t>10</a:t>
            </a:r>
            <a:r>
              <a:rPr lang="en-US" altLang="en-US" sz="2800" b="1" baseline="30000">
                <a:solidFill>
                  <a:schemeClr val="hlink"/>
                </a:solidFill>
              </a:rPr>
              <a:t>th</a:t>
            </a:r>
            <a:r>
              <a:rPr lang="en-US" altLang="en-US" sz="2800" b="1">
                <a:solidFill>
                  <a:schemeClr val="hlink"/>
                </a:solidFill>
              </a:rPr>
              <a:t> Annual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 b="1">
                <a:solidFill>
                  <a:schemeClr val="hlink"/>
                </a:solidFill>
              </a:rPr>
              <a:t>Schnabel Engineering Lecture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 b="1">
                <a:solidFill>
                  <a:schemeClr val="hlink"/>
                </a:solidFill>
              </a:rPr>
              <a:t>KORD J. WISSMANN, Ph.D., PE, D.GE</a:t>
            </a:r>
          </a:p>
        </p:txBody>
      </p:sp>
      <p:pic>
        <p:nvPicPr>
          <p:cNvPr id="3076" name="Picture 12" descr="C:\Documents and Settings\acadden\My Documents\SCHNABEL\schnabel-logo-colo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914400"/>
            <a:ext cx="4664075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10" descr="http://t2.gstatic.com/images?q=tbn:ANd9GcRZaaMVNFfHxClZeFN01GjrNaYBVkR9cfTwX4zBE2c8htwLaqgCLW0J7Asz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156075"/>
            <a:ext cx="2466975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8" name="Rectangle 2"/>
          <p:cNvSpPr>
            <a:spLocks noChangeArrowheads="1"/>
          </p:cNvSpPr>
          <p:nvPr/>
        </p:nvSpPr>
        <p:spPr bwMode="auto">
          <a:xfrm>
            <a:off x="5987111" y="6278563"/>
            <a:ext cx="25781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b="1" dirty="0">
                <a:solidFill>
                  <a:schemeClr val="hlink"/>
                </a:solidFill>
              </a:rPr>
              <a:t>Build Better. Together</a:t>
            </a:r>
          </a:p>
        </p:txBody>
      </p:sp>
    </p:spTree>
    <p:extLst>
      <p:ext uri="{BB962C8B-B14F-4D97-AF65-F5344CB8AC3E}">
        <p14:creationId xmlns:p14="http://schemas.microsoft.com/office/powerpoint/2010/main" val="900404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17671" y="1113517"/>
            <a:ext cx="8229600" cy="5614988"/>
          </a:xfrm>
        </p:spPr>
        <p:txBody>
          <a:bodyPr/>
          <a:lstStyle/>
          <a:p>
            <a:pPr marL="0" indent="0" algn="ctr">
              <a:buNone/>
              <a:defRPr/>
            </a:pPr>
            <a:r>
              <a:rPr lang="en-US" sz="2000" dirty="0" smtClean="0">
                <a:ea typeface="+mn-ea"/>
                <a:cs typeface="+mn-cs"/>
              </a:rPr>
              <a:t>The hardest question known to personkind - </a:t>
            </a:r>
          </a:p>
          <a:p>
            <a:pPr>
              <a:buFont typeface="Wingdings" charset="2"/>
              <a:buChar char="§"/>
              <a:defRPr/>
            </a:pPr>
            <a:endParaRPr lang="en-US" sz="2000" dirty="0" smtClean="0">
              <a:ea typeface="+mn-ea"/>
              <a:cs typeface="+mn-cs"/>
            </a:endParaRPr>
          </a:p>
          <a:p>
            <a:pPr>
              <a:buFont typeface="Wingdings" charset="2"/>
              <a:buChar char="§"/>
              <a:defRPr/>
            </a:pPr>
            <a:endParaRPr lang="en-US" sz="2000" dirty="0" smtClean="0">
              <a:ea typeface="+mn-ea"/>
              <a:cs typeface="+mn-cs"/>
            </a:endParaRPr>
          </a:p>
          <a:p>
            <a:pPr>
              <a:buFont typeface="Wingdings" charset="2"/>
              <a:buChar char="§"/>
              <a:defRPr/>
            </a:pPr>
            <a:endParaRPr lang="en-US" sz="2000" dirty="0" smtClean="0">
              <a:ea typeface="+mn-ea"/>
              <a:cs typeface="+mn-cs"/>
            </a:endParaRPr>
          </a:p>
          <a:p>
            <a:pPr>
              <a:buFont typeface="Wingdings" charset="2"/>
              <a:buChar char="§"/>
              <a:defRPr/>
            </a:pPr>
            <a:endParaRPr lang="en-US" sz="2000" dirty="0" smtClean="0">
              <a:ea typeface="+mn-ea"/>
              <a:cs typeface="+mn-cs"/>
            </a:endParaRPr>
          </a:p>
          <a:p>
            <a:pPr>
              <a:buFont typeface="Wingdings" charset="2"/>
              <a:buChar char="§"/>
              <a:defRPr/>
            </a:pPr>
            <a:endParaRPr lang="en-US" sz="2000" dirty="0" smtClean="0">
              <a:ea typeface="+mn-ea"/>
              <a:cs typeface="+mn-cs"/>
            </a:endParaRPr>
          </a:p>
          <a:p>
            <a:pPr>
              <a:buFont typeface="Wingdings" charset="2"/>
              <a:buChar char="§"/>
              <a:defRPr/>
            </a:pPr>
            <a:endParaRPr lang="en-US" sz="2000" dirty="0" smtClean="0">
              <a:ea typeface="+mn-ea"/>
              <a:cs typeface="+mn-cs"/>
            </a:endParaRPr>
          </a:p>
          <a:p>
            <a:pPr algn="ctr">
              <a:spcBef>
                <a:spcPts val="600"/>
              </a:spcBef>
              <a:buFont typeface="Wingdings" charset="2"/>
              <a:buNone/>
              <a:defRPr/>
            </a:pPr>
            <a:endParaRPr lang="en-US" sz="2800" dirty="0" smtClean="0">
              <a:solidFill>
                <a:srgbClr val="FF0000"/>
              </a:solidFill>
              <a:ea typeface="+mn-ea"/>
              <a:cs typeface="+mn-cs"/>
            </a:endParaRPr>
          </a:p>
          <a:p>
            <a:pPr algn="ctr">
              <a:spcBef>
                <a:spcPts val="600"/>
              </a:spcBef>
              <a:buFont typeface="Wingdings" charset="2"/>
              <a:buNone/>
              <a:defRPr/>
            </a:pPr>
            <a:r>
              <a:rPr lang="en-US" sz="2400" dirty="0" smtClean="0">
                <a:ea typeface="+mn-ea"/>
                <a:cs typeface="+mn-cs"/>
              </a:rPr>
              <a:t>(“Do I look good in my new swim trunks?)</a:t>
            </a:r>
          </a:p>
          <a:p>
            <a:pPr>
              <a:buFont typeface="Wingdings" charset="2"/>
              <a:buNone/>
              <a:defRPr/>
            </a:pPr>
            <a:endParaRPr lang="en-US" sz="2000" dirty="0" smtClean="0">
              <a:ea typeface="+mn-ea"/>
              <a:cs typeface="+mn-cs"/>
            </a:endParaRPr>
          </a:p>
        </p:txBody>
      </p:sp>
      <p:sp>
        <p:nvSpPr>
          <p:cNvPr id="44034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hardest questions ….Ever.</a:t>
            </a:r>
          </a:p>
        </p:txBody>
      </p:sp>
      <p:pic>
        <p:nvPicPr>
          <p:cNvPr id="105474" name="Picture 2" descr="Image Detail"/>
          <p:cNvPicPr>
            <a:picLocks noChangeAspect="1" noChangeArrowheads="1"/>
          </p:cNvPicPr>
          <p:nvPr/>
        </p:nvPicPr>
        <p:blipFill>
          <a:blip r:embed="rId4" cstate="print"/>
          <a:srcRect r="24912" b="10981"/>
          <a:stretch>
            <a:fillRect/>
          </a:stretch>
        </p:blipFill>
        <p:spPr bwMode="auto">
          <a:xfrm>
            <a:off x="3422160" y="1641426"/>
            <a:ext cx="2020872" cy="3259565"/>
          </a:xfrm>
          <a:prstGeom prst="rect">
            <a:avLst/>
          </a:prstGeom>
          <a:noFill/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60" r="42019"/>
          <a:stretch/>
        </p:blipFill>
        <p:spPr>
          <a:xfrm>
            <a:off x="3422335" y="1599788"/>
            <a:ext cx="2020872" cy="3360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85837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534112" y="990600"/>
            <a:ext cx="7780945" cy="5128189"/>
          </a:xfrm>
        </p:spPr>
        <p:txBody>
          <a:bodyPr/>
          <a:lstStyle/>
          <a:p>
            <a:pPr>
              <a:lnSpc>
                <a:spcPct val="200000"/>
              </a:lnSpc>
              <a:spcBef>
                <a:spcPts val="600"/>
              </a:spcBef>
              <a:defRPr/>
            </a:pPr>
            <a:endParaRPr lang="en-US" sz="2000" dirty="0" smtClean="0">
              <a:ea typeface="+mn-ea"/>
              <a:cs typeface="+mn-cs"/>
            </a:endParaRPr>
          </a:p>
          <a:p>
            <a:pPr>
              <a:lnSpc>
                <a:spcPct val="200000"/>
              </a:lnSpc>
              <a:spcBef>
                <a:spcPts val="600"/>
              </a:spcBef>
              <a:defRPr/>
            </a:pPr>
            <a:r>
              <a:rPr lang="en-US" sz="2000" dirty="0" smtClean="0">
                <a:ea typeface="+mn-ea"/>
                <a:cs typeface="+mn-cs"/>
              </a:rPr>
              <a:t>The </a:t>
            </a:r>
            <a:r>
              <a:rPr lang="en-US" sz="2000" i="1" dirty="0" smtClean="0">
                <a:ea typeface="+mn-ea"/>
                <a:cs typeface="+mn-cs"/>
              </a:rPr>
              <a:t>secrets</a:t>
            </a:r>
            <a:r>
              <a:rPr lang="en-US" sz="2000" dirty="0" smtClean="0">
                <a:ea typeface="+mn-ea"/>
                <a:cs typeface="+mn-cs"/>
              </a:rPr>
              <a:t> they didn’t tell Kord way back then</a:t>
            </a:r>
          </a:p>
          <a:p>
            <a:pPr>
              <a:lnSpc>
                <a:spcPct val="200000"/>
              </a:lnSpc>
              <a:spcBef>
                <a:spcPts val="600"/>
              </a:spcBef>
              <a:defRPr/>
            </a:pPr>
            <a:r>
              <a:rPr lang="en-US" sz="2000" dirty="0" smtClean="0">
                <a:ea typeface="+mn-ea"/>
                <a:cs typeface="+mn-cs"/>
              </a:rPr>
              <a:t>Why aren’t there any start-ups for me?</a:t>
            </a:r>
          </a:p>
          <a:p>
            <a:pPr>
              <a:lnSpc>
                <a:spcPct val="150000"/>
              </a:lnSpc>
              <a:spcBef>
                <a:spcPts val="600"/>
              </a:spcBef>
              <a:buClr>
                <a:srgbClr val="003399"/>
              </a:buClr>
              <a:buFont typeface="Wingdings" panose="05000000000000000000" pitchFamily="2" charset="2"/>
              <a:buChar char="§"/>
              <a:defRPr/>
            </a:pPr>
            <a:r>
              <a:rPr lang="en-US" sz="2000" dirty="0" smtClean="0">
                <a:ea typeface="+mn-ea"/>
                <a:cs typeface="+mn-cs"/>
              </a:rPr>
              <a:t>Entrepreneurial Ingredients  </a:t>
            </a:r>
          </a:p>
          <a:p>
            <a:pPr>
              <a:lnSpc>
                <a:spcPct val="200000"/>
              </a:lnSpc>
              <a:spcBef>
                <a:spcPts val="600"/>
              </a:spcBef>
              <a:defRPr/>
            </a:pPr>
            <a:r>
              <a:rPr lang="en-US" sz="2000" dirty="0" smtClean="0">
                <a:ea typeface="+mn-ea"/>
                <a:cs typeface="+mn-cs"/>
              </a:rPr>
              <a:t>How to answer the hardest (ever) question</a:t>
            </a:r>
          </a:p>
          <a:p>
            <a:pPr marL="0" indent="0">
              <a:lnSpc>
                <a:spcPct val="200000"/>
              </a:lnSpc>
              <a:spcBef>
                <a:spcPts val="600"/>
              </a:spcBef>
              <a:buNone/>
              <a:defRPr/>
            </a:pPr>
            <a:endParaRPr lang="en-US" sz="2000" dirty="0" smtClean="0">
              <a:ea typeface="+mn-ea"/>
              <a:cs typeface="+mn-cs"/>
            </a:endParaRPr>
          </a:p>
          <a:p>
            <a:pPr lvl="1">
              <a:spcBef>
                <a:spcPts val="600"/>
              </a:spcBef>
              <a:buFont typeface="Wingdings" charset="2"/>
              <a:buChar char="§"/>
              <a:defRPr/>
            </a:pPr>
            <a:endParaRPr lang="en-US" sz="1400" dirty="0">
              <a:ea typeface="+mn-ea"/>
              <a:cs typeface="+mn-cs"/>
            </a:endParaRPr>
          </a:p>
        </p:txBody>
      </p:sp>
      <p:sp>
        <p:nvSpPr>
          <p:cNvPr id="14338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will we talk about?</a:t>
            </a:r>
          </a:p>
        </p:txBody>
      </p:sp>
      <p:sp>
        <p:nvSpPr>
          <p:cNvPr id="2" name="Rounded Rectangle 1"/>
          <p:cNvSpPr/>
          <p:nvPr/>
        </p:nvSpPr>
        <p:spPr bwMode="auto">
          <a:xfrm>
            <a:off x="407428" y="1752600"/>
            <a:ext cx="7907629" cy="629992"/>
          </a:xfrm>
          <a:prstGeom prst="roundRect">
            <a:avLst/>
          </a:prstGeom>
          <a:solidFill>
            <a:srgbClr val="003399">
              <a:alpha val="16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722385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395829" y="1629353"/>
            <a:ext cx="5218758" cy="3701945"/>
          </a:xfrm>
        </p:spPr>
        <p:txBody>
          <a:bodyPr/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600" dirty="0" smtClean="0">
                <a:ea typeface="+mn-ea"/>
                <a:cs typeface="+mn-cs"/>
              </a:rPr>
              <a:t>Pretty good role models – “go to grad school”</a:t>
            </a:r>
          </a:p>
          <a:p>
            <a:pPr lvl="1">
              <a:lnSpc>
                <a:spcPct val="150000"/>
              </a:lnSpc>
              <a:buClr>
                <a:srgbClr val="0055A5"/>
              </a:buClr>
              <a:buFont typeface="Wingdings" panose="05000000000000000000" pitchFamily="2" charset="2"/>
              <a:buChar char="Ø"/>
              <a:defRPr/>
            </a:pPr>
            <a:endParaRPr lang="en-US" sz="1600" dirty="0">
              <a:ea typeface="+mn-ea"/>
              <a:cs typeface="+mn-cs"/>
            </a:endParaRPr>
          </a:p>
          <a:p>
            <a:pPr lvl="1">
              <a:lnSpc>
                <a:spcPct val="150000"/>
              </a:lnSpc>
              <a:buClr>
                <a:srgbClr val="0055A5"/>
              </a:buClr>
              <a:buFont typeface="Wingdings" panose="05000000000000000000" pitchFamily="2" charset="2"/>
              <a:buChar char="Ø"/>
              <a:defRPr/>
            </a:pPr>
            <a:endParaRPr lang="en-US" sz="1600" dirty="0" smtClean="0">
              <a:ea typeface="+mn-ea"/>
              <a:cs typeface="+mn-cs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endParaRPr lang="en-US" sz="1600" dirty="0">
              <a:ea typeface="+mn-ea"/>
              <a:cs typeface="+mn-cs"/>
            </a:endParaRPr>
          </a:p>
        </p:txBody>
      </p:sp>
      <p:sp>
        <p:nvSpPr>
          <p:cNvPr id="16386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Secrets They Don’t Tell You</a:t>
            </a:r>
          </a:p>
        </p:txBody>
      </p:sp>
      <p:pic>
        <p:nvPicPr>
          <p:cNvPr id="5" name="Picture 2" descr="http://www.vtnews.vt.edu/articles/2010/11/images/M_110110-engineering-dunca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7919" y="1507217"/>
            <a:ext cx="1273696" cy="1576199"/>
          </a:xfrm>
          <a:prstGeom prst="rect">
            <a:avLst/>
          </a:prstGeom>
          <a:noFill/>
        </p:spPr>
      </p:pic>
      <p:pic>
        <p:nvPicPr>
          <p:cNvPr id="6" name="Picture 4" descr="Wayne_Clough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25963" y="1506984"/>
            <a:ext cx="1147690" cy="1576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Placeholder 1"/>
          <p:cNvSpPr txBox="1">
            <a:spLocks/>
          </p:cNvSpPr>
          <p:nvPr/>
        </p:nvSpPr>
        <p:spPr bwMode="auto">
          <a:xfrm>
            <a:off x="282029" y="867353"/>
            <a:ext cx="9122636" cy="639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7013" indent="-227013" algn="l" rtl="0" eaLnBrk="0" fontAlgn="base" hangingPunct="0">
              <a:spcBef>
                <a:spcPts val="1800"/>
              </a:spcBef>
              <a:spcAft>
                <a:spcPct val="0"/>
              </a:spcAft>
              <a:buClr>
                <a:srgbClr val="0055A5"/>
              </a:buClr>
              <a:buFont typeface="Wingdings" pitchFamily="-7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ＭＳ Ｐゴシック" pitchFamily="-72" charset="-128"/>
                <a:cs typeface="ＭＳ Ｐゴシック" pitchFamily="-72" charset="-128"/>
              </a:defRPr>
            </a:lvl1pPr>
            <a:lvl2pPr marL="687388" indent="-2301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-72" charset="2"/>
              <a:buChar char="§"/>
              <a:defRPr sz="1800">
                <a:solidFill>
                  <a:schemeClr val="tx1"/>
                </a:solidFill>
                <a:latin typeface="+mn-lt"/>
                <a:ea typeface="ＭＳ Ｐゴシック" pitchFamily="-72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-72" charset="2"/>
              <a:buChar char="§"/>
              <a:defRPr sz="1800">
                <a:solidFill>
                  <a:schemeClr val="tx1"/>
                </a:solidFill>
                <a:latin typeface="+mn-lt"/>
                <a:ea typeface="ＭＳ Ｐゴシック" pitchFamily="-72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-72" charset="2"/>
              <a:buChar char="§"/>
              <a:defRPr sz="1800">
                <a:solidFill>
                  <a:schemeClr val="tx1"/>
                </a:solidFill>
                <a:latin typeface="+mn-lt"/>
                <a:ea typeface="ＭＳ Ｐゴシック" pitchFamily="-72" charset="-128"/>
              </a:defRPr>
            </a:lvl4pPr>
            <a:lvl5pPr marL="2057400" indent="-2301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-72" charset="2"/>
              <a:buChar char="§"/>
              <a:defRPr sz="1800">
                <a:solidFill>
                  <a:schemeClr val="tx1"/>
                </a:solidFill>
                <a:latin typeface="+mn-lt"/>
                <a:ea typeface="ＭＳ Ｐゴシック" pitchFamily="-72" charset="-128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lnSpc>
                <a:spcPct val="200000"/>
              </a:lnSpc>
              <a:buFont typeface="Wingdings" pitchFamily="-72" charset="2"/>
              <a:buNone/>
              <a:defRPr/>
            </a:pPr>
            <a:r>
              <a:rPr lang="en-US" dirty="0" smtClean="0">
                <a:ea typeface="+mn-ea"/>
                <a:cs typeface="+mn-cs"/>
              </a:rPr>
              <a:t>30 years ago, I was </a:t>
            </a:r>
            <a:r>
              <a:rPr lang="en-US" b="1" dirty="0" smtClean="0">
                <a:ea typeface="+mn-ea"/>
                <a:cs typeface="+mn-cs"/>
              </a:rPr>
              <a:t>you</a:t>
            </a:r>
            <a:r>
              <a:rPr lang="en-US" dirty="0" smtClean="0">
                <a:ea typeface="+mn-ea"/>
                <a:cs typeface="+mn-cs"/>
              </a:rPr>
              <a:t>.  Sitting </a:t>
            </a:r>
            <a:r>
              <a:rPr lang="en-US" i="1" dirty="0" smtClean="0">
                <a:ea typeface="+mn-ea"/>
                <a:cs typeface="+mn-cs"/>
              </a:rPr>
              <a:t>right there </a:t>
            </a:r>
            <a:r>
              <a:rPr lang="en-US" dirty="0" smtClean="0">
                <a:ea typeface="+mn-ea"/>
                <a:cs typeface="+mn-cs"/>
              </a:rPr>
              <a:t>where you are right now.</a:t>
            </a:r>
          </a:p>
        </p:txBody>
      </p:sp>
    </p:spTree>
    <p:extLst>
      <p:ext uri="{BB962C8B-B14F-4D97-AF65-F5344CB8AC3E}">
        <p14:creationId xmlns:p14="http://schemas.microsoft.com/office/powerpoint/2010/main" val="295348746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395829" y="1629353"/>
            <a:ext cx="5517861" cy="3701945"/>
          </a:xfrm>
        </p:spPr>
        <p:txBody>
          <a:bodyPr/>
          <a:lstStyle/>
          <a:p>
            <a:pPr marL="457200" lvl="1" indent="0">
              <a:lnSpc>
                <a:spcPct val="150000"/>
              </a:lnSpc>
              <a:buClr>
                <a:srgbClr val="0055A5"/>
              </a:buClr>
              <a:buNone/>
              <a:defRPr/>
            </a:pPr>
            <a:endParaRPr lang="en-US" sz="1600" dirty="0" smtClean="0">
              <a:ea typeface="+mn-ea"/>
              <a:cs typeface="+mn-cs"/>
            </a:endParaRPr>
          </a:p>
          <a:p>
            <a:pPr marL="457200" lvl="1" indent="0">
              <a:lnSpc>
                <a:spcPct val="150000"/>
              </a:lnSpc>
              <a:buClr>
                <a:srgbClr val="0055A5"/>
              </a:buClr>
              <a:buNone/>
              <a:defRPr/>
            </a:pPr>
            <a:endParaRPr lang="en-US" sz="1600" dirty="0">
              <a:ea typeface="+mn-ea"/>
              <a:cs typeface="+mn-cs"/>
            </a:endParaRPr>
          </a:p>
          <a:p>
            <a:pPr lvl="1">
              <a:lnSpc>
                <a:spcPct val="150000"/>
              </a:lnSpc>
              <a:buClr>
                <a:srgbClr val="0055A5"/>
              </a:buClr>
              <a:buFont typeface="Wingdings" panose="05000000000000000000" pitchFamily="2" charset="2"/>
              <a:buChar char="Ø"/>
              <a:defRPr/>
            </a:pPr>
            <a:endParaRPr lang="en-US" sz="1600" dirty="0" smtClean="0">
              <a:ea typeface="+mn-ea"/>
              <a:cs typeface="+mn-cs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600" dirty="0" smtClean="0">
                <a:ea typeface="+mn-ea"/>
                <a:cs typeface="+mn-cs"/>
              </a:rPr>
              <a:t>Advice given at grad school when he was asked - </a:t>
            </a:r>
            <a:r>
              <a:rPr lang="en-US" sz="1600" b="1" dirty="0" smtClean="0">
                <a:ea typeface="+mn-ea"/>
                <a:cs typeface="+mn-cs"/>
              </a:rPr>
              <a:t>“Prof. Mitchell, which one of these great consulting firms should I work for.”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endParaRPr lang="en-US" sz="1600" dirty="0">
              <a:ea typeface="+mn-ea"/>
              <a:cs typeface="+mn-cs"/>
            </a:endParaRPr>
          </a:p>
        </p:txBody>
      </p:sp>
      <p:sp>
        <p:nvSpPr>
          <p:cNvPr id="16386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Secrets They Don’t Tell You</a:t>
            </a:r>
          </a:p>
        </p:txBody>
      </p:sp>
      <p:sp>
        <p:nvSpPr>
          <p:cNvPr id="8" name="Text Placeholder 1"/>
          <p:cNvSpPr txBox="1">
            <a:spLocks/>
          </p:cNvSpPr>
          <p:nvPr/>
        </p:nvSpPr>
        <p:spPr bwMode="auto">
          <a:xfrm>
            <a:off x="282029" y="867353"/>
            <a:ext cx="9122636" cy="639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7013" indent="-227013" algn="l" rtl="0" eaLnBrk="0" fontAlgn="base" hangingPunct="0">
              <a:spcBef>
                <a:spcPts val="1800"/>
              </a:spcBef>
              <a:spcAft>
                <a:spcPct val="0"/>
              </a:spcAft>
              <a:buClr>
                <a:srgbClr val="0055A5"/>
              </a:buClr>
              <a:buFont typeface="Wingdings" pitchFamily="-7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ＭＳ Ｐゴシック" pitchFamily="-72" charset="-128"/>
                <a:cs typeface="ＭＳ Ｐゴシック" pitchFamily="-72" charset="-128"/>
              </a:defRPr>
            </a:lvl1pPr>
            <a:lvl2pPr marL="687388" indent="-2301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-72" charset="2"/>
              <a:buChar char="§"/>
              <a:defRPr sz="1800">
                <a:solidFill>
                  <a:schemeClr val="tx1"/>
                </a:solidFill>
                <a:latin typeface="+mn-lt"/>
                <a:ea typeface="ＭＳ Ｐゴシック" pitchFamily="-72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-72" charset="2"/>
              <a:buChar char="§"/>
              <a:defRPr sz="1800">
                <a:solidFill>
                  <a:schemeClr val="tx1"/>
                </a:solidFill>
                <a:latin typeface="+mn-lt"/>
                <a:ea typeface="ＭＳ Ｐゴシック" pitchFamily="-72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-72" charset="2"/>
              <a:buChar char="§"/>
              <a:defRPr sz="1800">
                <a:solidFill>
                  <a:schemeClr val="tx1"/>
                </a:solidFill>
                <a:latin typeface="+mn-lt"/>
                <a:ea typeface="ＭＳ Ｐゴシック" pitchFamily="-72" charset="-128"/>
              </a:defRPr>
            </a:lvl4pPr>
            <a:lvl5pPr marL="2057400" indent="-2301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-72" charset="2"/>
              <a:buChar char="§"/>
              <a:defRPr sz="1800">
                <a:solidFill>
                  <a:schemeClr val="tx1"/>
                </a:solidFill>
                <a:latin typeface="+mn-lt"/>
                <a:ea typeface="ＭＳ Ｐゴシック" pitchFamily="-72" charset="-128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lnSpc>
                <a:spcPct val="200000"/>
              </a:lnSpc>
              <a:buFont typeface="Wingdings" pitchFamily="-72" charset="2"/>
              <a:buNone/>
              <a:defRPr/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  <a:ea typeface="+mn-ea"/>
                <a:cs typeface="+mn-cs"/>
              </a:rPr>
              <a:t>30 years ago, I was </a:t>
            </a:r>
            <a:r>
              <a:rPr lang="en-US" b="1" dirty="0" smtClean="0">
                <a:solidFill>
                  <a:schemeClr val="bg1">
                    <a:lumMod val="65000"/>
                  </a:schemeClr>
                </a:solidFill>
                <a:ea typeface="+mn-ea"/>
                <a:cs typeface="+mn-cs"/>
              </a:rPr>
              <a:t>you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  <a:ea typeface="+mn-ea"/>
                <a:cs typeface="+mn-cs"/>
              </a:rPr>
              <a:t>.  Sitting </a:t>
            </a:r>
            <a:r>
              <a:rPr lang="en-US" i="1" dirty="0" smtClean="0">
                <a:solidFill>
                  <a:schemeClr val="bg1">
                    <a:lumMod val="65000"/>
                  </a:schemeClr>
                </a:solidFill>
                <a:ea typeface="+mn-ea"/>
                <a:cs typeface="+mn-cs"/>
              </a:rPr>
              <a:t>right there 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  <a:ea typeface="+mn-ea"/>
                <a:cs typeface="+mn-cs"/>
              </a:rPr>
              <a:t>where you are right now.</a:t>
            </a:r>
          </a:p>
        </p:txBody>
      </p:sp>
      <p:pic>
        <p:nvPicPr>
          <p:cNvPr id="9" name="Picture 2" descr="http://www.vtmagazine.vt.edu/spring06/images/mitchel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01615" y="3214953"/>
            <a:ext cx="1260673" cy="1594752"/>
          </a:xfrm>
          <a:prstGeom prst="rect">
            <a:avLst/>
          </a:prstGeom>
          <a:noFill/>
        </p:spPr>
      </p:pic>
      <p:sp>
        <p:nvSpPr>
          <p:cNvPr id="10" name="Text Placeholder 1"/>
          <p:cNvSpPr txBox="1">
            <a:spLocks/>
          </p:cNvSpPr>
          <p:nvPr/>
        </p:nvSpPr>
        <p:spPr bwMode="auto">
          <a:xfrm>
            <a:off x="958324" y="5101384"/>
            <a:ext cx="6752200" cy="743939"/>
          </a:xfrm>
          <a:prstGeom prst="rect">
            <a:avLst/>
          </a:prstGeom>
          <a:noFill/>
          <a:ln w="31750">
            <a:solidFill>
              <a:srgbClr val="003399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eaLnBrk="0" hangingPunct="0">
              <a:spcBef>
                <a:spcPts val="1800"/>
              </a:spcBef>
              <a:buClr>
                <a:srgbClr val="0055A5"/>
              </a:buClr>
            </a:pPr>
            <a:r>
              <a:rPr lang="en-US" sz="1600" dirty="0" smtClean="0">
                <a:latin typeface="+mn-lt"/>
                <a:cs typeface="+mn-cs"/>
              </a:rPr>
              <a:t>“You want me to help you decide which firm to join?  They all look pretty good to me.  </a:t>
            </a:r>
            <a:r>
              <a:rPr lang="en-US" sz="1600" b="1" dirty="0" smtClean="0">
                <a:latin typeface="+mn-lt"/>
                <a:cs typeface="+mn-cs"/>
              </a:rPr>
              <a:t>I don’t know</a:t>
            </a:r>
            <a:r>
              <a:rPr lang="en-US" sz="1600" dirty="0" smtClean="0">
                <a:latin typeface="+mn-lt"/>
                <a:cs typeface="+mn-cs"/>
              </a:rPr>
              <a:t>”  </a:t>
            </a:r>
            <a:r>
              <a:rPr lang="en-US" sz="1600" dirty="0" smtClean="0">
                <a:solidFill>
                  <a:srgbClr val="0055A5"/>
                </a:solidFill>
                <a:latin typeface="+mn-lt"/>
                <a:cs typeface="+mn-cs"/>
              </a:rPr>
              <a:t>- J.K. Mitchell (1988)</a:t>
            </a:r>
          </a:p>
          <a:p>
            <a:pPr lvl="0" eaLnBrk="0" hangingPunct="0">
              <a:spcBef>
                <a:spcPts val="1800"/>
              </a:spcBef>
              <a:buClr>
                <a:srgbClr val="0055A5"/>
              </a:buClr>
            </a:pPr>
            <a:r>
              <a:rPr lang="en-US" sz="1600" dirty="0" smtClean="0">
                <a:latin typeface="+mn-lt"/>
                <a:ea typeface="+mn-ea"/>
                <a:cs typeface="+mn-cs"/>
              </a:rPr>
              <a:t> </a:t>
            </a:r>
            <a:endParaRPr kumimoji="0" lang="en-US" sz="18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27013" marR="0" lvl="0" indent="-227013" algn="l" defTabSz="914400" rtl="0" eaLnBrk="0" fontAlgn="base" latinLnBrk="0" hangingPunct="0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rgbClr val="0055A5"/>
              </a:buClr>
              <a:buSzTx/>
              <a:buFont typeface="Wingdings" charset="2"/>
              <a:buChar char="§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5709715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282029" y="1507217"/>
            <a:ext cx="5729182" cy="2266293"/>
          </a:xfrm>
        </p:spPr>
        <p:txBody>
          <a:bodyPr/>
          <a:lstStyle/>
          <a:p>
            <a:pPr lvl="1">
              <a:lnSpc>
                <a:spcPct val="150000"/>
              </a:lnSpc>
              <a:buClr>
                <a:srgbClr val="003399"/>
              </a:buClr>
              <a:buFont typeface="Wingdings" panose="05000000000000000000" pitchFamily="2" charset="2"/>
              <a:buChar char="Ø"/>
              <a:defRPr/>
            </a:pPr>
            <a:r>
              <a:rPr lang="en-US" sz="1600" dirty="0">
                <a:ea typeface="+mn-ea"/>
                <a:cs typeface="+mn-cs"/>
              </a:rPr>
              <a:t>F</a:t>
            </a:r>
            <a:r>
              <a:rPr lang="en-US" sz="1600" dirty="0" smtClean="0">
                <a:ea typeface="+mn-ea"/>
                <a:cs typeface="+mn-cs"/>
              </a:rPr>
              <a:t>ield &amp; lab work</a:t>
            </a:r>
          </a:p>
          <a:p>
            <a:pPr lvl="1">
              <a:lnSpc>
                <a:spcPct val="150000"/>
              </a:lnSpc>
              <a:buClr>
                <a:srgbClr val="003399"/>
              </a:buClr>
              <a:buFont typeface="Wingdings" panose="05000000000000000000" pitchFamily="2" charset="2"/>
              <a:buChar char="Ø"/>
              <a:defRPr/>
            </a:pPr>
            <a:r>
              <a:rPr lang="en-US" sz="1600" dirty="0" smtClean="0">
                <a:ea typeface="+mn-ea"/>
                <a:cs typeface="+mn-cs"/>
              </a:rPr>
              <a:t>Analysis &amp; report writing</a:t>
            </a:r>
          </a:p>
          <a:p>
            <a:pPr lvl="1">
              <a:lnSpc>
                <a:spcPct val="150000"/>
              </a:lnSpc>
              <a:buClr>
                <a:srgbClr val="003399"/>
              </a:buClr>
              <a:buFont typeface="Wingdings" panose="05000000000000000000" pitchFamily="2" charset="2"/>
              <a:buChar char="Ø"/>
              <a:defRPr/>
            </a:pPr>
            <a:r>
              <a:rPr lang="en-US" sz="1600" dirty="0" smtClean="0">
                <a:ea typeface="+mn-ea"/>
                <a:cs typeface="+mn-cs"/>
              </a:rPr>
              <a:t>Nice big projects</a:t>
            </a:r>
          </a:p>
          <a:p>
            <a:pPr marL="457200" lvl="1" indent="0">
              <a:lnSpc>
                <a:spcPct val="150000"/>
              </a:lnSpc>
              <a:buClr>
                <a:srgbClr val="003399"/>
              </a:buClr>
              <a:buNone/>
              <a:defRPr/>
            </a:pPr>
            <a:endParaRPr lang="en-US" sz="1600" dirty="0" smtClean="0">
              <a:ea typeface="+mn-ea"/>
              <a:cs typeface="+mn-cs"/>
            </a:endParaRPr>
          </a:p>
          <a:p>
            <a:pPr marL="457200" lvl="1" indent="0">
              <a:buClr>
                <a:srgbClr val="003399"/>
              </a:buClr>
              <a:buNone/>
              <a:defRPr/>
            </a:pPr>
            <a:endParaRPr lang="en-US" sz="1600" dirty="0" smtClean="0">
              <a:ea typeface="+mn-ea"/>
              <a:cs typeface="+mn-cs"/>
            </a:endParaRPr>
          </a:p>
        </p:txBody>
      </p:sp>
      <p:sp>
        <p:nvSpPr>
          <p:cNvPr id="16386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Secrets They Don’t Tell You</a:t>
            </a:r>
          </a:p>
        </p:txBody>
      </p:sp>
      <p:sp>
        <p:nvSpPr>
          <p:cNvPr id="8" name="Text Placeholder 1"/>
          <p:cNvSpPr txBox="1">
            <a:spLocks/>
          </p:cNvSpPr>
          <p:nvPr/>
        </p:nvSpPr>
        <p:spPr bwMode="auto">
          <a:xfrm>
            <a:off x="282029" y="867353"/>
            <a:ext cx="9122636" cy="639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7013" indent="-227013" algn="l" rtl="0" eaLnBrk="0" fontAlgn="base" hangingPunct="0">
              <a:spcBef>
                <a:spcPts val="1800"/>
              </a:spcBef>
              <a:spcAft>
                <a:spcPct val="0"/>
              </a:spcAft>
              <a:buClr>
                <a:srgbClr val="0055A5"/>
              </a:buClr>
              <a:buFont typeface="Wingdings" pitchFamily="-7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ＭＳ Ｐゴシック" pitchFamily="-72" charset="-128"/>
                <a:cs typeface="ＭＳ Ｐゴシック" pitchFamily="-72" charset="-128"/>
              </a:defRPr>
            </a:lvl1pPr>
            <a:lvl2pPr marL="687388" indent="-2301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-72" charset="2"/>
              <a:buChar char="§"/>
              <a:defRPr sz="1800">
                <a:solidFill>
                  <a:schemeClr val="tx1"/>
                </a:solidFill>
                <a:latin typeface="+mn-lt"/>
                <a:ea typeface="ＭＳ Ｐゴシック" pitchFamily="-72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-72" charset="2"/>
              <a:buChar char="§"/>
              <a:defRPr sz="1800">
                <a:solidFill>
                  <a:schemeClr val="tx1"/>
                </a:solidFill>
                <a:latin typeface="+mn-lt"/>
                <a:ea typeface="ＭＳ Ｐゴシック" pitchFamily="-72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-72" charset="2"/>
              <a:buChar char="§"/>
              <a:defRPr sz="1800">
                <a:solidFill>
                  <a:schemeClr val="tx1"/>
                </a:solidFill>
                <a:latin typeface="+mn-lt"/>
                <a:ea typeface="ＭＳ Ｐゴシック" pitchFamily="-72" charset="-128"/>
              </a:defRPr>
            </a:lvl4pPr>
            <a:lvl5pPr marL="2057400" indent="-2301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-72" charset="2"/>
              <a:buChar char="§"/>
              <a:defRPr sz="1800">
                <a:solidFill>
                  <a:schemeClr val="tx1"/>
                </a:solidFill>
                <a:latin typeface="+mn-lt"/>
                <a:ea typeface="ＭＳ Ｐゴシック" pitchFamily="-72" charset="-128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lnSpc>
                <a:spcPct val="200000"/>
              </a:lnSpc>
              <a:buFont typeface="Wingdings" pitchFamily="-72" charset="2"/>
              <a:buNone/>
              <a:defRPr/>
            </a:pPr>
            <a:r>
              <a:rPr lang="en-US" dirty="0" smtClean="0">
                <a:ea typeface="+mn-ea"/>
                <a:cs typeface="+mn-cs"/>
              </a:rPr>
              <a:t>Next four years at 2 engineering consulting firms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3852" y="1316809"/>
            <a:ext cx="2496748" cy="1872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56199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282029" y="1507217"/>
            <a:ext cx="5729182" cy="2266293"/>
          </a:xfrm>
        </p:spPr>
        <p:txBody>
          <a:bodyPr/>
          <a:lstStyle/>
          <a:p>
            <a:pPr lvl="1">
              <a:lnSpc>
                <a:spcPct val="150000"/>
              </a:lnSpc>
              <a:buClr>
                <a:srgbClr val="003399"/>
              </a:buClr>
              <a:buFont typeface="Wingdings" panose="05000000000000000000" pitchFamily="2" charset="2"/>
              <a:buChar char="Ø"/>
              <a:defRPr/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+mn-ea"/>
                <a:cs typeface="+mn-cs"/>
              </a:rPr>
              <a:t>F</a:t>
            </a: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  <a:ea typeface="+mn-ea"/>
                <a:cs typeface="+mn-cs"/>
              </a:rPr>
              <a:t>ield &amp; lab work</a:t>
            </a:r>
          </a:p>
          <a:p>
            <a:pPr lvl="1">
              <a:lnSpc>
                <a:spcPct val="150000"/>
              </a:lnSpc>
              <a:buClr>
                <a:srgbClr val="003399"/>
              </a:buClr>
              <a:buFont typeface="Wingdings" panose="05000000000000000000" pitchFamily="2" charset="2"/>
              <a:buChar char="Ø"/>
              <a:defRPr/>
            </a:pP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  <a:ea typeface="+mn-ea"/>
                <a:cs typeface="+mn-cs"/>
              </a:rPr>
              <a:t>Analysis &amp; report writing</a:t>
            </a:r>
          </a:p>
          <a:p>
            <a:pPr lvl="1">
              <a:lnSpc>
                <a:spcPct val="150000"/>
              </a:lnSpc>
              <a:buClr>
                <a:srgbClr val="003399"/>
              </a:buClr>
              <a:buFont typeface="Wingdings" panose="05000000000000000000" pitchFamily="2" charset="2"/>
              <a:buChar char="Ø"/>
              <a:defRPr/>
            </a:pP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  <a:ea typeface="+mn-ea"/>
                <a:cs typeface="+mn-cs"/>
              </a:rPr>
              <a:t>Nice big projects</a:t>
            </a:r>
          </a:p>
          <a:p>
            <a:pPr lvl="1">
              <a:lnSpc>
                <a:spcPct val="150000"/>
              </a:lnSpc>
              <a:buClr>
                <a:srgbClr val="003399"/>
              </a:buClr>
              <a:buFont typeface="Wingdings" panose="05000000000000000000" pitchFamily="2" charset="2"/>
              <a:buChar char="Ø"/>
              <a:defRPr/>
            </a:pPr>
            <a:r>
              <a:rPr lang="en-US" sz="1600" dirty="0" smtClean="0">
                <a:ea typeface="+mn-ea"/>
                <a:cs typeface="+mn-cs"/>
              </a:rPr>
              <a:t>Learned the golden rule:</a:t>
            </a:r>
          </a:p>
          <a:p>
            <a:pPr marL="457200" lvl="1" indent="0">
              <a:buClr>
                <a:srgbClr val="003399"/>
              </a:buClr>
              <a:buNone/>
              <a:defRPr/>
            </a:pPr>
            <a:endParaRPr lang="en-US" sz="1600" dirty="0" smtClean="0">
              <a:ea typeface="+mn-ea"/>
              <a:cs typeface="+mn-cs"/>
            </a:endParaRPr>
          </a:p>
        </p:txBody>
      </p:sp>
      <p:sp>
        <p:nvSpPr>
          <p:cNvPr id="16386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Secrets They Don’t Tell You</a:t>
            </a:r>
          </a:p>
        </p:txBody>
      </p:sp>
      <p:sp>
        <p:nvSpPr>
          <p:cNvPr id="8" name="Text Placeholder 1"/>
          <p:cNvSpPr txBox="1">
            <a:spLocks/>
          </p:cNvSpPr>
          <p:nvPr/>
        </p:nvSpPr>
        <p:spPr bwMode="auto">
          <a:xfrm>
            <a:off x="282029" y="867353"/>
            <a:ext cx="9122636" cy="639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7013" indent="-227013" algn="l" rtl="0" eaLnBrk="0" fontAlgn="base" hangingPunct="0">
              <a:spcBef>
                <a:spcPts val="1800"/>
              </a:spcBef>
              <a:spcAft>
                <a:spcPct val="0"/>
              </a:spcAft>
              <a:buClr>
                <a:srgbClr val="0055A5"/>
              </a:buClr>
              <a:buFont typeface="Wingdings" pitchFamily="-7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ＭＳ Ｐゴシック" pitchFamily="-72" charset="-128"/>
                <a:cs typeface="ＭＳ Ｐゴシック" pitchFamily="-72" charset="-128"/>
              </a:defRPr>
            </a:lvl1pPr>
            <a:lvl2pPr marL="687388" indent="-2301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-72" charset="2"/>
              <a:buChar char="§"/>
              <a:defRPr sz="1800">
                <a:solidFill>
                  <a:schemeClr val="tx1"/>
                </a:solidFill>
                <a:latin typeface="+mn-lt"/>
                <a:ea typeface="ＭＳ Ｐゴシック" pitchFamily="-72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-72" charset="2"/>
              <a:buChar char="§"/>
              <a:defRPr sz="1800">
                <a:solidFill>
                  <a:schemeClr val="tx1"/>
                </a:solidFill>
                <a:latin typeface="+mn-lt"/>
                <a:ea typeface="ＭＳ Ｐゴシック" pitchFamily="-72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-72" charset="2"/>
              <a:buChar char="§"/>
              <a:defRPr sz="1800">
                <a:solidFill>
                  <a:schemeClr val="tx1"/>
                </a:solidFill>
                <a:latin typeface="+mn-lt"/>
                <a:ea typeface="ＭＳ Ｐゴシック" pitchFamily="-72" charset="-128"/>
              </a:defRPr>
            </a:lvl4pPr>
            <a:lvl5pPr marL="2057400" indent="-2301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-72" charset="2"/>
              <a:buChar char="§"/>
              <a:defRPr sz="1800">
                <a:solidFill>
                  <a:schemeClr val="tx1"/>
                </a:solidFill>
                <a:latin typeface="+mn-lt"/>
                <a:ea typeface="ＭＳ Ｐゴシック" pitchFamily="-72" charset="-128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lnSpc>
                <a:spcPct val="200000"/>
              </a:lnSpc>
              <a:buFont typeface="Wingdings" pitchFamily="-72" charset="2"/>
              <a:buNone/>
              <a:defRPr/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  <a:ea typeface="+mn-ea"/>
                <a:cs typeface="+mn-cs"/>
              </a:rPr>
              <a:t>Next four years at 2 engineering consulting firms</a:t>
            </a:r>
          </a:p>
        </p:txBody>
      </p:sp>
      <p:sp>
        <p:nvSpPr>
          <p:cNvPr id="13" name="Text Placeholder 1"/>
          <p:cNvSpPr txBox="1">
            <a:spLocks/>
          </p:cNvSpPr>
          <p:nvPr/>
        </p:nvSpPr>
        <p:spPr bwMode="auto">
          <a:xfrm>
            <a:off x="1247182" y="4290127"/>
            <a:ext cx="6683315" cy="522624"/>
          </a:xfrm>
          <a:prstGeom prst="rect">
            <a:avLst/>
          </a:prstGeom>
          <a:noFill/>
          <a:ln w="19050">
            <a:solidFill>
              <a:srgbClr val="003399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eaLnBrk="0" hangingPunct="0">
              <a:spcBef>
                <a:spcPts val="1800"/>
              </a:spcBef>
              <a:buClr>
                <a:srgbClr val="0055A5"/>
              </a:buClr>
            </a:pPr>
            <a:r>
              <a:rPr lang="en-US" dirty="0" smtClean="0">
                <a:latin typeface="+mn-lt"/>
                <a:cs typeface="+mn-cs"/>
              </a:rPr>
              <a:t>“He who has the gold ….makes the rules.”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3852" y="1316809"/>
            <a:ext cx="2496748" cy="1872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748805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Secrets They Don’t Tell You</a:t>
            </a:r>
          </a:p>
        </p:txBody>
      </p:sp>
      <p:sp>
        <p:nvSpPr>
          <p:cNvPr id="8" name="Text Placeholder 1"/>
          <p:cNvSpPr txBox="1">
            <a:spLocks/>
          </p:cNvSpPr>
          <p:nvPr/>
        </p:nvSpPr>
        <p:spPr bwMode="auto">
          <a:xfrm>
            <a:off x="207162" y="831500"/>
            <a:ext cx="9122636" cy="615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7013" indent="-227013" algn="l" rtl="0" eaLnBrk="0" fontAlgn="base" hangingPunct="0">
              <a:spcBef>
                <a:spcPts val="1800"/>
              </a:spcBef>
              <a:spcAft>
                <a:spcPct val="0"/>
              </a:spcAft>
              <a:buClr>
                <a:srgbClr val="0055A5"/>
              </a:buClr>
              <a:buFont typeface="Wingdings" pitchFamily="-7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ＭＳ Ｐゴシック" pitchFamily="-72" charset="-128"/>
                <a:cs typeface="ＭＳ Ｐゴシック" pitchFamily="-72" charset="-128"/>
              </a:defRPr>
            </a:lvl1pPr>
            <a:lvl2pPr marL="687388" indent="-2301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-72" charset="2"/>
              <a:buChar char="§"/>
              <a:defRPr sz="1800">
                <a:solidFill>
                  <a:schemeClr val="tx1"/>
                </a:solidFill>
                <a:latin typeface="+mn-lt"/>
                <a:ea typeface="ＭＳ Ｐゴシック" pitchFamily="-72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-72" charset="2"/>
              <a:buChar char="§"/>
              <a:defRPr sz="1800">
                <a:solidFill>
                  <a:schemeClr val="tx1"/>
                </a:solidFill>
                <a:latin typeface="+mn-lt"/>
                <a:ea typeface="ＭＳ Ｐゴシック" pitchFamily="-72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-72" charset="2"/>
              <a:buChar char="§"/>
              <a:defRPr sz="1800">
                <a:solidFill>
                  <a:schemeClr val="tx1"/>
                </a:solidFill>
                <a:latin typeface="+mn-lt"/>
                <a:ea typeface="ＭＳ Ｐゴシック" pitchFamily="-72" charset="-128"/>
              </a:defRPr>
            </a:lvl4pPr>
            <a:lvl5pPr marL="2057400" indent="-2301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-72" charset="2"/>
              <a:buChar char="§"/>
              <a:defRPr sz="1800">
                <a:solidFill>
                  <a:schemeClr val="tx1"/>
                </a:solidFill>
                <a:latin typeface="+mn-lt"/>
                <a:ea typeface="ＭＳ Ｐゴシック" pitchFamily="-72" charset="-128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200000"/>
              </a:lnSpc>
              <a:defRPr/>
            </a:pPr>
            <a:r>
              <a:rPr lang="en-US" dirty="0" smtClean="0">
                <a:ea typeface="+mn-ea"/>
                <a:cs typeface="+mn-cs"/>
              </a:rPr>
              <a:t>After 4 more years at VT (Go Hokies!) working for……</a:t>
            </a:r>
          </a:p>
        </p:txBody>
      </p:sp>
      <p:pic>
        <p:nvPicPr>
          <p:cNvPr id="10" name="Picture 6" descr="filz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14374" y="990600"/>
            <a:ext cx="1036214" cy="1243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8067083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667599" y="2362200"/>
            <a:ext cx="8605189" cy="4318520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  <a:defRPr/>
            </a:pPr>
            <a:r>
              <a:rPr lang="en-US" sz="1400" dirty="0" smtClean="0">
                <a:ea typeface="+mn-ea"/>
                <a:cs typeface="+mn-cs"/>
              </a:rPr>
              <a:t>Locks, dams, nuclear plants, Central Artery, tunnels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en-US" sz="1400" dirty="0" smtClean="0">
                <a:ea typeface="+mn-ea"/>
                <a:cs typeface="+mn-cs"/>
              </a:rPr>
              <a:t>FEA and seismicity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en-US" sz="1400" b="1" dirty="0" smtClean="0">
                <a:ea typeface="+mn-ea"/>
                <a:cs typeface="+mn-cs"/>
              </a:rPr>
              <a:t>Learned the answer to this question: “H</a:t>
            </a:r>
            <a:r>
              <a:rPr lang="en-US" sz="1600" b="1" dirty="0" smtClean="0">
                <a:ea typeface="+mn-ea"/>
                <a:cs typeface="+mn-cs"/>
              </a:rPr>
              <a:t>ow do you get great projects?</a:t>
            </a:r>
          </a:p>
        </p:txBody>
      </p:sp>
      <p:sp>
        <p:nvSpPr>
          <p:cNvPr id="16386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Secrets They Don’t Tell You</a:t>
            </a:r>
          </a:p>
        </p:txBody>
      </p:sp>
      <p:sp>
        <p:nvSpPr>
          <p:cNvPr id="8" name="Text Placeholder 1"/>
          <p:cNvSpPr txBox="1">
            <a:spLocks/>
          </p:cNvSpPr>
          <p:nvPr/>
        </p:nvSpPr>
        <p:spPr bwMode="auto">
          <a:xfrm>
            <a:off x="207162" y="831500"/>
            <a:ext cx="9122636" cy="615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7013" indent="-227013" algn="l" rtl="0" eaLnBrk="0" fontAlgn="base" hangingPunct="0">
              <a:spcBef>
                <a:spcPts val="1800"/>
              </a:spcBef>
              <a:spcAft>
                <a:spcPct val="0"/>
              </a:spcAft>
              <a:buClr>
                <a:srgbClr val="0055A5"/>
              </a:buClr>
              <a:buFont typeface="Wingdings" pitchFamily="-7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ＭＳ Ｐゴシック" pitchFamily="-72" charset="-128"/>
                <a:cs typeface="ＭＳ Ｐゴシック" pitchFamily="-72" charset="-128"/>
              </a:defRPr>
            </a:lvl1pPr>
            <a:lvl2pPr marL="687388" indent="-2301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-72" charset="2"/>
              <a:buChar char="§"/>
              <a:defRPr sz="1800">
                <a:solidFill>
                  <a:schemeClr val="tx1"/>
                </a:solidFill>
                <a:latin typeface="+mn-lt"/>
                <a:ea typeface="ＭＳ Ｐゴシック" pitchFamily="-72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-72" charset="2"/>
              <a:buChar char="§"/>
              <a:defRPr sz="1800">
                <a:solidFill>
                  <a:schemeClr val="tx1"/>
                </a:solidFill>
                <a:latin typeface="+mn-lt"/>
                <a:ea typeface="ＭＳ Ｐゴシック" pitchFamily="-72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-72" charset="2"/>
              <a:buChar char="§"/>
              <a:defRPr sz="1800">
                <a:solidFill>
                  <a:schemeClr val="tx1"/>
                </a:solidFill>
                <a:latin typeface="+mn-lt"/>
                <a:ea typeface="ＭＳ Ｐゴシック" pitchFamily="-72" charset="-128"/>
              </a:defRPr>
            </a:lvl4pPr>
            <a:lvl5pPr marL="2057400" indent="-2301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-72" charset="2"/>
              <a:buChar char="§"/>
              <a:defRPr sz="1800">
                <a:solidFill>
                  <a:schemeClr val="tx1"/>
                </a:solidFill>
                <a:latin typeface="+mn-lt"/>
                <a:ea typeface="ＭＳ Ｐゴシック" pitchFamily="-72" charset="-128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200000"/>
              </a:lnSpc>
              <a:defRPr/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  <a:ea typeface="+mn-ea"/>
                <a:cs typeface="+mn-cs"/>
              </a:rPr>
              <a:t>After 4 more years at VT (Go Hokies!) working for……</a:t>
            </a:r>
          </a:p>
          <a:p>
            <a:pPr>
              <a:lnSpc>
                <a:spcPct val="200000"/>
              </a:lnSpc>
              <a:defRPr/>
            </a:pPr>
            <a:r>
              <a:rPr lang="en-US" dirty="0" smtClean="0">
                <a:ea typeface="+mn-ea"/>
                <a:cs typeface="+mn-cs"/>
              </a:rPr>
              <a:t>Another 4 years in consulting -</a:t>
            </a:r>
          </a:p>
        </p:txBody>
      </p:sp>
      <p:sp>
        <p:nvSpPr>
          <p:cNvPr id="13" name="Text Placeholder 1"/>
          <p:cNvSpPr txBox="1">
            <a:spLocks/>
          </p:cNvSpPr>
          <p:nvPr/>
        </p:nvSpPr>
        <p:spPr bwMode="auto">
          <a:xfrm>
            <a:off x="1352282" y="4104456"/>
            <a:ext cx="4893968" cy="506499"/>
          </a:xfrm>
          <a:prstGeom prst="rect">
            <a:avLst/>
          </a:prstGeom>
          <a:noFill/>
          <a:ln w="19050">
            <a:solidFill>
              <a:srgbClr val="003399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eaLnBrk="0" hangingPunct="0">
              <a:spcBef>
                <a:spcPts val="1800"/>
              </a:spcBef>
              <a:buClr>
                <a:srgbClr val="0055A5"/>
              </a:buClr>
            </a:pPr>
            <a:r>
              <a:rPr lang="en-US" sz="2000" dirty="0" smtClean="0">
                <a:latin typeface="+mn-lt"/>
                <a:cs typeface="+mn-cs"/>
              </a:rPr>
              <a:t>“Go find some and get ‘</a:t>
            </a:r>
            <a:r>
              <a:rPr lang="en-US" sz="2000" dirty="0" err="1" smtClean="0">
                <a:latin typeface="+mn-lt"/>
                <a:cs typeface="+mn-cs"/>
              </a:rPr>
              <a:t>em</a:t>
            </a:r>
            <a:r>
              <a:rPr lang="en-US" sz="2000" dirty="0" smtClean="0">
                <a:latin typeface="+mn-lt"/>
                <a:cs typeface="+mn-cs"/>
              </a:rPr>
              <a:t>”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594" y="4126986"/>
            <a:ext cx="1847850" cy="2466975"/>
          </a:xfrm>
          <a:prstGeom prst="rect">
            <a:avLst/>
          </a:prstGeom>
        </p:spPr>
      </p:pic>
      <p:pic>
        <p:nvPicPr>
          <p:cNvPr id="15" name="Picture 6" descr="filz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114374" y="990600"/>
            <a:ext cx="1036214" cy="1243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981" y="5149430"/>
            <a:ext cx="2591801" cy="1477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300351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353101" y="1444981"/>
            <a:ext cx="6429973" cy="1738683"/>
          </a:xfrm>
        </p:spPr>
        <p:txBody>
          <a:bodyPr/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600" b="1" dirty="0" smtClean="0">
                <a:ea typeface="+mn-ea"/>
                <a:cs typeface="+mn-cs"/>
              </a:rPr>
              <a:t>START-UP company</a:t>
            </a:r>
          </a:p>
          <a:p>
            <a:pPr marL="638492" lvl="2" indent="-342900">
              <a:lnSpc>
                <a:spcPct val="150000"/>
              </a:lnSpc>
              <a:spcBef>
                <a:spcPts val="0"/>
              </a:spcBef>
              <a:buClr>
                <a:srgbClr val="003399"/>
              </a:buClr>
            </a:pPr>
            <a:r>
              <a:rPr lang="en-US" sz="1400" i="1" dirty="0" err="1" smtClean="0"/>
              <a:t>Geopier</a:t>
            </a:r>
            <a:r>
              <a:rPr lang="en-US" sz="1400" dirty="0" smtClean="0"/>
              <a:t> invented by “crazy” Dr. Fox.</a:t>
            </a:r>
          </a:p>
          <a:p>
            <a:pPr marL="638492" lvl="2" indent="-342900">
              <a:lnSpc>
                <a:spcPct val="150000"/>
              </a:lnSpc>
              <a:spcBef>
                <a:spcPts val="0"/>
              </a:spcBef>
              <a:buClr>
                <a:srgbClr val="003399"/>
              </a:buClr>
            </a:pPr>
            <a:r>
              <a:rPr lang="en-US" sz="1400" dirty="0" smtClean="0"/>
              <a:t>Design/build </a:t>
            </a:r>
            <a:r>
              <a:rPr lang="en-US" sz="1400" dirty="0"/>
              <a:t>delivery – </a:t>
            </a:r>
            <a:r>
              <a:rPr lang="en-US" sz="1400" b="1" dirty="0"/>
              <a:t>nobody</a:t>
            </a:r>
            <a:r>
              <a:rPr lang="en-US" sz="1400" dirty="0"/>
              <a:t> did that</a:t>
            </a:r>
          </a:p>
          <a:p>
            <a:pPr marL="638492" lvl="2" indent="-342900">
              <a:lnSpc>
                <a:spcPct val="150000"/>
              </a:lnSpc>
              <a:spcBef>
                <a:spcPts val="0"/>
              </a:spcBef>
              <a:buClr>
                <a:srgbClr val="003399"/>
              </a:buClr>
            </a:pPr>
            <a:r>
              <a:rPr lang="en-US" sz="1400" dirty="0" smtClean="0"/>
              <a:t>Chief engineer</a:t>
            </a:r>
            <a:endParaRPr lang="en-US" sz="1400" dirty="0" smtClean="0">
              <a:ea typeface="+mn-ea"/>
              <a:cs typeface="+mn-cs"/>
            </a:endParaRPr>
          </a:p>
          <a:p>
            <a:pPr marL="803275" lvl="1" indent="-342900">
              <a:spcBef>
                <a:spcPts val="1200"/>
              </a:spcBef>
              <a:buClr>
                <a:srgbClr val="003399"/>
              </a:buClr>
            </a:pPr>
            <a:endParaRPr lang="en-US" sz="1400" dirty="0">
              <a:ea typeface="+mn-ea"/>
              <a:cs typeface="+mn-cs"/>
            </a:endParaRPr>
          </a:p>
          <a:p>
            <a:pPr marL="803275" lvl="1" indent="-342900">
              <a:spcBef>
                <a:spcPts val="1200"/>
              </a:spcBef>
              <a:buClr>
                <a:srgbClr val="003399"/>
              </a:buClr>
            </a:pPr>
            <a:endParaRPr lang="en-US" sz="1400" dirty="0" smtClean="0">
              <a:ea typeface="+mn-ea"/>
              <a:cs typeface="+mn-cs"/>
            </a:endParaRPr>
          </a:p>
          <a:p>
            <a:pPr marL="803275" lvl="1" indent="-342900">
              <a:spcBef>
                <a:spcPts val="1200"/>
              </a:spcBef>
              <a:buClr>
                <a:srgbClr val="003399"/>
              </a:buClr>
            </a:pPr>
            <a:endParaRPr lang="en-US" sz="1400" dirty="0" smtClean="0">
              <a:ea typeface="+mn-ea"/>
              <a:cs typeface="+mn-cs"/>
            </a:endParaRPr>
          </a:p>
        </p:txBody>
      </p:sp>
      <p:sp>
        <p:nvSpPr>
          <p:cNvPr id="16386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Secrets They Don’t Tell You</a:t>
            </a:r>
          </a:p>
        </p:txBody>
      </p:sp>
      <p:sp>
        <p:nvSpPr>
          <p:cNvPr id="8" name="Text Placeholder 1"/>
          <p:cNvSpPr txBox="1">
            <a:spLocks/>
          </p:cNvSpPr>
          <p:nvPr/>
        </p:nvSpPr>
        <p:spPr bwMode="auto">
          <a:xfrm>
            <a:off x="273483" y="682981"/>
            <a:ext cx="9122636" cy="615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7013" indent="-227013" algn="l" rtl="0" eaLnBrk="0" fontAlgn="base" hangingPunct="0">
              <a:spcBef>
                <a:spcPts val="1800"/>
              </a:spcBef>
              <a:spcAft>
                <a:spcPct val="0"/>
              </a:spcAft>
              <a:buClr>
                <a:srgbClr val="0055A5"/>
              </a:buClr>
              <a:buFont typeface="Wingdings" pitchFamily="-7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ＭＳ Ｐゴシック" pitchFamily="-72" charset="-128"/>
                <a:cs typeface="ＭＳ Ｐゴシック" pitchFamily="-72" charset="-128"/>
              </a:defRPr>
            </a:lvl1pPr>
            <a:lvl2pPr marL="687388" indent="-2301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-72" charset="2"/>
              <a:buChar char="§"/>
              <a:defRPr sz="1800">
                <a:solidFill>
                  <a:schemeClr val="tx1"/>
                </a:solidFill>
                <a:latin typeface="+mn-lt"/>
                <a:ea typeface="ＭＳ Ｐゴシック" pitchFamily="-72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-72" charset="2"/>
              <a:buChar char="§"/>
              <a:defRPr sz="1800">
                <a:solidFill>
                  <a:schemeClr val="tx1"/>
                </a:solidFill>
                <a:latin typeface="+mn-lt"/>
                <a:ea typeface="ＭＳ Ｐゴシック" pitchFamily="-72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-72" charset="2"/>
              <a:buChar char="§"/>
              <a:defRPr sz="1800">
                <a:solidFill>
                  <a:schemeClr val="tx1"/>
                </a:solidFill>
                <a:latin typeface="+mn-lt"/>
                <a:ea typeface="ＭＳ Ｐゴシック" pitchFamily="-72" charset="-128"/>
              </a:defRPr>
            </a:lvl4pPr>
            <a:lvl5pPr marL="2057400" indent="-2301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-72" charset="2"/>
              <a:buChar char="§"/>
              <a:defRPr sz="1800">
                <a:solidFill>
                  <a:schemeClr val="tx1"/>
                </a:solidFill>
                <a:latin typeface="+mn-lt"/>
                <a:ea typeface="ＭＳ Ｐゴシック" pitchFamily="-72" charset="-128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lnSpc>
                <a:spcPct val="200000"/>
              </a:lnSpc>
              <a:buFont typeface="Wingdings" pitchFamily="-72" charset="2"/>
              <a:buNone/>
              <a:defRPr/>
            </a:pPr>
            <a:r>
              <a:rPr lang="en-US" sz="2000" b="1" dirty="0" smtClean="0">
                <a:solidFill>
                  <a:srgbClr val="FF0000"/>
                </a:solidFill>
                <a:ea typeface="+mn-ea"/>
                <a:cs typeface="+mn-cs"/>
              </a:rPr>
              <a:t>4 years later my world changed - </a:t>
            </a:r>
          </a:p>
        </p:txBody>
      </p:sp>
      <p:pic>
        <p:nvPicPr>
          <p:cNvPr id="7" name="Picture 6" descr="100_9988"/>
          <p:cNvPicPr>
            <a:picLocks noChangeAspect="1" noChangeArrowheads="1"/>
          </p:cNvPicPr>
          <p:nvPr/>
        </p:nvPicPr>
        <p:blipFill>
          <a:blip r:embed="rId4" cstate="print"/>
          <a:srcRect t="8789" r="3648" b="14301"/>
          <a:stretch>
            <a:fillRect/>
          </a:stretch>
        </p:blipFill>
        <p:spPr bwMode="auto">
          <a:xfrm>
            <a:off x="6502384" y="1137364"/>
            <a:ext cx="2493500" cy="159191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9" name="Text Placeholder 1"/>
          <p:cNvSpPr txBox="1">
            <a:spLocks/>
          </p:cNvSpPr>
          <p:nvPr/>
        </p:nvSpPr>
        <p:spPr bwMode="auto">
          <a:xfrm>
            <a:off x="273483" y="3255235"/>
            <a:ext cx="8722401" cy="724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7013" indent="-227013" algn="l" rtl="0" eaLnBrk="0" fontAlgn="base" hangingPunct="0">
              <a:spcBef>
                <a:spcPts val="1800"/>
              </a:spcBef>
              <a:spcAft>
                <a:spcPct val="0"/>
              </a:spcAft>
              <a:buClr>
                <a:srgbClr val="0055A5"/>
              </a:buClr>
              <a:buFont typeface="Wingdings" pitchFamily="-7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ＭＳ Ｐゴシック" pitchFamily="-72" charset="-128"/>
                <a:cs typeface="ＭＳ Ｐゴシック" pitchFamily="-72" charset="-128"/>
              </a:defRPr>
            </a:lvl1pPr>
            <a:lvl2pPr marL="687388" indent="-2301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-72" charset="2"/>
              <a:buChar char="§"/>
              <a:defRPr sz="1800">
                <a:solidFill>
                  <a:schemeClr val="tx1"/>
                </a:solidFill>
                <a:latin typeface="+mn-lt"/>
                <a:ea typeface="ＭＳ Ｐゴシック" pitchFamily="-72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-72" charset="2"/>
              <a:buChar char="§"/>
              <a:defRPr sz="1800">
                <a:solidFill>
                  <a:schemeClr val="tx1"/>
                </a:solidFill>
                <a:latin typeface="+mn-lt"/>
                <a:ea typeface="ＭＳ Ｐゴシック" pitchFamily="-72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-72" charset="2"/>
              <a:buChar char="§"/>
              <a:defRPr sz="1800">
                <a:solidFill>
                  <a:schemeClr val="tx1"/>
                </a:solidFill>
                <a:latin typeface="+mn-lt"/>
                <a:ea typeface="ＭＳ Ｐゴシック" pitchFamily="-72" charset="-128"/>
              </a:defRPr>
            </a:lvl4pPr>
            <a:lvl5pPr marL="2057400" indent="-2301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-72" charset="2"/>
              <a:buChar char="§"/>
              <a:defRPr sz="1800">
                <a:solidFill>
                  <a:schemeClr val="tx1"/>
                </a:solidFill>
                <a:latin typeface="+mn-lt"/>
                <a:ea typeface="ＭＳ Ｐゴシック" pitchFamily="-72" charset="-128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2000" b="1" dirty="0" smtClean="0">
                <a:solidFill>
                  <a:srgbClr val="FF0000"/>
                </a:solidFill>
              </a:rPr>
              <a:t>Three years into the job…the company was sold</a:t>
            </a:r>
            <a:r>
              <a:rPr lang="en-US" sz="2000" b="1" dirty="0">
                <a:solidFill>
                  <a:srgbClr val="FF0000"/>
                </a:solidFill>
              </a:rPr>
              <a:t>!</a:t>
            </a:r>
            <a:endParaRPr lang="en-US" sz="2000" b="1" dirty="0" smtClean="0">
              <a:solidFill>
                <a:srgbClr val="FF0000"/>
              </a:solidFill>
            </a:endParaRPr>
          </a:p>
        </p:txBody>
      </p:sp>
      <p:sp>
        <p:nvSpPr>
          <p:cNvPr id="10" name="Text Placeholder 1"/>
          <p:cNvSpPr txBox="1">
            <a:spLocks/>
          </p:cNvSpPr>
          <p:nvPr/>
        </p:nvSpPr>
        <p:spPr bwMode="auto">
          <a:xfrm>
            <a:off x="179388" y="3709618"/>
            <a:ext cx="9024361" cy="1152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7013" indent="-227013" algn="l" rtl="0" eaLnBrk="0" fontAlgn="base" hangingPunct="0">
              <a:spcBef>
                <a:spcPts val="1800"/>
              </a:spcBef>
              <a:spcAft>
                <a:spcPct val="0"/>
              </a:spcAft>
              <a:buClr>
                <a:srgbClr val="0055A5"/>
              </a:buClr>
              <a:buFont typeface="Wingdings" pitchFamily="-7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ＭＳ Ｐゴシック" pitchFamily="-72" charset="-128"/>
                <a:cs typeface="ＭＳ Ｐゴシック" pitchFamily="-72" charset="-128"/>
              </a:defRPr>
            </a:lvl1pPr>
            <a:lvl2pPr marL="687388" indent="-2301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-72" charset="2"/>
              <a:buChar char="§"/>
              <a:defRPr sz="1800">
                <a:solidFill>
                  <a:schemeClr val="tx1"/>
                </a:solidFill>
                <a:latin typeface="+mn-lt"/>
                <a:ea typeface="ＭＳ Ｐゴシック" pitchFamily="-72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-72" charset="2"/>
              <a:buChar char="§"/>
              <a:defRPr sz="1800">
                <a:solidFill>
                  <a:schemeClr val="tx1"/>
                </a:solidFill>
                <a:latin typeface="+mn-lt"/>
                <a:ea typeface="ＭＳ Ｐゴシック" pitchFamily="-72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-72" charset="2"/>
              <a:buChar char="§"/>
              <a:defRPr sz="1800">
                <a:solidFill>
                  <a:schemeClr val="tx1"/>
                </a:solidFill>
                <a:latin typeface="+mn-lt"/>
                <a:ea typeface="ＭＳ Ｐゴシック" pitchFamily="-72" charset="-128"/>
              </a:defRPr>
            </a:lvl4pPr>
            <a:lvl5pPr marL="2057400" indent="-2301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-72" charset="2"/>
              <a:buChar char="§"/>
              <a:defRPr sz="1800">
                <a:solidFill>
                  <a:schemeClr val="tx1"/>
                </a:solidFill>
                <a:latin typeface="+mn-lt"/>
                <a:ea typeface="ＭＳ Ｐゴシック" pitchFamily="-72" charset="-128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1">
              <a:buClr>
                <a:srgbClr val="003399"/>
              </a:buClr>
            </a:pPr>
            <a:r>
              <a:rPr lang="en-US" sz="1400" dirty="0"/>
              <a:t> </a:t>
            </a:r>
            <a:r>
              <a:rPr lang="en-US" sz="1400" dirty="0" smtClean="0"/>
              <a:t> </a:t>
            </a:r>
            <a:r>
              <a:rPr lang="en-US" sz="1400" kern="0" dirty="0" smtClean="0"/>
              <a:t>Asked me to run it all - Wait a minute…I’m a </a:t>
            </a:r>
            <a:r>
              <a:rPr lang="en-US" sz="1400" i="1" kern="0" dirty="0" smtClean="0"/>
              <a:t>technical</a:t>
            </a:r>
            <a:r>
              <a:rPr lang="en-US" sz="1400" kern="0" dirty="0" smtClean="0"/>
              <a:t> guy.   </a:t>
            </a:r>
          </a:p>
          <a:p>
            <a:pPr marL="803275" lvl="1" indent="-342900">
              <a:lnSpc>
                <a:spcPct val="150000"/>
              </a:lnSpc>
              <a:buClr>
                <a:srgbClr val="003399"/>
              </a:buClr>
            </a:pPr>
            <a:r>
              <a:rPr lang="en-US" sz="1400" kern="0" dirty="0" smtClean="0"/>
              <a:t>Hired lots of great (VT) folks, expanded to Latin America….Europe…..Asia.</a:t>
            </a:r>
          </a:p>
          <a:p>
            <a:pPr marL="803275" lvl="1" indent="-342900">
              <a:lnSpc>
                <a:spcPct val="150000"/>
              </a:lnSpc>
              <a:buClr>
                <a:srgbClr val="003399"/>
              </a:buClr>
            </a:pPr>
            <a:r>
              <a:rPr lang="en-US" sz="1400" i="1" kern="0" dirty="0" smtClean="0"/>
              <a:t>Created </a:t>
            </a:r>
            <a:r>
              <a:rPr lang="en-US" sz="1400" kern="0" dirty="0" smtClean="0"/>
              <a:t>new G-I systems </a:t>
            </a:r>
            <a:r>
              <a:rPr lang="en-US" sz="1400" kern="0" dirty="0"/>
              <a:t>(</a:t>
            </a:r>
            <a:r>
              <a:rPr lang="en-US" sz="1400" kern="0" dirty="0" smtClean="0"/>
              <a:t>patents!) -  grew geography, staff, business.  </a:t>
            </a:r>
          </a:p>
        </p:txBody>
      </p:sp>
      <p:sp>
        <p:nvSpPr>
          <p:cNvPr id="11" name="Text Placeholder 1"/>
          <p:cNvSpPr txBox="1">
            <a:spLocks/>
          </p:cNvSpPr>
          <p:nvPr/>
        </p:nvSpPr>
        <p:spPr bwMode="auto">
          <a:xfrm>
            <a:off x="353101" y="5052037"/>
            <a:ext cx="8484551" cy="900403"/>
          </a:xfrm>
          <a:prstGeom prst="rect">
            <a:avLst/>
          </a:prstGeom>
          <a:noFill/>
          <a:ln w="19050">
            <a:solidFill>
              <a:srgbClr val="003399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175" algn="ctr">
              <a:lnSpc>
                <a:spcPct val="150000"/>
              </a:lnSpc>
              <a:buClr>
                <a:srgbClr val="0070C0"/>
              </a:buClr>
            </a:pPr>
            <a:r>
              <a:rPr lang="en-US" sz="1800" dirty="0" smtClean="0"/>
              <a:t>They never told me &amp; all my friends that in 20 years we will </a:t>
            </a:r>
            <a:r>
              <a:rPr lang="en-US" sz="1800" b="1" dirty="0" smtClean="0"/>
              <a:t>all</a:t>
            </a:r>
            <a:r>
              <a:rPr lang="en-US" sz="1800" dirty="0" smtClean="0"/>
              <a:t> be running a company (division / branch office </a:t>
            </a:r>
            <a:r>
              <a:rPr lang="en-US" sz="1800" dirty="0" err="1" smtClean="0"/>
              <a:t>etc</a:t>
            </a:r>
            <a:r>
              <a:rPr lang="en-US" sz="1800" dirty="0" smtClean="0"/>
              <a:t>) and needed to learn some </a:t>
            </a:r>
            <a:r>
              <a:rPr lang="en-US" sz="1800" b="1" dirty="0" smtClean="0">
                <a:solidFill>
                  <a:srgbClr val="003399"/>
                </a:solidFill>
              </a:rPr>
              <a:t>business skills </a:t>
            </a:r>
            <a:endParaRPr lang="en-US" sz="1800" b="1" dirty="0">
              <a:solidFill>
                <a:srgbClr val="003399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773" y="1088945"/>
            <a:ext cx="2616111" cy="1739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1664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260646" y="1061429"/>
            <a:ext cx="7900588" cy="5614988"/>
          </a:xfrm>
        </p:spPr>
        <p:txBody>
          <a:bodyPr/>
          <a:lstStyle/>
          <a:p>
            <a:pPr marL="457200" lvl="1" indent="0">
              <a:lnSpc>
                <a:spcPct val="150000"/>
              </a:lnSpc>
              <a:buClr>
                <a:srgbClr val="0055A5"/>
              </a:buClr>
              <a:buNone/>
              <a:defRPr/>
            </a:pPr>
            <a:r>
              <a:rPr lang="en-US" sz="2000" dirty="0" smtClean="0"/>
              <a:t>You can learn many secrets to running a business at Harvard Business School –</a:t>
            </a:r>
          </a:p>
          <a:p>
            <a:pPr marL="457200" lvl="1" indent="0">
              <a:lnSpc>
                <a:spcPct val="150000"/>
              </a:lnSpc>
              <a:buClr>
                <a:srgbClr val="0055A5"/>
              </a:buClr>
              <a:buNone/>
              <a:defRPr/>
            </a:pPr>
            <a:endParaRPr lang="en-US" sz="2000" b="1" dirty="0"/>
          </a:p>
          <a:p>
            <a:pPr marL="457200" lvl="1" indent="0">
              <a:lnSpc>
                <a:spcPct val="150000"/>
              </a:lnSpc>
              <a:buClr>
                <a:srgbClr val="0055A5"/>
              </a:buClr>
              <a:buNone/>
              <a:defRPr/>
            </a:pPr>
            <a:endParaRPr lang="en-US" sz="2000" b="1" dirty="0" smtClean="0"/>
          </a:p>
          <a:p>
            <a:pPr marL="457200" lvl="1" indent="0">
              <a:lnSpc>
                <a:spcPct val="150000"/>
              </a:lnSpc>
              <a:buClr>
                <a:srgbClr val="0055A5"/>
              </a:buClr>
              <a:buNone/>
              <a:defRPr/>
            </a:pPr>
            <a:endParaRPr lang="en-US" sz="2000" b="1" dirty="0" smtClean="0"/>
          </a:p>
          <a:p>
            <a:pPr marL="457200" lvl="1" indent="0">
              <a:lnSpc>
                <a:spcPct val="150000"/>
              </a:lnSpc>
              <a:buClr>
                <a:srgbClr val="0055A5"/>
              </a:buClr>
              <a:buNone/>
              <a:defRPr/>
            </a:pPr>
            <a:r>
              <a:rPr lang="en-US" sz="2000" dirty="0" smtClean="0"/>
              <a:t>Two </a:t>
            </a:r>
            <a:r>
              <a:rPr lang="en-US" sz="2000" b="1" dirty="0" smtClean="0"/>
              <a:t>secrets</a:t>
            </a:r>
            <a:r>
              <a:rPr lang="en-US" sz="2000" dirty="0" smtClean="0"/>
              <a:t> to business (entrepreneurial or not) that they will teach you at Harvard -</a:t>
            </a:r>
          </a:p>
          <a:p>
            <a:pPr lvl="2">
              <a:lnSpc>
                <a:spcPct val="150000"/>
              </a:lnSpc>
              <a:buClr>
                <a:srgbClr val="0055A5"/>
              </a:buClr>
              <a:defRPr/>
            </a:pPr>
            <a:r>
              <a:rPr lang="en-US" dirty="0" smtClean="0"/>
              <a:t>Accounting / revenues</a:t>
            </a:r>
          </a:p>
          <a:p>
            <a:pPr lvl="2">
              <a:lnSpc>
                <a:spcPct val="150000"/>
              </a:lnSpc>
              <a:buClr>
                <a:srgbClr val="0055A5"/>
              </a:buClr>
              <a:defRPr/>
            </a:pPr>
            <a:r>
              <a:rPr lang="en-US" dirty="0" smtClean="0"/>
              <a:t>The business model</a:t>
            </a:r>
          </a:p>
          <a:p>
            <a:pPr marL="914400" lvl="2" indent="0">
              <a:lnSpc>
                <a:spcPct val="150000"/>
              </a:lnSpc>
              <a:buClr>
                <a:srgbClr val="0055A5"/>
              </a:buClr>
              <a:buNone/>
              <a:defRPr/>
            </a:pPr>
            <a:endParaRPr lang="en-US" dirty="0" smtClean="0"/>
          </a:p>
          <a:p>
            <a:pPr marL="457200" lvl="1" indent="0">
              <a:lnSpc>
                <a:spcPct val="150000"/>
              </a:lnSpc>
              <a:buClr>
                <a:srgbClr val="0055A5"/>
              </a:buClr>
              <a:buNone/>
              <a:defRPr/>
            </a:pPr>
            <a:endParaRPr lang="en-US" sz="2000" dirty="0" smtClean="0"/>
          </a:p>
          <a:p>
            <a:pPr lvl="1">
              <a:buClr>
                <a:srgbClr val="0055A5"/>
              </a:buClr>
              <a:defRPr/>
            </a:pPr>
            <a:endParaRPr lang="en-US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864" y="1651627"/>
            <a:ext cx="1277145" cy="1507669"/>
          </a:xfrm>
          <a:prstGeom prst="rect">
            <a:avLst/>
          </a:prstGeom>
        </p:spPr>
      </p:pic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179388" y="228600"/>
            <a:ext cx="6907212" cy="762000"/>
          </a:xfrm>
        </p:spPr>
        <p:txBody>
          <a:bodyPr/>
          <a:lstStyle/>
          <a:p>
            <a:r>
              <a:rPr lang="en-US" dirty="0" smtClean="0"/>
              <a:t>The Secrets They Don’t Tell You</a:t>
            </a:r>
          </a:p>
        </p:txBody>
      </p:sp>
    </p:spTree>
    <p:extLst>
      <p:ext uri="{BB962C8B-B14F-4D97-AF65-F5344CB8AC3E}">
        <p14:creationId xmlns:p14="http://schemas.microsoft.com/office/powerpoint/2010/main" val="78522121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57200" y="3713163"/>
            <a:ext cx="8229600" cy="1822450"/>
          </a:xfrm>
        </p:spPr>
        <p:txBody>
          <a:bodyPr/>
          <a:lstStyle/>
          <a:p>
            <a:pPr marL="0" indent="0" algn="ctr"/>
            <a:r>
              <a:rPr lang="en-US" sz="1600" b="0" dirty="0" smtClean="0">
                <a:solidFill>
                  <a:schemeClr val="bg1"/>
                </a:solidFill>
                <a:latin typeface="Verdana" pitchFamily="-72" charset="0"/>
                <a:ea typeface="Verdana" pitchFamily="-72" charset="0"/>
                <a:cs typeface="Verdana" pitchFamily="-72" charset="0"/>
              </a:rPr>
              <a:t>Kord Wissmann, PhD, PE, D.GE .   |   </a:t>
            </a:r>
            <a:r>
              <a:rPr lang="en-US" sz="1600" b="0" dirty="0" err="1" smtClean="0">
                <a:solidFill>
                  <a:schemeClr val="bg1"/>
                </a:solidFill>
                <a:latin typeface="Verdana" pitchFamily="-72" charset="0"/>
                <a:ea typeface="Verdana" pitchFamily="-72" charset="0"/>
                <a:cs typeface="Verdana" pitchFamily="-72" charset="0"/>
              </a:rPr>
              <a:t>Geopier</a:t>
            </a:r>
            <a:r>
              <a:rPr lang="en-US" sz="1600" b="0" dirty="0" smtClean="0">
                <a:solidFill>
                  <a:schemeClr val="bg1"/>
                </a:solidFill>
                <a:latin typeface="Verdana" pitchFamily="-72" charset="0"/>
                <a:ea typeface="Verdana" pitchFamily="-72" charset="0"/>
                <a:cs typeface="Verdana" pitchFamily="-72" charset="0"/>
              </a:rPr>
              <a:t> Foundation Company </a:t>
            </a:r>
          </a:p>
          <a:p>
            <a:pPr marL="0" indent="0" algn="ctr"/>
            <a:endParaRPr lang="en-US" sz="1600" b="0" dirty="0" smtClean="0">
              <a:solidFill>
                <a:schemeClr val="bg1"/>
              </a:solidFill>
              <a:latin typeface="Verdana" pitchFamily="-72" charset="0"/>
              <a:ea typeface="Verdana" pitchFamily="-72" charset="0"/>
              <a:cs typeface="Verdana" pitchFamily="-72" charset="0"/>
            </a:endParaRPr>
          </a:p>
          <a:p>
            <a:pPr marL="0" indent="0" algn="ctr"/>
            <a:r>
              <a:rPr lang="en-US" sz="1600" b="0" dirty="0" smtClean="0">
                <a:solidFill>
                  <a:schemeClr val="bg1"/>
                </a:solidFill>
                <a:latin typeface="Verdana" pitchFamily="-72" charset="0"/>
                <a:ea typeface="Verdana" pitchFamily="-72" charset="0"/>
                <a:cs typeface="Verdana" pitchFamily="-72" charset="0"/>
              </a:rPr>
              <a:t>Schnabel Lecture   |   Virginia Tech |   November 2015</a:t>
            </a:r>
            <a:endParaRPr lang="en-US" b="0" dirty="0" smtClean="0">
              <a:solidFill>
                <a:schemeClr val="bg1"/>
              </a:solidFill>
              <a:latin typeface="Verdana" pitchFamily="-72" charset="0"/>
              <a:ea typeface="Verdana" pitchFamily="-72" charset="0"/>
              <a:cs typeface="Verdana" pitchFamily="-72" charset="0"/>
            </a:endParaRPr>
          </a:p>
        </p:txBody>
      </p:sp>
      <p:sp>
        <p:nvSpPr>
          <p:cNvPr id="13314" name="Title 2"/>
          <p:cNvSpPr>
            <a:spLocks noGrp="1"/>
          </p:cNvSpPr>
          <p:nvPr>
            <p:ph type="title"/>
          </p:nvPr>
        </p:nvSpPr>
        <p:spPr>
          <a:xfrm>
            <a:off x="457200" y="2026627"/>
            <a:ext cx="8229600" cy="1471613"/>
          </a:xfrm>
        </p:spPr>
        <p:txBody>
          <a:bodyPr/>
          <a:lstStyle/>
          <a:p>
            <a:pPr algn="ctr"/>
            <a:r>
              <a:rPr sz="3200" dirty="0" smtClean="0">
                <a:solidFill>
                  <a:schemeClr val="bg1"/>
                </a:solidFill>
                <a:latin typeface="Verdana" pitchFamily="-72" charset="0"/>
              </a:rPr>
              <a:t>Entrepreneurship in C</a:t>
            </a:r>
            <a:r>
              <a:rPr lang="en-US" sz="3200" dirty="0" smtClean="0">
                <a:solidFill>
                  <a:schemeClr val="bg1"/>
                </a:solidFill>
                <a:latin typeface="Verdana" pitchFamily="-72" charset="0"/>
              </a:rPr>
              <a:t>ivil Engineering</a:t>
            </a:r>
            <a:r>
              <a:rPr sz="3200" dirty="0" smtClean="0">
                <a:solidFill>
                  <a:schemeClr val="bg1"/>
                </a:solidFill>
                <a:latin typeface="Verdana" pitchFamily="-72" charset="0"/>
              </a:rPr>
              <a:t/>
            </a:r>
            <a:br>
              <a:rPr sz="3200" dirty="0" smtClean="0">
                <a:solidFill>
                  <a:schemeClr val="bg1"/>
                </a:solidFill>
                <a:latin typeface="Verdana" pitchFamily="-72" charset="0"/>
              </a:rPr>
            </a:br>
            <a:r>
              <a:rPr sz="1600" dirty="0" smtClean="0">
                <a:solidFill>
                  <a:schemeClr val="bg1"/>
                </a:solidFill>
                <a:latin typeface="Verdana" pitchFamily="-72" charset="0"/>
              </a:rPr>
              <a:t/>
            </a:r>
            <a:br>
              <a:rPr sz="1600" dirty="0" smtClean="0">
                <a:solidFill>
                  <a:schemeClr val="bg1"/>
                </a:solidFill>
                <a:latin typeface="Verdana" pitchFamily="-72" charset="0"/>
              </a:rPr>
            </a:br>
            <a:r>
              <a:rPr sz="2000" i="1" dirty="0" smtClean="0">
                <a:solidFill>
                  <a:schemeClr val="bg1"/>
                </a:solidFill>
                <a:latin typeface="Verdana" pitchFamily="-72" charset="0"/>
              </a:rPr>
              <a:t>(aka "how come they don't have any start-ups for me?")</a:t>
            </a:r>
            <a:r>
              <a:rPr lang="en-US" sz="2000" dirty="0">
                <a:solidFill>
                  <a:schemeClr val="bg1"/>
                </a:solidFill>
                <a:latin typeface="Verdana" pitchFamily="-72" charset="0"/>
              </a:rPr>
              <a:t> </a:t>
            </a:r>
            <a:r>
              <a:rPr lang="en-US" sz="2000" dirty="0" smtClean="0">
                <a:solidFill>
                  <a:schemeClr val="bg1"/>
                </a:solidFill>
                <a:latin typeface="Verdana" pitchFamily="-72" charset="0"/>
              </a:rPr>
              <a:t/>
            </a:r>
            <a:br>
              <a:rPr lang="en-US" sz="2000" dirty="0" smtClean="0">
                <a:solidFill>
                  <a:schemeClr val="bg1"/>
                </a:solidFill>
                <a:latin typeface="Verdana" pitchFamily="-72" charset="0"/>
              </a:rPr>
            </a:br>
            <a:r>
              <a:rPr lang="en-US" sz="2000" dirty="0" smtClean="0">
                <a:solidFill>
                  <a:schemeClr val="bg1"/>
                </a:solidFill>
                <a:latin typeface="Verdana" pitchFamily="-72" charset="0"/>
              </a:rPr>
              <a:t/>
            </a:r>
            <a:br>
              <a:rPr lang="en-US" sz="2000" dirty="0" smtClean="0">
                <a:solidFill>
                  <a:schemeClr val="bg1"/>
                </a:solidFill>
                <a:latin typeface="Verdana" pitchFamily="-72" charset="0"/>
              </a:rPr>
            </a:br>
            <a:r>
              <a:rPr lang="en-US" sz="1800" dirty="0">
                <a:solidFill>
                  <a:schemeClr val="bg1"/>
                </a:solidFill>
                <a:latin typeface="Verdana" pitchFamily="-72" charset="0"/>
              </a:rPr>
              <a:t/>
            </a:r>
            <a:br>
              <a:rPr lang="en-US" sz="1800" dirty="0">
                <a:solidFill>
                  <a:schemeClr val="bg1"/>
                </a:solidFill>
                <a:latin typeface="Verdana" pitchFamily="-72" charset="0"/>
              </a:rPr>
            </a:br>
            <a:r>
              <a:rPr lang="en-US" sz="1800" dirty="0" smtClean="0">
                <a:solidFill>
                  <a:schemeClr val="bg1"/>
                </a:solidFill>
                <a:latin typeface="Verdana" pitchFamily="-72" charset="0"/>
              </a:rPr>
              <a:t>2015 </a:t>
            </a:r>
            <a:r>
              <a:rPr lang="en-US" sz="1800" dirty="0">
                <a:solidFill>
                  <a:schemeClr val="bg1"/>
                </a:solidFill>
                <a:latin typeface="Verdana" pitchFamily="-72" charset="0"/>
              </a:rPr>
              <a:t>Schnabel Engineering </a:t>
            </a:r>
            <a:r>
              <a:rPr lang="en-US" sz="1800" dirty="0" smtClean="0">
                <a:solidFill>
                  <a:schemeClr val="bg1"/>
                </a:solidFill>
                <a:latin typeface="Verdana" pitchFamily="-72" charset="0"/>
              </a:rPr>
              <a:t>Lecture</a:t>
            </a:r>
            <a:br>
              <a:rPr lang="en-US" sz="1800" dirty="0" smtClean="0">
                <a:solidFill>
                  <a:schemeClr val="bg1"/>
                </a:solidFill>
                <a:latin typeface="Verdana" pitchFamily="-72" charset="0"/>
              </a:rPr>
            </a:br>
            <a:endParaRPr sz="1700" dirty="0" smtClean="0">
              <a:latin typeface="Verdana" pitchFamily="-72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37342"/>
            <a:ext cx="2683380" cy="920657"/>
          </a:xfrm>
          <a:prstGeom prst="rect">
            <a:avLst/>
          </a:prstGeom>
        </p:spPr>
      </p:pic>
      <p:pic>
        <p:nvPicPr>
          <p:cNvPr id="7" name="Picture 10" descr="http://t2.gstatic.com/images?q=tbn:ANd9GcRZaaMVNFfHxClZeFN01GjrNaYBVkR9cfTwX4zBE2c8htwLaqgCLW0J7Asz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8383" y="5750536"/>
            <a:ext cx="1290704" cy="971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457200" y="1069975"/>
            <a:ext cx="8229600" cy="5614988"/>
          </a:xfrm>
        </p:spPr>
        <p:txBody>
          <a:bodyPr/>
          <a:lstStyle/>
          <a:p>
            <a:pPr>
              <a:buNone/>
              <a:defRPr/>
            </a:pPr>
            <a:r>
              <a:rPr lang="en-US" sz="2000" b="1" dirty="0" smtClean="0">
                <a:ea typeface="+mn-ea"/>
                <a:cs typeface="+mn-cs"/>
              </a:rPr>
              <a:t>Secret 1:  Accounting:</a:t>
            </a:r>
            <a:r>
              <a:rPr lang="en-US" sz="2000" dirty="0" smtClean="0">
                <a:ea typeface="+mn-ea"/>
                <a:cs typeface="+mn-cs"/>
              </a:rPr>
              <a:t>  </a:t>
            </a:r>
            <a:r>
              <a:rPr lang="en-US" sz="2000" dirty="0" smtClean="0">
                <a:solidFill>
                  <a:srgbClr val="003399"/>
                </a:solidFill>
                <a:ea typeface="+mn-ea"/>
                <a:cs typeface="+mn-cs"/>
              </a:rPr>
              <a:t>The secret B-school equation</a:t>
            </a:r>
            <a:r>
              <a:rPr lang="en-US" sz="2000" dirty="0" smtClean="0">
                <a:ea typeface="+mn-ea"/>
                <a:cs typeface="+mn-cs"/>
              </a:rPr>
              <a:t>:</a:t>
            </a:r>
          </a:p>
          <a:p>
            <a:pPr>
              <a:buNone/>
              <a:defRPr/>
            </a:pPr>
            <a:endParaRPr lang="en-US" sz="2000" dirty="0" smtClean="0">
              <a:ea typeface="+mn-ea"/>
              <a:cs typeface="+mn-cs"/>
            </a:endParaRPr>
          </a:p>
          <a:p>
            <a:pPr marL="457200" lvl="1" indent="0">
              <a:lnSpc>
                <a:spcPct val="150000"/>
              </a:lnSpc>
              <a:buClr>
                <a:srgbClr val="0055A5"/>
              </a:buClr>
              <a:buNone/>
              <a:defRPr/>
            </a:pPr>
            <a:r>
              <a:rPr lang="en-US" sz="2000" dirty="0" smtClean="0"/>
              <a:t>		   </a:t>
            </a:r>
            <a:r>
              <a:rPr lang="en-US" sz="2400" dirty="0" smtClean="0"/>
              <a:t>$ In </a:t>
            </a:r>
          </a:p>
          <a:p>
            <a:pPr marL="457200" lvl="1" indent="0">
              <a:lnSpc>
                <a:spcPct val="150000"/>
              </a:lnSpc>
              <a:buClr>
                <a:srgbClr val="0055A5"/>
              </a:buClr>
              <a:buNone/>
              <a:defRPr/>
            </a:pPr>
            <a:r>
              <a:rPr lang="en-US" sz="2400" dirty="0" smtClean="0"/>
              <a:t>		-  $ spent</a:t>
            </a:r>
          </a:p>
          <a:p>
            <a:pPr marL="457200" lvl="1" indent="0">
              <a:lnSpc>
                <a:spcPct val="150000"/>
              </a:lnSpc>
              <a:buClr>
                <a:srgbClr val="0055A5"/>
              </a:buClr>
              <a:buNone/>
              <a:defRPr/>
            </a:pPr>
            <a:r>
              <a:rPr lang="en-US" sz="2400" dirty="0" smtClean="0"/>
              <a:t>	</a:t>
            </a:r>
            <a:r>
              <a:rPr lang="en-US" sz="2400" dirty="0"/>
              <a:t>	</a:t>
            </a:r>
            <a:r>
              <a:rPr lang="en-US" sz="2400" dirty="0" smtClean="0"/>
              <a:t>   $ Made</a:t>
            </a:r>
          </a:p>
          <a:p>
            <a:pPr marL="457200" lvl="1" indent="0">
              <a:lnSpc>
                <a:spcPct val="150000"/>
              </a:lnSpc>
              <a:buClr>
                <a:srgbClr val="0055A5"/>
              </a:buClr>
              <a:buNone/>
              <a:defRPr/>
            </a:pPr>
            <a:endParaRPr lang="en-US" dirty="0" smtClean="0"/>
          </a:p>
          <a:p>
            <a:pPr marL="457200" lvl="1" indent="0">
              <a:lnSpc>
                <a:spcPct val="150000"/>
              </a:lnSpc>
              <a:buClr>
                <a:srgbClr val="0055A5"/>
              </a:buClr>
              <a:buNone/>
              <a:defRPr/>
            </a:pPr>
            <a:r>
              <a:rPr lang="en-US" dirty="0" smtClean="0"/>
              <a:t>At this point, the (evil?) Government gets involved:   </a:t>
            </a:r>
          </a:p>
        </p:txBody>
      </p:sp>
      <p:cxnSp>
        <p:nvCxnSpPr>
          <p:cNvPr id="5" name="Straight Connector 4"/>
          <p:cNvCxnSpPr/>
          <p:nvPr/>
        </p:nvCxnSpPr>
        <p:spPr bwMode="auto">
          <a:xfrm flipV="1">
            <a:off x="2113090" y="3271987"/>
            <a:ext cx="1802131" cy="515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4138586" y="2141308"/>
            <a:ext cx="33233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= “income” = “revenue”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138586" y="2700730"/>
            <a:ext cx="46169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= “operating expense” = “</a:t>
            </a:r>
            <a:r>
              <a:rPr lang="en-US" dirty="0" err="1" smtClean="0"/>
              <a:t>OpEx</a:t>
            </a:r>
            <a:r>
              <a:rPr lang="en-US" dirty="0" smtClean="0"/>
              <a:t>”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138586" y="3357015"/>
            <a:ext cx="52148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= “earnings” = “profit (before taxes)”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552254" y="5002095"/>
            <a:ext cx="317266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2800" dirty="0" smtClean="0"/>
              <a:t>Taxes </a:t>
            </a:r>
            <a:r>
              <a:rPr lang="en-US" sz="2800" dirty="0" smtClean="0">
                <a:sym typeface="Wingdings" panose="05000000000000000000" pitchFamily="2" charset="2"/>
              </a:rPr>
              <a:t></a:t>
            </a:r>
          </a:p>
          <a:p>
            <a:r>
              <a:rPr lang="en-US" sz="2800" dirty="0" smtClean="0">
                <a:sym typeface="Wingdings" panose="05000000000000000000" pitchFamily="2" charset="2"/>
              </a:rPr>
              <a:t>=  real profit to you</a:t>
            </a:r>
            <a:endParaRPr lang="en-US" sz="2800" dirty="0"/>
          </a:p>
        </p:txBody>
      </p:sp>
      <p:cxnSp>
        <p:nvCxnSpPr>
          <p:cNvPr id="15" name="Straight Connector 14"/>
          <p:cNvCxnSpPr/>
          <p:nvPr/>
        </p:nvCxnSpPr>
        <p:spPr bwMode="auto">
          <a:xfrm flipV="1">
            <a:off x="2425806" y="5484118"/>
            <a:ext cx="3299111" cy="515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Title 2"/>
          <p:cNvSpPr>
            <a:spLocks noGrp="1"/>
          </p:cNvSpPr>
          <p:nvPr>
            <p:ph type="title"/>
          </p:nvPr>
        </p:nvSpPr>
        <p:spPr>
          <a:xfrm>
            <a:off x="179388" y="228600"/>
            <a:ext cx="6907212" cy="762000"/>
          </a:xfrm>
        </p:spPr>
        <p:txBody>
          <a:bodyPr/>
          <a:lstStyle/>
          <a:p>
            <a:r>
              <a:rPr lang="en-US" dirty="0" smtClean="0"/>
              <a:t>The Secrets They Don’t Tell You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8109" y="5828232"/>
            <a:ext cx="792559" cy="935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947473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457200" y="1069975"/>
            <a:ext cx="8229600" cy="5614988"/>
          </a:xfrm>
        </p:spPr>
        <p:txBody>
          <a:bodyPr/>
          <a:lstStyle/>
          <a:p>
            <a:pPr marL="0" indent="-3175">
              <a:lnSpc>
                <a:spcPct val="150000"/>
              </a:lnSpc>
              <a:buNone/>
              <a:defRPr/>
            </a:pPr>
            <a:r>
              <a:rPr lang="en-US" b="1" dirty="0" smtClean="0"/>
              <a:t>Secret 1(b) - Where does your income come from?</a:t>
            </a:r>
          </a:p>
          <a:p>
            <a:pPr lvl="1">
              <a:lnSpc>
                <a:spcPct val="150000"/>
              </a:lnSpc>
              <a:buClr>
                <a:srgbClr val="0055A5"/>
              </a:buClr>
              <a:defRPr/>
            </a:pPr>
            <a:r>
              <a:rPr lang="en-US" sz="1600" dirty="0" smtClean="0"/>
              <a:t>Clients </a:t>
            </a:r>
            <a:r>
              <a:rPr lang="en-US" sz="1600" dirty="0" smtClean="0">
                <a:sym typeface="Wingdings" panose="05000000000000000000" pitchFamily="2" charset="2"/>
              </a:rPr>
              <a:t></a:t>
            </a:r>
            <a:endParaRPr lang="en-US" sz="1600" dirty="0" smtClean="0"/>
          </a:p>
          <a:p>
            <a:pPr lvl="1">
              <a:lnSpc>
                <a:spcPct val="150000"/>
              </a:lnSpc>
              <a:buClr>
                <a:srgbClr val="0055A5"/>
              </a:buClr>
              <a:defRPr/>
            </a:pPr>
            <a:r>
              <a:rPr lang="en-US" sz="1600" dirty="0" smtClean="0"/>
              <a:t>Where do these clients come from?</a:t>
            </a:r>
          </a:p>
          <a:p>
            <a:pPr lvl="2">
              <a:lnSpc>
                <a:spcPct val="150000"/>
              </a:lnSpc>
              <a:buClr>
                <a:srgbClr val="0055A5"/>
              </a:buClr>
              <a:defRPr/>
            </a:pPr>
            <a:r>
              <a:rPr lang="en-US" sz="1600" dirty="0" smtClean="0"/>
              <a:t>Will they call us?</a:t>
            </a:r>
          </a:p>
          <a:p>
            <a:pPr lvl="2">
              <a:lnSpc>
                <a:spcPct val="150000"/>
              </a:lnSpc>
              <a:buClr>
                <a:srgbClr val="0055A5"/>
              </a:buClr>
              <a:defRPr/>
            </a:pPr>
            <a:r>
              <a:rPr lang="en-US" sz="1600" dirty="0" smtClean="0"/>
              <a:t>Do we call…..</a:t>
            </a:r>
            <a:r>
              <a:rPr lang="en-US" sz="1600" b="1" dirty="0" smtClean="0"/>
              <a:t>them</a:t>
            </a:r>
            <a:r>
              <a:rPr lang="en-US" sz="1600" dirty="0" smtClean="0"/>
              <a:t>?</a:t>
            </a:r>
            <a:endParaRPr lang="en-US" sz="1600" dirty="0"/>
          </a:p>
          <a:p>
            <a:pPr lvl="2">
              <a:lnSpc>
                <a:spcPct val="150000"/>
              </a:lnSpc>
              <a:buClr>
                <a:srgbClr val="0055A5"/>
              </a:buClr>
              <a:defRPr/>
            </a:pPr>
            <a:r>
              <a:rPr lang="en-US" sz="1600" dirty="0" smtClean="0"/>
              <a:t>Client “development” (engineering term for “sales”)</a:t>
            </a:r>
          </a:p>
          <a:p>
            <a:pPr lvl="3">
              <a:lnSpc>
                <a:spcPct val="150000"/>
              </a:lnSpc>
              <a:buClr>
                <a:srgbClr val="0055A5"/>
              </a:buClr>
              <a:defRPr/>
            </a:pPr>
            <a:endParaRPr lang="en-US" sz="1600" dirty="0" smtClean="0"/>
          </a:p>
          <a:p>
            <a:pPr lvl="1">
              <a:lnSpc>
                <a:spcPct val="150000"/>
              </a:lnSpc>
              <a:buClr>
                <a:srgbClr val="0055A5"/>
              </a:buClr>
              <a:defRPr/>
            </a:pPr>
            <a:r>
              <a:rPr lang="en-US" sz="1600" i="1" dirty="0" smtClean="0"/>
              <a:t>Revenue generation = a </a:t>
            </a:r>
            <a:r>
              <a:rPr lang="en-US" sz="1600" b="1" i="1" dirty="0" smtClean="0">
                <a:solidFill>
                  <a:srgbClr val="0055A5"/>
                </a:solidFill>
              </a:rPr>
              <a:t>people</a:t>
            </a:r>
            <a:r>
              <a:rPr lang="en-US" sz="1600" i="1" dirty="0" smtClean="0">
                <a:solidFill>
                  <a:srgbClr val="0055A5"/>
                </a:solidFill>
              </a:rPr>
              <a:t> </a:t>
            </a:r>
            <a:r>
              <a:rPr lang="en-US" sz="1600" i="1" dirty="0" smtClean="0"/>
              <a:t>skill.</a:t>
            </a:r>
            <a:r>
              <a:rPr lang="en-US" sz="1600" b="1" dirty="0" smtClean="0"/>
              <a:t> </a:t>
            </a:r>
          </a:p>
          <a:p>
            <a:pPr marL="457200" lvl="1" indent="0">
              <a:lnSpc>
                <a:spcPct val="150000"/>
              </a:lnSpc>
              <a:buClr>
                <a:srgbClr val="0055A5"/>
              </a:buClr>
              <a:buNone/>
              <a:defRPr/>
            </a:pPr>
            <a:r>
              <a:rPr lang="en-US" sz="2000" b="1" dirty="0" smtClean="0"/>
              <a:t>                         </a:t>
            </a:r>
            <a:endParaRPr lang="en-US" sz="28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0" y="1592017"/>
            <a:ext cx="1790700" cy="1123950"/>
          </a:xfrm>
          <a:prstGeom prst="rect">
            <a:avLst/>
          </a:prstGeom>
        </p:spPr>
      </p:pic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179388" y="228600"/>
            <a:ext cx="6907212" cy="762000"/>
          </a:xfrm>
        </p:spPr>
        <p:txBody>
          <a:bodyPr/>
          <a:lstStyle/>
          <a:p>
            <a:r>
              <a:rPr lang="en-US" dirty="0" smtClean="0"/>
              <a:t>The Secrets They Don’t Tell You</a:t>
            </a:r>
          </a:p>
        </p:txBody>
      </p:sp>
      <p:sp>
        <p:nvSpPr>
          <p:cNvPr id="7" name="Rounded Rectangle 6"/>
          <p:cNvSpPr/>
          <p:nvPr/>
        </p:nvSpPr>
        <p:spPr bwMode="auto">
          <a:xfrm>
            <a:off x="811850" y="3973795"/>
            <a:ext cx="4563455" cy="658026"/>
          </a:xfrm>
          <a:prstGeom prst="roundRect">
            <a:avLst/>
          </a:prstGeom>
          <a:noFill/>
          <a:ln w="38100" cap="flat" cmpd="sng" algn="ctr">
            <a:solidFill>
              <a:srgbClr val="00339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943415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374144" y="1651748"/>
            <a:ext cx="8229600" cy="5614988"/>
          </a:xfrm>
        </p:spPr>
        <p:txBody>
          <a:bodyPr/>
          <a:lstStyle/>
          <a:p>
            <a:pPr>
              <a:lnSpc>
                <a:spcPct val="150000"/>
              </a:lnSpc>
              <a:buNone/>
              <a:defRPr/>
            </a:pPr>
            <a:r>
              <a:rPr lang="en-US" sz="1600" dirty="0" smtClean="0">
                <a:ea typeface="+mn-ea"/>
                <a:cs typeface="+mn-cs"/>
              </a:rPr>
              <a:t>A business model is how you make $</a:t>
            </a:r>
          </a:p>
          <a:p>
            <a:pPr lvl="1">
              <a:lnSpc>
                <a:spcPct val="150000"/>
              </a:lnSpc>
              <a:buClr>
                <a:srgbClr val="0055A5"/>
              </a:buClr>
              <a:defRPr/>
            </a:pPr>
            <a:r>
              <a:rPr lang="en-US" sz="1600" dirty="0" smtClean="0"/>
              <a:t>Construction </a:t>
            </a:r>
          </a:p>
          <a:p>
            <a:pPr lvl="2">
              <a:lnSpc>
                <a:spcPct val="150000"/>
              </a:lnSpc>
              <a:buClr>
                <a:srgbClr val="0055A5"/>
              </a:buClr>
              <a:defRPr/>
            </a:pPr>
            <a:r>
              <a:rPr lang="en-US" sz="1600" i="1" dirty="0" smtClean="0"/>
              <a:t>Trade</a:t>
            </a:r>
            <a:r>
              <a:rPr lang="en-US" sz="1600" dirty="0" smtClean="0"/>
              <a:t>….buildings completed for $.</a:t>
            </a:r>
          </a:p>
          <a:p>
            <a:pPr lvl="2">
              <a:lnSpc>
                <a:spcPct val="150000"/>
              </a:lnSpc>
              <a:buClr>
                <a:srgbClr val="0055A5"/>
              </a:buClr>
              <a:defRPr/>
            </a:pPr>
            <a:endParaRPr lang="en-US" sz="1600" dirty="0" smtClean="0"/>
          </a:p>
          <a:p>
            <a:pPr lvl="1">
              <a:lnSpc>
                <a:spcPct val="150000"/>
              </a:lnSpc>
              <a:buClr>
                <a:srgbClr val="0055A5"/>
              </a:buClr>
              <a:defRPr/>
            </a:pPr>
            <a:r>
              <a:rPr lang="en-US" sz="1600" dirty="0" smtClean="0"/>
              <a:t>Engineering Consultants</a:t>
            </a:r>
          </a:p>
          <a:p>
            <a:pPr lvl="2">
              <a:lnSpc>
                <a:spcPct val="150000"/>
              </a:lnSpc>
              <a:buClr>
                <a:srgbClr val="0055A5"/>
              </a:buClr>
              <a:defRPr/>
            </a:pPr>
            <a:r>
              <a:rPr lang="en-US" sz="1600" i="1" dirty="0" smtClean="0"/>
              <a:t>Trade</a:t>
            </a:r>
            <a:r>
              <a:rPr lang="en-US" sz="1600" dirty="0" smtClean="0"/>
              <a:t>…hours worked for $</a:t>
            </a:r>
          </a:p>
          <a:p>
            <a:pPr lvl="2">
              <a:lnSpc>
                <a:spcPct val="150000"/>
              </a:lnSpc>
              <a:buClr>
                <a:srgbClr val="0055A5"/>
              </a:buClr>
              <a:defRPr/>
            </a:pPr>
            <a:endParaRPr lang="en-US" sz="1600" dirty="0" smtClean="0"/>
          </a:p>
          <a:p>
            <a:pPr marL="457200" lvl="1" indent="0">
              <a:lnSpc>
                <a:spcPct val="150000"/>
              </a:lnSpc>
              <a:buClr>
                <a:srgbClr val="0055A5"/>
              </a:buClr>
              <a:buNone/>
              <a:defRPr/>
            </a:pPr>
            <a:endParaRPr lang="en-US" sz="1600" dirty="0" smtClean="0"/>
          </a:p>
          <a:p>
            <a:pPr marL="457200" lvl="1" indent="0" algn="ctr">
              <a:lnSpc>
                <a:spcPct val="150000"/>
              </a:lnSpc>
              <a:buClr>
                <a:srgbClr val="0055A5"/>
              </a:buClr>
              <a:buNone/>
              <a:defRPr/>
            </a:pPr>
            <a:r>
              <a:rPr lang="en-US" sz="1600" dirty="0" smtClean="0"/>
              <a:t>Does the consulting model feel like what you would get with a “start up” businesses?</a:t>
            </a:r>
          </a:p>
          <a:p>
            <a:pPr marL="457200" lvl="1" indent="0" algn="ctr">
              <a:lnSpc>
                <a:spcPct val="150000"/>
              </a:lnSpc>
              <a:buClr>
                <a:srgbClr val="0055A5"/>
              </a:buClr>
              <a:buNone/>
              <a:defRPr/>
            </a:pPr>
            <a:r>
              <a:rPr lang="en-US" sz="1600" b="1" dirty="0" smtClean="0"/>
              <a:t>Where’s the “</a:t>
            </a:r>
            <a:r>
              <a:rPr lang="en-US" sz="1600" b="1" dirty="0" smtClean="0">
                <a:solidFill>
                  <a:srgbClr val="FF0000"/>
                </a:solidFill>
              </a:rPr>
              <a:t>entrepreneur</a:t>
            </a:r>
            <a:r>
              <a:rPr lang="en-US" sz="1600" b="1" dirty="0" smtClean="0"/>
              <a:t>” in all of this?</a:t>
            </a:r>
          </a:p>
          <a:p>
            <a:pPr marL="914400" lvl="2" indent="0">
              <a:lnSpc>
                <a:spcPct val="150000"/>
              </a:lnSpc>
              <a:buClr>
                <a:srgbClr val="0055A5"/>
              </a:buClr>
              <a:buNone/>
              <a:defRPr/>
            </a:pPr>
            <a:endParaRPr lang="en-US" sz="2000" dirty="0" smtClean="0"/>
          </a:p>
          <a:p>
            <a:pPr lvl="1">
              <a:buClr>
                <a:srgbClr val="0055A5"/>
              </a:buClr>
              <a:defRPr/>
            </a:pPr>
            <a:endParaRPr lang="en-US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8073" y="3370037"/>
            <a:ext cx="2125671" cy="1382267"/>
          </a:xfrm>
          <a:prstGeom prst="rect">
            <a:avLst/>
          </a:prstGeom>
        </p:spPr>
      </p:pic>
      <p:pic>
        <p:nvPicPr>
          <p:cNvPr id="1026" name="Picture 2" descr="http://www.nairaland.com/attachments/149838_c_JPGf203c96129f1fd7e0e406f0f821ddc3b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8074" y="1561245"/>
            <a:ext cx="2046220" cy="1537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2"/>
          <p:cNvSpPr>
            <a:spLocks noGrp="1"/>
          </p:cNvSpPr>
          <p:nvPr>
            <p:ph type="title"/>
          </p:nvPr>
        </p:nvSpPr>
        <p:spPr>
          <a:xfrm>
            <a:off x="179388" y="228600"/>
            <a:ext cx="6907212" cy="762000"/>
          </a:xfrm>
        </p:spPr>
        <p:txBody>
          <a:bodyPr/>
          <a:lstStyle/>
          <a:p>
            <a:r>
              <a:rPr lang="en-US" dirty="0" smtClean="0"/>
              <a:t>The Secrets They Don’t Tell You</a:t>
            </a:r>
          </a:p>
        </p:txBody>
      </p:sp>
      <p:sp>
        <p:nvSpPr>
          <p:cNvPr id="8" name="Text Placeholder 1"/>
          <p:cNvSpPr txBox="1">
            <a:spLocks/>
          </p:cNvSpPr>
          <p:nvPr/>
        </p:nvSpPr>
        <p:spPr bwMode="auto">
          <a:xfrm>
            <a:off x="374144" y="889748"/>
            <a:ext cx="8490247" cy="419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7013" indent="-227013" algn="l" rtl="0" eaLnBrk="0" fontAlgn="base" hangingPunct="0">
              <a:spcBef>
                <a:spcPts val="1800"/>
              </a:spcBef>
              <a:spcAft>
                <a:spcPct val="0"/>
              </a:spcAft>
              <a:buClr>
                <a:srgbClr val="0055A5"/>
              </a:buClr>
              <a:buFont typeface="Wingdings" pitchFamily="-7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ＭＳ Ｐゴシック" pitchFamily="-72" charset="-128"/>
                <a:cs typeface="ＭＳ Ｐゴシック" pitchFamily="-72" charset="-128"/>
              </a:defRPr>
            </a:lvl1pPr>
            <a:lvl2pPr marL="687388" indent="-2301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-72" charset="2"/>
              <a:buChar char="§"/>
              <a:defRPr sz="1800">
                <a:solidFill>
                  <a:schemeClr val="tx1"/>
                </a:solidFill>
                <a:latin typeface="+mn-lt"/>
                <a:ea typeface="ＭＳ Ｐゴシック" pitchFamily="-72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-72" charset="2"/>
              <a:buChar char="§"/>
              <a:defRPr sz="1800">
                <a:solidFill>
                  <a:schemeClr val="tx1"/>
                </a:solidFill>
                <a:latin typeface="+mn-lt"/>
                <a:ea typeface="ＭＳ Ｐゴシック" pitchFamily="-72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-72" charset="2"/>
              <a:buChar char="§"/>
              <a:defRPr sz="1800">
                <a:solidFill>
                  <a:schemeClr val="tx1"/>
                </a:solidFill>
                <a:latin typeface="+mn-lt"/>
                <a:ea typeface="ＭＳ Ｐゴシック" pitchFamily="-72" charset="-128"/>
              </a:defRPr>
            </a:lvl4pPr>
            <a:lvl5pPr marL="2057400" indent="-2301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-72" charset="2"/>
              <a:buChar char="§"/>
              <a:defRPr sz="1800">
                <a:solidFill>
                  <a:schemeClr val="tx1"/>
                </a:solidFill>
                <a:latin typeface="+mn-lt"/>
                <a:ea typeface="ＭＳ Ｐゴシック" pitchFamily="-72" charset="-128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-3175">
              <a:lnSpc>
                <a:spcPct val="150000"/>
              </a:lnSpc>
              <a:buFont typeface="Wingdings" pitchFamily="-72" charset="2"/>
              <a:buNone/>
              <a:defRPr/>
            </a:pPr>
            <a:r>
              <a:rPr lang="en-US" b="1" dirty="0" smtClean="0"/>
              <a:t>Secret 2 – The business model</a:t>
            </a:r>
            <a:endParaRPr lang="en-US" sz="1600" kern="0" dirty="0"/>
          </a:p>
        </p:txBody>
      </p:sp>
    </p:spTree>
    <p:extLst>
      <p:ext uri="{BB962C8B-B14F-4D97-AF65-F5344CB8AC3E}">
        <p14:creationId xmlns:p14="http://schemas.microsoft.com/office/powerpoint/2010/main" val="121585264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534112" y="990600"/>
            <a:ext cx="7780945" cy="5128189"/>
          </a:xfrm>
        </p:spPr>
        <p:txBody>
          <a:bodyPr/>
          <a:lstStyle/>
          <a:p>
            <a:pPr>
              <a:lnSpc>
                <a:spcPct val="200000"/>
              </a:lnSpc>
              <a:spcBef>
                <a:spcPts val="600"/>
              </a:spcBef>
              <a:defRPr/>
            </a:pPr>
            <a:endParaRPr lang="en-US" sz="2000" dirty="0" smtClean="0">
              <a:ea typeface="+mn-ea"/>
              <a:cs typeface="+mn-cs"/>
            </a:endParaRPr>
          </a:p>
          <a:p>
            <a:pPr>
              <a:lnSpc>
                <a:spcPct val="200000"/>
              </a:lnSpc>
              <a:spcBef>
                <a:spcPts val="600"/>
              </a:spcBef>
              <a:defRPr/>
            </a:pPr>
            <a:r>
              <a:rPr lang="en-US" sz="2000" dirty="0" smtClean="0">
                <a:ea typeface="+mn-ea"/>
                <a:cs typeface="+mn-cs"/>
              </a:rPr>
              <a:t>The </a:t>
            </a:r>
            <a:r>
              <a:rPr lang="en-US" sz="2000" i="1" dirty="0" smtClean="0">
                <a:ea typeface="+mn-ea"/>
                <a:cs typeface="+mn-cs"/>
              </a:rPr>
              <a:t>secrets</a:t>
            </a:r>
            <a:r>
              <a:rPr lang="en-US" sz="2000" dirty="0" smtClean="0">
                <a:ea typeface="+mn-ea"/>
                <a:cs typeface="+mn-cs"/>
              </a:rPr>
              <a:t> they didn’t tell me way back then</a:t>
            </a:r>
          </a:p>
          <a:p>
            <a:pPr>
              <a:lnSpc>
                <a:spcPct val="200000"/>
              </a:lnSpc>
              <a:spcBef>
                <a:spcPts val="600"/>
              </a:spcBef>
              <a:defRPr/>
            </a:pPr>
            <a:r>
              <a:rPr lang="en-US" sz="2000" dirty="0" smtClean="0">
                <a:ea typeface="+mn-ea"/>
                <a:cs typeface="+mn-cs"/>
              </a:rPr>
              <a:t>Why aren’t there any start-ups for me?</a:t>
            </a:r>
          </a:p>
          <a:p>
            <a:pPr>
              <a:lnSpc>
                <a:spcPct val="150000"/>
              </a:lnSpc>
              <a:spcBef>
                <a:spcPts val="600"/>
              </a:spcBef>
              <a:buClr>
                <a:srgbClr val="003399"/>
              </a:buClr>
              <a:buFont typeface="Wingdings" panose="05000000000000000000" pitchFamily="2" charset="2"/>
              <a:buChar char="§"/>
              <a:defRPr/>
            </a:pPr>
            <a:r>
              <a:rPr lang="en-US" sz="2000" dirty="0" smtClean="0">
                <a:ea typeface="+mn-ea"/>
                <a:cs typeface="+mn-cs"/>
              </a:rPr>
              <a:t>Ingredients  </a:t>
            </a:r>
          </a:p>
          <a:p>
            <a:pPr>
              <a:lnSpc>
                <a:spcPct val="200000"/>
              </a:lnSpc>
              <a:spcBef>
                <a:spcPts val="600"/>
              </a:spcBef>
              <a:defRPr/>
            </a:pPr>
            <a:r>
              <a:rPr lang="en-US" sz="2000" dirty="0" smtClean="0">
                <a:ea typeface="+mn-ea"/>
                <a:cs typeface="+mn-cs"/>
              </a:rPr>
              <a:t>How to answer the hardest question - ever</a:t>
            </a:r>
          </a:p>
          <a:p>
            <a:pPr>
              <a:lnSpc>
                <a:spcPct val="200000"/>
              </a:lnSpc>
              <a:spcBef>
                <a:spcPts val="600"/>
              </a:spcBef>
              <a:defRPr/>
            </a:pPr>
            <a:r>
              <a:rPr lang="en-US" sz="2000" dirty="0" smtClean="0">
                <a:ea typeface="+mn-ea"/>
                <a:cs typeface="+mn-cs"/>
              </a:rPr>
              <a:t>A parting thought</a:t>
            </a:r>
          </a:p>
          <a:p>
            <a:pPr lvl="1">
              <a:spcBef>
                <a:spcPts val="600"/>
              </a:spcBef>
              <a:buFont typeface="Wingdings" charset="2"/>
              <a:buChar char="§"/>
              <a:defRPr/>
            </a:pPr>
            <a:endParaRPr lang="en-US" sz="1400" dirty="0">
              <a:ea typeface="+mn-ea"/>
              <a:cs typeface="+mn-cs"/>
            </a:endParaRPr>
          </a:p>
        </p:txBody>
      </p:sp>
      <p:sp>
        <p:nvSpPr>
          <p:cNvPr id="14338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will we talk about?</a:t>
            </a:r>
          </a:p>
        </p:txBody>
      </p:sp>
      <p:sp>
        <p:nvSpPr>
          <p:cNvPr id="2" name="Rounded Rectangle 1"/>
          <p:cNvSpPr/>
          <p:nvPr/>
        </p:nvSpPr>
        <p:spPr bwMode="auto">
          <a:xfrm>
            <a:off x="372011" y="2409422"/>
            <a:ext cx="7907629" cy="629992"/>
          </a:xfrm>
          <a:prstGeom prst="roundRect">
            <a:avLst/>
          </a:prstGeom>
          <a:solidFill>
            <a:srgbClr val="003399">
              <a:alpha val="16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896376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405684" y="925132"/>
            <a:ext cx="8229600" cy="5614988"/>
          </a:xfrm>
        </p:spPr>
        <p:txBody>
          <a:bodyPr/>
          <a:lstStyle/>
          <a:p>
            <a:pPr marL="0" indent="-3175">
              <a:lnSpc>
                <a:spcPct val="150000"/>
              </a:lnSpc>
              <a:spcBef>
                <a:spcPts val="0"/>
              </a:spcBef>
              <a:buNone/>
              <a:defRPr/>
            </a:pPr>
            <a:r>
              <a:rPr lang="en-US" sz="1600" b="1" dirty="0" smtClean="0"/>
              <a:t>Q: is our Civil </a:t>
            </a:r>
            <a:r>
              <a:rPr lang="en-US" sz="1600" b="1" dirty="0"/>
              <a:t>Engineering profession </a:t>
            </a:r>
            <a:r>
              <a:rPr lang="en-US" sz="1600" b="1" dirty="0" smtClean="0"/>
              <a:t>innovative?</a:t>
            </a:r>
          </a:p>
          <a:p>
            <a:pPr marL="0" indent="-3175">
              <a:lnSpc>
                <a:spcPct val="150000"/>
              </a:lnSpc>
              <a:buNone/>
              <a:defRPr/>
            </a:pPr>
            <a:r>
              <a:rPr lang="en-US" sz="1600" b="1" dirty="0">
                <a:ea typeface="+mn-ea"/>
                <a:cs typeface="+mn-cs"/>
              </a:rPr>
              <a:t>(</a:t>
            </a:r>
            <a:r>
              <a:rPr lang="en-US" dirty="0" smtClean="0">
                <a:ea typeface="+mn-ea"/>
                <a:cs typeface="+mn-cs"/>
              </a:rPr>
              <a:t>What words and images come to mind when we think about </a:t>
            </a:r>
            <a:r>
              <a:rPr lang="en-US" b="1" dirty="0" smtClean="0">
                <a:solidFill>
                  <a:srgbClr val="FF0000"/>
                </a:solidFill>
                <a:ea typeface="+mn-ea"/>
                <a:cs typeface="+mn-cs"/>
              </a:rPr>
              <a:t>entrepreneurial (start up?)</a:t>
            </a:r>
            <a:r>
              <a:rPr lang="en-US" dirty="0" smtClean="0">
                <a:ea typeface="+mn-ea"/>
                <a:cs typeface="+mn-cs"/>
              </a:rPr>
              <a:t> businesses?)</a:t>
            </a:r>
          </a:p>
          <a:p>
            <a:pPr lvl="1">
              <a:spcBef>
                <a:spcPts val="600"/>
              </a:spcBef>
              <a:buClr>
                <a:srgbClr val="0055A5"/>
              </a:buClr>
              <a:defRPr/>
            </a:pPr>
            <a:r>
              <a:rPr lang="en-US" sz="1600" dirty="0" smtClean="0"/>
              <a:t>Innovative</a:t>
            </a:r>
          </a:p>
          <a:p>
            <a:pPr lvl="1">
              <a:spcBef>
                <a:spcPts val="600"/>
              </a:spcBef>
              <a:buClr>
                <a:srgbClr val="0055A5"/>
              </a:buClr>
              <a:defRPr/>
            </a:pPr>
            <a:r>
              <a:rPr lang="en-US" sz="1600" dirty="0" smtClean="0"/>
              <a:t>Fun</a:t>
            </a:r>
          </a:p>
          <a:p>
            <a:pPr lvl="1">
              <a:spcBef>
                <a:spcPts val="600"/>
              </a:spcBef>
              <a:buClr>
                <a:srgbClr val="0055A5"/>
              </a:buClr>
              <a:defRPr/>
            </a:pPr>
            <a:r>
              <a:rPr lang="en-US" sz="1600" dirty="0" smtClean="0"/>
              <a:t>Creative</a:t>
            </a:r>
          </a:p>
          <a:p>
            <a:pPr lvl="1">
              <a:spcBef>
                <a:spcPts val="600"/>
              </a:spcBef>
              <a:buClr>
                <a:srgbClr val="0055A5"/>
              </a:buClr>
              <a:defRPr/>
            </a:pPr>
            <a:r>
              <a:rPr lang="en-US" sz="1600" dirty="0" smtClean="0"/>
              <a:t>Small</a:t>
            </a:r>
          </a:p>
          <a:p>
            <a:pPr lvl="1">
              <a:spcBef>
                <a:spcPts val="600"/>
              </a:spcBef>
              <a:buClr>
                <a:srgbClr val="0055A5"/>
              </a:buClr>
              <a:defRPr/>
            </a:pPr>
            <a:r>
              <a:rPr lang="en-US" sz="1600" dirty="0" smtClean="0"/>
              <a:t>Shoestring budgets</a:t>
            </a:r>
          </a:p>
          <a:p>
            <a:pPr lvl="1">
              <a:spcBef>
                <a:spcPts val="600"/>
              </a:spcBef>
              <a:buClr>
                <a:srgbClr val="0055A5"/>
              </a:buClr>
              <a:defRPr/>
            </a:pPr>
            <a:r>
              <a:rPr lang="en-US" sz="1600" dirty="0" smtClean="0"/>
              <a:t>Groovy offices</a:t>
            </a:r>
          </a:p>
          <a:p>
            <a:pPr lvl="1">
              <a:spcBef>
                <a:spcPts val="600"/>
              </a:spcBef>
              <a:buClr>
                <a:srgbClr val="0055A5"/>
              </a:buClr>
              <a:defRPr/>
            </a:pPr>
            <a:r>
              <a:rPr lang="en-US" sz="1600" dirty="0" smtClean="0"/>
              <a:t>Technology</a:t>
            </a:r>
          </a:p>
          <a:p>
            <a:pPr lvl="1">
              <a:spcBef>
                <a:spcPts val="600"/>
              </a:spcBef>
              <a:buClr>
                <a:srgbClr val="0055A5"/>
              </a:buClr>
              <a:defRPr/>
            </a:pPr>
            <a:r>
              <a:rPr lang="en-US" sz="1600" dirty="0" smtClean="0"/>
              <a:t>Facebook / Snapchat / Instagram…</a:t>
            </a:r>
          </a:p>
          <a:p>
            <a:pPr lvl="1">
              <a:spcBef>
                <a:spcPts val="600"/>
              </a:spcBef>
              <a:buClr>
                <a:srgbClr val="0055A5"/>
              </a:buClr>
              <a:defRPr/>
            </a:pPr>
            <a:r>
              <a:rPr lang="en-US" sz="1600" dirty="0" smtClean="0"/>
              <a:t>Venture Capital… oh yeah…. $$$</a:t>
            </a:r>
          </a:p>
          <a:p>
            <a:pPr lvl="1">
              <a:spcBef>
                <a:spcPts val="600"/>
              </a:spcBef>
              <a:buClr>
                <a:srgbClr val="0055A5"/>
              </a:buClr>
              <a:defRPr/>
            </a:pPr>
            <a:endParaRPr lang="en-US" sz="1600" b="1" dirty="0"/>
          </a:p>
          <a:p>
            <a:pPr marL="0" indent="0">
              <a:spcBef>
                <a:spcPts val="600"/>
              </a:spcBef>
              <a:buNone/>
              <a:defRPr/>
            </a:pPr>
            <a:r>
              <a:rPr lang="en-US" sz="1600" b="1" dirty="0" smtClean="0"/>
              <a:t>Q:  Are these features typically associated with our field?  (Why not?)</a:t>
            </a:r>
          </a:p>
          <a:p>
            <a:pPr marL="914400" lvl="2" indent="0">
              <a:lnSpc>
                <a:spcPct val="150000"/>
              </a:lnSpc>
              <a:buClr>
                <a:srgbClr val="0055A5"/>
              </a:buClr>
              <a:buNone/>
              <a:defRPr/>
            </a:pPr>
            <a:endParaRPr lang="en-US" sz="2000" dirty="0" smtClean="0"/>
          </a:p>
          <a:p>
            <a:pPr lvl="1">
              <a:buClr>
                <a:srgbClr val="0055A5"/>
              </a:buClr>
              <a:defRPr/>
            </a:pPr>
            <a:endParaRPr lang="en-US" sz="2000" dirty="0"/>
          </a:p>
        </p:txBody>
      </p:sp>
      <p:sp>
        <p:nvSpPr>
          <p:cNvPr id="7" name="Title 12"/>
          <p:cNvSpPr txBox="1">
            <a:spLocks/>
          </p:cNvSpPr>
          <p:nvPr/>
        </p:nvSpPr>
        <p:spPr bwMode="auto">
          <a:xfrm>
            <a:off x="212146" y="228600"/>
            <a:ext cx="69072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200" kern="1200" baseline="0">
                <a:solidFill>
                  <a:schemeClr val="bg1"/>
                </a:solidFill>
                <a:latin typeface="+mj-lt"/>
                <a:ea typeface="ＭＳ Ｐゴシック" pitchFamily="-72" charset="-128"/>
                <a:cs typeface="ＭＳ Ｐゴシック" pitchFamily="-72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bg1"/>
                </a:solidFill>
                <a:latin typeface="Verdana" pitchFamily="-72" charset="0"/>
                <a:ea typeface="ＭＳ Ｐゴシック" pitchFamily="-72" charset="-128"/>
                <a:cs typeface="ＭＳ Ｐゴシック" pitchFamily="-72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bg1"/>
                </a:solidFill>
                <a:latin typeface="Verdana" pitchFamily="-72" charset="0"/>
                <a:ea typeface="ＭＳ Ｐゴシック" pitchFamily="-72" charset="-128"/>
                <a:cs typeface="ＭＳ Ｐゴシック" pitchFamily="-72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bg1"/>
                </a:solidFill>
                <a:latin typeface="Verdana" pitchFamily="-72" charset="0"/>
                <a:ea typeface="ＭＳ Ｐゴシック" pitchFamily="-72" charset="-128"/>
                <a:cs typeface="ＭＳ Ｐゴシック" pitchFamily="-72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bg1"/>
                </a:solidFill>
                <a:latin typeface="Verdana" pitchFamily="-72" charset="0"/>
                <a:ea typeface="ＭＳ Ｐゴシック" pitchFamily="-72" charset="-128"/>
                <a:cs typeface="ＭＳ Ｐゴシック" pitchFamily="-72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en-US" dirty="0" smtClean="0"/>
              <a:t>Why aren’t there any start-ups for me?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017"/>
          <a:stretch/>
        </p:blipFill>
        <p:spPr>
          <a:xfrm>
            <a:off x="6121338" y="2170987"/>
            <a:ext cx="2347123" cy="1820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562098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302653" y="976648"/>
            <a:ext cx="8229600" cy="5614988"/>
          </a:xfrm>
        </p:spPr>
        <p:txBody>
          <a:bodyPr/>
          <a:lstStyle/>
          <a:p>
            <a:pPr>
              <a:lnSpc>
                <a:spcPct val="150000"/>
              </a:lnSpc>
              <a:buNone/>
              <a:defRPr/>
            </a:pPr>
            <a:r>
              <a:rPr lang="en-US" sz="2000" b="1" dirty="0" smtClean="0">
                <a:solidFill>
                  <a:schemeClr val="bg1">
                    <a:lumMod val="65000"/>
                  </a:schemeClr>
                </a:solidFill>
                <a:ea typeface="+mn-ea"/>
                <a:cs typeface="+mn-cs"/>
              </a:rPr>
              <a:t>Why aren’t there any start-ups for me?</a:t>
            </a:r>
          </a:p>
          <a:p>
            <a:pPr>
              <a:lnSpc>
                <a:spcPct val="150000"/>
              </a:lnSpc>
              <a:buNone/>
              <a:defRPr/>
            </a:pPr>
            <a:r>
              <a:rPr lang="en-US" sz="2000" b="1" dirty="0" smtClean="0">
                <a:ea typeface="+mn-ea"/>
                <a:cs typeface="+mn-cs"/>
              </a:rPr>
              <a:t>Why are we engineers?</a:t>
            </a:r>
          </a:p>
          <a:p>
            <a:pPr lvl="1">
              <a:lnSpc>
                <a:spcPct val="150000"/>
              </a:lnSpc>
              <a:buClr>
                <a:srgbClr val="0055A5"/>
              </a:buClr>
              <a:buFont typeface="Wingdings" panose="05000000000000000000" pitchFamily="2" charset="2"/>
              <a:buChar char="ü"/>
              <a:defRPr/>
            </a:pPr>
            <a:r>
              <a:rPr lang="en-US" sz="2000" dirty="0" smtClean="0"/>
              <a:t>Problem solvers</a:t>
            </a:r>
          </a:p>
          <a:p>
            <a:pPr lvl="2">
              <a:lnSpc>
                <a:spcPct val="150000"/>
              </a:lnSpc>
              <a:buClr>
                <a:srgbClr val="0055A5"/>
              </a:buClr>
              <a:buFont typeface="Wingdings" panose="05000000000000000000" pitchFamily="2" charset="2"/>
              <a:buChar char="ü"/>
              <a:defRPr/>
            </a:pPr>
            <a:r>
              <a:rPr lang="en-US" sz="2000" dirty="0" smtClean="0"/>
              <a:t>Good at Math / Science! (not so good at </a:t>
            </a:r>
            <a:r>
              <a:rPr lang="en-US" sz="2000" dirty="0" err="1" smtClean="0"/>
              <a:t>speling</a:t>
            </a:r>
            <a:r>
              <a:rPr lang="en-US" sz="2000" dirty="0" smtClean="0"/>
              <a:t>)</a:t>
            </a:r>
          </a:p>
          <a:p>
            <a:pPr lvl="3">
              <a:lnSpc>
                <a:spcPct val="150000"/>
              </a:lnSpc>
              <a:buClr>
                <a:srgbClr val="0055A5"/>
              </a:buClr>
              <a:buFont typeface="Wingdings" panose="05000000000000000000" pitchFamily="2" charset="2"/>
              <a:buChar char="ü"/>
              <a:defRPr/>
            </a:pPr>
            <a:r>
              <a:rPr lang="en-US" sz="2000" dirty="0" smtClean="0"/>
              <a:t>Pleasers </a:t>
            </a:r>
            <a:endParaRPr lang="en-US" sz="2000" dirty="0"/>
          </a:p>
        </p:txBody>
      </p:sp>
      <p:sp>
        <p:nvSpPr>
          <p:cNvPr id="5" name="Title 12"/>
          <p:cNvSpPr txBox="1">
            <a:spLocks/>
          </p:cNvSpPr>
          <p:nvPr/>
        </p:nvSpPr>
        <p:spPr bwMode="auto">
          <a:xfrm>
            <a:off x="212146" y="228600"/>
            <a:ext cx="69072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200" kern="1200" baseline="0">
                <a:solidFill>
                  <a:schemeClr val="bg1"/>
                </a:solidFill>
                <a:latin typeface="+mj-lt"/>
                <a:ea typeface="ＭＳ Ｐゴシック" pitchFamily="-72" charset="-128"/>
                <a:cs typeface="ＭＳ Ｐゴシック" pitchFamily="-72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bg1"/>
                </a:solidFill>
                <a:latin typeface="Verdana" pitchFamily="-72" charset="0"/>
                <a:ea typeface="ＭＳ Ｐゴシック" pitchFamily="-72" charset="-128"/>
                <a:cs typeface="ＭＳ Ｐゴシック" pitchFamily="-72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bg1"/>
                </a:solidFill>
                <a:latin typeface="Verdana" pitchFamily="-72" charset="0"/>
                <a:ea typeface="ＭＳ Ｐゴシック" pitchFamily="-72" charset="-128"/>
                <a:cs typeface="ＭＳ Ｐゴシック" pitchFamily="-72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bg1"/>
                </a:solidFill>
                <a:latin typeface="Verdana" pitchFamily="-72" charset="0"/>
                <a:ea typeface="ＭＳ Ｐゴシック" pitchFamily="-72" charset="-128"/>
                <a:cs typeface="ＭＳ Ｐゴシック" pitchFamily="-72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bg1"/>
                </a:solidFill>
                <a:latin typeface="Verdana" pitchFamily="-72" charset="0"/>
                <a:ea typeface="ＭＳ Ｐゴシック" pitchFamily="-72" charset="-128"/>
                <a:cs typeface="ＭＳ Ｐゴシック" pitchFamily="-72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en-US" dirty="0" smtClean="0"/>
              <a:t>Why aren’t there any start-ups for me?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1915" y="5202598"/>
            <a:ext cx="1854437" cy="1389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698206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302653" y="976648"/>
            <a:ext cx="8229600" cy="5614988"/>
          </a:xfrm>
        </p:spPr>
        <p:txBody>
          <a:bodyPr/>
          <a:lstStyle/>
          <a:p>
            <a:pPr>
              <a:lnSpc>
                <a:spcPct val="150000"/>
              </a:lnSpc>
              <a:buNone/>
              <a:defRPr/>
            </a:pPr>
            <a:r>
              <a:rPr lang="en-US" sz="2000" b="1" dirty="0" smtClean="0">
                <a:ea typeface="+mn-ea"/>
                <a:cs typeface="+mn-cs"/>
              </a:rPr>
              <a:t>Why are we engineers?</a:t>
            </a:r>
          </a:p>
          <a:p>
            <a:pPr lvl="1">
              <a:lnSpc>
                <a:spcPct val="150000"/>
              </a:lnSpc>
              <a:buClr>
                <a:srgbClr val="0055A5"/>
              </a:buClr>
              <a:buFont typeface="Wingdings" panose="05000000000000000000" pitchFamily="2" charset="2"/>
              <a:buChar char="ü"/>
              <a:defRPr/>
            </a:pPr>
            <a:r>
              <a:rPr lang="en-US" sz="2000" dirty="0" smtClean="0"/>
              <a:t>Problem solvers</a:t>
            </a:r>
          </a:p>
          <a:p>
            <a:pPr lvl="2">
              <a:lnSpc>
                <a:spcPct val="150000"/>
              </a:lnSpc>
              <a:buClr>
                <a:srgbClr val="0055A5"/>
              </a:buClr>
              <a:buFont typeface="Wingdings" panose="05000000000000000000" pitchFamily="2" charset="2"/>
              <a:buChar char="ü"/>
              <a:defRPr/>
            </a:pPr>
            <a:r>
              <a:rPr lang="en-US" sz="2000" dirty="0" smtClean="0"/>
              <a:t>Good at Math / Science! (not so good at </a:t>
            </a:r>
            <a:r>
              <a:rPr lang="en-US" sz="2000" dirty="0" err="1" smtClean="0"/>
              <a:t>splling</a:t>
            </a:r>
            <a:r>
              <a:rPr lang="en-US" sz="2000" dirty="0" smtClean="0"/>
              <a:t>)</a:t>
            </a:r>
          </a:p>
          <a:p>
            <a:pPr lvl="3">
              <a:lnSpc>
                <a:spcPct val="150000"/>
              </a:lnSpc>
              <a:buClr>
                <a:srgbClr val="0055A5"/>
              </a:buClr>
              <a:buFont typeface="Wingdings" panose="05000000000000000000" pitchFamily="2" charset="2"/>
              <a:buChar char="ü"/>
              <a:defRPr/>
            </a:pPr>
            <a:r>
              <a:rPr lang="en-US" sz="2000" dirty="0" smtClean="0"/>
              <a:t>Pleasers</a:t>
            </a:r>
            <a:endParaRPr lang="en-US" sz="2000" dirty="0"/>
          </a:p>
          <a:p>
            <a:pPr lvl="4">
              <a:lnSpc>
                <a:spcPct val="150000"/>
              </a:lnSpc>
              <a:buClr>
                <a:srgbClr val="0055A5"/>
              </a:buClr>
              <a:buFont typeface="Wingdings" panose="05000000000000000000" pitchFamily="2" charset="2"/>
              <a:buChar char="ü"/>
              <a:defRPr/>
            </a:pPr>
            <a:r>
              <a:rPr lang="en-US" sz="2000" b="1" dirty="0" smtClean="0"/>
              <a:t>Left brained (logical)</a:t>
            </a:r>
            <a:endParaRPr lang="en-US" sz="20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1236" y="4052090"/>
            <a:ext cx="3555364" cy="253954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 bwMode="auto">
          <a:xfrm>
            <a:off x="5308917" y="4052090"/>
            <a:ext cx="2173707" cy="253954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itle 12"/>
          <p:cNvSpPr txBox="1">
            <a:spLocks/>
          </p:cNvSpPr>
          <p:nvPr/>
        </p:nvSpPr>
        <p:spPr bwMode="auto">
          <a:xfrm>
            <a:off x="212146" y="228600"/>
            <a:ext cx="69072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200" kern="1200" baseline="0">
                <a:solidFill>
                  <a:schemeClr val="bg1"/>
                </a:solidFill>
                <a:latin typeface="+mj-lt"/>
                <a:ea typeface="ＭＳ Ｐゴシック" pitchFamily="-72" charset="-128"/>
                <a:cs typeface="ＭＳ Ｐゴシック" pitchFamily="-72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bg1"/>
                </a:solidFill>
                <a:latin typeface="Verdana" pitchFamily="-72" charset="0"/>
                <a:ea typeface="ＭＳ Ｐゴシック" pitchFamily="-72" charset="-128"/>
                <a:cs typeface="ＭＳ Ｐゴシック" pitchFamily="-72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bg1"/>
                </a:solidFill>
                <a:latin typeface="Verdana" pitchFamily="-72" charset="0"/>
                <a:ea typeface="ＭＳ Ｐゴシック" pitchFamily="-72" charset="-128"/>
                <a:cs typeface="ＭＳ Ｐゴシック" pitchFamily="-72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bg1"/>
                </a:solidFill>
                <a:latin typeface="Verdana" pitchFamily="-72" charset="0"/>
                <a:ea typeface="ＭＳ Ｐゴシック" pitchFamily="-72" charset="-128"/>
                <a:cs typeface="ＭＳ Ｐゴシック" pitchFamily="-72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bg1"/>
                </a:solidFill>
                <a:latin typeface="Verdana" pitchFamily="-72" charset="0"/>
                <a:ea typeface="ＭＳ Ｐゴシック" pitchFamily="-72" charset="-128"/>
                <a:cs typeface="ＭＳ Ｐゴシック" pitchFamily="-72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en-US" dirty="0" smtClean="0"/>
              <a:t>Why aren’t there any start-ups for me?</a:t>
            </a:r>
          </a:p>
        </p:txBody>
      </p:sp>
    </p:spTree>
    <p:extLst>
      <p:ext uri="{BB962C8B-B14F-4D97-AF65-F5344CB8AC3E}">
        <p14:creationId xmlns:p14="http://schemas.microsoft.com/office/powerpoint/2010/main" val="209462595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302653" y="976648"/>
            <a:ext cx="8229600" cy="5614988"/>
          </a:xfrm>
        </p:spPr>
        <p:txBody>
          <a:bodyPr/>
          <a:lstStyle/>
          <a:p>
            <a:pPr>
              <a:lnSpc>
                <a:spcPct val="150000"/>
              </a:lnSpc>
              <a:buNone/>
              <a:defRPr/>
            </a:pPr>
            <a:r>
              <a:rPr lang="en-US" sz="2000" b="1" dirty="0" smtClean="0">
                <a:ea typeface="+mn-ea"/>
                <a:cs typeface="+mn-cs"/>
              </a:rPr>
              <a:t>Why are we engineers?</a:t>
            </a:r>
          </a:p>
          <a:p>
            <a:pPr lvl="1">
              <a:lnSpc>
                <a:spcPct val="150000"/>
              </a:lnSpc>
              <a:buClr>
                <a:srgbClr val="0055A5"/>
              </a:buClr>
              <a:buFont typeface="Wingdings" panose="05000000000000000000" pitchFamily="2" charset="2"/>
              <a:buChar char="ü"/>
              <a:defRPr/>
            </a:pPr>
            <a:r>
              <a:rPr lang="en-US" sz="2000" dirty="0" smtClean="0"/>
              <a:t>Problem solvers</a:t>
            </a:r>
          </a:p>
          <a:p>
            <a:pPr lvl="2">
              <a:lnSpc>
                <a:spcPct val="150000"/>
              </a:lnSpc>
              <a:buClr>
                <a:srgbClr val="0055A5"/>
              </a:buClr>
              <a:buFont typeface="Wingdings" panose="05000000000000000000" pitchFamily="2" charset="2"/>
              <a:buChar char="ü"/>
              <a:defRPr/>
            </a:pPr>
            <a:r>
              <a:rPr lang="en-US" sz="2000" dirty="0" smtClean="0"/>
              <a:t>Good at Math / Science! (not so good at </a:t>
            </a:r>
            <a:r>
              <a:rPr lang="en-US" sz="2000" dirty="0" err="1" smtClean="0"/>
              <a:t>splling</a:t>
            </a:r>
            <a:r>
              <a:rPr lang="en-US" sz="2000" dirty="0" smtClean="0"/>
              <a:t>)</a:t>
            </a:r>
          </a:p>
          <a:p>
            <a:pPr lvl="3">
              <a:lnSpc>
                <a:spcPct val="150000"/>
              </a:lnSpc>
              <a:buClr>
                <a:srgbClr val="0055A5"/>
              </a:buClr>
              <a:buFont typeface="Wingdings" panose="05000000000000000000" pitchFamily="2" charset="2"/>
              <a:buChar char="ü"/>
              <a:defRPr/>
            </a:pPr>
            <a:r>
              <a:rPr lang="en-US" sz="2000" dirty="0" smtClean="0"/>
              <a:t>Pleasers</a:t>
            </a:r>
            <a:endParaRPr lang="en-US" sz="2000" dirty="0"/>
          </a:p>
          <a:p>
            <a:pPr lvl="4">
              <a:lnSpc>
                <a:spcPct val="150000"/>
              </a:lnSpc>
              <a:buClr>
                <a:srgbClr val="0055A5"/>
              </a:buClr>
              <a:buFont typeface="Wingdings" panose="05000000000000000000" pitchFamily="2" charset="2"/>
              <a:buChar char="ü"/>
              <a:defRPr/>
            </a:pPr>
            <a:r>
              <a:rPr lang="en-US" sz="2000" dirty="0" smtClean="0"/>
              <a:t>Left brained (logical) </a:t>
            </a:r>
            <a:endParaRPr lang="en-US" sz="2000" dirty="0"/>
          </a:p>
          <a:p>
            <a:pPr lvl="5">
              <a:lnSpc>
                <a:spcPct val="150000"/>
              </a:lnSpc>
              <a:buClr>
                <a:srgbClr val="0055A5"/>
              </a:buClr>
              <a:buFont typeface="Wingdings" panose="05000000000000000000" pitchFamily="2" charset="2"/>
              <a:buChar char="ü"/>
              <a:defRPr/>
            </a:pPr>
            <a:r>
              <a:rPr lang="en-US" b="1" dirty="0"/>
              <a:t>N</a:t>
            </a:r>
            <a:r>
              <a:rPr lang="en-US" b="1" dirty="0" smtClean="0"/>
              <a:t>ot so much right brained (creative)</a:t>
            </a:r>
            <a:endParaRPr lang="en-US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1236" y="4052090"/>
            <a:ext cx="3555364" cy="2539546"/>
          </a:xfrm>
          <a:prstGeom prst="rect">
            <a:avLst/>
          </a:prstGeom>
        </p:spPr>
      </p:pic>
      <p:sp>
        <p:nvSpPr>
          <p:cNvPr id="6" name="Title 12"/>
          <p:cNvSpPr txBox="1">
            <a:spLocks/>
          </p:cNvSpPr>
          <p:nvPr/>
        </p:nvSpPr>
        <p:spPr bwMode="auto">
          <a:xfrm>
            <a:off x="212146" y="228600"/>
            <a:ext cx="69072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200" kern="1200" baseline="0">
                <a:solidFill>
                  <a:schemeClr val="bg1"/>
                </a:solidFill>
                <a:latin typeface="+mj-lt"/>
                <a:ea typeface="ＭＳ Ｐゴシック" pitchFamily="-72" charset="-128"/>
                <a:cs typeface="ＭＳ Ｐゴシック" pitchFamily="-72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bg1"/>
                </a:solidFill>
                <a:latin typeface="Verdana" pitchFamily="-72" charset="0"/>
                <a:ea typeface="ＭＳ Ｐゴシック" pitchFamily="-72" charset="-128"/>
                <a:cs typeface="ＭＳ Ｐゴシック" pitchFamily="-72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bg1"/>
                </a:solidFill>
                <a:latin typeface="Verdana" pitchFamily="-72" charset="0"/>
                <a:ea typeface="ＭＳ Ｐゴシック" pitchFamily="-72" charset="-128"/>
                <a:cs typeface="ＭＳ Ｐゴシック" pitchFamily="-72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bg1"/>
                </a:solidFill>
                <a:latin typeface="Verdana" pitchFamily="-72" charset="0"/>
                <a:ea typeface="ＭＳ Ｐゴシック" pitchFamily="-72" charset="-128"/>
                <a:cs typeface="ＭＳ Ｐゴシック" pitchFamily="-72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bg1"/>
                </a:solidFill>
                <a:latin typeface="Verdana" pitchFamily="-72" charset="0"/>
                <a:ea typeface="ＭＳ Ｐゴシック" pitchFamily="-72" charset="-128"/>
                <a:cs typeface="ＭＳ Ｐゴシック" pitchFamily="-72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en-US" dirty="0" smtClean="0"/>
              <a:t>Why aren’t there any start-ups for me?</a:t>
            </a:r>
          </a:p>
        </p:txBody>
      </p:sp>
    </p:spTree>
    <p:extLst>
      <p:ext uri="{BB962C8B-B14F-4D97-AF65-F5344CB8AC3E}">
        <p14:creationId xmlns:p14="http://schemas.microsoft.com/office/powerpoint/2010/main" val="265844535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302653" y="976648"/>
            <a:ext cx="8229600" cy="5614988"/>
          </a:xfrm>
        </p:spPr>
        <p:txBody>
          <a:bodyPr/>
          <a:lstStyle/>
          <a:p>
            <a:pPr>
              <a:lnSpc>
                <a:spcPct val="150000"/>
              </a:lnSpc>
              <a:buNone/>
              <a:defRPr/>
            </a:pPr>
            <a:r>
              <a:rPr lang="en-US" sz="2000" b="1" dirty="0" smtClean="0">
                <a:ea typeface="+mn-ea"/>
                <a:cs typeface="+mn-cs"/>
              </a:rPr>
              <a:t>Why aren’t there any start-ups for me?</a:t>
            </a:r>
          </a:p>
          <a:p>
            <a:pPr lvl="1">
              <a:lnSpc>
                <a:spcPct val="150000"/>
              </a:lnSpc>
              <a:buClr>
                <a:srgbClr val="0055A5"/>
              </a:buClr>
              <a:buFont typeface="Arial" panose="020B0604020202020204" pitchFamily="34" charset="0"/>
              <a:buChar char="•"/>
              <a:defRPr/>
            </a:pPr>
            <a:r>
              <a:rPr lang="en-US" sz="2000" dirty="0" smtClean="0"/>
              <a:t>We don’t tend to have the brains for it!</a:t>
            </a:r>
          </a:p>
          <a:p>
            <a:pPr lvl="1">
              <a:lnSpc>
                <a:spcPct val="150000"/>
              </a:lnSpc>
              <a:buClr>
                <a:srgbClr val="0055A5"/>
              </a:buClr>
              <a:buFont typeface="Arial" panose="020B0604020202020204" pitchFamily="34" charset="0"/>
              <a:buChar char="•"/>
              <a:defRPr/>
            </a:pPr>
            <a:r>
              <a:rPr lang="en-US" sz="2000" dirty="0" smtClean="0"/>
              <a:t>Our business model ($ for hours) does not promote it</a:t>
            </a:r>
          </a:p>
          <a:p>
            <a:pPr lvl="1">
              <a:lnSpc>
                <a:spcPct val="150000"/>
              </a:lnSpc>
              <a:buClr>
                <a:srgbClr val="0055A5"/>
              </a:buClr>
              <a:buFont typeface="Arial" panose="020B0604020202020204" pitchFamily="34" charset="0"/>
              <a:buChar char="•"/>
              <a:defRPr/>
            </a:pPr>
            <a:r>
              <a:rPr lang="en-US" sz="2000" b="1" dirty="0" smtClean="0">
                <a:solidFill>
                  <a:srgbClr val="0070C0"/>
                </a:solidFill>
              </a:rPr>
              <a:t>But there is hope! </a:t>
            </a:r>
            <a:r>
              <a:rPr lang="en-US" sz="2000" dirty="0" smtClean="0"/>
              <a:t>(we can learn this stuff)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1236" y="4052090"/>
            <a:ext cx="3555364" cy="2539546"/>
          </a:xfrm>
          <a:prstGeom prst="rect">
            <a:avLst/>
          </a:prstGeom>
        </p:spPr>
      </p:pic>
      <p:sp>
        <p:nvSpPr>
          <p:cNvPr id="6" name="Title 12"/>
          <p:cNvSpPr txBox="1">
            <a:spLocks/>
          </p:cNvSpPr>
          <p:nvPr/>
        </p:nvSpPr>
        <p:spPr bwMode="auto">
          <a:xfrm>
            <a:off x="212146" y="228600"/>
            <a:ext cx="69072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200" kern="1200" baseline="0">
                <a:solidFill>
                  <a:schemeClr val="bg1"/>
                </a:solidFill>
                <a:latin typeface="+mj-lt"/>
                <a:ea typeface="ＭＳ Ｐゴシック" pitchFamily="-72" charset="-128"/>
                <a:cs typeface="ＭＳ Ｐゴシック" pitchFamily="-72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bg1"/>
                </a:solidFill>
                <a:latin typeface="Verdana" pitchFamily="-72" charset="0"/>
                <a:ea typeface="ＭＳ Ｐゴシック" pitchFamily="-72" charset="-128"/>
                <a:cs typeface="ＭＳ Ｐゴシック" pitchFamily="-72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bg1"/>
                </a:solidFill>
                <a:latin typeface="Verdana" pitchFamily="-72" charset="0"/>
                <a:ea typeface="ＭＳ Ｐゴシック" pitchFamily="-72" charset="-128"/>
                <a:cs typeface="ＭＳ Ｐゴシック" pitchFamily="-72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bg1"/>
                </a:solidFill>
                <a:latin typeface="Verdana" pitchFamily="-72" charset="0"/>
                <a:ea typeface="ＭＳ Ｐゴシック" pitchFamily="-72" charset="-128"/>
                <a:cs typeface="ＭＳ Ｐゴシック" pitchFamily="-72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bg1"/>
                </a:solidFill>
                <a:latin typeface="Verdana" pitchFamily="-72" charset="0"/>
                <a:ea typeface="ＭＳ Ｐゴシック" pitchFamily="-72" charset="-128"/>
                <a:cs typeface="ＭＳ Ｐゴシック" pitchFamily="-72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en-US" dirty="0" smtClean="0"/>
              <a:t>Why aren’t there any start-ups for me?</a:t>
            </a:r>
          </a:p>
        </p:txBody>
      </p:sp>
    </p:spTree>
    <p:extLst>
      <p:ext uri="{BB962C8B-B14F-4D97-AF65-F5344CB8AC3E}">
        <p14:creationId xmlns:p14="http://schemas.microsoft.com/office/powerpoint/2010/main" val="309583943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534112" y="990600"/>
            <a:ext cx="7780945" cy="5128189"/>
          </a:xfrm>
        </p:spPr>
        <p:txBody>
          <a:bodyPr/>
          <a:lstStyle/>
          <a:p>
            <a:pPr>
              <a:lnSpc>
                <a:spcPct val="200000"/>
              </a:lnSpc>
              <a:spcBef>
                <a:spcPts val="600"/>
              </a:spcBef>
              <a:defRPr/>
            </a:pPr>
            <a:endParaRPr lang="en-US" sz="2000" dirty="0" smtClean="0">
              <a:ea typeface="+mn-ea"/>
              <a:cs typeface="+mn-cs"/>
            </a:endParaRPr>
          </a:p>
          <a:p>
            <a:pPr>
              <a:lnSpc>
                <a:spcPct val="200000"/>
              </a:lnSpc>
              <a:spcBef>
                <a:spcPts val="600"/>
              </a:spcBef>
              <a:defRPr/>
            </a:pPr>
            <a:r>
              <a:rPr lang="en-US" sz="2000" dirty="0" smtClean="0">
                <a:ea typeface="+mn-ea"/>
                <a:cs typeface="+mn-cs"/>
              </a:rPr>
              <a:t>The </a:t>
            </a:r>
            <a:r>
              <a:rPr lang="en-US" sz="2000" i="1" dirty="0" smtClean="0">
                <a:ea typeface="+mn-ea"/>
                <a:cs typeface="+mn-cs"/>
              </a:rPr>
              <a:t>secrets</a:t>
            </a:r>
            <a:r>
              <a:rPr lang="en-US" sz="2000" dirty="0" smtClean="0">
                <a:ea typeface="+mn-ea"/>
                <a:cs typeface="+mn-cs"/>
              </a:rPr>
              <a:t> they didn’t tell me way back then</a:t>
            </a:r>
          </a:p>
          <a:p>
            <a:pPr>
              <a:lnSpc>
                <a:spcPct val="200000"/>
              </a:lnSpc>
              <a:spcBef>
                <a:spcPts val="600"/>
              </a:spcBef>
              <a:defRPr/>
            </a:pPr>
            <a:r>
              <a:rPr lang="en-US" sz="2000" dirty="0" smtClean="0">
                <a:ea typeface="+mn-ea"/>
                <a:cs typeface="+mn-cs"/>
              </a:rPr>
              <a:t>Why aren’t there any start-ups for me?</a:t>
            </a:r>
          </a:p>
          <a:p>
            <a:pPr>
              <a:lnSpc>
                <a:spcPct val="150000"/>
              </a:lnSpc>
              <a:spcBef>
                <a:spcPts val="600"/>
              </a:spcBef>
              <a:buClr>
                <a:srgbClr val="003399"/>
              </a:buClr>
              <a:buFont typeface="Wingdings" panose="05000000000000000000" pitchFamily="2" charset="2"/>
              <a:buChar char="§"/>
              <a:defRPr/>
            </a:pPr>
            <a:r>
              <a:rPr lang="en-US" sz="2000" dirty="0" smtClean="0">
                <a:ea typeface="+mn-ea"/>
                <a:cs typeface="+mn-cs"/>
              </a:rPr>
              <a:t>Entrepreneurial Ingredients  </a:t>
            </a:r>
          </a:p>
          <a:p>
            <a:pPr>
              <a:lnSpc>
                <a:spcPct val="200000"/>
              </a:lnSpc>
              <a:spcBef>
                <a:spcPts val="600"/>
              </a:spcBef>
              <a:defRPr/>
            </a:pPr>
            <a:r>
              <a:rPr lang="en-US" sz="2000" dirty="0" smtClean="0">
                <a:ea typeface="+mn-ea"/>
                <a:cs typeface="+mn-cs"/>
              </a:rPr>
              <a:t>How to answer the hardest (ever) question </a:t>
            </a:r>
          </a:p>
          <a:p>
            <a:pPr marL="0" indent="0">
              <a:lnSpc>
                <a:spcPct val="200000"/>
              </a:lnSpc>
              <a:spcBef>
                <a:spcPts val="600"/>
              </a:spcBef>
              <a:buNone/>
              <a:defRPr/>
            </a:pPr>
            <a:endParaRPr lang="en-US" sz="2000" dirty="0" smtClean="0">
              <a:ea typeface="+mn-ea"/>
              <a:cs typeface="+mn-cs"/>
            </a:endParaRPr>
          </a:p>
          <a:p>
            <a:pPr lvl="1">
              <a:spcBef>
                <a:spcPts val="600"/>
              </a:spcBef>
              <a:buFont typeface="Wingdings" charset="2"/>
              <a:buChar char="§"/>
              <a:defRPr/>
            </a:pPr>
            <a:endParaRPr lang="en-US" sz="1400" dirty="0">
              <a:ea typeface="+mn-ea"/>
              <a:cs typeface="+mn-cs"/>
            </a:endParaRPr>
          </a:p>
        </p:txBody>
      </p:sp>
      <p:sp>
        <p:nvSpPr>
          <p:cNvPr id="14338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will we talk about?</a:t>
            </a:r>
          </a:p>
        </p:txBody>
      </p:sp>
      <p:sp>
        <p:nvSpPr>
          <p:cNvPr id="2" name="Rounded Rectangle 1"/>
          <p:cNvSpPr/>
          <p:nvPr/>
        </p:nvSpPr>
        <p:spPr bwMode="auto">
          <a:xfrm>
            <a:off x="269461" y="3084540"/>
            <a:ext cx="7907629" cy="629992"/>
          </a:xfrm>
          <a:prstGeom prst="roundRect">
            <a:avLst/>
          </a:prstGeom>
          <a:solidFill>
            <a:srgbClr val="003399">
              <a:alpha val="16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08203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47754" y="2135737"/>
            <a:ext cx="8437288" cy="5614988"/>
          </a:xfrm>
        </p:spPr>
        <p:txBody>
          <a:bodyPr/>
          <a:lstStyle/>
          <a:p>
            <a:pPr>
              <a:lnSpc>
                <a:spcPct val="200000"/>
              </a:lnSpc>
              <a:spcBef>
                <a:spcPts val="600"/>
              </a:spcBef>
              <a:buFont typeface="Wingdings" charset="2"/>
              <a:buChar char="§"/>
              <a:defRPr/>
            </a:pPr>
            <a:r>
              <a:rPr lang="en-US" sz="1600" b="1" dirty="0" smtClean="0">
                <a:ea typeface="+mn-ea"/>
                <a:cs typeface="+mn-cs"/>
              </a:rPr>
              <a:t>Founded by Jim Schnabel when he was 26 years old.      </a:t>
            </a:r>
          </a:p>
          <a:p>
            <a:pPr lvl="1">
              <a:lnSpc>
                <a:spcPct val="200000"/>
              </a:lnSpc>
              <a:spcBef>
                <a:spcPts val="600"/>
              </a:spcBef>
              <a:buClr>
                <a:srgbClr val="003399"/>
              </a:buClr>
              <a:buFont typeface="Wingdings" panose="05000000000000000000" pitchFamily="2" charset="2"/>
              <a:buChar char="ü"/>
              <a:defRPr/>
            </a:pPr>
            <a:r>
              <a:rPr lang="en-US" sz="1600" dirty="0" smtClean="0">
                <a:ea typeface="+mn-ea"/>
                <a:cs typeface="+mn-cs"/>
              </a:rPr>
              <a:t>Side business to drilling company “Foundation Test Svc.”  From garage.</a:t>
            </a:r>
          </a:p>
          <a:p>
            <a:pPr lvl="1">
              <a:lnSpc>
                <a:spcPct val="150000"/>
              </a:lnSpc>
              <a:spcBef>
                <a:spcPts val="600"/>
              </a:spcBef>
              <a:buClr>
                <a:srgbClr val="003399"/>
              </a:buClr>
              <a:buFont typeface="Wingdings" panose="05000000000000000000" pitchFamily="2" charset="2"/>
              <a:buChar char="ü"/>
              <a:defRPr/>
            </a:pPr>
            <a:r>
              <a:rPr lang="en-US" sz="1600" dirty="0" smtClean="0">
                <a:ea typeface="+mn-ea"/>
                <a:cs typeface="+mn-cs"/>
              </a:rPr>
              <a:t>Hired first engineering employee. Age 30.</a:t>
            </a:r>
          </a:p>
          <a:p>
            <a:pPr lvl="1">
              <a:lnSpc>
                <a:spcPct val="150000"/>
              </a:lnSpc>
              <a:spcBef>
                <a:spcPts val="600"/>
              </a:spcBef>
              <a:buClr>
                <a:srgbClr val="003399"/>
              </a:buClr>
              <a:buFont typeface="Wingdings" panose="05000000000000000000" pitchFamily="2" charset="2"/>
              <a:buChar char="ü"/>
              <a:defRPr/>
            </a:pPr>
            <a:r>
              <a:rPr lang="en-US" sz="1600" dirty="0" smtClean="0">
                <a:ea typeface="+mn-ea"/>
                <a:cs typeface="+mn-cs"/>
              </a:rPr>
              <a:t>Started Construction Observation and Testing Services.  Age 31.</a:t>
            </a:r>
          </a:p>
          <a:p>
            <a:pPr lvl="1">
              <a:lnSpc>
                <a:spcPct val="150000"/>
              </a:lnSpc>
              <a:spcBef>
                <a:spcPts val="600"/>
              </a:spcBef>
              <a:buClr>
                <a:srgbClr val="003399"/>
              </a:buClr>
              <a:buFont typeface="Wingdings" panose="05000000000000000000" pitchFamily="2" charset="2"/>
              <a:buChar char="ü"/>
              <a:defRPr/>
            </a:pPr>
            <a:r>
              <a:rPr lang="en-US" sz="1600" dirty="0" smtClean="0">
                <a:ea typeface="+mn-ea"/>
                <a:cs typeface="+mn-cs"/>
              </a:rPr>
              <a:t>Age 38, led the formation of industry association group ASFE.</a:t>
            </a:r>
          </a:p>
          <a:p>
            <a:pPr lvl="1">
              <a:lnSpc>
                <a:spcPct val="150000"/>
              </a:lnSpc>
              <a:spcBef>
                <a:spcPts val="600"/>
              </a:spcBef>
              <a:buClr>
                <a:srgbClr val="003399"/>
              </a:buClr>
              <a:buFont typeface="Wingdings" panose="05000000000000000000" pitchFamily="2" charset="2"/>
              <a:buChar char="ü"/>
              <a:defRPr/>
            </a:pPr>
            <a:r>
              <a:rPr lang="en-US" sz="1600" dirty="0" smtClean="0">
                <a:ea typeface="+mn-ea"/>
                <a:cs typeface="+mn-cs"/>
              </a:rPr>
              <a:t>Branch offices when Jim was 44.</a:t>
            </a:r>
          </a:p>
          <a:p>
            <a:pPr lvl="1">
              <a:lnSpc>
                <a:spcPct val="150000"/>
              </a:lnSpc>
              <a:spcBef>
                <a:spcPts val="600"/>
              </a:spcBef>
              <a:buClr>
                <a:srgbClr val="003399"/>
              </a:buClr>
              <a:buFont typeface="Wingdings" panose="05000000000000000000" pitchFamily="2" charset="2"/>
              <a:buChar char="ü"/>
              <a:defRPr/>
            </a:pPr>
            <a:r>
              <a:rPr lang="en-US" sz="1600" dirty="0">
                <a:ea typeface="+mn-ea"/>
                <a:cs typeface="+mn-cs"/>
              </a:rPr>
              <a:t>E</a:t>
            </a:r>
            <a:r>
              <a:rPr lang="en-US" sz="1600" dirty="0" smtClean="0">
                <a:ea typeface="+mn-ea"/>
                <a:cs typeface="+mn-cs"/>
              </a:rPr>
              <a:t>nvironmental consulting services.  Age 47.</a:t>
            </a:r>
            <a:r>
              <a:rPr lang="en-US" sz="1600" dirty="0"/>
              <a:t> </a:t>
            </a:r>
            <a:endParaRPr lang="en-US" sz="1600" dirty="0" smtClean="0"/>
          </a:p>
          <a:p>
            <a:pPr lvl="1">
              <a:lnSpc>
                <a:spcPct val="150000"/>
              </a:lnSpc>
              <a:spcBef>
                <a:spcPts val="600"/>
              </a:spcBef>
              <a:buClr>
                <a:srgbClr val="003399"/>
              </a:buClr>
              <a:buFont typeface="Wingdings" panose="05000000000000000000" pitchFamily="2" charset="2"/>
              <a:buChar char="ü"/>
              <a:defRPr/>
            </a:pPr>
            <a:r>
              <a:rPr lang="en-US" sz="1600" dirty="0" smtClean="0"/>
              <a:t>Saved </a:t>
            </a:r>
            <a:r>
              <a:rPr lang="en-US" sz="1600" dirty="0"/>
              <a:t>one </a:t>
            </a:r>
            <a:r>
              <a:rPr lang="en-US" sz="1600" dirty="0" smtClean="0"/>
              <a:t>job $1/2M </a:t>
            </a:r>
            <a:r>
              <a:rPr lang="en-US" sz="1600" dirty="0"/>
              <a:t>by pioneering doubled belled caissons in Richmond.</a:t>
            </a:r>
          </a:p>
          <a:p>
            <a:pPr lvl="1">
              <a:lnSpc>
                <a:spcPct val="150000"/>
              </a:lnSpc>
              <a:spcBef>
                <a:spcPts val="600"/>
              </a:spcBef>
              <a:buFont typeface="Wingdings" charset="2"/>
              <a:buChar char="§"/>
              <a:defRPr/>
            </a:pPr>
            <a:endParaRPr lang="en-US" sz="1600" dirty="0" smtClean="0">
              <a:ea typeface="+mn-ea"/>
              <a:cs typeface="+mn-cs"/>
            </a:endParaRPr>
          </a:p>
          <a:p>
            <a:pPr lvl="1">
              <a:lnSpc>
                <a:spcPct val="150000"/>
              </a:lnSpc>
              <a:spcBef>
                <a:spcPts val="600"/>
              </a:spcBef>
              <a:buFont typeface="Wingdings" charset="2"/>
              <a:buChar char="§"/>
              <a:defRPr/>
            </a:pPr>
            <a:endParaRPr lang="en-US" sz="1600" dirty="0" smtClean="0">
              <a:ea typeface="+mn-ea"/>
              <a:cs typeface="+mn-cs"/>
            </a:endParaRPr>
          </a:p>
        </p:txBody>
      </p:sp>
      <p:sp>
        <p:nvSpPr>
          <p:cNvPr id="14338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Schnabel Engineering…..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1019" y="883395"/>
            <a:ext cx="3227853" cy="1107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397441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458158" y="1243012"/>
            <a:ext cx="7301423" cy="5614988"/>
          </a:xfrm>
        </p:spPr>
        <p:txBody>
          <a:bodyPr/>
          <a:lstStyle/>
          <a:p>
            <a:pPr>
              <a:buFont typeface="Wingdings" charset="2"/>
              <a:buNone/>
              <a:defRPr/>
            </a:pPr>
            <a:r>
              <a:rPr lang="en-US" sz="2000" b="1" dirty="0" smtClean="0">
                <a:solidFill>
                  <a:srgbClr val="003399"/>
                </a:solidFill>
                <a:ea typeface="+mn-ea"/>
                <a:cs typeface="+mn-cs"/>
              </a:rPr>
              <a:t>Three</a:t>
            </a:r>
            <a:r>
              <a:rPr lang="en-US" sz="2000" b="1" dirty="0" smtClean="0">
                <a:ea typeface="+mn-ea"/>
                <a:cs typeface="+mn-cs"/>
              </a:rPr>
              <a:t> fundamental ingredients for a successful (entrepreneurial) CE business:</a:t>
            </a:r>
            <a:endParaRPr lang="en-US" sz="1600" b="1" dirty="0" smtClean="0">
              <a:ea typeface="+mn-ea"/>
              <a:cs typeface="+mn-cs"/>
            </a:endParaRPr>
          </a:p>
          <a:p>
            <a:pPr>
              <a:buFont typeface="Wingdings" panose="05000000000000000000" pitchFamily="2" charset="2"/>
              <a:buChar char="ü"/>
              <a:defRPr/>
            </a:pPr>
            <a:r>
              <a:rPr lang="en-US" sz="1600" b="1" dirty="0" smtClean="0">
                <a:solidFill>
                  <a:srgbClr val="003399"/>
                </a:solidFill>
                <a:ea typeface="+mn-ea"/>
                <a:cs typeface="+mn-cs"/>
              </a:rPr>
              <a:t>Product &amp; Business model</a:t>
            </a:r>
            <a:r>
              <a:rPr lang="en-US" sz="1600" dirty="0" smtClean="0">
                <a:ea typeface="+mn-ea"/>
                <a:cs typeface="+mn-cs"/>
              </a:rPr>
              <a:t>…. What is it and who does what ….to whom….for what?</a:t>
            </a:r>
          </a:p>
          <a:p>
            <a:pPr>
              <a:buFont typeface="Wingdings" panose="05000000000000000000" pitchFamily="2" charset="2"/>
              <a:buChar char="ü"/>
              <a:defRPr/>
            </a:pPr>
            <a:r>
              <a:rPr lang="en-US" sz="1600" b="1" dirty="0" smtClean="0">
                <a:solidFill>
                  <a:srgbClr val="003399"/>
                </a:solidFill>
                <a:ea typeface="+mn-ea"/>
                <a:cs typeface="+mn-cs"/>
              </a:rPr>
              <a:t>VP</a:t>
            </a:r>
          </a:p>
          <a:p>
            <a:pPr>
              <a:buFont typeface="Wingdings" panose="05000000000000000000" pitchFamily="2" charset="2"/>
              <a:buChar char="ü"/>
              <a:defRPr/>
            </a:pPr>
            <a:r>
              <a:rPr lang="en-US" sz="1600" b="1" dirty="0" smtClean="0">
                <a:solidFill>
                  <a:srgbClr val="003399"/>
                </a:solidFill>
                <a:ea typeface="+mn-ea"/>
                <a:cs typeface="+mn-cs"/>
              </a:rPr>
              <a:t>Business development</a:t>
            </a:r>
          </a:p>
          <a:p>
            <a:pPr>
              <a:buFont typeface="Wingdings" panose="05000000000000000000" pitchFamily="2" charset="2"/>
              <a:buChar char="ü"/>
              <a:defRPr/>
            </a:pPr>
            <a:r>
              <a:rPr lang="en-US" sz="1600" dirty="0" smtClean="0">
                <a:ea typeface="+mn-ea"/>
                <a:cs typeface="+mn-cs"/>
              </a:rPr>
              <a:t>Leadership / culture / communication </a:t>
            </a:r>
          </a:p>
          <a:p>
            <a:pPr>
              <a:buFont typeface="Wingdings" panose="05000000000000000000" pitchFamily="2" charset="2"/>
              <a:buChar char="ü"/>
              <a:defRPr/>
            </a:pPr>
            <a:r>
              <a:rPr lang="en-US" sz="1600" dirty="0" smtClean="0">
                <a:ea typeface="+mn-ea"/>
                <a:cs typeface="+mn-cs"/>
              </a:rPr>
              <a:t>Finance (taking on and managing debt)</a:t>
            </a:r>
          </a:p>
        </p:txBody>
      </p:sp>
      <p:sp>
        <p:nvSpPr>
          <p:cNvPr id="21506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Entrepreneurial Ingredients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8596" y="2932910"/>
            <a:ext cx="3166046" cy="211333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129446" y="5046245"/>
            <a:ext cx="19143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(man running a business)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13282214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361769" y="990600"/>
            <a:ext cx="8229600" cy="5614988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  <a:defRPr/>
            </a:pPr>
            <a:r>
              <a:rPr lang="en-US" sz="1600" b="1" dirty="0" smtClean="0">
                <a:ea typeface="+mn-ea"/>
                <a:cs typeface="+mn-cs"/>
              </a:rPr>
              <a:t>Every business has a product.  </a:t>
            </a:r>
          </a:p>
          <a:p>
            <a:pPr lvl="1">
              <a:lnSpc>
                <a:spcPct val="150000"/>
              </a:lnSpc>
              <a:buClr>
                <a:srgbClr val="0055A5"/>
              </a:buClr>
              <a:buFont typeface="Wingdings" charset="2"/>
              <a:buChar char="§"/>
              <a:defRPr/>
            </a:pPr>
            <a:r>
              <a:rPr lang="en-US" sz="1600" dirty="0" smtClean="0">
                <a:ea typeface="+mn-ea"/>
                <a:cs typeface="+mn-cs"/>
              </a:rPr>
              <a:t>Could be a physical item or a service.</a:t>
            </a:r>
          </a:p>
          <a:p>
            <a:pPr lvl="1">
              <a:lnSpc>
                <a:spcPct val="150000"/>
              </a:lnSpc>
              <a:buClr>
                <a:srgbClr val="0055A5"/>
              </a:buClr>
              <a:buFont typeface="Wingdings" charset="2"/>
              <a:buChar char="§"/>
              <a:defRPr/>
            </a:pPr>
            <a:r>
              <a:rPr lang="en-US" sz="1600" dirty="0" smtClean="0">
                <a:ea typeface="+mn-ea"/>
                <a:cs typeface="+mn-cs"/>
              </a:rPr>
              <a:t>What is ours in Civil Engineering?</a:t>
            </a:r>
            <a:endParaRPr lang="en-US" sz="1600" dirty="0">
              <a:ea typeface="+mn-ea"/>
              <a:cs typeface="+mn-cs"/>
            </a:endParaRPr>
          </a:p>
          <a:p>
            <a:pPr lvl="1">
              <a:lnSpc>
                <a:spcPct val="150000"/>
              </a:lnSpc>
              <a:buClr>
                <a:srgbClr val="0055A5"/>
              </a:buClr>
              <a:buFont typeface="Wingdings" charset="2"/>
              <a:buChar char="§"/>
              <a:defRPr/>
            </a:pPr>
            <a:r>
              <a:rPr lang="en-US" sz="1600" dirty="0" smtClean="0">
                <a:ea typeface="+mn-ea"/>
                <a:cs typeface="+mn-cs"/>
              </a:rPr>
              <a:t>Are these products or services?</a:t>
            </a:r>
          </a:p>
          <a:p>
            <a:pPr>
              <a:buFont typeface="Wingdings" charset="2"/>
              <a:buChar char="§"/>
              <a:defRPr/>
            </a:pPr>
            <a:endParaRPr lang="en-US" sz="2000" dirty="0" smtClean="0">
              <a:ea typeface="+mn-ea"/>
              <a:cs typeface="+mn-cs"/>
            </a:endParaRPr>
          </a:p>
        </p:txBody>
      </p:sp>
      <p:sp>
        <p:nvSpPr>
          <p:cNvPr id="21506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328" y="1065775"/>
            <a:ext cx="2090161" cy="156762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562" y="3236597"/>
            <a:ext cx="3774007" cy="250617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760"/>
          <a:stretch/>
        </p:blipFill>
        <p:spPr>
          <a:xfrm>
            <a:off x="5005483" y="3014406"/>
            <a:ext cx="3056972" cy="340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411748"/>
      </p:ext>
    </p:extLst>
  </p:cSld>
  <p:clrMapOvr>
    <a:masterClrMapping/>
  </p:clrMapOvr>
  <p:transition>
    <p:fad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click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457200" y="1069975"/>
            <a:ext cx="8229600" cy="5614988"/>
          </a:xfrm>
        </p:spPr>
        <p:txBody>
          <a:bodyPr/>
          <a:lstStyle/>
          <a:p>
            <a:pPr>
              <a:buFont typeface="Wingdings" charset="2"/>
              <a:buNone/>
              <a:defRPr/>
            </a:pPr>
            <a:r>
              <a:rPr lang="en-US" sz="1600" b="1" dirty="0" smtClean="0">
                <a:ea typeface="+mn-ea"/>
                <a:cs typeface="+mn-cs"/>
              </a:rPr>
              <a:t>Product</a:t>
            </a:r>
          </a:p>
          <a:p>
            <a:pPr>
              <a:buFont typeface="Wingdings" charset="2"/>
              <a:buChar char="§"/>
              <a:defRPr/>
            </a:pPr>
            <a:r>
              <a:rPr lang="en-US" sz="1600" dirty="0" smtClean="0">
                <a:ea typeface="+mn-ea"/>
                <a:cs typeface="+mn-cs"/>
              </a:rPr>
              <a:t>To be </a:t>
            </a:r>
            <a:r>
              <a:rPr lang="en-US" sz="1600" b="1" dirty="0" smtClean="0">
                <a:ea typeface="+mn-ea"/>
                <a:cs typeface="+mn-cs"/>
              </a:rPr>
              <a:t>innovative</a:t>
            </a:r>
            <a:r>
              <a:rPr lang="en-US" sz="1600" dirty="0" smtClean="0">
                <a:ea typeface="+mn-ea"/>
                <a:cs typeface="+mn-cs"/>
              </a:rPr>
              <a:t>, we need to come up with a great product / service.…</a:t>
            </a:r>
          </a:p>
          <a:p>
            <a:pPr>
              <a:buFont typeface="Wingdings" charset="2"/>
              <a:buChar char="§"/>
              <a:defRPr/>
            </a:pPr>
            <a:endParaRPr lang="en-US" sz="1600" dirty="0" smtClean="0">
              <a:ea typeface="+mn-ea"/>
              <a:cs typeface="+mn-cs"/>
            </a:endParaRPr>
          </a:p>
          <a:p>
            <a:pPr lvl="1">
              <a:buClr>
                <a:srgbClr val="0055A5"/>
              </a:buClr>
              <a:buFont typeface="Wingdings" panose="05000000000000000000" pitchFamily="2" charset="2"/>
              <a:buChar char="Ø"/>
              <a:defRPr/>
            </a:pPr>
            <a:r>
              <a:rPr lang="en-US" sz="1600" dirty="0" smtClean="0">
                <a:ea typeface="+mn-ea"/>
                <a:cs typeface="+mn-cs"/>
              </a:rPr>
              <a:t>Let’s now put this talk aside and </a:t>
            </a:r>
            <a:r>
              <a:rPr lang="en-US" sz="1600" b="1" dirty="0" smtClean="0">
                <a:ea typeface="+mn-ea"/>
                <a:cs typeface="+mn-cs"/>
              </a:rPr>
              <a:t>each of us come up with a great product</a:t>
            </a:r>
            <a:r>
              <a:rPr lang="en-US" sz="1600" dirty="0" smtClean="0">
                <a:ea typeface="+mn-ea"/>
                <a:cs typeface="+mn-cs"/>
              </a:rPr>
              <a:t>……</a:t>
            </a:r>
          </a:p>
          <a:p>
            <a:pPr lvl="1">
              <a:buClr>
                <a:srgbClr val="0055A5"/>
              </a:buClr>
              <a:buFont typeface="Wingdings" panose="05000000000000000000" pitchFamily="2" charset="2"/>
              <a:buChar char="Ø"/>
              <a:defRPr/>
            </a:pPr>
            <a:endParaRPr lang="en-US" sz="1600" dirty="0" smtClean="0">
              <a:ea typeface="+mn-ea"/>
              <a:cs typeface="+mn-cs"/>
            </a:endParaRPr>
          </a:p>
          <a:p>
            <a:pPr lvl="1">
              <a:buClr>
                <a:srgbClr val="0055A5"/>
              </a:buClr>
              <a:buFont typeface="Wingdings" panose="05000000000000000000" pitchFamily="2" charset="2"/>
              <a:buChar char="Ø"/>
              <a:defRPr/>
            </a:pPr>
            <a:r>
              <a:rPr lang="en-US" sz="1600" dirty="0" smtClean="0">
                <a:ea typeface="+mn-ea"/>
                <a:cs typeface="+mn-cs"/>
              </a:rPr>
              <a:t>Okay….who’s got one? </a:t>
            </a:r>
          </a:p>
          <a:p>
            <a:pPr lvl="1">
              <a:buClr>
                <a:srgbClr val="0055A5"/>
              </a:buClr>
              <a:buFont typeface="Wingdings" charset="2"/>
              <a:buChar char="§"/>
              <a:defRPr/>
            </a:pPr>
            <a:endParaRPr lang="en-US" sz="1600" dirty="0" smtClean="0">
              <a:ea typeface="+mn-ea"/>
              <a:cs typeface="+mn-cs"/>
            </a:endParaRPr>
          </a:p>
          <a:p>
            <a:pPr lvl="1">
              <a:buClr>
                <a:srgbClr val="0055A5"/>
              </a:buClr>
              <a:buFont typeface="Wingdings" charset="2"/>
              <a:buChar char="§"/>
              <a:defRPr/>
            </a:pPr>
            <a:endParaRPr lang="en-US" sz="1600" dirty="0">
              <a:ea typeface="+mn-ea"/>
              <a:cs typeface="+mn-cs"/>
            </a:endParaRPr>
          </a:p>
          <a:p>
            <a:pPr marL="457200" lvl="1" indent="0">
              <a:buClr>
                <a:srgbClr val="0055A5"/>
              </a:buClr>
              <a:buNone/>
              <a:defRPr/>
            </a:pPr>
            <a:r>
              <a:rPr lang="en-US" sz="2400" dirty="0" smtClean="0">
                <a:solidFill>
                  <a:srgbClr val="FF0000"/>
                </a:solidFill>
                <a:ea typeface="+mn-ea"/>
                <a:cs typeface="+mn-cs"/>
              </a:rPr>
              <a:t>  </a:t>
            </a:r>
            <a:endParaRPr lang="en-US" sz="2800" dirty="0" smtClean="0">
              <a:solidFill>
                <a:srgbClr val="003399"/>
              </a:solidFill>
              <a:ea typeface="+mn-ea"/>
              <a:cs typeface="+mn-cs"/>
            </a:endParaRPr>
          </a:p>
          <a:p>
            <a:pPr lvl="1">
              <a:buFont typeface="Wingdings" charset="2"/>
              <a:buChar char="§"/>
              <a:defRPr/>
            </a:pPr>
            <a:endParaRPr lang="en-US" sz="2000" dirty="0">
              <a:ea typeface="+mn-ea"/>
              <a:cs typeface="+mn-cs"/>
            </a:endParaRPr>
          </a:p>
          <a:p>
            <a:pPr>
              <a:buFont typeface="Wingdings" charset="2"/>
              <a:buChar char="§"/>
              <a:defRPr/>
            </a:pPr>
            <a:endParaRPr lang="en-US" sz="2000" dirty="0" smtClean="0">
              <a:ea typeface="+mn-ea"/>
              <a:cs typeface="+mn-c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2943" y="4396882"/>
            <a:ext cx="2494785" cy="1660166"/>
          </a:xfrm>
          <a:prstGeom prst="rect">
            <a:avLst/>
          </a:prstGeom>
        </p:spPr>
      </p:pic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179388" y="228600"/>
            <a:ext cx="6907212" cy="762000"/>
          </a:xfrm>
        </p:spPr>
        <p:txBody>
          <a:bodyPr/>
          <a:lstStyle/>
          <a:p>
            <a:r>
              <a:rPr lang="en-US" dirty="0" smtClean="0"/>
              <a:t>Product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604" y="4085811"/>
            <a:ext cx="2090161" cy="156762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8313" y="5226965"/>
            <a:ext cx="1104900" cy="13049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3726" y="4279383"/>
            <a:ext cx="2147076" cy="1895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996715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457200" y="1069975"/>
            <a:ext cx="8229600" cy="5614988"/>
          </a:xfrm>
        </p:spPr>
        <p:txBody>
          <a:bodyPr/>
          <a:lstStyle/>
          <a:p>
            <a:pPr>
              <a:buFont typeface="Wingdings" charset="2"/>
              <a:buChar char="§"/>
              <a:defRPr/>
            </a:pPr>
            <a:r>
              <a:rPr lang="en-US" sz="1600" dirty="0" smtClean="0">
                <a:ea typeface="+mn-ea"/>
                <a:cs typeface="+mn-cs"/>
              </a:rPr>
              <a:t>How come it’s so hard to think of a new product?</a:t>
            </a:r>
          </a:p>
          <a:p>
            <a:pPr>
              <a:buFont typeface="Wingdings" charset="2"/>
              <a:buChar char="§"/>
              <a:defRPr/>
            </a:pPr>
            <a:endParaRPr lang="en-US" sz="1600" dirty="0" smtClean="0">
              <a:ea typeface="+mn-ea"/>
              <a:cs typeface="+mn-cs"/>
            </a:endParaRPr>
          </a:p>
          <a:p>
            <a:pPr marL="457200" lvl="1" indent="0">
              <a:buNone/>
              <a:defRPr/>
            </a:pPr>
            <a:endParaRPr lang="en-US" sz="2000" dirty="0">
              <a:ea typeface="+mn-ea"/>
              <a:cs typeface="+mn-cs"/>
            </a:endParaRPr>
          </a:p>
          <a:p>
            <a:pPr>
              <a:buFont typeface="Wingdings" charset="2"/>
              <a:buChar char="§"/>
              <a:defRPr/>
            </a:pPr>
            <a:endParaRPr lang="en-US" sz="2000" dirty="0" smtClean="0">
              <a:ea typeface="+mn-ea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4068" y="1069976"/>
            <a:ext cx="1975910" cy="131487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7788" y="3749651"/>
            <a:ext cx="2604644" cy="186046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7" name="Rectangle 6"/>
          <p:cNvSpPr/>
          <p:nvPr/>
        </p:nvSpPr>
        <p:spPr bwMode="auto">
          <a:xfrm>
            <a:off x="4010110" y="3568001"/>
            <a:ext cx="1539709" cy="21339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Text Placeholder 1"/>
          <p:cNvSpPr txBox="1">
            <a:spLocks/>
          </p:cNvSpPr>
          <p:nvPr/>
        </p:nvSpPr>
        <p:spPr bwMode="auto">
          <a:xfrm>
            <a:off x="218427" y="1466652"/>
            <a:ext cx="8229600" cy="561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7013" indent="-227013" algn="l" rtl="0" eaLnBrk="0" fontAlgn="base" hangingPunct="0">
              <a:spcBef>
                <a:spcPts val="1800"/>
              </a:spcBef>
              <a:spcAft>
                <a:spcPct val="0"/>
              </a:spcAft>
              <a:buClr>
                <a:srgbClr val="0055A5"/>
              </a:buClr>
              <a:buFont typeface="Wingdings" pitchFamily="-7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ＭＳ Ｐゴシック" pitchFamily="-72" charset="-128"/>
                <a:cs typeface="ＭＳ Ｐゴシック" pitchFamily="-72" charset="-128"/>
              </a:defRPr>
            </a:lvl1pPr>
            <a:lvl2pPr marL="687388" indent="-2301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-72" charset="2"/>
              <a:buChar char="§"/>
              <a:defRPr sz="1800">
                <a:solidFill>
                  <a:schemeClr val="tx1"/>
                </a:solidFill>
                <a:latin typeface="+mn-lt"/>
                <a:ea typeface="ＭＳ Ｐゴシック" pitchFamily="-72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-72" charset="2"/>
              <a:buChar char="§"/>
              <a:defRPr sz="1800">
                <a:solidFill>
                  <a:schemeClr val="tx1"/>
                </a:solidFill>
                <a:latin typeface="+mn-lt"/>
                <a:ea typeface="ＭＳ Ｐゴシック" pitchFamily="-72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-72" charset="2"/>
              <a:buChar char="§"/>
              <a:defRPr sz="1800">
                <a:solidFill>
                  <a:schemeClr val="tx1"/>
                </a:solidFill>
                <a:latin typeface="+mn-lt"/>
                <a:ea typeface="ＭＳ Ｐゴシック" pitchFamily="-72" charset="-128"/>
              </a:defRPr>
            </a:lvl4pPr>
            <a:lvl5pPr marL="2057400" indent="-2301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-72" charset="2"/>
              <a:buChar char="§"/>
              <a:defRPr sz="1800">
                <a:solidFill>
                  <a:schemeClr val="tx1"/>
                </a:solidFill>
                <a:latin typeface="+mn-lt"/>
                <a:ea typeface="ＭＳ Ｐゴシック" pitchFamily="-72" charset="-128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457200" lvl="1" indent="0">
              <a:lnSpc>
                <a:spcPct val="150000"/>
              </a:lnSpc>
              <a:buClr>
                <a:srgbClr val="003399"/>
              </a:buClr>
              <a:buNone/>
              <a:defRPr/>
            </a:pPr>
            <a:r>
              <a:rPr lang="en-US" sz="1600" kern="0" dirty="0" smtClean="0">
                <a:ea typeface="+mn-ea"/>
                <a:cs typeface="+mn-cs"/>
              </a:rPr>
              <a:t>(Hint: what side of our brains do we engineers mostly use?)</a:t>
            </a:r>
          </a:p>
          <a:p>
            <a:pPr lvl="1">
              <a:buFont typeface="Wingdings" charset="2"/>
              <a:buChar char="§"/>
              <a:defRPr/>
            </a:pPr>
            <a:endParaRPr lang="en-US" sz="1600" kern="0" dirty="0" smtClean="0">
              <a:ea typeface="+mn-ea"/>
              <a:cs typeface="+mn-cs"/>
            </a:endParaRPr>
          </a:p>
          <a:p>
            <a:pPr lvl="1">
              <a:buFont typeface="Wingdings" charset="2"/>
              <a:buChar char="§"/>
              <a:defRPr/>
            </a:pPr>
            <a:endParaRPr lang="en-US" sz="1600" kern="0" dirty="0" smtClean="0">
              <a:ea typeface="+mn-ea"/>
              <a:cs typeface="+mn-cs"/>
            </a:endParaRPr>
          </a:p>
          <a:p>
            <a:pPr lvl="1">
              <a:buFont typeface="Wingdings" charset="2"/>
              <a:buChar char="§"/>
              <a:defRPr/>
            </a:pPr>
            <a:endParaRPr lang="en-US" sz="1600" kern="0" dirty="0" smtClean="0">
              <a:ea typeface="+mn-ea"/>
              <a:cs typeface="+mn-cs"/>
            </a:endParaRPr>
          </a:p>
          <a:p>
            <a:pPr lvl="1">
              <a:buFont typeface="Wingdings" charset="2"/>
              <a:buChar char="§"/>
              <a:defRPr/>
            </a:pPr>
            <a:endParaRPr lang="en-US" sz="1600" kern="0" dirty="0" smtClean="0">
              <a:ea typeface="+mn-ea"/>
              <a:cs typeface="+mn-cs"/>
            </a:endParaRPr>
          </a:p>
          <a:p>
            <a:pPr marL="457200" lvl="1" indent="0">
              <a:buFont typeface="Wingdings" pitchFamily="-72" charset="2"/>
              <a:buNone/>
              <a:defRPr/>
            </a:pPr>
            <a:r>
              <a:rPr lang="en-US" sz="1600" kern="0" dirty="0" smtClean="0">
                <a:ea typeface="+mn-ea"/>
                <a:cs typeface="+mn-cs"/>
              </a:rPr>
              <a:t> </a:t>
            </a:r>
          </a:p>
          <a:p>
            <a:pPr marL="457200" lvl="1" indent="0">
              <a:buFont typeface="Wingdings" pitchFamily="-72" charset="2"/>
              <a:buNone/>
              <a:defRPr/>
            </a:pPr>
            <a:endParaRPr lang="en-US" sz="2000" kern="0" dirty="0" smtClean="0">
              <a:ea typeface="+mn-ea"/>
              <a:cs typeface="+mn-cs"/>
            </a:endParaRPr>
          </a:p>
          <a:p>
            <a:pPr>
              <a:buFont typeface="Wingdings" charset="2"/>
              <a:buChar char="§"/>
              <a:defRPr/>
            </a:pPr>
            <a:endParaRPr lang="en-US" sz="2000" dirty="0" smtClean="0">
              <a:ea typeface="+mn-ea"/>
              <a:cs typeface="+mn-cs"/>
            </a:endParaRPr>
          </a:p>
        </p:txBody>
      </p:sp>
      <p:sp>
        <p:nvSpPr>
          <p:cNvPr id="9" name="Title 2"/>
          <p:cNvSpPr>
            <a:spLocks noGrp="1"/>
          </p:cNvSpPr>
          <p:nvPr>
            <p:ph type="title"/>
          </p:nvPr>
        </p:nvSpPr>
        <p:spPr>
          <a:xfrm>
            <a:off x="179388" y="228600"/>
            <a:ext cx="6907212" cy="762000"/>
          </a:xfrm>
        </p:spPr>
        <p:txBody>
          <a:bodyPr/>
          <a:lstStyle/>
          <a:p>
            <a:r>
              <a:rPr lang="en-US" dirty="0" smtClean="0"/>
              <a:t>Product </a:t>
            </a:r>
          </a:p>
        </p:txBody>
      </p:sp>
    </p:spTree>
    <p:extLst>
      <p:ext uri="{BB962C8B-B14F-4D97-AF65-F5344CB8AC3E}">
        <p14:creationId xmlns:p14="http://schemas.microsoft.com/office/powerpoint/2010/main" val="290426366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457200" y="1069975"/>
            <a:ext cx="8229600" cy="5614988"/>
          </a:xfrm>
        </p:spPr>
        <p:txBody>
          <a:bodyPr/>
          <a:lstStyle/>
          <a:p>
            <a:pPr>
              <a:buFont typeface="Wingdings" charset="2"/>
              <a:buNone/>
              <a:defRPr/>
            </a:pPr>
            <a:r>
              <a:rPr lang="en-US" sz="1600" b="1" dirty="0" smtClean="0">
                <a:ea typeface="+mn-ea"/>
                <a:cs typeface="+mn-cs"/>
              </a:rPr>
              <a:t>Product – it all starts here</a:t>
            </a:r>
          </a:p>
          <a:p>
            <a:pPr>
              <a:buFont typeface="Wingdings" charset="2"/>
              <a:buChar char="§"/>
              <a:defRPr/>
            </a:pPr>
            <a:r>
              <a:rPr lang="en-US" sz="1600" dirty="0" smtClean="0">
                <a:ea typeface="+mn-ea"/>
                <a:cs typeface="+mn-cs"/>
              </a:rPr>
              <a:t>How come it’s so hard to think of a new product?</a:t>
            </a:r>
          </a:p>
          <a:p>
            <a:pPr>
              <a:buFont typeface="Wingdings" charset="2"/>
              <a:buChar char="§"/>
              <a:defRPr/>
            </a:pPr>
            <a:endParaRPr lang="en-US" sz="1600" dirty="0" smtClean="0">
              <a:ea typeface="+mn-ea"/>
              <a:cs typeface="+mn-cs"/>
            </a:endParaRPr>
          </a:p>
          <a:p>
            <a:pPr marL="457200" lvl="1" indent="0">
              <a:buNone/>
              <a:defRPr/>
            </a:pPr>
            <a:endParaRPr lang="en-US" sz="2000" dirty="0">
              <a:ea typeface="+mn-ea"/>
              <a:cs typeface="+mn-cs"/>
            </a:endParaRPr>
          </a:p>
          <a:p>
            <a:pPr>
              <a:buFont typeface="Wingdings" charset="2"/>
              <a:buChar char="§"/>
              <a:defRPr/>
            </a:pPr>
            <a:endParaRPr lang="en-US" sz="2000" dirty="0" smtClean="0">
              <a:ea typeface="+mn-ea"/>
              <a:cs typeface="+mn-c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7788" y="3775288"/>
            <a:ext cx="2604644" cy="186046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" name="Rectangle 2"/>
          <p:cNvSpPr/>
          <p:nvPr/>
        </p:nvSpPr>
        <p:spPr>
          <a:xfrm>
            <a:off x="0" y="2493963"/>
            <a:ext cx="92341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ct val="150000"/>
              </a:lnSpc>
              <a:buFont typeface="Wingdings" charset="2"/>
              <a:buChar char="§"/>
              <a:defRPr/>
            </a:pPr>
            <a:r>
              <a:rPr lang="en-US" sz="1600" dirty="0" smtClean="0"/>
              <a:t>   </a:t>
            </a:r>
            <a:r>
              <a:rPr lang="en-US" sz="1600" dirty="0" smtClean="0">
                <a:latin typeface="+mn-lt"/>
              </a:rPr>
              <a:t>Who </a:t>
            </a:r>
            <a:r>
              <a:rPr lang="en-US" sz="1600" dirty="0">
                <a:latin typeface="+mn-lt"/>
              </a:rPr>
              <a:t>are the creative folks</a:t>
            </a:r>
            <a:r>
              <a:rPr lang="en-US" sz="1600" dirty="0" smtClean="0">
                <a:latin typeface="+mn-lt"/>
              </a:rPr>
              <a:t>?   Musicians……Artists………Authors …..Storytellers</a:t>
            </a:r>
            <a:endParaRPr lang="en-US" sz="1600" dirty="0">
              <a:latin typeface="+mn-lt"/>
            </a:endParaRPr>
          </a:p>
          <a:p>
            <a:pPr lvl="1">
              <a:lnSpc>
                <a:spcPct val="150000"/>
              </a:lnSpc>
              <a:buFont typeface="Wingdings" charset="2"/>
              <a:buChar char="§"/>
              <a:defRPr/>
            </a:pPr>
            <a:r>
              <a:rPr lang="en-US" sz="1600" b="1" i="1" dirty="0" smtClean="0">
                <a:latin typeface="+mn-lt"/>
              </a:rPr>
              <a:t>   Right</a:t>
            </a:r>
            <a:r>
              <a:rPr lang="en-US" sz="1600" dirty="0" smtClean="0">
                <a:latin typeface="+mn-lt"/>
              </a:rPr>
              <a:t> </a:t>
            </a:r>
            <a:r>
              <a:rPr lang="en-US" sz="1600" dirty="0" err="1">
                <a:latin typeface="+mn-lt"/>
              </a:rPr>
              <a:t>brainiacs</a:t>
            </a:r>
            <a:endParaRPr lang="en-US" sz="1600" dirty="0">
              <a:latin typeface="+mn-lt"/>
            </a:endParaRPr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179388" y="228600"/>
            <a:ext cx="6907212" cy="762000"/>
          </a:xfrm>
        </p:spPr>
        <p:txBody>
          <a:bodyPr/>
          <a:lstStyle/>
          <a:p>
            <a:r>
              <a:rPr lang="en-US" dirty="0" smtClean="0"/>
              <a:t>Product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4068" y="1069976"/>
            <a:ext cx="1975910" cy="1314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2989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427289" y="990600"/>
            <a:ext cx="8229674" cy="5614988"/>
          </a:xfrm>
        </p:spPr>
        <p:txBody>
          <a:bodyPr/>
          <a:lstStyle/>
          <a:p>
            <a:pPr>
              <a:buFont typeface="Wingdings" charset="2"/>
              <a:buNone/>
              <a:defRPr/>
            </a:pPr>
            <a:r>
              <a:rPr lang="en-US" sz="2000" b="1" dirty="0" smtClean="0">
                <a:ea typeface="+mn-ea"/>
                <a:cs typeface="+mn-cs"/>
              </a:rPr>
              <a:t>Product creativity can be learned!  </a:t>
            </a:r>
          </a:p>
          <a:p>
            <a:pPr>
              <a:buFont typeface="Wingdings" charset="2"/>
              <a:buNone/>
              <a:defRPr/>
            </a:pPr>
            <a:r>
              <a:rPr lang="en-US" sz="2000" dirty="0" smtClean="0">
                <a:ea typeface="+mn-ea"/>
                <a:cs typeface="+mn-cs"/>
              </a:rPr>
              <a:t>Thoughts on how:</a:t>
            </a:r>
          </a:p>
          <a:p>
            <a:pPr>
              <a:lnSpc>
                <a:spcPct val="150000"/>
              </a:lnSpc>
              <a:buFont typeface="Wingdings" charset="2"/>
              <a:buChar char="§"/>
              <a:defRPr/>
            </a:pPr>
            <a:r>
              <a:rPr lang="en-US" sz="1600" dirty="0" smtClean="0">
                <a:ea typeface="+mn-ea"/>
                <a:cs typeface="+mn-cs"/>
              </a:rPr>
              <a:t>Dream.  Literally.  </a:t>
            </a:r>
          </a:p>
          <a:p>
            <a:pPr lvl="1">
              <a:lnSpc>
                <a:spcPct val="150000"/>
              </a:lnSpc>
              <a:buClr>
                <a:srgbClr val="0055A5"/>
              </a:buClr>
              <a:buFont typeface="Wingdings" charset="2"/>
              <a:buChar char="§"/>
              <a:defRPr/>
            </a:pPr>
            <a:r>
              <a:rPr lang="en-US" sz="1600" dirty="0" smtClean="0">
                <a:ea typeface="+mn-ea"/>
                <a:cs typeface="+mn-cs"/>
              </a:rPr>
              <a:t>Your best ideas come when you are:</a:t>
            </a:r>
          </a:p>
          <a:p>
            <a:pPr lvl="2">
              <a:lnSpc>
                <a:spcPct val="150000"/>
              </a:lnSpc>
              <a:buClr>
                <a:srgbClr val="0055A5"/>
              </a:buClr>
              <a:buFont typeface="Wingdings" panose="05000000000000000000" pitchFamily="2" charset="2"/>
              <a:buChar char="Ø"/>
              <a:defRPr/>
            </a:pPr>
            <a:r>
              <a:rPr lang="en-US" sz="1600" b="1" dirty="0" smtClean="0">
                <a:ea typeface="+mn-ea"/>
                <a:cs typeface="+mn-cs"/>
              </a:rPr>
              <a:t>Asleep</a:t>
            </a:r>
          </a:p>
          <a:p>
            <a:pPr lvl="2">
              <a:lnSpc>
                <a:spcPct val="150000"/>
              </a:lnSpc>
              <a:buClr>
                <a:srgbClr val="0055A5"/>
              </a:buClr>
              <a:buFont typeface="Wingdings" panose="05000000000000000000" pitchFamily="2" charset="2"/>
              <a:buChar char="Ø"/>
              <a:defRPr/>
            </a:pPr>
            <a:r>
              <a:rPr lang="en-US" sz="1600" i="1" dirty="0" smtClean="0">
                <a:ea typeface="+mn-ea"/>
                <a:cs typeface="+mn-cs"/>
              </a:rPr>
              <a:t>In a trance </a:t>
            </a:r>
            <a:r>
              <a:rPr lang="en-US" sz="1600" dirty="0" smtClean="0">
                <a:ea typeface="+mn-ea"/>
                <a:cs typeface="+mn-cs"/>
              </a:rPr>
              <a:t>with your mind wandering</a:t>
            </a:r>
          </a:p>
          <a:p>
            <a:pPr lvl="2">
              <a:lnSpc>
                <a:spcPct val="150000"/>
              </a:lnSpc>
              <a:buClr>
                <a:srgbClr val="0055A5"/>
              </a:buClr>
              <a:buFont typeface="Wingdings" panose="05000000000000000000" pitchFamily="2" charset="2"/>
              <a:buChar char="Ø"/>
              <a:defRPr/>
            </a:pPr>
            <a:r>
              <a:rPr lang="en-US" sz="1600" dirty="0" smtClean="0">
                <a:ea typeface="+mn-ea"/>
                <a:cs typeface="+mn-cs"/>
              </a:rPr>
              <a:t>Rock climbing / bike riding / sequestered in the WC</a:t>
            </a:r>
          </a:p>
          <a:p>
            <a:pPr lvl="2">
              <a:lnSpc>
                <a:spcPct val="150000"/>
              </a:lnSpc>
              <a:buClr>
                <a:srgbClr val="0055A5"/>
              </a:buClr>
              <a:buFont typeface="Wingdings" panose="05000000000000000000" pitchFamily="2" charset="2"/>
              <a:buChar char="Ø"/>
              <a:defRPr/>
            </a:pPr>
            <a:endParaRPr lang="en-US" sz="1600" dirty="0">
              <a:ea typeface="+mn-ea"/>
              <a:cs typeface="+mn-cs"/>
            </a:endParaRPr>
          </a:p>
          <a:p>
            <a:pPr marL="0" indent="0">
              <a:lnSpc>
                <a:spcPct val="150000"/>
              </a:lnSpc>
              <a:buNone/>
              <a:defRPr/>
            </a:pPr>
            <a:r>
              <a:rPr lang="en-US" i="1" dirty="0" smtClean="0">
                <a:ea typeface="+mn-ea"/>
                <a:cs typeface="+mn-cs"/>
              </a:rPr>
              <a:t>Creative ideas come from your </a:t>
            </a:r>
            <a:r>
              <a:rPr lang="en-US" b="1" i="1" dirty="0" smtClean="0">
                <a:ea typeface="+mn-ea"/>
                <a:cs typeface="+mn-cs"/>
              </a:rPr>
              <a:t>subconscious mind</a:t>
            </a:r>
            <a:r>
              <a:rPr lang="en-US" i="1" dirty="0" smtClean="0">
                <a:ea typeface="+mn-ea"/>
                <a:cs typeface="+mn-cs"/>
              </a:rPr>
              <a:t> – which cannot be engaged by your conscious mind.  Think of your subconscious  mind as an exclusive night club with a hulking bouncer….</a:t>
            </a:r>
          </a:p>
          <a:p>
            <a:pPr>
              <a:buFont typeface="Wingdings" charset="2"/>
              <a:buChar char="§"/>
              <a:defRPr/>
            </a:pPr>
            <a:endParaRPr lang="en-US" sz="2000" dirty="0" smtClean="0">
              <a:ea typeface="+mn-ea"/>
              <a:cs typeface="+mn-cs"/>
            </a:endParaRPr>
          </a:p>
        </p:txBody>
      </p:sp>
      <p:sp>
        <p:nvSpPr>
          <p:cNvPr id="21506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138" y="1638687"/>
            <a:ext cx="2486825" cy="1358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727507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457200" y="990600"/>
            <a:ext cx="8229600" cy="5614988"/>
          </a:xfrm>
        </p:spPr>
        <p:txBody>
          <a:bodyPr/>
          <a:lstStyle/>
          <a:p>
            <a:pPr>
              <a:buFont typeface="Wingdings" charset="2"/>
              <a:buNone/>
              <a:defRPr/>
            </a:pPr>
            <a:r>
              <a:rPr lang="en-US" sz="2000" b="1" dirty="0">
                <a:ea typeface="+mn-ea"/>
                <a:cs typeface="+mn-cs"/>
              </a:rPr>
              <a:t>P</a:t>
            </a:r>
            <a:r>
              <a:rPr lang="en-US" sz="2000" b="1" dirty="0" smtClean="0">
                <a:ea typeface="+mn-ea"/>
                <a:cs typeface="+mn-cs"/>
              </a:rPr>
              <a:t>roduct creativity can be learned!</a:t>
            </a:r>
          </a:p>
          <a:p>
            <a:pPr>
              <a:buFont typeface="Wingdings" charset="2"/>
              <a:buChar char="§"/>
              <a:defRPr/>
            </a:pPr>
            <a:r>
              <a:rPr lang="en-US" sz="1600" dirty="0" smtClean="0">
                <a:ea typeface="+mn-ea"/>
                <a:cs typeface="+mn-cs"/>
              </a:rPr>
              <a:t>Develop the crazy right side of your brain….</a:t>
            </a:r>
          </a:p>
          <a:p>
            <a:pPr lvl="1">
              <a:buFont typeface="Wingdings" charset="2"/>
              <a:buChar char="§"/>
              <a:defRPr/>
            </a:pPr>
            <a:r>
              <a:rPr lang="en-US" sz="1600" dirty="0" smtClean="0">
                <a:ea typeface="+mn-ea"/>
                <a:cs typeface="+mn-cs"/>
              </a:rPr>
              <a:t>Reading.  Humor.  Arts.  </a:t>
            </a:r>
          </a:p>
          <a:p>
            <a:pPr lvl="1">
              <a:buFont typeface="Wingdings" charset="2"/>
              <a:buChar char="§"/>
              <a:defRPr/>
            </a:pPr>
            <a:endParaRPr lang="en-US" sz="1600" dirty="0" smtClean="0">
              <a:ea typeface="+mn-ea"/>
              <a:cs typeface="+mn-cs"/>
            </a:endParaRPr>
          </a:p>
          <a:p>
            <a:pPr>
              <a:lnSpc>
                <a:spcPct val="150000"/>
              </a:lnSpc>
              <a:buFont typeface="Wingdings" charset="2"/>
              <a:buChar char="§"/>
              <a:defRPr/>
            </a:pPr>
            <a:r>
              <a:rPr lang="en-US" sz="1600" u="sng" dirty="0" smtClean="0">
                <a:ea typeface="+mn-ea"/>
                <a:cs typeface="+mn-cs"/>
              </a:rPr>
              <a:t>Start with the end in mind. </a:t>
            </a:r>
          </a:p>
          <a:p>
            <a:pPr marL="800100" lvl="1" indent="-342900">
              <a:lnSpc>
                <a:spcPct val="150000"/>
              </a:lnSpc>
              <a:buClr>
                <a:srgbClr val="0055A5"/>
              </a:buClr>
              <a:buFont typeface="+mj-lt"/>
              <a:buAutoNum type="arabicPeriod"/>
              <a:defRPr/>
            </a:pPr>
            <a:r>
              <a:rPr lang="en-US" sz="1600" dirty="0" smtClean="0">
                <a:ea typeface="+mn-ea"/>
                <a:cs typeface="+mn-cs"/>
              </a:rPr>
              <a:t>What is it you want to accomplish?  </a:t>
            </a:r>
          </a:p>
          <a:p>
            <a:pPr marL="800100" lvl="1" indent="-342900">
              <a:lnSpc>
                <a:spcPct val="150000"/>
              </a:lnSpc>
              <a:buClr>
                <a:srgbClr val="0055A5"/>
              </a:buClr>
              <a:buFont typeface="+mj-lt"/>
              <a:buAutoNum type="arabicPeriod"/>
              <a:defRPr/>
            </a:pPr>
            <a:r>
              <a:rPr lang="en-US" sz="1600" dirty="0" smtClean="0">
                <a:ea typeface="+mn-ea"/>
                <a:cs typeface="+mn-cs"/>
              </a:rPr>
              <a:t>What are the (mechanical) needs to overcome?  </a:t>
            </a:r>
          </a:p>
          <a:p>
            <a:pPr marL="800100" lvl="1" indent="-342900">
              <a:lnSpc>
                <a:spcPct val="150000"/>
              </a:lnSpc>
              <a:buClr>
                <a:srgbClr val="0055A5"/>
              </a:buClr>
              <a:buFont typeface="+mj-lt"/>
              <a:buAutoNum type="arabicPeriod"/>
              <a:defRPr/>
            </a:pPr>
            <a:r>
              <a:rPr lang="en-US" sz="1600" dirty="0" smtClean="0">
                <a:ea typeface="+mn-ea"/>
                <a:cs typeface="+mn-cs"/>
              </a:rPr>
              <a:t>What (product/device/system) would meet these needs?</a:t>
            </a:r>
          </a:p>
        </p:txBody>
      </p:sp>
      <p:sp>
        <p:nvSpPr>
          <p:cNvPr id="21506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 </a:t>
            </a:r>
          </a:p>
        </p:txBody>
      </p:sp>
    </p:spTree>
    <p:extLst>
      <p:ext uri="{BB962C8B-B14F-4D97-AF65-F5344CB8AC3E}">
        <p14:creationId xmlns:p14="http://schemas.microsoft.com/office/powerpoint/2010/main" val="225078507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457200" y="1095613"/>
            <a:ext cx="8229600" cy="5614988"/>
          </a:xfrm>
        </p:spPr>
        <p:txBody>
          <a:bodyPr/>
          <a:lstStyle/>
          <a:p>
            <a:pPr>
              <a:buFont typeface="Wingdings" charset="2"/>
              <a:buNone/>
              <a:defRPr/>
            </a:pPr>
            <a:r>
              <a:rPr lang="en-US" sz="2000" b="1" dirty="0" smtClean="0">
                <a:ea typeface="+mn-ea"/>
                <a:cs typeface="+mn-cs"/>
              </a:rPr>
              <a:t>Product - example</a:t>
            </a:r>
          </a:p>
          <a:p>
            <a:pPr>
              <a:buFont typeface="Wingdings" charset="2"/>
              <a:buChar char="§"/>
              <a:defRPr/>
            </a:pPr>
            <a:r>
              <a:rPr lang="en-US" dirty="0" smtClean="0">
                <a:ea typeface="+mn-ea"/>
                <a:cs typeface="+mn-cs"/>
              </a:rPr>
              <a:t> In 1970, retaining walls all looked like this...</a:t>
            </a:r>
          </a:p>
          <a:p>
            <a:pPr>
              <a:buFont typeface="Wingdings" charset="2"/>
              <a:buChar char="§"/>
              <a:defRPr/>
            </a:pPr>
            <a:endParaRPr lang="en-US" dirty="0" smtClean="0">
              <a:ea typeface="+mn-ea"/>
              <a:cs typeface="+mn-cs"/>
            </a:endParaRPr>
          </a:p>
          <a:p>
            <a:pPr>
              <a:buFont typeface="Wingdings" charset="2"/>
              <a:buChar char="§"/>
              <a:defRPr/>
            </a:pPr>
            <a:endParaRPr lang="en-US" dirty="0">
              <a:ea typeface="+mn-ea"/>
              <a:cs typeface="+mn-cs"/>
            </a:endParaRPr>
          </a:p>
          <a:p>
            <a:pPr>
              <a:buFont typeface="Wingdings" charset="2"/>
              <a:buChar char="§"/>
              <a:defRPr/>
            </a:pPr>
            <a:endParaRPr lang="en-US" dirty="0">
              <a:ea typeface="+mn-ea"/>
              <a:cs typeface="+mn-cs"/>
            </a:endParaRPr>
          </a:p>
          <a:p>
            <a:pPr>
              <a:buFont typeface="Wingdings" charset="2"/>
              <a:buChar char="§"/>
              <a:defRPr/>
            </a:pPr>
            <a:endParaRPr lang="en-US" dirty="0" smtClean="0">
              <a:ea typeface="+mn-ea"/>
              <a:cs typeface="+mn-cs"/>
            </a:endParaRPr>
          </a:p>
          <a:p>
            <a:pPr>
              <a:buFont typeface="Wingdings" charset="2"/>
              <a:buChar char="§"/>
              <a:defRPr/>
            </a:pPr>
            <a:endParaRPr lang="en-US" dirty="0">
              <a:ea typeface="+mn-ea"/>
              <a:cs typeface="+mn-cs"/>
            </a:endParaRPr>
          </a:p>
          <a:p>
            <a:pPr>
              <a:buFont typeface="Wingdings" charset="2"/>
              <a:buChar char="§"/>
              <a:defRPr/>
            </a:pPr>
            <a:endParaRPr lang="en-US" dirty="0" smtClean="0">
              <a:ea typeface="+mn-ea"/>
              <a:cs typeface="+mn-cs"/>
            </a:endParaRPr>
          </a:p>
          <a:p>
            <a:pPr>
              <a:spcBef>
                <a:spcPts val="600"/>
              </a:spcBef>
              <a:buFont typeface="Wingdings" charset="2"/>
              <a:buChar char="§"/>
              <a:defRPr/>
            </a:pPr>
            <a:r>
              <a:rPr lang="en-US" dirty="0" smtClean="0">
                <a:ea typeface="+mn-ea"/>
                <a:cs typeface="+mn-cs"/>
              </a:rPr>
              <a:t>They work GREAT!  </a:t>
            </a:r>
          </a:p>
          <a:p>
            <a:pPr marL="0" indent="0">
              <a:spcBef>
                <a:spcPts val="600"/>
              </a:spcBef>
              <a:buNone/>
              <a:defRPr/>
            </a:pPr>
            <a:r>
              <a:rPr lang="en-US" dirty="0" smtClean="0">
                <a:ea typeface="+mn-ea"/>
                <a:cs typeface="+mn-cs"/>
              </a:rPr>
              <a:t>    (safe and super – </a:t>
            </a:r>
            <a:r>
              <a:rPr lang="en-US" dirty="0" smtClean="0">
                <a:solidFill>
                  <a:srgbClr val="003399"/>
                </a:solidFill>
                <a:ea typeface="+mn-ea"/>
                <a:cs typeface="+mn-cs"/>
              </a:rPr>
              <a:t>no need for innovation here</a:t>
            </a:r>
            <a:r>
              <a:rPr lang="en-US" dirty="0" smtClean="0">
                <a:ea typeface="+mn-ea"/>
                <a:cs typeface="+mn-cs"/>
              </a:rPr>
              <a:t>?).</a:t>
            </a:r>
          </a:p>
        </p:txBody>
      </p:sp>
      <p:sp>
        <p:nvSpPr>
          <p:cNvPr id="21506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822" y="2217719"/>
            <a:ext cx="3262069" cy="223891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4010" y="2129125"/>
            <a:ext cx="2339892" cy="2655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748038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457200" y="1095613"/>
            <a:ext cx="8229600" cy="5614988"/>
          </a:xfrm>
        </p:spPr>
        <p:txBody>
          <a:bodyPr/>
          <a:lstStyle/>
          <a:p>
            <a:pPr>
              <a:buFont typeface="Wingdings" charset="2"/>
              <a:buNone/>
              <a:defRPr/>
            </a:pPr>
            <a:r>
              <a:rPr lang="en-US" sz="2000" b="1" dirty="0" smtClean="0">
                <a:ea typeface="+mn-ea"/>
                <a:cs typeface="+mn-cs"/>
              </a:rPr>
              <a:t>Product - example</a:t>
            </a:r>
          </a:p>
          <a:p>
            <a:pPr>
              <a:buFont typeface="Wingdings" charset="2"/>
              <a:buChar char="§"/>
              <a:defRPr/>
            </a:pPr>
            <a:r>
              <a:rPr lang="en-US" dirty="0" smtClean="0">
                <a:ea typeface="+mn-ea"/>
                <a:cs typeface="+mn-cs"/>
              </a:rPr>
              <a:t> What about cost?</a:t>
            </a:r>
          </a:p>
          <a:p>
            <a:pPr>
              <a:buFont typeface="Wingdings" charset="2"/>
              <a:buChar char="§"/>
              <a:defRPr/>
            </a:pPr>
            <a:endParaRPr lang="en-US" dirty="0" smtClean="0">
              <a:ea typeface="+mn-ea"/>
              <a:cs typeface="+mn-cs"/>
            </a:endParaRPr>
          </a:p>
          <a:p>
            <a:pPr>
              <a:buFont typeface="Wingdings" charset="2"/>
              <a:buChar char="§"/>
              <a:defRPr/>
            </a:pPr>
            <a:endParaRPr lang="en-US" dirty="0">
              <a:ea typeface="+mn-ea"/>
              <a:cs typeface="+mn-cs"/>
            </a:endParaRPr>
          </a:p>
          <a:p>
            <a:pPr>
              <a:buFont typeface="Wingdings" charset="2"/>
              <a:buChar char="§"/>
              <a:defRPr/>
            </a:pPr>
            <a:endParaRPr lang="en-US" dirty="0">
              <a:ea typeface="+mn-ea"/>
              <a:cs typeface="+mn-cs"/>
            </a:endParaRPr>
          </a:p>
          <a:p>
            <a:pPr>
              <a:buFont typeface="Wingdings" charset="2"/>
              <a:buChar char="§"/>
              <a:defRPr/>
            </a:pPr>
            <a:endParaRPr lang="en-US" dirty="0" smtClean="0">
              <a:ea typeface="+mn-ea"/>
              <a:cs typeface="+mn-cs"/>
            </a:endParaRPr>
          </a:p>
          <a:p>
            <a:pPr>
              <a:lnSpc>
                <a:spcPct val="150000"/>
              </a:lnSpc>
              <a:buClr>
                <a:srgbClr val="003399"/>
              </a:buClr>
              <a:buFont typeface="Wingdings" panose="05000000000000000000" pitchFamily="2" charset="2"/>
              <a:buChar char="Ø"/>
              <a:defRPr/>
            </a:pPr>
            <a:r>
              <a:rPr lang="en-US" sz="1600" dirty="0">
                <a:ea typeface="+mn-ea"/>
                <a:cs typeface="+mn-cs"/>
              </a:rPr>
              <a:t>C</a:t>
            </a:r>
            <a:r>
              <a:rPr lang="en-US" sz="1600" dirty="0" smtClean="0">
                <a:ea typeface="+mn-ea"/>
                <a:cs typeface="+mn-cs"/>
              </a:rPr>
              <a:t>oncrete.  Strong </a:t>
            </a:r>
            <a:r>
              <a:rPr lang="en-US" sz="1600" dirty="0" smtClean="0">
                <a:ea typeface="+mn-ea"/>
                <a:cs typeface="+mn-cs"/>
                <a:sym typeface="Wingdings" panose="05000000000000000000" pitchFamily="2" charset="2"/>
              </a:rPr>
              <a:t>.  And expensive.</a:t>
            </a:r>
          </a:p>
          <a:p>
            <a:pPr lvl="2">
              <a:lnSpc>
                <a:spcPct val="150000"/>
              </a:lnSpc>
              <a:buClr>
                <a:srgbClr val="003399"/>
              </a:buClr>
              <a:buFont typeface="Wingdings" panose="05000000000000000000" pitchFamily="2" charset="2"/>
              <a:buChar char="Ø"/>
              <a:defRPr/>
            </a:pPr>
            <a:r>
              <a:rPr lang="en-US" sz="1600" dirty="0" smtClean="0">
                <a:ea typeface="+mn-ea"/>
                <a:cs typeface="+mn-cs"/>
                <a:sym typeface="Wingdings" panose="05000000000000000000" pitchFamily="2" charset="2"/>
              </a:rPr>
              <a:t>How could we make the facing thinner?</a:t>
            </a:r>
          </a:p>
          <a:p>
            <a:pPr lvl="3">
              <a:lnSpc>
                <a:spcPct val="150000"/>
              </a:lnSpc>
              <a:buClr>
                <a:srgbClr val="003399"/>
              </a:buClr>
              <a:buFont typeface="Wingdings" panose="05000000000000000000" pitchFamily="2" charset="2"/>
              <a:buChar char="Ø"/>
              <a:defRPr/>
            </a:pPr>
            <a:r>
              <a:rPr lang="en-US" sz="1600" dirty="0" smtClean="0">
                <a:ea typeface="+mn-ea"/>
                <a:cs typeface="+mn-cs"/>
                <a:sym typeface="Wingdings" panose="05000000000000000000" pitchFamily="2" charset="2"/>
              </a:rPr>
              <a:t>Could we get rid of the base?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  <a:defRPr/>
            </a:pPr>
            <a:r>
              <a:rPr lang="en-US" sz="1600" dirty="0" smtClean="0">
                <a:ea typeface="+mn-ea"/>
                <a:cs typeface="+mn-cs"/>
                <a:sym typeface="Wingdings" panose="05000000000000000000" pitchFamily="2" charset="2"/>
              </a:rPr>
              <a:t> </a:t>
            </a:r>
            <a:r>
              <a:rPr lang="en-US" sz="1600" b="1" dirty="0" smtClean="0">
                <a:ea typeface="+mn-ea"/>
                <a:cs typeface="+mn-cs"/>
                <a:sym typeface="Wingdings" panose="05000000000000000000" pitchFamily="2" charset="2"/>
              </a:rPr>
              <a:t>What would we need to do (add) to make it stable?</a:t>
            </a:r>
            <a:endParaRPr lang="en-US" sz="1600" b="1" dirty="0" smtClean="0">
              <a:ea typeface="+mn-ea"/>
              <a:cs typeface="+mn-cs"/>
            </a:endParaRPr>
          </a:p>
          <a:p>
            <a:pPr>
              <a:buFont typeface="Wingdings" charset="2"/>
              <a:buChar char="§"/>
              <a:defRPr/>
            </a:pPr>
            <a:endParaRPr lang="en-US" sz="2000" dirty="0" smtClean="0">
              <a:ea typeface="+mn-ea"/>
              <a:cs typeface="+mn-cs"/>
            </a:endParaRPr>
          </a:p>
        </p:txBody>
      </p:sp>
      <p:sp>
        <p:nvSpPr>
          <p:cNvPr id="21506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822" y="2217719"/>
            <a:ext cx="2401591" cy="16483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5062" y="2879933"/>
            <a:ext cx="2066426" cy="2345045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 bwMode="auto">
          <a:xfrm flipV="1">
            <a:off x="5811140" y="4052455"/>
            <a:ext cx="1486968" cy="647732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3399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" name="Straight Arrow Connector 8"/>
          <p:cNvCxnSpPr/>
          <p:nvPr/>
        </p:nvCxnSpPr>
        <p:spPr bwMode="auto">
          <a:xfrm flipV="1">
            <a:off x="5247118" y="4572000"/>
            <a:ext cx="1839482" cy="65297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3399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16881599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457200" y="1095613"/>
            <a:ext cx="8229600" cy="5614988"/>
          </a:xfrm>
        </p:spPr>
        <p:txBody>
          <a:bodyPr/>
          <a:lstStyle/>
          <a:p>
            <a:pPr>
              <a:buFont typeface="Wingdings" charset="2"/>
              <a:buNone/>
              <a:defRPr/>
            </a:pPr>
            <a:r>
              <a:rPr lang="en-US" sz="2000" b="1" dirty="0" smtClean="0">
                <a:ea typeface="+mn-ea"/>
                <a:cs typeface="+mn-cs"/>
              </a:rPr>
              <a:t>Product - example</a:t>
            </a:r>
          </a:p>
          <a:p>
            <a:pPr>
              <a:buFont typeface="Wingdings" charset="2"/>
              <a:buChar char="§"/>
              <a:defRPr/>
            </a:pPr>
            <a:r>
              <a:rPr lang="en-US" dirty="0" smtClean="0">
                <a:ea typeface="+mn-ea"/>
                <a:cs typeface="+mn-cs"/>
              </a:rPr>
              <a:t> 1960’s – Henri Vidal invented MSE Walls</a:t>
            </a:r>
          </a:p>
          <a:p>
            <a:pPr>
              <a:buFont typeface="Wingdings" charset="2"/>
              <a:buChar char="§"/>
              <a:defRPr/>
            </a:pPr>
            <a:endParaRPr lang="en-US" dirty="0" smtClean="0">
              <a:ea typeface="+mn-ea"/>
              <a:cs typeface="+mn-cs"/>
            </a:endParaRPr>
          </a:p>
          <a:p>
            <a:pPr>
              <a:buFont typeface="Wingdings" charset="2"/>
              <a:buChar char="§"/>
              <a:defRPr/>
            </a:pPr>
            <a:endParaRPr lang="en-US" dirty="0">
              <a:ea typeface="+mn-ea"/>
              <a:cs typeface="+mn-cs"/>
            </a:endParaRPr>
          </a:p>
          <a:p>
            <a:pPr marL="0" indent="0">
              <a:lnSpc>
                <a:spcPct val="150000"/>
              </a:lnSpc>
              <a:buNone/>
              <a:defRPr/>
            </a:pPr>
            <a:r>
              <a:rPr lang="en-US" sz="1600" dirty="0">
                <a:ea typeface="+mn-ea"/>
                <a:cs typeface="+mn-cs"/>
              </a:rPr>
              <a:t>T</a:t>
            </a:r>
            <a:r>
              <a:rPr lang="en-US" sz="1600" dirty="0" smtClean="0">
                <a:ea typeface="+mn-ea"/>
                <a:cs typeface="+mn-cs"/>
              </a:rPr>
              <a:t>hick concrete replaced with thin panels connected to soil with strips.</a:t>
            </a:r>
          </a:p>
        </p:txBody>
      </p:sp>
      <p:sp>
        <p:nvSpPr>
          <p:cNvPr id="21506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4228" y="990600"/>
            <a:ext cx="3097851" cy="207556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193501" y="3749414"/>
            <a:ext cx="2878986" cy="215924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367439" y="3749413"/>
            <a:ext cx="2882697" cy="215924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81576" y="5908654"/>
            <a:ext cx="30909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Placing panels and connecting strips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6104107" y="5908653"/>
            <a:ext cx="14093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Completed wall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07143991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609941" y="1881107"/>
            <a:ext cx="7174194" cy="5614988"/>
          </a:xfrm>
        </p:spPr>
        <p:txBody>
          <a:bodyPr/>
          <a:lstStyle/>
          <a:p>
            <a:pPr>
              <a:lnSpc>
                <a:spcPct val="200000"/>
              </a:lnSpc>
              <a:spcBef>
                <a:spcPts val="600"/>
              </a:spcBef>
              <a:buFont typeface="Wingdings" charset="2"/>
              <a:buChar char="§"/>
              <a:defRPr/>
            </a:pPr>
            <a:r>
              <a:rPr lang="en-US" sz="1600" b="1" dirty="0" smtClean="0">
                <a:ea typeface="+mn-ea"/>
                <a:cs typeface="+mn-cs"/>
              </a:rPr>
              <a:t>Jim Schnabel </a:t>
            </a:r>
          </a:p>
          <a:p>
            <a:pPr lvl="1">
              <a:lnSpc>
                <a:spcPct val="200000"/>
              </a:lnSpc>
              <a:spcBef>
                <a:spcPts val="600"/>
              </a:spcBef>
              <a:buClr>
                <a:srgbClr val="003399"/>
              </a:buClr>
              <a:buFont typeface="Wingdings" panose="05000000000000000000" pitchFamily="2" charset="2"/>
              <a:buChar char="ü"/>
              <a:defRPr/>
            </a:pPr>
            <a:r>
              <a:rPr lang="en-US" sz="1600" dirty="0" smtClean="0"/>
              <a:t>Innovated </a:t>
            </a:r>
            <a:r>
              <a:rPr lang="en-US" sz="1600" dirty="0"/>
              <a:t>with ground improvement </a:t>
            </a:r>
            <a:r>
              <a:rPr lang="en-US" sz="1600" dirty="0" smtClean="0"/>
              <a:t>solutions.  Age 55</a:t>
            </a:r>
            <a:r>
              <a:rPr lang="en-US" sz="1600" dirty="0"/>
              <a:t>.</a:t>
            </a:r>
          </a:p>
          <a:p>
            <a:pPr lvl="1">
              <a:lnSpc>
                <a:spcPct val="150000"/>
              </a:lnSpc>
              <a:spcBef>
                <a:spcPts val="600"/>
              </a:spcBef>
              <a:buClr>
                <a:srgbClr val="003399"/>
              </a:buClr>
              <a:buFont typeface="Wingdings" panose="05000000000000000000" pitchFamily="2" charset="2"/>
              <a:buChar char="ü"/>
              <a:defRPr/>
            </a:pPr>
            <a:r>
              <a:rPr lang="en-US" sz="1600" dirty="0"/>
              <a:t>Started geophysics </a:t>
            </a:r>
            <a:r>
              <a:rPr lang="en-US" sz="1600" dirty="0" smtClean="0"/>
              <a:t>practice. Age 57</a:t>
            </a:r>
            <a:r>
              <a:rPr lang="en-US" sz="1600" dirty="0"/>
              <a:t>.</a:t>
            </a:r>
          </a:p>
          <a:p>
            <a:pPr lvl="1">
              <a:lnSpc>
                <a:spcPct val="150000"/>
              </a:lnSpc>
              <a:spcBef>
                <a:spcPts val="600"/>
              </a:spcBef>
              <a:buClr>
                <a:srgbClr val="003399"/>
              </a:buClr>
              <a:buFont typeface="Wingdings" panose="05000000000000000000" pitchFamily="2" charset="2"/>
              <a:buChar char="ü"/>
              <a:defRPr/>
            </a:pPr>
            <a:r>
              <a:rPr lang="en-US" sz="1600" dirty="0" smtClean="0"/>
              <a:t>Age 58, Jim hired his most famous engineer…..</a:t>
            </a:r>
          </a:p>
          <a:p>
            <a:pPr marL="457200" lvl="1" indent="0">
              <a:lnSpc>
                <a:spcPct val="150000"/>
              </a:lnSpc>
              <a:spcBef>
                <a:spcPts val="600"/>
              </a:spcBef>
              <a:buClr>
                <a:srgbClr val="003399"/>
              </a:buClr>
              <a:buNone/>
              <a:defRPr/>
            </a:pPr>
            <a:r>
              <a:rPr lang="en-US" sz="1600" dirty="0" smtClean="0"/>
              <a:t>                                                               </a:t>
            </a:r>
            <a:r>
              <a:rPr lang="en-US" sz="1600" b="1" dirty="0" smtClean="0"/>
              <a:t>Allen Cadden</a:t>
            </a:r>
            <a:r>
              <a:rPr lang="en-US" sz="1600" dirty="0" smtClean="0"/>
              <a:t>.</a:t>
            </a:r>
          </a:p>
          <a:p>
            <a:pPr lvl="1">
              <a:lnSpc>
                <a:spcPct val="150000"/>
              </a:lnSpc>
              <a:spcBef>
                <a:spcPts val="600"/>
              </a:spcBef>
              <a:buClr>
                <a:srgbClr val="003399"/>
              </a:buClr>
              <a:buFont typeface="Wingdings" panose="05000000000000000000" pitchFamily="2" charset="2"/>
              <a:buChar char="ü"/>
              <a:defRPr/>
            </a:pPr>
            <a:endParaRPr lang="en-US" sz="1600" dirty="0"/>
          </a:p>
          <a:p>
            <a:pPr lvl="1">
              <a:lnSpc>
                <a:spcPct val="150000"/>
              </a:lnSpc>
              <a:spcBef>
                <a:spcPts val="600"/>
              </a:spcBef>
              <a:buClr>
                <a:srgbClr val="003399"/>
              </a:buClr>
              <a:buFont typeface="Wingdings" panose="05000000000000000000" pitchFamily="2" charset="2"/>
              <a:buChar char="ü"/>
              <a:defRPr/>
            </a:pPr>
            <a:r>
              <a:rPr lang="en-US" sz="1600" dirty="0" smtClean="0"/>
              <a:t>Started Blacksburg </a:t>
            </a:r>
            <a:r>
              <a:rPr lang="en-US" sz="1600" dirty="0"/>
              <a:t>Virginia </a:t>
            </a:r>
            <a:r>
              <a:rPr lang="en-US" sz="1600" dirty="0" smtClean="0"/>
              <a:t>office. Age 59</a:t>
            </a:r>
            <a:r>
              <a:rPr lang="en-US" sz="1600" dirty="0"/>
              <a:t>.</a:t>
            </a:r>
          </a:p>
          <a:p>
            <a:pPr lvl="1">
              <a:lnSpc>
                <a:spcPct val="150000"/>
              </a:lnSpc>
              <a:spcBef>
                <a:spcPts val="600"/>
              </a:spcBef>
              <a:buClr>
                <a:srgbClr val="003399"/>
              </a:buClr>
              <a:buFont typeface="Wingdings" panose="05000000000000000000" pitchFamily="2" charset="2"/>
              <a:buChar char="ü"/>
              <a:defRPr/>
            </a:pPr>
            <a:r>
              <a:rPr lang="en-US" sz="1600" dirty="0"/>
              <a:t>Sold company to </a:t>
            </a:r>
            <a:r>
              <a:rPr lang="en-US" sz="1600" dirty="0" smtClean="0"/>
              <a:t>employees. Age 60.</a:t>
            </a:r>
          </a:p>
          <a:p>
            <a:pPr lvl="1">
              <a:spcBef>
                <a:spcPts val="600"/>
              </a:spcBef>
              <a:buFont typeface="Wingdings" charset="2"/>
              <a:buChar char="§"/>
              <a:defRPr/>
            </a:pPr>
            <a:endParaRPr lang="en-US" sz="1400" dirty="0">
              <a:ea typeface="+mn-ea"/>
              <a:cs typeface="+mn-cs"/>
            </a:endParaRPr>
          </a:p>
          <a:p>
            <a:pPr marL="0" indent="0">
              <a:spcBef>
                <a:spcPts val="600"/>
              </a:spcBef>
              <a:buNone/>
              <a:defRPr/>
            </a:pPr>
            <a:r>
              <a:rPr lang="en-US" sz="2000" i="1" dirty="0" smtClean="0">
                <a:ea typeface="+mn-ea"/>
                <a:cs typeface="+mn-cs"/>
              </a:rPr>
              <a:t>              </a:t>
            </a:r>
            <a:r>
              <a:rPr lang="en-US" sz="2000" b="1" i="1" dirty="0" smtClean="0">
                <a:solidFill>
                  <a:srgbClr val="002060"/>
                </a:solidFill>
                <a:ea typeface="+mn-ea"/>
                <a:cs typeface="+mn-cs"/>
              </a:rPr>
              <a:t>What do you call Jim Schnabel?</a:t>
            </a:r>
          </a:p>
          <a:p>
            <a:pPr lvl="1">
              <a:spcBef>
                <a:spcPts val="600"/>
              </a:spcBef>
              <a:buFont typeface="Wingdings" charset="2"/>
              <a:buChar char="§"/>
              <a:defRPr/>
            </a:pPr>
            <a:endParaRPr lang="en-US" sz="1400" b="1" dirty="0">
              <a:ea typeface="+mn-ea"/>
              <a:cs typeface="+mn-cs"/>
            </a:endParaRPr>
          </a:p>
        </p:txBody>
      </p:sp>
      <p:sp>
        <p:nvSpPr>
          <p:cNvPr id="14338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Schnabel Engineering…..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685"/>
          <a:stretch/>
        </p:blipFill>
        <p:spPr>
          <a:xfrm>
            <a:off x="7784135" y="3343729"/>
            <a:ext cx="951162" cy="134487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2534" y="883395"/>
            <a:ext cx="3227853" cy="1107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15188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79388" y="990600"/>
            <a:ext cx="8434773" cy="5614988"/>
          </a:xfrm>
        </p:spPr>
        <p:txBody>
          <a:bodyPr/>
          <a:lstStyle/>
          <a:p>
            <a:pPr>
              <a:lnSpc>
                <a:spcPct val="150000"/>
              </a:lnSpc>
              <a:buFont typeface="Wingdings" charset="2"/>
              <a:buNone/>
              <a:defRPr/>
            </a:pPr>
            <a:r>
              <a:rPr lang="en-US" sz="1600" b="1" dirty="0" smtClean="0">
                <a:ea typeface="+mn-ea"/>
                <a:cs typeface="+mn-cs"/>
              </a:rPr>
              <a:t>How about our business model?  Does it drive or impede innovation?</a:t>
            </a:r>
          </a:p>
          <a:p>
            <a:pPr>
              <a:lnSpc>
                <a:spcPct val="150000"/>
              </a:lnSpc>
              <a:buFont typeface="Wingdings" charset="2"/>
              <a:buChar char="§"/>
              <a:defRPr/>
            </a:pPr>
            <a:r>
              <a:rPr lang="en-US" sz="1600" dirty="0" smtClean="0">
                <a:ea typeface="+mn-ea"/>
                <a:cs typeface="+mn-cs"/>
              </a:rPr>
              <a:t>Model:  </a:t>
            </a:r>
            <a:r>
              <a:rPr lang="en-US" sz="1600" b="1" dirty="0" smtClean="0">
                <a:solidFill>
                  <a:srgbClr val="003399"/>
                </a:solidFill>
                <a:ea typeface="+mn-ea"/>
                <a:cs typeface="+mn-cs"/>
              </a:rPr>
              <a:t>We trade our hours for your dollars.  </a:t>
            </a:r>
            <a:r>
              <a:rPr lang="en-US" sz="1600" dirty="0" smtClean="0">
                <a:ea typeface="+mn-ea"/>
                <a:cs typeface="+mn-cs"/>
              </a:rPr>
              <a:t>Does this drive </a:t>
            </a:r>
            <a:r>
              <a:rPr lang="en-US" sz="1600" u="sng" dirty="0" smtClean="0">
                <a:ea typeface="+mn-ea"/>
                <a:cs typeface="+mn-cs"/>
              </a:rPr>
              <a:t>product</a:t>
            </a:r>
            <a:r>
              <a:rPr lang="en-US" sz="1600" dirty="0" smtClean="0">
                <a:ea typeface="+mn-ea"/>
                <a:cs typeface="+mn-cs"/>
              </a:rPr>
              <a:t> innovation??</a:t>
            </a:r>
          </a:p>
          <a:p>
            <a:pPr>
              <a:lnSpc>
                <a:spcPct val="150000"/>
              </a:lnSpc>
              <a:buFont typeface="Wingdings" charset="2"/>
              <a:buChar char="§"/>
              <a:defRPr/>
            </a:pPr>
            <a:r>
              <a:rPr lang="en-US" sz="1600" b="1" dirty="0">
                <a:ea typeface="+mn-ea"/>
                <a:cs typeface="+mn-cs"/>
              </a:rPr>
              <a:t>A</a:t>
            </a:r>
            <a:r>
              <a:rPr lang="en-US" sz="1600" b="1" dirty="0" smtClean="0">
                <a:ea typeface="+mn-ea"/>
                <a:cs typeface="+mn-cs"/>
              </a:rPr>
              <a:t>ll is not lost.  </a:t>
            </a:r>
            <a:r>
              <a:rPr lang="en-US" sz="1600" dirty="0" smtClean="0">
                <a:ea typeface="+mn-ea"/>
                <a:cs typeface="+mn-cs"/>
              </a:rPr>
              <a:t>There are </a:t>
            </a:r>
            <a:r>
              <a:rPr lang="en-US" sz="1600" i="1" u="sng" dirty="0" smtClean="0">
                <a:ea typeface="+mn-ea"/>
                <a:cs typeface="+mn-cs"/>
              </a:rPr>
              <a:t>other </a:t>
            </a:r>
            <a:r>
              <a:rPr lang="en-US" sz="1600" dirty="0" smtClean="0">
                <a:ea typeface="+mn-ea"/>
                <a:cs typeface="+mn-cs"/>
              </a:rPr>
              <a:t>ways to innovate.    </a:t>
            </a:r>
          </a:p>
          <a:p>
            <a:pPr lvl="1">
              <a:lnSpc>
                <a:spcPct val="150000"/>
              </a:lnSpc>
              <a:buFont typeface="Wingdings" charset="2"/>
              <a:buChar char="§"/>
              <a:defRPr/>
            </a:pPr>
            <a:r>
              <a:rPr lang="en-US" sz="1600" dirty="0" smtClean="0">
                <a:ea typeface="+mn-ea"/>
                <a:cs typeface="+mn-cs"/>
              </a:rPr>
              <a:t>Consider, for example, coffee.</a:t>
            </a:r>
          </a:p>
          <a:p>
            <a:pPr lvl="2">
              <a:lnSpc>
                <a:spcPct val="150000"/>
              </a:lnSpc>
              <a:buFont typeface="Wingdings" charset="2"/>
              <a:buChar char="§"/>
              <a:defRPr/>
            </a:pPr>
            <a:r>
              <a:rPr lang="en-US" sz="1600" dirty="0" smtClean="0">
                <a:ea typeface="+mn-ea"/>
                <a:cs typeface="+mn-cs"/>
              </a:rPr>
              <a:t>“Great” coffee in 1980</a:t>
            </a:r>
          </a:p>
          <a:p>
            <a:pPr lvl="2">
              <a:lnSpc>
                <a:spcPct val="150000"/>
              </a:lnSpc>
              <a:buFont typeface="Wingdings" charset="2"/>
              <a:buChar char="§"/>
              <a:defRPr/>
            </a:pPr>
            <a:endParaRPr lang="en-US" sz="1600" dirty="0" smtClean="0">
              <a:ea typeface="+mn-ea"/>
              <a:cs typeface="+mn-cs"/>
            </a:endParaRPr>
          </a:p>
          <a:p>
            <a:pPr lvl="2">
              <a:lnSpc>
                <a:spcPct val="150000"/>
              </a:lnSpc>
              <a:buFont typeface="Wingdings" charset="2"/>
              <a:buChar char="§"/>
              <a:defRPr/>
            </a:pPr>
            <a:r>
              <a:rPr lang="en-US" sz="1600" dirty="0">
                <a:ea typeface="+mn-ea"/>
                <a:cs typeface="+mn-cs"/>
              </a:rPr>
              <a:t>C</a:t>
            </a:r>
            <a:r>
              <a:rPr lang="en-US" sz="1600" dirty="0" smtClean="0">
                <a:ea typeface="+mn-ea"/>
                <a:cs typeface="+mn-cs"/>
              </a:rPr>
              <a:t>offee in 2000?</a:t>
            </a:r>
          </a:p>
          <a:p>
            <a:pPr lvl="2">
              <a:lnSpc>
                <a:spcPct val="150000"/>
              </a:lnSpc>
              <a:buFont typeface="Wingdings" charset="2"/>
              <a:buChar char="§"/>
              <a:defRPr/>
            </a:pPr>
            <a:endParaRPr lang="en-US" sz="1600" dirty="0" smtClean="0">
              <a:ea typeface="+mn-ea"/>
              <a:cs typeface="+mn-cs"/>
            </a:endParaRPr>
          </a:p>
          <a:p>
            <a:pPr lvl="2">
              <a:lnSpc>
                <a:spcPct val="150000"/>
              </a:lnSpc>
              <a:buFont typeface="Wingdings" charset="2"/>
              <a:buChar char="§"/>
              <a:defRPr/>
            </a:pPr>
            <a:r>
              <a:rPr lang="en-US" sz="1600" dirty="0" smtClean="0">
                <a:ea typeface="+mn-ea"/>
                <a:cs typeface="+mn-cs"/>
              </a:rPr>
              <a:t>Starbucks! -  </a:t>
            </a:r>
          </a:p>
          <a:p>
            <a:pPr marL="1371600" lvl="3" indent="0">
              <a:lnSpc>
                <a:spcPct val="150000"/>
              </a:lnSpc>
              <a:buNone/>
              <a:defRPr/>
            </a:pPr>
            <a:r>
              <a:rPr lang="en-US" sz="1400" i="1" dirty="0" smtClean="0">
                <a:ea typeface="+mn-ea"/>
                <a:cs typeface="+mn-cs"/>
              </a:rPr>
              <a:t>Better stuff, easy access, unmatched customer experience = innovative entrepreneurship.  So it’s not </a:t>
            </a:r>
            <a:r>
              <a:rPr lang="en-US" sz="1400" i="1" u="sng" dirty="0" smtClean="0">
                <a:ea typeface="+mn-ea"/>
                <a:cs typeface="+mn-cs"/>
              </a:rPr>
              <a:t>only</a:t>
            </a:r>
            <a:r>
              <a:rPr lang="en-US" sz="1400" i="1" dirty="0" smtClean="0">
                <a:ea typeface="+mn-ea"/>
                <a:cs typeface="+mn-cs"/>
              </a:rPr>
              <a:t> about product after all. </a:t>
            </a:r>
          </a:p>
          <a:p>
            <a:pPr>
              <a:lnSpc>
                <a:spcPct val="150000"/>
              </a:lnSpc>
              <a:buFont typeface="Wingdings" charset="2"/>
              <a:buChar char="§"/>
              <a:defRPr/>
            </a:pPr>
            <a:endParaRPr lang="en-US" sz="2000" dirty="0" smtClean="0">
              <a:ea typeface="+mn-ea"/>
              <a:cs typeface="+mn-cs"/>
            </a:endParaRPr>
          </a:p>
        </p:txBody>
      </p:sp>
      <p:sp>
        <p:nvSpPr>
          <p:cNvPr id="21506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Business model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1316" y="3030952"/>
            <a:ext cx="1343025" cy="13430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6525" y="3880234"/>
            <a:ext cx="1200150" cy="1209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39605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747756" y="1095485"/>
            <a:ext cx="8229600" cy="5614416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-US" sz="2000" dirty="0" smtClean="0">
                <a:ea typeface="+mn-ea"/>
                <a:cs typeface="+mn-cs"/>
              </a:rPr>
              <a:t>Now that you know your product and business model, </a:t>
            </a:r>
          </a:p>
          <a:p>
            <a:pPr>
              <a:defRPr/>
            </a:pPr>
            <a:r>
              <a:rPr lang="en-US" sz="2000" dirty="0" smtClean="0">
                <a:ea typeface="+mn-ea"/>
                <a:cs typeface="+mn-cs"/>
              </a:rPr>
              <a:t>Need to name your </a:t>
            </a:r>
            <a:r>
              <a:rPr lang="en-US" sz="2000" b="1" dirty="0" smtClean="0">
                <a:ea typeface="+mn-ea"/>
                <a:cs typeface="+mn-cs"/>
              </a:rPr>
              <a:t>VP - </a:t>
            </a:r>
          </a:p>
          <a:p>
            <a:pPr>
              <a:buFont typeface="Wingdings" charset="2"/>
              <a:buChar char="§"/>
              <a:defRPr/>
            </a:pPr>
            <a:endParaRPr lang="en-US" sz="2800" b="1" dirty="0" smtClean="0">
              <a:ea typeface="+mn-ea"/>
              <a:cs typeface="+mn-cs"/>
            </a:endParaRPr>
          </a:p>
          <a:p>
            <a:pPr>
              <a:buFont typeface="Wingdings" charset="2"/>
              <a:buChar char="§"/>
              <a:defRPr/>
            </a:pPr>
            <a:endParaRPr lang="en-US" sz="2800" b="1" dirty="0" smtClean="0">
              <a:ea typeface="+mn-ea"/>
              <a:cs typeface="+mn-cs"/>
            </a:endParaRPr>
          </a:p>
          <a:p>
            <a:pPr>
              <a:buFont typeface="Wingdings" charset="2"/>
              <a:buChar char="§"/>
              <a:defRPr/>
            </a:pPr>
            <a:endParaRPr lang="en-US" sz="2800" b="1" dirty="0" smtClean="0">
              <a:ea typeface="+mn-ea"/>
              <a:cs typeface="+mn-cs"/>
            </a:endParaRPr>
          </a:p>
          <a:p>
            <a:pPr>
              <a:buFont typeface="Wingdings" charset="2"/>
              <a:buChar char="§"/>
              <a:defRPr/>
            </a:pPr>
            <a:endParaRPr lang="en-US" sz="2800" b="1" dirty="0" smtClean="0">
              <a:ea typeface="+mn-ea"/>
              <a:cs typeface="+mn-cs"/>
            </a:endParaRPr>
          </a:p>
          <a:p>
            <a:pPr>
              <a:buFont typeface="Wingdings" charset="2"/>
              <a:buChar char="§"/>
              <a:defRPr/>
            </a:pPr>
            <a:endParaRPr lang="en-US" sz="2800" b="1" dirty="0" smtClean="0">
              <a:ea typeface="+mn-ea"/>
              <a:cs typeface="+mn-cs"/>
            </a:endParaRPr>
          </a:p>
          <a:p>
            <a:pPr marL="457200" lvl="1" indent="0">
              <a:buClr>
                <a:srgbClr val="003399"/>
              </a:buClr>
              <a:buNone/>
              <a:defRPr/>
            </a:pPr>
            <a:r>
              <a:rPr lang="en-US" sz="2400" dirty="0" smtClean="0"/>
              <a:t>     Your </a:t>
            </a:r>
            <a:r>
              <a:rPr lang="en-US" sz="2400" dirty="0" smtClean="0">
                <a:solidFill>
                  <a:srgbClr val="0055A5"/>
                </a:solidFill>
              </a:rPr>
              <a:t>VP</a:t>
            </a:r>
            <a:r>
              <a:rPr lang="en-US" sz="2400" dirty="0" smtClean="0"/>
              <a:t> = Your </a:t>
            </a:r>
            <a:r>
              <a:rPr lang="en-US" sz="2400" b="1" dirty="0" smtClean="0">
                <a:solidFill>
                  <a:srgbClr val="0055A5"/>
                </a:solidFill>
              </a:rPr>
              <a:t>Value Proposition</a:t>
            </a:r>
          </a:p>
        </p:txBody>
      </p:sp>
      <p:sp>
        <p:nvSpPr>
          <p:cNvPr id="23554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 smtClean="0"/>
              <a:t>VP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1496" y="2742162"/>
            <a:ext cx="2353892" cy="1770017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 bwMode="auto">
          <a:xfrm>
            <a:off x="1580972" y="5187298"/>
            <a:ext cx="6076060" cy="658026"/>
          </a:xfrm>
          <a:prstGeom prst="roundRect">
            <a:avLst/>
          </a:prstGeom>
          <a:noFill/>
          <a:ln w="38100" cap="flat" cmpd="sng" algn="ctr">
            <a:solidFill>
              <a:srgbClr val="00339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414471" y="1121249"/>
            <a:ext cx="8229600" cy="5614988"/>
          </a:xfrm>
        </p:spPr>
        <p:txBody>
          <a:bodyPr/>
          <a:lstStyle/>
          <a:p>
            <a:pPr>
              <a:buFont typeface="Wingdings" charset="2"/>
              <a:buChar char="§"/>
              <a:defRPr/>
            </a:pPr>
            <a:r>
              <a:rPr lang="en-US" dirty="0" smtClean="0">
                <a:ea typeface="+mn-ea"/>
                <a:cs typeface="+mn-cs"/>
              </a:rPr>
              <a:t>Your VP (Value Proposition) describes your preferred trade offering:</a:t>
            </a:r>
          </a:p>
          <a:p>
            <a:pPr>
              <a:buFont typeface="Wingdings" charset="2"/>
              <a:buChar char="§"/>
              <a:defRPr/>
            </a:pPr>
            <a:endParaRPr lang="en-US" dirty="0" smtClean="0">
              <a:ea typeface="+mn-ea"/>
              <a:cs typeface="+mn-cs"/>
            </a:endParaRPr>
          </a:p>
          <a:p>
            <a:pPr algn="ctr">
              <a:buFont typeface="Wingdings" charset="2"/>
              <a:buNone/>
              <a:defRPr/>
            </a:pPr>
            <a:r>
              <a:rPr lang="en-US" sz="2400" dirty="0" smtClean="0">
                <a:ea typeface="+mn-ea"/>
                <a:cs typeface="+mn-cs"/>
              </a:rPr>
              <a:t>“We give you ____ for ______”</a:t>
            </a:r>
          </a:p>
          <a:p>
            <a:pPr>
              <a:buFont typeface="Wingdings" charset="2"/>
              <a:buChar char="§"/>
              <a:defRPr/>
            </a:pPr>
            <a:endParaRPr lang="en-US" dirty="0" smtClean="0">
              <a:ea typeface="+mn-ea"/>
              <a:cs typeface="+mn-cs"/>
            </a:endParaRPr>
          </a:p>
          <a:p>
            <a:pPr>
              <a:buFont typeface="Wingdings" charset="2"/>
              <a:buChar char="§"/>
              <a:defRPr/>
            </a:pPr>
            <a:r>
              <a:rPr lang="en-US" dirty="0" smtClean="0">
                <a:ea typeface="+mn-ea"/>
                <a:cs typeface="+mn-cs"/>
              </a:rPr>
              <a:t>Your VP describes to your customer (client) </a:t>
            </a:r>
            <a:r>
              <a:rPr lang="en-US" u="sng" dirty="0" smtClean="0">
                <a:ea typeface="+mn-ea"/>
                <a:cs typeface="+mn-cs"/>
              </a:rPr>
              <a:t>what’s in it for them</a:t>
            </a:r>
            <a:endParaRPr lang="en-US" u="sng" dirty="0">
              <a:ea typeface="+mn-ea"/>
              <a:cs typeface="+mn-cs"/>
            </a:endParaRPr>
          </a:p>
        </p:txBody>
      </p:sp>
      <p:sp>
        <p:nvSpPr>
          <p:cNvPr id="24578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VP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289452" y="955059"/>
            <a:ext cx="6430710" cy="2227017"/>
          </a:xfrm>
        </p:spPr>
        <p:txBody>
          <a:bodyPr/>
          <a:lstStyle/>
          <a:p>
            <a:pPr algn="ctr">
              <a:buFont typeface="Wingdings" charset="2"/>
              <a:buNone/>
              <a:defRPr/>
            </a:pPr>
            <a:endParaRPr lang="en-US" sz="2000" dirty="0" smtClean="0">
              <a:ea typeface="+mn-ea"/>
              <a:cs typeface="+mn-cs"/>
            </a:endParaRPr>
          </a:p>
          <a:p>
            <a:pPr algn="ctr">
              <a:buFont typeface="Wingdings" charset="2"/>
              <a:buNone/>
              <a:defRPr/>
            </a:pPr>
            <a:r>
              <a:rPr lang="en-US" sz="2000" dirty="0" smtClean="0">
                <a:ea typeface="+mn-ea"/>
                <a:cs typeface="+mn-cs"/>
              </a:rPr>
              <a:t>“We give you a warehouse shopping experience for consistently low prices”</a:t>
            </a:r>
            <a:endParaRPr lang="en-US" sz="2000" i="1" dirty="0" smtClean="0">
              <a:ea typeface="+mn-ea"/>
              <a:cs typeface="+mn-cs"/>
            </a:endParaRPr>
          </a:p>
        </p:txBody>
      </p:sp>
      <p:sp>
        <p:nvSpPr>
          <p:cNvPr id="25602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VP Examples</a:t>
            </a:r>
          </a:p>
        </p:txBody>
      </p:sp>
      <p:pic>
        <p:nvPicPr>
          <p:cNvPr id="51202" name="Picture 2" descr="Image Detai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09914" y="2270134"/>
            <a:ext cx="3694951" cy="1025280"/>
          </a:xfrm>
          <a:prstGeom prst="rect">
            <a:avLst/>
          </a:prstGeom>
          <a:noFill/>
        </p:spPr>
      </p:pic>
      <p:sp>
        <p:nvSpPr>
          <p:cNvPr id="5" name="Text Placeholder 1"/>
          <p:cNvSpPr txBox="1">
            <a:spLocks/>
          </p:cNvSpPr>
          <p:nvPr/>
        </p:nvSpPr>
        <p:spPr bwMode="auto">
          <a:xfrm>
            <a:off x="115367" y="3182076"/>
            <a:ext cx="6721269" cy="215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7013" indent="-227013" algn="l" rtl="0" eaLnBrk="0" fontAlgn="base" hangingPunct="0">
              <a:spcBef>
                <a:spcPts val="1800"/>
              </a:spcBef>
              <a:spcAft>
                <a:spcPct val="0"/>
              </a:spcAft>
              <a:buClr>
                <a:srgbClr val="0055A5"/>
              </a:buClr>
              <a:buFont typeface="Wingdings" pitchFamily="-7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ＭＳ Ｐゴシック" pitchFamily="-72" charset="-128"/>
                <a:cs typeface="ＭＳ Ｐゴシック" pitchFamily="-72" charset="-128"/>
              </a:defRPr>
            </a:lvl1pPr>
            <a:lvl2pPr marL="687388" indent="-2301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-72" charset="2"/>
              <a:buChar char="§"/>
              <a:defRPr sz="1800">
                <a:solidFill>
                  <a:schemeClr val="tx1"/>
                </a:solidFill>
                <a:latin typeface="+mn-lt"/>
                <a:ea typeface="ＭＳ Ｐゴシック" pitchFamily="-72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-72" charset="2"/>
              <a:buChar char="§"/>
              <a:defRPr sz="1800">
                <a:solidFill>
                  <a:schemeClr val="tx1"/>
                </a:solidFill>
                <a:latin typeface="+mn-lt"/>
                <a:ea typeface="ＭＳ Ｐゴシック" pitchFamily="-72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-72" charset="2"/>
              <a:buChar char="§"/>
              <a:defRPr sz="1800">
                <a:solidFill>
                  <a:schemeClr val="tx1"/>
                </a:solidFill>
                <a:latin typeface="+mn-lt"/>
                <a:ea typeface="ＭＳ Ｐゴシック" pitchFamily="-72" charset="-128"/>
              </a:defRPr>
            </a:lvl4pPr>
            <a:lvl5pPr marL="2057400" indent="-2301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-72" charset="2"/>
              <a:buChar char="§"/>
              <a:defRPr sz="1800">
                <a:solidFill>
                  <a:schemeClr val="tx1"/>
                </a:solidFill>
                <a:latin typeface="+mn-lt"/>
                <a:ea typeface="ＭＳ Ｐゴシック" pitchFamily="-72" charset="-128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charset="2"/>
              <a:buNone/>
              <a:defRPr/>
            </a:pPr>
            <a:endParaRPr lang="en-US" sz="2000" dirty="0" smtClean="0">
              <a:ea typeface="+mn-ea"/>
              <a:cs typeface="+mn-cs"/>
            </a:endParaRPr>
          </a:p>
          <a:p>
            <a:pPr algn="ctr">
              <a:buFont typeface="Wingdings" charset="2"/>
              <a:buNone/>
              <a:defRPr/>
            </a:pPr>
            <a:r>
              <a:rPr lang="en-US" sz="2000" dirty="0" smtClean="0">
                <a:ea typeface="+mn-ea"/>
                <a:cs typeface="+mn-cs"/>
              </a:rPr>
              <a:t>“We get you there without any frills – for a price without any frills.”</a:t>
            </a:r>
            <a:endParaRPr lang="en-US" sz="2000" i="1" dirty="0" smtClean="0">
              <a:ea typeface="+mn-ea"/>
              <a:cs typeface="+mn-cs"/>
            </a:endParaRPr>
          </a:p>
        </p:txBody>
      </p:sp>
      <p:pic>
        <p:nvPicPr>
          <p:cNvPr id="6" name="Picture 2" descr="Image Detai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61377" y="4574948"/>
            <a:ext cx="4136873" cy="165121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457200" y="1069976"/>
            <a:ext cx="8686800" cy="801554"/>
          </a:xfrm>
        </p:spPr>
        <p:txBody>
          <a:bodyPr/>
          <a:lstStyle/>
          <a:p>
            <a:pPr algn="ctr">
              <a:buFont typeface="Wingdings" charset="2"/>
              <a:buNone/>
              <a:defRPr/>
            </a:pPr>
            <a:r>
              <a:rPr lang="en-US" sz="2000" dirty="0" smtClean="0">
                <a:ea typeface="+mn-ea"/>
                <a:cs typeface="+mn-cs"/>
              </a:rPr>
              <a:t>“We bring your family happiness </a:t>
            </a:r>
            <a:br>
              <a:rPr lang="en-US" sz="2000" dirty="0" smtClean="0">
                <a:ea typeface="+mn-ea"/>
                <a:cs typeface="+mn-cs"/>
              </a:rPr>
            </a:br>
            <a:r>
              <a:rPr lang="en-US" sz="2000" dirty="0" smtClean="0">
                <a:ea typeface="+mn-ea"/>
                <a:cs typeface="+mn-cs"/>
              </a:rPr>
              <a:t>(at the price of our naming)!”</a:t>
            </a:r>
            <a:endParaRPr lang="en-US" sz="2000" i="1" dirty="0" smtClean="0">
              <a:ea typeface="+mn-ea"/>
              <a:cs typeface="+mn-cs"/>
            </a:endParaRPr>
          </a:p>
        </p:txBody>
      </p:sp>
      <p:sp>
        <p:nvSpPr>
          <p:cNvPr id="25602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VP</a:t>
            </a:r>
          </a:p>
        </p:txBody>
      </p:sp>
      <p:pic>
        <p:nvPicPr>
          <p:cNvPr id="97284" name="Picture 4" descr="Image Detai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92680" y="1950906"/>
            <a:ext cx="2673270" cy="1438655"/>
          </a:xfrm>
          <a:prstGeom prst="rect">
            <a:avLst/>
          </a:prstGeom>
          <a:noFill/>
        </p:spPr>
      </p:pic>
      <p:sp>
        <p:nvSpPr>
          <p:cNvPr id="5" name="Text Placeholder 1"/>
          <p:cNvSpPr txBox="1">
            <a:spLocks/>
          </p:cNvSpPr>
          <p:nvPr/>
        </p:nvSpPr>
        <p:spPr bwMode="auto">
          <a:xfrm>
            <a:off x="668024" y="3389562"/>
            <a:ext cx="8686800" cy="883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7013" indent="-227013" algn="l" rtl="0" eaLnBrk="0" fontAlgn="base" hangingPunct="0">
              <a:spcBef>
                <a:spcPts val="1800"/>
              </a:spcBef>
              <a:spcAft>
                <a:spcPct val="0"/>
              </a:spcAft>
              <a:buClr>
                <a:srgbClr val="0055A5"/>
              </a:buClr>
              <a:buFont typeface="Wingdings" pitchFamily="-7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ＭＳ Ｐゴシック" pitchFamily="-72" charset="-128"/>
                <a:cs typeface="ＭＳ Ｐゴシック" pitchFamily="-72" charset="-128"/>
              </a:defRPr>
            </a:lvl1pPr>
            <a:lvl2pPr marL="687388" indent="-2301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-72" charset="2"/>
              <a:buChar char="§"/>
              <a:defRPr sz="1800">
                <a:solidFill>
                  <a:schemeClr val="tx1"/>
                </a:solidFill>
                <a:latin typeface="+mn-lt"/>
                <a:ea typeface="ＭＳ Ｐゴシック" pitchFamily="-72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-72" charset="2"/>
              <a:buChar char="§"/>
              <a:defRPr sz="1800">
                <a:solidFill>
                  <a:schemeClr val="tx1"/>
                </a:solidFill>
                <a:latin typeface="+mn-lt"/>
                <a:ea typeface="ＭＳ Ｐゴシック" pitchFamily="-72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-72" charset="2"/>
              <a:buChar char="§"/>
              <a:defRPr sz="1800">
                <a:solidFill>
                  <a:schemeClr val="tx1"/>
                </a:solidFill>
                <a:latin typeface="+mn-lt"/>
                <a:ea typeface="ＭＳ Ｐゴシック" pitchFamily="-72" charset="-128"/>
              </a:defRPr>
            </a:lvl4pPr>
            <a:lvl5pPr marL="2057400" indent="-2301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-72" charset="2"/>
              <a:buChar char="§"/>
              <a:defRPr sz="1800">
                <a:solidFill>
                  <a:schemeClr val="tx1"/>
                </a:solidFill>
                <a:latin typeface="+mn-lt"/>
                <a:ea typeface="ＭＳ Ｐゴシック" pitchFamily="-72" charset="-128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buFont typeface="Wingdings" charset="2"/>
              <a:buNone/>
              <a:defRPr/>
            </a:pPr>
            <a:r>
              <a:rPr lang="en-US" sz="2000" dirty="0" smtClean="0">
                <a:ea typeface="+mn-ea"/>
                <a:cs typeface="+mn-cs"/>
              </a:rPr>
              <a:t> “We give you the Ultimate Driving Machine </a:t>
            </a:r>
            <a:br>
              <a:rPr lang="en-US" sz="2000" dirty="0" smtClean="0">
                <a:ea typeface="+mn-ea"/>
                <a:cs typeface="+mn-cs"/>
              </a:rPr>
            </a:br>
            <a:r>
              <a:rPr lang="en-US" sz="2000" dirty="0" smtClean="0">
                <a:ea typeface="+mn-ea"/>
                <a:cs typeface="+mn-cs"/>
              </a:rPr>
              <a:t>(for a moderately high price)!”</a:t>
            </a:r>
            <a:endParaRPr lang="en-US" sz="2000" i="1" dirty="0" smtClean="0">
              <a:ea typeface="+mn-ea"/>
              <a:cs typeface="+mn-cs"/>
            </a:endParaRPr>
          </a:p>
        </p:txBody>
      </p:sp>
      <p:pic>
        <p:nvPicPr>
          <p:cNvPr id="6" name="Picture 2" descr="Image Detai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3525" y="4377434"/>
            <a:ext cx="2390722" cy="179196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7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Image Detail"/>
          <p:cNvPicPr>
            <a:picLocks noChangeAspect="1" noChangeArrowheads="1"/>
          </p:cNvPicPr>
          <p:nvPr/>
        </p:nvPicPr>
        <p:blipFill>
          <a:blip r:embed="rId4" cstate="print"/>
          <a:srcRect r="4517"/>
          <a:stretch>
            <a:fillRect/>
          </a:stretch>
        </p:blipFill>
        <p:spPr bwMode="auto">
          <a:xfrm>
            <a:off x="4788202" y="1686059"/>
            <a:ext cx="3005562" cy="2359393"/>
          </a:xfrm>
          <a:prstGeom prst="rect">
            <a:avLst/>
          </a:prstGeom>
          <a:noFill/>
        </p:spPr>
      </p:pic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328411" y="1121491"/>
            <a:ext cx="8661765" cy="5614988"/>
          </a:xfrm>
        </p:spPr>
        <p:txBody>
          <a:bodyPr/>
          <a:lstStyle/>
          <a:p>
            <a:pPr>
              <a:buFont typeface="Wingdings" charset="2"/>
              <a:buChar char="§"/>
              <a:defRPr/>
            </a:pPr>
            <a:r>
              <a:rPr lang="en-US" dirty="0" smtClean="0">
                <a:ea typeface="+mn-ea"/>
                <a:cs typeface="+mn-cs"/>
              </a:rPr>
              <a:t>A great VP comes from the Hedgehog principle (Jim Collins)</a:t>
            </a:r>
          </a:p>
          <a:p>
            <a:pPr>
              <a:buFont typeface="Wingdings" charset="2"/>
              <a:buChar char="§"/>
              <a:defRPr/>
            </a:pPr>
            <a:endParaRPr lang="en-US" sz="2000" dirty="0" smtClean="0">
              <a:ea typeface="+mn-ea"/>
              <a:cs typeface="+mn-cs"/>
            </a:endParaRPr>
          </a:p>
          <a:p>
            <a:pPr>
              <a:buFont typeface="Wingdings" charset="2"/>
              <a:buChar char="§"/>
              <a:defRPr/>
            </a:pPr>
            <a:endParaRPr lang="en-US" sz="2000" dirty="0" smtClean="0">
              <a:ea typeface="+mn-ea"/>
              <a:cs typeface="+mn-cs"/>
            </a:endParaRPr>
          </a:p>
          <a:p>
            <a:pPr>
              <a:buFont typeface="Wingdings" charset="2"/>
              <a:buChar char="§"/>
              <a:defRPr/>
            </a:pPr>
            <a:endParaRPr lang="en-US" sz="2000" b="1" dirty="0" smtClean="0">
              <a:ea typeface="+mn-ea"/>
              <a:cs typeface="+mn-cs"/>
            </a:endParaRPr>
          </a:p>
          <a:p>
            <a:pPr>
              <a:buFont typeface="Wingdings" charset="2"/>
              <a:buChar char="§"/>
              <a:defRPr/>
            </a:pPr>
            <a:endParaRPr lang="en-US" sz="2000" dirty="0" smtClean="0">
              <a:ea typeface="+mn-ea"/>
              <a:cs typeface="+mn-cs"/>
            </a:endParaRPr>
          </a:p>
          <a:p>
            <a:pPr>
              <a:buFont typeface="Wingdings" charset="2"/>
              <a:buChar char="§"/>
              <a:defRPr/>
            </a:pPr>
            <a:endParaRPr lang="en-US" sz="2000" dirty="0" smtClean="0">
              <a:ea typeface="+mn-ea"/>
              <a:cs typeface="+mn-cs"/>
            </a:endParaRPr>
          </a:p>
          <a:p>
            <a:pPr>
              <a:buNone/>
              <a:defRPr/>
            </a:pPr>
            <a:r>
              <a:rPr lang="en-US" sz="2000" dirty="0" smtClean="0">
                <a:solidFill>
                  <a:srgbClr val="0070C0"/>
                </a:solidFill>
                <a:ea typeface="+mn-ea"/>
                <a:cs typeface="+mn-cs"/>
              </a:rPr>
              <a:t>    </a:t>
            </a:r>
            <a:r>
              <a:rPr lang="en-US" sz="2000" dirty="0" smtClean="0">
                <a:solidFill>
                  <a:srgbClr val="002060"/>
                </a:solidFill>
                <a:ea typeface="+mn-ea"/>
                <a:cs typeface="+mn-cs"/>
              </a:rPr>
              <a:t>   </a:t>
            </a:r>
          </a:p>
          <a:p>
            <a:pPr>
              <a:buNone/>
              <a:defRPr/>
            </a:pPr>
            <a:r>
              <a:rPr lang="en-US" sz="2000" dirty="0">
                <a:solidFill>
                  <a:srgbClr val="002060"/>
                </a:solidFill>
                <a:ea typeface="+mn-ea"/>
                <a:cs typeface="+mn-cs"/>
              </a:rPr>
              <a:t> </a:t>
            </a:r>
            <a:r>
              <a:rPr lang="en-US" sz="2000" dirty="0" smtClean="0">
                <a:solidFill>
                  <a:srgbClr val="002060"/>
                </a:solidFill>
                <a:ea typeface="+mn-ea"/>
                <a:cs typeface="+mn-cs"/>
              </a:rPr>
              <a:t>    </a:t>
            </a:r>
            <a:r>
              <a:rPr lang="en-US" sz="2000" dirty="0" smtClean="0">
                <a:ea typeface="+mn-ea"/>
                <a:cs typeface="+mn-cs"/>
              </a:rPr>
              <a:t>“What is it that </a:t>
            </a:r>
            <a:r>
              <a:rPr lang="en-US" sz="2000" b="1" dirty="0" smtClean="0">
                <a:solidFill>
                  <a:srgbClr val="003399"/>
                </a:solidFill>
                <a:ea typeface="+mn-ea"/>
                <a:cs typeface="+mn-cs"/>
              </a:rPr>
              <a:t>we can be </a:t>
            </a:r>
            <a:r>
              <a:rPr lang="en-US" sz="2000" dirty="0" smtClean="0">
                <a:ea typeface="+mn-ea"/>
                <a:cs typeface="+mn-cs"/>
              </a:rPr>
              <a:t>the best in the world at?”</a:t>
            </a:r>
            <a:endParaRPr lang="en-US" sz="2000" dirty="0">
              <a:ea typeface="+mn-ea"/>
              <a:cs typeface="+mn-cs"/>
            </a:endParaRPr>
          </a:p>
        </p:txBody>
      </p:sp>
      <p:sp>
        <p:nvSpPr>
          <p:cNvPr id="26626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VP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457200" y="1069976"/>
            <a:ext cx="8229600" cy="2649408"/>
          </a:xfrm>
        </p:spPr>
        <p:txBody>
          <a:bodyPr/>
          <a:lstStyle/>
          <a:p>
            <a:pPr>
              <a:buFont typeface="Wingdings" charset="2"/>
              <a:buChar char="§"/>
              <a:defRPr/>
            </a:pPr>
            <a:r>
              <a:rPr lang="en-US" dirty="0" smtClean="0">
                <a:ea typeface="+mn-ea"/>
                <a:cs typeface="+mn-cs"/>
              </a:rPr>
              <a:t>A VP necessarily implies differentiation </a:t>
            </a:r>
            <a:br>
              <a:rPr lang="en-US" dirty="0" smtClean="0">
                <a:ea typeface="+mn-ea"/>
                <a:cs typeface="+mn-cs"/>
              </a:rPr>
            </a:br>
            <a:r>
              <a:rPr lang="en-US" dirty="0" smtClean="0">
                <a:ea typeface="+mn-ea"/>
                <a:cs typeface="+mn-cs"/>
              </a:rPr>
              <a:t>(trying to be all things to all people results in “</a:t>
            </a:r>
            <a:r>
              <a:rPr lang="en-US" dirty="0" err="1" smtClean="0">
                <a:ea typeface="+mn-ea"/>
                <a:cs typeface="+mn-cs"/>
              </a:rPr>
              <a:t>nothin</a:t>
            </a:r>
            <a:r>
              <a:rPr lang="en-US" dirty="0" smtClean="0">
                <a:ea typeface="+mn-ea"/>
                <a:cs typeface="+mn-cs"/>
              </a:rPr>
              <a:t>’ to nobody”)</a:t>
            </a:r>
          </a:p>
          <a:p>
            <a:pPr lvl="1">
              <a:spcBef>
                <a:spcPts val="1800"/>
              </a:spcBef>
              <a:buClr>
                <a:srgbClr val="0055A5"/>
              </a:buClr>
              <a:buFont typeface="Wingdings" charset="2"/>
              <a:buChar char="§"/>
              <a:defRPr/>
            </a:pPr>
            <a:r>
              <a:rPr lang="en-US" sz="1600" dirty="0" smtClean="0"/>
              <a:t>We now know </a:t>
            </a:r>
            <a:r>
              <a:rPr lang="en-US" sz="1600" dirty="0" err="1" smtClean="0"/>
              <a:t>Wal</a:t>
            </a:r>
            <a:r>
              <a:rPr lang="en-US" sz="1600" dirty="0" smtClean="0"/>
              <a:t>*Mart’s VP – how does Target differentiate?</a:t>
            </a:r>
          </a:p>
          <a:p>
            <a:pPr lvl="1">
              <a:spcBef>
                <a:spcPts val="1800"/>
              </a:spcBef>
              <a:buClr>
                <a:srgbClr val="0055A5"/>
              </a:buClr>
              <a:buFont typeface="Wingdings" charset="2"/>
              <a:buChar char="§"/>
              <a:defRPr/>
            </a:pPr>
            <a:endParaRPr lang="en-US" sz="1600" dirty="0" smtClean="0"/>
          </a:p>
          <a:p>
            <a:pPr>
              <a:buFont typeface="Wingdings" charset="2"/>
              <a:buChar char="§"/>
              <a:defRPr/>
            </a:pPr>
            <a:r>
              <a:rPr lang="en-US" sz="1600" dirty="0" smtClean="0"/>
              <a:t>Your entrepreneurial Civil Engineering VP should describe your trade in a way that </a:t>
            </a:r>
            <a:r>
              <a:rPr lang="en-US" sz="1600" b="1" dirty="0" smtClean="0">
                <a:solidFill>
                  <a:srgbClr val="FF0000"/>
                </a:solidFill>
              </a:rPr>
              <a:t>differentiates</a:t>
            </a:r>
            <a:r>
              <a:rPr lang="en-US" sz="1600" b="1" dirty="0" smtClean="0"/>
              <a:t> </a:t>
            </a:r>
            <a:r>
              <a:rPr lang="en-US" sz="1600" dirty="0" smtClean="0"/>
              <a:t>you from others</a:t>
            </a:r>
            <a:r>
              <a:rPr lang="en-US" sz="1600" dirty="0"/>
              <a:t>:</a:t>
            </a:r>
            <a:endParaRPr lang="en-US" sz="1600" dirty="0" smtClean="0"/>
          </a:p>
        </p:txBody>
      </p:sp>
      <p:sp>
        <p:nvSpPr>
          <p:cNvPr id="27650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VP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1108" y="2167920"/>
            <a:ext cx="550794" cy="637063"/>
          </a:xfrm>
          <a:prstGeom prst="rect">
            <a:avLst/>
          </a:prstGeom>
        </p:spPr>
      </p:pic>
      <p:pic>
        <p:nvPicPr>
          <p:cNvPr id="6" name="Picture 2" descr="Image Detai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61634" y="2167921"/>
            <a:ext cx="1964377" cy="545078"/>
          </a:xfrm>
          <a:prstGeom prst="rect">
            <a:avLst/>
          </a:prstGeom>
          <a:noFill/>
        </p:spPr>
      </p:pic>
      <p:sp>
        <p:nvSpPr>
          <p:cNvPr id="7" name="Text Placeholder 1"/>
          <p:cNvSpPr txBox="1">
            <a:spLocks/>
          </p:cNvSpPr>
          <p:nvPr/>
        </p:nvSpPr>
        <p:spPr bwMode="auto">
          <a:xfrm>
            <a:off x="587161" y="3546388"/>
            <a:ext cx="8229600" cy="3126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7013" indent="-227013" algn="l" rtl="0" eaLnBrk="0" fontAlgn="base" hangingPunct="0">
              <a:spcBef>
                <a:spcPts val="1800"/>
              </a:spcBef>
              <a:spcAft>
                <a:spcPct val="0"/>
              </a:spcAft>
              <a:buClr>
                <a:srgbClr val="0055A5"/>
              </a:buClr>
              <a:buFont typeface="Wingdings" pitchFamily="-7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ＭＳ Ｐゴシック" pitchFamily="-72" charset="-128"/>
                <a:cs typeface="ＭＳ Ｐゴシック" pitchFamily="-72" charset="-128"/>
              </a:defRPr>
            </a:lvl1pPr>
            <a:lvl2pPr marL="687388" indent="-2301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-72" charset="2"/>
              <a:buChar char="§"/>
              <a:defRPr sz="1800">
                <a:solidFill>
                  <a:schemeClr val="tx1"/>
                </a:solidFill>
                <a:latin typeface="+mn-lt"/>
                <a:ea typeface="ＭＳ Ｐゴシック" pitchFamily="-72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-72" charset="2"/>
              <a:buChar char="§"/>
              <a:defRPr sz="1800">
                <a:solidFill>
                  <a:schemeClr val="tx1"/>
                </a:solidFill>
                <a:latin typeface="+mn-lt"/>
                <a:ea typeface="ＭＳ Ｐゴシック" pitchFamily="-72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-72" charset="2"/>
              <a:buChar char="§"/>
              <a:defRPr sz="1800">
                <a:solidFill>
                  <a:schemeClr val="tx1"/>
                </a:solidFill>
                <a:latin typeface="+mn-lt"/>
                <a:ea typeface="ＭＳ Ｐゴシック" pitchFamily="-72" charset="-128"/>
              </a:defRPr>
            </a:lvl4pPr>
            <a:lvl5pPr marL="2057400" indent="-2301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-72" charset="2"/>
              <a:buChar char="§"/>
              <a:defRPr sz="1800">
                <a:solidFill>
                  <a:schemeClr val="tx1"/>
                </a:solidFill>
                <a:latin typeface="+mn-lt"/>
                <a:ea typeface="ＭＳ Ｐゴシック" pitchFamily="-72" charset="-128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1">
              <a:lnSpc>
                <a:spcPct val="150000"/>
              </a:lnSpc>
              <a:spcBef>
                <a:spcPts val="600"/>
              </a:spcBef>
              <a:buClr>
                <a:srgbClr val="003399"/>
              </a:buClr>
              <a:buFont typeface="Wingdings" panose="05000000000000000000" pitchFamily="2" charset="2"/>
              <a:buChar char="v"/>
              <a:defRPr/>
            </a:pPr>
            <a:r>
              <a:rPr lang="en-US" sz="1600" dirty="0" smtClean="0">
                <a:ea typeface="+mn-ea"/>
                <a:cs typeface="+mn-cs"/>
              </a:rPr>
              <a:t>W</a:t>
            </a:r>
            <a:r>
              <a:rPr lang="en-US" sz="1600" kern="0" dirty="0" smtClean="0"/>
              <a:t>e </a:t>
            </a:r>
            <a:r>
              <a:rPr lang="en-US" sz="1600" kern="0" dirty="0"/>
              <a:t>give you ___ (unique service) at ____ (low/high/fair?) price </a:t>
            </a:r>
          </a:p>
          <a:p>
            <a:pPr lvl="1">
              <a:lnSpc>
                <a:spcPct val="150000"/>
              </a:lnSpc>
              <a:spcBef>
                <a:spcPts val="600"/>
              </a:spcBef>
              <a:buClr>
                <a:srgbClr val="003399"/>
              </a:buClr>
              <a:buFont typeface="Wingdings" panose="05000000000000000000" pitchFamily="2" charset="2"/>
              <a:buChar char="v"/>
              <a:defRPr/>
            </a:pPr>
            <a:r>
              <a:rPr lang="en-US" sz="1600" dirty="0" smtClean="0"/>
              <a:t>We </a:t>
            </a:r>
            <a:r>
              <a:rPr lang="en-US" sz="1600" dirty="0"/>
              <a:t>save you time and money while constructing your projects.”</a:t>
            </a:r>
          </a:p>
          <a:p>
            <a:pPr lvl="1">
              <a:lnSpc>
                <a:spcPct val="150000"/>
              </a:lnSpc>
              <a:spcBef>
                <a:spcPts val="600"/>
              </a:spcBef>
              <a:buClr>
                <a:srgbClr val="003399"/>
              </a:buClr>
              <a:buFont typeface="Wingdings" panose="05000000000000000000" pitchFamily="2" charset="2"/>
              <a:buChar char="v"/>
              <a:defRPr/>
            </a:pPr>
            <a:r>
              <a:rPr lang="en-US" sz="1600" kern="0" dirty="0" smtClean="0"/>
              <a:t>“We are your trusted advisors </a:t>
            </a:r>
            <a:r>
              <a:rPr lang="en-US" sz="1600" kern="0" dirty="0" smtClean="0">
                <a:solidFill>
                  <a:srgbClr val="FF0000"/>
                </a:solidFill>
              </a:rPr>
              <a:t>[for designing nuclear power plants]</a:t>
            </a:r>
            <a:r>
              <a:rPr lang="en-US" sz="1600" kern="0" dirty="0" smtClean="0"/>
              <a:t>”</a:t>
            </a:r>
          </a:p>
          <a:p>
            <a:pPr lvl="1">
              <a:lnSpc>
                <a:spcPct val="150000"/>
              </a:lnSpc>
              <a:spcBef>
                <a:spcPts val="600"/>
              </a:spcBef>
              <a:buClr>
                <a:srgbClr val="003399"/>
              </a:buClr>
              <a:buFont typeface="Wingdings" panose="05000000000000000000" pitchFamily="2" charset="2"/>
              <a:buChar char="v"/>
              <a:defRPr/>
            </a:pPr>
            <a:r>
              <a:rPr lang="en-US" sz="1600" kern="0" dirty="0" smtClean="0"/>
              <a:t>“We are specialists in cable-stayed bridges.  We’ve seen it all.  We will keep your project safe at the lowest total cost to you”</a:t>
            </a:r>
          </a:p>
          <a:p>
            <a:pPr lvl="1">
              <a:lnSpc>
                <a:spcPct val="150000"/>
              </a:lnSpc>
              <a:spcBef>
                <a:spcPts val="1800"/>
              </a:spcBef>
              <a:buClr>
                <a:srgbClr val="0055A5"/>
              </a:buClr>
              <a:buFont typeface="Wingdings" charset="2"/>
              <a:buChar char="§"/>
              <a:defRPr/>
            </a:pPr>
            <a:endParaRPr lang="en-US" sz="1600" kern="0" dirty="0" smtClean="0"/>
          </a:p>
          <a:p>
            <a:pPr lvl="1">
              <a:lnSpc>
                <a:spcPct val="150000"/>
              </a:lnSpc>
              <a:spcBef>
                <a:spcPts val="1800"/>
              </a:spcBef>
              <a:buClr>
                <a:srgbClr val="0055A5"/>
              </a:buClr>
              <a:buFont typeface="Wingdings" charset="2"/>
              <a:buChar char="§"/>
              <a:defRPr/>
            </a:pPr>
            <a:endParaRPr lang="en-US" sz="1600" kern="0" dirty="0" smtClean="0"/>
          </a:p>
          <a:p>
            <a:pPr lvl="1">
              <a:lnSpc>
                <a:spcPct val="150000"/>
              </a:lnSpc>
              <a:spcBef>
                <a:spcPts val="1800"/>
              </a:spcBef>
              <a:buClr>
                <a:srgbClr val="0055A5"/>
              </a:buClr>
              <a:buFont typeface="Wingdings" charset="2"/>
              <a:buChar char="§"/>
              <a:defRPr/>
            </a:pPr>
            <a:endParaRPr lang="en-US" sz="1600" kern="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0" y="5461563"/>
            <a:ext cx="1860122" cy="1211086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457200" y="1069975"/>
            <a:ext cx="8229600" cy="5614988"/>
          </a:xfrm>
        </p:spPr>
        <p:txBody>
          <a:bodyPr/>
          <a:lstStyle/>
          <a:p>
            <a:pPr>
              <a:buNone/>
              <a:defRPr/>
            </a:pPr>
            <a:r>
              <a:rPr lang="en-US" b="1" dirty="0" smtClean="0">
                <a:ea typeface="+mn-ea"/>
                <a:cs typeface="+mn-cs"/>
              </a:rPr>
              <a:t>Now that you have your product, your business model, and your VP, there’s only one (big) thing left: </a:t>
            </a:r>
            <a:r>
              <a:rPr lang="en-US" b="1" dirty="0" smtClean="0">
                <a:solidFill>
                  <a:srgbClr val="003399"/>
                </a:solidFill>
                <a:ea typeface="+mn-ea"/>
                <a:cs typeface="+mn-cs"/>
              </a:rPr>
              <a:t>your customers</a:t>
            </a:r>
            <a:r>
              <a:rPr lang="en-US" b="1" dirty="0" smtClean="0">
                <a:ea typeface="+mn-ea"/>
                <a:cs typeface="+mn-cs"/>
              </a:rPr>
              <a:t>.</a:t>
            </a:r>
          </a:p>
          <a:p>
            <a:pPr>
              <a:buNone/>
              <a:defRPr/>
            </a:pPr>
            <a:r>
              <a:rPr lang="en-US" dirty="0" smtClean="0">
                <a:solidFill>
                  <a:srgbClr val="003399"/>
                </a:solidFill>
                <a:ea typeface="+mn-ea"/>
                <a:cs typeface="+mn-cs"/>
              </a:rPr>
              <a:t>   Develop great clients through </a:t>
            </a:r>
            <a:r>
              <a:rPr lang="en-US" u="sng" dirty="0" smtClean="0">
                <a:solidFill>
                  <a:srgbClr val="003399"/>
                </a:solidFill>
                <a:ea typeface="+mn-ea"/>
                <a:cs typeface="+mn-cs"/>
              </a:rPr>
              <a:t>need satisfaction </a:t>
            </a:r>
            <a:r>
              <a:rPr lang="en-US" dirty="0" smtClean="0">
                <a:solidFill>
                  <a:srgbClr val="003399"/>
                </a:solidFill>
                <a:ea typeface="+mn-ea"/>
                <a:cs typeface="+mn-cs"/>
              </a:rPr>
              <a:t>(selling):</a:t>
            </a:r>
          </a:p>
          <a:p>
            <a:pPr lvl="1">
              <a:spcBef>
                <a:spcPts val="1800"/>
              </a:spcBef>
              <a:buClr>
                <a:srgbClr val="0055A5"/>
              </a:buClr>
              <a:buFont typeface="Wingdings" charset="2"/>
              <a:buChar char="§"/>
              <a:defRPr/>
            </a:pPr>
            <a:r>
              <a:rPr lang="en-US" dirty="0" smtClean="0"/>
              <a:t>The ART of </a:t>
            </a:r>
          </a:p>
          <a:p>
            <a:pPr marL="1257300" lvl="2" indent="-342900">
              <a:spcBef>
                <a:spcPts val="1800"/>
              </a:spcBef>
              <a:buClr>
                <a:srgbClr val="0055A5"/>
              </a:buClr>
              <a:buFont typeface="+mj-lt"/>
              <a:buAutoNum type="arabicPeriod"/>
              <a:defRPr/>
            </a:pPr>
            <a:r>
              <a:rPr lang="en-US" dirty="0" smtClean="0"/>
              <a:t>D</a:t>
            </a:r>
            <a:r>
              <a:rPr lang="en-US" u="sng" dirty="0" smtClean="0"/>
              <a:t>iscovering</a:t>
            </a:r>
            <a:r>
              <a:rPr lang="en-US" dirty="0" smtClean="0"/>
              <a:t> what your clients real </a:t>
            </a:r>
            <a:r>
              <a:rPr lang="en-US" b="1" dirty="0" smtClean="0">
                <a:solidFill>
                  <a:srgbClr val="003399"/>
                </a:solidFill>
              </a:rPr>
              <a:t>needs</a:t>
            </a:r>
            <a:r>
              <a:rPr lang="en-US" dirty="0" smtClean="0"/>
              <a:t> are and </a:t>
            </a:r>
            <a:r>
              <a:rPr lang="en-US" u="sng" dirty="0" smtClean="0"/>
              <a:t>then</a:t>
            </a:r>
            <a:r>
              <a:rPr lang="en-US" dirty="0" smtClean="0"/>
              <a:t>… </a:t>
            </a:r>
          </a:p>
          <a:p>
            <a:pPr marL="1257300" lvl="2" indent="-342900">
              <a:spcBef>
                <a:spcPts val="1800"/>
              </a:spcBef>
              <a:buClr>
                <a:srgbClr val="0055A5"/>
              </a:buClr>
              <a:buFont typeface="+mj-lt"/>
              <a:buAutoNum type="arabicPeriod"/>
              <a:defRPr/>
            </a:pPr>
            <a:r>
              <a:rPr lang="en-US" b="1" i="1" dirty="0"/>
              <a:t>S</a:t>
            </a:r>
            <a:r>
              <a:rPr lang="en-US" b="1" i="1" dirty="0" smtClean="0"/>
              <a:t>atisfying</a:t>
            </a:r>
            <a:r>
              <a:rPr lang="en-US" dirty="0" smtClean="0"/>
              <a:t> them</a:t>
            </a:r>
          </a:p>
          <a:p>
            <a:pPr lvl="1">
              <a:spcBef>
                <a:spcPts val="1800"/>
              </a:spcBef>
              <a:buClr>
                <a:srgbClr val="0055A5"/>
              </a:buClr>
              <a:buFont typeface="Wingdings" charset="2"/>
              <a:buChar char="§"/>
              <a:defRPr/>
            </a:pPr>
            <a:endParaRPr lang="en-US" sz="1600" dirty="0" smtClean="0"/>
          </a:p>
          <a:p>
            <a:pPr lvl="1">
              <a:spcBef>
                <a:spcPts val="1800"/>
              </a:spcBef>
              <a:buClr>
                <a:srgbClr val="0055A5"/>
              </a:buClr>
              <a:buFont typeface="Wingdings" charset="2"/>
              <a:buChar char="§"/>
              <a:defRPr/>
            </a:pPr>
            <a:r>
              <a:rPr lang="en-US" dirty="0" smtClean="0"/>
              <a:t>Two-step process requiring </a:t>
            </a:r>
            <a:r>
              <a:rPr lang="en-US" i="1" dirty="0" smtClean="0"/>
              <a:t>precise</a:t>
            </a:r>
            <a:r>
              <a:rPr lang="en-US" dirty="0" smtClean="0"/>
              <a:t> </a:t>
            </a:r>
            <a:r>
              <a:rPr lang="en-US" u="sng" dirty="0" smtClean="0"/>
              <a:t>order.</a:t>
            </a:r>
          </a:p>
          <a:p>
            <a:pPr marL="457200" lvl="1" indent="0">
              <a:spcBef>
                <a:spcPts val="1800"/>
              </a:spcBef>
              <a:buClr>
                <a:srgbClr val="0055A5"/>
              </a:buClr>
              <a:buNone/>
              <a:defRPr/>
            </a:pPr>
            <a:endParaRPr lang="en-US" u="sng" dirty="0" smtClean="0"/>
          </a:p>
          <a:p>
            <a:pPr lvl="1">
              <a:spcBef>
                <a:spcPts val="1800"/>
              </a:spcBef>
              <a:buClr>
                <a:srgbClr val="0055A5"/>
              </a:buClr>
              <a:buFont typeface="Wingdings" charset="2"/>
              <a:buChar char="§"/>
              <a:defRPr/>
            </a:pPr>
            <a:r>
              <a:rPr lang="en-US" dirty="0" smtClean="0"/>
              <a:t>Most people have only two sets of needs:</a:t>
            </a:r>
          </a:p>
          <a:p>
            <a:pPr lvl="1">
              <a:spcBef>
                <a:spcPts val="1800"/>
              </a:spcBef>
              <a:buClr>
                <a:srgbClr val="0055A5"/>
              </a:buClr>
              <a:buFont typeface="Wingdings" charset="2"/>
              <a:buChar char="§"/>
              <a:defRPr/>
            </a:pPr>
            <a:endParaRPr lang="en-US" dirty="0" smtClean="0"/>
          </a:p>
        </p:txBody>
      </p:sp>
      <p:sp>
        <p:nvSpPr>
          <p:cNvPr id="40962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Business Development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457200" y="1069975"/>
            <a:ext cx="8507338" cy="5614988"/>
          </a:xfrm>
        </p:spPr>
        <p:txBody>
          <a:bodyPr/>
          <a:lstStyle/>
          <a:p>
            <a:pPr marL="342900" indent="-342900">
              <a:buNone/>
              <a:defRPr/>
            </a:pPr>
            <a:r>
              <a:rPr lang="en-US" b="1" u="sng" dirty="0" smtClean="0">
                <a:ea typeface="+mn-ea"/>
                <a:cs typeface="+mn-cs"/>
              </a:rPr>
              <a:t>Need No. 1:  DELIVERED VALUE</a:t>
            </a:r>
          </a:p>
          <a:p>
            <a:pPr lvl="1">
              <a:spcBef>
                <a:spcPts val="1800"/>
              </a:spcBef>
              <a:buClr>
                <a:srgbClr val="0055A5"/>
              </a:buClr>
              <a:buFont typeface="Wingdings" charset="2"/>
              <a:buChar char="§"/>
              <a:defRPr/>
            </a:pPr>
            <a:r>
              <a:rPr lang="en-US" dirty="0" smtClean="0"/>
              <a:t>Perform your engineering well.  Deliver it well at good value.</a:t>
            </a:r>
          </a:p>
          <a:p>
            <a:pPr lvl="1">
              <a:spcBef>
                <a:spcPts val="1800"/>
              </a:spcBef>
              <a:buClr>
                <a:srgbClr val="0055A5"/>
              </a:buClr>
              <a:buFont typeface="Wingdings" charset="2"/>
              <a:buChar char="§"/>
              <a:defRPr/>
            </a:pPr>
            <a:r>
              <a:rPr lang="en-US" dirty="0"/>
              <a:t>C</a:t>
            </a:r>
            <a:r>
              <a:rPr lang="en-US" dirty="0" smtClean="0"/>
              <a:t>ustomers simply expect that we do our jobs well.  Period.  </a:t>
            </a:r>
          </a:p>
          <a:p>
            <a:pPr lvl="1">
              <a:spcBef>
                <a:spcPts val="1800"/>
              </a:spcBef>
              <a:buClr>
                <a:srgbClr val="0055A5"/>
              </a:buClr>
              <a:buFont typeface="Wingdings" charset="2"/>
              <a:buChar char="§"/>
              <a:defRPr/>
            </a:pPr>
            <a:r>
              <a:rPr lang="en-US" b="1" dirty="0" smtClean="0"/>
              <a:t>No room for </a:t>
            </a:r>
            <a:r>
              <a:rPr lang="en-US" b="1" i="1" dirty="0" smtClean="0"/>
              <a:t>differentiation </a:t>
            </a:r>
            <a:r>
              <a:rPr lang="en-US" i="1" dirty="0" smtClean="0"/>
              <a:t>- </a:t>
            </a:r>
            <a:r>
              <a:rPr lang="en-US" dirty="0" smtClean="0"/>
              <a:t>our </a:t>
            </a:r>
            <a:r>
              <a:rPr lang="en-US" dirty="0" smtClean="0">
                <a:solidFill>
                  <a:srgbClr val="FF0000"/>
                </a:solidFill>
              </a:rPr>
              <a:t>customers can’t tell the difference.</a:t>
            </a:r>
            <a:r>
              <a:rPr lang="en-US" dirty="0" smtClean="0"/>
              <a:t> (at least not when it’s delivered)</a:t>
            </a:r>
            <a:endParaRPr lang="en-US" dirty="0"/>
          </a:p>
        </p:txBody>
      </p:sp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179388" y="228600"/>
            <a:ext cx="6907212" cy="762000"/>
          </a:xfrm>
        </p:spPr>
        <p:txBody>
          <a:bodyPr/>
          <a:lstStyle/>
          <a:p>
            <a:r>
              <a:rPr lang="en-US" dirty="0" smtClean="0"/>
              <a:t>Business Development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8098" y="5114540"/>
            <a:ext cx="1947374" cy="129824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800" y="5128790"/>
            <a:ext cx="2261430" cy="127335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750" y="5128790"/>
            <a:ext cx="2255020" cy="126975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457200" y="1069975"/>
            <a:ext cx="8229600" cy="5614988"/>
          </a:xfrm>
        </p:spPr>
        <p:txBody>
          <a:bodyPr/>
          <a:lstStyle/>
          <a:p>
            <a:pPr marL="342900" indent="-342900">
              <a:buNone/>
              <a:defRPr/>
            </a:pPr>
            <a:r>
              <a:rPr lang="en-US" b="1" u="sng" dirty="0" smtClean="0">
                <a:ea typeface="+mn-ea"/>
                <a:cs typeface="+mn-cs"/>
              </a:rPr>
              <a:t>Need No. 2 (usually the “need behind the need”) EMOTIONS</a:t>
            </a:r>
          </a:p>
          <a:p>
            <a:pPr lvl="1">
              <a:spcBef>
                <a:spcPts val="1800"/>
              </a:spcBef>
              <a:buClr>
                <a:srgbClr val="0055A5"/>
              </a:buClr>
              <a:buFont typeface="Wingdings" charset="2"/>
              <a:buChar char="§"/>
              <a:defRPr/>
            </a:pPr>
            <a:r>
              <a:rPr lang="en-US" sz="1600" dirty="0" smtClean="0"/>
              <a:t>Acceptance</a:t>
            </a:r>
          </a:p>
          <a:p>
            <a:pPr lvl="1">
              <a:spcBef>
                <a:spcPts val="1800"/>
              </a:spcBef>
              <a:buClr>
                <a:srgbClr val="0055A5"/>
              </a:buClr>
              <a:buFont typeface="Wingdings" charset="2"/>
              <a:buChar char="§"/>
              <a:defRPr/>
            </a:pPr>
            <a:r>
              <a:rPr lang="en-US" sz="1600" dirty="0" smtClean="0"/>
              <a:t>Safety</a:t>
            </a:r>
          </a:p>
          <a:p>
            <a:pPr lvl="1">
              <a:spcBef>
                <a:spcPts val="1800"/>
              </a:spcBef>
              <a:buClr>
                <a:srgbClr val="0055A5"/>
              </a:buClr>
              <a:buFont typeface="Wingdings" charset="2"/>
              <a:buChar char="§"/>
              <a:defRPr/>
            </a:pPr>
            <a:r>
              <a:rPr lang="en-US" sz="1600" dirty="0" smtClean="0"/>
              <a:t>Adventure (thrill)</a:t>
            </a:r>
          </a:p>
          <a:p>
            <a:pPr lvl="1">
              <a:spcBef>
                <a:spcPts val="1800"/>
              </a:spcBef>
              <a:buClr>
                <a:srgbClr val="0055A5"/>
              </a:buClr>
              <a:buFont typeface="Wingdings" charset="2"/>
              <a:buChar char="§"/>
              <a:defRPr/>
            </a:pPr>
            <a:r>
              <a:rPr lang="en-US" sz="1600" dirty="0" smtClean="0"/>
              <a:t>Love</a:t>
            </a:r>
          </a:p>
          <a:p>
            <a:pPr lvl="1">
              <a:spcBef>
                <a:spcPts val="1800"/>
              </a:spcBef>
              <a:buClr>
                <a:srgbClr val="0055A5"/>
              </a:buClr>
              <a:buFont typeface="Wingdings" charset="2"/>
              <a:buChar char="§"/>
              <a:defRPr/>
            </a:pPr>
            <a:r>
              <a:rPr lang="en-US" sz="1600" dirty="0" smtClean="0"/>
              <a:t>Ego  </a:t>
            </a:r>
          </a:p>
          <a:p>
            <a:pPr lvl="1">
              <a:spcBef>
                <a:spcPts val="1800"/>
              </a:spcBef>
              <a:buClr>
                <a:srgbClr val="0055A5"/>
              </a:buClr>
              <a:buFont typeface="Wingdings" charset="2"/>
              <a:buChar char="§"/>
              <a:defRPr/>
            </a:pPr>
            <a:r>
              <a:rPr lang="en-US" sz="1600" dirty="0" smtClean="0"/>
              <a:t>Anger (Fear)</a:t>
            </a:r>
          </a:p>
          <a:p>
            <a:pPr>
              <a:buFont typeface="Wingdings" charset="2"/>
              <a:buNone/>
              <a:defRPr/>
            </a:pPr>
            <a:endParaRPr lang="en-US" dirty="0" smtClean="0">
              <a:ea typeface="+mn-ea"/>
              <a:cs typeface="+mn-cs"/>
            </a:endParaRPr>
          </a:p>
          <a:p>
            <a:pPr>
              <a:buFont typeface="Wingdings" charset="2"/>
              <a:buNone/>
              <a:defRPr/>
            </a:pPr>
            <a:r>
              <a:rPr lang="en-US" dirty="0" smtClean="0">
                <a:ea typeface="+mn-ea"/>
                <a:cs typeface="+mn-cs"/>
              </a:rPr>
              <a:t>Client service differentiation all about becoming skilled at (1) while identifying and (2) satisfying client emotional needs.  </a:t>
            </a:r>
          </a:p>
        </p:txBody>
      </p:sp>
      <p:pic>
        <p:nvPicPr>
          <p:cNvPr id="1026" name="Picture 2" descr="http://www.michelemmartin.com/.a/6a00d83451fd2469e201b7c7bb0b6a970b-pi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7818" y="1692066"/>
            <a:ext cx="3507662" cy="2884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179388" y="228600"/>
            <a:ext cx="6907212" cy="762000"/>
          </a:xfrm>
        </p:spPr>
        <p:txBody>
          <a:bodyPr/>
          <a:lstStyle/>
          <a:p>
            <a:r>
              <a:rPr lang="en-US" dirty="0" smtClean="0"/>
              <a:t>Business Development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351666" y="1109870"/>
            <a:ext cx="8540543" cy="3687911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600"/>
              </a:spcBef>
              <a:buNone/>
              <a:defRPr/>
            </a:pPr>
            <a:r>
              <a:rPr lang="en-US" b="1" dirty="0">
                <a:ea typeface="+mn-ea"/>
                <a:cs typeface="+mn-cs"/>
              </a:rPr>
              <a:t>W</a:t>
            </a:r>
            <a:r>
              <a:rPr lang="en-US" b="1" dirty="0" smtClean="0">
                <a:ea typeface="+mn-ea"/>
                <a:cs typeface="+mn-cs"/>
              </a:rPr>
              <a:t>ho here wants to be like Jim?     Who wants to do a start-up?</a:t>
            </a:r>
          </a:p>
          <a:p>
            <a:pPr>
              <a:spcBef>
                <a:spcPts val="600"/>
              </a:spcBef>
              <a:buClr>
                <a:srgbClr val="003399"/>
              </a:buClr>
              <a:buFont typeface="Wingdings" panose="05000000000000000000" pitchFamily="2" charset="2"/>
              <a:buChar char="Ø"/>
              <a:defRPr/>
            </a:pPr>
            <a:endParaRPr lang="en-US" dirty="0" smtClean="0">
              <a:ea typeface="+mn-ea"/>
              <a:cs typeface="+mn-cs"/>
            </a:endParaRPr>
          </a:p>
          <a:p>
            <a:pPr lvl="1">
              <a:lnSpc>
                <a:spcPct val="150000"/>
              </a:lnSpc>
              <a:spcBef>
                <a:spcPts val="600"/>
              </a:spcBef>
              <a:buClr>
                <a:srgbClr val="003399"/>
              </a:buClr>
              <a:buFont typeface="Arial" panose="020B0604020202020204" pitchFamily="34" charset="0"/>
              <a:buChar char="•"/>
              <a:defRPr/>
            </a:pPr>
            <a:r>
              <a:rPr lang="en-US" sz="1400" dirty="0" smtClean="0">
                <a:ea typeface="+mn-ea"/>
                <a:cs typeface="+mn-cs"/>
              </a:rPr>
              <a:t>San Francisco…..</a:t>
            </a:r>
          </a:p>
          <a:p>
            <a:pPr lvl="1">
              <a:lnSpc>
                <a:spcPct val="150000"/>
              </a:lnSpc>
              <a:spcBef>
                <a:spcPts val="600"/>
              </a:spcBef>
              <a:buClr>
                <a:srgbClr val="003399"/>
              </a:buClr>
              <a:buFont typeface="Arial" panose="020B0604020202020204" pitchFamily="34" charset="0"/>
              <a:buChar char="•"/>
              <a:defRPr/>
            </a:pPr>
            <a:r>
              <a:rPr lang="en-US" sz="1400" dirty="0" smtClean="0">
                <a:ea typeface="+mn-ea"/>
                <a:cs typeface="+mn-cs"/>
              </a:rPr>
              <a:t>Living lean in lofts, eating pizza….</a:t>
            </a:r>
          </a:p>
          <a:p>
            <a:pPr lvl="1">
              <a:lnSpc>
                <a:spcPct val="150000"/>
              </a:lnSpc>
              <a:spcBef>
                <a:spcPts val="600"/>
              </a:spcBef>
              <a:buClr>
                <a:srgbClr val="003399"/>
              </a:buClr>
              <a:buFont typeface="Arial" panose="020B0604020202020204" pitchFamily="34" charset="0"/>
              <a:buChar char="•"/>
              <a:defRPr/>
            </a:pPr>
            <a:r>
              <a:rPr lang="en-US" sz="1400" dirty="0" smtClean="0">
                <a:ea typeface="+mn-ea"/>
                <a:cs typeface="+mn-cs"/>
              </a:rPr>
              <a:t>Changing the world with your dreams……</a:t>
            </a:r>
          </a:p>
          <a:p>
            <a:pPr lvl="1">
              <a:lnSpc>
                <a:spcPct val="150000"/>
              </a:lnSpc>
              <a:spcBef>
                <a:spcPts val="600"/>
              </a:spcBef>
              <a:buClr>
                <a:srgbClr val="003399"/>
              </a:buClr>
              <a:buFont typeface="Arial" panose="020B0604020202020204" pitchFamily="34" charset="0"/>
              <a:buChar char="•"/>
              <a:defRPr/>
            </a:pPr>
            <a:r>
              <a:rPr lang="en-US" sz="1400" dirty="0" smtClean="0">
                <a:ea typeface="+mn-ea"/>
                <a:cs typeface="+mn-cs"/>
              </a:rPr>
              <a:t>Getting some of that VC </a:t>
            </a:r>
            <a:r>
              <a:rPr lang="en-US" sz="1400" dirty="0" err="1" smtClean="0">
                <a:ea typeface="+mn-ea"/>
                <a:cs typeface="+mn-cs"/>
              </a:rPr>
              <a:t>ca$h</a:t>
            </a:r>
            <a:r>
              <a:rPr lang="en-US" sz="1400" dirty="0" smtClean="0">
                <a:ea typeface="+mn-ea"/>
                <a:cs typeface="+mn-cs"/>
              </a:rPr>
              <a:t> to help fund</a:t>
            </a:r>
            <a:r>
              <a:rPr lang="en-US" sz="1400" dirty="0">
                <a:ea typeface="+mn-ea"/>
                <a:cs typeface="+mn-cs"/>
              </a:rPr>
              <a:t> </a:t>
            </a:r>
            <a:r>
              <a:rPr lang="en-US" sz="1400" dirty="0" smtClean="0">
                <a:ea typeface="+mn-ea"/>
                <a:cs typeface="+mn-cs"/>
              </a:rPr>
              <a:t>the expansion……</a:t>
            </a:r>
          </a:p>
          <a:p>
            <a:pPr lvl="1">
              <a:lnSpc>
                <a:spcPct val="150000"/>
              </a:lnSpc>
              <a:spcBef>
                <a:spcPts val="600"/>
              </a:spcBef>
              <a:buClr>
                <a:srgbClr val="003399"/>
              </a:buClr>
              <a:buFont typeface="Arial" panose="020B0604020202020204" pitchFamily="34" charset="0"/>
              <a:buChar char="•"/>
              <a:defRPr/>
            </a:pPr>
            <a:r>
              <a:rPr lang="en-US" sz="1400" b="1" dirty="0" smtClean="0">
                <a:ea typeface="+mn-ea"/>
                <a:cs typeface="+mn-cs"/>
              </a:rPr>
              <a:t>Living the dream after cashing out with an I. P. O.!</a:t>
            </a:r>
          </a:p>
          <a:p>
            <a:pPr marL="457200" lvl="1" indent="0">
              <a:spcBef>
                <a:spcPts val="600"/>
              </a:spcBef>
              <a:buNone/>
              <a:defRPr/>
            </a:pPr>
            <a:endParaRPr lang="en-US" sz="1400" dirty="0">
              <a:ea typeface="+mn-ea"/>
              <a:cs typeface="+mn-cs"/>
            </a:endParaRPr>
          </a:p>
          <a:p>
            <a:pPr lvl="1">
              <a:spcBef>
                <a:spcPts val="600"/>
              </a:spcBef>
              <a:buFont typeface="Wingdings" charset="2"/>
              <a:buChar char="§"/>
              <a:defRPr/>
            </a:pPr>
            <a:endParaRPr lang="en-US" sz="1400" dirty="0">
              <a:ea typeface="+mn-ea"/>
              <a:cs typeface="+mn-cs"/>
            </a:endParaRPr>
          </a:p>
        </p:txBody>
      </p:sp>
      <p:sp>
        <p:nvSpPr>
          <p:cNvPr id="14338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are we here today?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950" y="4088635"/>
            <a:ext cx="4295346" cy="2577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230879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311920" y="1061429"/>
            <a:ext cx="8447519" cy="5614988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  <a:defRPr/>
            </a:pPr>
            <a:r>
              <a:rPr lang="en-US" sz="2400" dirty="0" smtClean="0">
                <a:ea typeface="+mn-ea"/>
                <a:cs typeface="+mn-cs"/>
              </a:rPr>
              <a:t>Figuring out all of this business stuff is </a:t>
            </a:r>
            <a:r>
              <a:rPr lang="en-US" sz="2400" b="1" dirty="0" smtClean="0">
                <a:ea typeface="+mn-ea"/>
                <a:cs typeface="+mn-cs"/>
              </a:rPr>
              <a:t>hard.</a:t>
            </a:r>
            <a:endParaRPr lang="en-US" sz="2400" dirty="0" smtClean="0">
              <a:ea typeface="+mn-ea"/>
              <a:cs typeface="+mn-cs"/>
            </a:endParaRPr>
          </a:p>
          <a:p>
            <a:pPr marL="457200" lvl="1" indent="0">
              <a:lnSpc>
                <a:spcPct val="150000"/>
              </a:lnSpc>
              <a:spcBef>
                <a:spcPts val="0"/>
              </a:spcBef>
              <a:buClr>
                <a:srgbClr val="003399"/>
              </a:buClr>
              <a:buNone/>
              <a:defRPr/>
            </a:pPr>
            <a:r>
              <a:rPr lang="en-US" sz="1600" dirty="0" smtClean="0">
                <a:ea typeface="+mn-ea"/>
                <a:cs typeface="+mn-cs"/>
              </a:rPr>
              <a:t>      </a:t>
            </a:r>
            <a:r>
              <a:rPr lang="en-US" sz="1600" dirty="0" smtClean="0">
                <a:solidFill>
                  <a:srgbClr val="003399"/>
                </a:solidFill>
                <a:ea typeface="+mn-ea"/>
                <a:cs typeface="+mn-cs"/>
              </a:rPr>
              <a:t>(But maybe, it’s not as tough as you might think)</a:t>
            </a:r>
          </a:p>
          <a:p>
            <a:pPr marL="0" indent="-3175">
              <a:lnSpc>
                <a:spcPct val="150000"/>
              </a:lnSpc>
              <a:spcBef>
                <a:spcPts val="1200"/>
              </a:spcBef>
              <a:buNone/>
              <a:defRPr/>
            </a:pPr>
            <a:r>
              <a:rPr lang="en-US" sz="1600" dirty="0" smtClean="0">
                <a:ea typeface="+mn-ea"/>
                <a:cs typeface="+mn-cs"/>
              </a:rPr>
              <a:t>Let’s create a new </a:t>
            </a:r>
            <a:r>
              <a:rPr lang="en-US" sz="1600" b="1" dirty="0" smtClean="0">
                <a:ea typeface="+mn-ea"/>
                <a:cs typeface="+mn-cs"/>
              </a:rPr>
              <a:t>Start-Up Civil Engineering Company </a:t>
            </a:r>
            <a:r>
              <a:rPr lang="en-US" sz="1600" dirty="0" smtClean="0">
                <a:ea typeface="+mn-ea"/>
                <a:cs typeface="+mn-cs"/>
              </a:rPr>
              <a:t>and try it out!</a:t>
            </a:r>
          </a:p>
          <a:p>
            <a:pPr marL="339725" indent="-342900">
              <a:buFont typeface="+mj-lt"/>
              <a:buAutoNum type="arabicPeriod"/>
              <a:defRPr/>
            </a:pPr>
            <a:r>
              <a:rPr lang="en-US" sz="1600" dirty="0" smtClean="0">
                <a:ea typeface="+mn-ea"/>
                <a:cs typeface="+mn-cs"/>
              </a:rPr>
              <a:t>Decide on Product – how about:</a:t>
            </a:r>
          </a:p>
          <a:p>
            <a:pPr marL="0" indent="0">
              <a:buNone/>
              <a:defRPr/>
            </a:pPr>
            <a:r>
              <a:rPr lang="en-US" sz="1600" b="1" dirty="0">
                <a:ea typeface="+mn-ea"/>
                <a:cs typeface="+mn-cs"/>
              </a:rPr>
              <a:t> </a:t>
            </a:r>
            <a:r>
              <a:rPr lang="en-US" sz="1600" b="1" dirty="0" smtClean="0">
                <a:ea typeface="+mn-ea"/>
                <a:cs typeface="+mn-cs"/>
              </a:rPr>
              <a:t>              “Universal Consulting – We will Take Any Project”</a:t>
            </a:r>
          </a:p>
          <a:p>
            <a:pPr marL="0" indent="0">
              <a:buNone/>
              <a:defRPr/>
            </a:pPr>
            <a:r>
              <a:rPr lang="en-US" sz="1600" dirty="0" smtClean="0">
                <a:ea typeface="+mn-ea"/>
                <a:cs typeface="+mn-cs"/>
              </a:rPr>
              <a:t>2.  Decide on our VP – maybe:</a:t>
            </a:r>
          </a:p>
          <a:p>
            <a:pPr marL="0" indent="0">
              <a:buNone/>
              <a:defRPr/>
            </a:pPr>
            <a:r>
              <a:rPr lang="en-US" sz="1600" b="1" dirty="0">
                <a:ea typeface="+mn-ea"/>
                <a:cs typeface="+mn-cs"/>
              </a:rPr>
              <a:t>	</a:t>
            </a:r>
            <a:r>
              <a:rPr lang="en-US" sz="1600" b="1" dirty="0" smtClean="0">
                <a:ea typeface="+mn-ea"/>
                <a:cs typeface="+mn-cs"/>
              </a:rPr>
              <a:t>“We provide our amazing VT engineering skills on </a:t>
            </a:r>
            <a:r>
              <a:rPr lang="en-US" sz="1600" b="1" i="1" dirty="0" smtClean="0">
                <a:ea typeface="+mn-ea"/>
                <a:cs typeface="+mn-cs"/>
              </a:rPr>
              <a:t>any project</a:t>
            </a:r>
            <a:r>
              <a:rPr lang="en-US" sz="1600" b="1" dirty="0" smtClean="0">
                <a:ea typeface="+mn-ea"/>
                <a:cs typeface="+mn-cs"/>
              </a:rPr>
              <a:t>”</a:t>
            </a:r>
          </a:p>
          <a:p>
            <a:pPr marL="342900" indent="-342900">
              <a:buAutoNum type="arabicPeriod" startAt="3"/>
              <a:defRPr/>
            </a:pPr>
            <a:r>
              <a:rPr lang="en-US" sz="1600" dirty="0" smtClean="0">
                <a:ea typeface="+mn-ea"/>
                <a:cs typeface="+mn-cs"/>
              </a:rPr>
              <a:t>Decide on our Business development strategy – how about:</a:t>
            </a:r>
          </a:p>
          <a:p>
            <a:pPr marL="0" indent="0">
              <a:buNone/>
              <a:defRPr/>
            </a:pPr>
            <a:r>
              <a:rPr lang="en-US" sz="1600" b="1" dirty="0" smtClean="0">
                <a:ea typeface="+mn-ea"/>
                <a:cs typeface="+mn-cs"/>
              </a:rPr>
              <a:t>“We give our clients the exact right answer while satisfying their   emotional needs”</a:t>
            </a:r>
          </a:p>
          <a:p>
            <a:pPr marL="0" indent="0">
              <a:lnSpc>
                <a:spcPct val="150000"/>
              </a:lnSpc>
              <a:buNone/>
              <a:defRPr/>
            </a:pPr>
            <a:r>
              <a:rPr lang="en-US" sz="1600" b="1" dirty="0" smtClean="0">
                <a:solidFill>
                  <a:srgbClr val="003399"/>
                </a:solidFill>
                <a:ea typeface="+mn-ea"/>
                <a:cs typeface="+mn-cs"/>
              </a:rPr>
              <a:t>Now let’s apply our Start Up company VP to the hardest question ever!</a:t>
            </a:r>
            <a:r>
              <a:rPr lang="en-US" sz="1600" b="1" dirty="0" smtClean="0">
                <a:ea typeface="+mn-ea"/>
                <a:cs typeface="+mn-cs"/>
              </a:rPr>
              <a:t>	</a:t>
            </a:r>
          </a:p>
          <a:p>
            <a:pPr marL="457200" lvl="1" indent="0">
              <a:buClr>
                <a:srgbClr val="0055A5"/>
              </a:buClr>
              <a:buNone/>
              <a:defRPr/>
            </a:pPr>
            <a:endParaRPr lang="en-US" sz="1600" dirty="0">
              <a:ea typeface="+mn-ea"/>
              <a:cs typeface="+mn-cs"/>
            </a:endParaRPr>
          </a:p>
          <a:p>
            <a:pPr marL="457200" lvl="1" indent="0">
              <a:buClr>
                <a:srgbClr val="0055A5"/>
              </a:buClr>
              <a:buNone/>
              <a:defRPr/>
            </a:pPr>
            <a:endParaRPr lang="en-US" sz="1600" dirty="0" smtClean="0">
              <a:ea typeface="+mn-ea"/>
              <a:cs typeface="+mn-cs"/>
            </a:endParaRPr>
          </a:p>
          <a:p>
            <a:pPr>
              <a:buFont typeface="Wingdings" charset="2"/>
              <a:buChar char="§"/>
              <a:defRPr/>
            </a:pPr>
            <a:endParaRPr lang="en-US" dirty="0" smtClean="0">
              <a:ea typeface="+mn-ea"/>
              <a:cs typeface="+mn-cs"/>
            </a:endParaRPr>
          </a:p>
          <a:p>
            <a:pPr>
              <a:buFont typeface="Wingdings" charset="2"/>
              <a:buChar char="§"/>
              <a:defRPr/>
            </a:pPr>
            <a:endParaRPr lang="en-US" dirty="0">
              <a:ea typeface="+mn-ea"/>
              <a:cs typeface="+mn-cs"/>
            </a:endParaRPr>
          </a:p>
          <a:p>
            <a:pPr>
              <a:buFont typeface="Wingdings" charset="2"/>
              <a:buChar char="§"/>
              <a:defRPr/>
            </a:pPr>
            <a:endParaRPr lang="en-US" dirty="0" smtClean="0">
              <a:ea typeface="+mn-ea"/>
              <a:cs typeface="+mn-cs"/>
            </a:endParaRPr>
          </a:p>
          <a:p>
            <a:pPr>
              <a:buFont typeface="Wingdings" charset="2"/>
              <a:buChar char="§"/>
              <a:defRPr/>
            </a:pPr>
            <a:endParaRPr lang="en-US" dirty="0">
              <a:ea typeface="+mn-ea"/>
              <a:cs typeface="+mn-cs"/>
            </a:endParaRP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en-US" sz="1600" dirty="0" smtClean="0">
                <a:ea typeface="+mn-ea"/>
                <a:cs typeface="+mn-cs"/>
              </a:rPr>
              <a:t>Let’s see if we can do this it works with our </a:t>
            </a:r>
            <a:r>
              <a:rPr lang="en-US" sz="1600" b="1" u="sng" dirty="0" smtClean="0">
                <a:ea typeface="+mn-ea"/>
                <a:cs typeface="+mn-cs"/>
              </a:rPr>
              <a:t>toughest customers</a:t>
            </a:r>
            <a:endParaRPr lang="en-US" sz="1600" b="1" dirty="0" smtClean="0">
              <a:ea typeface="+mn-ea"/>
              <a:cs typeface="+mn-cs"/>
            </a:endParaRPr>
          </a:p>
          <a:p>
            <a:pPr>
              <a:buFont typeface="Wingdings" charset="2"/>
              <a:buChar char="§"/>
              <a:defRPr/>
            </a:pPr>
            <a:endParaRPr lang="en-US" sz="2000" dirty="0" smtClean="0">
              <a:ea typeface="+mn-ea"/>
              <a:cs typeface="+mn-cs"/>
            </a:endParaRPr>
          </a:p>
          <a:p>
            <a:pPr>
              <a:buFont typeface="Wingdings" charset="2"/>
              <a:buChar char="§"/>
              <a:defRPr/>
            </a:pPr>
            <a:endParaRPr lang="en-US" sz="2000" dirty="0" smtClean="0">
              <a:ea typeface="+mn-ea"/>
              <a:cs typeface="+mn-cs"/>
            </a:endParaRPr>
          </a:p>
          <a:p>
            <a:pPr>
              <a:buFont typeface="Wingdings" charset="2"/>
              <a:buNone/>
              <a:defRPr/>
            </a:pPr>
            <a:endParaRPr lang="en-US" sz="2000" dirty="0" smtClean="0">
              <a:ea typeface="+mn-ea"/>
              <a:cs typeface="+mn-cs"/>
            </a:endParaRPr>
          </a:p>
        </p:txBody>
      </p:sp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179388" y="228600"/>
            <a:ext cx="6907212" cy="762000"/>
          </a:xfrm>
        </p:spPr>
        <p:txBody>
          <a:bodyPr/>
          <a:lstStyle/>
          <a:p>
            <a:r>
              <a:rPr lang="en-US" dirty="0" smtClean="0"/>
              <a:t>Business Development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534112" y="990600"/>
            <a:ext cx="7780945" cy="5128189"/>
          </a:xfrm>
        </p:spPr>
        <p:txBody>
          <a:bodyPr/>
          <a:lstStyle/>
          <a:p>
            <a:pPr>
              <a:lnSpc>
                <a:spcPct val="200000"/>
              </a:lnSpc>
              <a:spcBef>
                <a:spcPts val="600"/>
              </a:spcBef>
              <a:defRPr/>
            </a:pPr>
            <a:endParaRPr lang="en-US" sz="2000" dirty="0" smtClean="0">
              <a:ea typeface="+mn-ea"/>
              <a:cs typeface="+mn-cs"/>
            </a:endParaRPr>
          </a:p>
          <a:p>
            <a:pPr>
              <a:lnSpc>
                <a:spcPct val="200000"/>
              </a:lnSpc>
              <a:spcBef>
                <a:spcPts val="600"/>
              </a:spcBef>
              <a:defRPr/>
            </a:pPr>
            <a:r>
              <a:rPr lang="en-US" sz="2000" dirty="0" smtClean="0">
                <a:ea typeface="+mn-ea"/>
                <a:cs typeface="+mn-cs"/>
              </a:rPr>
              <a:t>The </a:t>
            </a:r>
            <a:r>
              <a:rPr lang="en-US" sz="2000" i="1" dirty="0" smtClean="0">
                <a:ea typeface="+mn-ea"/>
                <a:cs typeface="+mn-cs"/>
              </a:rPr>
              <a:t>secrets</a:t>
            </a:r>
            <a:r>
              <a:rPr lang="en-US" sz="2000" dirty="0" smtClean="0">
                <a:ea typeface="+mn-ea"/>
                <a:cs typeface="+mn-cs"/>
              </a:rPr>
              <a:t> they didn’t tell me way back then</a:t>
            </a:r>
          </a:p>
          <a:p>
            <a:pPr>
              <a:lnSpc>
                <a:spcPct val="200000"/>
              </a:lnSpc>
              <a:spcBef>
                <a:spcPts val="600"/>
              </a:spcBef>
              <a:defRPr/>
            </a:pPr>
            <a:r>
              <a:rPr lang="en-US" sz="2000" dirty="0" smtClean="0">
                <a:ea typeface="+mn-ea"/>
                <a:cs typeface="+mn-cs"/>
              </a:rPr>
              <a:t>Why aren’t there any start-ups for me?</a:t>
            </a:r>
          </a:p>
          <a:p>
            <a:pPr>
              <a:lnSpc>
                <a:spcPct val="150000"/>
              </a:lnSpc>
              <a:spcBef>
                <a:spcPts val="600"/>
              </a:spcBef>
              <a:buClr>
                <a:srgbClr val="003399"/>
              </a:buClr>
              <a:buFont typeface="Wingdings" panose="05000000000000000000" pitchFamily="2" charset="2"/>
              <a:buChar char="§"/>
              <a:defRPr/>
            </a:pPr>
            <a:r>
              <a:rPr lang="en-US" sz="2000" dirty="0" smtClean="0">
                <a:ea typeface="+mn-ea"/>
                <a:cs typeface="+mn-cs"/>
              </a:rPr>
              <a:t>Entrepreneurial Ingredients  </a:t>
            </a:r>
          </a:p>
          <a:p>
            <a:pPr>
              <a:lnSpc>
                <a:spcPct val="200000"/>
              </a:lnSpc>
              <a:spcBef>
                <a:spcPts val="600"/>
              </a:spcBef>
              <a:defRPr/>
            </a:pPr>
            <a:r>
              <a:rPr lang="en-US" sz="2000" dirty="0" smtClean="0">
                <a:ea typeface="+mn-ea"/>
                <a:cs typeface="+mn-cs"/>
              </a:rPr>
              <a:t>How to answer the hardest (ever) question</a:t>
            </a:r>
          </a:p>
          <a:p>
            <a:pPr marL="0" indent="0">
              <a:lnSpc>
                <a:spcPct val="200000"/>
              </a:lnSpc>
              <a:spcBef>
                <a:spcPts val="600"/>
              </a:spcBef>
              <a:buNone/>
              <a:defRPr/>
            </a:pPr>
            <a:endParaRPr lang="en-US" sz="2000" dirty="0" smtClean="0">
              <a:ea typeface="+mn-ea"/>
              <a:cs typeface="+mn-cs"/>
            </a:endParaRPr>
          </a:p>
          <a:p>
            <a:pPr lvl="1">
              <a:spcBef>
                <a:spcPts val="600"/>
              </a:spcBef>
              <a:buFont typeface="Wingdings" charset="2"/>
              <a:buChar char="§"/>
              <a:defRPr/>
            </a:pPr>
            <a:endParaRPr lang="en-US" sz="1400" dirty="0">
              <a:ea typeface="+mn-ea"/>
              <a:cs typeface="+mn-cs"/>
            </a:endParaRPr>
          </a:p>
        </p:txBody>
      </p:sp>
      <p:sp>
        <p:nvSpPr>
          <p:cNvPr id="14338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will we talk about?</a:t>
            </a:r>
          </a:p>
        </p:txBody>
      </p:sp>
      <p:sp>
        <p:nvSpPr>
          <p:cNvPr id="2" name="Rounded Rectangle 1"/>
          <p:cNvSpPr/>
          <p:nvPr/>
        </p:nvSpPr>
        <p:spPr bwMode="auto">
          <a:xfrm>
            <a:off x="290557" y="3716928"/>
            <a:ext cx="7907629" cy="629992"/>
          </a:xfrm>
          <a:prstGeom prst="roundRect">
            <a:avLst/>
          </a:prstGeom>
          <a:solidFill>
            <a:srgbClr val="003399">
              <a:alpha val="16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72635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457200" y="1069975"/>
            <a:ext cx="8229600" cy="5614988"/>
          </a:xfrm>
        </p:spPr>
        <p:txBody>
          <a:bodyPr/>
          <a:lstStyle/>
          <a:p>
            <a:pPr marL="0" indent="0">
              <a:buNone/>
              <a:defRPr/>
            </a:pPr>
            <a:endParaRPr lang="en-US" sz="2000" dirty="0" smtClean="0">
              <a:ea typeface="+mn-ea"/>
              <a:cs typeface="+mn-cs"/>
            </a:endParaRPr>
          </a:p>
          <a:p>
            <a:pPr>
              <a:buFont typeface="Wingdings" charset="2"/>
              <a:buChar char="§"/>
              <a:defRPr/>
            </a:pPr>
            <a:endParaRPr lang="en-US" sz="2000" dirty="0" smtClean="0">
              <a:ea typeface="+mn-ea"/>
              <a:cs typeface="+mn-cs"/>
            </a:endParaRPr>
          </a:p>
          <a:p>
            <a:pPr>
              <a:buFont typeface="Wingdings" charset="2"/>
              <a:buChar char="§"/>
              <a:defRPr/>
            </a:pPr>
            <a:endParaRPr lang="en-US" sz="2000" dirty="0" smtClean="0">
              <a:ea typeface="+mn-ea"/>
              <a:cs typeface="+mn-cs"/>
            </a:endParaRPr>
          </a:p>
          <a:p>
            <a:pPr>
              <a:buFont typeface="Wingdings" charset="2"/>
              <a:buChar char="§"/>
              <a:defRPr/>
            </a:pPr>
            <a:endParaRPr lang="en-US" sz="2000" dirty="0" smtClean="0">
              <a:ea typeface="+mn-ea"/>
              <a:cs typeface="+mn-cs"/>
            </a:endParaRPr>
          </a:p>
          <a:p>
            <a:pPr>
              <a:buFont typeface="Wingdings" charset="2"/>
              <a:buChar char="§"/>
              <a:defRPr/>
            </a:pPr>
            <a:endParaRPr lang="en-US" sz="2000" dirty="0" smtClean="0">
              <a:ea typeface="+mn-ea"/>
              <a:cs typeface="+mn-cs"/>
            </a:endParaRPr>
          </a:p>
          <a:p>
            <a:pPr>
              <a:buFont typeface="Wingdings" charset="2"/>
              <a:buChar char="§"/>
              <a:defRPr/>
            </a:pPr>
            <a:endParaRPr lang="en-US" sz="2000" dirty="0" smtClean="0">
              <a:ea typeface="+mn-ea"/>
              <a:cs typeface="+mn-cs"/>
            </a:endParaRPr>
          </a:p>
          <a:p>
            <a:pPr>
              <a:buFont typeface="Wingdings" charset="2"/>
              <a:buChar char="§"/>
              <a:defRPr/>
            </a:pPr>
            <a:endParaRPr lang="en-US" sz="2000" dirty="0" smtClean="0">
              <a:ea typeface="+mn-ea"/>
              <a:cs typeface="+mn-cs"/>
            </a:endParaRPr>
          </a:p>
          <a:p>
            <a:pPr>
              <a:buFont typeface="Wingdings" charset="2"/>
              <a:buChar char="§"/>
              <a:defRPr/>
            </a:pPr>
            <a:endParaRPr lang="en-US" sz="2000" dirty="0" smtClean="0">
              <a:ea typeface="+mn-ea"/>
              <a:cs typeface="+mn-cs"/>
            </a:endParaRPr>
          </a:p>
          <a:p>
            <a:pPr algn="ctr">
              <a:spcBef>
                <a:spcPts val="600"/>
              </a:spcBef>
              <a:buFont typeface="Wingdings" charset="2"/>
              <a:buNone/>
              <a:defRPr/>
            </a:pPr>
            <a:r>
              <a:rPr lang="en-US" sz="2400" dirty="0" smtClean="0">
                <a:ea typeface="+mn-ea"/>
                <a:cs typeface="+mn-cs"/>
              </a:rPr>
              <a:t>“Does this dress make me look fat?”</a:t>
            </a:r>
            <a:endParaRPr lang="en-US" sz="2800" dirty="0">
              <a:solidFill>
                <a:srgbClr val="FF0000"/>
              </a:solidFill>
            </a:endParaRPr>
          </a:p>
          <a:p>
            <a:pPr algn="ctr">
              <a:spcBef>
                <a:spcPts val="600"/>
              </a:spcBef>
              <a:buFont typeface="Wingdings" charset="2"/>
              <a:buNone/>
              <a:defRPr/>
            </a:pPr>
            <a:r>
              <a:rPr lang="en-US" sz="2400" dirty="0" smtClean="0">
                <a:solidFill>
                  <a:srgbClr val="FF0000"/>
                </a:solidFill>
              </a:rPr>
              <a:t>(“Do I look good in my new swim </a:t>
            </a:r>
            <a:r>
              <a:rPr lang="en-US" sz="2400" dirty="0">
                <a:solidFill>
                  <a:srgbClr val="FF0000"/>
                </a:solidFill>
              </a:rPr>
              <a:t>trunks?)</a:t>
            </a:r>
          </a:p>
          <a:p>
            <a:pPr algn="ctr">
              <a:buFont typeface="Wingdings" charset="2"/>
              <a:buNone/>
              <a:defRPr/>
            </a:pPr>
            <a:endParaRPr lang="en-US" sz="2400" dirty="0" smtClean="0">
              <a:ea typeface="+mn-ea"/>
              <a:cs typeface="+mn-cs"/>
            </a:endParaRPr>
          </a:p>
          <a:p>
            <a:pPr>
              <a:buFont typeface="Wingdings" charset="2"/>
              <a:buNone/>
              <a:defRPr/>
            </a:pPr>
            <a:endParaRPr lang="en-US" sz="2000" dirty="0" smtClean="0">
              <a:ea typeface="+mn-ea"/>
              <a:cs typeface="+mn-cs"/>
            </a:endParaRPr>
          </a:p>
        </p:txBody>
      </p:sp>
      <p:sp>
        <p:nvSpPr>
          <p:cNvPr id="44034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Hardest Questions</a:t>
            </a:r>
          </a:p>
        </p:txBody>
      </p:sp>
      <p:pic>
        <p:nvPicPr>
          <p:cNvPr id="105474" name="Picture 2" descr="Image Detail"/>
          <p:cNvPicPr>
            <a:picLocks noChangeAspect="1" noChangeArrowheads="1"/>
          </p:cNvPicPr>
          <p:nvPr/>
        </p:nvPicPr>
        <p:blipFill>
          <a:blip r:embed="rId4" cstate="print"/>
          <a:srcRect r="24912" b="10981"/>
          <a:stretch>
            <a:fillRect/>
          </a:stretch>
        </p:blipFill>
        <p:spPr bwMode="auto">
          <a:xfrm>
            <a:off x="1684222" y="1468920"/>
            <a:ext cx="2125186" cy="3427820"/>
          </a:xfrm>
          <a:prstGeom prst="rect">
            <a:avLst/>
          </a:prstGeom>
          <a:noFill/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019"/>
          <a:stretch/>
        </p:blipFill>
        <p:spPr>
          <a:xfrm>
            <a:off x="5101271" y="1468920"/>
            <a:ext cx="1743909" cy="3442178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266700" y="955675"/>
            <a:ext cx="6945950" cy="2377185"/>
          </a:xfrm>
        </p:spPr>
        <p:txBody>
          <a:bodyPr/>
          <a:lstStyle/>
          <a:p>
            <a:pPr>
              <a:buFont typeface="Wingdings" charset="2"/>
              <a:buNone/>
              <a:defRPr/>
            </a:pPr>
            <a:r>
              <a:rPr lang="en-US" sz="2000" b="1" dirty="0" smtClean="0">
                <a:ea typeface="+mn-ea"/>
                <a:cs typeface="+mn-cs"/>
              </a:rPr>
              <a:t>Let’s see if it works….</a:t>
            </a:r>
          </a:p>
          <a:p>
            <a:pPr>
              <a:defRPr/>
            </a:pPr>
            <a:r>
              <a:rPr lang="en-US" sz="1600" dirty="0" smtClean="0">
                <a:ea typeface="+mn-ea"/>
                <a:cs typeface="+mn-cs"/>
              </a:rPr>
              <a:t>Know our VP  </a:t>
            </a:r>
          </a:p>
          <a:p>
            <a:pPr marL="460375" lvl="1" indent="0">
              <a:buNone/>
              <a:defRPr/>
            </a:pPr>
            <a:r>
              <a:rPr lang="en-US" sz="1600" b="1" dirty="0" smtClean="0">
                <a:solidFill>
                  <a:srgbClr val="0070C0"/>
                </a:solidFill>
                <a:ea typeface="+mn-ea"/>
                <a:cs typeface="+mn-cs"/>
              </a:rPr>
              <a:t>“We use our amazing VT engineering knowledge to solve any problem…..”</a:t>
            </a:r>
          </a:p>
          <a:p>
            <a:pPr>
              <a:defRPr/>
            </a:pPr>
            <a:r>
              <a:rPr lang="en-US" sz="1600" dirty="0" smtClean="0">
                <a:ea typeface="+mn-ea"/>
                <a:cs typeface="+mn-cs"/>
              </a:rPr>
              <a:t>Seek to understand your customer needs </a:t>
            </a:r>
          </a:p>
          <a:p>
            <a:pPr marL="460375" lvl="1" indent="0">
              <a:buNone/>
              <a:defRPr/>
            </a:pPr>
            <a:r>
              <a:rPr lang="en-US" sz="1600" b="1" dirty="0" smtClean="0">
                <a:solidFill>
                  <a:srgbClr val="0055A5"/>
                </a:solidFill>
                <a:ea typeface="+mn-ea"/>
                <a:cs typeface="+mn-cs"/>
              </a:rPr>
              <a:t>“What do mean?  Why don’t you like that dress?”</a:t>
            </a:r>
          </a:p>
          <a:p>
            <a:pPr>
              <a:buNone/>
              <a:defRPr/>
            </a:pPr>
            <a:r>
              <a:rPr lang="en-US" sz="1600" b="1" dirty="0" smtClean="0">
                <a:solidFill>
                  <a:srgbClr val="FF0000"/>
                </a:solidFill>
                <a:ea typeface="+mn-ea"/>
                <a:cs typeface="+mn-cs"/>
              </a:rPr>
              <a:t>  </a:t>
            </a:r>
            <a:endParaRPr lang="en-US" sz="1600" dirty="0" smtClean="0">
              <a:solidFill>
                <a:srgbClr val="0055A5"/>
              </a:solidFill>
              <a:ea typeface="+mn-ea"/>
              <a:cs typeface="+mn-cs"/>
            </a:endParaRPr>
          </a:p>
        </p:txBody>
      </p:sp>
      <p:sp>
        <p:nvSpPr>
          <p:cNvPr id="45058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CLIENT NEED SATISFACTION</a:t>
            </a:r>
          </a:p>
        </p:txBody>
      </p:sp>
      <p:pic>
        <p:nvPicPr>
          <p:cNvPr id="4" name="Picture 2" descr="Image Detail"/>
          <p:cNvPicPr>
            <a:picLocks noChangeAspect="1" noChangeArrowheads="1"/>
          </p:cNvPicPr>
          <p:nvPr/>
        </p:nvPicPr>
        <p:blipFill>
          <a:blip r:embed="rId4" cstate="print"/>
          <a:srcRect t="1450" r="24912" b="30128"/>
          <a:stretch>
            <a:fillRect/>
          </a:stretch>
        </p:blipFill>
        <p:spPr bwMode="auto">
          <a:xfrm>
            <a:off x="7323631" y="879505"/>
            <a:ext cx="1820369" cy="2256802"/>
          </a:xfrm>
          <a:prstGeom prst="rect">
            <a:avLst/>
          </a:prstGeom>
          <a:noFill/>
        </p:spPr>
      </p:pic>
      <p:sp>
        <p:nvSpPr>
          <p:cNvPr id="5" name="Text Placeholder 1"/>
          <p:cNvSpPr txBox="1">
            <a:spLocks/>
          </p:cNvSpPr>
          <p:nvPr/>
        </p:nvSpPr>
        <p:spPr bwMode="auto">
          <a:xfrm>
            <a:off x="288234" y="3332860"/>
            <a:ext cx="8855766" cy="561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27013" marR="0" lvl="0" indent="-227013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055A5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Pose VP in a way that meets client’s stated needs </a:t>
            </a:r>
          </a:p>
          <a:p>
            <a:pPr lvl="1" eaLnBrk="0" hangingPunct="0">
              <a:spcBef>
                <a:spcPts val="600"/>
              </a:spcBef>
              <a:buClr>
                <a:srgbClr val="0055A5"/>
              </a:buClr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5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“Well, I already </a:t>
            </a:r>
            <a:r>
              <a:rPr kumimoji="0" lang="en-US" sz="16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55A5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know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5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that you look great, but we can provide amazing VT </a:t>
            </a:r>
            <a:r>
              <a:rPr kumimoji="0" lang="en-US" sz="1600" b="1" i="0" u="none" strike="noStrike" kern="1200" cap="none" spc="0" normalizeH="0" noProof="0" dirty="0" smtClean="0">
                <a:ln>
                  <a:noFill/>
                </a:ln>
                <a:solidFill>
                  <a:srgbClr val="0055A5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engineering to solve that problem 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5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– sound good?”</a:t>
            </a:r>
          </a:p>
          <a:p>
            <a:pPr lvl="1" eaLnBrk="0" hangingPunct="0">
              <a:spcBef>
                <a:spcPts val="600"/>
              </a:spcBef>
              <a:buClr>
                <a:srgbClr val="0055A5"/>
              </a:buClr>
              <a:defRPr/>
            </a:pPr>
            <a:endParaRPr kumimoji="0" lang="en-US" sz="1600" b="1" i="0" u="none" strike="noStrike" kern="1200" cap="none" spc="0" normalizeH="0" baseline="0" noProof="0" dirty="0" smtClean="0">
              <a:ln>
                <a:noFill/>
              </a:ln>
              <a:solidFill>
                <a:srgbClr val="0055A5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27013" marR="0" lvl="0" indent="-227013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055A5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Satisfy needs and needs-behind-the-needs </a:t>
            </a:r>
          </a:p>
          <a:p>
            <a:pPr lvl="1" eaLnBrk="0" hangingPunct="0">
              <a:spcBef>
                <a:spcPts val="600"/>
              </a:spcBef>
              <a:buClr>
                <a:srgbClr val="0055A5"/>
              </a:buClr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5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“NO!  That dress categorically DOES NOT make you look fat.” (deliver your outstanding entrepreneurial engineering product)</a:t>
            </a:r>
          </a:p>
          <a:p>
            <a:pPr lvl="1" eaLnBrk="0" hangingPunct="0">
              <a:spcBef>
                <a:spcPts val="600"/>
              </a:spcBef>
              <a:buClr>
                <a:srgbClr val="0055A5"/>
              </a:buClr>
              <a:defRPr/>
            </a:pPr>
            <a:endParaRPr kumimoji="0" lang="en-US" sz="1600" b="1" i="0" u="none" strike="noStrike" kern="1200" cap="none" spc="0" normalizeH="0" baseline="0" noProof="0" dirty="0" smtClean="0">
              <a:ln>
                <a:noFill/>
              </a:ln>
              <a:solidFill>
                <a:srgbClr val="0055A5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27013" marR="0" lvl="0" indent="-227013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055A5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Close by communicating your unique VP 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ＭＳ Ｐゴシック" pitchFamily="-72" charset="-128"/>
                <a:cs typeface="ＭＳ Ｐゴシック" pitchFamily="-72" charset="-128"/>
              </a:rPr>
              <a:t> </a:t>
            </a:r>
          </a:p>
          <a:p>
            <a:pPr lvl="1" eaLnBrk="0" hangingPunct="0">
              <a:spcBef>
                <a:spcPts val="600"/>
              </a:spcBef>
              <a:buClr>
                <a:srgbClr val="0055A5"/>
              </a:buClr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5"/>
                </a:solidFill>
                <a:effectLst/>
                <a:uLnTx/>
                <a:uFillTx/>
                <a:latin typeface="+mn-lt"/>
                <a:ea typeface="ＭＳ Ｐゴシック" pitchFamily="-72" charset="-128"/>
                <a:cs typeface="ＭＳ Ｐゴシック" pitchFamily="-72" charset="-128"/>
              </a:rPr>
              <a:t>“We</a:t>
            </a:r>
            <a:r>
              <a:rPr kumimoji="0" lang="en-US" sz="1600" b="1" i="0" u="none" strike="noStrike" kern="1200" cap="none" spc="0" normalizeH="0" noProof="0" dirty="0" smtClean="0">
                <a:ln>
                  <a:noFill/>
                </a:ln>
                <a:solidFill>
                  <a:srgbClr val="0055A5"/>
                </a:solidFill>
                <a:effectLst/>
                <a:uLnTx/>
                <a:uFillTx/>
                <a:latin typeface="+mn-lt"/>
                <a:ea typeface="ＭＳ Ｐゴシック" pitchFamily="-72" charset="-128"/>
                <a:cs typeface="ＭＳ Ｐゴシック" pitchFamily="-72" charset="-128"/>
              </a:rPr>
              <a:t> know this </a:t>
            </a:r>
            <a:r>
              <a:rPr lang="en-US" sz="1600" b="1" dirty="0" smtClean="0">
                <a:solidFill>
                  <a:srgbClr val="0055A5"/>
                </a:solidFill>
                <a:latin typeface="+mn-lt"/>
              </a:rPr>
              <a:t>because we provide amazing VT engineering knowledge….”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55A5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457200" y="1069975"/>
            <a:ext cx="8229600" cy="5614988"/>
          </a:xfrm>
        </p:spPr>
        <p:txBody>
          <a:bodyPr/>
          <a:lstStyle/>
          <a:p>
            <a:pPr>
              <a:lnSpc>
                <a:spcPct val="150000"/>
              </a:lnSpc>
              <a:buFont typeface="Wingdings" charset="2"/>
              <a:buChar char="§"/>
              <a:defRPr/>
            </a:pPr>
            <a:r>
              <a:rPr lang="en-US" sz="2000" dirty="0" smtClean="0">
                <a:ea typeface="+mn-ea"/>
                <a:cs typeface="+mn-cs"/>
              </a:rPr>
              <a:t>You can deliver with </a:t>
            </a:r>
            <a:r>
              <a:rPr lang="en-US" sz="2000" b="1" dirty="0" smtClean="0">
                <a:ea typeface="+mn-ea"/>
                <a:cs typeface="+mn-cs"/>
              </a:rPr>
              <a:t>confidence</a:t>
            </a:r>
            <a:r>
              <a:rPr lang="en-US" sz="2000" dirty="0" smtClean="0">
                <a:ea typeface="+mn-ea"/>
                <a:cs typeface="+mn-cs"/>
              </a:rPr>
              <a:t> because your detailed amazing VT Engineering analysis has told you that the DRESS is not the culprit….(it’s not the bathing suit)….</a:t>
            </a:r>
          </a:p>
          <a:p>
            <a:pPr>
              <a:buNone/>
              <a:defRPr/>
            </a:pPr>
            <a:endParaRPr lang="en-US" sz="2000" dirty="0" smtClean="0">
              <a:ea typeface="+mn-ea"/>
              <a:cs typeface="+mn-cs"/>
            </a:endParaRPr>
          </a:p>
        </p:txBody>
      </p:sp>
      <p:sp>
        <p:nvSpPr>
          <p:cNvPr id="44034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CLIENT NEED SATISFACTION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457200" y="1069975"/>
            <a:ext cx="8229600" cy="5614988"/>
          </a:xfrm>
        </p:spPr>
        <p:txBody>
          <a:bodyPr/>
          <a:lstStyle/>
          <a:p>
            <a:pPr>
              <a:buFont typeface="Wingdings" charset="2"/>
              <a:buChar char="§"/>
              <a:defRPr/>
            </a:pPr>
            <a:r>
              <a:rPr lang="en-US" sz="2000" dirty="0" smtClean="0">
                <a:ea typeface="+mn-ea"/>
                <a:cs typeface="+mn-cs"/>
              </a:rPr>
              <a:t>You can deliver with </a:t>
            </a:r>
            <a:r>
              <a:rPr lang="en-US" sz="2000" b="1" dirty="0" smtClean="0">
                <a:ea typeface="+mn-ea"/>
                <a:cs typeface="+mn-cs"/>
              </a:rPr>
              <a:t>confidence</a:t>
            </a:r>
            <a:r>
              <a:rPr lang="en-US" sz="2000" dirty="0" smtClean="0">
                <a:ea typeface="+mn-ea"/>
                <a:cs typeface="+mn-cs"/>
              </a:rPr>
              <a:t> because your detailed VT  amazing Engineering analysis has told you that the DRESS is not the culprit….</a:t>
            </a:r>
          </a:p>
          <a:p>
            <a:pPr>
              <a:buNone/>
              <a:defRPr/>
            </a:pPr>
            <a:endParaRPr lang="en-US" sz="2000" dirty="0" smtClean="0">
              <a:ea typeface="+mn-ea"/>
              <a:cs typeface="+mn-cs"/>
            </a:endParaRPr>
          </a:p>
        </p:txBody>
      </p:sp>
      <p:sp>
        <p:nvSpPr>
          <p:cNvPr id="44034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CLIENT NEED SATISFACTION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2442924" y="2225912"/>
            <a:ext cx="3772526" cy="4113104"/>
            <a:chOff x="4940207" y="2347594"/>
            <a:chExt cx="3315150" cy="3598297"/>
          </a:xfrm>
        </p:grpSpPr>
        <p:pic>
          <p:nvPicPr>
            <p:cNvPr id="5" name="Picture 2" descr="Image Detail"/>
            <p:cNvPicPr>
              <a:picLocks noChangeAspect="1" noChangeArrowheads="1"/>
            </p:cNvPicPr>
            <p:nvPr/>
          </p:nvPicPr>
          <p:blipFill>
            <a:blip r:embed="rId4" cstate="print"/>
            <a:srcRect b="20222"/>
            <a:stretch>
              <a:fillRect/>
            </a:stretch>
          </p:blipFill>
          <p:spPr bwMode="auto">
            <a:xfrm>
              <a:off x="4940207" y="2347594"/>
              <a:ext cx="3315150" cy="3598297"/>
            </a:xfrm>
            <a:prstGeom prst="rect">
              <a:avLst/>
            </a:prstGeom>
            <a:noFill/>
          </p:spPr>
        </p:pic>
        <p:sp>
          <p:nvSpPr>
            <p:cNvPr id="6" name="Rectangle 5"/>
            <p:cNvSpPr/>
            <p:nvPr/>
          </p:nvSpPr>
          <p:spPr bwMode="auto">
            <a:xfrm>
              <a:off x="7431109" y="2653048"/>
              <a:ext cx="231820" cy="103031"/>
            </a:xfrm>
            <a:prstGeom prst="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2923" y="2225912"/>
            <a:ext cx="3772526" cy="4317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502937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534112" y="990600"/>
            <a:ext cx="7780945" cy="5128189"/>
          </a:xfrm>
        </p:spPr>
        <p:txBody>
          <a:bodyPr/>
          <a:lstStyle/>
          <a:p>
            <a:pPr>
              <a:lnSpc>
                <a:spcPct val="200000"/>
              </a:lnSpc>
              <a:spcBef>
                <a:spcPts val="600"/>
              </a:spcBef>
              <a:defRPr/>
            </a:pPr>
            <a:endParaRPr lang="en-US" sz="2000" dirty="0" smtClean="0">
              <a:ea typeface="+mn-ea"/>
              <a:cs typeface="+mn-cs"/>
            </a:endParaRPr>
          </a:p>
          <a:p>
            <a:pPr>
              <a:lnSpc>
                <a:spcPct val="200000"/>
              </a:lnSpc>
              <a:spcBef>
                <a:spcPts val="600"/>
              </a:spcBef>
              <a:defRPr/>
            </a:pPr>
            <a:r>
              <a:rPr lang="en-US" sz="2000" dirty="0" smtClean="0">
                <a:ea typeface="+mn-ea"/>
                <a:cs typeface="+mn-cs"/>
              </a:rPr>
              <a:t>The </a:t>
            </a:r>
            <a:r>
              <a:rPr lang="en-US" sz="2000" i="1" dirty="0" smtClean="0">
                <a:ea typeface="+mn-ea"/>
                <a:cs typeface="+mn-cs"/>
              </a:rPr>
              <a:t>secrets</a:t>
            </a:r>
            <a:r>
              <a:rPr lang="en-US" sz="2000" dirty="0" smtClean="0">
                <a:ea typeface="+mn-ea"/>
                <a:cs typeface="+mn-cs"/>
              </a:rPr>
              <a:t> they didn’t tell me way back then</a:t>
            </a:r>
          </a:p>
          <a:p>
            <a:pPr>
              <a:lnSpc>
                <a:spcPct val="200000"/>
              </a:lnSpc>
              <a:spcBef>
                <a:spcPts val="600"/>
              </a:spcBef>
              <a:defRPr/>
            </a:pPr>
            <a:r>
              <a:rPr lang="en-US" sz="2000" dirty="0" smtClean="0">
                <a:ea typeface="+mn-ea"/>
                <a:cs typeface="+mn-cs"/>
              </a:rPr>
              <a:t>Why aren’t there any start-ups for me?</a:t>
            </a:r>
          </a:p>
          <a:p>
            <a:pPr>
              <a:lnSpc>
                <a:spcPct val="150000"/>
              </a:lnSpc>
              <a:spcBef>
                <a:spcPts val="600"/>
              </a:spcBef>
              <a:buClr>
                <a:srgbClr val="003399"/>
              </a:buClr>
              <a:buFont typeface="Wingdings" panose="05000000000000000000" pitchFamily="2" charset="2"/>
              <a:buChar char="§"/>
              <a:defRPr/>
            </a:pPr>
            <a:r>
              <a:rPr lang="en-US" sz="2000" dirty="0" smtClean="0">
                <a:ea typeface="+mn-ea"/>
                <a:cs typeface="+mn-cs"/>
              </a:rPr>
              <a:t>Ingredients  </a:t>
            </a:r>
          </a:p>
          <a:p>
            <a:pPr>
              <a:lnSpc>
                <a:spcPct val="200000"/>
              </a:lnSpc>
              <a:spcBef>
                <a:spcPts val="600"/>
              </a:spcBef>
              <a:defRPr/>
            </a:pPr>
            <a:r>
              <a:rPr lang="en-US" sz="2000" dirty="0" smtClean="0">
                <a:ea typeface="+mn-ea"/>
                <a:cs typeface="+mn-cs"/>
              </a:rPr>
              <a:t>How to answer the hardest question - ever</a:t>
            </a:r>
          </a:p>
          <a:p>
            <a:pPr>
              <a:lnSpc>
                <a:spcPct val="200000"/>
              </a:lnSpc>
              <a:spcBef>
                <a:spcPts val="600"/>
              </a:spcBef>
              <a:defRPr/>
            </a:pPr>
            <a:r>
              <a:rPr lang="en-US" sz="2000" dirty="0" smtClean="0">
                <a:ea typeface="+mn-ea"/>
                <a:cs typeface="+mn-cs"/>
              </a:rPr>
              <a:t>A parting thought</a:t>
            </a:r>
          </a:p>
          <a:p>
            <a:pPr lvl="1">
              <a:spcBef>
                <a:spcPts val="600"/>
              </a:spcBef>
              <a:buFont typeface="Wingdings" charset="2"/>
              <a:buChar char="§"/>
              <a:defRPr/>
            </a:pPr>
            <a:endParaRPr lang="en-US" sz="1400" dirty="0">
              <a:ea typeface="+mn-ea"/>
              <a:cs typeface="+mn-cs"/>
            </a:endParaRPr>
          </a:p>
        </p:txBody>
      </p:sp>
      <p:sp>
        <p:nvSpPr>
          <p:cNvPr id="14338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will we talk about?</a:t>
            </a:r>
          </a:p>
        </p:txBody>
      </p:sp>
      <p:sp>
        <p:nvSpPr>
          <p:cNvPr id="2" name="Rounded Rectangle 1"/>
          <p:cNvSpPr/>
          <p:nvPr/>
        </p:nvSpPr>
        <p:spPr bwMode="auto">
          <a:xfrm>
            <a:off x="307649" y="4374955"/>
            <a:ext cx="7907629" cy="629992"/>
          </a:xfrm>
          <a:prstGeom prst="roundRect">
            <a:avLst/>
          </a:prstGeom>
          <a:solidFill>
            <a:srgbClr val="003399">
              <a:alpha val="16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764299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/>
              <a:t>We live in a GREAT profession full of wonderful people</a:t>
            </a:r>
          </a:p>
          <a:p>
            <a:pPr marL="342900" indent="-342900">
              <a:buFont typeface="+mj-lt"/>
              <a:buAutoNum type="arabicPeriod"/>
            </a:pP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Your mother was right – you will become like those….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Parting thoughts</a:t>
            </a:r>
            <a:endParaRPr lang="en-US" dirty="0"/>
          </a:p>
        </p:txBody>
      </p:sp>
      <p:pic>
        <p:nvPicPr>
          <p:cNvPr id="6" name="Picture 7" descr="jm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26467" y="1487935"/>
            <a:ext cx="780257" cy="1014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hsee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6998" y="3690245"/>
            <a:ext cx="699666" cy="959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0" descr="jkm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70241" y="1400173"/>
            <a:ext cx="813184" cy="1057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 descr="B"/>
          <p:cNvPicPr>
            <a:picLocks noChangeAspect="1" noChangeArrowheads="1"/>
          </p:cNvPicPr>
          <p:nvPr/>
        </p:nvPicPr>
        <p:blipFill>
          <a:blip r:embed="rId6" cstate="print"/>
          <a:srcRect l="9074" t="22119" r="13800" b="7834"/>
          <a:stretch>
            <a:fillRect/>
          </a:stretch>
        </p:blipFill>
        <p:spPr bwMode="auto">
          <a:xfrm>
            <a:off x="507265" y="2550588"/>
            <a:ext cx="838767" cy="937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2279" y="2631864"/>
            <a:ext cx="1020144" cy="1020144"/>
          </a:xfrm>
          <a:prstGeom prst="rect">
            <a:avLst/>
          </a:prstGeom>
        </p:spPr>
      </p:pic>
      <p:pic>
        <p:nvPicPr>
          <p:cNvPr id="11" name="Picture 8" descr="Wayne_Clough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31724" y="1388095"/>
            <a:ext cx="788685" cy="1083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 descr="Handy3"/>
          <p:cNvPicPr>
            <a:picLocks noChangeAspect="1" noChangeArrowheads="1"/>
          </p:cNvPicPr>
          <p:nvPr/>
        </p:nvPicPr>
        <p:blipFill>
          <a:blip r:embed="rId9" cstate="print"/>
          <a:srcRect l="11226" t="15967" r="6456" b="31404"/>
          <a:stretch>
            <a:fillRect/>
          </a:stretch>
        </p:blipFill>
        <p:spPr bwMode="auto">
          <a:xfrm>
            <a:off x="6454566" y="1541042"/>
            <a:ext cx="898095" cy="858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3" descr="karl"/>
          <p:cNvPicPr>
            <a:picLocks noChangeAspect="1" noChangeArrowheads="1"/>
          </p:cNvPicPr>
          <p:nvPr/>
        </p:nvPicPr>
        <p:blipFill>
          <a:blip r:embed="rId10" cstate="print"/>
          <a:srcRect b="11909"/>
          <a:stretch>
            <a:fillRect/>
          </a:stretch>
        </p:blipFill>
        <p:spPr bwMode="auto">
          <a:xfrm>
            <a:off x="7965448" y="3710120"/>
            <a:ext cx="802729" cy="104812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4" name="Picture 18" descr="rugreen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485354" y="2566892"/>
            <a:ext cx="920940" cy="1223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7" descr="http://www.cee.vt.edu/people/faculty/photo/S_adrian_marek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975933" y="3804546"/>
            <a:ext cx="796089" cy="1196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7" descr="Mike Pockoski PE"/>
          <p:cNvPicPr>
            <a:picLocks noChangeAspect="1" noChangeArrowheads="1"/>
          </p:cNvPicPr>
          <p:nvPr/>
        </p:nvPicPr>
        <p:blipFill>
          <a:blip r:embed="rId13" cstate="print"/>
          <a:srcRect l="5000" r="5000"/>
          <a:stretch>
            <a:fillRect/>
          </a:stretch>
        </p:blipFill>
        <p:spPr bwMode="auto">
          <a:xfrm>
            <a:off x="4337675" y="3839478"/>
            <a:ext cx="886635" cy="875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4" descr="David White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795089" y="3862740"/>
            <a:ext cx="817623" cy="1052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13" descr="C:\Users\melaniecolley\AppData\Local\Microsoft\Windows\Temporary Internet Files\Content.Outlook\DH7G0JE4\Smith 1.jpg"/>
          <p:cNvPicPr>
            <a:picLocks noChangeAspect="1" noChangeArrowheads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09" t="4093" r="23624" b="12301"/>
          <a:stretch/>
        </p:blipFill>
        <p:spPr bwMode="auto">
          <a:xfrm>
            <a:off x="1946550" y="1456698"/>
            <a:ext cx="848539" cy="1000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6" descr="filz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3743359" y="1690228"/>
            <a:ext cx="801272" cy="961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21" descr="http://perspective.engr.wisc.edu/wp-content/uploads/2012/04/benson_craig_cmyk.jp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3445564" y="2675189"/>
            <a:ext cx="812079" cy="1076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https://pbs.twimg.com/profile_images/379019457/headshot-cleaned.JPG">
            <a:hlinkClick r:id="rId18"/>
          </p:cNvPr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3607" y="1495326"/>
            <a:ext cx="869838" cy="999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0891" y="2627447"/>
            <a:ext cx="937245" cy="93724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343" y="1594308"/>
            <a:ext cx="900696" cy="90069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3034" y="1474344"/>
            <a:ext cx="765512" cy="910959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1815" y="3770969"/>
            <a:ext cx="713149" cy="1210271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6941" y="2536560"/>
            <a:ext cx="1008494" cy="1018681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491" y="3804546"/>
            <a:ext cx="1558298" cy="1168724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8362" y="2651640"/>
            <a:ext cx="1239237" cy="1079731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6745" y="2651754"/>
            <a:ext cx="769460" cy="1119215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506" y="3710120"/>
            <a:ext cx="945878" cy="1182348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8278" y="3731256"/>
            <a:ext cx="923037" cy="1222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239694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2273852" y="5471301"/>
            <a:ext cx="4701653" cy="467022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rgbClr val="003399"/>
                </a:solidFill>
              </a:rPr>
              <a:t>I hope I left you in a good spot.</a:t>
            </a:r>
          </a:p>
          <a:p>
            <a:pPr marL="342900" indent="-342900">
              <a:buFont typeface="+mj-lt"/>
              <a:buAutoNum type="arabicPeriod" startAt="10"/>
            </a:pPr>
            <a:endParaRPr lang="en-US" dirty="0" smtClean="0"/>
          </a:p>
          <a:p>
            <a:pPr marL="342900" indent="-342900">
              <a:buFont typeface="+mj-lt"/>
              <a:buAutoNum type="arabicPeriod" startAt="10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293" y="243849"/>
            <a:ext cx="6907212" cy="762000"/>
          </a:xfrm>
        </p:spPr>
        <p:txBody>
          <a:bodyPr/>
          <a:lstStyle/>
          <a:p>
            <a:r>
              <a:rPr lang="en-US" sz="1800" b="1" dirty="0" smtClean="0"/>
              <a:t>Thank you for the honor of being with you today</a:t>
            </a:r>
            <a:endParaRPr lang="en-US" sz="18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8823" y="2095835"/>
            <a:ext cx="3629964" cy="3375466"/>
          </a:xfrm>
          <a:prstGeom prst="rect">
            <a:avLst/>
          </a:prstGeom>
        </p:spPr>
      </p:pic>
      <p:pic>
        <p:nvPicPr>
          <p:cNvPr id="6" name="Picture 11" descr="8690~Sign-Language-Stressed-Out-Posters"/>
          <p:cNvPicPr>
            <a:picLocks noChangeAspect="1" noChangeArrowheads="1"/>
          </p:cNvPicPr>
          <p:nvPr/>
        </p:nvPicPr>
        <p:blipFill rotWithShape="1">
          <a:blip r:embed="rId4" cstate="print"/>
          <a:srcRect b="50361"/>
          <a:stretch/>
        </p:blipFill>
        <p:spPr bwMode="auto">
          <a:xfrm>
            <a:off x="2488823" y="872135"/>
            <a:ext cx="3612505" cy="125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155848"/>
            <a:ext cx="2046514" cy="702151"/>
          </a:xfrm>
          <a:prstGeom prst="rect">
            <a:avLst/>
          </a:prstGeom>
        </p:spPr>
      </p:pic>
      <p:pic>
        <p:nvPicPr>
          <p:cNvPr id="9" name="Picture 10" descr="http://t2.gstatic.com/images?q=tbn:ANd9GcRZaaMVNFfHxClZeFN01GjrNaYBVkR9cfTwX4zBE2c8htwLaqgCLW0J7Asz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203" y="5885705"/>
            <a:ext cx="1290704" cy="971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972432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705029" y="1264064"/>
            <a:ext cx="8229600" cy="1949153"/>
          </a:xfrm>
        </p:spPr>
        <p:txBody>
          <a:bodyPr/>
          <a:lstStyle/>
          <a:p>
            <a:pPr marL="0" indent="0" algn="ctr">
              <a:spcBef>
                <a:spcPts val="600"/>
              </a:spcBef>
              <a:buNone/>
              <a:defRPr/>
            </a:pPr>
            <a:r>
              <a:rPr lang="en-US" sz="2000" dirty="0" smtClean="0">
                <a:ea typeface="+mn-ea"/>
                <a:cs typeface="+mn-cs"/>
              </a:rPr>
              <a:t>The real question we should be asking ourselves right now is:</a:t>
            </a:r>
          </a:p>
          <a:p>
            <a:pPr marL="0" indent="0" algn="ctr">
              <a:spcBef>
                <a:spcPts val="600"/>
              </a:spcBef>
              <a:buNone/>
              <a:defRPr/>
            </a:pPr>
            <a:r>
              <a:rPr lang="en-US" sz="2000" dirty="0" smtClean="0">
                <a:ea typeface="+mn-ea"/>
                <a:cs typeface="+mn-cs"/>
              </a:rPr>
              <a:t> </a:t>
            </a:r>
          </a:p>
          <a:p>
            <a:pPr marL="0" indent="0" algn="ctr">
              <a:spcBef>
                <a:spcPts val="600"/>
              </a:spcBef>
              <a:buNone/>
              <a:defRPr/>
            </a:pPr>
            <a:r>
              <a:rPr lang="en-US" sz="2400" dirty="0" smtClean="0">
                <a:solidFill>
                  <a:srgbClr val="003399"/>
                </a:solidFill>
                <a:ea typeface="+mn-ea"/>
                <a:cs typeface="+mn-cs"/>
              </a:rPr>
              <a:t>How come there aren’t any start-ups for </a:t>
            </a:r>
            <a:r>
              <a:rPr lang="en-US" sz="2400" b="1" dirty="0" smtClean="0">
                <a:solidFill>
                  <a:srgbClr val="003399"/>
                </a:solidFill>
                <a:ea typeface="+mn-ea"/>
                <a:cs typeface="+mn-cs"/>
              </a:rPr>
              <a:t>ME</a:t>
            </a:r>
            <a:r>
              <a:rPr lang="en-US" sz="2400" dirty="0" smtClean="0">
                <a:solidFill>
                  <a:srgbClr val="003399"/>
                </a:solidFill>
                <a:ea typeface="+mn-ea"/>
                <a:cs typeface="+mn-cs"/>
              </a:rPr>
              <a:t>?</a:t>
            </a:r>
          </a:p>
          <a:p>
            <a:pPr>
              <a:spcBef>
                <a:spcPts val="600"/>
              </a:spcBef>
              <a:buFont typeface="Wingdings" charset="2"/>
              <a:buChar char="§"/>
              <a:defRPr/>
            </a:pPr>
            <a:endParaRPr lang="en-US" sz="1400" dirty="0">
              <a:ea typeface="+mn-ea"/>
              <a:cs typeface="+mn-cs"/>
            </a:endParaRPr>
          </a:p>
          <a:p>
            <a:pPr lvl="1">
              <a:spcBef>
                <a:spcPts val="600"/>
              </a:spcBef>
              <a:buFont typeface="Wingdings" charset="2"/>
              <a:buChar char="§"/>
              <a:defRPr/>
            </a:pPr>
            <a:endParaRPr lang="en-US" sz="1400" dirty="0">
              <a:ea typeface="+mn-ea"/>
              <a:cs typeface="+mn-cs"/>
            </a:endParaRPr>
          </a:p>
          <a:p>
            <a:pPr lvl="1">
              <a:spcBef>
                <a:spcPts val="600"/>
              </a:spcBef>
              <a:buFont typeface="Wingdings" charset="2"/>
              <a:buChar char="§"/>
              <a:defRPr/>
            </a:pPr>
            <a:endParaRPr lang="en-US" sz="1400" dirty="0">
              <a:ea typeface="+mn-ea"/>
              <a:cs typeface="+mn-cs"/>
            </a:endParaRPr>
          </a:p>
        </p:txBody>
      </p:sp>
      <p:sp>
        <p:nvSpPr>
          <p:cNvPr id="14338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are we here today?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8021" y="2825875"/>
            <a:ext cx="4202698" cy="2799425"/>
          </a:xfrm>
          <a:prstGeom prst="rect">
            <a:avLst/>
          </a:prstGeom>
        </p:spPr>
      </p:pic>
      <p:pic>
        <p:nvPicPr>
          <p:cNvPr id="6" name="Picture 10" descr="http://t2.gstatic.com/images?q=tbn:ANd9GcRZaaMVNFfHxClZeFN01GjrNaYBVkR9cfTwX4zBE2c8htwLaqgCLW0J7Asz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54834">
            <a:off x="4097950" y="3509404"/>
            <a:ext cx="487670" cy="343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789570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379926" y="962001"/>
            <a:ext cx="8403465" cy="5614988"/>
          </a:xfrm>
        </p:spPr>
        <p:txBody>
          <a:bodyPr/>
          <a:lstStyle/>
          <a:p>
            <a:pPr>
              <a:lnSpc>
                <a:spcPct val="200000"/>
              </a:lnSpc>
              <a:buNone/>
              <a:defRPr/>
            </a:pPr>
            <a:r>
              <a:rPr lang="en-US" sz="2400" b="1" dirty="0" smtClean="0">
                <a:ea typeface="+mn-ea"/>
                <a:cs typeface="+mn-cs"/>
              </a:rPr>
              <a:t>What ARE you planning to do with your career?</a:t>
            </a:r>
          </a:p>
          <a:p>
            <a:pPr lvl="1">
              <a:lnSpc>
                <a:spcPct val="200000"/>
              </a:lnSpc>
              <a:buClr>
                <a:srgbClr val="0055A5"/>
              </a:buClr>
              <a:buFont typeface="Wingdings" panose="05000000000000000000" pitchFamily="2" charset="2"/>
              <a:buChar char="v"/>
              <a:defRPr/>
            </a:pPr>
            <a:r>
              <a:rPr lang="en-US" sz="2000" dirty="0" smtClean="0"/>
              <a:t>Go to grad school! </a:t>
            </a:r>
            <a:endParaRPr lang="en-US" sz="2000" dirty="0"/>
          </a:p>
          <a:p>
            <a:pPr lvl="1">
              <a:lnSpc>
                <a:spcPct val="200000"/>
              </a:lnSpc>
              <a:buClr>
                <a:srgbClr val="0055A5"/>
              </a:buClr>
              <a:buFont typeface="Wingdings" panose="05000000000000000000" pitchFamily="2" charset="2"/>
              <a:buChar char="v"/>
              <a:defRPr/>
            </a:pPr>
            <a:r>
              <a:rPr lang="en-US" sz="2000" dirty="0" smtClean="0"/>
              <a:t>Academia</a:t>
            </a:r>
          </a:p>
          <a:p>
            <a:pPr lvl="1">
              <a:lnSpc>
                <a:spcPct val="200000"/>
              </a:lnSpc>
              <a:buClr>
                <a:srgbClr val="0055A5"/>
              </a:buClr>
              <a:buFont typeface="Wingdings" panose="05000000000000000000" pitchFamily="2" charset="2"/>
              <a:buChar char="v"/>
              <a:defRPr/>
            </a:pPr>
            <a:r>
              <a:rPr lang="en-US" sz="2000" dirty="0" smtClean="0"/>
              <a:t>Government service</a:t>
            </a:r>
          </a:p>
          <a:p>
            <a:pPr lvl="1">
              <a:lnSpc>
                <a:spcPct val="200000"/>
              </a:lnSpc>
              <a:buClr>
                <a:srgbClr val="0055A5"/>
              </a:buClr>
              <a:buFont typeface="Wingdings" panose="05000000000000000000" pitchFamily="2" charset="2"/>
              <a:buChar char="v"/>
              <a:defRPr/>
            </a:pPr>
            <a:r>
              <a:rPr lang="en-US" sz="2000" dirty="0" smtClean="0"/>
              <a:t>Construction</a:t>
            </a:r>
          </a:p>
          <a:p>
            <a:pPr lvl="1">
              <a:lnSpc>
                <a:spcPct val="200000"/>
              </a:lnSpc>
              <a:buClr>
                <a:srgbClr val="0055A5"/>
              </a:buClr>
              <a:buFont typeface="Wingdings" panose="05000000000000000000" pitchFamily="2" charset="2"/>
              <a:buChar char="v"/>
              <a:defRPr/>
            </a:pPr>
            <a:r>
              <a:rPr lang="en-US" sz="2000" dirty="0" smtClean="0"/>
              <a:t>Consulting</a:t>
            </a:r>
          </a:p>
          <a:p>
            <a:pPr lvl="1">
              <a:buClr>
                <a:srgbClr val="0055A5"/>
              </a:buClr>
              <a:defRPr/>
            </a:pPr>
            <a:endParaRPr lang="en-US"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3377" y="1889486"/>
            <a:ext cx="788094" cy="54153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7123" y="2628269"/>
            <a:ext cx="788094" cy="54153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8358" y="2628269"/>
            <a:ext cx="788094" cy="54153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2994" y="3655719"/>
            <a:ext cx="1728636" cy="139310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8219" y="4696849"/>
            <a:ext cx="2891307" cy="1880140"/>
          </a:xfrm>
          <a:prstGeom prst="rect">
            <a:avLst/>
          </a:prstGeom>
        </p:spPr>
      </p:pic>
      <p:sp>
        <p:nvSpPr>
          <p:cNvPr id="10" name="Title 12"/>
          <p:cNvSpPr>
            <a:spLocks noGrp="1"/>
          </p:cNvSpPr>
          <p:nvPr>
            <p:ph type="title"/>
          </p:nvPr>
        </p:nvSpPr>
        <p:spPr>
          <a:xfrm>
            <a:off x="179388" y="228600"/>
            <a:ext cx="6907212" cy="762000"/>
          </a:xfrm>
        </p:spPr>
        <p:txBody>
          <a:bodyPr/>
          <a:lstStyle/>
          <a:p>
            <a:r>
              <a:rPr lang="en-US" dirty="0" smtClean="0"/>
              <a:t>Why are we here today?</a:t>
            </a:r>
          </a:p>
        </p:txBody>
      </p:sp>
    </p:spTree>
    <p:extLst>
      <p:ext uri="{BB962C8B-B14F-4D97-AF65-F5344CB8AC3E}">
        <p14:creationId xmlns:p14="http://schemas.microsoft.com/office/powerpoint/2010/main" val="346123648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457200" y="1069975"/>
            <a:ext cx="8686800" cy="5614988"/>
          </a:xfrm>
        </p:spPr>
        <p:txBody>
          <a:bodyPr/>
          <a:lstStyle/>
          <a:p>
            <a:pPr>
              <a:buNone/>
              <a:defRPr/>
            </a:pPr>
            <a:r>
              <a:rPr lang="en-US" sz="2000" b="1" dirty="0" smtClean="0">
                <a:ea typeface="+mn-ea"/>
                <a:cs typeface="+mn-cs"/>
              </a:rPr>
              <a:t>Skills required to thrive everywhere - </a:t>
            </a:r>
          </a:p>
          <a:p>
            <a:pPr lvl="1">
              <a:lnSpc>
                <a:spcPct val="150000"/>
              </a:lnSpc>
              <a:buClr>
                <a:srgbClr val="0055A5"/>
              </a:buClr>
              <a:buFont typeface="Wingdings" panose="05000000000000000000" pitchFamily="2" charset="2"/>
              <a:buChar char="ü"/>
              <a:defRPr/>
            </a:pPr>
            <a:r>
              <a:rPr lang="en-US" sz="2000" dirty="0" smtClean="0"/>
              <a:t>Technical – covered by your great Profs right here at VT</a:t>
            </a:r>
          </a:p>
          <a:p>
            <a:pPr lvl="1">
              <a:lnSpc>
                <a:spcPct val="150000"/>
              </a:lnSpc>
              <a:buClr>
                <a:srgbClr val="0055A5"/>
              </a:buClr>
              <a:buFont typeface="Wingdings" panose="05000000000000000000" pitchFamily="2" charset="2"/>
              <a:buChar char="ü"/>
              <a:defRPr/>
            </a:pPr>
            <a:r>
              <a:rPr lang="en-US" sz="2000" dirty="0" smtClean="0"/>
              <a:t>Communication</a:t>
            </a:r>
          </a:p>
          <a:p>
            <a:pPr lvl="1">
              <a:lnSpc>
                <a:spcPct val="150000"/>
              </a:lnSpc>
              <a:buClr>
                <a:srgbClr val="0055A5"/>
              </a:buClr>
              <a:buFont typeface="Wingdings" panose="05000000000000000000" pitchFamily="2" charset="2"/>
              <a:buChar char="ü"/>
              <a:defRPr/>
            </a:pPr>
            <a:r>
              <a:rPr lang="en-US" sz="2000" dirty="0" smtClean="0"/>
              <a:t>People (emotional intelligence [thriving with others])</a:t>
            </a:r>
          </a:p>
          <a:p>
            <a:pPr lvl="1">
              <a:lnSpc>
                <a:spcPct val="150000"/>
              </a:lnSpc>
              <a:buClr>
                <a:srgbClr val="0055A5"/>
              </a:buClr>
              <a:buFont typeface="Wingdings" panose="05000000000000000000" pitchFamily="2" charset="2"/>
              <a:buChar char="ü"/>
              <a:defRPr/>
            </a:pPr>
            <a:r>
              <a:rPr lang="en-US" sz="2000" b="1" dirty="0" smtClean="0"/>
              <a:t>Business (</a:t>
            </a:r>
            <a:r>
              <a:rPr lang="en-US" sz="2000" dirty="0" smtClean="0"/>
              <a:t>BD, finance, organizational,…sales!)</a:t>
            </a:r>
          </a:p>
          <a:p>
            <a:pPr marL="0" indent="-3175">
              <a:lnSpc>
                <a:spcPct val="150000"/>
              </a:lnSpc>
              <a:buNone/>
              <a:defRPr/>
            </a:pPr>
            <a:r>
              <a:rPr lang="en-US" sz="2000" b="1" dirty="0" smtClean="0"/>
              <a:t>Answering these questions will be hard.  </a:t>
            </a:r>
            <a:r>
              <a:rPr lang="en-US" sz="2000" dirty="0" smtClean="0"/>
              <a:t>But not the hardest question you will ever face………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13112" y="4549252"/>
            <a:ext cx="3248122" cy="18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2"/>
          <p:cNvSpPr>
            <a:spLocks noGrp="1"/>
          </p:cNvSpPr>
          <p:nvPr>
            <p:ph type="title"/>
          </p:nvPr>
        </p:nvSpPr>
        <p:spPr>
          <a:xfrm>
            <a:off x="179388" y="228600"/>
            <a:ext cx="6907212" cy="762000"/>
          </a:xfrm>
        </p:spPr>
        <p:txBody>
          <a:bodyPr/>
          <a:lstStyle/>
          <a:p>
            <a:r>
              <a:rPr lang="en-US" dirty="0" smtClean="0"/>
              <a:t>Why are we here today?</a:t>
            </a:r>
          </a:p>
        </p:txBody>
      </p:sp>
    </p:spTree>
    <p:extLst>
      <p:ext uri="{BB962C8B-B14F-4D97-AF65-F5344CB8AC3E}">
        <p14:creationId xmlns:p14="http://schemas.microsoft.com/office/powerpoint/2010/main" val="377820462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17671" y="1113517"/>
            <a:ext cx="8229600" cy="5614988"/>
          </a:xfrm>
        </p:spPr>
        <p:txBody>
          <a:bodyPr/>
          <a:lstStyle/>
          <a:p>
            <a:pPr marL="0" indent="0" algn="ctr">
              <a:buNone/>
              <a:defRPr/>
            </a:pPr>
            <a:r>
              <a:rPr lang="en-US" sz="2000" dirty="0" smtClean="0">
                <a:ea typeface="+mn-ea"/>
                <a:cs typeface="+mn-cs"/>
              </a:rPr>
              <a:t>The hardest question known to personkind - </a:t>
            </a:r>
          </a:p>
          <a:p>
            <a:pPr>
              <a:buFont typeface="Wingdings" charset="2"/>
              <a:buChar char="§"/>
              <a:defRPr/>
            </a:pPr>
            <a:endParaRPr lang="en-US" sz="2000" dirty="0" smtClean="0">
              <a:ea typeface="+mn-ea"/>
              <a:cs typeface="+mn-cs"/>
            </a:endParaRPr>
          </a:p>
          <a:p>
            <a:pPr>
              <a:buFont typeface="Wingdings" charset="2"/>
              <a:buChar char="§"/>
              <a:defRPr/>
            </a:pPr>
            <a:endParaRPr lang="en-US" sz="2000" dirty="0" smtClean="0">
              <a:ea typeface="+mn-ea"/>
              <a:cs typeface="+mn-cs"/>
            </a:endParaRPr>
          </a:p>
          <a:p>
            <a:pPr>
              <a:buFont typeface="Wingdings" charset="2"/>
              <a:buChar char="§"/>
              <a:defRPr/>
            </a:pPr>
            <a:endParaRPr lang="en-US" sz="2000" dirty="0" smtClean="0">
              <a:ea typeface="+mn-ea"/>
              <a:cs typeface="+mn-cs"/>
            </a:endParaRPr>
          </a:p>
          <a:p>
            <a:pPr>
              <a:buFont typeface="Wingdings" charset="2"/>
              <a:buChar char="§"/>
              <a:defRPr/>
            </a:pPr>
            <a:endParaRPr lang="en-US" sz="2000" dirty="0" smtClean="0">
              <a:ea typeface="+mn-ea"/>
              <a:cs typeface="+mn-cs"/>
            </a:endParaRPr>
          </a:p>
          <a:p>
            <a:pPr>
              <a:buFont typeface="Wingdings" charset="2"/>
              <a:buChar char="§"/>
              <a:defRPr/>
            </a:pPr>
            <a:endParaRPr lang="en-US" sz="2000" dirty="0" smtClean="0">
              <a:ea typeface="+mn-ea"/>
              <a:cs typeface="+mn-cs"/>
            </a:endParaRPr>
          </a:p>
          <a:p>
            <a:pPr>
              <a:buFont typeface="Wingdings" charset="2"/>
              <a:buChar char="§"/>
              <a:defRPr/>
            </a:pPr>
            <a:endParaRPr lang="en-US" sz="2000" dirty="0" smtClean="0">
              <a:ea typeface="+mn-ea"/>
              <a:cs typeface="+mn-cs"/>
            </a:endParaRPr>
          </a:p>
          <a:p>
            <a:pPr algn="ctr">
              <a:spcBef>
                <a:spcPts val="600"/>
              </a:spcBef>
              <a:buFont typeface="Wingdings" charset="2"/>
              <a:buNone/>
              <a:defRPr/>
            </a:pPr>
            <a:endParaRPr lang="en-US" sz="2800" dirty="0" smtClean="0">
              <a:solidFill>
                <a:srgbClr val="FF0000"/>
              </a:solidFill>
              <a:ea typeface="+mn-ea"/>
              <a:cs typeface="+mn-cs"/>
            </a:endParaRPr>
          </a:p>
          <a:p>
            <a:pPr algn="ctr">
              <a:spcBef>
                <a:spcPts val="600"/>
              </a:spcBef>
              <a:buFont typeface="Wingdings" charset="2"/>
              <a:buNone/>
              <a:defRPr/>
            </a:pPr>
            <a:r>
              <a:rPr lang="en-US" sz="2800" dirty="0" smtClean="0">
                <a:solidFill>
                  <a:srgbClr val="FF0000"/>
                </a:solidFill>
                <a:ea typeface="+mn-ea"/>
                <a:cs typeface="+mn-cs"/>
              </a:rPr>
              <a:t>“Does this dress make me look fat?”</a:t>
            </a:r>
          </a:p>
          <a:p>
            <a:pPr>
              <a:buFont typeface="Wingdings" charset="2"/>
              <a:buNone/>
              <a:defRPr/>
            </a:pPr>
            <a:endParaRPr lang="en-US" sz="2000" dirty="0" smtClean="0">
              <a:ea typeface="+mn-ea"/>
              <a:cs typeface="+mn-cs"/>
            </a:endParaRPr>
          </a:p>
        </p:txBody>
      </p:sp>
      <p:sp>
        <p:nvSpPr>
          <p:cNvPr id="44034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hardest questions ….Ever.</a:t>
            </a:r>
          </a:p>
        </p:txBody>
      </p:sp>
      <p:pic>
        <p:nvPicPr>
          <p:cNvPr id="105474" name="Picture 2" descr="Image Detail"/>
          <p:cNvPicPr>
            <a:picLocks noChangeAspect="1" noChangeArrowheads="1"/>
          </p:cNvPicPr>
          <p:nvPr/>
        </p:nvPicPr>
        <p:blipFill>
          <a:blip r:embed="rId4" cstate="print"/>
          <a:srcRect r="24912" b="10981"/>
          <a:stretch>
            <a:fillRect/>
          </a:stretch>
        </p:blipFill>
        <p:spPr bwMode="auto">
          <a:xfrm>
            <a:off x="3422160" y="1641426"/>
            <a:ext cx="2020872" cy="325956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8472113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73285_Geopier_WH_Master">
  <a:themeElements>
    <a:clrScheme name="Tensar 286 Red">
      <a:dk1>
        <a:srgbClr val="000000"/>
      </a:dk1>
      <a:lt1>
        <a:srgbClr val="FFFFFF"/>
      </a:lt1>
      <a:dk2>
        <a:srgbClr val="FFFFFF"/>
      </a:dk2>
      <a:lt2>
        <a:srgbClr val="808080"/>
      </a:lt2>
      <a:accent1>
        <a:srgbClr val="E31836"/>
      </a:accent1>
      <a:accent2>
        <a:srgbClr val="807F83"/>
      </a:accent2>
      <a:accent3>
        <a:srgbClr val="FFFFFF"/>
      </a:accent3>
      <a:accent4>
        <a:srgbClr val="000000"/>
      </a:accent4>
      <a:accent5>
        <a:srgbClr val="EFABAE"/>
      </a:accent5>
      <a:accent6>
        <a:srgbClr val="737276"/>
      </a:accent6>
      <a:hlink>
        <a:srgbClr val="B20838"/>
      </a:hlink>
      <a:folHlink>
        <a:srgbClr val="E5B53A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7_Tensar_StraightHead_Animating_Title">
  <a:themeElements>
    <a:clrScheme name="Tensar 286 Red">
      <a:dk1>
        <a:srgbClr val="000000"/>
      </a:dk1>
      <a:lt1>
        <a:srgbClr val="FFFFFF"/>
      </a:lt1>
      <a:dk2>
        <a:srgbClr val="FFFFFF"/>
      </a:dk2>
      <a:lt2>
        <a:srgbClr val="808080"/>
      </a:lt2>
      <a:accent1>
        <a:srgbClr val="E31836"/>
      </a:accent1>
      <a:accent2>
        <a:srgbClr val="807F83"/>
      </a:accent2>
      <a:accent3>
        <a:srgbClr val="FFFFFF"/>
      </a:accent3>
      <a:accent4>
        <a:srgbClr val="000000"/>
      </a:accent4>
      <a:accent5>
        <a:srgbClr val="EFABAE"/>
      </a:accent5>
      <a:accent6>
        <a:srgbClr val="737276"/>
      </a:accent6>
      <a:hlink>
        <a:srgbClr val="B20838"/>
      </a:hlink>
      <a:folHlink>
        <a:srgbClr val="E5B53A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3_TEN23476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TEN23476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TEN23476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TEN23476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TEN23476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TEN23476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TEN23476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TEN23476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TEN23476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TEN23476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TEN23476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TEN23476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TEN23476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E31836"/>
        </a:accent1>
        <a:accent2>
          <a:srgbClr val="807F83"/>
        </a:accent2>
        <a:accent3>
          <a:srgbClr val="FFFFFF"/>
        </a:accent3>
        <a:accent4>
          <a:srgbClr val="000000"/>
        </a:accent4>
        <a:accent5>
          <a:srgbClr val="EFABAE"/>
        </a:accent5>
        <a:accent6>
          <a:srgbClr val="737276"/>
        </a:accent6>
        <a:hlink>
          <a:srgbClr val="B20838"/>
        </a:hlink>
        <a:folHlink>
          <a:srgbClr val="E5B53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8_Tensar_StraightHead_No_Footer">
  <a:themeElements>
    <a:clrScheme name="Tensar 286 Red">
      <a:dk1>
        <a:srgbClr val="000000"/>
      </a:dk1>
      <a:lt1>
        <a:srgbClr val="FFFFFF"/>
      </a:lt1>
      <a:dk2>
        <a:srgbClr val="FFFFFF"/>
      </a:dk2>
      <a:lt2>
        <a:srgbClr val="808080"/>
      </a:lt2>
      <a:accent1>
        <a:srgbClr val="E31836"/>
      </a:accent1>
      <a:accent2>
        <a:srgbClr val="807F83"/>
      </a:accent2>
      <a:accent3>
        <a:srgbClr val="FFFFFF"/>
      </a:accent3>
      <a:accent4>
        <a:srgbClr val="000000"/>
      </a:accent4>
      <a:accent5>
        <a:srgbClr val="EFABAE"/>
      </a:accent5>
      <a:accent6>
        <a:srgbClr val="737276"/>
      </a:accent6>
      <a:hlink>
        <a:srgbClr val="B20838"/>
      </a:hlink>
      <a:folHlink>
        <a:srgbClr val="E5B53A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3_TEN23476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TEN23476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TEN23476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TEN23476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TEN23476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TEN23476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TEN23476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TEN23476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TEN23476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TEN23476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TEN23476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TEN23476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TEN23476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E31836"/>
        </a:accent1>
        <a:accent2>
          <a:srgbClr val="807F83"/>
        </a:accent2>
        <a:accent3>
          <a:srgbClr val="FFFFFF"/>
        </a:accent3>
        <a:accent4>
          <a:srgbClr val="000000"/>
        </a:accent4>
        <a:accent5>
          <a:srgbClr val="EFABAE"/>
        </a:accent5>
        <a:accent6>
          <a:srgbClr val="737276"/>
        </a:accent6>
        <a:hlink>
          <a:srgbClr val="B20838"/>
        </a:hlink>
        <a:folHlink>
          <a:srgbClr val="E5B53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9_Tensar_StraightHead_Footer">
  <a:themeElements>
    <a:clrScheme name="Tensar 286 Red">
      <a:dk1>
        <a:srgbClr val="000000"/>
      </a:dk1>
      <a:lt1>
        <a:srgbClr val="FFFFFF"/>
      </a:lt1>
      <a:dk2>
        <a:srgbClr val="FFFFFF"/>
      </a:dk2>
      <a:lt2>
        <a:srgbClr val="808080"/>
      </a:lt2>
      <a:accent1>
        <a:srgbClr val="E31836"/>
      </a:accent1>
      <a:accent2>
        <a:srgbClr val="807F83"/>
      </a:accent2>
      <a:accent3>
        <a:srgbClr val="FFFFFF"/>
      </a:accent3>
      <a:accent4>
        <a:srgbClr val="000000"/>
      </a:accent4>
      <a:accent5>
        <a:srgbClr val="EFABAE"/>
      </a:accent5>
      <a:accent6>
        <a:srgbClr val="737276"/>
      </a:accent6>
      <a:hlink>
        <a:srgbClr val="B20838"/>
      </a:hlink>
      <a:folHlink>
        <a:srgbClr val="E5B53A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3_TEN23476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TEN23476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TEN23476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TEN23476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TEN23476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TEN23476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TEN23476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TEN23476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TEN23476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TEN23476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TEN23476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TEN23476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TEN23476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E31836"/>
        </a:accent1>
        <a:accent2>
          <a:srgbClr val="807F83"/>
        </a:accent2>
        <a:accent3>
          <a:srgbClr val="FFFFFF"/>
        </a:accent3>
        <a:accent4>
          <a:srgbClr val="000000"/>
        </a:accent4>
        <a:accent5>
          <a:srgbClr val="EFABAE"/>
        </a:accent5>
        <a:accent6>
          <a:srgbClr val="737276"/>
        </a:accent6>
        <a:hlink>
          <a:srgbClr val="B20838"/>
        </a:hlink>
        <a:folHlink>
          <a:srgbClr val="E5B53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0_Tensar_StraightHead_Footer">
  <a:themeElements>
    <a:clrScheme name="Tensar 286 Red">
      <a:dk1>
        <a:srgbClr val="000000"/>
      </a:dk1>
      <a:lt1>
        <a:srgbClr val="FFFFFF"/>
      </a:lt1>
      <a:dk2>
        <a:srgbClr val="FFFFFF"/>
      </a:dk2>
      <a:lt2>
        <a:srgbClr val="808080"/>
      </a:lt2>
      <a:accent1>
        <a:srgbClr val="E31836"/>
      </a:accent1>
      <a:accent2>
        <a:srgbClr val="807F83"/>
      </a:accent2>
      <a:accent3>
        <a:srgbClr val="FFFFFF"/>
      </a:accent3>
      <a:accent4>
        <a:srgbClr val="000000"/>
      </a:accent4>
      <a:accent5>
        <a:srgbClr val="EFABAE"/>
      </a:accent5>
      <a:accent6>
        <a:srgbClr val="737276"/>
      </a:accent6>
      <a:hlink>
        <a:srgbClr val="B20838"/>
      </a:hlink>
      <a:folHlink>
        <a:srgbClr val="E5B53A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3_TEN23476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TEN23476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TEN23476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TEN23476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TEN23476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TEN23476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TEN23476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TEN23476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TEN23476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TEN23476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TEN23476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TEN23476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TEN23476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E31836"/>
        </a:accent1>
        <a:accent2>
          <a:srgbClr val="807F83"/>
        </a:accent2>
        <a:accent3>
          <a:srgbClr val="FFFFFF"/>
        </a:accent3>
        <a:accent4>
          <a:srgbClr val="000000"/>
        </a:accent4>
        <a:accent5>
          <a:srgbClr val="EFABAE"/>
        </a:accent5>
        <a:accent6>
          <a:srgbClr val="737276"/>
        </a:accent6>
        <a:hlink>
          <a:srgbClr val="B20838"/>
        </a:hlink>
        <a:folHlink>
          <a:srgbClr val="E5B53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73285_Geopier_WH_Master</Template>
  <TotalTime>3583</TotalTime>
  <Words>2626</Words>
  <Application>Microsoft Office PowerPoint</Application>
  <PresentationFormat>On-screen Show (4:3)</PresentationFormat>
  <Paragraphs>464</Paragraphs>
  <Slides>58</Slides>
  <Notes>55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58</vt:i4>
      </vt:variant>
    </vt:vector>
  </HeadingPairs>
  <TitlesOfParts>
    <vt:vector size="68" baseType="lpstr">
      <vt:lpstr>ＭＳ Ｐゴシック</vt:lpstr>
      <vt:lpstr>Arial</vt:lpstr>
      <vt:lpstr>Calibri</vt:lpstr>
      <vt:lpstr>Verdana</vt:lpstr>
      <vt:lpstr>Wingdings</vt:lpstr>
      <vt:lpstr>73285_Geopier_WH_Master</vt:lpstr>
      <vt:lpstr>7_Tensar_StraightHead_Animating_Title</vt:lpstr>
      <vt:lpstr>8_Tensar_StraightHead_No_Footer</vt:lpstr>
      <vt:lpstr>9_Tensar_StraightHead_Footer</vt:lpstr>
      <vt:lpstr>10_Tensar_StraightHead_Footer</vt:lpstr>
      <vt:lpstr>PowerPoint Presentation</vt:lpstr>
      <vt:lpstr>Entrepreneurship in Civil Engineering  (aka "how come they don't have any start-ups for me?")    2015 Schnabel Engineering Lecture </vt:lpstr>
      <vt:lpstr>Schnabel Engineering…..</vt:lpstr>
      <vt:lpstr>Schnabel Engineering…..</vt:lpstr>
      <vt:lpstr>Why are we here today?</vt:lpstr>
      <vt:lpstr>Why are we here today?</vt:lpstr>
      <vt:lpstr>Why are we here today?</vt:lpstr>
      <vt:lpstr>Why are we here today?</vt:lpstr>
      <vt:lpstr>The hardest questions ….Ever.</vt:lpstr>
      <vt:lpstr>The hardest questions ….Ever.</vt:lpstr>
      <vt:lpstr>What will we talk about?</vt:lpstr>
      <vt:lpstr>The Secrets They Don’t Tell You</vt:lpstr>
      <vt:lpstr>The Secrets They Don’t Tell You</vt:lpstr>
      <vt:lpstr>The Secrets They Don’t Tell You</vt:lpstr>
      <vt:lpstr>The Secrets They Don’t Tell You</vt:lpstr>
      <vt:lpstr>The Secrets They Don’t Tell You</vt:lpstr>
      <vt:lpstr>The Secrets They Don’t Tell You</vt:lpstr>
      <vt:lpstr>The Secrets They Don’t Tell You</vt:lpstr>
      <vt:lpstr>The Secrets They Don’t Tell You</vt:lpstr>
      <vt:lpstr>The Secrets They Don’t Tell You</vt:lpstr>
      <vt:lpstr>The Secrets They Don’t Tell You</vt:lpstr>
      <vt:lpstr>The Secrets They Don’t Tell You</vt:lpstr>
      <vt:lpstr>What will we talk about?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What will we talk about?</vt:lpstr>
      <vt:lpstr>Entrepreneurial Ingredients</vt:lpstr>
      <vt:lpstr>Product </vt:lpstr>
      <vt:lpstr>Product </vt:lpstr>
      <vt:lpstr>Product </vt:lpstr>
      <vt:lpstr>Product </vt:lpstr>
      <vt:lpstr>Product</vt:lpstr>
      <vt:lpstr>Product </vt:lpstr>
      <vt:lpstr>Product</vt:lpstr>
      <vt:lpstr>PRODUCT</vt:lpstr>
      <vt:lpstr>Product</vt:lpstr>
      <vt:lpstr>Business model</vt:lpstr>
      <vt:lpstr>VP</vt:lpstr>
      <vt:lpstr>VP</vt:lpstr>
      <vt:lpstr>VP Examples</vt:lpstr>
      <vt:lpstr>VP</vt:lpstr>
      <vt:lpstr>VP</vt:lpstr>
      <vt:lpstr>VP</vt:lpstr>
      <vt:lpstr>Business Development</vt:lpstr>
      <vt:lpstr>Business Development</vt:lpstr>
      <vt:lpstr>Business Development</vt:lpstr>
      <vt:lpstr>Business Development</vt:lpstr>
      <vt:lpstr>What will we talk about?</vt:lpstr>
      <vt:lpstr>The Hardest Questions</vt:lpstr>
      <vt:lpstr>CLIENT NEED SATISFACTION</vt:lpstr>
      <vt:lpstr>CLIENT NEED SATISFACTION</vt:lpstr>
      <vt:lpstr>CLIENT NEED SATISFACTION</vt:lpstr>
      <vt:lpstr>What will we talk about?</vt:lpstr>
      <vt:lpstr>Parting thoughts</vt:lpstr>
      <vt:lpstr>Thank you for the honor of being with you today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nicholelasky</dc:creator>
  <cp:lastModifiedBy>Kord Wissmann</cp:lastModifiedBy>
  <cp:revision>293</cp:revision>
  <cp:lastPrinted>2015-11-17T15:54:14Z</cp:lastPrinted>
  <dcterms:created xsi:type="dcterms:W3CDTF">2012-02-27T19:47:38Z</dcterms:created>
  <dcterms:modified xsi:type="dcterms:W3CDTF">2015-11-18T19:01:03Z</dcterms:modified>
</cp:coreProperties>
</file>