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4" r:id="rId3"/>
    <p:sldId id="258" r:id="rId4"/>
    <p:sldId id="263" r:id="rId5"/>
    <p:sldId id="259" r:id="rId6"/>
    <p:sldId id="260" r:id="rId7"/>
    <p:sldId id="261" r:id="rId8"/>
    <p:sldId id="262" r:id="rId9"/>
  </p:sldIdLst>
  <p:sldSz cx="6858000" cy="9144000" type="letter"/>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1" autoAdjust="0"/>
    <p:restoredTop sz="94660"/>
  </p:normalViewPr>
  <p:slideViewPr>
    <p:cSldViewPr snapToGrid="0">
      <p:cViewPr varScale="1">
        <p:scale>
          <a:sx n="79" d="100"/>
          <a:sy n="79" d="100"/>
        </p:scale>
        <p:origin x="188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5"/>
            <a:ext cx="5829300" cy="3183467"/>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891" indent="0" algn="ctr">
              <a:buNone/>
              <a:defRPr sz="1500"/>
            </a:lvl2pPr>
            <a:lvl3pPr marL="685783" indent="0" algn="ctr">
              <a:buNone/>
              <a:defRPr sz="1351"/>
            </a:lvl3pPr>
            <a:lvl4pPr marL="1028674" indent="0" algn="ctr">
              <a:buNone/>
              <a:defRPr sz="1200"/>
            </a:lvl4pPr>
            <a:lvl5pPr marL="1371566" indent="0" algn="ctr">
              <a:buNone/>
              <a:defRPr sz="1200"/>
            </a:lvl5pPr>
            <a:lvl6pPr marL="1714457" indent="0" algn="ctr">
              <a:buNone/>
              <a:defRPr sz="1200"/>
            </a:lvl6pPr>
            <a:lvl7pPr marL="2057349" indent="0" algn="ctr">
              <a:buNone/>
              <a:defRPr sz="1200"/>
            </a:lvl7pPr>
            <a:lvl8pPr marL="2400240" indent="0" algn="ctr">
              <a:buNone/>
              <a:defRPr sz="1200"/>
            </a:lvl8pPr>
            <a:lvl9pPr marL="2743131"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C81FC77-7615-4F42-BD68-0A9B0E48004A}" type="datetimeFigureOut">
              <a:rPr lang="en-US" smtClean="0"/>
              <a:t>3/28/2023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BEC088-5A8A-49E0-953A-E684049B7769}" type="slidenum">
              <a:rPr lang="en-US" smtClean="0"/>
              <a:t>‹#›</a:t>
            </a:fld>
            <a:endParaRPr lang="en-US"/>
          </a:p>
        </p:txBody>
      </p:sp>
    </p:spTree>
    <p:extLst>
      <p:ext uri="{BB962C8B-B14F-4D97-AF65-F5344CB8AC3E}">
        <p14:creationId xmlns:p14="http://schemas.microsoft.com/office/powerpoint/2010/main" val="273102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81FC77-7615-4F42-BD68-0A9B0E48004A}" type="datetimeFigureOut">
              <a:rPr lang="en-US" smtClean="0"/>
              <a:t>3/28/2023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BEC088-5A8A-49E0-953A-E684049B7769}" type="slidenum">
              <a:rPr lang="en-US" smtClean="0"/>
              <a:t>‹#›</a:t>
            </a:fld>
            <a:endParaRPr lang="en-US"/>
          </a:p>
        </p:txBody>
      </p:sp>
    </p:spTree>
    <p:extLst>
      <p:ext uri="{BB962C8B-B14F-4D97-AF65-F5344CB8AC3E}">
        <p14:creationId xmlns:p14="http://schemas.microsoft.com/office/powerpoint/2010/main" val="770645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8" y="486835"/>
            <a:ext cx="1478756" cy="774911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9" y="486835"/>
            <a:ext cx="4350544" cy="77491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81FC77-7615-4F42-BD68-0A9B0E48004A}" type="datetimeFigureOut">
              <a:rPr lang="en-US" smtClean="0"/>
              <a:t>3/28/2023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BEC088-5A8A-49E0-953A-E684049B7769}" type="slidenum">
              <a:rPr lang="en-US" smtClean="0"/>
              <a:t>‹#›</a:t>
            </a:fld>
            <a:endParaRPr lang="en-US"/>
          </a:p>
        </p:txBody>
      </p:sp>
    </p:spTree>
    <p:extLst>
      <p:ext uri="{BB962C8B-B14F-4D97-AF65-F5344CB8AC3E}">
        <p14:creationId xmlns:p14="http://schemas.microsoft.com/office/powerpoint/2010/main" val="36254983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81FC77-7615-4F42-BD68-0A9B0E48004A}" type="datetimeFigureOut">
              <a:rPr lang="en-US" smtClean="0"/>
              <a:t>3/28/2023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BEC088-5A8A-49E0-953A-E684049B7769}" type="slidenum">
              <a:rPr lang="en-US" smtClean="0"/>
              <a:t>‹#›</a:t>
            </a:fld>
            <a:endParaRPr lang="en-US"/>
          </a:p>
        </p:txBody>
      </p:sp>
    </p:spTree>
    <p:extLst>
      <p:ext uri="{BB962C8B-B14F-4D97-AF65-F5344CB8AC3E}">
        <p14:creationId xmlns:p14="http://schemas.microsoft.com/office/powerpoint/2010/main" val="637930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7" y="2279654"/>
            <a:ext cx="5915025" cy="3803649"/>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7" y="6119288"/>
            <a:ext cx="5915025" cy="2000249"/>
          </a:xfrm>
        </p:spPr>
        <p:txBody>
          <a:bodyPr/>
          <a:lstStyle>
            <a:lvl1pPr marL="0" indent="0">
              <a:buNone/>
              <a:defRPr sz="1800">
                <a:solidFill>
                  <a:schemeClr val="tx1"/>
                </a:solidFill>
              </a:defRPr>
            </a:lvl1pPr>
            <a:lvl2pPr marL="342891" indent="0">
              <a:buNone/>
              <a:defRPr sz="1500">
                <a:solidFill>
                  <a:schemeClr val="tx1">
                    <a:tint val="75000"/>
                  </a:schemeClr>
                </a:solidFill>
              </a:defRPr>
            </a:lvl2pPr>
            <a:lvl3pPr marL="685783" indent="0">
              <a:buNone/>
              <a:defRPr sz="1351">
                <a:solidFill>
                  <a:schemeClr val="tx1">
                    <a:tint val="75000"/>
                  </a:schemeClr>
                </a:solidFill>
              </a:defRPr>
            </a:lvl3pPr>
            <a:lvl4pPr marL="1028674"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9" indent="0">
              <a:buNone/>
              <a:defRPr sz="1200">
                <a:solidFill>
                  <a:schemeClr val="tx1">
                    <a:tint val="75000"/>
                  </a:schemeClr>
                </a:solidFill>
              </a:defRPr>
            </a:lvl7pPr>
            <a:lvl8pPr marL="2400240" indent="0">
              <a:buNone/>
              <a:defRPr sz="1200">
                <a:solidFill>
                  <a:schemeClr val="tx1">
                    <a:tint val="75000"/>
                  </a:schemeClr>
                </a:solidFill>
              </a:defRPr>
            </a:lvl8pPr>
            <a:lvl9pPr marL="2743131"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C81FC77-7615-4F42-BD68-0A9B0E48004A}" type="datetimeFigureOut">
              <a:rPr lang="en-US" smtClean="0"/>
              <a:t>3/28/2023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BEC088-5A8A-49E0-953A-E684049B7769}" type="slidenum">
              <a:rPr lang="en-US" smtClean="0"/>
              <a:t>‹#›</a:t>
            </a:fld>
            <a:endParaRPr lang="en-US"/>
          </a:p>
        </p:txBody>
      </p:sp>
    </p:spTree>
    <p:extLst>
      <p:ext uri="{BB962C8B-B14F-4D97-AF65-F5344CB8AC3E}">
        <p14:creationId xmlns:p14="http://schemas.microsoft.com/office/powerpoint/2010/main" val="9092767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C81FC77-7615-4F42-BD68-0A9B0E48004A}" type="datetimeFigureOut">
              <a:rPr lang="en-US" smtClean="0"/>
              <a:t>3/28/2023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BEC088-5A8A-49E0-953A-E684049B7769}" type="slidenum">
              <a:rPr lang="en-US" smtClean="0"/>
              <a:t>‹#›</a:t>
            </a:fld>
            <a:endParaRPr lang="en-US"/>
          </a:p>
        </p:txBody>
      </p:sp>
    </p:spTree>
    <p:extLst>
      <p:ext uri="{BB962C8B-B14F-4D97-AF65-F5344CB8AC3E}">
        <p14:creationId xmlns:p14="http://schemas.microsoft.com/office/powerpoint/2010/main" val="38993100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2" y="486837"/>
            <a:ext cx="5915025" cy="176741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241552"/>
            <a:ext cx="2901255" cy="1098549"/>
          </a:xfrm>
        </p:spPr>
        <p:txBody>
          <a:bodyPr anchor="b"/>
          <a:lstStyle>
            <a:lvl1pPr marL="0" indent="0">
              <a:buNone/>
              <a:defRPr sz="1800" b="1"/>
            </a:lvl1pPr>
            <a:lvl2pPr marL="342891" indent="0">
              <a:buNone/>
              <a:defRPr sz="1500" b="1"/>
            </a:lvl2pPr>
            <a:lvl3pPr marL="685783" indent="0">
              <a:buNone/>
              <a:defRPr sz="1351" b="1"/>
            </a:lvl3pPr>
            <a:lvl4pPr marL="1028674" indent="0">
              <a:buNone/>
              <a:defRPr sz="1200" b="1"/>
            </a:lvl4pPr>
            <a:lvl5pPr marL="1371566" indent="0">
              <a:buNone/>
              <a:defRPr sz="1200" b="1"/>
            </a:lvl5pPr>
            <a:lvl6pPr marL="1714457" indent="0">
              <a:buNone/>
              <a:defRPr sz="1200" b="1"/>
            </a:lvl6pPr>
            <a:lvl7pPr marL="2057349" indent="0">
              <a:buNone/>
              <a:defRPr sz="1200" b="1"/>
            </a:lvl7pPr>
            <a:lvl8pPr marL="2400240" indent="0">
              <a:buNone/>
              <a:defRPr sz="1200" b="1"/>
            </a:lvl8pPr>
            <a:lvl9pPr marL="2743131" indent="0">
              <a:buNone/>
              <a:defRPr sz="1200" b="1"/>
            </a:lvl9pPr>
          </a:lstStyle>
          <a:p>
            <a:pPr lvl="0"/>
            <a:r>
              <a:rPr lang="en-US" smtClean="0"/>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4" y="2241552"/>
            <a:ext cx="2915543" cy="1098549"/>
          </a:xfrm>
        </p:spPr>
        <p:txBody>
          <a:bodyPr anchor="b"/>
          <a:lstStyle>
            <a:lvl1pPr marL="0" indent="0">
              <a:buNone/>
              <a:defRPr sz="1800" b="1"/>
            </a:lvl1pPr>
            <a:lvl2pPr marL="342891" indent="0">
              <a:buNone/>
              <a:defRPr sz="1500" b="1"/>
            </a:lvl2pPr>
            <a:lvl3pPr marL="685783" indent="0">
              <a:buNone/>
              <a:defRPr sz="1351" b="1"/>
            </a:lvl3pPr>
            <a:lvl4pPr marL="1028674" indent="0">
              <a:buNone/>
              <a:defRPr sz="1200" b="1"/>
            </a:lvl4pPr>
            <a:lvl5pPr marL="1371566" indent="0">
              <a:buNone/>
              <a:defRPr sz="1200" b="1"/>
            </a:lvl5pPr>
            <a:lvl6pPr marL="1714457" indent="0">
              <a:buNone/>
              <a:defRPr sz="1200" b="1"/>
            </a:lvl6pPr>
            <a:lvl7pPr marL="2057349" indent="0">
              <a:buNone/>
              <a:defRPr sz="1200" b="1"/>
            </a:lvl7pPr>
            <a:lvl8pPr marL="2400240" indent="0">
              <a:buNone/>
              <a:defRPr sz="1200" b="1"/>
            </a:lvl8pPr>
            <a:lvl9pPr marL="2743131"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3471864" y="3340100"/>
            <a:ext cx="2915543" cy="491278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C81FC77-7615-4F42-BD68-0A9B0E48004A}" type="datetimeFigureOut">
              <a:rPr lang="en-US" smtClean="0"/>
              <a:t>3/28/2023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BEC088-5A8A-49E0-953A-E684049B7769}" type="slidenum">
              <a:rPr lang="en-US" smtClean="0"/>
              <a:t>‹#›</a:t>
            </a:fld>
            <a:endParaRPr lang="en-US"/>
          </a:p>
        </p:txBody>
      </p:sp>
    </p:spTree>
    <p:extLst>
      <p:ext uri="{BB962C8B-B14F-4D97-AF65-F5344CB8AC3E}">
        <p14:creationId xmlns:p14="http://schemas.microsoft.com/office/powerpoint/2010/main" val="2653161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C81FC77-7615-4F42-BD68-0A9B0E48004A}" type="datetimeFigureOut">
              <a:rPr lang="en-US" smtClean="0"/>
              <a:t>3/28/2023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BEC088-5A8A-49E0-953A-E684049B7769}" type="slidenum">
              <a:rPr lang="en-US" smtClean="0"/>
              <a:t>‹#›</a:t>
            </a:fld>
            <a:endParaRPr lang="en-US"/>
          </a:p>
        </p:txBody>
      </p:sp>
    </p:spTree>
    <p:extLst>
      <p:ext uri="{BB962C8B-B14F-4D97-AF65-F5344CB8AC3E}">
        <p14:creationId xmlns:p14="http://schemas.microsoft.com/office/powerpoint/2010/main" val="1738044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81FC77-7615-4F42-BD68-0A9B0E48004A}" type="datetimeFigureOut">
              <a:rPr lang="en-US" smtClean="0"/>
              <a:t>3/28/2023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BEC088-5A8A-49E0-953A-E684049B7769}" type="slidenum">
              <a:rPr lang="en-US" smtClean="0"/>
              <a:t>‹#›</a:t>
            </a:fld>
            <a:endParaRPr lang="en-US"/>
          </a:p>
        </p:txBody>
      </p:sp>
    </p:spTree>
    <p:extLst>
      <p:ext uri="{BB962C8B-B14F-4D97-AF65-F5344CB8AC3E}">
        <p14:creationId xmlns:p14="http://schemas.microsoft.com/office/powerpoint/2010/main" val="1309748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4" y="1316570"/>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891" indent="0">
              <a:buNone/>
              <a:defRPr sz="1051"/>
            </a:lvl2pPr>
            <a:lvl3pPr marL="685783" indent="0">
              <a:buNone/>
              <a:defRPr sz="900"/>
            </a:lvl3pPr>
            <a:lvl4pPr marL="1028674" indent="0">
              <a:buNone/>
              <a:defRPr sz="751"/>
            </a:lvl4pPr>
            <a:lvl5pPr marL="1371566" indent="0">
              <a:buNone/>
              <a:defRPr sz="751"/>
            </a:lvl5pPr>
            <a:lvl6pPr marL="1714457" indent="0">
              <a:buNone/>
              <a:defRPr sz="751"/>
            </a:lvl6pPr>
            <a:lvl7pPr marL="2057349" indent="0">
              <a:buNone/>
              <a:defRPr sz="751"/>
            </a:lvl7pPr>
            <a:lvl8pPr marL="2400240" indent="0">
              <a:buNone/>
              <a:defRPr sz="751"/>
            </a:lvl8pPr>
            <a:lvl9pPr marL="2743131" indent="0">
              <a:buNone/>
              <a:defRPr sz="751"/>
            </a:lvl9pPr>
          </a:lstStyle>
          <a:p>
            <a:pPr lvl="0"/>
            <a:r>
              <a:rPr lang="en-US" smtClean="0"/>
              <a:t>Edit Master text styles</a:t>
            </a:r>
          </a:p>
        </p:txBody>
      </p:sp>
      <p:sp>
        <p:nvSpPr>
          <p:cNvPr id="5" name="Date Placeholder 4"/>
          <p:cNvSpPr>
            <a:spLocks noGrp="1"/>
          </p:cNvSpPr>
          <p:nvPr>
            <p:ph type="dt" sz="half" idx="10"/>
          </p:nvPr>
        </p:nvSpPr>
        <p:spPr/>
        <p:txBody>
          <a:bodyPr/>
          <a:lstStyle/>
          <a:p>
            <a:fld id="{CC81FC77-7615-4F42-BD68-0A9B0E48004A}" type="datetimeFigureOut">
              <a:rPr lang="en-US" smtClean="0"/>
              <a:t>3/28/2023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BEC088-5A8A-49E0-953A-E684049B7769}" type="slidenum">
              <a:rPr lang="en-US" smtClean="0"/>
              <a:t>‹#›</a:t>
            </a:fld>
            <a:endParaRPr lang="en-US"/>
          </a:p>
        </p:txBody>
      </p:sp>
    </p:spTree>
    <p:extLst>
      <p:ext uri="{BB962C8B-B14F-4D97-AF65-F5344CB8AC3E}">
        <p14:creationId xmlns:p14="http://schemas.microsoft.com/office/powerpoint/2010/main" val="3657423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4" y="1316570"/>
            <a:ext cx="3471863" cy="6498167"/>
          </a:xfrm>
        </p:spPr>
        <p:txBody>
          <a:bodyPr anchor="t"/>
          <a:lstStyle>
            <a:lvl1pPr marL="0" indent="0">
              <a:buNone/>
              <a:defRPr sz="2400"/>
            </a:lvl1pPr>
            <a:lvl2pPr marL="342891" indent="0">
              <a:buNone/>
              <a:defRPr sz="2100"/>
            </a:lvl2pPr>
            <a:lvl3pPr marL="685783" indent="0">
              <a:buNone/>
              <a:defRPr sz="1800"/>
            </a:lvl3pPr>
            <a:lvl4pPr marL="1028674" indent="0">
              <a:buNone/>
              <a:defRPr sz="1500"/>
            </a:lvl4pPr>
            <a:lvl5pPr marL="1371566" indent="0">
              <a:buNone/>
              <a:defRPr sz="1500"/>
            </a:lvl5pPr>
            <a:lvl6pPr marL="1714457" indent="0">
              <a:buNone/>
              <a:defRPr sz="1500"/>
            </a:lvl6pPr>
            <a:lvl7pPr marL="2057349" indent="0">
              <a:buNone/>
              <a:defRPr sz="1500"/>
            </a:lvl7pPr>
            <a:lvl8pPr marL="2400240" indent="0">
              <a:buNone/>
              <a:defRPr sz="1500"/>
            </a:lvl8pPr>
            <a:lvl9pPr marL="2743131"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891" indent="0">
              <a:buNone/>
              <a:defRPr sz="1051"/>
            </a:lvl2pPr>
            <a:lvl3pPr marL="685783" indent="0">
              <a:buNone/>
              <a:defRPr sz="900"/>
            </a:lvl3pPr>
            <a:lvl4pPr marL="1028674" indent="0">
              <a:buNone/>
              <a:defRPr sz="751"/>
            </a:lvl4pPr>
            <a:lvl5pPr marL="1371566" indent="0">
              <a:buNone/>
              <a:defRPr sz="751"/>
            </a:lvl5pPr>
            <a:lvl6pPr marL="1714457" indent="0">
              <a:buNone/>
              <a:defRPr sz="751"/>
            </a:lvl6pPr>
            <a:lvl7pPr marL="2057349" indent="0">
              <a:buNone/>
              <a:defRPr sz="751"/>
            </a:lvl7pPr>
            <a:lvl8pPr marL="2400240" indent="0">
              <a:buNone/>
              <a:defRPr sz="751"/>
            </a:lvl8pPr>
            <a:lvl9pPr marL="2743131" indent="0">
              <a:buNone/>
              <a:defRPr sz="751"/>
            </a:lvl9pPr>
          </a:lstStyle>
          <a:p>
            <a:pPr lvl="0"/>
            <a:r>
              <a:rPr lang="en-US" smtClean="0"/>
              <a:t>Edit Master text styles</a:t>
            </a:r>
          </a:p>
        </p:txBody>
      </p:sp>
      <p:sp>
        <p:nvSpPr>
          <p:cNvPr id="5" name="Date Placeholder 4"/>
          <p:cNvSpPr>
            <a:spLocks noGrp="1"/>
          </p:cNvSpPr>
          <p:nvPr>
            <p:ph type="dt" sz="half" idx="10"/>
          </p:nvPr>
        </p:nvSpPr>
        <p:spPr/>
        <p:txBody>
          <a:bodyPr/>
          <a:lstStyle/>
          <a:p>
            <a:fld id="{CC81FC77-7615-4F42-BD68-0A9B0E48004A}" type="datetimeFigureOut">
              <a:rPr lang="en-US" smtClean="0"/>
              <a:t>3/28/2023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BEC088-5A8A-49E0-953A-E684049B7769}" type="slidenum">
              <a:rPr lang="en-US" smtClean="0"/>
              <a:t>‹#›</a:t>
            </a:fld>
            <a:endParaRPr lang="en-US"/>
          </a:p>
        </p:txBody>
      </p:sp>
    </p:spTree>
    <p:extLst>
      <p:ext uri="{BB962C8B-B14F-4D97-AF65-F5344CB8AC3E}">
        <p14:creationId xmlns:p14="http://schemas.microsoft.com/office/powerpoint/2010/main" val="1993747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7"/>
            <a:ext cx="5915025" cy="176741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8475137"/>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CC81FC77-7615-4F42-BD68-0A9B0E48004A}" type="datetimeFigureOut">
              <a:rPr lang="en-US" smtClean="0"/>
              <a:t>3/28/2023</a:t>
            </a:fld>
            <a:endParaRPr lang="en-US"/>
          </a:p>
        </p:txBody>
      </p:sp>
      <p:sp>
        <p:nvSpPr>
          <p:cNvPr id="5" name="Footer Placeholder 4"/>
          <p:cNvSpPr>
            <a:spLocks noGrp="1"/>
          </p:cNvSpPr>
          <p:nvPr>
            <p:ph type="ftr" sz="quarter" idx="3"/>
          </p:nvPr>
        </p:nvSpPr>
        <p:spPr>
          <a:xfrm>
            <a:off x="2271713" y="8475137"/>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7"/>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71BEC088-5A8A-49E0-953A-E684049B7769}" type="slidenum">
              <a:rPr lang="en-US" smtClean="0"/>
              <a:t>‹#›</a:t>
            </a:fld>
            <a:endParaRPr lang="en-US"/>
          </a:p>
        </p:txBody>
      </p:sp>
    </p:spTree>
    <p:extLst>
      <p:ext uri="{BB962C8B-B14F-4D97-AF65-F5344CB8AC3E}">
        <p14:creationId xmlns:p14="http://schemas.microsoft.com/office/powerpoint/2010/main" val="22619968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1"/>
        </a:spcBef>
        <a:buFont typeface="Arial" panose="020B0604020202020204" pitchFamily="34" charset="0"/>
        <a:buChar char="•"/>
        <a:defRPr sz="2100" kern="1200">
          <a:solidFill>
            <a:schemeClr val="tx1"/>
          </a:solidFill>
          <a:latin typeface="+mn-lt"/>
          <a:ea typeface="+mn-ea"/>
          <a:cs typeface="+mn-cs"/>
        </a:defRPr>
      </a:lvl1pPr>
      <a:lvl2pPr marL="514338"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9"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1" indent="-171446" algn="l" defTabSz="685783"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5pPr>
      <a:lvl6pPr marL="1885904" indent="-171446" algn="l" defTabSz="685783"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8pPr>
      <a:lvl9pPr marL="2914578" indent="-171446" algn="l" defTabSz="685783"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9pPr>
    </p:bodyStyle>
    <p:otherStyle>
      <a:defPPr>
        <a:defRPr lang="en-US"/>
      </a:defPPr>
      <a:lvl1pPr marL="0" algn="l" defTabSz="685783" rtl="0" eaLnBrk="1" latinLnBrk="0" hangingPunct="1">
        <a:defRPr sz="1351" kern="1200">
          <a:solidFill>
            <a:schemeClr val="tx1"/>
          </a:solidFill>
          <a:latin typeface="+mn-lt"/>
          <a:ea typeface="+mn-ea"/>
          <a:cs typeface="+mn-cs"/>
        </a:defRPr>
      </a:lvl1pPr>
      <a:lvl2pPr marL="342891" algn="l" defTabSz="685783" rtl="0" eaLnBrk="1" latinLnBrk="0" hangingPunct="1">
        <a:defRPr sz="1351" kern="1200">
          <a:solidFill>
            <a:schemeClr val="tx1"/>
          </a:solidFill>
          <a:latin typeface="+mn-lt"/>
          <a:ea typeface="+mn-ea"/>
          <a:cs typeface="+mn-cs"/>
        </a:defRPr>
      </a:lvl2pPr>
      <a:lvl3pPr marL="685783" algn="l" defTabSz="685783" rtl="0" eaLnBrk="1" latinLnBrk="0" hangingPunct="1">
        <a:defRPr sz="1351" kern="1200">
          <a:solidFill>
            <a:schemeClr val="tx1"/>
          </a:solidFill>
          <a:latin typeface="+mn-lt"/>
          <a:ea typeface="+mn-ea"/>
          <a:cs typeface="+mn-cs"/>
        </a:defRPr>
      </a:lvl3pPr>
      <a:lvl4pPr marL="1028674" algn="l" defTabSz="685783" rtl="0" eaLnBrk="1" latinLnBrk="0" hangingPunct="1">
        <a:defRPr sz="1351" kern="1200">
          <a:solidFill>
            <a:schemeClr val="tx1"/>
          </a:solidFill>
          <a:latin typeface="+mn-lt"/>
          <a:ea typeface="+mn-ea"/>
          <a:cs typeface="+mn-cs"/>
        </a:defRPr>
      </a:lvl4pPr>
      <a:lvl5pPr marL="1371566" algn="l" defTabSz="685783" rtl="0" eaLnBrk="1" latinLnBrk="0" hangingPunct="1">
        <a:defRPr sz="1351" kern="1200">
          <a:solidFill>
            <a:schemeClr val="tx1"/>
          </a:solidFill>
          <a:latin typeface="+mn-lt"/>
          <a:ea typeface="+mn-ea"/>
          <a:cs typeface="+mn-cs"/>
        </a:defRPr>
      </a:lvl5pPr>
      <a:lvl6pPr marL="1714457" algn="l" defTabSz="685783" rtl="0" eaLnBrk="1" latinLnBrk="0" hangingPunct="1">
        <a:defRPr sz="1351" kern="1200">
          <a:solidFill>
            <a:schemeClr val="tx1"/>
          </a:solidFill>
          <a:latin typeface="+mn-lt"/>
          <a:ea typeface="+mn-ea"/>
          <a:cs typeface="+mn-cs"/>
        </a:defRPr>
      </a:lvl6pPr>
      <a:lvl7pPr marL="2057349" algn="l" defTabSz="685783" rtl="0" eaLnBrk="1" latinLnBrk="0" hangingPunct="1">
        <a:defRPr sz="1351" kern="1200">
          <a:solidFill>
            <a:schemeClr val="tx1"/>
          </a:solidFill>
          <a:latin typeface="+mn-lt"/>
          <a:ea typeface="+mn-ea"/>
          <a:cs typeface="+mn-cs"/>
        </a:defRPr>
      </a:lvl7pPr>
      <a:lvl8pPr marL="2400240" algn="l" defTabSz="685783" rtl="0" eaLnBrk="1" latinLnBrk="0" hangingPunct="1">
        <a:defRPr sz="1351" kern="1200">
          <a:solidFill>
            <a:schemeClr val="tx1"/>
          </a:solidFill>
          <a:latin typeface="+mn-lt"/>
          <a:ea typeface="+mn-ea"/>
          <a:cs typeface="+mn-cs"/>
        </a:defRPr>
      </a:lvl8pPr>
      <a:lvl9pPr marL="2743131" algn="l" defTabSz="685783" rtl="0" eaLnBrk="1" latinLnBrk="0" hangingPunct="1">
        <a:defRPr sz="135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a:grpSpLocks noChangeAspect="1"/>
          </p:cNvGrpSpPr>
          <p:nvPr/>
        </p:nvGrpSpPr>
        <p:grpSpPr>
          <a:xfrm>
            <a:off x="1055007" y="1035480"/>
            <a:ext cx="4571735" cy="1754531"/>
            <a:chOff x="471487" y="486836"/>
            <a:chExt cx="5846213" cy="2243646"/>
          </a:xfrm>
        </p:grpSpPr>
        <p:grpSp>
          <p:nvGrpSpPr>
            <p:cNvPr id="8" name="Group 7"/>
            <p:cNvGrpSpPr/>
            <p:nvPr/>
          </p:nvGrpSpPr>
          <p:grpSpPr>
            <a:xfrm>
              <a:off x="471488" y="486836"/>
              <a:ext cx="5846210" cy="760390"/>
              <a:chOff x="471488" y="486836"/>
              <a:chExt cx="5846210" cy="760390"/>
            </a:xfrm>
          </p:grpSpPr>
          <p:grpSp>
            <p:nvGrpSpPr>
              <p:cNvPr id="7" name="Group 6"/>
              <p:cNvGrpSpPr/>
              <p:nvPr/>
            </p:nvGrpSpPr>
            <p:grpSpPr>
              <a:xfrm>
                <a:off x="471488" y="486836"/>
                <a:ext cx="3995737" cy="704850"/>
                <a:chOff x="471488" y="486836"/>
                <a:chExt cx="3995737" cy="704850"/>
              </a:xfrm>
            </p:grpSpPr>
            <p:pic>
              <p:nvPicPr>
                <p:cNvPr id="4" name="image1.jpg" descr=":::Desktop:WUVT-logo copy.jpg"/>
                <p:cNvPicPr/>
                <p:nvPr/>
              </p:nvPicPr>
              <p:blipFill>
                <a:blip r:embed="rId2"/>
                <a:srcRect/>
                <a:stretch>
                  <a:fillRect/>
                </a:stretch>
              </p:blipFill>
              <p:spPr>
                <a:xfrm>
                  <a:off x="471488" y="486836"/>
                  <a:ext cx="1609725" cy="685800"/>
                </a:xfrm>
                <a:prstGeom prst="rect">
                  <a:avLst/>
                </a:prstGeom>
                <a:ln/>
              </p:spPr>
            </p:pic>
            <p:sp>
              <p:nvSpPr>
                <p:cNvPr id="5" name="Freeform 4"/>
                <p:cNvSpPr/>
                <p:nvPr/>
              </p:nvSpPr>
              <p:spPr>
                <a:xfrm>
                  <a:off x="2390775" y="486836"/>
                  <a:ext cx="2076450" cy="704850"/>
                </a:xfrm>
                <a:custGeom>
                  <a:avLst/>
                  <a:gdLst/>
                  <a:ahLst/>
                  <a:cxnLst/>
                  <a:rect l="l" t="t" r="r" b="b"/>
                  <a:pathLst>
                    <a:path w="2057400" h="685800" extrusionOk="0">
                      <a:moveTo>
                        <a:pt x="0" y="0"/>
                      </a:moveTo>
                      <a:lnTo>
                        <a:pt x="0" y="685800"/>
                      </a:lnTo>
                      <a:lnTo>
                        <a:pt x="2057400" y="685800"/>
                      </a:lnTo>
                      <a:lnTo>
                        <a:pt x="2057400" y="0"/>
                      </a:lnTo>
                      <a:close/>
                    </a:path>
                  </a:pathLst>
                </a:custGeom>
                <a:noFill/>
                <a:ln>
                  <a:noFill/>
                </a:ln>
              </p:spPr>
              <p:txBody>
                <a:bodyPr spcFirstLastPara="1" wrap="square" lIns="114300" tIns="0" rIns="114300" bIns="0" anchor="t" anchorCtr="0">
                  <a:noAutofit/>
                </a:bodyPr>
                <a:lstStyle/>
                <a:p>
                  <a:pPr algn="ctr">
                    <a:lnSpc>
                      <a:spcPct val="115000"/>
                    </a:lnSpc>
                  </a:pPr>
                  <a:r>
                    <a:rPr lang="en-US" b="1" dirty="0">
                      <a:solidFill>
                        <a:srgbClr val="000000"/>
                      </a:solidFill>
                      <a:latin typeface="Arial Narrow" panose="020B0606020202030204" pitchFamily="34" charset="0"/>
                      <a:ea typeface="Arial Narrow" panose="020B0606020202030204" pitchFamily="34" charset="0"/>
                      <a:cs typeface="Arial Narrow" panose="020B0606020202030204" pitchFamily="34" charset="0"/>
                    </a:rPr>
                    <a:t>NEWSPAPER CLIPPINGS</a:t>
                  </a:r>
                  <a:endParaRPr lang="en-US" sz="1100" dirty="0">
                    <a:latin typeface="Arial" panose="020B0604020202020204" pitchFamily="34" charset="0"/>
                    <a:ea typeface="Arial" panose="020B0604020202020204" pitchFamily="34" charset="0"/>
                  </a:endParaRPr>
                </a:p>
              </p:txBody>
            </p:sp>
          </p:grpSp>
          <p:sp>
            <p:nvSpPr>
              <p:cNvPr id="6" name="TextBox 5"/>
              <p:cNvSpPr txBox="1"/>
              <p:nvPr/>
            </p:nvSpPr>
            <p:spPr>
              <a:xfrm>
                <a:off x="4584191" y="486836"/>
                <a:ext cx="1733507" cy="760390"/>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ADD DATE    </a:t>
                </a:r>
                <a:r>
                  <a:rPr lang="en-US" sz="900" dirty="0">
                    <a:latin typeface="Arial" panose="020B0604020202020204" pitchFamily="34" charset="0"/>
                    <a:cs typeface="Arial" panose="020B0604020202020204" pitchFamily="34" charset="0"/>
                  </a:rPr>
                  <a:t>03/27/2023</a:t>
                </a:r>
              </a:p>
              <a:p>
                <a:r>
                  <a:rPr lang="en-US" sz="900" dirty="0">
                    <a:latin typeface="Arial" panose="020B0604020202020204" pitchFamily="34" charset="0"/>
                    <a:cs typeface="Arial" panose="020B0604020202020204" pitchFamily="34" charset="0"/>
                  </a:rPr>
                  <a:t>KILL DATE    </a:t>
                </a:r>
                <a:r>
                  <a:rPr lang="en-US" sz="900" dirty="0">
                    <a:latin typeface="Arial" panose="020B0604020202020204" pitchFamily="34" charset="0"/>
                    <a:cs typeface="Arial" panose="020B0604020202020204" pitchFamily="34" charset="0"/>
                  </a:rPr>
                  <a:t>05/25/2023</a:t>
                </a:r>
              </a:p>
              <a:p>
                <a:r>
                  <a:rPr lang="en-US" sz="900" dirty="0">
                    <a:latin typeface="Arial" panose="020B0604020202020204" pitchFamily="34" charset="0"/>
                    <a:cs typeface="Arial" panose="020B0604020202020204" pitchFamily="34" charset="0"/>
                  </a:rPr>
                  <a:t>PSA #	        </a:t>
                </a:r>
                <a:r>
                  <a:rPr lang="en-US" sz="900" dirty="0">
                    <a:latin typeface="Arial" panose="020B0604020202020204" pitchFamily="34" charset="0"/>
                    <a:cs typeface="Arial" panose="020B0604020202020204" pitchFamily="34" charset="0"/>
                  </a:rPr>
                  <a:t>001</a:t>
                </a:r>
              </a:p>
              <a:p>
                <a:r>
                  <a:rPr lang="en-US" sz="900" dirty="0">
                    <a:latin typeface="Arial" panose="020B0604020202020204" pitchFamily="34" charset="0"/>
                    <a:cs typeface="Arial" panose="020B0604020202020204" pitchFamily="34" charset="0"/>
                  </a:rPr>
                  <a:t>ADDED BY    KM</a:t>
                </a:r>
                <a:endParaRPr lang="en-US" sz="900" dirty="0">
                  <a:latin typeface="Arial" panose="020B0604020202020204" pitchFamily="34" charset="0"/>
                  <a:cs typeface="Arial" panose="020B0604020202020204" pitchFamily="34" charset="0"/>
                </a:endParaRPr>
              </a:p>
            </p:txBody>
          </p:sp>
        </p:grpSp>
        <p:sp>
          <p:nvSpPr>
            <p:cNvPr id="9" name="TextBox 8"/>
            <p:cNvSpPr txBox="1"/>
            <p:nvPr/>
          </p:nvSpPr>
          <p:spPr>
            <a:xfrm>
              <a:off x="471487" y="1313607"/>
              <a:ext cx="5846213" cy="1416875"/>
            </a:xfrm>
            <a:prstGeom prst="rect">
              <a:avLst/>
            </a:prstGeom>
            <a:noFill/>
          </p:spPr>
          <p:txBody>
            <a:bodyPr wrap="square" rtlCol="0">
              <a:spAutoFit/>
            </a:bodyPr>
            <a:lstStyle/>
            <a:p>
              <a:pPr>
                <a:spcBef>
                  <a:spcPts val="1200"/>
                </a:spcBef>
              </a:pPr>
              <a:r>
                <a:rPr lang="en-US" sz="1400" b="1" spc="-150" dirty="0">
                  <a:latin typeface="Courier New" panose="02070309020205020404" pitchFamily="49" charset="0"/>
                  <a:cs typeface="Courier New" panose="02070309020205020404" pitchFamily="49" charset="0"/>
                </a:rPr>
                <a:t>(FULL CASE) </a:t>
              </a:r>
              <a:r>
                <a:rPr lang="en-US" sz="1400" b="1" dirty="0">
                  <a:latin typeface="Courier New" panose="02070309020205020404" pitchFamily="49" charset="0"/>
                  <a:cs typeface="Courier New" panose="02070309020205020404" pitchFamily="49" charset="0"/>
                </a:rPr>
                <a:t>SIGNIFICANT NEWSPAPER CLIPPINGS IN REFERENCE TO WUVT.</a:t>
              </a:r>
            </a:p>
            <a:p>
              <a:pPr>
                <a:spcBef>
                  <a:spcPts val="1200"/>
                </a:spcBef>
              </a:pPr>
              <a:r>
                <a:rPr lang="en-US" sz="1400" b="1" dirty="0">
                  <a:latin typeface="Courier New" panose="02070309020205020404" pitchFamily="49" charset="0"/>
                  <a:cs typeface="Courier New" panose="02070309020205020404" pitchFamily="49" charset="0"/>
                </a:rPr>
                <a:t>(FRONT RIGHT) BELIEVED TO BE FROM THE ‘COLLEGIATE TIMES’ IN THE LATE 1970s.</a:t>
              </a:r>
            </a:p>
          </p:txBody>
        </p:sp>
      </p:grpSp>
    </p:spTree>
    <p:extLst>
      <p:ext uri="{BB962C8B-B14F-4D97-AF65-F5344CB8AC3E}">
        <p14:creationId xmlns:p14="http://schemas.microsoft.com/office/powerpoint/2010/main" val="423821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a:grpSpLocks noChangeAspect="1"/>
          </p:cNvGrpSpPr>
          <p:nvPr/>
        </p:nvGrpSpPr>
        <p:grpSpPr>
          <a:xfrm>
            <a:off x="1054874" y="3906693"/>
            <a:ext cx="4572000" cy="1970011"/>
            <a:chOff x="471488" y="486836"/>
            <a:chExt cx="5846213" cy="2519051"/>
          </a:xfrm>
        </p:grpSpPr>
        <p:grpSp>
          <p:nvGrpSpPr>
            <p:cNvPr id="12" name="Group 11"/>
            <p:cNvGrpSpPr/>
            <p:nvPr/>
          </p:nvGrpSpPr>
          <p:grpSpPr>
            <a:xfrm>
              <a:off x="471488" y="486836"/>
              <a:ext cx="5846210" cy="760390"/>
              <a:chOff x="471488" y="486836"/>
              <a:chExt cx="5846210" cy="760390"/>
            </a:xfrm>
          </p:grpSpPr>
          <p:grpSp>
            <p:nvGrpSpPr>
              <p:cNvPr id="14" name="Group 13"/>
              <p:cNvGrpSpPr/>
              <p:nvPr/>
            </p:nvGrpSpPr>
            <p:grpSpPr>
              <a:xfrm>
                <a:off x="471488" y="486836"/>
                <a:ext cx="3995737" cy="704850"/>
                <a:chOff x="471488" y="486836"/>
                <a:chExt cx="3995737" cy="704850"/>
              </a:xfrm>
            </p:grpSpPr>
            <p:pic>
              <p:nvPicPr>
                <p:cNvPr id="16" name="image1.jpg" descr=":::Desktop:WUVT-logo copy.jpg"/>
                <p:cNvPicPr/>
                <p:nvPr/>
              </p:nvPicPr>
              <p:blipFill>
                <a:blip r:embed="rId2"/>
                <a:srcRect/>
                <a:stretch>
                  <a:fillRect/>
                </a:stretch>
              </p:blipFill>
              <p:spPr>
                <a:xfrm>
                  <a:off x="471488" y="486836"/>
                  <a:ext cx="1609725" cy="685800"/>
                </a:xfrm>
                <a:prstGeom prst="rect">
                  <a:avLst/>
                </a:prstGeom>
                <a:ln/>
              </p:spPr>
            </p:pic>
            <p:sp>
              <p:nvSpPr>
                <p:cNvPr id="17" name="Freeform 16"/>
                <p:cNvSpPr/>
                <p:nvPr/>
              </p:nvSpPr>
              <p:spPr>
                <a:xfrm>
                  <a:off x="2390775" y="486836"/>
                  <a:ext cx="2076450" cy="704850"/>
                </a:xfrm>
                <a:custGeom>
                  <a:avLst/>
                  <a:gdLst/>
                  <a:ahLst/>
                  <a:cxnLst/>
                  <a:rect l="l" t="t" r="r" b="b"/>
                  <a:pathLst>
                    <a:path w="2057400" h="685800" extrusionOk="0">
                      <a:moveTo>
                        <a:pt x="0" y="0"/>
                      </a:moveTo>
                      <a:lnTo>
                        <a:pt x="0" y="685800"/>
                      </a:lnTo>
                      <a:lnTo>
                        <a:pt x="2057400" y="685800"/>
                      </a:lnTo>
                      <a:lnTo>
                        <a:pt x="2057400" y="0"/>
                      </a:lnTo>
                      <a:close/>
                    </a:path>
                  </a:pathLst>
                </a:custGeom>
                <a:noFill/>
                <a:ln>
                  <a:noFill/>
                </a:ln>
              </p:spPr>
              <p:txBody>
                <a:bodyPr spcFirstLastPara="1" wrap="square" lIns="114300" tIns="0" rIns="114300" bIns="0" anchor="t" anchorCtr="0">
                  <a:noAutofit/>
                </a:bodyPr>
                <a:lstStyle/>
                <a:p>
                  <a:pPr algn="ctr">
                    <a:lnSpc>
                      <a:spcPct val="115000"/>
                    </a:lnSpc>
                  </a:pPr>
                  <a:r>
                    <a:rPr lang="en-US" b="1" dirty="0">
                      <a:solidFill>
                        <a:srgbClr val="000000"/>
                      </a:solidFill>
                      <a:latin typeface="Arial Narrow" panose="020B0606020202030204" pitchFamily="34" charset="0"/>
                      <a:ea typeface="Arial Narrow" panose="020B0606020202030204" pitchFamily="34" charset="0"/>
                      <a:cs typeface="Arial Narrow" panose="020B0606020202030204" pitchFamily="34" charset="0"/>
                    </a:rPr>
                    <a:t>WUVT’S BEGINNING</a:t>
                  </a:r>
                  <a:endParaRPr lang="en-US" sz="1100" dirty="0">
                    <a:latin typeface="Arial" panose="020B0604020202020204" pitchFamily="34" charset="0"/>
                    <a:ea typeface="Arial" panose="020B0604020202020204" pitchFamily="34" charset="0"/>
                  </a:endParaRPr>
                </a:p>
              </p:txBody>
            </p:sp>
          </p:grpSp>
          <p:sp>
            <p:nvSpPr>
              <p:cNvPr id="15" name="TextBox 14"/>
              <p:cNvSpPr txBox="1"/>
              <p:nvPr/>
            </p:nvSpPr>
            <p:spPr>
              <a:xfrm>
                <a:off x="4584191" y="486836"/>
                <a:ext cx="1733507" cy="760390"/>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ADD DATE    </a:t>
                </a:r>
                <a:r>
                  <a:rPr lang="en-US" sz="900" dirty="0">
                    <a:latin typeface="Arial" panose="020B0604020202020204" pitchFamily="34" charset="0"/>
                    <a:cs typeface="Arial" panose="020B0604020202020204" pitchFamily="34" charset="0"/>
                  </a:rPr>
                  <a:t>03/27/2023</a:t>
                </a:r>
              </a:p>
              <a:p>
                <a:r>
                  <a:rPr lang="en-US" sz="900" dirty="0">
                    <a:latin typeface="Arial" panose="020B0604020202020204" pitchFamily="34" charset="0"/>
                    <a:cs typeface="Arial" panose="020B0604020202020204" pitchFamily="34" charset="0"/>
                  </a:rPr>
                  <a:t>KILL DATE    </a:t>
                </a:r>
                <a:r>
                  <a:rPr lang="en-US" sz="900" dirty="0">
                    <a:latin typeface="Arial" panose="020B0604020202020204" pitchFamily="34" charset="0"/>
                    <a:cs typeface="Arial" panose="020B0604020202020204" pitchFamily="34" charset="0"/>
                  </a:rPr>
                  <a:t>05/25/2023</a:t>
                </a:r>
              </a:p>
              <a:p>
                <a:r>
                  <a:rPr lang="en-US" sz="900" dirty="0">
                    <a:latin typeface="Arial" panose="020B0604020202020204" pitchFamily="34" charset="0"/>
                    <a:cs typeface="Arial" panose="020B0604020202020204" pitchFamily="34" charset="0"/>
                  </a:rPr>
                  <a:t>PSA #	        </a:t>
                </a:r>
                <a:r>
                  <a:rPr lang="en-US" sz="900" dirty="0">
                    <a:latin typeface="Arial" panose="020B0604020202020204" pitchFamily="34" charset="0"/>
                    <a:cs typeface="Arial" panose="020B0604020202020204" pitchFamily="34" charset="0"/>
                  </a:rPr>
                  <a:t>002</a:t>
                </a:r>
              </a:p>
              <a:p>
                <a:r>
                  <a:rPr lang="en-US" sz="900" dirty="0">
                    <a:latin typeface="Arial" panose="020B0604020202020204" pitchFamily="34" charset="0"/>
                    <a:cs typeface="Arial" panose="020B0604020202020204" pitchFamily="34" charset="0"/>
                  </a:rPr>
                  <a:t>ADDED BY    KM</a:t>
                </a:r>
                <a:endParaRPr lang="en-US" sz="900" dirty="0">
                  <a:latin typeface="Arial" panose="020B0604020202020204" pitchFamily="34" charset="0"/>
                  <a:cs typeface="Arial" panose="020B0604020202020204" pitchFamily="34" charset="0"/>
                </a:endParaRPr>
              </a:p>
            </p:txBody>
          </p:sp>
        </p:grpSp>
        <p:sp>
          <p:nvSpPr>
            <p:cNvPr id="13" name="TextBox 12"/>
            <p:cNvSpPr txBox="1"/>
            <p:nvPr/>
          </p:nvSpPr>
          <p:spPr>
            <a:xfrm>
              <a:off x="471488" y="1313607"/>
              <a:ext cx="5846213" cy="1692280"/>
            </a:xfrm>
            <a:prstGeom prst="rect">
              <a:avLst/>
            </a:prstGeom>
            <a:noFill/>
          </p:spPr>
          <p:txBody>
            <a:bodyPr wrap="square" rtlCol="0">
              <a:spAutoFit/>
            </a:bodyPr>
            <a:lstStyle/>
            <a:p>
              <a:pPr>
                <a:spcBef>
                  <a:spcPts val="1200"/>
                </a:spcBef>
              </a:pPr>
              <a:r>
                <a:rPr lang="en-US" sz="1400" b="1" dirty="0">
                  <a:latin typeface="Courier New" panose="02070309020205020404" pitchFamily="49" charset="0"/>
                  <a:cs typeface="Courier New" panose="02070309020205020404" pitchFamily="49" charset="0"/>
                </a:rPr>
                <a:t>(FRONT) NEWSPAPER CLIPPING FROM VIRGINIA TECH’S NEWSPAPER, ‘THE VIRGINIA TECH,’ IN REFERENCE TO WUVT’S FIRST BIRTHDAY.</a:t>
              </a:r>
              <a:endParaRPr lang="en-US" sz="1400" dirty="0">
                <a:latin typeface="Courier New" panose="02070309020205020404" pitchFamily="49" charset="0"/>
                <a:cs typeface="Courier New" panose="02070309020205020404" pitchFamily="49" charset="0"/>
              </a:endParaRPr>
            </a:p>
            <a:p>
              <a:pPr>
                <a:spcBef>
                  <a:spcPts val="1200"/>
                </a:spcBef>
              </a:pPr>
              <a:r>
                <a:rPr lang="en-US" sz="1400" b="1" spc="-70" dirty="0">
                  <a:latin typeface="Courier New" panose="02070309020205020404" pitchFamily="49" charset="0"/>
                  <a:cs typeface="Courier New" panose="02070309020205020404" pitchFamily="49" charset="0"/>
                </a:rPr>
                <a:t>(BACK) 1949 ‘BUGLE’S’ PAGE ON WUVT FEATURING THE FOUNDERS AND FIRST OFFICERS</a:t>
              </a:r>
              <a:r>
                <a:rPr lang="en-US" sz="1400" b="1" spc="-70" dirty="0" smtClean="0">
                  <a:latin typeface="Courier New" panose="02070309020205020404" pitchFamily="49" charset="0"/>
                  <a:cs typeface="Courier New" panose="02070309020205020404" pitchFamily="49" charset="0"/>
                </a:rPr>
                <a:t>.</a:t>
              </a:r>
            </a:p>
          </p:txBody>
        </p:sp>
      </p:grpSp>
    </p:spTree>
    <p:extLst>
      <p:ext uri="{BB962C8B-B14F-4D97-AF65-F5344CB8AC3E}">
        <p14:creationId xmlns:p14="http://schemas.microsoft.com/office/powerpoint/2010/main" val="1274530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a:grpSpLocks noChangeAspect="1"/>
          </p:cNvGrpSpPr>
          <p:nvPr/>
        </p:nvGrpSpPr>
        <p:grpSpPr>
          <a:xfrm>
            <a:off x="685800" y="1315894"/>
            <a:ext cx="5486400" cy="2530212"/>
            <a:chOff x="471487" y="486836"/>
            <a:chExt cx="5846213" cy="2696148"/>
          </a:xfrm>
        </p:grpSpPr>
        <p:grpSp>
          <p:nvGrpSpPr>
            <p:cNvPr id="8" name="Group 7"/>
            <p:cNvGrpSpPr/>
            <p:nvPr/>
          </p:nvGrpSpPr>
          <p:grpSpPr>
            <a:xfrm>
              <a:off x="471488" y="486836"/>
              <a:ext cx="5846210" cy="760390"/>
              <a:chOff x="471488" y="486836"/>
              <a:chExt cx="5846210" cy="760390"/>
            </a:xfrm>
          </p:grpSpPr>
          <p:grpSp>
            <p:nvGrpSpPr>
              <p:cNvPr id="7" name="Group 6"/>
              <p:cNvGrpSpPr/>
              <p:nvPr/>
            </p:nvGrpSpPr>
            <p:grpSpPr>
              <a:xfrm>
                <a:off x="471488" y="486836"/>
                <a:ext cx="3995737" cy="704850"/>
                <a:chOff x="471488" y="486836"/>
                <a:chExt cx="3995737" cy="704850"/>
              </a:xfrm>
            </p:grpSpPr>
            <p:pic>
              <p:nvPicPr>
                <p:cNvPr id="4" name="image1.jpg" descr=":::Desktop:WUVT-logo copy.jpg"/>
                <p:cNvPicPr/>
                <p:nvPr/>
              </p:nvPicPr>
              <p:blipFill>
                <a:blip r:embed="rId2"/>
                <a:srcRect/>
                <a:stretch>
                  <a:fillRect/>
                </a:stretch>
              </p:blipFill>
              <p:spPr>
                <a:xfrm>
                  <a:off x="471488" y="486836"/>
                  <a:ext cx="1609725" cy="685800"/>
                </a:xfrm>
                <a:prstGeom prst="rect">
                  <a:avLst/>
                </a:prstGeom>
                <a:ln/>
              </p:spPr>
            </p:pic>
            <p:sp>
              <p:nvSpPr>
                <p:cNvPr id="5" name="Freeform 4"/>
                <p:cNvSpPr/>
                <p:nvPr/>
              </p:nvSpPr>
              <p:spPr>
                <a:xfrm>
                  <a:off x="2390775" y="486836"/>
                  <a:ext cx="2076450" cy="704850"/>
                </a:xfrm>
                <a:custGeom>
                  <a:avLst/>
                  <a:gdLst/>
                  <a:ahLst/>
                  <a:cxnLst/>
                  <a:rect l="l" t="t" r="r" b="b"/>
                  <a:pathLst>
                    <a:path w="2057400" h="685800" extrusionOk="0">
                      <a:moveTo>
                        <a:pt x="0" y="0"/>
                      </a:moveTo>
                      <a:lnTo>
                        <a:pt x="0" y="685800"/>
                      </a:lnTo>
                      <a:lnTo>
                        <a:pt x="2057400" y="685800"/>
                      </a:lnTo>
                      <a:lnTo>
                        <a:pt x="2057400" y="0"/>
                      </a:lnTo>
                      <a:close/>
                    </a:path>
                  </a:pathLst>
                </a:custGeom>
                <a:noFill/>
                <a:ln>
                  <a:noFill/>
                </a:ln>
              </p:spPr>
              <p:txBody>
                <a:bodyPr spcFirstLastPara="1" wrap="square" lIns="114300" tIns="0" rIns="114300" bIns="0" anchor="t" anchorCtr="0">
                  <a:noAutofit/>
                </a:bodyPr>
                <a:lstStyle/>
                <a:p>
                  <a:pPr algn="ctr">
                    <a:lnSpc>
                      <a:spcPct val="115000"/>
                    </a:lnSpc>
                  </a:pPr>
                  <a:r>
                    <a:rPr lang="en-US" b="1" dirty="0">
                      <a:solidFill>
                        <a:srgbClr val="000000"/>
                      </a:solidFill>
                      <a:latin typeface="Arial Narrow" panose="020B0606020202030204" pitchFamily="34" charset="0"/>
                      <a:ea typeface="Arial Narrow" panose="020B0606020202030204" pitchFamily="34" charset="0"/>
                      <a:cs typeface="Arial Narrow" panose="020B0606020202030204" pitchFamily="34" charset="0"/>
                    </a:rPr>
                    <a:t>WUVT IN THE 1970s</a:t>
                  </a:r>
                  <a:endParaRPr lang="en-US" sz="1100" dirty="0">
                    <a:latin typeface="Arial" panose="020B0604020202020204" pitchFamily="34" charset="0"/>
                    <a:ea typeface="Arial" panose="020B0604020202020204" pitchFamily="34" charset="0"/>
                  </a:endParaRPr>
                </a:p>
              </p:txBody>
            </p:sp>
          </p:grpSp>
          <p:sp>
            <p:nvSpPr>
              <p:cNvPr id="6" name="TextBox 5"/>
              <p:cNvSpPr txBox="1"/>
              <p:nvPr/>
            </p:nvSpPr>
            <p:spPr>
              <a:xfrm>
                <a:off x="4584191" y="486836"/>
                <a:ext cx="1733507" cy="760390"/>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ADD DATE    </a:t>
                </a:r>
                <a:r>
                  <a:rPr lang="en-US" sz="900" dirty="0">
                    <a:latin typeface="Arial" panose="020B0604020202020204" pitchFamily="34" charset="0"/>
                    <a:cs typeface="Arial" panose="020B0604020202020204" pitchFamily="34" charset="0"/>
                  </a:rPr>
                  <a:t>03/27/2023</a:t>
                </a:r>
              </a:p>
              <a:p>
                <a:r>
                  <a:rPr lang="en-US" sz="900" dirty="0">
                    <a:latin typeface="Arial" panose="020B0604020202020204" pitchFamily="34" charset="0"/>
                    <a:cs typeface="Arial" panose="020B0604020202020204" pitchFamily="34" charset="0"/>
                  </a:rPr>
                  <a:t>KILL DATE    </a:t>
                </a:r>
                <a:r>
                  <a:rPr lang="en-US" sz="900" dirty="0">
                    <a:latin typeface="Arial" panose="020B0604020202020204" pitchFamily="34" charset="0"/>
                    <a:cs typeface="Arial" panose="020B0604020202020204" pitchFamily="34" charset="0"/>
                  </a:rPr>
                  <a:t>05/25/2023</a:t>
                </a:r>
              </a:p>
              <a:p>
                <a:r>
                  <a:rPr lang="en-US" sz="900" dirty="0">
                    <a:latin typeface="Arial" panose="020B0604020202020204" pitchFamily="34" charset="0"/>
                    <a:cs typeface="Arial" panose="020B0604020202020204" pitchFamily="34" charset="0"/>
                  </a:rPr>
                  <a:t>PSA #	        </a:t>
                </a:r>
                <a:r>
                  <a:rPr lang="en-US" sz="900" dirty="0">
                    <a:latin typeface="Arial" panose="020B0604020202020204" pitchFamily="34" charset="0"/>
                    <a:cs typeface="Arial" panose="020B0604020202020204" pitchFamily="34" charset="0"/>
                  </a:rPr>
                  <a:t>003</a:t>
                </a:r>
              </a:p>
              <a:p>
                <a:r>
                  <a:rPr lang="en-US" sz="900" dirty="0">
                    <a:latin typeface="Arial" panose="020B0604020202020204" pitchFamily="34" charset="0"/>
                    <a:cs typeface="Arial" panose="020B0604020202020204" pitchFamily="34" charset="0"/>
                  </a:rPr>
                  <a:t>ADDED BY    KM</a:t>
                </a:r>
                <a:endParaRPr lang="en-US" sz="900" dirty="0">
                  <a:latin typeface="Arial" panose="020B0604020202020204" pitchFamily="34" charset="0"/>
                  <a:cs typeface="Arial" panose="020B0604020202020204" pitchFamily="34" charset="0"/>
                </a:endParaRPr>
              </a:p>
            </p:txBody>
          </p:sp>
        </p:grpSp>
        <p:sp>
          <p:nvSpPr>
            <p:cNvPr id="9" name="TextBox 8"/>
            <p:cNvSpPr txBox="1"/>
            <p:nvPr/>
          </p:nvSpPr>
          <p:spPr>
            <a:xfrm>
              <a:off x="471487" y="1313606"/>
              <a:ext cx="5846213" cy="1869378"/>
            </a:xfrm>
            <a:prstGeom prst="rect">
              <a:avLst/>
            </a:prstGeom>
            <a:noFill/>
          </p:spPr>
          <p:txBody>
            <a:bodyPr wrap="square" rtlCol="0">
              <a:spAutoFit/>
            </a:bodyPr>
            <a:lstStyle/>
            <a:p>
              <a:pPr>
                <a:spcBef>
                  <a:spcPts val="1200"/>
                </a:spcBef>
              </a:pPr>
              <a:r>
                <a:rPr lang="en-US" sz="1400" b="1" spc="-50" dirty="0">
                  <a:latin typeface="Courier New" panose="02070309020205020404" pitchFamily="49" charset="0"/>
                  <a:cs typeface="Courier New" panose="02070309020205020404" pitchFamily="49" charset="0"/>
                </a:rPr>
                <a:t>(FRONT) ‘</a:t>
              </a:r>
              <a:r>
                <a:rPr lang="en-US" sz="1400" b="1" spc="-50" dirty="0" smtClean="0">
                  <a:latin typeface="Courier New" panose="02070309020205020404" pitchFamily="49" charset="0"/>
                  <a:cs typeface="Courier New" panose="02070309020205020404" pitchFamily="49" charset="0"/>
                </a:rPr>
                <a:t>JANUARY – FEBRUARY - MARCH </a:t>
              </a:r>
              <a:r>
                <a:rPr lang="en-US" sz="1400" b="1" spc="-50" dirty="0">
                  <a:latin typeface="Courier New" panose="02070309020205020404" pitchFamily="49" charset="0"/>
                  <a:cs typeface="Courier New" panose="02070309020205020404" pitchFamily="49" charset="0"/>
                </a:rPr>
                <a:t>1975 PROGRAM’</a:t>
              </a:r>
              <a:r>
                <a:rPr lang="en-US" sz="1400" b="1" spc="-70" dirty="0">
                  <a:latin typeface="Courier New" panose="02070309020205020404" pitchFamily="49" charset="0"/>
                  <a:cs typeface="Courier New" panose="02070309020205020404" pitchFamily="49" charset="0"/>
                </a:rPr>
                <a:t> </a:t>
              </a:r>
              <a:r>
                <a:rPr lang="en-US" sz="1400" b="1" spc="-50" dirty="0">
                  <a:latin typeface="Courier New" panose="02070309020205020404" pitchFamily="49" charset="0"/>
                  <a:cs typeface="Courier New" panose="02070309020205020404" pitchFamily="49" charset="0"/>
                </a:rPr>
                <a:t>DISPLAYING SHOWS. </a:t>
              </a:r>
              <a:r>
                <a:rPr lang="en-US" sz="1400" b="1" spc="-50" dirty="0">
                  <a:latin typeface="Courier New" panose="02070309020205020404" pitchFamily="49" charset="0"/>
                  <a:cs typeface="Courier New" panose="02070309020205020404" pitchFamily="49" charset="0"/>
                </a:rPr>
                <a:t>PROGRAMS TYPICALLY HAD THE MISSION STATEMENT, NAMES OF STAFFHEADS, SEMESTERLY PROGRAMING, AND MORE!</a:t>
              </a:r>
            </a:p>
            <a:p>
              <a:pPr>
                <a:spcBef>
                  <a:spcPts val="1200"/>
                </a:spcBef>
              </a:pPr>
              <a:r>
                <a:rPr lang="en-US" sz="1400" b="1" spc="-70" dirty="0">
                  <a:latin typeface="Courier New" panose="02070309020205020404" pitchFamily="49" charset="0"/>
                  <a:cs typeface="Courier New" panose="02070309020205020404" pitchFamily="49" charset="0"/>
                </a:rPr>
                <a:t>(BACK LEFT) ANONYMOUS 1978 LETTER EXPRESSING </a:t>
              </a:r>
              <a:r>
                <a:rPr lang="en-US" sz="1400" b="1" dirty="0">
                  <a:latin typeface="Courier New" panose="02070309020205020404" pitchFamily="49" charset="0"/>
                  <a:cs typeface="Courier New" panose="02070309020205020404" pitchFamily="49" charset="0"/>
                </a:rPr>
                <a:t>DISDAIN FOR DISCO MUSIC. </a:t>
              </a:r>
              <a:r>
                <a:rPr lang="en-US" sz="1400" b="1" dirty="0">
                  <a:latin typeface="Courier New" panose="02070309020205020404" pitchFamily="49" charset="0"/>
                  <a:cs typeface="Courier New" panose="02070309020205020404" pitchFamily="49" charset="0"/>
                </a:rPr>
                <a:t>THIS LETTER IS ONE OF MANY SENT TO THE STATION </a:t>
              </a:r>
              <a:r>
                <a:rPr lang="en-US" sz="1400" b="1" spc="-10" dirty="0">
                  <a:latin typeface="Courier New" panose="02070309020205020404" pitchFamily="49" charset="0"/>
                  <a:cs typeface="Courier New" panose="02070309020205020404" pitchFamily="49" charset="0"/>
                </a:rPr>
                <a:t>OPPOSING DISCO PROGRAMMING AT WUVT</a:t>
              </a:r>
              <a:r>
                <a:rPr lang="en-US" sz="1400" b="1" spc="-10" dirty="0" smtClean="0">
                  <a:latin typeface="Courier New" panose="02070309020205020404" pitchFamily="49" charset="0"/>
                  <a:cs typeface="Courier New" panose="02070309020205020404" pitchFamily="49" charset="0"/>
                </a:rPr>
                <a:t>.</a:t>
              </a:r>
            </a:p>
          </p:txBody>
        </p:sp>
      </p:grpSp>
    </p:spTree>
    <p:extLst>
      <p:ext uri="{BB962C8B-B14F-4D97-AF65-F5344CB8AC3E}">
        <p14:creationId xmlns:p14="http://schemas.microsoft.com/office/powerpoint/2010/main" val="3448335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a:grpSpLocks noChangeAspect="1"/>
          </p:cNvGrpSpPr>
          <p:nvPr/>
        </p:nvGrpSpPr>
        <p:grpSpPr>
          <a:xfrm>
            <a:off x="1054874" y="1212261"/>
            <a:ext cx="4572000" cy="2770232"/>
            <a:chOff x="471488" y="486836"/>
            <a:chExt cx="5846213" cy="3542291"/>
          </a:xfrm>
        </p:grpSpPr>
        <p:grpSp>
          <p:nvGrpSpPr>
            <p:cNvPr id="12" name="Group 11"/>
            <p:cNvGrpSpPr/>
            <p:nvPr/>
          </p:nvGrpSpPr>
          <p:grpSpPr>
            <a:xfrm>
              <a:off x="471488" y="486836"/>
              <a:ext cx="5846210" cy="760389"/>
              <a:chOff x="471488" y="486836"/>
              <a:chExt cx="5846210" cy="760389"/>
            </a:xfrm>
          </p:grpSpPr>
          <p:grpSp>
            <p:nvGrpSpPr>
              <p:cNvPr id="14" name="Group 13"/>
              <p:cNvGrpSpPr/>
              <p:nvPr/>
            </p:nvGrpSpPr>
            <p:grpSpPr>
              <a:xfrm>
                <a:off x="471488" y="486836"/>
                <a:ext cx="3995737" cy="704850"/>
                <a:chOff x="471488" y="486836"/>
                <a:chExt cx="3995737" cy="704850"/>
              </a:xfrm>
            </p:grpSpPr>
            <p:pic>
              <p:nvPicPr>
                <p:cNvPr id="16" name="image1.jpg" descr=":::Desktop:WUVT-logo copy.jpg"/>
                <p:cNvPicPr/>
                <p:nvPr/>
              </p:nvPicPr>
              <p:blipFill>
                <a:blip r:embed="rId2"/>
                <a:srcRect/>
                <a:stretch>
                  <a:fillRect/>
                </a:stretch>
              </p:blipFill>
              <p:spPr>
                <a:xfrm>
                  <a:off x="471488" y="486836"/>
                  <a:ext cx="1609725" cy="685800"/>
                </a:xfrm>
                <a:prstGeom prst="rect">
                  <a:avLst/>
                </a:prstGeom>
                <a:ln/>
              </p:spPr>
            </p:pic>
            <p:sp>
              <p:nvSpPr>
                <p:cNvPr id="17" name="Freeform 16"/>
                <p:cNvSpPr/>
                <p:nvPr/>
              </p:nvSpPr>
              <p:spPr>
                <a:xfrm>
                  <a:off x="2390775" y="486836"/>
                  <a:ext cx="2076450" cy="704850"/>
                </a:xfrm>
                <a:custGeom>
                  <a:avLst/>
                  <a:gdLst/>
                  <a:ahLst/>
                  <a:cxnLst/>
                  <a:rect l="l" t="t" r="r" b="b"/>
                  <a:pathLst>
                    <a:path w="2057400" h="685800" extrusionOk="0">
                      <a:moveTo>
                        <a:pt x="0" y="0"/>
                      </a:moveTo>
                      <a:lnTo>
                        <a:pt x="0" y="685800"/>
                      </a:lnTo>
                      <a:lnTo>
                        <a:pt x="2057400" y="685800"/>
                      </a:lnTo>
                      <a:lnTo>
                        <a:pt x="2057400" y="0"/>
                      </a:lnTo>
                      <a:close/>
                    </a:path>
                  </a:pathLst>
                </a:custGeom>
                <a:noFill/>
                <a:ln>
                  <a:noFill/>
                </a:ln>
              </p:spPr>
              <p:txBody>
                <a:bodyPr spcFirstLastPara="1" wrap="square" lIns="114300" tIns="0" rIns="114300" bIns="0" anchor="t" anchorCtr="0">
                  <a:noAutofit/>
                </a:bodyPr>
                <a:lstStyle/>
                <a:p>
                  <a:pPr algn="ctr">
                    <a:lnSpc>
                      <a:spcPct val="115000"/>
                    </a:lnSpc>
                  </a:pPr>
                  <a:r>
                    <a:rPr lang="en-US" b="1" dirty="0">
                      <a:solidFill>
                        <a:srgbClr val="000000"/>
                      </a:solidFill>
                      <a:latin typeface="Arial Narrow" panose="020B0606020202030204" pitchFamily="34" charset="0"/>
                      <a:ea typeface="Arial Narrow" panose="020B0606020202030204" pitchFamily="34" charset="0"/>
                      <a:cs typeface="Arial Narrow" panose="020B0606020202030204" pitchFamily="34" charset="0"/>
                    </a:rPr>
                    <a:t>WUVT IN THE 1980s</a:t>
                  </a:r>
                  <a:endParaRPr lang="en-US" sz="1100" dirty="0">
                    <a:latin typeface="Arial" panose="020B0604020202020204" pitchFamily="34" charset="0"/>
                    <a:ea typeface="Arial" panose="020B0604020202020204" pitchFamily="34" charset="0"/>
                  </a:endParaRPr>
                </a:p>
              </p:txBody>
            </p:sp>
          </p:grpSp>
          <p:sp>
            <p:nvSpPr>
              <p:cNvPr id="15" name="TextBox 14"/>
              <p:cNvSpPr txBox="1"/>
              <p:nvPr/>
            </p:nvSpPr>
            <p:spPr>
              <a:xfrm>
                <a:off x="4584191" y="486836"/>
                <a:ext cx="1733507" cy="760389"/>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ADD DATE    </a:t>
                </a:r>
                <a:r>
                  <a:rPr lang="en-US" sz="900" dirty="0">
                    <a:latin typeface="Arial" panose="020B0604020202020204" pitchFamily="34" charset="0"/>
                    <a:cs typeface="Arial" panose="020B0604020202020204" pitchFamily="34" charset="0"/>
                  </a:rPr>
                  <a:t>03/27/2023</a:t>
                </a:r>
              </a:p>
              <a:p>
                <a:r>
                  <a:rPr lang="en-US" sz="900" dirty="0">
                    <a:latin typeface="Arial" panose="020B0604020202020204" pitchFamily="34" charset="0"/>
                    <a:cs typeface="Arial" panose="020B0604020202020204" pitchFamily="34" charset="0"/>
                  </a:rPr>
                  <a:t>KILL DATE    </a:t>
                </a:r>
                <a:r>
                  <a:rPr lang="en-US" sz="900" dirty="0">
                    <a:latin typeface="Arial" panose="020B0604020202020204" pitchFamily="34" charset="0"/>
                    <a:cs typeface="Arial" panose="020B0604020202020204" pitchFamily="34" charset="0"/>
                  </a:rPr>
                  <a:t>05/25/2023</a:t>
                </a:r>
              </a:p>
              <a:p>
                <a:r>
                  <a:rPr lang="en-US" sz="900" dirty="0">
                    <a:latin typeface="Arial" panose="020B0604020202020204" pitchFamily="34" charset="0"/>
                    <a:cs typeface="Arial" panose="020B0604020202020204" pitchFamily="34" charset="0"/>
                  </a:rPr>
                  <a:t>PSA #	        </a:t>
                </a:r>
                <a:r>
                  <a:rPr lang="en-US" sz="900" dirty="0">
                    <a:latin typeface="Arial" panose="020B0604020202020204" pitchFamily="34" charset="0"/>
                    <a:cs typeface="Arial" panose="020B0604020202020204" pitchFamily="34" charset="0"/>
                  </a:rPr>
                  <a:t>004</a:t>
                </a:r>
              </a:p>
              <a:p>
                <a:r>
                  <a:rPr lang="en-US" sz="900" dirty="0">
                    <a:latin typeface="Arial" panose="020B0604020202020204" pitchFamily="34" charset="0"/>
                    <a:cs typeface="Arial" panose="020B0604020202020204" pitchFamily="34" charset="0"/>
                  </a:rPr>
                  <a:t>ADDED BY    KM</a:t>
                </a:r>
                <a:endParaRPr lang="en-US" sz="900" dirty="0">
                  <a:latin typeface="Arial" panose="020B0604020202020204" pitchFamily="34" charset="0"/>
                  <a:cs typeface="Arial" panose="020B0604020202020204" pitchFamily="34" charset="0"/>
                </a:endParaRPr>
              </a:p>
            </p:txBody>
          </p:sp>
        </p:grpSp>
        <p:sp>
          <p:nvSpPr>
            <p:cNvPr id="13" name="TextBox 12"/>
            <p:cNvSpPr txBox="1"/>
            <p:nvPr/>
          </p:nvSpPr>
          <p:spPr>
            <a:xfrm>
              <a:off x="471488" y="1313609"/>
              <a:ext cx="5846213" cy="2715518"/>
            </a:xfrm>
            <a:prstGeom prst="rect">
              <a:avLst/>
            </a:prstGeom>
            <a:noFill/>
          </p:spPr>
          <p:txBody>
            <a:bodyPr wrap="square" rtlCol="0">
              <a:spAutoFit/>
            </a:bodyPr>
            <a:lstStyle/>
            <a:p>
              <a:pPr algn="just">
                <a:spcBef>
                  <a:spcPts val="1200"/>
                </a:spcBef>
              </a:pPr>
              <a:r>
                <a:rPr lang="en-US" sz="1400" b="1" dirty="0">
                  <a:latin typeface="Courier New" panose="02070309020205020404" pitchFamily="49" charset="0"/>
                  <a:cs typeface="Courier New" panose="02070309020205020404" pitchFamily="49" charset="0"/>
                </a:rPr>
                <a:t>(FRONT) 1982 WUVT FALL PROGRAM OPENED TO SHOW DJ’S, SHOWTIMES, AND MUSIC SLOT TYPE.</a:t>
              </a:r>
            </a:p>
            <a:p>
              <a:pPr algn="just">
                <a:spcBef>
                  <a:spcPts val="1200"/>
                </a:spcBef>
              </a:pPr>
              <a:r>
                <a:rPr lang="en-US" sz="1400" b="1" dirty="0">
                  <a:latin typeface="Courier New" panose="02070309020205020404" pitchFamily="49" charset="0"/>
                  <a:cs typeface="Courier New" panose="02070309020205020404" pitchFamily="49" charset="0"/>
                </a:rPr>
                <a:t>(BACK LEFT) WUVT’S FIRST B.A.R.F. MUSIC FESTIVAL POSTER. BELIEVED TO BE FROM THE EARLY 1980s. ARTIST UNKNOWN.</a:t>
              </a:r>
            </a:p>
            <a:p>
              <a:pPr algn="just">
                <a:spcBef>
                  <a:spcPts val="1200"/>
                </a:spcBef>
              </a:pPr>
              <a:r>
                <a:rPr lang="en-US" sz="1400" b="1" dirty="0">
                  <a:latin typeface="Courier New" panose="02070309020205020404" pitchFamily="49" charset="0"/>
                  <a:cs typeface="Courier New" panose="02070309020205020404" pitchFamily="49" charset="0"/>
                </a:rPr>
                <a:t>(BACK RIGHT) WINTER 1984 PROGRAM ART. </a:t>
              </a:r>
              <a:r>
                <a:rPr lang="en-US" sz="1400" b="1" dirty="0">
                  <a:latin typeface="Courier New" panose="02070309020205020404" pitchFamily="49" charset="0"/>
                  <a:cs typeface="Courier New" panose="02070309020205020404" pitchFamily="49" charset="0"/>
                </a:rPr>
                <a:t>ARTIST IS DAVID LEWIS</a:t>
              </a:r>
              <a:r>
                <a:rPr lang="en-US" sz="1400" b="1" dirty="0" smtClean="0">
                  <a:latin typeface="Courier New" panose="02070309020205020404" pitchFamily="49" charset="0"/>
                  <a:cs typeface="Courier New" panose="02070309020205020404" pitchFamily="49" charset="0"/>
                </a:rPr>
                <a:t>.</a:t>
              </a:r>
            </a:p>
          </p:txBody>
        </p:sp>
      </p:grpSp>
    </p:spTree>
    <p:extLst>
      <p:ext uri="{BB962C8B-B14F-4D97-AF65-F5344CB8AC3E}">
        <p14:creationId xmlns:p14="http://schemas.microsoft.com/office/powerpoint/2010/main" val="1835191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a:grpSpLocks noChangeAspect="1"/>
          </p:cNvGrpSpPr>
          <p:nvPr/>
        </p:nvGrpSpPr>
        <p:grpSpPr>
          <a:xfrm>
            <a:off x="685800" y="828216"/>
            <a:ext cx="5486400" cy="4603593"/>
            <a:chOff x="471487" y="486836"/>
            <a:chExt cx="5996950" cy="5031987"/>
          </a:xfrm>
        </p:grpSpPr>
        <p:grpSp>
          <p:nvGrpSpPr>
            <p:cNvPr id="8" name="Group 7"/>
            <p:cNvGrpSpPr/>
            <p:nvPr/>
          </p:nvGrpSpPr>
          <p:grpSpPr>
            <a:xfrm>
              <a:off x="471488" y="486836"/>
              <a:ext cx="5996949" cy="826510"/>
              <a:chOff x="471488" y="486836"/>
              <a:chExt cx="5996949" cy="826510"/>
            </a:xfrm>
          </p:grpSpPr>
          <p:grpSp>
            <p:nvGrpSpPr>
              <p:cNvPr id="7" name="Group 6"/>
              <p:cNvGrpSpPr/>
              <p:nvPr/>
            </p:nvGrpSpPr>
            <p:grpSpPr>
              <a:xfrm>
                <a:off x="471488" y="486836"/>
                <a:ext cx="3995737" cy="704850"/>
                <a:chOff x="471488" y="486836"/>
                <a:chExt cx="3995737" cy="704850"/>
              </a:xfrm>
            </p:grpSpPr>
            <p:pic>
              <p:nvPicPr>
                <p:cNvPr id="4" name="image1.jpg" descr=":::Desktop:WUVT-logo copy.jpg"/>
                <p:cNvPicPr/>
                <p:nvPr/>
              </p:nvPicPr>
              <p:blipFill>
                <a:blip r:embed="rId2"/>
                <a:srcRect/>
                <a:stretch>
                  <a:fillRect/>
                </a:stretch>
              </p:blipFill>
              <p:spPr>
                <a:xfrm>
                  <a:off x="471488" y="486836"/>
                  <a:ext cx="1609725" cy="685800"/>
                </a:xfrm>
                <a:prstGeom prst="rect">
                  <a:avLst/>
                </a:prstGeom>
                <a:ln/>
              </p:spPr>
            </p:pic>
            <p:sp>
              <p:nvSpPr>
                <p:cNvPr id="5" name="Freeform 4"/>
                <p:cNvSpPr/>
                <p:nvPr/>
              </p:nvSpPr>
              <p:spPr>
                <a:xfrm>
                  <a:off x="2390775" y="486836"/>
                  <a:ext cx="2076450" cy="704850"/>
                </a:xfrm>
                <a:custGeom>
                  <a:avLst/>
                  <a:gdLst/>
                  <a:ahLst/>
                  <a:cxnLst/>
                  <a:rect l="l" t="t" r="r" b="b"/>
                  <a:pathLst>
                    <a:path w="2057400" h="685800" extrusionOk="0">
                      <a:moveTo>
                        <a:pt x="0" y="0"/>
                      </a:moveTo>
                      <a:lnTo>
                        <a:pt x="0" y="685800"/>
                      </a:lnTo>
                      <a:lnTo>
                        <a:pt x="2057400" y="685800"/>
                      </a:lnTo>
                      <a:lnTo>
                        <a:pt x="2057400" y="0"/>
                      </a:lnTo>
                      <a:close/>
                    </a:path>
                  </a:pathLst>
                </a:custGeom>
                <a:noFill/>
                <a:ln>
                  <a:noFill/>
                </a:ln>
              </p:spPr>
              <p:txBody>
                <a:bodyPr spcFirstLastPara="1" wrap="square" lIns="114300" tIns="0" rIns="114300" bIns="0" anchor="t" anchorCtr="0">
                  <a:noAutofit/>
                </a:bodyPr>
                <a:lstStyle/>
                <a:p>
                  <a:pPr algn="ctr">
                    <a:lnSpc>
                      <a:spcPct val="115000"/>
                    </a:lnSpc>
                  </a:pPr>
                  <a:r>
                    <a:rPr lang="en-US" b="1" dirty="0" smtClean="0">
                      <a:solidFill>
                        <a:srgbClr val="000000"/>
                      </a:solidFill>
                      <a:latin typeface="Arial Narrow" panose="020B0606020202030204" pitchFamily="34" charset="0"/>
                      <a:ea typeface="Arial Narrow" panose="020B0606020202030204" pitchFamily="34" charset="0"/>
                      <a:cs typeface="Arial Narrow" panose="020B0606020202030204" pitchFamily="34" charset="0"/>
                    </a:rPr>
                    <a:t>WUVT IN THE 1990s</a:t>
                  </a:r>
                  <a:endParaRPr lang="en-US" sz="1100" dirty="0">
                    <a:latin typeface="Arial" panose="020B0604020202020204" pitchFamily="34" charset="0"/>
                    <a:ea typeface="Arial" panose="020B0604020202020204" pitchFamily="34" charset="0"/>
                  </a:endParaRPr>
                </a:p>
              </p:txBody>
            </p:sp>
          </p:grpSp>
          <p:sp>
            <p:nvSpPr>
              <p:cNvPr id="6" name="TextBox 5"/>
              <p:cNvSpPr txBox="1"/>
              <p:nvPr/>
            </p:nvSpPr>
            <p:spPr>
              <a:xfrm>
                <a:off x="4584190" y="486836"/>
                <a:ext cx="1884247" cy="826510"/>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ADD DATE    </a:t>
                </a:r>
                <a:r>
                  <a:rPr lang="en-US" sz="900" dirty="0">
                    <a:latin typeface="Arial" panose="020B0604020202020204" pitchFamily="34" charset="0"/>
                    <a:cs typeface="Arial" panose="020B0604020202020204" pitchFamily="34" charset="0"/>
                  </a:rPr>
                  <a:t>03/27/2023</a:t>
                </a:r>
              </a:p>
              <a:p>
                <a:r>
                  <a:rPr lang="en-US" sz="900" dirty="0">
                    <a:latin typeface="Arial" panose="020B0604020202020204" pitchFamily="34" charset="0"/>
                    <a:cs typeface="Arial" panose="020B0604020202020204" pitchFamily="34" charset="0"/>
                  </a:rPr>
                  <a:t>KILL DATE    </a:t>
                </a:r>
                <a:r>
                  <a:rPr lang="en-US" sz="900" dirty="0">
                    <a:latin typeface="Arial" panose="020B0604020202020204" pitchFamily="34" charset="0"/>
                    <a:cs typeface="Arial" panose="020B0604020202020204" pitchFamily="34" charset="0"/>
                  </a:rPr>
                  <a:t>05/25/2023</a:t>
                </a:r>
              </a:p>
              <a:p>
                <a:r>
                  <a:rPr lang="en-US" sz="900" dirty="0">
                    <a:latin typeface="Arial" panose="020B0604020202020204" pitchFamily="34" charset="0"/>
                    <a:cs typeface="Arial" panose="020B0604020202020204" pitchFamily="34" charset="0"/>
                  </a:rPr>
                  <a:t>PSA #	        </a:t>
                </a:r>
                <a:r>
                  <a:rPr lang="en-US" sz="900" dirty="0" smtClean="0">
                    <a:latin typeface="Arial" panose="020B0604020202020204" pitchFamily="34" charset="0"/>
                    <a:cs typeface="Arial" panose="020B0604020202020204" pitchFamily="34" charset="0"/>
                  </a:rPr>
                  <a:t>005</a:t>
                </a:r>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ADDED BY    KM</a:t>
                </a:r>
                <a:endParaRPr lang="en-US" sz="900" dirty="0">
                  <a:latin typeface="Arial" panose="020B0604020202020204" pitchFamily="34" charset="0"/>
                  <a:cs typeface="Arial" panose="020B0604020202020204" pitchFamily="34" charset="0"/>
                </a:endParaRPr>
              </a:p>
            </p:txBody>
          </p:sp>
        </p:grpSp>
        <p:sp>
          <p:nvSpPr>
            <p:cNvPr id="9" name="TextBox 8"/>
            <p:cNvSpPr txBox="1"/>
            <p:nvPr/>
          </p:nvSpPr>
          <p:spPr>
            <a:xfrm>
              <a:off x="471487" y="1313608"/>
              <a:ext cx="5846213" cy="4205215"/>
            </a:xfrm>
            <a:prstGeom prst="rect">
              <a:avLst/>
            </a:prstGeom>
            <a:noFill/>
          </p:spPr>
          <p:txBody>
            <a:bodyPr wrap="square" rtlCol="0">
              <a:spAutoFit/>
            </a:bodyPr>
            <a:lstStyle/>
            <a:p>
              <a:pPr>
                <a:spcBef>
                  <a:spcPts val="1200"/>
                </a:spcBef>
              </a:pPr>
              <a:r>
                <a:rPr lang="en-US" sz="1400" b="1" dirty="0">
                  <a:latin typeface="Courier New" panose="02070309020205020404" pitchFamily="49" charset="0"/>
                  <a:cs typeface="Courier New" panose="02070309020205020404" pitchFamily="49" charset="0"/>
                </a:rPr>
                <a:t>(FRONT LEFT) SPRING RADIOTHON FOLDOUT FROM 1996. RADIOTHON IS THE NON-PROFIT STATION’S SEMESTERLY FUNDRAISER. THIS POP-UP WAS LIKELY MAILED OUT AND PASSED AROUND CAMPUS. ARTIST UNKNOWN</a:t>
              </a:r>
              <a:r>
                <a:rPr lang="en-US" sz="1400" b="1" dirty="0" smtClean="0">
                  <a:latin typeface="Courier New" panose="02070309020205020404" pitchFamily="49" charset="0"/>
                  <a:cs typeface="Courier New" panose="02070309020205020404" pitchFamily="49" charset="0"/>
                </a:rPr>
                <a:t>.</a:t>
              </a:r>
              <a:endParaRPr lang="en-US" sz="1400" b="1" dirty="0">
                <a:latin typeface="Courier New" panose="02070309020205020404" pitchFamily="49" charset="0"/>
                <a:cs typeface="Courier New" panose="02070309020205020404" pitchFamily="49" charset="0"/>
              </a:endParaRPr>
            </a:p>
            <a:p>
              <a:pPr>
                <a:spcBef>
                  <a:spcPts val="1200"/>
                </a:spcBef>
              </a:pPr>
              <a:r>
                <a:rPr lang="en-US" sz="1400" b="1" dirty="0">
                  <a:latin typeface="Courier New" panose="02070309020205020404" pitchFamily="49" charset="0"/>
                  <a:cs typeface="Courier New" panose="02070309020205020404" pitchFamily="49" charset="0"/>
                </a:rPr>
                <a:t>(FRONT RIGHT) WUVT’S ZINE, ‘THE WOOVE’ ISSUE 5, IS FEATURED HERE. THE FIRST ISSUE DATES BACK TO 1995. THIS 1996 ISSUE IS THE ONLY ONE ON VINYL AT THIS TIME. IT WAS CREATED BY SEVERAL STAFF MEMBERS</a:t>
              </a:r>
              <a:r>
                <a:rPr lang="en-US" sz="1400" b="1" dirty="0" smtClean="0">
                  <a:latin typeface="Courier New" panose="02070309020205020404" pitchFamily="49" charset="0"/>
                  <a:cs typeface="Courier New" panose="02070309020205020404" pitchFamily="49" charset="0"/>
                </a:rPr>
                <a:t>.</a:t>
              </a:r>
              <a:endParaRPr lang="en-US" sz="1400" b="1" dirty="0">
                <a:latin typeface="Courier New" panose="02070309020205020404" pitchFamily="49" charset="0"/>
                <a:cs typeface="Courier New" panose="02070309020205020404" pitchFamily="49" charset="0"/>
              </a:endParaRPr>
            </a:p>
            <a:p>
              <a:pPr>
                <a:spcBef>
                  <a:spcPts val="1200"/>
                </a:spcBef>
              </a:pPr>
              <a:r>
                <a:rPr lang="en-US" sz="1400" b="1" spc="-50" dirty="0">
                  <a:latin typeface="Courier New" panose="02070309020205020404" pitchFamily="49" charset="0"/>
                  <a:cs typeface="Courier New" panose="02070309020205020404" pitchFamily="49" charset="0"/>
                </a:rPr>
                <a:t>(BACK) THIS POSTER, FROM 1999, IS AN ADVERTISEMENT</a:t>
              </a:r>
              <a:r>
                <a:rPr lang="en-US" sz="1400" b="1" dirty="0">
                  <a:latin typeface="Courier New" panose="02070309020205020404" pitchFamily="49" charset="0"/>
                  <a:cs typeface="Courier New" panose="02070309020205020404" pitchFamily="49" charset="0"/>
                </a:rPr>
                <a:t> FOR THE INFAMOUS “ORGY”, ALSO KNOWN AS THE ORGANIZATIONAL MEETING. THE WRITTEN MESSAGE ON THIS FLYER IS AN ACCURATE RESPONSE TO THE ONGOING DEBATE ABOUT WHETHER THE INTEREST MEETING SHOULD BE CALLED ORGY OR ORGANIZATIONAL MEETING. ARTIST UNKNOWN</a:t>
              </a:r>
              <a:r>
                <a:rPr lang="en-US" sz="1400" b="1" dirty="0" smtClean="0">
                  <a:latin typeface="Courier New" panose="02070309020205020404" pitchFamily="49" charset="0"/>
                  <a:cs typeface="Courier New" panose="02070309020205020404" pitchFamily="49" charset="0"/>
                </a:rPr>
                <a:t>.</a:t>
              </a:r>
            </a:p>
          </p:txBody>
        </p:sp>
      </p:grpSp>
    </p:spTree>
    <p:extLst>
      <p:ext uri="{BB962C8B-B14F-4D97-AF65-F5344CB8AC3E}">
        <p14:creationId xmlns:p14="http://schemas.microsoft.com/office/powerpoint/2010/main" val="1666415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a:grpSpLocks noChangeAspect="1"/>
          </p:cNvGrpSpPr>
          <p:nvPr/>
        </p:nvGrpSpPr>
        <p:grpSpPr>
          <a:xfrm>
            <a:off x="685800" y="1035480"/>
            <a:ext cx="5486400" cy="3526373"/>
            <a:chOff x="471487" y="486836"/>
            <a:chExt cx="5996950" cy="3854525"/>
          </a:xfrm>
        </p:grpSpPr>
        <p:grpSp>
          <p:nvGrpSpPr>
            <p:cNvPr id="8" name="Group 7"/>
            <p:cNvGrpSpPr/>
            <p:nvPr/>
          </p:nvGrpSpPr>
          <p:grpSpPr>
            <a:xfrm>
              <a:off x="471488" y="486836"/>
              <a:ext cx="5996949" cy="826510"/>
              <a:chOff x="471488" y="486836"/>
              <a:chExt cx="5996949" cy="826510"/>
            </a:xfrm>
          </p:grpSpPr>
          <p:grpSp>
            <p:nvGrpSpPr>
              <p:cNvPr id="7" name="Group 6"/>
              <p:cNvGrpSpPr/>
              <p:nvPr/>
            </p:nvGrpSpPr>
            <p:grpSpPr>
              <a:xfrm>
                <a:off x="471488" y="486836"/>
                <a:ext cx="3995737" cy="704850"/>
                <a:chOff x="471488" y="486836"/>
                <a:chExt cx="3995737" cy="704850"/>
              </a:xfrm>
            </p:grpSpPr>
            <p:pic>
              <p:nvPicPr>
                <p:cNvPr id="4" name="image1.jpg" descr=":::Desktop:WUVT-logo copy.jpg"/>
                <p:cNvPicPr/>
                <p:nvPr/>
              </p:nvPicPr>
              <p:blipFill>
                <a:blip r:embed="rId2"/>
                <a:srcRect/>
                <a:stretch>
                  <a:fillRect/>
                </a:stretch>
              </p:blipFill>
              <p:spPr>
                <a:xfrm>
                  <a:off x="471488" y="486836"/>
                  <a:ext cx="1609725" cy="685800"/>
                </a:xfrm>
                <a:prstGeom prst="rect">
                  <a:avLst/>
                </a:prstGeom>
                <a:ln/>
              </p:spPr>
            </p:pic>
            <p:sp>
              <p:nvSpPr>
                <p:cNvPr id="5" name="Freeform 4"/>
                <p:cNvSpPr/>
                <p:nvPr/>
              </p:nvSpPr>
              <p:spPr>
                <a:xfrm>
                  <a:off x="2390775" y="486836"/>
                  <a:ext cx="2076450" cy="704850"/>
                </a:xfrm>
                <a:custGeom>
                  <a:avLst/>
                  <a:gdLst/>
                  <a:ahLst/>
                  <a:cxnLst/>
                  <a:rect l="l" t="t" r="r" b="b"/>
                  <a:pathLst>
                    <a:path w="2057400" h="685800" extrusionOk="0">
                      <a:moveTo>
                        <a:pt x="0" y="0"/>
                      </a:moveTo>
                      <a:lnTo>
                        <a:pt x="0" y="685800"/>
                      </a:lnTo>
                      <a:lnTo>
                        <a:pt x="2057400" y="685800"/>
                      </a:lnTo>
                      <a:lnTo>
                        <a:pt x="2057400" y="0"/>
                      </a:lnTo>
                      <a:close/>
                    </a:path>
                  </a:pathLst>
                </a:custGeom>
                <a:noFill/>
                <a:ln>
                  <a:noFill/>
                </a:ln>
              </p:spPr>
              <p:txBody>
                <a:bodyPr spcFirstLastPara="1" wrap="square" lIns="114300" tIns="0" rIns="114300" bIns="0" anchor="t" anchorCtr="0">
                  <a:noAutofit/>
                </a:bodyPr>
                <a:lstStyle/>
                <a:p>
                  <a:pPr algn="ctr">
                    <a:lnSpc>
                      <a:spcPct val="115000"/>
                    </a:lnSpc>
                  </a:pPr>
                  <a:r>
                    <a:rPr lang="en-US" b="1" dirty="0" smtClean="0">
                      <a:solidFill>
                        <a:srgbClr val="000000"/>
                      </a:solidFill>
                      <a:latin typeface="Arial Narrow" panose="020B0606020202030204" pitchFamily="34" charset="0"/>
                      <a:ea typeface="Arial Narrow" panose="020B0606020202030204" pitchFamily="34" charset="0"/>
                      <a:cs typeface="Arial Narrow" panose="020B0606020202030204" pitchFamily="34" charset="0"/>
                    </a:rPr>
                    <a:t>WUVT IN THE 2000s</a:t>
                  </a:r>
                  <a:endParaRPr lang="en-US" sz="1100" dirty="0">
                    <a:latin typeface="Arial" panose="020B0604020202020204" pitchFamily="34" charset="0"/>
                    <a:ea typeface="Arial" panose="020B0604020202020204" pitchFamily="34" charset="0"/>
                  </a:endParaRPr>
                </a:p>
              </p:txBody>
            </p:sp>
          </p:grpSp>
          <p:sp>
            <p:nvSpPr>
              <p:cNvPr id="6" name="TextBox 5"/>
              <p:cNvSpPr txBox="1"/>
              <p:nvPr/>
            </p:nvSpPr>
            <p:spPr>
              <a:xfrm>
                <a:off x="4584190" y="486836"/>
                <a:ext cx="1884247" cy="826510"/>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ADD DATE    </a:t>
                </a:r>
                <a:r>
                  <a:rPr lang="en-US" sz="900" dirty="0">
                    <a:latin typeface="Arial" panose="020B0604020202020204" pitchFamily="34" charset="0"/>
                    <a:cs typeface="Arial" panose="020B0604020202020204" pitchFamily="34" charset="0"/>
                  </a:rPr>
                  <a:t>03/27/2023</a:t>
                </a:r>
              </a:p>
              <a:p>
                <a:r>
                  <a:rPr lang="en-US" sz="900" dirty="0">
                    <a:latin typeface="Arial" panose="020B0604020202020204" pitchFamily="34" charset="0"/>
                    <a:cs typeface="Arial" panose="020B0604020202020204" pitchFamily="34" charset="0"/>
                  </a:rPr>
                  <a:t>KILL DATE    </a:t>
                </a:r>
                <a:r>
                  <a:rPr lang="en-US" sz="900" dirty="0">
                    <a:latin typeface="Arial" panose="020B0604020202020204" pitchFamily="34" charset="0"/>
                    <a:cs typeface="Arial" panose="020B0604020202020204" pitchFamily="34" charset="0"/>
                  </a:rPr>
                  <a:t>05/25/2023</a:t>
                </a:r>
              </a:p>
              <a:p>
                <a:r>
                  <a:rPr lang="en-US" sz="900" dirty="0">
                    <a:latin typeface="Arial" panose="020B0604020202020204" pitchFamily="34" charset="0"/>
                    <a:cs typeface="Arial" panose="020B0604020202020204" pitchFamily="34" charset="0"/>
                  </a:rPr>
                  <a:t>PSA #	        </a:t>
                </a:r>
                <a:r>
                  <a:rPr lang="en-US" sz="900" dirty="0" smtClean="0">
                    <a:latin typeface="Arial" panose="020B0604020202020204" pitchFamily="34" charset="0"/>
                    <a:cs typeface="Arial" panose="020B0604020202020204" pitchFamily="34" charset="0"/>
                  </a:rPr>
                  <a:t>006</a:t>
                </a:r>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ADDED BY    KM</a:t>
                </a:r>
                <a:endParaRPr lang="en-US" sz="900" dirty="0">
                  <a:latin typeface="Arial" panose="020B0604020202020204" pitchFamily="34" charset="0"/>
                  <a:cs typeface="Arial" panose="020B0604020202020204" pitchFamily="34" charset="0"/>
                </a:endParaRPr>
              </a:p>
            </p:txBody>
          </p:sp>
        </p:grpSp>
        <p:sp>
          <p:nvSpPr>
            <p:cNvPr id="9" name="TextBox 8"/>
            <p:cNvSpPr txBox="1"/>
            <p:nvPr/>
          </p:nvSpPr>
          <p:spPr>
            <a:xfrm>
              <a:off x="471487" y="1313606"/>
              <a:ext cx="5996950" cy="3027755"/>
            </a:xfrm>
            <a:prstGeom prst="rect">
              <a:avLst/>
            </a:prstGeom>
            <a:noFill/>
          </p:spPr>
          <p:txBody>
            <a:bodyPr wrap="square" rtlCol="0">
              <a:spAutoFit/>
            </a:bodyPr>
            <a:lstStyle/>
            <a:p>
              <a:pPr>
                <a:spcBef>
                  <a:spcPts val="1200"/>
                </a:spcBef>
              </a:pPr>
              <a:r>
                <a:rPr lang="en-US" sz="1400" b="1" dirty="0">
                  <a:latin typeface="Courier New" panose="02070309020205020404" pitchFamily="49" charset="0"/>
                  <a:cs typeface="Courier New" panose="02070309020205020404" pitchFamily="49" charset="0"/>
                </a:rPr>
                <a:t>(FRONT LEFT) CLIPPING FROM THE PERSONALS SECTION OF A 2002 ISSUE OF THE ‘COLLEGIATE TIMES’. THIS BLURB IS QUITE A COMICAL WAY TO PROMOTE A SHOW AND WUVT</a:t>
              </a:r>
              <a:r>
                <a:rPr lang="en-US" sz="1400" b="1" dirty="0" smtClean="0">
                  <a:latin typeface="Courier New" panose="02070309020205020404" pitchFamily="49" charset="0"/>
                  <a:cs typeface="Courier New" panose="02070309020205020404" pitchFamily="49" charset="0"/>
                </a:rPr>
                <a:t>!</a:t>
              </a:r>
              <a:endParaRPr lang="en-US" sz="1400" b="1" dirty="0">
                <a:latin typeface="Courier New" panose="02070309020205020404" pitchFamily="49" charset="0"/>
                <a:cs typeface="Courier New" panose="02070309020205020404" pitchFamily="49" charset="0"/>
              </a:endParaRPr>
            </a:p>
            <a:p>
              <a:pPr>
                <a:spcBef>
                  <a:spcPts val="1200"/>
                </a:spcBef>
              </a:pPr>
              <a:r>
                <a:rPr lang="en-US" sz="1400" b="1" dirty="0">
                  <a:latin typeface="Courier New" panose="02070309020205020404" pitchFamily="49" charset="0"/>
                  <a:cs typeface="Courier New" panose="02070309020205020404" pitchFamily="49" charset="0"/>
                </a:rPr>
                <a:t>(FRONT RIGHT) ‘THE WOOVE’ INCLUDES ALBUM REVIEWS, INTERVIEWS, OTHER MUSIC RELATED CONTENT, PHOTOS, AND ART. THIS WAS CREATED BY MULTIPLE PEOPLE. FEATURED HERE IS AN ISSUE FROM 2004. </a:t>
              </a:r>
            </a:p>
            <a:p>
              <a:pPr>
                <a:spcBef>
                  <a:spcPts val="1200"/>
                </a:spcBef>
              </a:pPr>
              <a:r>
                <a:rPr lang="en-US" sz="1400" b="1" dirty="0">
                  <a:latin typeface="Courier New" panose="02070309020205020404" pitchFamily="49" charset="0"/>
                  <a:cs typeface="Courier New" panose="02070309020205020404" pitchFamily="49" charset="0"/>
                </a:rPr>
                <a:t>(BACK) AN ADVERTISEMENT FOR WUVT LIVE DJS AT EVENTS. NOT DATED BUT BELIEVED TO BE FROM THE MID-2000s. ARTIST UNKNOWN</a:t>
              </a:r>
              <a:r>
                <a:rPr lang="en-US" sz="1400" b="1" dirty="0" smtClean="0">
                  <a:latin typeface="Courier New" panose="02070309020205020404" pitchFamily="49" charset="0"/>
                  <a:cs typeface="Courier New" panose="02070309020205020404" pitchFamily="49" charset="0"/>
                </a:rPr>
                <a:t>.</a:t>
              </a:r>
            </a:p>
          </p:txBody>
        </p:sp>
      </p:grpSp>
    </p:spTree>
    <p:extLst>
      <p:ext uri="{BB962C8B-B14F-4D97-AF65-F5344CB8AC3E}">
        <p14:creationId xmlns:p14="http://schemas.microsoft.com/office/powerpoint/2010/main" val="29617081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a:grpSpLocks noChangeAspect="1"/>
          </p:cNvGrpSpPr>
          <p:nvPr/>
        </p:nvGrpSpPr>
        <p:grpSpPr>
          <a:xfrm>
            <a:off x="685800" y="1035480"/>
            <a:ext cx="5486400" cy="3526373"/>
            <a:chOff x="471487" y="486836"/>
            <a:chExt cx="5996950" cy="3854525"/>
          </a:xfrm>
        </p:grpSpPr>
        <p:grpSp>
          <p:nvGrpSpPr>
            <p:cNvPr id="8" name="Group 7"/>
            <p:cNvGrpSpPr/>
            <p:nvPr/>
          </p:nvGrpSpPr>
          <p:grpSpPr>
            <a:xfrm>
              <a:off x="471488" y="486836"/>
              <a:ext cx="5996949" cy="826510"/>
              <a:chOff x="471488" y="486836"/>
              <a:chExt cx="5996949" cy="826510"/>
            </a:xfrm>
          </p:grpSpPr>
          <p:grpSp>
            <p:nvGrpSpPr>
              <p:cNvPr id="7" name="Group 6"/>
              <p:cNvGrpSpPr/>
              <p:nvPr/>
            </p:nvGrpSpPr>
            <p:grpSpPr>
              <a:xfrm>
                <a:off x="471488" y="486836"/>
                <a:ext cx="3995737" cy="704850"/>
                <a:chOff x="471488" y="486836"/>
                <a:chExt cx="3995737" cy="704850"/>
              </a:xfrm>
            </p:grpSpPr>
            <p:pic>
              <p:nvPicPr>
                <p:cNvPr id="4" name="image1.jpg" descr=":::Desktop:WUVT-logo copy.jpg"/>
                <p:cNvPicPr/>
                <p:nvPr/>
              </p:nvPicPr>
              <p:blipFill>
                <a:blip r:embed="rId2"/>
                <a:srcRect/>
                <a:stretch>
                  <a:fillRect/>
                </a:stretch>
              </p:blipFill>
              <p:spPr>
                <a:xfrm>
                  <a:off x="471488" y="486836"/>
                  <a:ext cx="1609725" cy="685800"/>
                </a:xfrm>
                <a:prstGeom prst="rect">
                  <a:avLst/>
                </a:prstGeom>
                <a:ln/>
              </p:spPr>
            </p:pic>
            <p:sp>
              <p:nvSpPr>
                <p:cNvPr id="5" name="Freeform 4"/>
                <p:cNvSpPr/>
                <p:nvPr/>
              </p:nvSpPr>
              <p:spPr>
                <a:xfrm>
                  <a:off x="2390775" y="486836"/>
                  <a:ext cx="2076450" cy="704850"/>
                </a:xfrm>
                <a:custGeom>
                  <a:avLst/>
                  <a:gdLst/>
                  <a:ahLst/>
                  <a:cxnLst/>
                  <a:rect l="l" t="t" r="r" b="b"/>
                  <a:pathLst>
                    <a:path w="2057400" h="685800" extrusionOk="0">
                      <a:moveTo>
                        <a:pt x="0" y="0"/>
                      </a:moveTo>
                      <a:lnTo>
                        <a:pt x="0" y="685800"/>
                      </a:lnTo>
                      <a:lnTo>
                        <a:pt x="2057400" y="685800"/>
                      </a:lnTo>
                      <a:lnTo>
                        <a:pt x="2057400" y="0"/>
                      </a:lnTo>
                      <a:close/>
                    </a:path>
                  </a:pathLst>
                </a:custGeom>
                <a:noFill/>
                <a:ln>
                  <a:noFill/>
                </a:ln>
              </p:spPr>
              <p:txBody>
                <a:bodyPr spcFirstLastPara="1" wrap="square" lIns="114300" tIns="0" rIns="114300" bIns="0" anchor="t" anchorCtr="0">
                  <a:noAutofit/>
                </a:bodyPr>
                <a:lstStyle/>
                <a:p>
                  <a:pPr algn="ctr">
                    <a:lnSpc>
                      <a:spcPct val="115000"/>
                    </a:lnSpc>
                  </a:pPr>
                  <a:r>
                    <a:rPr lang="en-US" b="1" dirty="0" smtClean="0">
                      <a:solidFill>
                        <a:srgbClr val="000000"/>
                      </a:solidFill>
                      <a:latin typeface="Arial Narrow" panose="020B0606020202030204" pitchFamily="34" charset="0"/>
                      <a:ea typeface="Arial Narrow" panose="020B0606020202030204" pitchFamily="34" charset="0"/>
                      <a:cs typeface="Arial Narrow" panose="020B0606020202030204" pitchFamily="34" charset="0"/>
                    </a:rPr>
                    <a:t>WUVT IN THE 2010s</a:t>
                  </a:r>
                  <a:endParaRPr lang="en-US" sz="1100" dirty="0">
                    <a:latin typeface="Arial" panose="020B0604020202020204" pitchFamily="34" charset="0"/>
                    <a:ea typeface="Arial" panose="020B0604020202020204" pitchFamily="34" charset="0"/>
                  </a:endParaRPr>
                </a:p>
              </p:txBody>
            </p:sp>
          </p:grpSp>
          <p:sp>
            <p:nvSpPr>
              <p:cNvPr id="6" name="TextBox 5"/>
              <p:cNvSpPr txBox="1"/>
              <p:nvPr/>
            </p:nvSpPr>
            <p:spPr>
              <a:xfrm>
                <a:off x="4584190" y="486836"/>
                <a:ext cx="1884247" cy="826510"/>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ADD DATE    </a:t>
                </a:r>
                <a:r>
                  <a:rPr lang="en-US" sz="900" dirty="0">
                    <a:latin typeface="Arial" panose="020B0604020202020204" pitchFamily="34" charset="0"/>
                    <a:cs typeface="Arial" panose="020B0604020202020204" pitchFamily="34" charset="0"/>
                  </a:rPr>
                  <a:t>03/27/2023</a:t>
                </a:r>
              </a:p>
              <a:p>
                <a:r>
                  <a:rPr lang="en-US" sz="900" dirty="0">
                    <a:latin typeface="Arial" panose="020B0604020202020204" pitchFamily="34" charset="0"/>
                    <a:cs typeface="Arial" panose="020B0604020202020204" pitchFamily="34" charset="0"/>
                  </a:rPr>
                  <a:t>KILL DATE    </a:t>
                </a:r>
                <a:r>
                  <a:rPr lang="en-US" sz="900" dirty="0">
                    <a:latin typeface="Arial" panose="020B0604020202020204" pitchFamily="34" charset="0"/>
                    <a:cs typeface="Arial" panose="020B0604020202020204" pitchFamily="34" charset="0"/>
                  </a:rPr>
                  <a:t>05/25/2023</a:t>
                </a:r>
              </a:p>
              <a:p>
                <a:r>
                  <a:rPr lang="en-US" sz="900" dirty="0">
                    <a:latin typeface="Arial" panose="020B0604020202020204" pitchFamily="34" charset="0"/>
                    <a:cs typeface="Arial" panose="020B0604020202020204" pitchFamily="34" charset="0"/>
                  </a:rPr>
                  <a:t>PSA #	        </a:t>
                </a:r>
                <a:r>
                  <a:rPr lang="en-US" sz="900" dirty="0" smtClean="0">
                    <a:latin typeface="Arial" panose="020B0604020202020204" pitchFamily="34" charset="0"/>
                    <a:cs typeface="Arial" panose="020B0604020202020204" pitchFamily="34" charset="0"/>
                  </a:rPr>
                  <a:t>007</a:t>
                </a:r>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ADDED BY    KM</a:t>
                </a:r>
                <a:endParaRPr lang="en-US" sz="900" dirty="0">
                  <a:latin typeface="Arial" panose="020B0604020202020204" pitchFamily="34" charset="0"/>
                  <a:cs typeface="Arial" panose="020B0604020202020204" pitchFamily="34" charset="0"/>
                </a:endParaRPr>
              </a:p>
            </p:txBody>
          </p:sp>
        </p:grpSp>
        <p:sp>
          <p:nvSpPr>
            <p:cNvPr id="9" name="TextBox 8"/>
            <p:cNvSpPr txBox="1"/>
            <p:nvPr/>
          </p:nvSpPr>
          <p:spPr>
            <a:xfrm>
              <a:off x="471487" y="1313607"/>
              <a:ext cx="5996950" cy="3027754"/>
            </a:xfrm>
            <a:prstGeom prst="rect">
              <a:avLst/>
            </a:prstGeom>
            <a:noFill/>
          </p:spPr>
          <p:txBody>
            <a:bodyPr wrap="square" rtlCol="0">
              <a:spAutoFit/>
            </a:bodyPr>
            <a:lstStyle/>
            <a:p>
              <a:pPr>
                <a:spcBef>
                  <a:spcPts val="1200"/>
                </a:spcBef>
              </a:pPr>
              <a:r>
                <a:rPr lang="en-US" sz="1400" b="1" dirty="0">
                  <a:latin typeface="Courier New" panose="02070309020205020404" pitchFamily="49" charset="0"/>
                  <a:cs typeface="Courier New" panose="02070309020205020404" pitchFamily="49" charset="0"/>
                </a:rPr>
                <a:t>(FRONT LEFT) FALL 2011 ISSUE OF ‘THE WOOVE’. THIS ISSUE WAS ALSO CREATED BY VARIOUS ARTISTS. SOME ISSUES, SUCH AS THIS ONE, FEATURE ADS FROM LOCAL BUSINESSES. THE SOUVLAKI AD AT THE BOTTOM OF THIS ONE IS AN EXAMPLE. </a:t>
              </a:r>
            </a:p>
            <a:p>
              <a:pPr>
                <a:spcBef>
                  <a:spcPts val="1200"/>
                </a:spcBef>
              </a:pPr>
              <a:r>
                <a:rPr lang="en-US" sz="1400" b="1" dirty="0">
                  <a:latin typeface="Courier New" panose="02070309020205020404" pitchFamily="49" charset="0"/>
                  <a:cs typeface="Courier New" panose="02070309020205020404" pitchFamily="49" charset="0"/>
                </a:rPr>
                <a:t>(FRONT RIGHT) HERE IS ANOTHER FLYER FOR RADIOTHON BELIEVED TO BE FROM FALL 2016. ARTIST UNKNOWN</a:t>
              </a:r>
              <a:r>
                <a:rPr lang="en-US" sz="1400" b="1" dirty="0" smtClean="0">
                  <a:latin typeface="Courier New" panose="02070309020205020404" pitchFamily="49" charset="0"/>
                  <a:cs typeface="Courier New" panose="02070309020205020404" pitchFamily="49" charset="0"/>
                </a:rPr>
                <a:t>.</a:t>
              </a:r>
              <a:endParaRPr lang="en-US" sz="1400" b="1" dirty="0">
                <a:latin typeface="Courier New" panose="02070309020205020404" pitchFamily="49" charset="0"/>
                <a:cs typeface="Courier New" panose="02070309020205020404" pitchFamily="49" charset="0"/>
              </a:endParaRPr>
            </a:p>
            <a:p>
              <a:pPr>
                <a:spcBef>
                  <a:spcPts val="1200"/>
                </a:spcBef>
              </a:pPr>
              <a:r>
                <a:rPr lang="en-US" sz="1400" b="1" dirty="0">
                  <a:latin typeface="Courier New" panose="02070309020205020404" pitchFamily="49" charset="0"/>
                  <a:cs typeface="Courier New" panose="02070309020205020404" pitchFamily="49" charset="0"/>
                </a:rPr>
                <a:t>(BACK) FALL RADIOTHON POSTER BELIEVED TO BE FROM THE LATE 2000s; HOWEVER, THIS POSTER IS REPRESENTATIVE OF A NEW AGE OF ART AND THE USE OF DIGITAL TOOLS. ARTIST UNKNOWN</a:t>
              </a:r>
              <a:r>
                <a:rPr lang="en-US" sz="1400" b="1" dirty="0" smtClean="0">
                  <a:latin typeface="Courier New" panose="02070309020205020404" pitchFamily="49" charset="0"/>
                  <a:cs typeface="Courier New" panose="02070309020205020404" pitchFamily="49" charset="0"/>
                </a:rPr>
                <a:t>.</a:t>
              </a:r>
            </a:p>
          </p:txBody>
        </p:sp>
      </p:grpSp>
    </p:spTree>
    <p:extLst>
      <p:ext uri="{BB962C8B-B14F-4D97-AF65-F5344CB8AC3E}">
        <p14:creationId xmlns:p14="http://schemas.microsoft.com/office/powerpoint/2010/main" val="2065291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a:grpSpLocks noChangeAspect="1"/>
          </p:cNvGrpSpPr>
          <p:nvPr/>
        </p:nvGrpSpPr>
        <p:grpSpPr>
          <a:xfrm>
            <a:off x="685800" y="913556"/>
            <a:ext cx="5486400" cy="5403811"/>
            <a:chOff x="471487" y="486836"/>
            <a:chExt cx="5996950" cy="5906673"/>
          </a:xfrm>
        </p:grpSpPr>
        <p:grpSp>
          <p:nvGrpSpPr>
            <p:cNvPr id="8" name="Group 7"/>
            <p:cNvGrpSpPr/>
            <p:nvPr/>
          </p:nvGrpSpPr>
          <p:grpSpPr>
            <a:xfrm>
              <a:off x="471488" y="486836"/>
              <a:ext cx="5723300" cy="706477"/>
              <a:chOff x="471488" y="486836"/>
              <a:chExt cx="5723300" cy="706477"/>
            </a:xfrm>
          </p:grpSpPr>
          <p:grpSp>
            <p:nvGrpSpPr>
              <p:cNvPr id="7" name="Group 6"/>
              <p:cNvGrpSpPr/>
              <p:nvPr/>
            </p:nvGrpSpPr>
            <p:grpSpPr>
              <a:xfrm>
                <a:off x="471488" y="486836"/>
                <a:ext cx="3995737" cy="704850"/>
                <a:chOff x="471488" y="486836"/>
                <a:chExt cx="3995737" cy="704850"/>
              </a:xfrm>
            </p:grpSpPr>
            <p:pic>
              <p:nvPicPr>
                <p:cNvPr id="4" name="image1.jpg" descr=":::Desktop:WUVT-logo copy.jpg"/>
                <p:cNvPicPr/>
                <p:nvPr/>
              </p:nvPicPr>
              <p:blipFill>
                <a:blip r:embed="rId2"/>
                <a:srcRect/>
                <a:stretch>
                  <a:fillRect/>
                </a:stretch>
              </p:blipFill>
              <p:spPr>
                <a:xfrm>
                  <a:off x="471488" y="486836"/>
                  <a:ext cx="1609725" cy="685800"/>
                </a:xfrm>
                <a:prstGeom prst="rect">
                  <a:avLst/>
                </a:prstGeom>
                <a:ln/>
              </p:spPr>
            </p:pic>
            <p:sp>
              <p:nvSpPr>
                <p:cNvPr id="5" name="Freeform 4"/>
                <p:cNvSpPr/>
                <p:nvPr/>
              </p:nvSpPr>
              <p:spPr>
                <a:xfrm>
                  <a:off x="2390775" y="486836"/>
                  <a:ext cx="2076450" cy="704850"/>
                </a:xfrm>
                <a:custGeom>
                  <a:avLst/>
                  <a:gdLst/>
                  <a:ahLst/>
                  <a:cxnLst/>
                  <a:rect l="l" t="t" r="r" b="b"/>
                  <a:pathLst>
                    <a:path w="2057400" h="685800" extrusionOk="0">
                      <a:moveTo>
                        <a:pt x="0" y="0"/>
                      </a:moveTo>
                      <a:lnTo>
                        <a:pt x="0" y="685800"/>
                      </a:lnTo>
                      <a:lnTo>
                        <a:pt x="2057400" y="685800"/>
                      </a:lnTo>
                      <a:lnTo>
                        <a:pt x="2057400" y="0"/>
                      </a:lnTo>
                      <a:close/>
                    </a:path>
                  </a:pathLst>
                </a:custGeom>
                <a:noFill/>
                <a:ln>
                  <a:noFill/>
                </a:ln>
              </p:spPr>
              <p:txBody>
                <a:bodyPr spcFirstLastPara="1" wrap="square" lIns="114300" tIns="0" rIns="114300" bIns="0" anchor="t" anchorCtr="0">
                  <a:noAutofit/>
                </a:bodyPr>
                <a:lstStyle/>
                <a:p>
                  <a:pPr algn="ctr">
                    <a:lnSpc>
                      <a:spcPct val="115000"/>
                    </a:lnSpc>
                  </a:pPr>
                  <a:r>
                    <a:rPr lang="en-US" b="1" dirty="0" smtClean="0">
                      <a:solidFill>
                        <a:srgbClr val="000000"/>
                      </a:solidFill>
                      <a:latin typeface="Arial Narrow" panose="020B0606020202030204" pitchFamily="34" charset="0"/>
                      <a:ea typeface="Arial Narrow" panose="020B0606020202030204" pitchFamily="34" charset="0"/>
                      <a:cs typeface="Arial Narrow" panose="020B0606020202030204" pitchFamily="34" charset="0"/>
                    </a:rPr>
                    <a:t>WUVT IN THE 2020s</a:t>
                  </a:r>
                  <a:endParaRPr lang="en-US" sz="1100" dirty="0">
                    <a:latin typeface="Arial" panose="020B0604020202020204" pitchFamily="34" charset="0"/>
                    <a:ea typeface="Arial" panose="020B0604020202020204" pitchFamily="34" charset="0"/>
                  </a:endParaRPr>
                </a:p>
              </p:txBody>
            </p:sp>
          </p:grpSp>
          <p:sp>
            <p:nvSpPr>
              <p:cNvPr id="6" name="TextBox 5"/>
              <p:cNvSpPr txBox="1"/>
              <p:nvPr/>
            </p:nvSpPr>
            <p:spPr>
              <a:xfrm>
                <a:off x="4584190" y="486836"/>
                <a:ext cx="1610598" cy="706477"/>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ADD DATE    </a:t>
                </a:r>
                <a:r>
                  <a:rPr lang="en-US" sz="900" dirty="0">
                    <a:latin typeface="Arial" panose="020B0604020202020204" pitchFamily="34" charset="0"/>
                    <a:cs typeface="Arial" panose="020B0604020202020204" pitchFamily="34" charset="0"/>
                  </a:rPr>
                  <a:t>03/27/2023</a:t>
                </a:r>
              </a:p>
              <a:p>
                <a:r>
                  <a:rPr lang="en-US" sz="900" dirty="0">
                    <a:latin typeface="Arial" panose="020B0604020202020204" pitchFamily="34" charset="0"/>
                    <a:cs typeface="Arial" panose="020B0604020202020204" pitchFamily="34" charset="0"/>
                  </a:rPr>
                  <a:t>KILL DATE    </a:t>
                </a:r>
                <a:r>
                  <a:rPr lang="en-US" sz="900" dirty="0">
                    <a:latin typeface="Arial" panose="020B0604020202020204" pitchFamily="34" charset="0"/>
                    <a:cs typeface="Arial" panose="020B0604020202020204" pitchFamily="34" charset="0"/>
                  </a:rPr>
                  <a:t>05/25/2023</a:t>
                </a:r>
              </a:p>
              <a:p>
                <a:r>
                  <a:rPr lang="en-US" sz="900" dirty="0">
                    <a:latin typeface="Arial" panose="020B0604020202020204" pitchFamily="34" charset="0"/>
                    <a:cs typeface="Arial" panose="020B0604020202020204" pitchFamily="34" charset="0"/>
                  </a:rPr>
                  <a:t>PSA #	        </a:t>
                </a:r>
                <a:r>
                  <a:rPr lang="en-US" sz="900" dirty="0" smtClean="0">
                    <a:latin typeface="Arial" panose="020B0604020202020204" pitchFamily="34" charset="0"/>
                    <a:cs typeface="Arial" panose="020B0604020202020204" pitchFamily="34" charset="0"/>
                  </a:rPr>
                  <a:t>008</a:t>
                </a:r>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ADDED BY    KM</a:t>
                </a:r>
                <a:endParaRPr lang="en-US" sz="900" dirty="0">
                  <a:latin typeface="Arial" panose="020B0604020202020204" pitchFamily="34" charset="0"/>
                  <a:cs typeface="Arial" panose="020B0604020202020204" pitchFamily="34" charset="0"/>
                </a:endParaRPr>
              </a:p>
            </p:txBody>
          </p:sp>
        </p:grpSp>
        <p:sp>
          <p:nvSpPr>
            <p:cNvPr id="9" name="TextBox 8"/>
            <p:cNvSpPr txBox="1"/>
            <p:nvPr/>
          </p:nvSpPr>
          <p:spPr>
            <a:xfrm>
              <a:off x="471487" y="1313607"/>
              <a:ext cx="5996950" cy="5079902"/>
            </a:xfrm>
            <a:prstGeom prst="rect">
              <a:avLst/>
            </a:prstGeom>
            <a:noFill/>
          </p:spPr>
          <p:txBody>
            <a:bodyPr wrap="square" rtlCol="0">
              <a:spAutoFit/>
            </a:bodyPr>
            <a:lstStyle/>
            <a:p>
              <a:pPr>
                <a:spcBef>
                  <a:spcPts val="1200"/>
                </a:spcBef>
              </a:pPr>
              <a:r>
                <a:rPr lang="en-US" sz="1400" b="1" spc="-70" dirty="0">
                  <a:latin typeface="Courier New" panose="02070309020205020404" pitchFamily="49" charset="0"/>
                  <a:cs typeface="Courier New" panose="02070309020205020404" pitchFamily="49" charset="0"/>
                </a:rPr>
                <a:t>(FRONT LEFT) </a:t>
              </a:r>
              <a:r>
                <a:rPr lang="en-US" sz="1400" b="1" spc="-70" dirty="0" smtClean="0">
                  <a:latin typeface="Courier New" panose="02070309020205020404" pitchFamily="49" charset="0"/>
                  <a:cs typeface="Courier New" panose="02070309020205020404" pitchFamily="49" charset="0"/>
                </a:rPr>
                <a:t>FALL 2020 PUBLIC </a:t>
              </a:r>
              <a:r>
                <a:rPr lang="en-US" sz="1400" b="1" spc="-70" dirty="0">
                  <a:latin typeface="Courier New" panose="02070309020205020404" pitchFamily="49" charset="0"/>
                  <a:cs typeface="Courier New" panose="02070309020205020404" pitchFamily="49" charset="0"/>
                </a:rPr>
                <a:t>SERVICE </a:t>
              </a:r>
              <a:r>
                <a:rPr lang="en-US" sz="1400" b="1" dirty="0">
                  <a:latin typeface="Courier New" panose="02070309020205020404" pitchFamily="49" charset="0"/>
                  <a:cs typeface="Courier New" panose="02070309020205020404" pitchFamily="49" charset="0"/>
                </a:rPr>
                <a:t>ANNOUNCEMENT (PSA</a:t>
              </a:r>
              <a:r>
                <a:rPr lang="en-US" sz="1400" b="1" dirty="0" smtClean="0">
                  <a:latin typeface="Courier New" panose="02070309020205020404" pitchFamily="49" charset="0"/>
                  <a:cs typeface="Courier New" panose="02070309020205020404" pitchFamily="49" charset="0"/>
                </a:rPr>
                <a:t>) CONCERNING THE </a:t>
              </a:r>
              <a:r>
                <a:rPr lang="en-US" sz="1400" b="1" dirty="0">
                  <a:latin typeface="Courier New" panose="02070309020205020404" pitchFamily="49" charset="0"/>
                  <a:cs typeface="Courier New" panose="02070309020205020404" pitchFamily="49" charset="0"/>
                </a:rPr>
                <a:t>COVID-19 PANDEMIC. PSAs ARE A FREE MEANS FOR ADVERTISEMENT AND MIGHT INCLUDE SCHOOL ORGANIZATIONS, MUSIC EVENTS, OR OTHER RELEVANT INFORMATION. THEY </a:t>
              </a:r>
              <a:r>
                <a:rPr lang="en-US" sz="1400" b="1" dirty="0" smtClean="0">
                  <a:latin typeface="Courier New" panose="02070309020205020404" pitchFamily="49" charset="0"/>
                  <a:cs typeface="Courier New" panose="02070309020205020404" pitchFamily="49" charset="0"/>
                </a:rPr>
                <a:t>ARE </a:t>
              </a:r>
              <a:r>
                <a:rPr lang="en-US" sz="1400" b="1" dirty="0">
                  <a:latin typeface="Courier New" panose="02070309020205020404" pitchFamily="49" charset="0"/>
                  <a:cs typeface="Courier New" panose="02070309020205020404" pitchFamily="49" charset="0"/>
                </a:rPr>
                <a:t>READ AT CERTAIN TIMES DURING PROGRAMMING</a:t>
              </a:r>
              <a:r>
                <a:rPr lang="en-US" sz="1400" b="1" dirty="0" smtClean="0">
                  <a:latin typeface="Courier New" panose="02070309020205020404" pitchFamily="49" charset="0"/>
                  <a:cs typeface="Courier New" panose="02070309020205020404" pitchFamily="49" charset="0"/>
                </a:rPr>
                <a:t>.</a:t>
              </a:r>
              <a:endParaRPr lang="en-US" sz="1400" b="1" dirty="0">
                <a:latin typeface="Courier New" panose="02070309020205020404" pitchFamily="49" charset="0"/>
                <a:cs typeface="Courier New" panose="02070309020205020404" pitchFamily="49" charset="0"/>
              </a:endParaRPr>
            </a:p>
            <a:p>
              <a:pPr>
                <a:spcBef>
                  <a:spcPts val="1200"/>
                </a:spcBef>
              </a:pPr>
              <a:r>
                <a:rPr lang="en-US" sz="1400" b="1" dirty="0">
                  <a:latin typeface="Courier New" panose="02070309020205020404" pitchFamily="49" charset="0"/>
                  <a:cs typeface="Courier New" panose="02070309020205020404" pitchFamily="49" charset="0"/>
                </a:rPr>
                <a:t>(FRONT CENTER) </a:t>
              </a:r>
              <a:r>
                <a:rPr lang="en-US" sz="1400" b="1" dirty="0" smtClean="0">
                  <a:latin typeface="Courier New" panose="02070309020205020404" pitchFamily="49" charset="0"/>
                  <a:cs typeface="Courier New" panose="02070309020205020404" pitchFamily="49" charset="0"/>
                </a:rPr>
                <a:t>THE FALL </a:t>
              </a:r>
              <a:r>
                <a:rPr lang="en-US" sz="1400" b="1" dirty="0">
                  <a:latin typeface="Courier New" panose="02070309020205020404" pitchFamily="49" charset="0"/>
                  <a:cs typeface="Courier New" panose="02070309020205020404" pitchFamily="49" charset="0"/>
                </a:rPr>
                <a:t>2022 EDITION OF ‘THE WOOVE’ IS FEATURED HERE. THIS ISSUE HAS VARIOUS CONTRIBUTORS</a:t>
              </a:r>
              <a:r>
                <a:rPr lang="en-US" sz="1400" b="1" dirty="0" smtClean="0">
                  <a:latin typeface="Courier New" panose="02070309020205020404" pitchFamily="49" charset="0"/>
                  <a:cs typeface="Courier New" panose="02070309020205020404" pitchFamily="49" charset="0"/>
                </a:rPr>
                <a:t>.</a:t>
              </a:r>
            </a:p>
            <a:p>
              <a:pPr>
                <a:spcBef>
                  <a:spcPts val="1200"/>
                </a:spcBef>
              </a:pPr>
              <a:r>
                <a:rPr lang="en-US" sz="1400" b="1" dirty="0" smtClean="0">
                  <a:latin typeface="Courier New" panose="02070309020205020404" pitchFamily="49" charset="0"/>
                  <a:cs typeface="Courier New" panose="02070309020205020404" pitchFamily="49" charset="0"/>
                </a:rPr>
                <a:t>(</a:t>
              </a:r>
              <a:r>
                <a:rPr lang="en-US" sz="1400" b="1" dirty="0">
                  <a:latin typeface="Courier New" panose="02070309020205020404" pitchFamily="49" charset="0"/>
                  <a:cs typeface="Courier New" panose="02070309020205020404" pitchFamily="49" charset="0"/>
                </a:rPr>
                <a:t>FRONT RIGHT) </a:t>
              </a:r>
              <a:r>
                <a:rPr lang="en-US" sz="1400" b="1" dirty="0" smtClean="0">
                  <a:latin typeface="Courier New" panose="02070309020205020404" pitchFamily="49" charset="0"/>
                  <a:cs typeface="Courier New" panose="02070309020205020404" pitchFamily="49" charset="0"/>
                </a:rPr>
                <a:t>POSTCARD </a:t>
              </a:r>
              <a:r>
                <a:rPr lang="en-US" sz="1400" b="1" dirty="0">
                  <a:latin typeface="Courier New" panose="02070309020205020404" pitchFamily="49" charset="0"/>
                  <a:cs typeface="Courier New" panose="02070309020205020404" pitchFamily="49" charset="0"/>
                </a:rPr>
                <a:t>FOR THE STATION’S FALL 2022 RADIOTHON. THESE WERE SENT TO ALUMS AND OTHER </a:t>
              </a:r>
              <a:r>
                <a:rPr lang="en-US" sz="1400" b="1" dirty="0" smtClean="0">
                  <a:latin typeface="Courier New" panose="02070309020205020404" pitchFamily="49" charset="0"/>
                  <a:cs typeface="Courier New" panose="02070309020205020404" pitchFamily="49" charset="0"/>
                </a:rPr>
                <a:t>DONORS </a:t>
              </a:r>
              <a:r>
                <a:rPr lang="en-US" sz="1400" b="1" dirty="0">
                  <a:latin typeface="Courier New" panose="02070309020205020404" pitchFamily="49" charset="0"/>
                  <a:cs typeface="Courier New" panose="02070309020205020404" pitchFamily="49" charset="0"/>
                </a:rPr>
                <a:t>TO SPREAD THE WORD ABOUT RADIOTHON! ARTIST IS SAM MELNICK</a:t>
              </a:r>
              <a:r>
                <a:rPr lang="en-US" sz="1400" b="1" dirty="0" smtClean="0">
                  <a:latin typeface="Courier New" panose="02070309020205020404" pitchFamily="49" charset="0"/>
                  <a:cs typeface="Courier New" panose="02070309020205020404" pitchFamily="49" charset="0"/>
                </a:rPr>
                <a:t>.</a:t>
              </a:r>
            </a:p>
            <a:p>
              <a:pPr>
                <a:spcBef>
                  <a:spcPts val="1200"/>
                </a:spcBef>
              </a:pPr>
              <a:r>
                <a:rPr lang="en-US" sz="1400" b="1" dirty="0" smtClean="0">
                  <a:latin typeface="Courier New" panose="02070309020205020404" pitchFamily="49" charset="0"/>
                  <a:cs typeface="Courier New" panose="02070309020205020404" pitchFamily="49" charset="0"/>
                </a:rPr>
                <a:t>(BACK) </a:t>
              </a:r>
              <a:r>
                <a:rPr lang="en-US" sz="1400" b="1" dirty="0">
                  <a:latin typeface="Courier New" panose="02070309020205020404" pitchFamily="49" charset="0"/>
                  <a:cs typeface="Courier New" panose="02070309020205020404" pitchFamily="49" charset="0"/>
                </a:rPr>
                <a:t>WUVT’S FALL 2020 PREMIUM SHIRT. DURING RADIOTHON, A T-SHIRT IS USUALLY THE 65 DOLLAR ITEM. IT IS GIVEN OUT WITH OTHER LOWER PRICED PREMIUMS WHEN 65 DOLLARS IS DONATED. THESE SHIRTS WERE HAND-DYED BY CURRENT STAFFHEADS AT THE TIME. ARTIST IS IVY SMITH</a:t>
              </a:r>
              <a:r>
                <a:rPr lang="en-US" sz="1400" b="1" dirty="0" smtClean="0">
                  <a:latin typeface="Courier New" panose="02070309020205020404" pitchFamily="49" charset="0"/>
                  <a:cs typeface="Courier New" panose="02070309020205020404" pitchFamily="49" charset="0"/>
                </a:rPr>
                <a:t>.</a:t>
              </a:r>
            </a:p>
          </p:txBody>
        </p:sp>
      </p:grpSp>
    </p:spTree>
    <p:extLst>
      <p:ext uri="{BB962C8B-B14F-4D97-AF65-F5344CB8AC3E}">
        <p14:creationId xmlns:p14="http://schemas.microsoft.com/office/powerpoint/2010/main" val="424530111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90</TotalTime>
  <Words>815</Words>
  <Application>Microsoft Office PowerPoint</Application>
  <PresentationFormat>Letter Paper (8.5x11 in)</PresentationFormat>
  <Paragraphs>62</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Arial Narrow</vt:lpstr>
      <vt:lpstr>Calibri</vt:lpstr>
      <vt:lpstr>Calibri Light</vt:lpstr>
      <vt:lpstr>Courier New</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Virginia Tech Libraries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Wright de Hernandez, Anthony</dc:creator>
  <cp:lastModifiedBy>Wright de Hernandez, Anthony</cp:lastModifiedBy>
  <cp:revision>11</cp:revision>
  <cp:lastPrinted>2023-03-28T15:32:47Z</cp:lastPrinted>
  <dcterms:created xsi:type="dcterms:W3CDTF">2023-03-28T14:09:17Z</dcterms:created>
  <dcterms:modified xsi:type="dcterms:W3CDTF">2023-03-28T15:39:20Z</dcterms:modified>
</cp:coreProperties>
</file>