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316" r:id="rId2"/>
    <p:sldId id="311" r:id="rId3"/>
    <p:sldId id="337" r:id="rId4"/>
    <p:sldId id="362" r:id="rId5"/>
    <p:sldId id="309" r:id="rId6"/>
    <p:sldId id="363" r:id="rId7"/>
    <p:sldId id="361" r:id="rId8"/>
    <p:sldId id="342" r:id="rId9"/>
    <p:sldId id="350" r:id="rId10"/>
    <p:sldId id="368" r:id="rId11"/>
    <p:sldId id="367" r:id="rId12"/>
    <p:sldId id="344" r:id="rId13"/>
    <p:sldId id="343" r:id="rId14"/>
    <p:sldId id="345" r:id="rId15"/>
    <p:sldId id="348" r:id="rId16"/>
    <p:sldId id="349" r:id="rId17"/>
    <p:sldId id="332" r:id="rId18"/>
    <p:sldId id="353" r:id="rId19"/>
    <p:sldId id="355" r:id="rId20"/>
    <p:sldId id="365" r:id="rId21"/>
    <p:sldId id="313" r:id="rId22"/>
    <p:sldId id="354" r:id="rId23"/>
    <p:sldId id="356" r:id="rId24"/>
    <p:sldId id="357" r:id="rId25"/>
    <p:sldId id="358" r:id="rId26"/>
    <p:sldId id="285" r:id="rId27"/>
    <p:sldId id="359"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3937"/>
    <a:srgbClr val="CC0099"/>
    <a:srgbClr val="FF33CC"/>
    <a:srgbClr val="FF66FF"/>
    <a:srgbClr val="FFCCFF"/>
    <a:srgbClr val="FBFBFB"/>
    <a:srgbClr val="BD76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67043" autoAdjust="0"/>
  </p:normalViewPr>
  <p:slideViewPr>
    <p:cSldViewPr snapToGrid="0">
      <p:cViewPr varScale="1">
        <p:scale>
          <a:sx n="47" d="100"/>
          <a:sy n="47" d="100"/>
        </p:scale>
        <p:origin x="2040" y="72"/>
      </p:cViewPr>
      <p:guideLst>
        <p:guide orient="horz" pos="2160"/>
        <p:guide pos="2880"/>
      </p:guideLst>
    </p:cSldViewPr>
  </p:slideViewPr>
  <p:outlineViewPr>
    <p:cViewPr>
      <p:scale>
        <a:sx n="33" d="100"/>
        <a:sy n="33" d="100"/>
      </p:scale>
      <p:origin x="0" y="-780"/>
    </p:cViewPr>
  </p:outlineViewPr>
  <p:notesTextViewPr>
    <p:cViewPr>
      <p:scale>
        <a:sx n="1" d="1"/>
        <a:sy n="1" d="1"/>
      </p:scale>
      <p:origin x="0" y="0"/>
    </p:cViewPr>
  </p:notesTextViewPr>
  <p:sorterViewPr>
    <p:cViewPr>
      <p:scale>
        <a:sx n="100" d="100"/>
        <a:sy n="100" d="100"/>
      </p:scale>
      <p:origin x="0" y="0"/>
    </p:cViewPr>
  </p:sorterViewPr>
  <p:notesViewPr>
    <p:cSldViewPr snapToGrid="0">
      <p:cViewPr>
        <p:scale>
          <a:sx n="100" d="100"/>
          <a:sy n="100" d="100"/>
        </p:scale>
        <p:origin x="1890" y="-126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BE8D732-111D-48B4-9865-3BD64E8B178A}" type="datetimeFigureOut">
              <a:rPr lang="en-US" smtClean="0"/>
              <a:t>2/15/2017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51EA0F-5DF0-43BA-8D61-B322E0849891}" type="slidenum">
              <a:rPr lang="en-US" smtClean="0"/>
              <a:t>‹#›</a:t>
            </a:fld>
            <a:endParaRPr lang="en-US"/>
          </a:p>
        </p:txBody>
      </p:sp>
    </p:spTree>
    <p:extLst>
      <p:ext uri="{BB962C8B-B14F-4D97-AF65-F5344CB8AC3E}">
        <p14:creationId xmlns:p14="http://schemas.microsoft.com/office/powerpoint/2010/main" val="5159131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51EA0F-5DF0-43BA-8D61-B322E0849891}" type="slidenum">
              <a:rPr lang="en-US" smtClean="0"/>
              <a:t>1</a:t>
            </a:fld>
            <a:endParaRPr lang="en-US"/>
          </a:p>
        </p:txBody>
      </p:sp>
    </p:spTree>
    <p:extLst>
      <p:ext uri="{BB962C8B-B14F-4D97-AF65-F5344CB8AC3E}">
        <p14:creationId xmlns:p14="http://schemas.microsoft.com/office/powerpoint/2010/main" val="3705793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80D6FE23-35E9-4D47-A307-7C73F323E8DC}" type="slidenum">
              <a:rPr lang="en-US" smtClean="0"/>
              <a:pPr>
                <a:defRPr/>
              </a:pPr>
              <a:t>13</a:t>
            </a:fld>
            <a:endParaRPr lang="en-US"/>
          </a:p>
        </p:txBody>
      </p:sp>
    </p:spTree>
    <p:extLst>
      <p:ext uri="{BB962C8B-B14F-4D97-AF65-F5344CB8AC3E}">
        <p14:creationId xmlns:p14="http://schemas.microsoft.com/office/powerpoint/2010/main" val="2967986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Each curve represents data for a fixed applied shear stress. The y axis is strain / stress, so on each curve, since the stress is constant, we can think of the y axis as strain,</a:t>
            </a:r>
            <a:r>
              <a:rPr lang="en-US" sz="1200" baseline="0" dirty="0" smtClean="0"/>
              <a:t> </a:t>
            </a:r>
            <a:r>
              <a:rPr lang="en-US" sz="1200" dirty="0" smtClean="0"/>
              <a:t>And the plot represents strain evolution. Let’s take the magenta curve with slope +1 in the log </a:t>
            </a:r>
            <a:r>
              <a:rPr lang="en-US" sz="1200" dirty="0" err="1" smtClean="0"/>
              <a:t>log</a:t>
            </a:r>
            <a:r>
              <a:rPr lang="en-US" sz="1200" dirty="0" smtClean="0"/>
              <a:t> plot. It represents immediate yielding. From this data, transforming back to</a:t>
            </a:r>
          </a:p>
          <a:p>
            <a:r>
              <a:rPr lang="en-US" sz="1200" dirty="0" smtClean="0"/>
              <a:t>Linear plot, we deduce the Newtonian shear rate, and therefore we can calculate the solvent viscosity.</a:t>
            </a:r>
          </a:p>
          <a:p>
            <a:r>
              <a:rPr lang="en-US" sz="1200" dirty="0" smtClean="0"/>
              <a:t>(take any constant slope curve, calculate Newtonian </a:t>
            </a:r>
            <a:r>
              <a:rPr lang="en-US" sz="1200" dirty="0" err="1" smtClean="0"/>
              <a:t>visc</a:t>
            </a:r>
            <a:r>
              <a:rPr lang="en-US" sz="1200" dirty="0" smtClean="0"/>
              <a:t>)</a:t>
            </a:r>
          </a:p>
          <a:p>
            <a:endParaRPr lang="en-US" sz="1200" dirty="0" smtClean="0"/>
          </a:p>
          <a:p>
            <a:r>
              <a:rPr lang="en-US" sz="1200" dirty="0" smtClean="0"/>
              <a:t>Next the T12^e is found from the curve that separates the immediate yielding case from the ‘delayed’ yielding case, say the next blue line. </a:t>
            </a:r>
          </a:p>
          <a:p>
            <a:r>
              <a:rPr lang="en-US" sz="1200" dirty="0" smtClean="0"/>
              <a:t>The T12^M is found from the curve that separates the slow yielding case from the non-yielding case, that is, between the black line and the lowest magenta line.</a:t>
            </a:r>
          </a:p>
          <a:p>
            <a:endParaRPr lang="en-US" sz="1200" dirty="0" smtClean="0"/>
          </a:p>
          <a:p>
            <a:r>
              <a:rPr lang="en-US" sz="1200" dirty="0" smtClean="0"/>
              <a:t>Having found T12^e and T12^M, since PECR+N gives these formulas in terms of the PEC model parameter alpha, we can estimate alpha.</a:t>
            </a:r>
          </a:p>
          <a:p>
            <a:r>
              <a:rPr lang="en-US" sz="1200" dirty="0" smtClean="0"/>
              <a:t>The value of the PECR+N model parameter q is inferred from unyielding data and the formula for the minimum in the shear stress/shear rate curve for unidirectional shear flow.</a:t>
            </a:r>
          </a:p>
          <a:p>
            <a:endParaRPr lang="en-US" sz="1200" dirty="0" smtClean="0"/>
          </a:p>
          <a:p>
            <a:r>
              <a:rPr lang="en-US" sz="1200" dirty="0" smtClean="0"/>
              <a:t>The ratio of the time for the slow yielding (black line) to immediate yielding (+1 slope magenta) gives epsilon. </a:t>
            </a:r>
          </a:p>
          <a:p>
            <a:endParaRPr lang="en-US" dirty="0"/>
          </a:p>
        </p:txBody>
      </p:sp>
      <p:sp>
        <p:nvSpPr>
          <p:cNvPr id="4" name="Slide Number Placeholder 3"/>
          <p:cNvSpPr>
            <a:spLocks noGrp="1"/>
          </p:cNvSpPr>
          <p:nvPr>
            <p:ph type="sldNum" sz="quarter" idx="10"/>
          </p:nvPr>
        </p:nvSpPr>
        <p:spPr/>
        <p:txBody>
          <a:bodyPr/>
          <a:lstStyle/>
          <a:p>
            <a:pPr>
              <a:defRPr/>
            </a:pPr>
            <a:fld id="{80D6FE23-35E9-4D47-A307-7C73F323E8DC}" type="slidenum">
              <a:rPr lang="en-US" smtClean="0"/>
              <a:pPr>
                <a:defRPr/>
              </a:pPr>
              <a:t>14</a:t>
            </a:fld>
            <a:endParaRPr lang="en-US"/>
          </a:p>
        </p:txBody>
      </p:sp>
    </p:spTree>
    <p:extLst>
      <p:ext uri="{BB962C8B-B14F-4D97-AF65-F5344CB8AC3E}">
        <p14:creationId xmlns:p14="http://schemas.microsoft.com/office/powerpoint/2010/main" val="3736694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051EA0F-5DF0-43BA-8D61-B322E0849891}" type="slidenum">
              <a:rPr lang="en-US" smtClean="0"/>
              <a:t>15</a:t>
            </a:fld>
            <a:endParaRPr lang="en-US"/>
          </a:p>
        </p:txBody>
      </p:sp>
    </p:spTree>
    <p:extLst>
      <p:ext uri="{BB962C8B-B14F-4D97-AF65-F5344CB8AC3E}">
        <p14:creationId xmlns:p14="http://schemas.microsoft.com/office/powerpoint/2010/main" val="29649775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51EA0F-5DF0-43BA-8D61-B322E0849891}" type="slidenum">
              <a:rPr lang="en-US" smtClean="0"/>
              <a:t>16</a:t>
            </a:fld>
            <a:endParaRPr lang="en-US"/>
          </a:p>
        </p:txBody>
      </p:sp>
    </p:spTree>
    <p:extLst>
      <p:ext uri="{BB962C8B-B14F-4D97-AF65-F5344CB8AC3E}">
        <p14:creationId xmlns:p14="http://schemas.microsoft.com/office/powerpoint/2010/main" val="14764315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51EA0F-5DF0-43BA-8D61-B322E0849891}" type="slidenum">
              <a:rPr lang="en-US" smtClean="0"/>
              <a:t>17</a:t>
            </a:fld>
            <a:endParaRPr lang="en-US"/>
          </a:p>
        </p:txBody>
      </p:sp>
    </p:spTree>
    <p:extLst>
      <p:ext uri="{BB962C8B-B14F-4D97-AF65-F5344CB8AC3E}">
        <p14:creationId xmlns:p14="http://schemas.microsoft.com/office/powerpoint/2010/main" val="8500718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51EA0F-5DF0-43BA-8D61-B322E0849891}" type="slidenum">
              <a:rPr lang="en-US" smtClean="0"/>
              <a:t>18</a:t>
            </a:fld>
            <a:endParaRPr lang="en-US"/>
          </a:p>
        </p:txBody>
      </p:sp>
    </p:spTree>
    <p:extLst>
      <p:ext uri="{BB962C8B-B14F-4D97-AF65-F5344CB8AC3E}">
        <p14:creationId xmlns:p14="http://schemas.microsoft.com/office/powerpoint/2010/main" val="24448171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51EA0F-5DF0-43BA-8D61-B322E0849891}" type="slidenum">
              <a:rPr lang="en-US" smtClean="0"/>
              <a:t>19</a:t>
            </a:fld>
            <a:endParaRPr lang="en-US"/>
          </a:p>
        </p:txBody>
      </p:sp>
    </p:spTree>
    <p:extLst>
      <p:ext uri="{BB962C8B-B14F-4D97-AF65-F5344CB8AC3E}">
        <p14:creationId xmlns:p14="http://schemas.microsoft.com/office/powerpoint/2010/main" val="18648616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51EA0F-5DF0-43BA-8D61-B322E0849891}" type="slidenum">
              <a:rPr lang="en-US" smtClean="0"/>
              <a:t>20</a:t>
            </a:fld>
            <a:endParaRPr lang="en-US"/>
          </a:p>
        </p:txBody>
      </p:sp>
    </p:spTree>
    <p:extLst>
      <p:ext uri="{BB962C8B-B14F-4D97-AF65-F5344CB8AC3E}">
        <p14:creationId xmlns:p14="http://schemas.microsoft.com/office/powerpoint/2010/main" val="37564002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a:t>
            </a:r>
            <a:r>
              <a:rPr lang="en-US" baseline="0" dirty="0" smtClean="0"/>
              <a:t> you seed the flow with a perturbation of wavenumber 3.6, the flow would consist of the base flow plus a </a:t>
            </a:r>
            <a:r>
              <a:rPr lang="en-US" dirty="0" smtClean="0"/>
              <a:t> traveling wave</a:t>
            </a:r>
            <a:r>
              <a:rPr lang="en-US" baseline="0" dirty="0" smtClean="0"/>
              <a:t> perturbation of this type. The velocity is going in the direction of the </a:t>
            </a:r>
            <a:r>
              <a:rPr lang="en-US" baseline="0" dirty="0" err="1" smtClean="0"/>
              <a:t>streamlineslines</a:t>
            </a:r>
            <a:r>
              <a:rPr lang="en-US" baseline="0" dirty="0" smtClean="0"/>
              <a:t>.</a:t>
            </a:r>
            <a:r>
              <a:rPr lang="en-US" dirty="0" smtClean="0"/>
              <a:t> </a:t>
            </a:r>
            <a:endParaRPr lang="en-US" dirty="0"/>
          </a:p>
        </p:txBody>
      </p:sp>
      <p:sp>
        <p:nvSpPr>
          <p:cNvPr id="4" name="Slide Number Placeholder 3"/>
          <p:cNvSpPr>
            <a:spLocks noGrp="1"/>
          </p:cNvSpPr>
          <p:nvPr>
            <p:ph type="sldNum" sz="quarter" idx="10"/>
          </p:nvPr>
        </p:nvSpPr>
        <p:spPr/>
        <p:txBody>
          <a:bodyPr/>
          <a:lstStyle/>
          <a:p>
            <a:fld id="{7051EA0F-5DF0-43BA-8D61-B322E0849891}" type="slidenum">
              <a:rPr lang="en-US" smtClean="0"/>
              <a:t>21</a:t>
            </a:fld>
            <a:endParaRPr lang="en-US"/>
          </a:p>
        </p:txBody>
      </p:sp>
    </p:spTree>
    <p:extLst>
      <p:ext uri="{BB962C8B-B14F-4D97-AF65-F5344CB8AC3E}">
        <p14:creationId xmlns:p14="http://schemas.microsoft.com/office/powerpoint/2010/main" val="6145032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51EA0F-5DF0-43BA-8D61-B322E0849891}" type="slidenum">
              <a:rPr lang="en-US" smtClean="0"/>
              <a:t>22</a:t>
            </a:fld>
            <a:endParaRPr lang="en-US"/>
          </a:p>
        </p:txBody>
      </p:sp>
    </p:spTree>
    <p:extLst>
      <p:ext uri="{BB962C8B-B14F-4D97-AF65-F5344CB8AC3E}">
        <p14:creationId xmlns:p14="http://schemas.microsoft.com/office/powerpoint/2010/main" val="2639158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80D6FE23-35E9-4D47-A307-7C73F323E8DC}" type="slidenum">
              <a:rPr lang="en-US" smtClean="0"/>
              <a:pPr>
                <a:defRPr/>
              </a:pPr>
              <a:t>2</a:t>
            </a:fld>
            <a:endParaRPr lang="en-US"/>
          </a:p>
        </p:txBody>
      </p:sp>
    </p:spTree>
    <p:extLst>
      <p:ext uri="{BB962C8B-B14F-4D97-AF65-F5344CB8AC3E}">
        <p14:creationId xmlns:p14="http://schemas.microsoft.com/office/powerpoint/2010/main" val="7302393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51EA0F-5DF0-43BA-8D61-B322E0849891}" type="slidenum">
              <a:rPr lang="en-US" smtClean="0"/>
              <a:t>23</a:t>
            </a:fld>
            <a:endParaRPr lang="en-US"/>
          </a:p>
        </p:txBody>
      </p:sp>
    </p:spTree>
    <p:extLst>
      <p:ext uri="{BB962C8B-B14F-4D97-AF65-F5344CB8AC3E}">
        <p14:creationId xmlns:p14="http://schemas.microsoft.com/office/powerpoint/2010/main" val="22365877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51EA0F-5DF0-43BA-8D61-B322E0849891}" type="slidenum">
              <a:rPr lang="en-US" smtClean="0"/>
              <a:t>24</a:t>
            </a:fld>
            <a:endParaRPr lang="en-US"/>
          </a:p>
        </p:txBody>
      </p:sp>
    </p:spTree>
    <p:extLst>
      <p:ext uri="{BB962C8B-B14F-4D97-AF65-F5344CB8AC3E}">
        <p14:creationId xmlns:p14="http://schemas.microsoft.com/office/powerpoint/2010/main" val="32544590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51EA0F-5DF0-43BA-8D61-B322E0849891}" type="slidenum">
              <a:rPr lang="en-US" smtClean="0"/>
              <a:t>25</a:t>
            </a:fld>
            <a:endParaRPr lang="en-US"/>
          </a:p>
        </p:txBody>
      </p:sp>
    </p:spTree>
    <p:extLst>
      <p:ext uri="{BB962C8B-B14F-4D97-AF65-F5344CB8AC3E}">
        <p14:creationId xmlns:p14="http://schemas.microsoft.com/office/powerpoint/2010/main" val="16397721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TextEdit="1"/>
          </p:cNvSpPr>
          <p:nvPr>
            <p:ph type="sldImg"/>
          </p:nvPr>
        </p:nvSpPr>
        <p:spPr bwMode="auto">
          <a:noFill/>
          <a:ln>
            <a:solidFill>
              <a:srgbClr val="000000"/>
            </a:solidFill>
            <a:miter lim="800000"/>
            <a:headEnd/>
            <a:tailEnd/>
          </a:ln>
        </p:spPr>
      </p:sp>
      <p:sp>
        <p:nvSpPr>
          <p:cNvPr id="53251"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extLst>
      <p:ext uri="{BB962C8B-B14F-4D97-AF65-F5344CB8AC3E}">
        <p14:creationId xmlns:p14="http://schemas.microsoft.com/office/powerpoint/2010/main" val="5534285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0D6FE23-35E9-4D47-A307-7C73F323E8DC}" type="slidenum">
              <a:rPr lang="en-US" smtClean="0"/>
              <a:pPr>
                <a:defRPr/>
              </a:pPr>
              <a:t>3</a:t>
            </a:fld>
            <a:endParaRPr lang="en-US"/>
          </a:p>
        </p:txBody>
      </p:sp>
    </p:spTree>
    <p:extLst>
      <p:ext uri="{BB962C8B-B14F-4D97-AF65-F5344CB8AC3E}">
        <p14:creationId xmlns:p14="http://schemas.microsoft.com/office/powerpoint/2010/main" val="39427714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51EA0F-5DF0-43BA-8D61-B322E0849891}" type="slidenum">
              <a:rPr lang="en-US" smtClean="0"/>
              <a:t>5</a:t>
            </a:fld>
            <a:endParaRPr lang="en-US"/>
          </a:p>
        </p:txBody>
      </p:sp>
    </p:spTree>
    <p:extLst>
      <p:ext uri="{BB962C8B-B14F-4D97-AF65-F5344CB8AC3E}">
        <p14:creationId xmlns:p14="http://schemas.microsoft.com/office/powerpoint/2010/main" val="11091194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51EA0F-5DF0-43BA-8D61-B322E0849891}" type="slidenum">
              <a:rPr lang="en-US" smtClean="0"/>
              <a:t>7</a:t>
            </a:fld>
            <a:endParaRPr lang="en-US"/>
          </a:p>
        </p:txBody>
      </p:sp>
    </p:spTree>
    <p:extLst>
      <p:ext uri="{BB962C8B-B14F-4D97-AF65-F5344CB8AC3E}">
        <p14:creationId xmlns:p14="http://schemas.microsoft.com/office/powerpoint/2010/main" val="3540001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51EA0F-5DF0-43BA-8D61-B322E0849891}" type="slidenum">
              <a:rPr lang="en-US" smtClean="0"/>
              <a:t>8</a:t>
            </a:fld>
            <a:endParaRPr lang="en-US"/>
          </a:p>
        </p:txBody>
      </p:sp>
    </p:spTree>
    <p:extLst>
      <p:ext uri="{BB962C8B-B14F-4D97-AF65-F5344CB8AC3E}">
        <p14:creationId xmlns:p14="http://schemas.microsoft.com/office/powerpoint/2010/main" val="18796204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TextEdit="1"/>
          </p:cNvSpPr>
          <p:nvPr>
            <p:ph type="sldImg"/>
          </p:nvPr>
        </p:nvSpPr>
        <p:spPr bwMode="auto">
          <a:noFill/>
          <a:ln>
            <a:solidFill>
              <a:srgbClr val="000000"/>
            </a:solidFill>
            <a:miter lim="800000"/>
            <a:headEnd/>
            <a:tailEnd/>
          </a:ln>
        </p:spPr>
      </p:sp>
      <p:sp>
        <p:nvSpPr>
          <p:cNvPr id="21506"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extLst>
      <p:ext uri="{BB962C8B-B14F-4D97-AF65-F5344CB8AC3E}">
        <p14:creationId xmlns:p14="http://schemas.microsoft.com/office/powerpoint/2010/main" val="13961464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not all such models can</a:t>
            </a:r>
            <a:r>
              <a:rPr lang="en-US" baseline="0" dirty="0" smtClean="0"/>
              <a:t> be used in the limit of small epsilon. For instance, the </a:t>
            </a:r>
            <a:r>
              <a:rPr lang="en-US" baseline="0" dirty="0" err="1" smtClean="0"/>
              <a:t>Giesekus</a:t>
            </a:r>
            <a:r>
              <a:rPr lang="en-US" baseline="0" dirty="0" smtClean="0"/>
              <a:t> model develops an infinite first normal stress difference in this limit when it yields.</a:t>
            </a:r>
          </a:p>
          <a:p>
            <a:r>
              <a:rPr lang="en-US" dirty="0" smtClean="0"/>
              <a:t>The Johnson </a:t>
            </a:r>
            <a:r>
              <a:rPr lang="en-US" dirty="0" err="1" smtClean="0"/>
              <a:t>Segalman</a:t>
            </a:r>
            <a:r>
              <a:rPr lang="en-US" baseline="0" dirty="0" smtClean="0"/>
              <a:t> model develops large oscillations in some of the stress tensor components when yielded, and that is not supported by experimental observations of yielding.</a:t>
            </a:r>
          </a:p>
          <a:p>
            <a:r>
              <a:rPr lang="en-US" baseline="0" dirty="0" smtClean="0"/>
              <a:t>The partially extending strand convection model doesn’t suffer from any of these weird effects in the limit of small epsilon. So we use that for the microstructure with the long time scale.</a:t>
            </a:r>
          </a:p>
          <a:p>
            <a:endParaRPr lang="en-US" dirty="0" smtClean="0"/>
          </a:p>
          <a:p>
            <a:r>
              <a:rPr lang="en-US" dirty="0" smtClean="0"/>
              <a:t>(There</a:t>
            </a:r>
            <a:r>
              <a:rPr lang="en-US" baseline="0" dirty="0" smtClean="0"/>
              <a:t> are a number of phenomenological models out there that are used, where measured yield stresses are fed into the model. What we do differently is to take a  model</a:t>
            </a:r>
            <a:endParaRPr lang="en-US" dirty="0" smtClean="0"/>
          </a:p>
          <a:p>
            <a:r>
              <a:rPr lang="en-US" dirty="0" smtClean="0"/>
              <a:t>That is</a:t>
            </a:r>
            <a:r>
              <a:rPr lang="en-US" baseline="0" dirty="0" smtClean="0"/>
              <a:t> systematically derived from assumptions about the microstructure, and the </a:t>
            </a:r>
            <a:r>
              <a:rPr lang="en-US" baseline="0" dirty="0" err="1" smtClean="0"/>
              <a:t>yiel.d</a:t>
            </a:r>
            <a:r>
              <a:rPr lang="en-US" baseline="0" dirty="0" smtClean="0"/>
              <a:t> stress is an output as a function of time scales, rather than an input.</a:t>
            </a:r>
            <a:endParaRPr lang="en-US" dirty="0" smtClean="0"/>
          </a:p>
          <a:p>
            <a:r>
              <a:rPr lang="en-US" dirty="0" smtClean="0"/>
              <a:t>(</a:t>
            </a:r>
            <a:r>
              <a:rPr lang="en-US" dirty="0" err="1" smtClean="0"/>
              <a:t>Coussot</a:t>
            </a:r>
            <a:r>
              <a:rPr lang="en-US" dirty="0" smtClean="0"/>
              <a:t>, phenomenological model built on the</a:t>
            </a:r>
            <a:r>
              <a:rPr lang="en-US" baseline="0" dirty="0" smtClean="0"/>
              <a:t> concept of a structure parameter.</a:t>
            </a:r>
          </a:p>
          <a:p>
            <a:r>
              <a:rPr lang="en-US" baseline="0" dirty="0" smtClean="0"/>
              <a:t>Viscoelastic model plus an artificial diffusive term to kill instabilities.)</a:t>
            </a:r>
            <a:endParaRPr lang="en-US" dirty="0"/>
          </a:p>
        </p:txBody>
      </p:sp>
      <p:sp>
        <p:nvSpPr>
          <p:cNvPr id="4" name="Slide Number Placeholder 3"/>
          <p:cNvSpPr>
            <a:spLocks noGrp="1"/>
          </p:cNvSpPr>
          <p:nvPr>
            <p:ph type="sldNum" sz="quarter" idx="10"/>
          </p:nvPr>
        </p:nvSpPr>
        <p:spPr/>
        <p:txBody>
          <a:bodyPr/>
          <a:lstStyle/>
          <a:p>
            <a:pPr>
              <a:defRPr/>
            </a:pPr>
            <a:fld id="{80D6FE23-35E9-4D47-A307-7C73F323E8DC}" type="slidenum">
              <a:rPr lang="en-US" smtClean="0"/>
              <a:pPr>
                <a:defRPr/>
              </a:pPr>
              <a:t>10</a:t>
            </a:fld>
            <a:endParaRPr lang="en-US"/>
          </a:p>
        </p:txBody>
      </p:sp>
    </p:spTree>
    <p:extLst>
      <p:ext uri="{BB962C8B-B14F-4D97-AF65-F5344CB8AC3E}">
        <p14:creationId xmlns:p14="http://schemas.microsoft.com/office/powerpoint/2010/main" val="1006884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51EA0F-5DF0-43BA-8D61-B322E0849891}" type="slidenum">
              <a:rPr lang="en-US" smtClean="0"/>
              <a:t>11</a:t>
            </a:fld>
            <a:endParaRPr lang="en-US"/>
          </a:p>
        </p:txBody>
      </p:sp>
    </p:spTree>
    <p:extLst>
      <p:ext uri="{BB962C8B-B14F-4D97-AF65-F5344CB8AC3E}">
        <p14:creationId xmlns:p14="http://schemas.microsoft.com/office/powerpoint/2010/main" val="37380828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 y="53975"/>
            <a:ext cx="7772400" cy="646331"/>
          </a:xfrm>
        </p:spPr>
        <p:txBody>
          <a:bodyPr/>
          <a:lstStyle>
            <a:lvl1pPr>
              <a:defRPr sz="3600"/>
            </a:lvl1pPr>
          </a:lstStyle>
          <a:p>
            <a:r>
              <a:rPr lang="en-US" smtClean="0"/>
              <a:t>Click to edit Master title style</a:t>
            </a:r>
            <a:endParaRPr lang="en-US"/>
          </a:p>
        </p:txBody>
      </p:sp>
      <p:sp>
        <p:nvSpPr>
          <p:cNvPr id="3" name="Subtitle 2"/>
          <p:cNvSpPr>
            <a:spLocks noGrp="1"/>
          </p:cNvSpPr>
          <p:nvPr>
            <p:ph type="subTitle" idx="1"/>
          </p:nvPr>
        </p:nvSpPr>
        <p:spPr>
          <a:xfrm>
            <a:off x="76200" y="2514600"/>
            <a:ext cx="4419600" cy="461665"/>
          </a:xfr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4226700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lvl1pPr>
          </a:lstStyle>
          <a:p>
            <a:pPr lvl="0"/>
            <a:r>
              <a:rPr lang="en-US" dirty="0" smtClean="0"/>
              <a:t>Click to edit Master text styles</a:t>
            </a:r>
          </a:p>
        </p:txBody>
      </p:sp>
      <p:sp>
        <p:nvSpPr>
          <p:cNvPr id="6" name="Slide Number Placeholder 5"/>
          <p:cNvSpPr>
            <a:spLocks noGrp="1"/>
          </p:cNvSpPr>
          <p:nvPr>
            <p:ph type="sldNum" sz="quarter" idx="12"/>
          </p:nvPr>
        </p:nvSpPr>
        <p:spPr/>
        <p:txBody>
          <a:bodyPr/>
          <a:lstStyle/>
          <a:p>
            <a:fld id="{D463299A-589E-41AB-91AB-C28182189A32}" type="slidenum">
              <a:rPr lang="en-US" smtClean="0"/>
              <a:t>‹#›</a:t>
            </a:fld>
            <a:endParaRPr lang="en-US" dirty="0"/>
          </a:p>
        </p:txBody>
      </p:sp>
    </p:spTree>
    <p:extLst>
      <p:ext uri="{BB962C8B-B14F-4D97-AF65-F5344CB8AC3E}">
        <p14:creationId xmlns:p14="http://schemas.microsoft.com/office/powerpoint/2010/main" val="1215809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0DAF4B8F-2CB2-4D4A-936A-0528D4CE1465}" type="slidenum">
              <a:rPr lang="en-US" altLang="en-US"/>
              <a:pPr/>
              <a:t>‹#›</a:t>
            </a:fld>
            <a:endParaRPr lang="en-US" altLang="en-US"/>
          </a:p>
        </p:txBody>
      </p:sp>
    </p:spTree>
    <p:extLst>
      <p:ext uri="{BB962C8B-B14F-4D97-AF65-F5344CB8AC3E}">
        <p14:creationId xmlns:p14="http://schemas.microsoft.com/office/powerpoint/2010/main" val="5764858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 y="86380"/>
            <a:ext cx="8915400" cy="523220"/>
          </a:xfrm>
          <a:prstGeom prst="rect">
            <a:avLst/>
          </a:prstGeom>
        </p:spPr>
        <p:txBody>
          <a:bodyPr vert="horz" wrap="square" lIns="91440" tIns="45720" rIns="91440" bIns="45720" rtlCol="0" anchor="t">
            <a:sp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4876800" cy="461665"/>
          </a:xfrm>
          <a:prstGeom prst="rect">
            <a:avLst/>
          </a:prstGeom>
        </p:spPr>
        <p:txBody>
          <a:bodyPr vert="horz" wrap="square" lIns="91440" tIns="45720" rIns="91440" bIns="45720" rtlCol="0">
            <a:spAutoFit/>
          </a:bodyPr>
          <a:lstStyle/>
          <a:p>
            <a:pPr lvl="0"/>
            <a:r>
              <a:rPr lang="en-US" dirty="0" smtClean="0"/>
              <a:t>Click to edit Master text styles</a:t>
            </a:r>
          </a:p>
        </p:txBody>
      </p:sp>
      <p:sp>
        <p:nvSpPr>
          <p:cNvPr id="6" name="Slide Number Placeholder 5"/>
          <p:cNvSpPr>
            <a:spLocks noGrp="1"/>
          </p:cNvSpPr>
          <p:nvPr>
            <p:ph type="sldNum" sz="quarter" idx="4"/>
          </p:nvPr>
        </p:nvSpPr>
        <p:spPr>
          <a:xfrm>
            <a:off x="76200" y="6356350"/>
            <a:ext cx="2133600" cy="365125"/>
          </a:xfrm>
          <a:prstGeom prst="rect">
            <a:avLst/>
          </a:prstGeom>
        </p:spPr>
        <p:txBody>
          <a:bodyPr vert="horz" lIns="91440" tIns="45720" rIns="91440" bIns="45720" rtlCol="0" anchor="b"/>
          <a:lstStyle>
            <a:lvl1pPr algn="l">
              <a:defRPr sz="1400">
                <a:solidFill>
                  <a:schemeClr val="tx1">
                    <a:lumMod val="65000"/>
                    <a:lumOff val="35000"/>
                  </a:schemeClr>
                </a:solidFill>
              </a:defRPr>
            </a:lvl1pPr>
          </a:lstStyle>
          <a:p>
            <a:fld id="{D463299A-589E-41AB-91AB-C28182189A32}" type="slidenum">
              <a:rPr lang="en-US" smtClean="0"/>
              <a:pPr/>
              <a:t>‹#›</a:t>
            </a:fld>
            <a:endParaRPr lang="en-US"/>
          </a:p>
        </p:txBody>
      </p:sp>
    </p:spTree>
    <p:extLst>
      <p:ext uri="{BB962C8B-B14F-4D97-AF65-F5344CB8AC3E}">
        <p14:creationId xmlns:p14="http://schemas.microsoft.com/office/powerpoint/2010/main" val="22213088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spcBef>
          <a:spcPct val="0"/>
        </a:spcBef>
        <a:buNone/>
        <a:defRPr sz="2800" b="1" kern="1200">
          <a:solidFill>
            <a:schemeClr val="tx1"/>
          </a:solidFill>
          <a:latin typeface="+mj-lt"/>
          <a:ea typeface="+mj-ea"/>
          <a:cs typeface="+mj-cs"/>
        </a:defRPr>
      </a:lvl1pPr>
    </p:titleStyle>
    <p:bodyStyle>
      <a:lvl1pPr marL="0" indent="0" algn="l" defTabSz="914400" rtl="0" eaLnBrk="1" latinLnBrk="0" hangingPunct="1">
        <a:spcBef>
          <a:spcPct val="20000"/>
        </a:spcBef>
        <a:buFontTx/>
        <a:buNone/>
        <a:defRPr sz="2400" b="1"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3.xml"/><Relationship Id="rId1" Type="http://schemas.openxmlformats.org/officeDocument/2006/relationships/tags" Target="../tags/tag1.xml"/><Relationship Id="rId6" Type="http://schemas.openxmlformats.org/officeDocument/2006/relationships/image" Target="../media/image3.png"/><Relationship Id="rId5" Type="http://schemas.openxmlformats.org/officeDocument/2006/relationships/image" Target="../media/image2.gif"/><Relationship Id="rId4" Type="http://schemas.openxmlformats.org/officeDocument/2006/relationships/image" Target="../media/image1.gif"/></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3.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wmf"/><Relationship Id="rId1" Type="http://schemas.openxmlformats.org/officeDocument/2006/relationships/slideLayout" Target="../slideLayouts/slideLayout3.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wmf"/></Relationships>
</file>

<file path=ppt/slides/_rels/slide1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53.png"/></Relationships>
</file>

<file path=ppt/slides/_rels/slide14.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55.png"/></Relationships>
</file>

<file path=ppt/slides/_rels/slide15.xml.rels><?xml version="1.0" encoding="UTF-8" standalone="yes"?>
<Relationships xmlns="http://schemas.openxmlformats.org/package/2006/relationships"><Relationship Id="rId3" Type="http://schemas.openxmlformats.org/officeDocument/2006/relationships/image" Target="../media/image56.emf"/><Relationship Id="rId7" Type="http://schemas.openxmlformats.org/officeDocument/2006/relationships/image" Target="../media/image60.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16.x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62.png"/></Relationships>
</file>

<file path=ppt/slides/_rels/slide17.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66.png"/><Relationship Id="rId4" Type="http://schemas.openxmlformats.org/officeDocument/2006/relationships/image" Target="../media/image65.e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wmf"/><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69.emf"/><Relationship Id="rId4" Type="http://schemas.openxmlformats.org/officeDocument/2006/relationships/image" Target="../media/image68.emf"/></Relationships>
</file>

<file path=ppt/slides/_rels/slide21.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68.emf"/></Relationships>
</file>

<file path=ppt/slides/_rels/slide22.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73.emf"/><Relationship Id="rId4" Type="http://schemas.openxmlformats.org/officeDocument/2006/relationships/image" Target="../media/image72.emf"/></Relationships>
</file>

<file path=ppt/slides/_rels/slide23.xml.rels><?xml version="1.0" encoding="UTF-8" standalone="yes"?>
<Relationships xmlns="http://schemas.openxmlformats.org/package/2006/relationships"><Relationship Id="rId3" Type="http://schemas.openxmlformats.org/officeDocument/2006/relationships/image" Target="../media/image74.emf"/><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75.emf"/></Relationships>
</file>

<file path=ppt/slides/_rels/slide24.xml.rels><?xml version="1.0" encoding="UTF-8" standalone="yes"?>
<Relationships xmlns="http://schemas.openxmlformats.org/package/2006/relationships"><Relationship Id="rId3" Type="http://schemas.openxmlformats.org/officeDocument/2006/relationships/image" Target="../media/image76.emf"/><Relationship Id="rId7" Type="http://schemas.openxmlformats.org/officeDocument/2006/relationships/image" Target="../media/image80.emf"/><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79.emf"/><Relationship Id="rId5" Type="http://schemas.openxmlformats.org/officeDocument/2006/relationships/image" Target="../media/image78.emf"/><Relationship Id="rId4" Type="http://schemas.openxmlformats.org/officeDocument/2006/relationships/image" Target="../media/image77.emf"/></Relationships>
</file>

<file path=ppt/slides/_rels/slide25.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83.emf"/><Relationship Id="rId4" Type="http://schemas.openxmlformats.org/officeDocument/2006/relationships/image" Target="../media/image82.emf"/></Relationships>
</file>

<file path=ppt/slides/_rels/slide26.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8.wmf"/></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3.xml"/><Relationship Id="rId6" Type="http://schemas.openxmlformats.org/officeDocument/2006/relationships/image" Target="../media/image16.png"/><Relationship Id="rId11" Type="http://schemas.openxmlformats.org/officeDocument/2006/relationships/image" Target="../media/image21.wmf"/><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1.png"/><Relationship Id="rId2" Type="http://schemas.openxmlformats.org/officeDocument/2006/relationships/image" Target="../media/image27.png"/><Relationship Id="rId1" Type="http://schemas.openxmlformats.org/officeDocument/2006/relationships/slideLayout" Target="../slideLayouts/slideLayout3.xml"/><Relationship Id="rId6" Type="http://schemas.openxmlformats.org/officeDocument/2006/relationships/image" Target="../media/image30.png"/><Relationship Id="rId5" Type="http://schemas.openxmlformats.org/officeDocument/2006/relationships/image" Target="../media/image21.wmf"/><Relationship Id="rId4" Type="http://schemas.openxmlformats.org/officeDocument/2006/relationships/image" Target="../media/image29.png"/></Relationships>
</file>

<file path=ppt/slides/_rels/slide7.xml.rels><?xml version="1.0" encoding="UTF-8" standalone="yes"?>
<Relationships xmlns="http://schemas.openxmlformats.org/package/2006/relationships"><Relationship Id="rId8" Type="http://schemas.openxmlformats.org/officeDocument/2006/relationships/image" Target="../media/image37.emf"/><Relationship Id="rId3" Type="http://schemas.openxmlformats.org/officeDocument/2006/relationships/image" Target="../media/image32.jpeg"/><Relationship Id="rId7" Type="http://schemas.openxmlformats.org/officeDocument/2006/relationships/image" Target="../media/image36.emf"/><Relationship Id="rId12" Type="http://schemas.openxmlformats.org/officeDocument/2006/relationships/image" Target="../media/image41.emf"/><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35.emf"/><Relationship Id="rId11" Type="http://schemas.openxmlformats.org/officeDocument/2006/relationships/image" Target="../media/image40.emf"/><Relationship Id="rId5" Type="http://schemas.openxmlformats.org/officeDocument/2006/relationships/image" Target="../media/image34.emf"/><Relationship Id="rId10" Type="http://schemas.openxmlformats.org/officeDocument/2006/relationships/image" Target="../media/image39.emf"/><Relationship Id="rId4" Type="http://schemas.openxmlformats.org/officeDocument/2006/relationships/image" Target="../media/image33.emf"/><Relationship Id="rId9" Type="http://schemas.openxmlformats.org/officeDocument/2006/relationships/image" Target="../media/image38.emf"/></Relationships>
</file>

<file path=ppt/slides/_rels/slide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43.png"/></Relationships>
</file>

<file path=ppt/slides/_rels/slide9.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46.png"/><Relationship Id="rId4" Type="http://schemas.openxmlformats.org/officeDocument/2006/relationships/image" Target="../media/image4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0421" y="392846"/>
            <a:ext cx="752475" cy="1238250"/>
          </a:xfrm>
          <a:prstGeom prst="rect">
            <a:avLst/>
          </a:prstGeom>
        </p:spPr>
      </p:pic>
      <p:pic>
        <p:nvPicPr>
          <p:cNvPr id="1026" name="Picture 2" descr="titlebar.gif (1947 byt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5891" y="286117"/>
            <a:ext cx="2716075" cy="43457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2" name="Table 11"/>
          <p:cNvGraphicFramePr>
            <a:graphicFrameLocks noGrp="1"/>
          </p:cNvGraphicFramePr>
          <p:nvPr>
            <p:extLst>
              <p:ext uri="{D42A27DB-BD31-4B8C-83A1-F6EECF244321}">
                <p14:modId xmlns:p14="http://schemas.microsoft.com/office/powerpoint/2010/main" val="669021029"/>
              </p:ext>
            </p:extLst>
          </p:nvPr>
        </p:nvGraphicFramePr>
        <p:xfrm>
          <a:off x="962896" y="635525"/>
          <a:ext cx="4648200" cy="626662"/>
        </p:xfrm>
        <a:graphic>
          <a:graphicData uri="http://schemas.openxmlformats.org/drawingml/2006/table">
            <a:tbl>
              <a:tblPr/>
              <a:tblGrid>
                <a:gridCol w="154769"/>
                <a:gridCol w="4493431"/>
              </a:tblGrid>
              <a:tr h="626662">
                <a:tc>
                  <a:txBody>
                    <a:bodyPr/>
                    <a:lstStyle/>
                    <a:p>
                      <a:endParaRPr lang="en-US" sz="1400" dirty="0"/>
                    </a:p>
                  </a:txBody>
                  <a:tcPr marL="0" marR="0" marT="0" marB="0" anchor="ctr">
                    <a:lnL>
                      <a:noFill/>
                    </a:lnL>
                    <a:lnR>
                      <a:noFill/>
                    </a:lnR>
                    <a:lnT>
                      <a:noFill/>
                    </a:lnT>
                    <a:lnB>
                      <a:noFill/>
                    </a:lnB>
                  </a:tcPr>
                </a:tc>
                <a:tc>
                  <a:txBody>
                    <a:bodyPr/>
                    <a:lstStyle/>
                    <a:p>
                      <a:r>
                        <a:rPr lang="en-US" sz="1800" b="1" dirty="0"/>
                        <a:t>88th Annual </a:t>
                      </a:r>
                      <a:r>
                        <a:rPr lang="en-US" sz="1800" b="1" dirty="0" smtClean="0"/>
                        <a:t>Meeting</a:t>
                      </a:r>
                      <a:endParaRPr lang="en-US" sz="1800" b="1" dirty="0"/>
                    </a:p>
                    <a:p>
                      <a:r>
                        <a:rPr lang="en-US" sz="1800" b="1" dirty="0"/>
                        <a:t>February 12 - 16, 2017  —  Tampa, Florida</a:t>
                      </a:r>
                    </a:p>
                  </a:txBody>
                  <a:tcPr marL="0" marR="0" marT="0" marB="0" anchor="ctr">
                    <a:lnL>
                      <a:noFill/>
                    </a:lnL>
                    <a:lnR>
                      <a:noFill/>
                    </a:lnR>
                    <a:lnT>
                      <a:noFill/>
                    </a:lnT>
                    <a:lnB>
                      <a:noFill/>
                    </a:lnB>
                  </a:tcPr>
                </a:tc>
              </a:tr>
            </a:tbl>
          </a:graphicData>
        </a:graphic>
      </p:graphicFrame>
      <p:sp>
        <p:nvSpPr>
          <p:cNvPr id="13" name="Rectangle 12"/>
          <p:cNvSpPr/>
          <p:nvPr/>
        </p:nvSpPr>
        <p:spPr>
          <a:xfrm>
            <a:off x="1008499" y="1157990"/>
            <a:ext cx="6548120" cy="369332"/>
          </a:xfrm>
          <a:prstGeom prst="rect">
            <a:avLst/>
          </a:prstGeom>
        </p:spPr>
        <p:txBody>
          <a:bodyPr wrap="square">
            <a:spAutoFit/>
          </a:bodyPr>
          <a:lstStyle/>
          <a:p>
            <a:r>
              <a:rPr lang="en-US" b="1" dirty="0" smtClean="0">
                <a:latin typeface="Arial" panose="020B0604020202020204" pitchFamily="34" charset="0"/>
              </a:rPr>
              <a:t>Session: Non-Newtonian </a:t>
            </a:r>
            <a:r>
              <a:rPr lang="en-US" b="1" dirty="0">
                <a:latin typeface="Arial" panose="020B0604020202020204" pitchFamily="34" charset="0"/>
              </a:rPr>
              <a:t>Fluid Mechanics &amp; </a:t>
            </a:r>
            <a:r>
              <a:rPr lang="en-US" b="1" dirty="0" smtClean="0">
                <a:latin typeface="Arial" panose="020B0604020202020204" pitchFamily="34" charset="0"/>
              </a:rPr>
              <a:t>Instabilities</a:t>
            </a:r>
          </a:p>
        </p:txBody>
      </p:sp>
      <p:sp>
        <p:nvSpPr>
          <p:cNvPr id="14" name="Rectangle 13"/>
          <p:cNvSpPr/>
          <p:nvPr/>
        </p:nvSpPr>
        <p:spPr>
          <a:xfrm>
            <a:off x="2368620" y="2133161"/>
            <a:ext cx="6484952" cy="3354765"/>
          </a:xfrm>
          <a:prstGeom prst="rect">
            <a:avLst/>
          </a:prstGeom>
          <a:ln>
            <a:solidFill>
              <a:srgbClr val="9B3937"/>
            </a:solidFill>
          </a:ln>
        </p:spPr>
        <p:txBody>
          <a:bodyPr wrap="square">
            <a:spAutoFit/>
          </a:bodyPr>
          <a:lstStyle/>
          <a:p>
            <a:pPr algn="ctr"/>
            <a:r>
              <a:rPr lang="en-US" sz="3200" b="1" dirty="0" smtClean="0">
                <a:latin typeface="+mj-lt"/>
                <a:cs typeface="Arial" panose="020B0604020202020204" pitchFamily="34" charset="0"/>
              </a:rPr>
              <a:t>Stability </a:t>
            </a:r>
            <a:r>
              <a:rPr lang="en-US" sz="3200" b="1" dirty="0">
                <a:latin typeface="+mj-lt"/>
                <a:cs typeface="Arial" panose="020B0604020202020204" pitchFamily="34" charset="0"/>
              </a:rPr>
              <a:t>of </a:t>
            </a:r>
            <a:r>
              <a:rPr lang="en-US" sz="3200" b="1" dirty="0" smtClean="0">
                <a:latin typeface="+mj-lt"/>
                <a:cs typeface="Arial" panose="020B0604020202020204" pitchFamily="34" charset="0"/>
              </a:rPr>
              <a:t>shear banded </a:t>
            </a:r>
            <a:r>
              <a:rPr lang="en-US" sz="3200" b="1" dirty="0">
                <a:latin typeface="+mj-lt"/>
                <a:cs typeface="Arial" panose="020B0604020202020204" pitchFamily="34" charset="0"/>
              </a:rPr>
              <a:t>flow </a:t>
            </a:r>
            <a:r>
              <a:rPr lang="en-US" sz="3200" b="1" dirty="0" smtClean="0">
                <a:latin typeface="+mj-lt"/>
                <a:cs typeface="Arial" panose="020B0604020202020204" pitchFamily="34" charset="0"/>
              </a:rPr>
              <a:t>for a viscoelastic constitutive model with thixotropic yield stress behavior</a:t>
            </a:r>
          </a:p>
          <a:p>
            <a:pPr algn="ctr"/>
            <a:endParaRPr lang="en-US" sz="3200" b="1" dirty="0">
              <a:latin typeface="+mj-lt"/>
              <a:cs typeface="Arial" panose="020B0604020202020204" pitchFamily="34" charset="0"/>
            </a:endParaRPr>
          </a:p>
          <a:p>
            <a:pPr algn="ctr"/>
            <a:r>
              <a:rPr lang="en-US" sz="2000" b="1" u="sng" dirty="0" smtClean="0">
                <a:latin typeface="+mj-lt"/>
                <a:cs typeface="Arial" panose="020B0604020202020204" pitchFamily="34" charset="0"/>
              </a:rPr>
              <a:t>Yuriko </a:t>
            </a:r>
            <a:r>
              <a:rPr lang="en-US" sz="2000" b="1" u="sng" dirty="0" err="1">
                <a:latin typeface="+mj-lt"/>
                <a:cs typeface="Arial" panose="020B0604020202020204" pitchFamily="34" charset="0"/>
              </a:rPr>
              <a:t>Renardy</a:t>
            </a:r>
            <a:r>
              <a:rPr lang="en-US" sz="2000" b="1" dirty="0">
                <a:latin typeface="+mj-lt"/>
                <a:cs typeface="Arial" panose="020B0604020202020204" pitchFamily="34" charset="0"/>
              </a:rPr>
              <a:t> </a:t>
            </a:r>
            <a:r>
              <a:rPr lang="en-US" sz="2000" b="1" dirty="0" smtClean="0">
                <a:latin typeface="+mj-lt"/>
                <a:cs typeface="Arial" panose="020B0604020202020204" pitchFamily="34" charset="0"/>
              </a:rPr>
              <a:t>(speaker) and </a:t>
            </a:r>
            <a:r>
              <a:rPr lang="en-US" sz="2000" b="1" dirty="0">
                <a:latin typeface="+mj-lt"/>
                <a:cs typeface="Arial" panose="020B0604020202020204" pitchFamily="34" charset="0"/>
              </a:rPr>
              <a:t>Michael </a:t>
            </a:r>
            <a:r>
              <a:rPr lang="en-US" sz="2000" b="1" dirty="0" err="1">
                <a:latin typeface="+mj-lt"/>
                <a:cs typeface="Arial" panose="020B0604020202020204" pitchFamily="34" charset="0"/>
              </a:rPr>
              <a:t>Renardy</a:t>
            </a:r>
            <a:r>
              <a:rPr lang="en-US" sz="2000" b="1" dirty="0">
                <a:latin typeface="+mj-lt"/>
                <a:cs typeface="Arial" panose="020B0604020202020204" pitchFamily="34" charset="0"/>
              </a:rPr>
              <a:t/>
            </a:r>
            <a:br>
              <a:rPr lang="en-US" sz="2000" b="1" dirty="0">
                <a:latin typeface="+mj-lt"/>
                <a:cs typeface="Arial" panose="020B0604020202020204" pitchFamily="34" charset="0"/>
              </a:rPr>
            </a:br>
            <a:r>
              <a:rPr lang="en-US" sz="2400" b="1" i="1" dirty="0" smtClean="0">
                <a:latin typeface="+mj-lt"/>
                <a:cs typeface="Arial" panose="020B0604020202020204" pitchFamily="34" charset="0"/>
              </a:rPr>
              <a:t> </a:t>
            </a:r>
            <a:r>
              <a:rPr lang="en-US" b="1" i="1" dirty="0" smtClean="0">
                <a:latin typeface="+mj-lt"/>
                <a:cs typeface="Arial" panose="020B0604020202020204" pitchFamily="34" charset="0"/>
              </a:rPr>
              <a:t>Department </a:t>
            </a:r>
            <a:r>
              <a:rPr lang="en-US" b="1" i="1" dirty="0">
                <a:latin typeface="+mj-lt"/>
                <a:cs typeface="Arial" panose="020B0604020202020204" pitchFamily="34" charset="0"/>
              </a:rPr>
              <a:t>of Mathematics, </a:t>
            </a:r>
            <a:r>
              <a:rPr lang="en-US" b="1" i="1" dirty="0" smtClean="0">
                <a:latin typeface="+mj-lt"/>
                <a:cs typeface="Arial" panose="020B0604020202020204" pitchFamily="34" charset="0"/>
              </a:rPr>
              <a:t>Virginia Tech, </a:t>
            </a:r>
          </a:p>
          <a:p>
            <a:pPr algn="ctr"/>
            <a:r>
              <a:rPr lang="en-US" b="1" i="1" dirty="0" smtClean="0">
                <a:latin typeface="+mj-lt"/>
                <a:cs typeface="Arial" panose="020B0604020202020204" pitchFamily="34" charset="0"/>
              </a:rPr>
              <a:t>Blacksburg</a:t>
            </a:r>
            <a:r>
              <a:rPr lang="en-US" b="1" i="1" dirty="0">
                <a:latin typeface="+mj-lt"/>
                <a:cs typeface="Arial" panose="020B0604020202020204" pitchFamily="34" charset="0"/>
              </a:rPr>
              <a:t>, VA 24061</a:t>
            </a:r>
            <a:endParaRPr lang="en-US" b="1" dirty="0">
              <a:latin typeface="+mj-lt"/>
              <a:cs typeface="Arial" panose="020B0604020202020204" pitchFamily="34" charset="0"/>
            </a:endParaRPr>
          </a:p>
          <a:p>
            <a:pPr algn="ctr"/>
            <a:endParaRPr lang="en-US" sz="2000" dirty="0">
              <a:latin typeface="+mj-lt"/>
            </a:endParaRPr>
          </a:p>
        </p:txBody>
      </p:sp>
      <p:pic>
        <p:nvPicPr>
          <p:cNvPr id="15" name="Picture 14"/>
          <p:cNvPicPr>
            <a:picLocks noChangeAspect="1"/>
          </p:cNvPicPr>
          <p:nvPr/>
        </p:nvPicPr>
        <p:blipFill rotWithShape="1">
          <a:blip r:embed="rId6"/>
          <a:srcRect t="1" r="63430" b="-30872"/>
          <a:stretch/>
        </p:blipFill>
        <p:spPr>
          <a:xfrm>
            <a:off x="6436124" y="-10921"/>
            <a:ext cx="2707876" cy="1150256"/>
          </a:xfrm>
          <a:prstGeom prst="rect">
            <a:avLst/>
          </a:prstGeom>
        </p:spPr>
      </p:pic>
      <p:pic>
        <p:nvPicPr>
          <p:cNvPr id="3" name="Pictur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3380" y="1980504"/>
            <a:ext cx="2343758" cy="3706926"/>
          </a:xfrm>
          <a:prstGeom prst="rect">
            <a:avLst/>
          </a:prstGeom>
        </p:spPr>
      </p:pic>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196256" y="802888"/>
            <a:ext cx="807808" cy="807808"/>
          </a:xfrm>
          <a:prstGeom prst="rect">
            <a:avLst/>
          </a:prstGeom>
        </p:spPr>
      </p:pic>
      <p:sp>
        <p:nvSpPr>
          <p:cNvPr id="5" name="TextBox 4"/>
          <p:cNvSpPr txBox="1"/>
          <p:nvPr/>
        </p:nvSpPr>
        <p:spPr>
          <a:xfrm>
            <a:off x="0" y="5835421"/>
            <a:ext cx="9004064" cy="369332"/>
          </a:xfrm>
          <a:prstGeom prst="rect">
            <a:avLst/>
          </a:prstGeom>
          <a:noFill/>
        </p:spPr>
        <p:txBody>
          <a:bodyPr wrap="square" rtlCol="0">
            <a:spAutoFit/>
          </a:bodyPr>
          <a:lstStyle/>
          <a:p>
            <a:r>
              <a:rPr lang="en-US" dirty="0" smtClean="0"/>
              <a:t>“PEC-N“ Partially extending strand convection model of Larson (1984) plus Newtonian solvent</a:t>
            </a:r>
            <a:endParaRPr lang="en-US" dirty="0"/>
          </a:p>
        </p:txBody>
      </p:sp>
    </p:spTree>
    <p:custDataLst>
      <p:tags r:id="rId1"/>
    </p:custDataLst>
    <p:extLst>
      <p:ext uri="{BB962C8B-B14F-4D97-AF65-F5344CB8AC3E}">
        <p14:creationId xmlns:p14="http://schemas.microsoft.com/office/powerpoint/2010/main" val="1078325070"/>
      </p:ext>
    </p:extLst>
  </p:cSld>
  <p:clrMapOvr>
    <a:masterClrMapping/>
  </p:clrMapOvr>
  <mc:AlternateContent xmlns:mc="http://schemas.openxmlformats.org/markup-compatibility/2006" xmlns:p14="http://schemas.microsoft.com/office/powerpoint/2010/main">
    <mc:Choice Requires="p14">
      <p:transition spd="slow" p14:dur="2000" advTm="9246"/>
    </mc:Choice>
    <mc:Fallback xmlns="">
      <p:transition spd="slow" advTm="924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ular Callout 5"/>
          <p:cNvSpPr/>
          <p:nvPr/>
        </p:nvSpPr>
        <p:spPr>
          <a:xfrm rot="20543021">
            <a:off x="2747927" y="2079064"/>
            <a:ext cx="1649874" cy="331334"/>
          </a:xfrm>
          <a:prstGeom prst="wedgeRectCallout">
            <a:avLst>
              <a:gd name="adj1" fmla="val 40167"/>
              <a:gd name="adj2" fmla="val -23899"/>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Yields to flow</a:t>
            </a:r>
            <a:endParaRPr lang="en-US" b="1" dirty="0">
              <a:solidFill>
                <a:schemeClr val="tx1"/>
              </a:solidFill>
            </a:endParaRPr>
          </a:p>
        </p:txBody>
      </p:sp>
      <p:sp>
        <p:nvSpPr>
          <p:cNvPr id="16" name="Rectangular Callout 15"/>
          <p:cNvSpPr/>
          <p:nvPr/>
        </p:nvSpPr>
        <p:spPr>
          <a:xfrm rot="20847908">
            <a:off x="5124440" y="4717841"/>
            <a:ext cx="1261831" cy="317500"/>
          </a:xfrm>
          <a:prstGeom prst="wedgeRectCallout">
            <a:avLst>
              <a:gd name="adj1" fmla="val -15217"/>
              <a:gd name="adj2" fmla="val 6586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rPr>
              <a:t>unyields</a:t>
            </a:r>
            <a:endParaRPr lang="en-US" b="1" dirty="0">
              <a:solidFill>
                <a:schemeClr val="tx1"/>
              </a:solidFill>
            </a:endParaRPr>
          </a:p>
        </p:txBody>
      </p:sp>
      <p:sp>
        <p:nvSpPr>
          <p:cNvPr id="18" name="TextBox 17"/>
          <p:cNvSpPr txBox="1"/>
          <p:nvPr/>
        </p:nvSpPr>
        <p:spPr>
          <a:xfrm>
            <a:off x="2081045" y="5264674"/>
            <a:ext cx="635110" cy="369332"/>
          </a:xfrm>
          <a:prstGeom prst="rect">
            <a:avLst/>
          </a:prstGeom>
          <a:solidFill>
            <a:srgbClr val="CC0099"/>
          </a:solidFill>
          <a:ln>
            <a:noFill/>
          </a:ln>
        </p:spPr>
        <p:txBody>
          <a:bodyPr wrap="none" rtlCol="0">
            <a:spAutoFit/>
          </a:bodyPr>
          <a:lstStyle/>
          <a:p>
            <a:r>
              <a:rPr lang="en-US" b="1" dirty="0" smtClean="0"/>
              <a:t>solid</a:t>
            </a:r>
            <a:endParaRPr lang="en-US" b="1" dirty="0"/>
          </a:p>
        </p:txBody>
      </p:sp>
      <p:sp>
        <p:nvSpPr>
          <p:cNvPr id="19" name="TextBox 18"/>
          <p:cNvSpPr txBox="1"/>
          <p:nvPr/>
        </p:nvSpPr>
        <p:spPr>
          <a:xfrm>
            <a:off x="6430419" y="5225676"/>
            <a:ext cx="617477" cy="369332"/>
          </a:xfrm>
          <a:prstGeom prst="rect">
            <a:avLst/>
          </a:prstGeom>
          <a:solidFill>
            <a:srgbClr val="FFCCFF"/>
          </a:solidFill>
          <a:ln>
            <a:noFill/>
          </a:ln>
        </p:spPr>
        <p:txBody>
          <a:bodyPr wrap="none" rtlCol="0">
            <a:spAutoFit/>
          </a:bodyPr>
          <a:lstStyle/>
          <a:p>
            <a:r>
              <a:rPr lang="en-US" b="1" dirty="0" smtClean="0"/>
              <a:t>fluid</a:t>
            </a:r>
            <a:endParaRPr lang="en-US" b="1" dirty="0"/>
          </a:p>
        </p:txBody>
      </p:sp>
      <p:sp>
        <p:nvSpPr>
          <p:cNvPr id="22" name="AutoShape 2"/>
          <p:cNvSpPr>
            <a:spLocks noChangeArrowheads="1"/>
          </p:cNvSpPr>
          <p:nvPr/>
        </p:nvSpPr>
        <p:spPr bwMode="auto">
          <a:xfrm rot="16200000">
            <a:off x="558376" y="3901945"/>
            <a:ext cx="1841595" cy="340735"/>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solidFill>
            <a:srgbClr val="FFFF00"/>
          </a:solidFill>
          <a:ln w="9525">
            <a:noFill/>
            <a:miter lim="800000"/>
            <a:headEnd/>
            <a:tailEnd/>
          </a:ln>
        </p:spPr>
        <p:txBody>
          <a:bodyPr wrap="square" lIns="90000" tIns="46800" rIns="90000" bIns="46800">
            <a:spAutoFit/>
          </a:bodyPr>
          <a:lstStyle/>
          <a:p>
            <a:pPr marL="342900" indent="-342900">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600" dirty="0">
                <a:latin typeface="Arial Black" pitchFamily="34" charset="0"/>
              </a:rPr>
              <a:t> Shear </a:t>
            </a:r>
            <a:r>
              <a:rPr lang="en-GB" sz="1600" dirty="0" smtClean="0">
                <a:latin typeface="Arial Black" pitchFamily="34" charset="0"/>
              </a:rPr>
              <a:t>stress </a:t>
            </a:r>
            <a:r>
              <a:rPr lang="en-GB" sz="1600" dirty="0" smtClean="0">
                <a:latin typeface="Symbol" pitchFamily="18" charset="2"/>
              </a:rPr>
              <a:t>t</a:t>
            </a:r>
            <a:r>
              <a:rPr lang="en-GB" sz="1600" dirty="0" smtClean="0">
                <a:latin typeface="Arial Black" pitchFamily="34" charset="0"/>
              </a:rPr>
              <a:t>  </a:t>
            </a:r>
            <a:endParaRPr lang="en-GB" sz="1600" dirty="0">
              <a:latin typeface="Arial Black" pitchFamily="34" charset="0"/>
            </a:endParaRPr>
          </a:p>
        </p:txBody>
      </p:sp>
      <p:sp>
        <p:nvSpPr>
          <p:cNvPr id="25" name="AutoShape 2"/>
          <p:cNvSpPr>
            <a:spLocks noChangeArrowheads="1"/>
          </p:cNvSpPr>
          <p:nvPr/>
        </p:nvSpPr>
        <p:spPr bwMode="auto">
          <a:xfrm>
            <a:off x="3394731" y="5815121"/>
            <a:ext cx="1720195" cy="340735"/>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solidFill>
            <a:srgbClr val="FFCCFF"/>
          </a:solidFill>
          <a:ln w="9525">
            <a:noFill/>
            <a:miter lim="800000"/>
            <a:headEnd/>
            <a:tailEnd/>
          </a:ln>
        </p:spPr>
        <p:txBody>
          <a:bodyPr wrap="square" lIns="90000" tIns="46800" rIns="90000" bIns="46800">
            <a:spAutoFit/>
          </a:bodyPr>
          <a:lstStyle/>
          <a:p>
            <a:pPr marL="342900" indent="-342900">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600" dirty="0">
                <a:latin typeface="Arial Black" pitchFamily="34" charset="0"/>
              </a:rPr>
              <a:t> </a:t>
            </a:r>
            <a:r>
              <a:rPr lang="en-GB" sz="1600" dirty="0" smtClean="0">
                <a:latin typeface="Arial Black" pitchFamily="34" charset="0"/>
              </a:rPr>
              <a:t> </a:t>
            </a:r>
            <a:r>
              <a:rPr lang="en-GB" sz="1600" dirty="0">
                <a:latin typeface="Arial Black" pitchFamily="34" charset="0"/>
              </a:rPr>
              <a:t>shear </a:t>
            </a:r>
            <a:r>
              <a:rPr lang="en-GB" sz="1600" dirty="0" smtClean="0">
                <a:latin typeface="Arial Black" pitchFamily="34" charset="0"/>
              </a:rPr>
              <a:t>rate </a:t>
            </a:r>
            <a:r>
              <a:rPr lang="en-GB" sz="1600" dirty="0" smtClean="0">
                <a:latin typeface="Symbol" pitchFamily="18" charset="2"/>
              </a:rPr>
              <a:t>k</a:t>
            </a:r>
            <a:r>
              <a:rPr lang="en-GB" sz="1600" dirty="0" smtClean="0">
                <a:latin typeface="Arial Black" pitchFamily="34" charset="0"/>
              </a:rPr>
              <a:t> </a:t>
            </a:r>
            <a:endParaRPr lang="en-GB" sz="1600" dirty="0">
              <a:latin typeface="Arial Black" pitchFamily="34" charset="0"/>
            </a:endParaRPr>
          </a:p>
        </p:txBody>
      </p:sp>
      <p:sp>
        <p:nvSpPr>
          <p:cNvPr id="2" name="Rectangle 1"/>
          <p:cNvSpPr/>
          <p:nvPr/>
        </p:nvSpPr>
        <p:spPr>
          <a:xfrm>
            <a:off x="841722" y="1388118"/>
            <a:ext cx="3810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1773725" y="1159143"/>
            <a:ext cx="5920154" cy="4435865"/>
          </a:xfrm>
          <a:custGeom>
            <a:avLst/>
            <a:gdLst>
              <a:gd name="connsiteX0" fmla="*/ 0 w 5046133"/>
              <a:gd name="connsiteY0" fmla="*/ 3911600 h 3911600"/>
              <a:gd name="connsiteX1" fmla="*/ 982133 w 5046133"/>
              <a:gd name="connsiteY1" fmla="*/ 1845733 h 3911600"/>
              <a:gd name="connsiteX2" fmla="*/ 1405466 w 5046133"/>
              <a:gd name="connsiteY2" fmla="*/ 1303867 h 3911600"/>
              <a:gd name="connsiteX3" fmla="*/ 2150533 w 5046133"/>
              <a:gd name="connsiteY3" fmla="*/ 2015067 h 3911600"/>
              <a:gd name="connsiteX4" fmla="*/ 2912533 w 5046133"/>
              <a:gd name="connsiteY4" fmla="*/ 2946400 h 3911600"/>
              <a:gd name="connsiteX5" fmla="*/ 3674533 w 5046133"/>
              <a:gd name="connsiteY5" fmla="*/ 2946400 h 3911600"/>
              <a:gd name="connsiteX6" fmla="*/ 5046133 w 5046133"/>
              <a:gd name="connsiteY6" fmla="*/ 0 h 3911600"/>
              <a:gd name="connsiteX7" fmla="*/ 5046133 w 5046133"/>
              <a:gd name="connsiteY7" fmla="*/ 0 h 391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46133" h="3911600">
                <a:moveTo>
                  <a:pt x="0" y="3911600"/>
                </a:moveTo>
                <a:cubicBezTo>
                  <a:pt x="373944" y="3095977"/>
                  <a:pt x="747889" y="2280355"/>
                  <a:pt x="982133" y="1845733"/>
                </a:cubicBezTo>
                <a:cubicBezTo>
                  <a:pt x="1216377" y="1411111"/>
                  <a:pt x="1210733" y="1275645"/>
                  <a:pt x="1405466" y="1303867"/>
                </a:cubicBezTo>
                <a:cubicBezTo>
                  <a:pt x="1600199" y="1332089"/>
                  <a:pt x="1899355" y="1741312"/>
                  <a:pt x="2150533" y="2015067"/>
                </a:cubicBezTo>
                <a:cubicBezTo>
                  <a:pt x="2401711" y="2288822"/>
                  <a:pt x="2658533" y="2791178"/>
                  <a:pt x="2912533" y="2946400"/>
                </a:cubicBezTo>
                <a:cubicBezTo>
                  <a:pt x="3166533" y="3101622"/>
                  <a:pt x="3318933" y="3437467"/>
                  <a:pt x="3674533" y="2946400"/>
                </a:cubicBezTo>
                <a:cubicBezTo>
                  <a:pt x="4030133" y="2455333"/>
                  <a:pt x="5046133" y="0"/>
                  <a:pt x="5046133" y="0"/>
                </a:cubicBezTo>
                <a:lnTo>
                  <a:pt x="5046133" y="0"/>
                </a:lnTo>
              </a:path>
            </a:pathLst>
          </a:custGeom>
          <a:noFill/>
          <a:ln>
            <a:solidFill>
              <a:srgbClr val="FF33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cxnSp>
        <p:nvCxnSpPr>
          <p:cNvPr id="17" name="Straight Connector 16"/>
          <p:cNvCxnSpPr/>
          <p:nvPr/>
        </p:nvCxnSpPr>
        <p:spPr>
          <a:xfrm>
            <a:off x="1568356" y="5705064"/>
            <a:ext cx="6125523" cy="0"/>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1773725" y="1159144"/>
            <a:ext cx="0" cy="45459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3854473" y="3077860"/>
            <a:ext cx="442549" cy="442549"/>
          </a:xfrm>
          <a:prstGeom prst="rect">
            <a:avLst/>
          </a:prstGeom>
        </p:spPr>
      </p:pic>
      <p:cxnSp>
        <p:nvCxnSpPr>
          <p:cNvPr id="9" name="Straight Arrow Connector 8"/>
          <p:cNvCxnSpPr/>
          <p:nvPr/>
        </p:nvCxnSpPr>
        <p:spPr>
          <a:xfrm>
            <a:off x="1758703" y="1692918"/>
            <a:ext cx="126924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032222" y="1253896"/>
            <a:ext cx="726481" cy="523220"/>
          </a:xfrm>
          <a:prstGeom prst="rect">
            <a:avLst/>
          </a:prstGeom>
        </p:spPr>
        <p:txBody>
          <a:bodyPr wrap="none">
            <a:spAutoFit/>
          </a:bodyPr>
          <a:lstStyle/>
          <a:p>
            <a:r>
              <a:rPr lang="en-US" sz="2800" b="1" dirty="0" smtClean="0">
                <a:solidFill>
                  <a:srgbClr val="0000FF"/>
                </a:solidFill>
              </a:rPr>
              <a:t>T</a:t>
            </a:r>
            <a:r>
              <a:rPr lang="en-US" sz="2800" b="1" baseline="-25000" dirty="0" smtClean="0">
                <a:solidFill>
                  <a:srgbClr val="0000FF"/>
                </a:solidFill>
              </a:rPr>
              <a:t>12</a:t>
            </a:r>
            <a:r>
              <a:rPr lang="en-US" sz="2800" b="1" baseline="30000" dirty="0" smtClean="0">
                <a:solidFill>
                  <a:srgbClr val="0000FF"/>
                </a:solidFill>
              </a:rPr>
              <a:t>e</a:t>
            </a:r>
            <a:endParaRPr lang="en-US" sz="2800" dirty="0"/>
          </a:p>
        </p:txBody>
      </p:sp>
      <p:sp>
        <p:nvSpPr>
          <p:cNvPr id="31" name="Rectangle 30"/>
          <p:cNvSpPr/>
          <p:nvPr/>
        </p:nvSpPr>
        <p:spPr>
          <a:xfrm>
            <a:off x="942454" y="2544097"/>
            <a:ext cx="816249" cy="523220"/>
          </a:xfrm>
          <a:prstGeom prst="rect">
            <a:avLst/>
          </a:prstGeom>
        </p:spPr>
        <p:txBody>
          <a:bodyPr wrap="none">
            <a:spAutoFit/>
          </a:bodyPr>
          <a:lstStyle/>
          <a:p>
            <a:r>
              <a:rPr lang="en-US" sz="2800" b="1" dirty="0" smtClean="0">
                <a:solidFill>
                  <a:srgbClr val="FF0000"/>
                </a:solidFill>
              </a:rPr>
              <a:t>T</a:t>
            </a:r>
            <a:r>
              <a:rPr lang="en-US" sz="2800" b="1" baseline="-25000" dirty="0" smtClean="0">
                <a:solidFill>
                  <a:srgbClr val="FF0000"/>
                </a:solidFill>
              </a:rPr>
              <a:t>12</a:t>
            </a:r>
            <a:r>
              <a:rPr lang="en-US" sz="2800" b="1" baseline="30000" dirty="0">
                <a:solidFill>
                  <a:srgbClr val="FF0000"/>
                </a:solidFill>
              </a:rPr>
              <a:t>M</a:t>
            </a:r>
            <a:endParaRPr lang="en-US" sz="2800" dirty="0">
              <a:solidFill>
                <a:srgbClr val="FF0000"/>
              </a:solidFill>
            </a:endParaRPr>
          </a:p>
        </p:txBody>
      </p:sp>
      <p:cxnSp>
        <p:nvCxnSpPr>
          <p:cNvPr id="32" name="Straight Arrow Connector 31"/>
          <p:cNvCxnSpPr/>
          <p:nvPr/>
        </p:nvCxnSpPr>
        <p:spPr>
          <a:xfrm>
            <a:off x="1773724" y="2703244"/>
            <a:ext cx="1360281" cy="11230"/>
          </a:xfrm>
          <a:prstGeom prst="straightConnector1">
            <a:avLst/>
          </a:prstGeom>
          <a:ln>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764520736"/>
      </p:ext>
    </p:extLst>
  </p:cSld>
  <p:clrMapOvr>
    <a:masterClrMapping/>
  </p:clrMapOvr>
  <mc:AlternateContent xmlns:mc="http://schemas.openxmlformats.org/markup-compatibility/2006" xmlns:p14="http://schemas.microsoft.com/office/powerpoint/2010/main">
    <mc:Choice Requires="p14">
      <p:transition spd="slow" p14:dur="2000" advTm="298358"/>
    </mc:Choice>
    <mc:Fallback xmlns="">
      <p:transition spd="slow" advTm="298358"/>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3176" t="9658" r="33648" b="70879"/>
          <a:stretch/>
        </p:blipFill>
        <p:spPr bwMode="auto">
          <a:xfrm>
            <a:off x="2849948" y="1018051"/>
            <a:ext cx="2593557" cy="77193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3176" t="10216" r="49160" b="70879"/>
          <a:stretch/>
        </p:blipFill>
        <p:spPr bwMode="auto">
          <a:xfrm>
            <a:off x="6838090" y="1804198"/>
            <a:ext cx="1307911" cy="71023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11"/>
          <p:cNvSpPr txBox="1">
            <a:spLocks noChangeArrowheads="1"/>
          </p:cNvSpPr>
          <p:nvPr/>
        </p:nvSpPr>
        <p:spPr bwMode="auto">
          <a:xfrm>
            <a:off x="259308" y="142875"/>
            <a:ext cx="8693622" cy="707886"/>
          </a:xfrm>
          <a:prstGeom prst="rect">
            <a:avLst/>
          </a:prstGeom>
          <a:solidFill>
            <a:schemeClr val="accent2">
              <a:lumMod val="75000"/>
            </a:schemeClr>
          </a:solidFill>
          <a:ln w="9525">
            <a:noFill/>
            <a:miter lim="800000"/>
            <a:headEnd/>
            <a:tailEnd/>
          </a:ln>
        </p:spPr>
        <p:txBody>
          <a:bodyPr wrap="square">
            <a:spAutoFit/>
          </a:bodyPr>
          <a:lstStyle/>
          <a:p>
            <a:r>
              <a:rPr lang="en-US" sz="2000" dirty="0">
                <a:solidFill>
                  <a:prstClr val="white"/>
                </a:solidFill>
                <a:latin typeface="Arial Black" pitchFamily="34" charset="0"/>
              </a:rPr>
              <a:t>A</a:t>
            </a:r>
            <a:r>
              <a:rPr lang="en-US" sz="2000" dirty="0" smtClean="0">
                <a:solidFill>
                  <a:prstClr val="white"/>
                </a:solidFill>
                <a:latin typeface="Arial Black" pitchFamily="34" charset="0"/>
              </a:rPr>
              <a:t>symptotic analysis for          gives the </a:t>
            </a:r>
            <a:r>
              <a:rPr lang="en-US" sz="2000" dirty="0" err="1" smtClean="0">
                <a:solidFill>
                  <a:prstClr val="white"/>
                </a:solidFill>
                <a:latin typeface="Arial Black" pitchFamily="34" charset="0"/>
              </a:rPr>
              <a:t>scalings</a:t>
            </a:r>
            <a:r>
              <a:rPr lang="en-US" sz="2000" dirty="0" smtClean="0">
                <a:solidFill>
                  <a:prstClr val="white"/>
                </a:solidFill>
                <a:latin typeface="Arial Black" pitchFamily="34" charset="0"/>
              </a:rPr>
              <a:t> we see in DNS                                         (</a:t>
            </a:r>
            <a:r>
              <a:rPr lang="en-US" sz="1200" dirty="0" err="1" smtClean="0">
                <a:solidFill>
                  <a:prstClr val="white"/>
                </a:solidFill>
                <a:latin typeface="Arial Black" pitchFamily="34" charset="0"/>
              </a:rPr>
              <a:t>M.Renardy</a:t>
            </a:r>
            <a:r>
              <a:rPr lang="en-US" sz="1200" dirty="0" smtClean="0">
                <a:solidFill>
                  <a:prstClr val="white"/>
                </a:solidFill>
                <a:latin typeface="Arial Black" pitchFamily="34" charset="0"/>
              </a:rPr>
              <a:t> 2010,Maki&amp;Yrenardy 2010,  2012)</a:t>
            </a:r>
            <a:endParaRPr lang="en-US" sz="1200" b="1" dirty="0">
              <a:solidFill>
                <a:prstClr val="white"/>
              </a:solidFill>
              <a:latin typeface="Arial Black" pitchFamily="34" charset="0"/>
            </a:endParaRPr>
          </a:p>
        </p:txBody>
      </p:sp>
      <p:sp>
        <p:nvSpPr>
          <p:cNvPr id="12" name="TextBox 11"/>
          <p:cNvSpPr txBox="1"/>
          <p:nvPr/>
        </p:nvSpPr>
        <p:spPr>
          <a:xfrm>
            <a:off x="5443505" y="1109329"/>
            <a:ext cx="3183757" cy="646331"/>
          </a:xfrm>
          <a:prstGeom prst="rect">
            <a:avLst/>
          </a:prstGeom>
          <a:noFill/>
          <a:ln>
            <a:noFill/>
          </a:ln>
        </p:spPr>
        <p:txBody>
          <a:bodyPr wrap="none" rtlCol="0">
            <a:spAutoFit/>
          </a:bodyPr>
          <a:lstStyle/>
          <a:p>
            <a:r>
              <a:rPr lang="en-US" dirty="0" smtClean="0"/>
              <a:t>A,B, nonlinear operators on the </a:t>
            </a:r>
          </a:p>
          <a:p>
            <a:r>
              <a:rPr lang="en-US" dirty="0"/>
              <a:t>c</a:t>
            </a:r>
            <a:r>
              <a:rPr lang="en-US" dirty="0" smtClean="0"/>
              <a:t>onformation tensor C</a:t>
            </a:r>
            <a:endParaRPr lang="en-US" dirty="0"/>
          </a:p>
        </p:txBody>
      </p:sp>
      <p:cxnSp>
        <p:nvCxnSpPr>
          <p:cNvPr id="15" name="Straight Arrow Connector 14"/>
          <p:cNvCxnSpPr/>
          <p:nvPr/>
        </p:nvCxnSpPr>
        <p:spPr>
          <a:xfrm flipH="1" flipV="1">
            <a:off x="4709072" y="1534102"/>
            <a:ext cx="97832" cy="309078"/>
          </a:xfrm>
          <a:prstGeom prst="straightConnector1">
            <a:avLst/>
          </a:prstGeom>
          <a:ln w="28575">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22" name="TextBox 11"/>
          <p:cNvSpPr txBox="1">
            <a:spLocks noChangeArrowheads="1"/>
          </p:cNvSpPr>
          <p:nvPr/>
        </p:nvSpPr>
        <p:spPr bwMode="auto">
          <a:xfrm>
            <a:off x="302691" y="1789983"/>
            <a:ext cx="2375195" cy="369332"/>
          </a:xfrm>
          <a:prstGeom prst="rect">
            <a:avLst/>
          </a:prstGeom>
          <a:solidFill>
            <a:schemeClr val="accent2">
              <a:lumMod val="75000"/>
            </a:schemeClr>
          </a:solidFill>
          <a:ln w="9525">
            <a:noFill/>
            <a:miter lim="800000"/>
            <a:headEnd/>
            <a:tailEnd/>
          </a:ln>
        </p:spPr>
        <p:txBody>
          <a:bodyPr wrap="square">
            <a:spAutoFit/>
          </a:bodyPr>
          <a:lstStyle/>
          <a:p>
            <a:r>
              <a:rPr lang="en-US" dirty="0">
                <a:solidFill>
                  <a:prstClr val="white"/>
                </a:solidFill>
                <a:latin typeface="Arial Black" pitchFamily="34" charset="0"/>
              </a:rPr>
              <a:t> I</a:t>
            </a:r>
            <a:r>
              <a:rPr lang="en-US" dirty="0" smtClean="0">
                <a:solidFill>
                  <a:prstClr val="white"/>
                </a:solidFill>
                <a:latin typeface="Arial Black" pitchFamily="34" charset="0"/>
              </a:rPr>
              <a:t>nitial condition</a:t>
            </a:r>
          </a:p>
        </p:txBody>
      </p:sp>
      <p:sp>
        <p:nvSpPr>
          <p:cNvPr id="23" name="TextBox 22"/>
          <p:cNvSpPr txBox="1"/>
          <p:nvPr/>
        </p:nvSpPr>
        <p:spPr>
          <a:xfrm>
            <a:off x="2926142" y="1800152"/>
            <a:ext cx="3869015" cy="646331"/>
          </a:xfrm>
          <a:prstGeom prst="rect">
            <a:avLst/>
          </a:prstGeom>
          <a:noFill/>
          <a:ln w="28575">
            <a:solidFill>
              <a:srgbClr val="FFFF00"/>
            </a:solidFill>
          </a:ln>
        </p:spPr>
        <p:txBody>
          <a:bodyPr wrap="square" rtlCol="0">
            <a:spAutoFit/>
          </a:bodyPr>
          <a:lstStyle/>
          <a:p>
            <a:r>
              <a:rPr lang="en-US" dirty="0" smtClean="0"/>
              <a:t>C=equilibrium at t=0. This term is small. </a:t>
            </a:r>
            <a:r>
              <a:rPr lang="en-US" dirty="0" smtClean="0">
                <a:solidFill>
                  <a:srgbClr val="FF00FF"/>
                </a:solidFill>
              </a:rPr>
              <a:t>Fast time scale </a:t>
            </a:r>
            <a:r>
              <a:rPr lang="en-US" dirty="0" smtClean="0"/>
              <a:t>t=O(1).</a:t>
            </a:r>
            <a:endParaRPr lang="en-US" dirty="0"/>
          </a:p>
        </p:txBody>
      </p:sp>
      <p:sp>
        <p:nvSpPr>
          <p:cNvPr id="26" name="Rectangle 25"/>
          <p:cNvSpPr/>
          <p:nvPr/>
        </p:nvSpPr>
        <p:spPr>
          <a:xfrm>
            <a:off x="4398945" y="1199729"/>
            <a:ext cx="675690" cy="369332"/>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847177" y="2610031"/>
            <a:ext cx="7779225" cy="1200329"/>
          </a:xfrm>
          <a:prstGeom prst="rect">
            <a:avLst/>
          </a:prstGeom>
          <a:noFill/>
          <a:ln w="28575">
            <a:solidFill>
              <a:srgbClr val="FFFF00"/>
            </a:solidFill>
          </a:ln>
        </p:spPr>
        <p:txBody>
          <a:bodyPr wrap="square" rtlCol="0">
            <a:spAutoFit/>
          </a:bodyPr>
          <a:lstStyle/>
          <a:p>
            <a:r>
              <a:rPr lang="en-US" dirty="0">
                <a:latin typeface="Arial" panose="020B0604020202020204" pitchFamily="34" charset="0"/>
                <a:cs typeface="Arial" panose="020B0604020202020204" pitchFamily="34" charset="0"/>
              </a:rPr>
              <a:t>T</a:t>
            </a:r>
            <a:r>
              <a:rPr lang="en-US" dirty="0" smtClean="0">
                <a:latin typeface="Arial" panose="020B0604020202020204" pitchFamily="34" charset="0"/>
                <a:cs typeface="Arial" panose="020B0604020202020204" pitchFamily="34" charset="0"/>
              </a:rPr>
              <a:t>he solution can </a:t>
            </a:r>
            <a:r>
              <a:rPr lang="en-US" dirty="0" smtClean="0">
                <a:solidFill>
                  <a:srgbClr val="FF33CC"/>
                </a:solidFill>
                <a:latin typeface="Arial" panose="020B0604020202020204" pitchFamily="34" charset="0"/>
                <a:cs typeface="Arial" panose="020B0604020202020204" pitchFamily="34" charset="0"/>
              </a:rPr>
              <a:t>remain </a:t>
            </a:r>
            <a:r>
              <a:rPr lang="en-US" dirty="0" err="1" smtClean="0">
                <a:solidFill>
                  <a:srgbClr val="FF33CC"/>
                </a:solidFill>
                <a:latin typeface="Arial" panose="020B0604020202020204" pitchFamily="34" charset="0"/>
                <a:cs typeface="Arial" panose="020B0604020202020204" pitchFamily="34" charset="0"/>
              </a:rPr>
              <a:t>unyielded</a:t>
            </a:r>
            <a:r>
              <a:rPr lang="en-US" dirty="0"/>
              <a:t>,</a:t>
            </a:r>
            <a:r>
              <a:rPr lang="en-US" dirty="0" smtClean="0"/>
              <a:t>  A(C)~ </a:t>
            </a:r>
            <a:r>
              <a:rPr lang="en-US" dirty="0" smtClean="0">
                <a:latin typeface="Symbol" pitchFamily="18" charset="2"/>
              </a:rPr>
              <a:t>e </a:t>
            </a:r>
            <a:r>
              <a:rPr lang="en-US" dirty="0" smtClean="0">
                <a:latin typeface="Arial" pitchFamily="34" charset="0"/>
                <a:cs typeface="Arial" pitchFamily="34" charset="0"/>
              </a:rPr>
              <a:t>where t ~</a:t>
            </a:r>
            <a:r>
              <a:rPr lang="en-US" dirty="0" smtClean="0">
                <a:latin typeface="Symbol" pitchFamily="18" charset="2"/>
                <a:cs typeface="Arial" pitchFamily="34" charset="0"/>
              </a:rPr>
              <a:t>1/e </a:t>
            </a:r>
            <a:r>
              <a:rPr lang="en-US" dirty="0" smtClean="0">
                <a:latin typeface="Arial" pitchFamily="34" charset="0"/>
                <a:cs typeface="Arial" pitchFamily="34" charset="0"/>
              </a:rPr>
              <a:t>on a </a:t>
            </a:r>
            <a:r>
              <a:rPr lang="en-US" dirty="0" smtClean="0">
                <a:solidFill>
                  <a:srgbClr val="FF00FF"/>
                </a:solidFill>
                <a:latin typeface="Arial" pitchFamily="34" charset="0"/>
                <a:cs typeface="Arial" pitchFamily="34" charset="0"/>
              </a:rPr>
              <a:t>slow manifold</a:t>
            </a:r>
            <a:r>
              <a:rPr lang="en-US" dirty="0" smtClean="0">
                <a:latin typeface="Arial" pitchFamily="34" charset="0"/>
                <a:cs typeface="Arial" pitchFamily="34" charset="0"/>
              </a:rPr>
              <a:t>.</a:t>
            </a:r>
          </a:p>
          <a:p>
            <a:r>
              <a:rPr lang="en-US" dirty="0" smtClean="0">
                <a:latin typeface="Arial" pitchFamily="34" charset="0"/>
                <a:cs typeface="Arial" pitchFamily="34" charset="0"/>
              </a:rPr>
              <a:t>	 OR enter </a:t>
            </a:r>
            <a:r>
              <a:rPr lang="en-US" dirty="0" smtClean="0">
                <a:solidFill>
                  <a:srgbClr val="FF00FF"/>
                </a:solidFill>
                <a:latin typeface="Arial" pitchFamily="34" charset="0"/>
                <a:cs typeface="Arial" pitchFamily="34" charset="0"/>
              </a:rPr>
              <a:t>yielded dynamics/rejuvenation </a:t>
            </a:r>
            <a:r>
              <a:rPr lang="en-US" dirty="0" smtClean="0">
                <a:latin typeface="Arial" pitchFamily="34" charset="0"/>
                <a:cs typeface="Arial" pitchFamily="34" charset="0"/>
              </a:rPr>
              <a:t>where C~1/</a:t>
            </a:r>
            <a:r>
              <a:rPr lang="en-US" dirty="0" smtClean="0">
                <a:latin typeface="Symbol" pitchFamily="18" charset="2"/>
                <a:cs typeface="Arial" pitchFamily="34" charset="0"/>
              </a:rPr>
              <a:t>e</a:t>
            </a:r>
          </a:p>
          <a:p>
            <a:r>
              <a:rPr lang="en-US" dirty="0" smtClean="0">
                <a:latin typeface="Arial" pitchFamily="34" charset="0"/>
                <a:cs typeface="Arial" pitchFamily="34" charset="0"/>
              </a:rPr>
              <a:t>	 OR land on the </a:t>
            </a:r>
            <a:r>
              <a:rPr lang="en-US" dirty="0" smtClean="0">
                <a:solidFill>
                  <a:srgbClr val="FF33CC"/>
                </a:solidFill>
                <a:latin typeface="Arial" pitchFamily="34" charset="0"/>
                <a:cs typeface="Arial" pitchFamily="34" charset="0"/>
              </a:rPr>
              <a:t>slow manifold/aging</a:t>
            </a:r>
            <a:r>
              <a:rPr lang="en-US" dirty="0" smtClean="0">
                <a:latin typeface="Arial" pitchFamily="34" charset="0"/>
                <a:cs typeface="Arial" pitchFamily="34" charset="0"/>
              </a:rPr>
              <a:t>, then enter </a:t>
            </a:r>
            <a:r>
              <a:rPr lang="en-US" dirty="0">
                <a:solidFill>
                  <a:srgbClr val="FF00FF"/>
                </a:solidFill>
                <a:latin typeface="Arial" pitchFamily="34" charset="0"/>
                <a:cs typeface="Arial" pitchFamily="34" charset="0"/>
              </a:rPr>
              <a:t>yielded dynamics </a:t>
            </a:r>
            <a:r>
              <a:rPr lang="en-US" dirty="0" smtClean="0">
                <a:latin typeface="Arial" pitchFamily="34" charset="0"/>
                <a:cs typeface="Arial" pitchFamily="34" charset="0"/>
              </a:rPr>
              <a:t> </a:t>
            </a:r>
          </a:p>
          <a:p>
            <a:r>
              <a:rPr lang="en-US" dirty="0" smtClean="0">
                <a:latin typeface="Arial" pitchFamily="34" charset="0"/>
                <a:cs typeface="Arial" pitchFamily="34" charset="0"/>
              </a:rPr>
              <a:t>               OR cycle, aging/rejuvenation.</a:t>
            </a:r>
            <a:endParaRPr lang="en-US" dirty="0">
              <a:latin typeface="Symbol" pitchFamily="18" charset="2"/>
            </a:endParaRPr>
          </a:p>
        </p:txBody>
      </p:sp>
      <p:sp>
        <p:nvSpPr>
          <p:cNvPr id="14" name="Text Box 33"/>
          <p:cNvSpPr txBox="1">
            <a:spLocks noChangeArrowheads="1"/>
          </p:cNvSpPr>
          <p:nvPr/>
        </p:nvSpPr>
        <p:spPr bwMode="auto">
          <a:xfrm>
            <a:off x="3752292" y="116298"/>
            <a:ext cx="834952" cy="400110"/>
          </a:xfrm>
          <a:prstGeom prst="rect">
            <a:avLst/>
          </a:prstGeom>
          <a:noFill/>
          <a:ln w="9525">
            <a:noFill/>
            <a:miter lim="800000"/>
            <a:headEnd/>
            <a:tailEnd/>
          </a:ln>
        </p:spPr>
        <p:txBody>
          <a:bodyPr wrap="square">
            <a:spAutoFit/>
          </a:bodyPr>
          <a:lstStyle/>
          <a:p>
            <a:r>
              <a:rPr lang="en-US" sz="2000" b="1" dirty="0" smtClean="0">
                <a:solidFill>
                  <a:schemeClr val="bg1"/>
                </a:solidFill>
                <a:latin typeface="Symbol" pitchFamily="18" charset="2"/>
              </a:rPr>
              <a:t>e&lt;&lt;1</a:t>
            </a:r>
            <a:endParaRPr lang="en-US" sz="2000" b="1" dirty="0">
              <a:solidFill>
                <a:schemeClr val="bg1"/>
              </a:solidFill>
              <a:latin typeface="Symbol" pitchFamily="18" charset="2"/>
            </a:endParaRPr>
          </a:p>
        </p:txBody>
      </p:sp>
      <p:sp>
        <p:nvSpPr>
          <p:cNvPr id="13" name="TextBox 11"/>
          <p:cNvSpPr txBox="1">
            <a:spLocks noChangeArrowheads="1"/>
          </p:cNvSpPr>
          <p:nvPr/>
        </p:nvSpPr>
        <p:spPr bwMode="auto">
          <a:xfrm>
            <a:off x="302690" y="5615720"/>
            <a:ext cx="7093790" cy="369332"/>
          </a:xfrm>
          <a:prstGeom prst="rect">
            <a:avLst/>
          </a:prstGeom>
          <a:solidFill>
            <a:schemeClr val="accent2">
              <a:lumMod val="75000"/>
            </a:schemeClr>
          </a:solidFill>
          <a:ln w="9525">
            <a:noFill/>
            <a:miter lim="800000"/>
            <a:headEnd/>
            <a:tailEnd/>
          </a:ln>
        </p:spPr>
        <p:txBody>
          <a:bodyPr wrap="square">
            <a:spAutoFit/>
          </a:bodyPr>
          <a:lstStyle/>
          <a:p>
            <a:r>
              <a:rPr lang="en-US" dirty="0" smtClean="0">
                <a:solidFill>
                  <a:prstClr val="white"/>
                </a:solidFill>
                <a:latin typeface="Arial Black" pitchFamily="34" charset="0"/>
              </a:rPr>
              <a:t>A variety of  </a:t>
            </a:r>
            <a:r>
              <a:rPr lang="en-US" dirty="0">
                <a:solidFill>
                  <a:prstClr val="white"/>
                </a:solidFill>
                <a:latin typeface="Arial Black" pitchFamily="34" charset="0"/>
              </a:rPr>
              <a:t>I</a:t>
            </a:r>
            <a:r>
              <a:rPr lang="en-US" dirty="0" smtClean="0">
                <a:solidFill>
                  <a:prstClr val="white"/>
                </a:solidFill>
                <a:latin typeface="Arial Black" pitchFamily="34" charset="0"/>
              </a:rPr>
              <a:t>nitial conditions have been investigated.</a:t>
            </a:r>
          </a:p>
        </p:txBody>
      </p:sp>
      <p:sp>
        <p:nvSpPr>
          <p:cNvPr id="16" name="TextBox 15"/>
          <p:cNvSpPr txBox="1"/>
          <p:nvPr/>
        </p:nvSpPr>
        <p:spPr>
          <a:xfrm>
            <a:off x="170596" y="5991739"/>
            <a:ext cx="8611919" cy="646331"/>
          </a:xfrm>
          <a:prstGeom prst="rect">
            <a:avLst/>
          </a:prstGeom>
          <a:noFill/>
          <a:ln w="28575">
            <a:solidFill>
              <a:srgbClr val="FFFF00"/>
            </a:solidFill>
          </a:ln>
        </p:spPr>
        <p:txBody>
          <a:bodyPr wrap="square" rtlCol="0">
            <a:spAutoFit/>
          </a:bodyPr>
          <a:lstStyle/>
          <a:p>
            <a:r>
              <a:rPr lang="en-US" dirty="0" smtClean="0"/>
              <a:t>If t=0 is yielded flow at applied stress </a:t>
            </a:r>
            <a:r>
              <a:rPr lang="en-US" dirty="0" err="1" smtClean="0">
                <a:latin typeface="Symbol" pitchFamily="18" charset="2"/>
              </a:rPr>
              <a:t>t</a:t>
            </a:r>
            <a:r>
              <a:rPr lang="en-US" baseline="-25000" dirty="0" err="1" smtClean="0"/>
              <a:t>initial</a:t>
            </a:r>
            <a:r>
              <a:rPr lang="en-US" dirty="0" smtClean="0"/>
              <a:t>  , which is stepped down to </a:t>
            </a:r>
            <a:r>
              <a:rPr lang="en-US" dirty="0" smtClean="0">
                <a:latin typeface="Symbol" pitchFamily="18" charset="2"/>
              </a:rPr>
              <a:t>t, </a:t>
            </a:r>
            <a:r>
              <a:rPr lang="en-US" dirty="0" smtClean="0">
                <a:latin typeface="Arial" pitchFamily="34" charset="0"/>
                <a:cs typeface="Arial" pitchFamily="34" charset="0"/>
              </a:rPr>
              <a:t>then … we retrieve </a:t>
            </a:r>
            <a:r>
              <a:rPr lang="en-US" dirty="0" smtClean="0">
                <a:solidFill>
                  <a:srgbClr val="FF00FF"/>
                </a:solidFill>
                <a:latin typeface="Arial" pitchFamily="34" charset="0"/>
                <a:cs typeface="Arial" pitchFamily="34" charset="0"/>
              </a:rPr>
              <a:t>a hysteresis loop.</a:t>
            </a:r>
            <a:endParaRPr lang="en-US" dirty="0">
              <a:latin typeface="Arial" pitchFamily="34" charset="0"/>
              <a:cs typeface="Arial" pitchFamily="34" charset="0"/>
            </a:endParaRPr>
          </a:p>
        </p:txBody>
      </p:sp>
      <p:sp>
        <p:nvSpPr>
          <p:cNvPr id="17" name="TextBox 16"/>
          <p:cNvSpPr txBox="1"/>
          <p:nvPr/>
        </p:nvSpPr>
        <p:spPr>
          <a:xfrm>
            <a:off x="170596" y="3926067"/>
            <a:ext cx="8871045" cy="1446550"/>
          </a:xfrm>
          <a:prstGeom prst="rect">
            <a:avLst/>
          </a:prstGeom>
          <a:solidFill>
            <a:schemeClr val="accent2">
              <a:lumMod val="75000"/>
            </a:schemeClr>
          </a:solidFill>
        </p:spPr>
        <p:txBody>
          <a:bodyPr wrap="square" rtlCol="0">
            <a:spAutoFit/>
          </a:bodyPr>
          <a:lstStyle/>
          <a:p>
            <a:r>
              <a:rPr lang="en-US" dirty="0">
                <a:solidFill>
                  <a:schemeClr val="bg1"/>
                </a:solidFill>
                <a:latin typeface="Arial Black" pitchFamily="34" charset="0"/>
              </a:rPr>
              <a:t>T</a:t>
            </a:r>
            <a:r>
              <a:rPr lang="en-US" dirty="0" smtClean="0">
                <a:solidFill>
                  <a:schemeClr val="bg1"/>
                </a:solidFill>
                <a:latin typeface="Arial Black" pitchFamily="34" charset="0"/>
              </a:rPr>
              <a:t>he transient dynamics  can be solved for the leading terms , and analyzed with  fixed points of  the ‘yielded dynamics equations’ and those of the ‘slow manifold’.</a:t>
            </a:r>
          </a:p>
          <a:p>
            <a:r>
              <a:rPr lang="en-US" dirty="0" smtClean="0">
                <a:solidFill>
                  <a:schemeClr val="bg1"/>
                </a:solidFill>
                <a:latin typeface="Arial Black" pitchFamily="34" charset="0"/>
              </a:rPr>
              <a:t> </a:t>
            </a:r>
            <a:r>
              <a:rPr lang="en-US" sz="1600" dirty="0" smtClean="0">
                <a:solidFill>
                  <a:schemeClr val="bg1"/>
                </a:solidFill>
                <a:latin typeface="Arial Black" pitchFamily="34" charset="0"/>
              </a:rPr>
              <a:t>(stable/unstable nodes, limit cycle, center manifold reduction, </a:t>
            </a:r>
            <a:r>
              <a:rPr lang="en-US" sz="1600" dirty="0" err="1" smtClean="0">
                <a:solidFill>
                  <a:schemeClr val="bg1"/>
                </a:solidFill>
                <a:latin typeface="Arial Black" pitchFamily="34" charset="0"/>
              </a:rPr>
              <a:t>Fenichel</a:t>
            </a:r>
            <a:r>
              <a:rPr lang="en-US" sz="1600" dirty="0" smtClean="0">
                <a:solidFill>
                  <a:schemeClr val="bg1"/>
                </a:solidFill>
                <a:latin typeface="Arial Black" pitchFamily="34" charset="0"/>
              </a:rPr>
              <a:t> theory for degeneracies…)</a:t>
            </a:r>
            <a:endParaRPr lang="en-US" sz="1600" dirty="0">
              <a:solidFill>
                <a:schemeClr val="bg1"/>
              </a:solidFill>
              <a:latin typeface="Arial Black" pitchFamily="34" charset="0"/>
            </a:endParaRPr>
          </a:p>
        </p:txBody>
      </p:sp>
    </p:spTree>
    <p:extLst>
      <p:ext uri="{BB962C8B-B14F-4D97-AF65-F5344CB8AC3E}">
        <p14:creationId xmlns:p14="http://schemas.microsoft.com/office/powerpoint/2010/main" val="1748300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13" grpId="0" animBg="1"/>
      <p:bldP spid="16" grpId="0" animBg="1"/>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2"/>
          <p:cNvPicPr>
            <a:picLocks noChangeAspect="1"/>
          </p:cNvPicPr>
          <p:nvPr/>
        </p:nvPicPr>
        <p:blipFill>
          <a:blip r:embed="rId2" cstate="print"/>
          <a:srcRect l="4713" t="3796" r="6287" b="2023"/>
          <a:stretch>
            <a:fillRect/>
          </a:stretch>
        </p:blipFill>
        <p:spPr bwMode="auto">
          <a:xfrm>
            <a:off x="3017838" y="122238"/>
            <a:ext cx="5786437" cy="3455987"/>
          </a:xfrm>
          <a:prstGeom prst="rect">
            <a:avLst/>
          </a:prstGeom>
          <a:noFill/>
          <a:ln w="9525">
            <a:noFill/>
            <a:miter lim="800000"/>
            <a:headEnd/>
            <a:tailEnd/>
          </a:ln>
        </p:spPr>
      </p:pic>
      <p:sp>
        <p:nvSpPr>
          <p:cNvPr id="4" name="TextBox 3"/>
          <p:cNvSpPr txBox="1">
            <a:spLocks noRot="1" noChangeAspect="1" noMove="1" noResize="1" noEditPoints="1" noAdjustHandles="1" noChangeArrowheads="1" noChangeShapeType="1" noTextEdit="1"/>
          </p:cNvSpPr>
          <p:nvPr/>
        </p:nvSpPr>
        <p:spPr>
          <a:xfrm>
            <a:off x="104503" y="148789"/>
            <a:ext cx="3017520" cy="646331"/>
          </a:xfrm>
          <a:prstGeom prst="rect">
            <a:avLst/>
          </a:prstGeom>
          <a:blipFill rotWithShape="1">
            <a:blip r:embed="rId3" cstate="print"/>
            <a:stretch>
              <a:fillRect l="-1616" t="-4717" r="-808" b="-943"/>
            </a:stretch>
          </a:blipFill>
        </p:spPr>
        <p:txBody>
          <a:bodyPr/>
          <a:lstStyle/>
          <a:p>
            <a:pPr>
              <a:defRPr/>
            </a:pPr>
            <a:r>
              <a:rPr lang="en-US">
                <a:noFill/>
              </a:rPr>
              <a:t> </a:t>
            </a:r>
          </a:p>
        </p:txBody>
      </p:sp>
      <p:pic>
        <p:nvPicPr>
          <p:cNvPr id="49155" name="Picture 4"/>
          <p:cNvPicPr>
            <a:picLocks noChangeAspect="1"/>
          </p:cNvPicPr>
          <p:nvPr/>
        </p:nvPicPr>
        <p:blipFill>
          <a:blip r:embed="rId4" cstate="print"/>
          <a:srcRect l="4831" r="51714"/>
          <a:stretch>
            <a:fillRect/>
          </a:stretch>
        </p:blipFill>
        <p:spPr bwMode="auto">
          <a:xfrm>
            <a:off x="374650" y="1046163"/>
            <a:ext cx="2238375" cy="3279775"/>
          </a:xfrm>
          <a:prstGeom prst="rect">
            <a:avLst/>
          </a:prstGeom>
          <a:noFill/>
          <a:ln w="9525">
            <a:noFill/>
            <a:miter lim="800000"/>
            <a:headEnd/>
            <a:tailEnd/>
          </a:ln>
        </p:spPr>
      </p:pic>
      <p:sp>
        <p:nvSpPr>
          <p:cNvPr id="6" name="TextBox 5"/>
          <p:cNvSpPr txBox="1">
            <a:spLocks noRot="1" noChangeAspect="1" noMove="1" noResize="1" noEditPoints="1" noAdjustHandles="1" noChangeArrowheads="1" noChangeShapeType="1" noTextEdit="1"/>
          </p:cNvSpPr>
          <p:nvPr/>
        </p:nvSpPr>
        <p:spPr>
          <a:xfrm>
            <a:off x="587829" y="4418111"/>
            <a:ext cx="2188291" cy="584775"/>
          </a:xfrm>
          <a:prstGeom prst="rect">
            <a:avLst/>
          </a:prstGeom>
          <a:blipFill rotWithShape="1">
            <a:blip r:embed="rId5" cstate="print"/>
            <a:stretch>
              <a:fillRect l="-277"/>
            </a:stretch>
          </a:blipFill>
          <a:ln>
            <a:solidFill>
              <a:srgbClr val="FF0000"/>
            </a:solidFill>
          </a:ln>
        </p:spPr>
        <p:txBody>
          <a:bodyPr/>
          <a:lstStyle/>
          <a:p>
            <a:pPr>
              <a:defRPr/>
            </a:pPr>
            <a:r>
              <a:rPr lang="en-US">
                <a:noFill/>
              </a:rPr>
              <a:t> </a:t>
            </a:r>
          </a:p>
        </p:txBody>
      </p:sp>
      <p:cxnSp>
        <p:nvCxnSpPr>
          <p:cNvPr id="8" name="Straight Arrow Connector 7"/>
          <p:cNvCxnSpPr/>
          <p:nvPr/>
        </p:nvCxnSpPr>
        <p:spPr>
          <a:xfrm flipV="1">
            <a:off x="2455863" y="2873375"/>
            <a:ext cx="1123950" cy="56038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9159" name="TextBox 9"/>
          <p:cNvSpPr txBox="1">
            <a:spLocks noChangeArrowheads="1"/>
          </p:cNvSpPr>
          <p:nvPr/>
        </p:nvSpPr>
        <p:spPr bwMode="auto">
          <a:xfrm>
            <a:off x="6043613" y="806450"/>
            <a:ext cx="2395537" cy="523875"/>
          </a:xfrm>
          <a:prstGeom prst="rect">
            <a:avLst/>
          </a:prstGeom>
          <a:solidFill>
            <a:srgbClr val="FFFF00"/>
          </a:solidFill>
          <a:ln w="9525">
            <a:solidFill>
              <a:srgbClr val="00B0F0"/>
            </a:solidFill>
            <a:miter lim="800000"/>
            <a:headEnd/>
            <a:tailEnd/>
          </a:ln>
        </p:spPr>
        <p:txBody>
          <a:bodyPr wrap="none">
            <a:spAutoFit/>
          </a:bodyPr>
          <a:lstStyle/>
          <a:p>
            <a:r>
              <a:rPr lang="en-US" sz="1400" b="1">
                <a:solidFill>
                  <a:srgbClr val="0000FF"/>
                </a:solidFill>
                <a:latin typeface="Arial Black" pitchFamily="34" charset="0"/>
              </a:rPr>
              <a:t>Stable fixed point</a:t>
            </a:r>
          </a:p>
          <a:p>
            <a:r>
              <a:rPr lang="en-US" sz="1400" b="1">
                <a:solidFill>
                  <a:srgbClr val="0000FF"/>
                </a:solidFill>
                <a:latin typeface="Arial Black" pitchFamily="34" charset="0"/>
              </a:rPr>
              <a:t>(steady parallel shear)</a:t>
            </a:r>
          </a:p>
        </p:txBody>
      </p:sp>
      <p:sp>
        <p:nvSpPr>
          <p:cNvPr id="17" name="TextBox 16"/>
          <p:cNvSpPr txBox="1">
            <a:spLocks noRot="1" noChangeAspect="1" noMove="1" noResize="1" noEditPoints="1" noAdjustHandles="1" noChangeArrowheads="1" noChangeShapeType="1" noTextEdit="1"/>
          </p:cNvSpPr>
          <p:nvPr/>
        </p:nvSpPr>
        <p:spPr>
          <a:xfrm>
            <a:off x="3440619" y="3578050"/>
            <a:ext cx="1401346" cy="595099"/>
          </a:xfrm>
          <a:prstGeom prst="rect">
            <a:avLst/>
          </a:prstGeom>
          <a:blipFill rotWithShape="1">
            <a:blip r:embed="rId6" cstate="print"/>
            <a:stretch>
              <a:fillRect l="-431"/>
            </a:stretch>
          </a:blipFill>
          <a:ln>
            <a:solidFill>
              <a:srgbClr val="00FF00"/>
            </a:solidFill>
          </a:ln>
        </p:spPr>
        <p:txBody>
          <a:bodyPr/>
          <a:lstStyle/>
          <a:p>
            <a:pPr>
              <a:defRPr/>
            </a:pPr>
            <a:r>
              <a:rPr lang="en-US">
                <a:noFill/>
              </a:rPr>
              <a:t> </a:t>
            </a:r>
          </a:p>
        </p:txBody>
      </p:sp>
      <p:cxnSp>
        <p:nvCxnSpPr>
          <p:cNvPr id="18" name="Straight Arrow Connector 17"/>
          <p:cNvCxnSpPr/>
          <p:nvPr/>
        </p:nvCxnSpPr>
        <p:spPr>
          <a:xfrm>
            <a:off x="3879850" y="3032125"/>
            <a:ext cx="0" cy="520700"/>
          </a:xfrm>
          <a:prstGeom prst="straightConnector1">
            <a:avLst/>
          </a:prstGeom>
          <a:ln w="57150">
            <a:solidFill>
              <a:srgbClr val="00FF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TextBox 10"/>
          <p:cNvSpPr txBox="1">
            <a:spLocks noChangeArrowheads="1"/>
          </p:cNvSpPr>
          <p:nvPr/>
        </p:nvSpPr>
        <p:spPr bwMode="auto">
          <a:xfrm>
            <a:off x="366544" y="5095059"/>
            <a:ext cx="8437731" cy="1477328"/>
          </a:xfrm>
          <a:prstGeom prst="rect">
            <a:avLst/>
          </a:prstGeom>
          <a:solidFill>
            <a:schemeClr val="accent2"/>
          </a:solidFill>
          <a:ln w="9525">
            <a:noFill/>
            <a:miter lim="800000"/>
            <a:headEnd/>
            <a:tailEnd/>
          </a:ln>
        </p:spPr>
        <p:txBody>
          <a:bodyPr wrap="square">
            <a:spAutoFit/>
          </a:bodyPr>
          <a:lstStyle/>
          <a:p>
            <a:r>
              <a:rPr lang="en-US" dirty="0" smtClean="0">
                <a:solidFill>
                  <a:schemeClr val="bg1"/>
                </a:solidFill>
                <a:latin typeface="Arial Black" pitchFamily="34" charset="0"/>
              </a:rPr>
              <a:t>The initial phase is a nonlinear elastic evolution where C  is a Finger strain tensor. In this slide, the applied shear stress is greater than the maximum elastic shear stress, which is always greater than the maximum for the steady shear stress - shear rate curve.   </a:t>
            </a:r>
          </a:p>
        </p:txBody>
      </p:sp>
    </p:spTree>
    <p:extLst>
      <p:ext uri="{BB962C8B-B14F-4D97-AF65-F5344CB8AC3E}">
        <p14:creationId xmlns:p14="http://schemas.microsoft.com/office/powerpoint/2010/main" val="488786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15" descr="Figure11_2"/>
          <p:cNvPicPr>
            <a:picLocks noChangeAspect="1" noChangeArrowheads="1"/>
          </p:cNvPicPr>
          <p:nvPr/>
        </p:nvPicPr>
        <p:blipFill>
          <a:blip r:embed="rId3" cstate="print"/>
          <a:srcRect l="4182" r="5228" b="2780"/>
          <a:stretch>
            <a:fillRect/>
          </a:stretch>
        </p:blipFill>
        <p:spPr bwMode="auto">
          <a:xfrm>
            <a:off x="174625" y="1154113"/>
            <a:ext cx="8828088" cy="5345112"/>
          </a:xfrm>
          <a:prstGeom prst="rect">
            <a:avLst/>
          </a:prstGeom>
          <a:noFill/>
          <a:ln w="9525">
            <a:noFill/>
            <a:miter lim="800000"/>
            <a:headEnd/>
            <a:tailEnd/>
          </a:ln>
        </p:spPr>
      </p:pic>
      <p:sp>
        <p:nvSpPr>
          <p:cNvPr id="31748" name="TextBox 2"/>
          <p:cNvSpPr txBox="1">
            <a:spLocks noChangeArrowheads="1"/>
          </p:cNvSpPr>
          <p:nvPr/>
        </p:nvSpPr>
        <p:spPr bwMode="auto">
          <a:xfrm>
            <a:off x="174625" y="173038"/>
            <a:ext cx="8772525" cy="646331"/>
          </a:xfrm>
          <a:prstGeom prst="rect">
            <a:avLst/>
          </a:prstGeom>
          <a:solidFill>
            <a:srgbClr val="800000"/>
          </a:solidFill>
          <a:ln w="9525">
            <a:noFill/>
            <a:miter lim="800000"/>
            <a:headEnd/>
            <a:tailEnd/>
          </a:ln>
        </p:spPr>
        <p:txBody>
          <a:bodyPr wrap="square">
            <a:spAutoFit/>
          </a:bodyPr>
          <a:lstStyle/>
          <a:p>
            <a:r>
              <a:rPr lang="en-US" b="1" dirty="0">
                <a:solidFill>
                  <a:schemeClr val="bg1"/>
                </a:solidFill>
              </a:rPr>
              <a:t> T</a:t>
            </a:r>
            <a:r>
              <a:rPr lang="en-US" b="1" baseline="-25000" dirty="0">
                <a:solidFill>
                  <a:schemeClr val="bg1"/>
                </a:solidFill>
              </a:rPr>
              <a:t>12</a:t>
            </a:r>
            <a:r>
              <a:rPr lang="en-US" b="1" baseline="30000" dirty="0">
                <a:solidFill>
                  <a:schemeClr val="bg1"/>
                </a:solidFill>
              </a:rPr>
              <a:t>e</a:t>
            </a:r>
            <a:r>
              <a:rPr lang="en-US" dirty="0">
                <a:solidFill>
                  <a:schemeClr val="bg1"/>
                </a:solidFill>
                <a:latin typeface="Arial Black" pitchFamily="34" charset="0"/>
              </a:rPr>
              <a:t>  &gt;</a:t>
            </a:r>
            <a:r>
              <a:rPr lang="en-US" b="1" dirty="0">
                <a:solidFill>
                  <a:schemeClr val="bg1"/>
                </a:solidFill>
                <a:latin typeface="Symbol" pitchFamily="18" charset="2"/>
              </a:rPr>
              <a:t>t </a:t>
            </a:r>
            <a:r>
              <a:rPr lang="en-US" b="1" dirty="0">
                <a:solidFill>
                  <a:schemeClr val="bg1"/>
                </a:solidFill>
              </a:rPr>
              <a:t> &gt;T</a:t>
            </a:r>
            <a:r>
              <a:rPr lang="en-US" b="1" baseline="-25000" dirty="0">
                <a:solidFill>
                  <a:schemeClr val="bg1"/>
                </a:solidFill>
              </a:rPr>
              <a:t>12</a:t>
            </a:r>
            <a:r>
              <a:rPr lang="en-US" b="1" baseline="30000" dirty="0">
                <a:solidFill>
                  <a:schemeClr val="bg1"/>
                </a:solidFill>
              </a:rPr>
              <a:t>M</a:t>
            </a:r>
            <a:r>
              <a:rPr lang="en-US" b="1" dirty="0">
                <a:solidFill>
                  <a:schemeClr val="bg1"/>
                </a:solidFill>
              </a:rPr>
              <a:t>  </a:t>
            </a:r>
            <a:r>
              <a:rPr lang="en-US" b="1" dirty="0" smtClean="0">
                <a:solidFill>
                  <a:schemeClr val="bg1"/>
                </a:solidFill>
                <a:latin typeface="Arial Black" pitchFamily="34" charset="0"/>
              </a:rPr>
              <a:t>:  Direct numerical simulation of delayed yielding with our asymptotic </a:t>
            </a:r>
            <a:r>
              <a:rPr lang="en-US" b="1" dirty="0">
                <a:solidFill>
                  <a:schemeClr val="bg1"/>
                </a:solidFill>
                <a:latin typeface="Arial Black" pitchFamily="34" charset="0"/>
              </a:rPr>
              <a:t> </a:t>
            </a:r>
            <a:r>
              <a:rPr lang="en-US" b="1" dirty="0" smtClean="0">
                <a:solidFill>
                  <a:schemeClr val="bg1"/>
                </a:solidFill>
                <a:latin typeface="Arial Black" pitchFamily="34" charset="0"/>
              </a:rPr>
              <a:t>annotations.</a:t>
            </a:r>
            <a:r>
              <a:rPr lang="en-US" dirty="0" smtClean="0">
                <a:solidFill>
                  <a:schemeClr val="bg1"/>
                </a:solidFill>
                <a:latin typeface="Arial Black" pitchFamily="34" charset="0"/>
              </a:rPr>
              <a:t>      </a:t>
            </a:r>
            <a:r>
              <a:rPr lang="en-US" sz="1400" dirty="0" smtClean="0">
                <a:solidFill>
                  <a:schemeClr val="bg1"/>
                </a:solidFill>
                <a:latin typeface="Arial Black" pitchFamily="34" charset="0"/>
              </a:rPr>
              <a:t>(Maki &amp; </a:t>
            </a:r>
            <a:r>
              <a:rPr lang="en-US" sz="1400" dirty="0" err="1" smtClean="0">
                <a:solidFill>
                  <a:schemeClr val="bg1"/>
                </a:solidFill>
                <a:latin typeface="Arial Black" pitchFamily="34" charset="0"/>
              </a:rPr>
              <a:t>Yrenardy</a:t>
            </a:r>
            <a:r>
              <a:rPr lang="en-US" sz="1400" dirty="0" smtClean="0">
                <a:solidFill>
                  <a:schemeClr val="bg1"/>
                </a:solidFill>
                <a:latin typeface="Arial Black" pitchFamily="34" charset="0"/>
              </a:rPr>
              <a:t> 2010,2012, JNNFM)</a:t>
            </a:r>
            <a:endParaRPr lang="en-US" sz="1400" dirty="0">
              <a:solidFill>
                <a:schemeClr val="bg1"/>
              </a:solidFill>
              <a:latin typeface="Arial Black" pitchFamily="34" charset="0"/>
            </a:endParaRPr>
          </a:p>
        </p:txBody>
      </p:sp>
      <p:sp>
        <p:nvSpPr>
          <p:cNvPr id="31749" name="TextBox 25"/>
          <p:cNvSpPr txBox="1">
            <a:spLocks noChangeArrowheads="1"/>
          </p:cNvSpPr>
          <p:nvPr/>
        </p:nvSpPr>
        <p:spPr bwMode="auto">
          <a:xfrm>
            <a:off x="5862638" y="1392238"/>
            <a:ext cx="2571750" cy="366712"/>
          </a:xfrm>
          <a:prstGeom prst="rect">
            <a:avLst/>
          </a:prstGeom>
          <a:solidFill>
            <a:schemeClr val="bg1"/>
          </a:solidFill>
          <a:ln w="9525">
            <a:noFill/>
            <a:miter lim="800000"/>
            <a:headEnd/>
            <a:tailEnd/>
          </a:ln>
        </p:spPr>
        <p:txBody>
          <a:bodyPr wrap="none">
            <a:spAutoFit/>
          </a:bodyPr>
          <a:lstStyle/>
          <a:p>
            <a:r>
              <a:rPr lang="en-US">
                <a:solidFill>
                  <a:srgbClr val="0070C0"/>
                </a:solidFill>
              </a:rPr>
              <a:t>Yielded to steady shear</a:t>
            </a:r>
          </a:p>
        </p:txBody>
      </p:sp>
      <p:sp>
        <p:nvSpPr>
          <p:cNvPr id="31750" name="TextBox 26"/>
          <p:cNvSpPr txBox="1">
            <a:spLocks noChangeArrowheads="1"/>
          </p:cNvSpPr>
          <p:nvPr/>
        </p:nvSpPr>
        <p:spPr bwMode="auto">
          <a:xfrm>
            <a:off x="1128713" y="5130800"/>
            <a:ext cx="1708150" cy="366713"/>
          </a:xfrm>
          <a:prstGeom prst="rect">
            <a:avLst/>
          </a:prstGeom>
          <a:noFill/>
          <a:ln w="9525">
            <a:noFill/>
            <a:miter lim="800000"/>
            <a:headEnd/>
            <a:tailEnd/>
          </a:ln>
        </p:spPr>
        <p:txBody>
          <a:bodyPr wrap="none">
            <a:spAutoFit/>
          </a:bodyPr>
          <a:lstStyle/>
          <a:p>
            <a:r>
              <a:rPr lang="en-US">
                <a:solidFill>
                  <a:srgbClr val="0070C0"/>
                </a:solidFill>
              </a:rPr>
              <a:t>Slow dynamics</a:t>
            </a:r>
          </a:p>
        </p:txBody>
      </p:sp>
      <p:sp>
        <p:nvSpPr>
          <p:cNvPr id="31751" name="Line 16"/>
          <p:cNvSpPr>
            <a:spLocks noChangeShapeType="1"/>
          </p:cNvSpPr>
          <p:nvPr/>
        </p:nvSpPr>
        <p:spPr bwMode="auto">
          <a:xfrm flipH="1">
            <a:off x="5276850" y="1839913"/>
            <a:ext cx="1588" cy="4156075"/>
          </a:xfrm>
          <a:prstGeom prst="line">
            <a:avLst/>
          </a:prstGeom>
          <a:noFill/>
          <a:ln w="9525">
            <a:solidFill>
              <a:srgbClr val="0000FF"/>
            </a:solidFill>
            <a:round/>
            <a:headEnd/>
            <a:tailEnd type="triangle" w="med" len="med"/>
          </a:ln>
        </p:spPr>
        <p:txBody>
          <a:bodyPr/>
          <a:lstStyle/>
          <a:p>
            <a:endParaRPr lang="en-US"/>
          </a:p>
        </p:txBody>
      </p:sp>
      <p:sp>
        <p:nvSpPr>
          <p:cNvPr id="31752" name="TextBox 20"/>
          <p:cNvSpPr txBox="1">
            <a:spLocks noChangeArrowheads="1"/>
          </p:cNvSpPr>
          <p:nvPr/>
        </p:nvSpPr>
        <p:spPr bwMode="auto">
          <a:xfrm>
            <a:off x="4397375" y="5027613"/>
            <a:ext cx="1812925" cy="581025"/>
          </a:xfrm>
          <a:prstGeom prst="rect">
            <a:avLst/>
          </a:prstGeom>
          <a:solidFill>
            <a:schemeClr val="bg1"/>
          </a:solidFill>
          <a:ln w="9525">
            <a:noFill/>
            <a:miter lim="800000"/>
            <a:headEnd/>
            <a:tailEnd/>
          </a:ln>
        </p:spPr>
        <p:txBody>
          <a:bodyPr>
            <a:spAutoFit/>
          </a:bodyPr>
          <a:lstStyle/>
          <a:p>
            <a:r>
              <a:rPr lang="en-US" sz="1600" b="1">
                <a:solidFill>
                  <a:srgbClr val="0070C0"/>
                </a:solidFill>
              </a:rPr>
              <a:t>Blowup time on slow manifold</a:t>
            </a:r>
          </a:p>
        </p:txBody>
      </p:sp>
      <p:sp>
        <p:nvSpPr>
          <p:cNvPr id="31758" name="Line 19"/>
          <p:cNvSpPr>
            <a:spLocks noChangeShapeType="1"/>
          </p:cNvSpPr>
          <p:nvPr/>
        </p:nvSpPr>
        <p:spPr bwMode="auto">
          <a:xfrm flipH="1">
            <a:off x="1238250" y="5683250"/>
            <a:ext cx="695325" cy="0"/>
          </a:xfrm>
          <a:prstGeom prst="line">
            <a:avLst/>
          </a:prstGeom>
          <a:noFill/>
          <a:ln w="9525">
            <a:solidFill>
              <a:schemeClr val="accent1"/>
            </a:solidFill>
            <a:round/>
            <a:headEnd type="triangle" w="med" len="med"/>
            <a:tailEnd/>
          </a:ln>
        </p:spPr>
        <p:txBody>
          <a:bodyPr/>
          <a:lstStyle/>
          <a:p>
            <a:endParaRPr lang="en-US"/>
          </a:p>
        </p:txBody>
      </p:sp>
      <p:sp>
        <p:nvSpPr>
          <p:cNvPr id="32792" name="Text Box 24"/>
          <p:cNvSpPr txBox="1">
            <a:spLocks noChangeArrowheads="1"/>
          </p:cNvSpPr>
          <p:nvPr/>
        </p:nvSpPr>
        <p:spPr bwMode="auto">
          <a:xfrm rot="-5400000">
            <a:off x="-769937" y="5226050"/>
            <a:ext cx="2571750" cy="304800"/>
          </a:xfrm>
          <a:prstGeom prst="rect">
            <a:avLst/>
          </a:prstGeom>
          <a:noFill/>
          <a:ln w="9525">
            <a:noFill/>
            <a:miter lim="800000"/>
            <a:headEnd/>
            <a:tailEnd/>
          </a:ln>
        </p:spPr>
        <p:txBody>
          <a:bodyPr>
            <a:spAutoFit/>
          </a:bodyPr>
          <a:lstStyle/>
          <a:p>
            <a:r>
              <a:rPr lang="en-US" sz="1400" b="1">
                <a:solidFill>
                  <a:srgbClr val="FF3300"/>
                </a:solidFill>
              </a:rPr>
              <a:t>Note the log scale for C</a:t>
            </a:r>
          </a:p>
        </p:txBody>
      </p:sp>
      <p:sp>
        <p:nvSpPr>
          <p:cNvPr id="32791" name="Text Box 23"/>
          <p:cNvSpPr txBox="1">
            <a:spLocks noChangeArrowheads="1"/>
          </p:cNvSpPr>
          <p:nvPr/>
        </p:nvSpPr>
        <p:spPr bwMode="auto">
          <a:xfrm>
            <a:off x="1552575" y="6356350"/>
            <a:ext cx="2673350" cy="304800"/>
          </a:xfrm>
          <a:prstGeom prst="rect">
            <a:avLst/>
          </a:prstGeom>
          <a:noFill/>
          <a:ln w="9525">
            <a:noFill/>
            <a:miter lim="800000"/>
            <a:headEnd/>
            <a:tailEnd/>
          </a:ln>
        </p:spPr>
        <p:txBody>
          <a:bodyPr wrap="none">
            <a:spAutoFit/>
          </a:bodyPr>
          <a:lstStyle/>
          <a:p>
            <a:r>
              <a:rPr lang="en-US" sz="1400" b="1" dirty="0">
                <a:solidFill>
                  <a:srgbClr val="FF3300"/>
                </a:solidFill>
              </a:rPr>
              <a:t>Note the linear scale on t axis</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5090882">
            <a:off x="7470953" y="6230646"/>
            <a:ext cx="493713"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9058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5000" fill="hold" grpId="0" nodeType="withEffect">
                                  <p:stCondLst>
                                    <p:cond delay="0"/>
                                  </p:stCondLst>
                                  <p:childTnLst>
                                    <p:animEffect transition="out" filter="fade">
                                      <p:cBhvr>
                                        <p:cTn id="6" dur="500" tmFilter="0, 0; .2, .5; .8, .5; 1, 0"/>
                                        <p:tgtEl>
                                          <p:spTgt spid="32792"/>
                                        </p:tgtEl>
                                      </p:cBhvr>
                                    </p:animEffect>
                                    <p:animScale>
                                      <p:cBhvr>
                                        <p:cTn id="7" dur="250" autoRev="1" fill="hold"/>
                                        <p:tgtEl>
                                          <p:spTgt spid="32792"/>
                                        </p:tgtEl>
                                      </p:cBhvr>
                                      <p:by x="105000" y="105000"/>
                                    </p:animScale>
                                  </p:childTnLst>
                                </p:cTn>
                              </p:par>
                              <p:par>
                                <p:cTn id="8" presetID="26" presetClass="emph" presetSubtype="0" repeatCount="5000" fill="hold" grpId="0" nodeType="withEffect">
                                  <p:stCondLst>
                                    <p:cond delay="0"/>
                                  </p:stCondLst>
                                  <p:childTnLst>
                                    <p:animEffect transition="out" filter="fade">
                                      <p:cBhvr>
                                        <p:cTn id="9" dur="500" tmFilter="0, 0; .2, .5; .8, .5; 1, 0"/>
                                        <p:tgtEl>
                                          <p:spTgt spid="32791"/>
                                        </p:tgtEl>
                                      </p:cBhvr>
                                    </p:animEffect>
                                    <p:animScale>
                                      <p:cBhvr>
                                        <p:cTn id="10" dur="250" autoRev="1" fill="hold"/>
                                        <p:tgtEl>
                                          <p:spTgt spid="3279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92" grpId="0"/>
      <p:bldP spid="3279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3" cstate="print">
            <a:clrChange>
              <a:clrFrom>
                <a:srgbClr val="FFFFFF"/>
              </a:clrFrom>
              <a:clrTo>
                <a:srgbClr val="FFFFFF">
                  <a:alpha val="0"/>
                </a:srgbClr>
              </a:clrTo>
            </a:clrChange>
            <a:duotone>
              <a:prstClr val="black"/>
              <a:schemeClr val="accent3">
                <a:tint val="45000"/>
                <a:satMod val="400000"/>
              </a:schemeClr>
            </a:duotone>
            <a:extLst>
              <a:ext uri="{28A0092B-C50C-407E-A947-70E740481C1C}">
                <a14:useLocalDpi xmlns:a14="http://schemas.microsoft.com/office/drawing/2010/main" val="0"/>
              </a:ext>
            </a:extLst>
          </a:blip>
          <a:srcRect t="9106" r="6355"/>
          <a:stretch/>
        </p:blipFill>
        <p:spPr bwMode="auto">
          <a:xfrm>
            <a:off x="2381366" y="0"/>
            <a:ext cx="5103167" cy="5519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8741" y="1487606"/>
            <a:ext cx="8055366" cy="4012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Box 7"/>
          <p:cNvSpPr txBox="1">
            <a:spLocks noChangeArrowheads="1"/>
          </p:cNvSpPr>
          <p:nvPr/>
        </p:nvSpPr>
        <p:spPr bwMode="auto">
          <a:xfrm>
            <a:off x="509113" y="129654"/>
            <a:ext cx="7890062" cy="369332"/>
          </a:xfrm>
          <a:prstGeom prst="rect">
            <a:avLst/>
          </a:prstGeom>
          <a:solidFill>
            <a:srgbClr val="800000"/>
          </a:solidFill>
          <a:ln w="9525">
            <a:noFill/>
            <a:miter lim="800000"/>
            <a:headEnd/>
            <a:tailEnd/>
          </a:ln>
        </p:spPr>
        <p:txBody>
          <a:bodyPr wrap="square">
            <a:spAutoFit/>
          </a:bodyPr>
          <a:lstStyle/>
          <a:p>
            <a:r>
              <a:rPr lang="en-US" dirty="0">
                <a:solidFill>
                  <a:schemeClr val="bg1"/>
                </a:solidFill>
                <a:latin typeface="Arial Black" pitchFamily="34" charset="0"/>
              </a:rPr>
              <a:t>Heinz </a:t>
            </a:r>
            <a:r>
              <a:rPr lang="en-US" dirty="0" smtClean="0">
                <a:solidFill>
                  <a:schemeClr val="bg1"/>
                </a:solidFill>
                <a:latin typeface="Arial Black" pitchFamily="34" charset="0"/>
              </a:rPr>
              <a:t>Ketchup data (</a:t>
            </a:r>
            <a:r>
              <a:rPr lang="en-US" sz="1200" dirty="0" err="1" smtClean="0">
                <a:solidFill>
                  <a:schemeClr val="bg1"/>
                </a:solidFill>
                <a:latin typeface="Arial Black" pitchFamily="34" charset="0"/>
              </a:rPr>
              <a:t>Caton</a:t>
            </a:r>
            <a:r>
              <a:rPr lang="en-US" sz="1200" dirty="0" smtClean="0">
                <a:solidFill>
                  <a:schemeClr val="bg1"/>
                </a:solidFill>
                <a:latin typeface="Arial Black" pitchFamily="34" charset="0"/>
              </a:rPr>
              <a:t> &amp; </a:t>
            </a:r>
            <a:r>
              <a:rPr lang="en-US" sz="1200" dirty="0" err="1" smtClean="0">
                <a:solidFill>
                  <a:schemeClr val="bg1"/>
                </a:solidFill>
                <a:latin typeface="Arial Black" pitchFamily="34" charset="0"/>
              </a:rPr>
              <a:t>Baravian</a:t>
            </a:r>
            <a:r>
              <a:rPr lang="en-US" sz="1200" dirty="0" smtClean="0">
                <a:solidFill>
                  <a:schemeClr val="bg1"/>
                </a:solidFill>
                <a:latin typeface="Arial Black" pitchFamily="34" charset="0"/>
              </a:rPr>
              <a:t> 2008</a:t>
            </a:r>
            <a:r>
              <a:rPr lang="en-US" dirty="0" smtClean="0">
                <a:solidFill>
                  <a:schemeClr val="bg1"/>
                </a:solidFill>
                <a:latin typeface="Arial Black" pitchFamily="34" charset="0"/>
              </a:rPr>
              <a:t>) overlaid with our DNS.</a:t>
            </a:r>
            <a:endParaRPr lang="en-US" dirty="0">
              <a:solidFill>
                <a:schemeClr val="bg1"/>
              </a:solidFill>
              <a:latin typeface="Arial Black" pitchFamily="34" charset="0"/>
            </a:endParaRPr>
          </a:p>
        </p:txBody>
      </p:sp>
    </p:spTree>
    <p:extLst>
      <p:ext uri="{BB962C8B-B14F-4D97-AF65-F5344CB8AC3E}">
        <p14:creationId xmlns:p14="http://schemas.microsoft.com/office/powerpoint/2010/main" val="467569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1000"/>
                                        <p:tgtEl>
                                          <p:spTgt spid="1027"/>
                                        </p:tgtEl>
                                      </p:cBhvr>
                                    </p:animEffect>
                                    <p:anim calcmode="lin" valueType="num">
                                      <p:cBhvr>
                                        <p:cTn id="8" dur="1000" fill="hold"/>
                                        <p:tgtEl>
                                          <p:spTgt spid="1027"/>
                                        </p:tgtEl>
                                        <p:attrNameLst>
                                          <p:attrName>ppt_x</p:attrName>
                                        </p:attrNameLst>
                                      </p:cBhvr>
                                      <p:tavLst>
                                        <p:tav tm="0">
                                          <p:val>
                                            <p:strVal val="#ppt_x"/>
                                          </p:val>
                                        </p:tav>
                                        <p:tav tm="100000">
                                          <p:val>
                                            <p:strVal val="#ppt_x"/>
                                          </p:val>
                                        </p:tav>
                                      </p:tavLst>
                                    </p:anim>
                                    <p:anim calcmode="lin" valueType="num">
                                      <p:cBhvr>
                                        <p:cTn id="9" dur="1000" fill="hold"/>
                                        <p:tgtEl>
                                          <p:spTgt spid="1027"/>
                                        </p:tgtEl>
                                        <p:attrNameLst>
                                          <p:attrName>ppt_y</p:attrName>
                                        </p:attrNameLst>
                                      </p:cBhvr>
                                      <p:tavLst>
                                        <p:tav tm="0">
                                          <p:val>
                                            <p:strVal val="#ppt_y+.1"/>
                                          </p:val>
                                        </p:tav>
                                        <p:tav tm="100000">
                                          <p:val>
                                            <p:strVal val="#ppt_y"/>
                                          </p:val>
                                        </p:tav>
                                      </p:tavLst>
                                    </p:anim>
                                  </p:childTnLst>
                                </p:cTn>
                              </p:par>
                              <p:par>
                                <p:cTn id="10" presetID="1" presetClass="exit" presetSubtype="0" fill="hold" nodeType="withEffect">
                                  <p:stCondLst>
                                    <p:cond delay="0"/>
                                  </p:stCondLst>
                                  <p:childTnLst>
                                    <p:set>
                                      <p:cBhvr>
                                        <p:cTn id="11" dur="1" fill="hold">
                                          <p:stCondLst>
                                            <p:cond delay="0"/>
                                          </p:stCondLst>
                                        </p:cTn>
                                        <p:tgtEl>
                                          <p:spTgt spid="1028"/>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0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214293" y="136094"/>
            <a:ext cx="8625054" cy="923330"/>
          </a:xfrm>
          <a:prstGeom prst="rect">
            <a:avLst/>
          </a:prstGeom>
          <a:solidFill>
            <a:srgbClr val="800000"/>
          </a:solidFill>
          <a:ln w="9525">
            <a:solidFill>
              <a:srgbClr val="990000"/>
            </a:solidFill>
            <a:miter lim="800000"/>
            <a:headEnd/>
            <a:tailEnd/>
          </a:ln>
        </p:spPr>
        <p:txBody>
          <a:bodyPr wrap="square">
            <a:spAutoFit/>
          </a:bodyPr>
          <a:lstStyle/>
          <a:p>
            <a:r>
              <a:rPr lang="en-US" b="1" dirty="0">
                <a:solidFill>
                  <a:schemeClr val="bg1"/>
                </a:solidFill>
              </a:rPr>
              <a:t> </a:t>
            </a:r>
            <a:r>
              <a:rPr lang="en-US" b="1" dirty="0" err="1" smtClean="0">
                <a:solidFill>
                  <a:schemeClr val="bg1"/>
                </a:solidFill>
              </a:rPr>
              <a:t>Thixotropy</a:t>
            </a:r>
            <a:r>
              <a:rPr lang="en-US" b="1" dirty="0" smtClean="0">
                <a:solidFill>
                  <a:schemeClr val="bg1"/>
                </a:solidFill>
              </a:rPr>
              <a:t> also means unyielding to equilibrium is on a slow time scale.  </a:t>
            </a:r>
            <a:r>
              <a:rPr lang="en-US" b="1" smtClean="0">
                <a:solidFill>
                  <a:schemeClr val="bg1"/>
                </a:solidFill>
              </a:rPr>
              <a:t>With yielded </a:t>
            </a:r>
            <a:r>
              <a:rPr lang="en-US" b="1" dirty="0" smtClean="0">
                <a:solidFill>
                  <a:schemeClr val="bg1"/>
                </a:solidFill>
              </a:rPr>
              <a:t>flow as the initial condition, </a:t>
            </a:r>
            <a:r>
              <a:rPr lang="en-US" b="1" dirty="0">
                <a:solidFill>
                  <a:schemeClr val="bg1"/>
                </a:solidFill>
              </a:rPr>
              <a:t> </a:t>
            </a:r>
            <a:r>
              <a:rPr lang="en-US" b="1" dirty="0" smtClean="0">
                <a:solidFill>
                  <a:schemeClr val="bg1"/>
                </a:solidFill>
              </a:rPr>
              <a:t>the asymptotic analysis of  apparent viscosity   </a:t>
            </a:r>
            <a:r>
              <a:rPr lang="en-US" b="1" dirty="0" smtClean="0">
                <a:solidFill>
                  <a:schemeClr val="bg1"/>
                </a:solidFill>
                <a:latin typeface="Symbol" pitchFamily="18" charset="2"/>
              </a:rPr>
              <a:t>t/k   </a:t>
            </a:r>
            <a:r>
              <a:rPr lang="en-US" b="1" dirty="0" smtClean="0">
                <a:solidFill>
                  <a:schemeClr val="bg1"/>
                </a:solidFill>
              </a:rPr>
              <a:t>on the slow manifold is performed.</a:t>
            </a:r>
            <a:endParaRPr lang="en-US" dirty="0">
              <a:solidFill>
                <a:schemeClr val="bg1"/>
              </a:solidFill>
              <a:latin typeface="Arial Black" pitchFamily="34" charset="0"/>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07906" y="1306456"/>
            <a:ext cx="1367495" cy="49727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4" cstate="print"/>
          <a:srcRect/>
          <a:stretch>
            <a:fillRect/>
          </a:stretch>
        </p:blipFill>
        <p:spPr bwMode="auto">
          <a:xfrm>
            <a:off x="254022" y="1304496"/>
            <a:ext cx="1088368" cy="544184"/>
          </a:xfrm>
          <a:prstGeom prst="rect">
            <a:avLst/>
          </a:prstGeom>
          <a:solidFill>
            <a:srgbClr val="FFFF00"/>
          </a:solidFill>
          <a:ln w="9525">
            <a:solidFill>
              <a:srgbClr val="800000"/>
            </a:solidFill>
            <a:miter lim="800000"/>
            <a:headEnd/>
            <a:tailEnd/>
          </a:ln>
        </p:spPr>
      </p:pic>
      <p:pic>
        <p:nvPicPr>
          <p:cNvPr id="102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81854" y="1185478"/>
            <a:ext cx="2319250" cy="824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44773" y="2088675"/>
            <a:ext cx="6776214" cy="369332"/>
          </a:xfrm>
          <a:prstGeom prst="rect">
            <a:avLst/>
          </a:prstGeom>
          <a:noFill/>
        </p:spPr>
        <p:txBody>
          <a:bodyPr wrap="none" rtlCol="0">
            <a:spAutoFit/>
          </a:bodyPr>
          <a:lstStyle/>
          <a:p>
            <a:r>
              <a:rPr lang="en-US" b="1" dirty="0" smtClean="0">
                <a:solidFill>
                  <a:srgbClr val="002060"/>
                </a:solidFill>
              </a:rPr>
              <a:t> The slow manifold evolution equations give an ODE for Q(t)</a:t>
            </a:r>
            <a:endParaRPr lang="en-US" b="1" dirty="0">
              <a:solidFill>
                <a:srgbClr val="002060"/>
              </a:solidFill>
            </a:endParaRPr>
          </a:p>
        </p:txBody>
      </p:sp>
      <p:sp>
        <p:nvSpPr>
          <p:cNvPr id="11" name="TextBox 10"/>
          <p:cNvSpPr txBox="1"/>
          <p:nvPr/>
        </p:nvSpPr>
        <p:spPr>
          <a:xfrm>
            <a:off x="2941852" y="1370424"/>
            <a:ext cx="2841975" cy="369332"/>
          </a:xfrm>
          <a:prstGeom prst="rect">
            <a:avLst/>
          </a:prstGeom>
          <a:noFill/>
        </p:spPr>
        <p:txBody>
          <a:bodyPr wrap="square" rtlCol="0">
            <a:spAutoFit/>
          </a:bodyPr>
          <a:lstStyle/>
          <a:p>
            <a:r>
              <a:rPr lang="en-US" b="1" dirty="0" smtClean="0">
                <a:solidFill>
                  <a:srgbClr val="002060"/>
                </a:solidFill>
              </a:rPr>
              <a:t>On the slow manifold</a:t>
            </a:r>
            <a:endParaRPr lang="en-US" b="1" dirty="0">
              <a:solidFill>
                <a:srgbClr val="002060"/>
              </a:solidFill>
            </a:endParaRPr>
          </a:p>
        </p:txBody>
      </p:sp>
      <p:pic>
        <p:nvPicPr>
          <p:cNvPr id="1029"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61062" y="2584061"/>
            <a:ext cx="5410034" cy="753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68490" y="4905536"/>
            <a:ext cx="8427221" cy="369332"/>
          </a:xfrm>
          <a:prstGeom prst="rect">
            <a:avLst/>
          </a:prstGeom>
          <a:noFill/>
        </p:spPr>
        <p:txBody>
          <a:bodyPr wrap="square" rtlCol="0">
            <a:spAutoFit/>
          </a:bodyPr>
          <a:lstStyle/>
          <a:p>
            <a:r>
              <a:rPr lang="en-US" b="1" dirty="0" smtClean="0">
                <a:solidFill>
                  <a:srgbClr val="FF00FF"/>
                </a:solidFill>
              </a:rPr>
              <a:t>The next slide shows DNS of the full equations to illustrate this formula.</a:t>
            </a:r>
          </a:p>
        </p:txBody>
      </p:sp>
      <p:sp>
        <p:nvSpPr>
          <p:cNvPr id="10" name="TextBox 9"/>
          <p:cNvSpPr txBox="1"/>
          <p:nvPr/>
        </p:nvSpPr>
        <p:spPr>
          <a:xfrm>
            <a:off x="609600" y="3767384"/>
            <a:ext cx="3972500" cy="646331"/>
          </a:xfrm>
          <a:prstGeom prst="rect">
            <a:avLst/>
          </a:prstGeom>
          <a:noFill/>
          <a:ln>
            <a:noFill/>
          </a:ln>
        </p:spPr>
        <p:txBody>
          <a:bodyPr wrap="square" rtlCol="0">
            <a:spAutoFit/>
          </a:bodyPr>
          <a:lstStyle/>
          <a:p>
            <a:r>
              <a:rPr lang="en-US" b="1" dirty="0" smtClean="0">
                <a:solidFill>
                  <a:srgbClr val="002060"/>
                </a:solidFill>
              </a:rPr>
              <a:t>This gives an apparent viscosity</a:t>
            </a:r>
          </a:p>
          <a:p>
            <a:r>
              <a:rPr lang="en-US" b="1" dirty="0" smtClean="0">
                <a:solidFill>
                  <a:srgbClr val="002060"/>
                </a:solidFill>
              </a:rPr>
              <a:t>=(applied stress/shear rate response)</a:t>
            </a:r>
            <a:endParaRPr lang="en-US" b="1" dirty="0">
              <a:solidFill>
                <a:srgbClr val="002060"/>
              </a:solidFill>
            </a:endParaRPr>
          </a:p>
        </p:txBody>
      </p:sp>
      <p:pic>
        <p:nvPicPr>
          <p:cNvPr id="1032" name="Picture 8"/>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30395"/>
          <a:stretch/>
        </p:blipFill>
        <p:spPr bwMode="auto">
          <a:xfrm>
            <a:off x="4216761" y="3582280"/>
            <a:ext cx="3978204" cy="1070186"/>
          </a:xfrm>
          <a:prstGeom prst="rect">
            <a:avLst/>
          </a:prstGeom>
          <a:noFill/>
          <a:ln w="2857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72899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gure11_AppViscosityvsTimeLogLog.eps"/>
          <p:cNvPicPr>
            <a:picLocks noChangeAspect="1"/>
          </p:cNvPicPr>
          <p:nvPr/>
        </p:nvPicPr>
        <p:blipFill>
          <a:blip r:embed="rId3" cstate="print">
            <a:clrChange>
              <a:clrFrom>
                <a:srgbClr val="FFFFFF"/>
              </a:clrFrom>
              <a:clrTo>
                <a:srgbClr val="FFFFFF">
                  <a:alpha val="0"/>
                </a:srgbClr>
              </a:clrTo>
            </a:clrChange>
          </a:blip>
          <a:stretch>
            <a:fillRect/>
          </a:stretch>
        </p:blipFill>
        <p:spPr>
          <a:xfrm>
            <a:off x="20472" y="927757"/>
            <a:ext cx="8175009" cy="5521181"/>
          </a:xfrm>
          <a:prstGeom prst="rect">
            <a:avLst/>
          </a:prstGeom>
        </p:spPr>
      </p:pic>
      <p:pic>
        <p:nvPicPr>
          <p:cNvPr id="3"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4497" y="3005439"/>
            <a:ext cx="482930" cy="809618"/>
          </a:xfrm>
          <a:prstGeom prst="rect">
            <a:avLst/>
          </a:prstGeom>
          <a:noFill/>
          <a:ln>
            <a:solidFill>
              <a:srgbClr val="FF00FF"/>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2"/>
          <p:cNvSpPr txBox="1">
            <a:spLocks noChangeArrowheads="1"/>
          </p:cNvSpPr>
          <p:nvPr/>
        </p:nvSpPr>
        <p:spPr bwMode="auto">
          <a:xfrm>
            <a:off x="177752" y="171703"/>
            <a:ext cx="8761532" cy="646331"/>
          </a:xfrm>
          <a:prstGeom prst="rect">
            <a:avLst/>
          </a:prstGeom>
          <a:solidFill>
            <a:schemeClr val="accent2">
              <a:lumMod val="75000"/>
            </a:schemeClr>
          </a:solidFill>
          <a:ln w="9525">
            <a:solidFill>
              <a:srgbClr val="990000"/>
            </a:solidFill>
            <a:miter lim="800000"/>
            <a:headEnd/>
            <a:tailEnd/>
          </a:ln>
        </p:spPr>
        <p:txBody>
          <a:bodyPr wrap="square">
            <a:spAutoFit/>
          </a:bodyPr>
          <a:lstStyle/>
          <a:p>
            <a:r>
              <a:rPr lang="en-US" b="1" dirty="0">
                <a:solidFill>
                  <a:schemeClr val="bg1"/>
                </a:solidFill>
              </a:rPr>
              <a:t> </a:t>
            </a:r>
            <a:r>
              <a:rPr lang="en-US" b="1" dirty="0" smtClean="0">
                <a:solidFill>
                  <a:schemeClr val="bg1"/>
                </a:solidFill>
              </a:rPr>
              <a:t>The DNS of the apparent viscosity   </a:t>
            </a:r>
            <a:r>
              <a:rPr lang="en-US" b="1" dirty="0" smtClean="0">
                <a:solidFill>
                  <a:schemeClr val="bg1"/>
                </a:solidFill>
                <a:latin typeface="Symbol" pitchFamily="18" charset="2"/>
              </a:rPr>
              <a:t>t/k  </a:t>
            </a:r>
            <a:r>
              <a:rPr lang="en-US" b="1" dirty="0" smtClean="0">
                <a:solidFill>
                  <a:schemeClr val="bg1"/>
                </a:solidFill>
              </a:rPr>
              <a:t> on a log </a:t>
            </a:r>
            <a:r>
              <a:rPr lang="en-US" b="1" dirty="0" err="1" smtClean="0">
                <a:solidFill>
                  <a:schemeClr val="bg1"/>
                </a:solidFill>
              </a:rPr>
              <a:t>log</a:t>
            </a:r>
            <a:r>
              <a:rPr lang="en-US" b="1" dirty="0" smtClean="0">
                <a:solidFill>
                  <a:schemeClr val="bg1"/>
                </a:solidFill>
              </a:rPr>
              <a:t> scale. </a:t>
            </a:r>
            <a:r>
              <a:rPr lang="en-US" b="1" dirty="0" smtClean="0">
                <a:solidFill>
                  <a:schemeClr val="bg1"/>
                </a:solidFill>
                <a:latin typeface="Arial Black" pitchFamily="34" charset="0"/>
              </a:rPr>
              <a:t> </a:t>
            </a:r>
            <a:r>
              <a:rPr lang="en-US" b="1" dirty="0" smtClean="0">
                <a:solidFill>
                  <a:schemeClr val="bg1"/>
                </a:solidFill>
                <a:latin typeface="Arial" pitchFamily="34" charset="0"/>
                <a:cs typeface="Arial" pitchFamily="34" charset="0"/>
              </a:rPr>
              <a:t>Initial condition is parallel shear flow, with  stepdown to small  </a:t>
            </a:r>
            <a:r>
              <a:rPr lang="en-US" b="1" dirty="0" smtClean="0">
                <a:solidFill>
                  <a:schemeClr val="bg1"/>
                </a:solidFill>
                <a:latin typeface="Symbol" pitchFamily="18" charset="2"/>
                <a:cs typeface="Arial" pitchFamily="34" charset="0"/>
              </a:rPr>
              <a:t>t</a:t>
            </a:r>
            <a:r>
              <a:rPr lang="en-US" b="1" dirty="0" smtClean="0">
                <a:solidFill>
                  <a:schemeClr val="bg1"/>
                </a:solidFill>
                <a:latin typeface="Arial" pitchFamily="34" charset="0"/>
                <a:cs typeface="Arial" pitchFamily="34" charset="0"/>
              </a:rPr>
              <a:t> .</a:t>
            </a:r>
            <a:endParaRPr lang="en-US" b="1" dirty="0">
              <a:solidFill>
                <a:schemeClr val="bg1"/>
              </a:solidFill>
              <a:latin typeface="Arial" pitchFamily="34" charset="0"/>
              <a:cs typeface="Arial" pitchFamily="34" charset="0"/>
            </a:endParaRPr>
          </a:p>
        </p:txBody>
      </p:sp>
      <p:sp>
        <p:nvSpPr>
          <p:cNvPr id="5" name="TextBox 4"/>
          <p:cNvSpPr txBox="1"/>
          <p:nvPr/>
        </p:nvSpPr>
        <p:spPr>
          <a:xfrm>
            <a:off x="4107977" y="6005016"/>
            <a:ext cx="620683" cy="369332"/>
          </a:xfrm>
          <a:prstGeom prst="rect">
            <a:avLst/>
          </a:prstGeom>
          <a:solidFill>
            <a:schemeClr val="bg1"/>
          </a:solidFill>
        </p:spPr>
        <p:txBody>
          <a:bodyPr wrap="none" rtlCol="0">
            <a:spAutoFit/>
          </a:bodyPr>
          <a:lstStyle/>
          <a:p>
            <a:r>
              <a:rPr lang="en-US" dirty="0" smtClean="0"/>
              <a:t>time</a:t>
            </a:r>
            <a:endParaRPr lang="en-US" dirty="0"/>
          </a:p>
        </p:txBody>
      </p:sp>
      <p:sp>
        <p:nvSpPr>
          <p:cNvPr id="6" name="TextBox 5"/>
          <p:cNvSpPr txBox="1"/>
          <p:nvPr/>
        </p:nvSpPr>
        <p:spPr>
          <a:xfrm>
            <a:off x="177752" y="1371475"/>
            <a:ext cx="688009" cy="400110"/>
          </a:xfrm>
          <a:prstGeom prst="rect">
            <a:avLst/>
          </a:prstGeom>
          <a:solidFill>
            <a:srgbClr val="CC0099"/>
          </a:solidFill>
          <a:ln>
            <a:solidFill>
              <a:srgbClr val="FF00FF"/>
            </a:solidFill>
          </a:ln>
        </p:spPr>
        <p:txBody>
          <a:bodyPr wrap="none" rtlCol="0">
            <a:spAutoFit/>
          </a:bodyPr>
          <a:lstStyle/>
          <a:p>
            <a:r>
              <a:rPr lang="en-US" sz="2000" b="1" dirty="0" smtClean="0"/>
              <a:t>solid</a:t>
            </a:r>
            <a:endParaRPr lang="en-US" sz="2000" b="1" dirty="0"/>
          </a:p>
        </p:txBody>
      </p:sp>
      <p:sp>
        <p:nvSpPr>
          <p:cNvPr id="7" name="TextBox 6"/>
          <p:cNvSpPr txBox="1"/>
          <p:nvPr/>
        </p:nvSpPr>
        <p:spPr>
          <a:xfrm>
            <a:off x="245661" y="5445458"/>
            <a:ext cx="785793" cy="400110"/>
          </a:xfrm>
          <a:prstGeom prst="rect">
            <a:avLst/>
          </a:prstGeom>
          <a:solidFill>
            <a:srgbClr val="FF66FF"/>
          </a:solidFill>
          <a:ln>
            <a:noFill/>
          </a:ln>
        </p:spPr>
        <p:txBody>
          <a:bodyPr wrap="none" rtlCol="0">
            <a:spAutoFit/>
          </a:bodyPr>
          <a:lstStyle/>
          <a:p>
            <a:r>
              <a:rPr lang="en-US" sz="2000" b="1" dirty="0" smtClean="0"/>
              <a:t>liquid</a:t>
            </a:r>
            <a:endParaRPr lang="en-US" b="1" dirty="0"/>
          </a:p>
        </p:txBody>
      </p:sp>
      <p:cxnSp>
        <p:nvCxnSpPr>
          <p:cNvPr id="11" name="Straight Arrow Connector 10"/>
          <p:cNvCxnSpPr/>
          <p:nvPr/>
        </p:nvCxnSpPr>
        <p:spPr>
          <a:xfrm>
            <a:off x="2552131" y="3234519"/>
            <a:ext cx="1023582" cy="13648"/>
          </a:xfrm>
          <a:prstGeom prst="straightConnector1">
            <a:avLst/>
          </a:prstGeom>
          <a:ln>
            <a:solidFill>
              <a:srgbClr val="FF00FF"/>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665028" y="2770496"/>
            <a:ext cx="2133918" cy="369332"/>
          </a:xfrm>
          <a:prstGeom prst="rect">
            <a:avLst/>
          </a:prstGeom>
          <a:solidFill>
            <a:schemeClr val="bg1"/>
          </a:solidFill>
          <a:ln>
            <a:solidFill>
              <a:srgbClr val="FF00FF"/>
            </a:solidFill>
          </a:ln>
        </p:spPr>
        <p:txBody>
          <a:bodyPr wrap="none" rtlCol="0">
            <a:spAutoFit/>
          </a:bodyPr>
          <a:lstStyle/>
          <a:p>
            <a:r>
              <a:rPr lang="en-US" dirty="0" smtClean="0"/>
              <a:t>Ketchup simulation</a:t>
            </a:r>
            <a:endParaRPr lang="en-US" dirty="0"/>
          </a:p>
        </p:txBody>
      </p:sp>
      <p:sp>
        <p:nvSpPr>
          <p:cNvPr id="23" name="TextBox 22"/>
          <p:cNvSpPr txBox="1"/>
          <p:nvPr/>
        </p:nvSpPr>
        <p:spPr>
          <a:xfrm>
            <a:off x="3261814" y="3987420"/>
            <a:ext cx="5322628" cy="923330"/>
          </a:xfrm>
          <a:prstGeom prst="rect">
            <a:avLst/>
          </a:prstGeom>
          <a:solidFill>
            <a:schemeClr val="bg1"/>
          </a:solidFill>
          <a:ln>
            <a:solidFill>
              <a:srgbClr val="FF00FF"/>
            </a:solidFill>
          </a:ln>
        </p:spPr>
        <p:txBody>
          <a:bodyPr wrap="square" rtlCol="0">
            <a:spAutoFit/>
          </a:bodyPr>
          <a:lstStyle/>
          <a:p>
            <a:r>
              <a:rPr lang="en-US" dirty="0" smtClean="0"/>
              <a:t>C</a:t>
            </a:r>
            <a:r>
              <a:rPr lang="en-US" baseline="-25000" dirty="0" smtClean="0"/>
              <a:t>11</a:t>
            </a:r>
            <a:r>
              <a:rPr lang="en-US" dirty="0" smtClean="0"/>
              <a:t> and C</a:t>
            </a:r>
            <a:r>
              <a:rPr lang="en-US" baseline="-25000" dirty="0" smtClean="0"/>
              <a:t>22</a:t>
            </a:r>
            <a:r>
              <a:rPr lang="en-US" dirty="0" smtClean="0"/>
              <a:t> are large initially. The slow dynamics equations show that  </a:t>
            </a:r>
            <a:r>
              <a:rPr lang="en-US" dirty="0" err="1" smtClean="0"/>
              <a:t>tr</a:t>
            </a:r>
            <a:r>
              <a:rPr lang="en-US" dirty="0" smtClean="0"/>
              <a:t>(</a:t>
            </a:r>
            <a:r>
              <a:rPr lang="en-US" b="1" dirty="0" smtClean="0"/>
              <a:t>C</a:t>
            </a:r>
            <a:r>
              <a:rPr lang="en-US" dirty="0" smtClean="0"/>
              <a:t>)   decreases  ~ t</a:t>
            </a:r>
            <a:r>
              <a:rPr lang="en-US" baseline="30000" dirty="0" smtClean="0"/>
              <a:t>-N</a:t>
            </a:r>
            <a:r>
              <a:rPr lang="en-US" dirty="0" smtClean="0"/>
              <a:t> when stress is taken off. N=1.</a:t>
            </a:r>
            <a:endParaRPr lang="en-US" dirty="0"/>
          </a:p>
        </p:txBody>
      </p:sp>
      <p:sp>
        <p:nvSpPr>
          <p:cNvPr id="24" name="TextBox 23"/>
          <p:cNvSpPr txBox="1"/>
          <p:nvPr/>
        </p:nvSpPr>
        <p:spPr>
          <a:xfrm>
            <a:off x="5478886" y="1965278"/>
            <a:ext cx="2873544" cy="646331"/>
          </a:xfrm>
          <a:prstGeom prst="rect">
            <a:avLst/>
          </a:prstGeom>
          <a:solidFill>
            <a:schemeClr val="bg1"/>
          </a:solidFill>
          <a:ln>
            <a:solidFill>
              <a:srgbClr val="FF00FF"/>
            </a:solidFill>
          </a:ln>
        </p:spPr>
        <p:txBody>
          <a:bodyPr wrap="none" rtlCol="0">
            <a:spAutoFit/>
          </a:bodyPr>
          <a:lstStyle/>
          <a:p>
            <a:r>
              <a:rPr lang="en-US" dirty="0" smtClean="0"/>
              <a:t>Viscosity plateau at large t</a:t>
            </a:r>
          </a:p>
          <a:p>
            <a:r>
              <a:rPr lang="en-US" dirty="0" smtClean="0"/>
              <a:t>Is ~1/</a:t>
            </a:r>
            <a:r>
              <a:rPr lang="en-US" dirty="0" smtClean="0">
                <a:latin typeface="Symbol" pitchFamily="18" charset="2"/>
              </a:rPr>
              <a:t>e</a:t>
            </a:r>
            <a:endParaRPr lang="en-US" dirty="0">
              <a:latin typeface="Symbol" pitchFamily="18" charset="2"/>
            </a:endParaRPr>
          </a:p>
        </p:txBody>
      </p:sp>
      <p:sp>
        <p:nvSpPr>
          <p:cNvPr id="27" name="TextBox 26"/>
          <p:cNvSpPr txBox="1"/>
          <p:nvPr/>
        </p:nvSpPr>
        <p:spPr>
          <a:xfrm>
            <a:off x="0" y="2620370"/>
            <a:ext cx="1056700" cy="369332"/>
          </a:xfrm>
          <a:prstGeom prst="rect">
            <a:avLst/>
          </a:prstGeom>
          <a:noFill/>
          <a:ln>
            <a:solidFill>
              <a:srgbClr val="FF00FF"/>
            </a:solidFill>
          </a:ln>
        </p:spPr>
        <p:txBody>
          <a:bodyPr wrap="none" rtlCol="0">
            <a:spAutoFit/>
          </a:bodyPr>
          <a:lstStyle/>
          <a:p>
            <a:r>
              <a:rPr lang="en-US" dirty="0" smtClean="0"/>
              <a:t>viscosity</a:t>
            </a:r>
            <a:endParaRPr lang="en-US" dirty="0"/>
          </a:p>
        </p:txBody>
      </p:sp>
      <p:cxnSp>
        <p:nvCxnSpPr>
          <p:cNvPr id="29" name="Straight Arrow Connector 28"/>
          <p:cNvCxnSpPr/>
          <p:nvPr/>
        </p:nvCxnSpPr>
        <p:spPr>
          <a:xfrm flipH="1" flipV="1">
            <a:off x="4121624" y="3029803"/>
            <a:ext cx="1255594" cy="914400"/>
          </a:xfrm>
          <a:prstGeom prst="straightConnector1">
            <a:avLst/>
          </a:prstGeom>
          <a:ln w="38100">
            <a:solidFill>
              <a:srgbClr val="FF00FF"/>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336275" y="6086900"/>
            <a:ext cx="3507473" cy="584775"/>
          </a:xfrm>
          <a:prstGeom prst="rect">
            <a:avLst/>
          </a:prstGeom>
          <a:noFill/>
          <a:ln w="38100">
            <a:solidFill>
              <a:srgbClr val="FF00FF"/>
            </a:solidFill>
          </a:ln>
        </p:spPr>
        <p:txBody>
          <a:bodyPr wrap="square" rtlCol="0">
            <a:spAutoFit/>
          </a:bodyPr>
          <a:lstStyle/>
          <a:p>
            <a:r>
              <a:rPr lang="en-US" sz="1600" dirty="0" smtClean="0">
                <a:solidFill>
                  <a:srgbClr val="FF00FF"/>
                </a:solidFill>
              </a:rPr>
              <a:t>Can you finish your thesis if you wait this long for experimental data?</a:t>
            </a:r>
            <a:endParaRPr lang="en-US" sz="1600" dirty="0">
              <a:solidFill>
                <a:srgbClr val="FF00FF"/>
              </a:solidFill>
            </a:endParaRPr>
          </a:p>
        </p:txBody>
      </p:sp>
    </p:spTree>
    <p:extLst>
      <p:ext uri="{BB962C8B-B14F-4D97-AF65-F5344CB8AC3E}">
        <p14:creationId xmlns:p14="http://schemas.microsoft.com/office/powerpoint/2010/main" val="14429258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4"/>
          <p:cNvGrpSpPr>
            <a:grpSpLocks noChangeAspect="1"/>
          </p:cNvGrpSpPr>
          <p:nvPr/>
        </p:nvGrpSpPr>
        <p:grpSpPr bwMode="auto">
          <a:xfrm>
            <a:off x="502731" y="899453"/>
            <a:ext cx="8075653" cy="4572000"/>
            <a:chOff x="876" y="612"/>
            <a:chExt cx="4008" cy="3096"/>
          </a:xfrm>
        </p:grpSpPr>
        <p:sp>
          <p:nvSpPr>
            <p:cNvPr id="8" name="AutoShape 3"/>
            <p:cNvSpPr>
              <a:spLocks noChangeAspect="1" noChangeArrowheads="1" noTextEdit="1"/>
            </p:cNvSpPr>
            <p:nvPr/>
          </p:nvSpPr>
          <p:spPr bwMode="auto">
            <a:xfrm>
              <a:off x="876" y="612"/>
              <a:ext cx="4008" cy="3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nvGrpSpPr>
            <p:cNvPr id="9" name="Group 205"/>
            <p:cNvGrpSpPr>
              <a:grpSpLocks/>
            </p:cNvGrpSpPr>
            <p:nvPr/>
          </p:nvGrpSpPr>
          <p:grpSpPr bwMode="auto">
            <a:xfrm>
              <a:off x="876" y="610"/>
              <a:ext cx="4009" cy="3097"/>
              <a:chOff x="876" y="610"/>
              <a:chExt cx="4009" cy="3097"/>
            </a:xfrm>
          </p:grpSpPr>
          <p:sp>
            <p:nvSpPr>
              <p:cNvPr id="2389" name="Rectangle 5"/>
              <p:cNvSpPr>
                <a:spLocks noChangeArrowheads="1"/>
              </p:cNvSpPr>
              <p:nvPr/>
            </p:nvSpPr>
            <p:spPr bwMode="auto">
              <a:xfrm>
                <a:off x="876" y="612"/>
                <a:ext cx="4007" cy="3095"/>
              </a:xfrm>
              <a:prstGeom prst="rect">
                <a:avLst/>
              </a:prstGeom>
              <a:noFill/>
              <a:ln w="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90" name="Rectangle 6"/>
              <p:cNvSpPr>
                <a:spLocks noChangeArrowheads="1"/>
              </p:cNvSpPr>
              <p:nvPr/>
            </p:nvSpPr>
            <p:spPr bwMode="auto">
              <a:xfrm>
                <a:off x="877" y="610"/>
                <a:ext cx="4008" cy="3093"/>
              </a:xfrm>
              <a:prstGeom prst="rect">
                <a:avLst/>
              </a:prstGeom>
              <a:no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91" name="Rectangle 7"/>
              <p:cNvSpPr>
                <a:spLocks noChangeArrowheads="1"/>
              </p:cNvSpPr>
              <p:nvPr/>
            </p:nvSpPr>
            <p:spPr bwMode="auto">
              <a:xfrm>
                <a:off x="1204" y="686"/>
                <a:ext cx="3569" cy="2818"/>
              </a:xfrm>
              <a:prstGeom prst="rect">
                <a:avLst/>
              </a:prstGeom>
              <a:no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92" name="Line 8"/>
              <p:cNvSpPr>
                <a:spLocks noChangeShapeType="1"/>
              </p:cNvSpPr>
              <p:nvPr/>
            </p:nvSpPr>
            <p:spPr bwMode="auto">
              <a:xfrm flipV="1">
                <a:off x="1204" y="686"/>
                <a:ext cx="0" cy="2818"/>
              </a:xfrm>
              <a:prstGeom prst="line">
                <a:avLst/>
              </a:prstGeom>
              <a:noFill/>
              <a:ln w="635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93" name="Line 9"/>
              <p:cNvSpPr>
                <a:spLocks noChangeShapeType="1"/>
              </p:cNvSpPr>
              <p:nvPr/>
            </p:nvSpPr>
            <p:spPr bwMode="auto">
              <a:xfrm>
                <a:off x="1204" y="686"/>
                <a:ext cx="3569" cy="0"/>
              </a:xfrm>
              <a:prstGeom prst="line">
                <a:avLst/>
              </a:prstGeom>
              <a:noFill/>
              <a:ln w="635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94" name="Line 10"/>
              <p:cNvSpPr>
                <a:spLocks noChangeShapeType="1"/>
              </p:cNvSpPr>
              <p:nvPr/>
            </p:nvSpPr>
            <p:spPr bwMode="auto">
              <a:xfrm>
                <a:off x="4773" y="686"/>
                <a:ext cx="0" cy="2818"/>
              </a:xfrm>
              <a:prstGeom prst="line">
                <a:avLst/>
              </a:prstGeom>
              <a:noFill/>
              <a:ln w="635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95" name="Line 11"/>
              <p:cNvSpPr>
                <a:spLocks noChangeShapeType="1"/>
              </p:cNvSpPr>
              <p:nvPr/>
            </p:nvSpPr>
            <p:spPr bwMode="auto">
              <a:xfrm flipH="1">
                <a:off x="1204" y="3504"/>
                <a:ext cx="3569" cy="0"/>
              </a:xfrm>
              <a:prstGeom prst="line">
                <a:avLst/>
              </a:prstGeom>
              <a:noFill/>
              <a:ln w="635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96" name="Line 12"/>
              <p:cNvSpPr>
                <a:spLocks noChangeShapeType="1"/>
              </p:cNvSpPr>
              <p:nvPr/>
            </p:nvSpPr>
            <p:spPr bwMode="auto">
              <a:xfrm>
                <a:off x="1204" y="3504"/>
                <a:ext cx="356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97" name="Line 13"/>
              <p:cNvSpPr>
                <a:spLocks noChangeShapeType="1"/>
              </p:cNvSpPr>
              <p:nvPr/>
            </p:nvSpPr>
            <p:spPr bwMode="auto">
              <a:xfrm>
                <a:off x="1204" y="686"/>
                <a:ext cx="356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98" name="Line 14"/>
              <p:cNvSpPr>
                <a:spLocks noChangeShapeType="1"/>
              </p:cNvSpPr>
              <p:nvPr/>
            </p:nvSpPr>
            <p:spPr bwMode="auto">
              <a:xfrm flipV="1">
                <a:off x="1204" y="686"/>
                <a:ext cx="0" cy="281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99" name="Line 15"/>
              <p:cNvSpPr>
                <a:spLocks noChangeShapeType="1"/>
              </p:cNvSpPr>
              <p:nvPr/>
            </p:nvSpPr>
            <p:spPr bwMode="auto">
              <a:xfrm flipV="1">
                <a:off x="4773" y="686"/>
                <a:ext cx="0" cy="281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00" name="Line 16"/>
              <p:cNvSpPr>
                <a:spLocks noChangeShapeType="1"/>
              </p:cNvSpPr>
              <p:nvPr/>
            </p:nvSpPr>
            <p:spPr bwMode="auto">
              <a:xfrm>
                <a:off x="1204" y="3504"/>
                <a:ext cx="356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01" name="Line 17"/>
              <p:cNvSpPr>
                <a:spLocks noChangeShapeType="1"/>
              </p:cNvSpPr>
              <p:nvPr/>
            </p:nvSpPr>
            <p:spPr bwMode="auto">
              <a:xfrm flipV="1">
                <a:off x="1204" y="686"/>
                <a:ext cx="0" cy="281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02" name="Line 18"/>
              <p:cNvSpPr>
                <a:spLocks noChangeShapeType="1"/>
              </p:cNvSpPr>
              <p:nvPr/>
            </p:nvSpPr>
            <p:spPr bwMode="auto">
              <a:xfrm flipV="1">
                <a:off x="1227" y="3468"/>
                <a:ext cx="0" cy="3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03" name="Line 19"/>
              <p:cNvSpPr>
                <a:spLocks noChangeShapeType="1"/>
              </p:cNvSpPr>
              <p:nvPr/>
            </p:nvSpPr>
            <p:spPr bwMode="auto">
              <a:xfrm>
                <a:off x="1227" y="686"/>
                <a:ext cx="0" cy="3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04" name="Freeform 20"/>
              <p:cNvSpPr>
                <a:spLocks noEditPoints="1"/>
              </p:cNvSpPr>
              <p:nvPr/>
            </p:nvSpPr>
            <p:spPr bwMode="auto">
              <a:xfrm>
                <a:off x="1208" y="3543"/>
                <a:ext cx="37" cy="58"/>
              </a:xfrm>
              <a:custGeom>
                <a:avLst/>
                <a:gdLst>
                  <a:gd name="T0" fmla="*/ 19 w 37"/>
                  <a:gd name="T1" fmla="*/ 7 h 58"/>
                  <a:gd name="T2" fmla="*/ 15 w 37"/>
                  <a:gd name="T3" fmla="*/ 7 h 58"/>
                  <a:gd name="T4" fmla="*/ 13 w 37"/>
                  <a:gd name="T5" fmla="*/ 8 h 58"/>
                  <a:gd name="T6" fmla="*/ 11 w 37"/>
                  <a:gd name="T7" fmla="*/ 11 h 58"/>
                  <a:gd name="T8" fmla="*/ 9 w 37"/>
                  <a:gd name="T9" fmla="*/ 14 h 58"/>
                  <a:gd name="T10" fmla="*/ 8 w 37"/>
                  <a:gd name="T11" fmla="*/ 18 h 58"/>
                  <a:gd name="T12" fmla="*/ 8 w 37"/>
                  <a:gd name="T13" fmla="*/ 23 h 58"/>
                  <a:gd name="T14" fmla="*/ 8 w 37"/>
                  <a:gd name="T15" fmla="*/ 29 h 58"/>
                  <a:gd name="T16" fmla="*/ 8 w 37"/>
                  <a:gd name="T17" fmla="*/ 36 h 58"/>
                  <a:gd name="T18" fmla="*/ 8 w 37"/>
                  <a:gd name="T19" fmla="*/ 41 h 58"/>
                  <a:gd name="T20" fmla="*/ 9 w 37"/>
                  <a:gd name="T21" fmla="*/ 45 h 58"/>
                  <a:gd name="T22" fmla="*/ 11 w 37"/>
                  <a:gd name="T23" fmla="*/ 47 h 58"/>
                  <a:gd name="T24" fmla="*/ 13 w 37"/>
                  <a:gd name="T25" fmla="*/ 50 h 58"/>
                  <a:gd name="T26" fmla="*/ 15 w 37"/>
                  <a:gd name="T27" fmla="*/ 52 h 58"/>
                  <a:gd name="T28" fmla="*/ 19 w 37"/>
                  <a:gd name="T29" fmla="*/ 52 h 58"/>
                  <a:gd name="T30" fmla="*/ 21 w 37"/>
                  <a:gd name="T31" fmla="*/ 52 h 58"/>
                  <a:gd name="T32" fmla="*/ 24 w 37"/>
                  <a:gd name="T33" fmla="*/ 50 h 58"/>
                  <a:gd name="T34" fmla="*/ 26 w 37"/>
                  <a:gd name="T35" fmla="*/ 47 h 58"/>
                  <a:gd name="T36" fmla="*/ 29 w 37"/>
                  <a:gd name="T37" fmla="*/ 45 h 58"/>
                  <a:gd name="T38" fmla="*/ 29 w 37"/>
                  <a:gd name="T39" fmla="*/ 41 h 58"/>
                  <a:gd name="T40" fmla="*/ 30 w 37"/>
                  <a:gd name="T41" fmla="*/ 36 h 58"/>
                  <a:gd name="T42" fmla="*/ 30 w 37"/>
                  <a:gd name="T43" fmla="*/ 29 h 58"/>
                  <a:gd name="T44" fmla="*/ 30 w 37"/>
                  <a:gd name="T45" fmla="*/ 23 h 58"/>
                  <a:gd name="T46" fmla="*/ 29 w 37"/>
                  <a:gd name="T47" fmla="*/ 18 h 58"/>
                  <a:gd name="T48" fmla="*/ 29 w 37"/>
                  <a:gd name="T49" fmla="*/ 14 h 58"/>
                  <a:gd name="T50" fmla="*/ 26 w 37"/>
                  <a:gd name="T51" fmla="*/ 12 h 58"/>
                  <a:gd name="T52" fmla="*/ 25 w 37"/>
                  <a:gd name="T53" fmla="*/ 10 h 58"/>
                  <a:gd name="T54" fmla="*/ 21 w 37"/>
                  <a:gd name="T55" fmla="*/ 7 h 58"/>
                  <a:gd name="T56" fmla="*/ 19 w 37"/>
                  <a:gd name="T57" fmla="*/ 7 h 58"/>
                  <a:gd name="T58" fmla="*/ 19 w 37"/>
                  <a:gd name="T59" fmla="*/ 0 h 58"/>
                  <a:gd name="T60" fmla="*/ 23 w 37"/>
                  <a:gd name="T61" fmla="*/ 1 h 58"/>
                  <a:gd name="T62" fmla="*/ 28 w 37"/>
                  <a:gd name="T63" fmla="*/ 2 h 58"/>
                  <a:gd name="T64" fmla="*/ 30 w 37"/>
                  <a:gd name="T65" fmla="*/ 5 h 58"/>
                  <a:gd name="T66" fmla="*/ 32 w 37"/>
                  <a:gd name="T67" fmla="*/ 7 h 58"/>
                  <a:gd name="T68" fmla="*/ 35 w 37"/>
                  <a:gd name="T69" fmla="*/ 11 h 58"/>
                  <a:gd name="T70" fmla="*/ 36 w 37"/>
                  <a:gd name="T71" fmla="*/ 16 h 58"/>
                  <a:gd name="T72" fmla="*/ 37 w 37"/>
                  <a:gd name="T73" fmla="*/ 22 h 58"/>
                  <a:gd name="T74" fmla="*/ 37 w 37"/>
                  <a:gd name="T75" fmla="*/ 29 h 58"/>
                  <a:gd name="T76" fmla="*/ 37 w 37"/>
                  <a:gd name="T77" fmla="*/ 36 h 58"/>
                  <a:gd name="T78" fmla="*/ 36 w 37"/>
                  <a:gd name="T79" fmla="*/ 41 h 58"/>
                  <a:gd name="T80" fmla="*/ 36 w 37"/>
                  <a:gd name="T81" fmla="*/ 46 h 58"/>
                  <a:gd name="T82" fmla="*/ 34 w 37"/>
                  <a:gd name="T83" fmla="*/ 50 h 58"/>
                  <a:gd name="T84" fmla="*/ 31 w 37"/>
                  <a:gd name="T85" fmla="*/ 53 h 58"/>
                  <a:gd name="T86" fmla="*/ 29 w 37"/>
                  <a:gd name="T87" fmla="*/ 56 h 58"/>
                  <a:gd name="T88" fmla="*/ 26 w 37"/>
                  <a:gd name="T89" fmla="*/ 57 h 58"/>
                  <a:gd name="T90" fmla="*/ 23 w 37"/>
                  <a:gd name="T91" fmla="*/ 58 h 58"/>
                  <a:gd name="T92" fmla="*/ 19 w 37"/>
                  <a:gd name="T93" fmla="*/ 58 h 58"/>
                  <a:gd name="T94" fmla="*/ 14 w 37"/>
                  <a:gd name="T95" fmla="*/ 58 h 58"/>
                  <a:gd name="T96" fmla="*/ 9 w 37"/>
                  <a:gd name="T97" fmla="*/ 56 h 58"/>
                  <a:gd name="T98" fmla="*/ 6 w 37"/>
                  <a:gd name="T99" fmla="*/ 53 h 58"/>
                  <a:gd name="T100" fmla="*/ 2 w 37"/>
                  <a:gd name="T101" fmla="*/ 44 h 58"/>
                  <a:gd name="T102" fmla="*/ 0 w 37"/>
                  <a:gd name="T103" fmla="*/ 29 h 58"/>
                  <a:gd name="T104" fmla="*/ 1 w 37"/>
                  <a:gd name="T105" fmla="*/ 23 h 58"/>
                  <a:gd name="T106" fmla="*/ 1 w 37"/>
                  <a:gd name="T107" fmla="*/ 18 h 58"/>
                  <a:gd name="T108" fmla="*/ 2 w 37"/>
                  <a:gd name="T109" fmla="*/ 13 h 58"/>
                  <a:gd name="T110" fmla="*/ 3 w 37"/>
                  <a:gd name="T111" fmla="*/ 10 h 58"/>
                  <a:gd name="T112" fmla="*/ 6 w 37"/>
                  <a:gd name="T113" fmla="*/ 6 h 58"/>
                  <a:gd name="T114" fmla="*/ 8 w 37"/>
                  <a:gd name="T115" fmla="*/ 3 h 58"/>
                  <a:gd name="T116" fmla="*/ 12 w 37"/>
                  <a:gd name="T117" fmla="*/ 2 h 58"/>
                  <a:gd name="T118" fmla="*/ 15 w 37"/>
                  <a:gd name="T119" fmla="*/ 1 h 58"/>
                  <a:gd name="T120" fmla="*/ 19 w 37"/>
                  <a:gd name="T121"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58">
                    <a:moveTo>
                      <a:pt x="19" y="7"/>
                    </a:moveTo>
                    <a:lnTo>
                      <a:pt x="15" y="7"/>
                    </a:lnTo>
                    <a:lnTo>
                      <a:pt x="13" y="8"/>
                    </a:lnTo>
                    <a:lnTo>
                      <a:pt x="11" y="11"/>
                    </a:lnTo>
                    <a:lnTo>
                      <a:pt x="9" y="14"/>
                    </a:lnTo>
                    <a:lnTo>
                      <a:pt x="8" y="18"/>
                    </a:lnTo>
                    <a:lnTo>
                      <a:pt x="8" y="23"/>
                    </a:lnTo>
                    <a:lnTo>
                      <a:pt x="8" y="29"/>
                    </a:lnTo>
                    <a:lnTo>
                      <a:pt x="8" y="36"/>
                    </a:lnTo>
                    <a:lnTo>
                      <a:pt x="8" y="41"/>
                    </a:lnTo>
                    <a:lnTo>
                      <a:pt x="9" y="45"/>
                    </a:lnTo>
                    <a:lnTo>
                      <a:pt x="11" y="47"/>
                    </a:lnTo>
                    <a:lnTo>
                      <a:pt x="13" y="50"/>
                    </a:lnTo>
                    <a:lnTo>
                      <a:pt x="15" y="52"/>
                    </a:lnTo>
                    <a:lnTo>
                      <a:pt x="19" y="52"/>
                    </a:lnTo>
                    <a:lnTo>
                      <a:pt x="21" y="52"/>
                    </a:lnTo>
                    <a:lnTo>
                      <a:pt x="24" y="50"/>
                    </a:lnTo>
                    <a:lnTo>
                      <a:pt x="26" y="47"/>
                    </a:lnTo>
                    <a:lnTo>
                      <a:pt x="29" y="45"/>
                    </a:lnTo>
                    <a:lnTo>
                      <a:pt x="29" y="41"/>
                    </a:lnTo>
                    <a:lnTo>
                      <a:pt x="30" y="36"/>
                    </a:lnTo>
                    <a:lnTo>
                      <a:pt x="30" y="29"/>
                    </a:lnTo>
                    <a:lnTo>
                      <a:pt x="30" y="23"/>
                    </a:lnTo>
                    <a:lnTo>
                      <a:pt x="29" y="18"/>
                    </a:lnTo>
                    <a:lnTo>
                      <a:pt x="29" y="14"/>
                    </a:lnTo>
                    <a:lnTo>
                      <a:pt x="26" y="12"/>
                    </a:lnTo>
                    <a:lnTo>
                      <a:pt x="25" y="10"/>
                    </a:lnTo>
                    <a:lnTo>
                      <a:pt x="21" y="7"/>
                    </a:lnTo>
                    <a:lnTo>
                      <a:pt x="19" y="7"/>
                    </a:lnTo>
                    <a:close/>
                    <a:moveTo>
                      <a:pt x="19" y="0"/>
                    </a:moveTo>
                    <a:lnTo>
                      <a:pt x="23" y="1"/>
                    </a:lnTo>
                    <a:lnTo>
                      <a:pt x="28" y="2"/>
                    </a:lnTo>
                    <a:lnTo>
                      <a:pt x="30" y="5"/>
                    </a:lnTo>
                    <a:lnTo>
                      <a:pt x="32" y="7"/>
                    </a:lnTo>
                    <a:lnTo>
                      <a:pt x="35" y="11"/>
                    </a:lnTo>
                    <a:lnTo>
                      <a:pt x="36" y="16"/>
                    </a:lnTo>
                    <a:lnTo>
                      <a:pt x="37" y="22"/>
                    </a:lnTo>
                    <a:lnTo>
                      <a:pt x="37" y="29"/>
                    </a:lnTo>
                    <a:lnTo>
                      <a:pt x="37" y="36"/>
                    </a:lnTo>
                    <a:lnTo>
                      <a:pt x="36" y="41"/>
                    </a:lnTo>
                    <a:lnTo>
                      <a:pt x="36" y="46"/>
                    </a:lnTo>
                    <a:lnTo>
                      <a:pt x="34" y="50"/>
                    </a:lnTo>
                    <a:lnTo>
                      <a:pt x="31" y="53"/>
                    </a:lnTo>
                    <a:lnTo>
                      <a:pt x="29" y="56"/>
                    </a:lnTo>
                    <a:lnTo>
                      <a:pt x="26" y="57"/>
                    </a:lnTo>
                    <a:lnTo>
                      <a:pt x="23" y="58"/>
                    </a:lnTo>
                    <a:lnTo>
                      <a:pt x="19" y="58"/>
                    </a:lnTo>
                    <a:lnTo>
                      <a:pt x="14" y="58"/>
                    </a:lnTo>
                    <a:lnTo>
                      <a:pt x="9" y="56"/>
                    </a:lnTo>
                    <a:lnTo>
                      <a:pt x="6" y="53"/>
                    </a:lnTo>
                    <a:lnTo>
                      <a:pt x="2" y="44"/>
                    </a:lnTo>
                    <a:lnTo>
                      <a:pt x="0" y="29"/>
                    </a:lnTo>
                    <a:lnTo>
                      <a:pt x="1" y="23"/>
                    </a:lnTo>
                    <a:lnTo>
                      <a:pt x="1" y="18"/>
                    </a:lnTo>
                    <a:lnTo>
                      <a:pt x="2" y="13"/>
                    </a:lnTo>
                    <a:lnTo>
                      <a:pt x="3" y="10"/>
                    </a:lnTo>
                    <a:lnTo>
                      <a:pt x="6" y="6"/>
                    </a:lnTo>
                    <a:lnTo>
                      <a:pt x="8" y="3"/>
                    </a:lnTo>
                    <a:lnTo>
                      <a:pt x="12" y="2"/>
                    </a:lnTo>
                    <a:lnTo>
                      <a:pt x="15" y="1"/>
                    </a:lnTo>
                    <a:lnTo>
                      <a:pt x="1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5" name="Line 21"/>
              <p:cNvSpPr>
                <a:spLocks noChangeShapeType="1"/>
              </p:cNvSpPr>
              <p:nvPr/>
            </p:nvSpPr>
            <p:spPr bwMode="auto">
              <a:xfrm flipV="1">
                <a:off x="2409" y="3468"/>
                <a:ext cx="0" cy="3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06" name="Line 22"/>
              <p:cNvSpPr>
                <a:spLocks noChangeShapeType="1"/>
              </p:cNvSpPr>
              <p:nvPr/>
            </p:nvSpPr>
            <p:spPr bwMode="auto">
              <a:xfrm>
                <a:off x="2409" y="686"/>
                <a:ext cx="0" cy="3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07" name="Freeform 23"/>
              <p:cNvSpPr>
                <a:spLocks noEditPoints="1"/>
              </p:cNvSpPr>
              <p:nvPr/>
            </p:nvSpPr>
            <p:spPr bwMode="auto">
              <a:xfrm>
                <a:off x="2335" y="3543"/>
                <a:ext cx="37" cy="58"/>
              </a:xfrm>
              <a:custGeom>
                <a:avLst/>
                <a:gdLst>
                  <a:gd name="T0" fmla="*/ 18 w 37"/>
                  <a:gd name="T1" fmla="*/ 7 h 58"/>
                  <a:gd name="T2" fmla="*/ 15 w 37"/>
                  <a:gd name="T3" fmla="*/ 7 h 58"/>
                  <a:gd name="T4" fmla="*/ 13 w 37"/>
                  <a:gd name="T5" fmla="*/ 8 h 58"/>
                  <a:gd name="T6" fmla="*/ 11 w 37"/>
                  <a:gd name="T7" fmla="*/ 11 h 58"/>
                  <a:gd name="T8" fmla="*/ 9 w 37"/>
                  <a:gd name="T9" fmla="*/ 14 h 58"/>
                  <a:gd name="T10" fmla="*/ 8 w 37"/>
                  <a:gd name="T11" fmla="*/ 18 h 58"/>
                  <a:gd name="T12" fmla="*/ 7 w 37"/>
                  <a:gd name="T13" fmla="*/ 23 h 58"/>
                  <a:gd name="T14" fmla="*/ 7 w 37"/>
                  <a:gd name="T15" fmla="*/ 29 h 58"/>
                  <a:gd name="T16" fmla="*/ 7 w 37"/>
                  <a:gd name="T17" fmla="*/ 36 h 58"/>
                  <a:gd name="T18" fmla="*/ 8 w 37"/>
                  <a:gd name="T19" fmla="*/ 41 h 58"/>
                  <a:gd name="T20" fmla="*/ 9 w 37"/>
                  <a:gd name="T21" fmla="*/ 45 h 58"/>
                  <a:gd name="T22" fmla="*/ 11 w 37"/>
                  <a:gd name="T23" fmla="*/ 47 h 58"/>
                  <a:gd name="T24" fmla="*/ 13 w 37"/>
                  <a:gd name="T25" fmla="*/ 50 h 58"/>
                  <a:gd name="T26" fmla="*/ 15 w 37"/>
                  <a:gd name="T27" fmla="*/ 52 h 58"/>
                  <a:gd name="T28" fmla="*/ 18 w 37"/>
                  <a:gd name="T29" fmla="*/ 52 h 58"/>
                  <a:gd name="T30" fmla="*/ 22 w 37"/>
                  <a:gd name="T31" fmla="*/ 52 h 58"/>
                  <a:gd name="T32" fmla="*/ 24 w 37"/>
                  <a:gd name="T33" fmla="*/ 50 h 58"/>
                  <a:gd name="T34" fmla="*/ 26 w 37"/>
                  <a:gd name="T35" fmla="*/ 47 h 58"/>
                  <a:gd name="T36" fmla="*/ 28 w 37"/>
                  <a:gd name="T37" fmla="*/ 45 h 58"/>
                  <a:gd name="T38" fmla="*/ 29 w 37"/>
                  <a:gd name="T39" fmla="*/ 41 h 58"/>
                  <a:gd name="T40" fmla="*/ 30 w 37"/>
                  <a:gd name="T41" fmla="*/ 36 h 58"/>
                  <a:gd name="T42" fmla="*/ 30 w 37"/>
                  <a:gd name="T43" fmla="*/ 29 h 58"/>
                  <a:gd name="T44" fmla="*/ 30 w 37"/>
                  <a:gd name="T45" fmla="*/ 23 h 58"/>
                  <a:gd name="T46" fmla="*/ 29 w 37"/>
                  <a:gd name="T47" fmla="*/ 18 h 58"/>
                  <a:gd name="T48" fmla="*/ 28 w 37"/>
                  <a:gd name="T49" fmla="*/ 14 h 58"/>
                  <a:gd name="T50" fmla="*/ 26 w 37"/>
                  <a:gd name="T51" fmla="*/ 12 h 58"/>
                  <a:gd name="T52" fmla="*/ 24 w 37"/>
                  <a:gd name="T53" fmla="*/ 10 h 58"/>
                  <a:gd name="T54" fmla="*/ 22 w 37"/>
                  <a:gd name="T55" fmla="*/ 7 h 58"/>
                  <a:gd name="T56" fmla="*/ 18 w 37"/>
                  <a:gd name="T57" fmla="*/ 7 h 58"/>
                  <a:gd name="T58" fmla="*/ 18 w 37"/>
                  <a:gd name="T59" fmla="*/ 0 h 58"/>
                  <a:gd name="T60" fmla="*/ 23 w 37"/>
                  <a:gd name="T61" fmla="*/ 1 h 58"/>
                  <a:gd name="T62" fmla="*/ 26 w 37"/>
                  <a:gd name="T63" fmla="*/ 2 h 58"/>
                  <a:gd name="T64" fmla="*/ 30 w 37"/>
                  <a:gd name="T65" fmla="*/ 5 h 58"/>
                  <a:gd name="T66" fmla="*/ 32 w 37"/>
                  <a:gd name="T67" fmla="*/ 7 h 58"/>
                  <a:gd name="T68" fmla="*/ 35 w 37"/>
                  <a:gd name="T69" fmla="*/ 11 h 58"/>
                  <a:gd name="T70" fmla="*/ 36 w 37"/>
                  <a:gd name="T71" fmla="*/ 16 h 58"/>
                  <a:gd name="T72" fmla="*/ 37 w 37"/>
                  <a:gd name="T73" fmla="*/ 22 h 58"/>
                  <a:gd name="T74" fmla="*/ 37 w 37"/>
                  <a:gd name="T75" fmla="*/ 29 h 58"/>
                  <a:gd name="T76" fmla="*/ 37 w 37"/>
                  <a:gd name="T77" fmla="*/ 36 h 58"/>
                  <a:gd name="T78" fmla="*/ 36 w 37"/>
                  <a:gd name="T79" fmla="*/ 41 h 58"/>
                  <a:gd name="T80" fmla="*/ 35 w 37"/>
                  <a:gd name="T81" fmla="*/ 46 h 58"/>
                  <a:gd name="T82" fmla="*/ 34 w 37"/>
                  <a:gd name="T83" fmla="*/ 50 h 58"/>
                  <a:gd name="T84" fmla="*/ 31 w 37"/>
                  <a:gd name="T85" fmla="*/ 53 h 58"/>
                  <a:gd name="T86" fmla="*/ 29 w 37"/>
                  <a:gd name="T87" fmla="*/ 56 h 58"/>
                  <a:gd name="T88" fmla="*/ 26 w 37"/>
                  <a:gd name="T89" fmla="*/ 57 h 58"/>
                  <a:gd name="T90" fmla="*/ 23 w 37"/>
                  <a:gd name="T91" fmla="*/ 58 h 58"/>
                  <a:gd name="T92" fmla="*/ 18 w 37"/>
                  <a:gd name="T93" fmla="*/ 58 h 58"/>
                  <a:gd name="T94" fmla="*/ 13 w 37"/>
                  <a:gd name="T95" fmla="*/ 58 h 58"/>
                  <a:gd name="T96" fmla="*/ 9 w 37"/>
                  <a:gd name="T97" fmla="*/ 56 h 58"/>
                  <a:gd name="T98" fmla="*/ 6 w 37"/>
                  <a:gd name="T99" fmla="*/ 53 h 58"/>
                  <a:gd name="T100" fmla="*/ 1 w 37"/>
                  <a:gd name="T101" fmla="*/ 44 h 58"/>
                  <a:gd name="T102" fmla="*/ 0 w 37"/>
                  <a:gd name="T103" fmla="*/ 29 h 58"/>
                  <a:gd name="T104" fmla="*/ 0 w 37"/>
                  <a:gd name="T105" fmla="*/ 23 h 58"/>
                  <a:gd name="T106" fmla="*/ 1 w 37"/>
                  <a:gd name="T107" fmla="*/ 18 h 58"/>
                  <a:gd name="T108" fmla="*/ 2 w 37"/>
                  <a:gd name="T109" fmla="*/ 13 h 58"/>
                  <a:gd name="T110" fmla="*/ 3 w 37"/>
                  <a:gd name="T111" fmla="*/ 10 h 58"/>
                  <a:gd name="T112" fmla="*/ 6 w 37"/>
                  <a:gd name="T113" fmla="*/ 6 h 58"/>
                  <a:gd name="T114" fmla="*/ 8 w 37"/>
                  <a:gd name="T115" fmla="*/ 3 h 58"/>
                  <a:gd name="T116" fmla="*/ 11 w 37"/>
                  <a:gd name="T117" fmla="*/ 2 h 58"/>
                  <a:gd name="T118" fmla="*/ 14 w 37"/>
                  <a:gd name="T119" fmla="*/ 1 h 58"/>
                  <a:gd name="T120" fmla="*/ 18 w 37"/>
                  <a:gd name="T121"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58">
                    <a:moveTo>
                      <a:pt x="18" y="7"/>
                    </a:moveTo>
                    <a:lnTo>
                      <a:pt x="15" y="7"/>
                    </a:lnTo>
                    <a:lnTo>
                      <a:pt x="13" y="8"/>
                    </a:lnTo>
                    <a:lnTo>
                      <a:pt x="11" y="11"/>
                    </a:lnTo>
                    <a:lnTo>
                      <a:pt x="9" y="14"/>
                    </a:lnTo>
                    <a:lnTo>
                      <a:pt x="8" y="18"/>
                    </a:lnTo>
                    <a:lnTo>
                      <a:pt x="7" y="23"/>
                    </a:lnTo>
                    <a:lnTo>
                      <a:pt x="7" y="29"/>
                    </a:lnTo>
                    <a:lnTo>
                      <a:pt x="7" y="36"/>
                    </a:lnTo>
                    <a:lnTo>
                      <a:pt x="8" y="41"/>
                    </a:lnTo>
                    <a:lnTo>
                      <a:pt x="9" y="45"/>
                    </a:lnTo>
                    <a:lnTo>
                      <a:pt x="11" y="47"/>
                    </a:lnTo>
                    <a:lnTo>
                      <a:pt x="13" y="50"/>
                    </a:lnTo>
                    <a:lnTo>
                      <a:pt x="15" y="52"/>
                    </a:lnTo>
                    <a:lnTo>
                      <a:pt x="18" y="52"/>
                    </a:lnTo>
                    <a:lnTo>
                      <a:pt x="22" y="52"/>
                    </a:lnTo>
                    <a:lnTo>
                      <a:pt x="24" y="50"/>
                    </a:lnTo>
                    <a:lnTo>
                      <a:pt x="26" y="47"/>
                    </a:lnTo>
                    <a:lnTo>
                      <a:pt x="28" y="45"/>
                    </a:lnTo>
                    <a:lnTo>
                      <a:pt x="29" y="41"/>
                    </a:lnTo>
                    <a:lnTo>
                      <a:pt x="30" y="36"/>
                    </a:lnTo>
                    <a:lnTo>
                      <a:pt x="30" y="29"/>
                    </a:lnTo>
                    <a:lnTo>
                      <a:pt x="30" y="23"/>
                    </a:lnTo>
                    <a:lnTo>
                      <a:pt x="29" y="18"/>
                    </a:lnTo>
                    <a:lnTo>
                      <a:pt x="28" y="14"/>
                    </a:lnTo>
                    <a:lnTo>
                      <a:pt x="26" y="12"/>
                    </a:lnTo>
                    <a:lnTo>
                      <a:pt x="24" y="10"/>
                    </a:lnTo>
                    <a:lnTo>
                      <a:pt x="22" y="7"/>
                    </a:lnTo>
                    <a:lnTo>
                      <a:pt x="18" y="7"/>
                    </a:lnTo>
                    <a:close/>
                    <a:moveTo>
                      <a:pt x="18" y="0"/>
                    </a:moveTo>
                    <a:lnTo>
                      <a:pt x="23" y="1"/>
                    </a:lnTo>
                    <a:lnTo>
                      <a:pt x="26" y="2"/>
                    </a:lnTo>
                    <a:lnTo>
                      <a:pt x="30" y="5"/>
                    </a:lnTo>
                    <a:lnTo>
                      <a:pt x="32" y="7"/>
                    </a:lnTo>
                    <a:lnTo>
                      <a:pt x="35" y="11"/>
                    </a:lnTo>
                    <a:lnTo>
                      <a:pt x="36" y="16"/>
                    </a:lnTo>
                    <a:lnTo>
                      <a:pt x="37" y="22"/>
                    </a:lnTo>
                    <a:lnTo>
                      <a:pt x="37" y="29"/>
                    </a:lnTo>
                    <a:lnTo>
                      <a:pt x="37" y="36"/>
                    </a:lnTo>
                    <a:lnTo>
                      <a:pt x="36" y="41"/>
                    </a:lnTo>
                    <a:lnTo>
                      <a:pt x="35" y="46"/>
                    </a:lnTo>
                    <a:lnTo>
                      <a:pt x="34" y="50"/>
                    </a:lnTo>
                    <a:lnTo>
                      <a:pt x="31" y="53"/>
                    </a:lnTo>
                    <a:lnTo>
                      <a:pt x="29" y="56"/>
                    </a:lnTo>
                    <a:lnTo>
                      <a:pt x="26" y="57"/>
                    </a:lnTo>
                    <a:lnTo>
                      <a:pt x="23" y="58"/>
                    </a:lnTo>
                    <a:lnTo>
                      <a:pt x="18" y="58"/>
                    </a:lnTo>
                    <a:lnTo>
                      <a:pt x="13" y="58"/>
                    </a:lnTo>
                    <a:lnTo>
                      <a:pt x="9" y="56"/>
                    </a:lnTo>
                    <a:lnTo>
                      <a:pt x="6" y="53"/>
                    </a:lnTo>
                    <a:lnTo>
                      <a:pt x="1" y="44"/>
                    </a:lnTo>
                    <a:lnTo>
                      <a:pt x="0" y="29"/>
                    </a:lnTo>
                    <a:lnTo>
                      <a:pt x="0" y="23"/>
                    </a:lnTo>
                    <a:lnTo>
                      <a:pt x="1" y="18"/>
                    </a:lnTo>
                    <a:lnTo>
                      <a:pt x="2" y="13"/>
                    </a:lnTo>
                    <a:lnTo>
                      <a:pt x="3" y="10"/>
                    </a:lnTo>
                    <a:lnTo>
                      <a:pt x="6" y="6"/>
                    </a:lnTo>
                    <a:lnTo>
                      <a:pt x="8" y="3"/>
                    </a:lnTo>
                    <a:lnTo>
                      <a:pt x="11" y="2"/>
                    </a:lnTo>
                    <a:lnTo>
                      <a:pt x="14" y="1"/>
                    </a:lnTo>
                    <a:lnTo>
                      <a:pt x="1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8" name="Rectangle 24"/>
              <p:cNvSpPr>
                <a:spLocks noChangeArrowheads="1"/>
              </p:cNvSpPr>
              <p:nvPr/>
            </p:nvSpPr>
            <p:spPr bwMode="auto">
              <a:xfrm>
                <a:off x="2383" y="3594"/>
                <a:ext cx="8" cy="7"/>
              </a:xfrm>
              <a:prstGeom prst="rect">
                <a:avLst/>
              </a:prstGeom>
              <a:solidFill>
                <a:srgbClr val="000000"/>
              </a:solidFill>
              <a:ln w="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09" name="Freeform 25"/>
              <p:cNvSpPr>
                <a:spLocks noEditPoints="1"/>
              </p:cNvSpPr>
              <p:nvPr/>
            </p:nvSpPr>
            <p:spPr bwMode="auto">
              <a:xfrm>
                <a:off x="2401" y="3543"/>
                <a:ext cx="38" cy="58"/>
              </a:xfrm>
              <a:custGeom>
                <a:avLst/>
                <a:gdLst>
                  <a:gd name="T0" fmla="*/ 19 w 38"/>
                  <a:gd name="T1" fmla="*/ 7 h 58"/>
                  <a:gd name="T2" fmla="*/ 16 w 38"/>
                  <a:gd name="T3" fmla="*/ 7 h 58"/>
                  <a:gd name="T4" fmla="*/ 14 w 38"/>
                  <a:gd name="T5" fmla="*/ 8 h 58"/>
                  <a:gd name="T6" fmla="*/ 11 w 38"/>
                  <a:gd name="T7" fmla="*/ 11 h 58"/>
                  <a:gd name="T8" fmla="*/ 10 w 38"/>
                  <a:gd name="T9" fmla="*/ 14 h 58"/>
                  <a:gd name="T10" fmla="*/ 9 w 38"/>
                  <a:gd name="T11" fmla="*/ 18 h 58"/>
                  <a:gd name="T12" fmla="*/ 8 w 38"/>
                  <a:gd name="T13" fmla="*/ 23 h 58"/>
                  <a:gd name="T14" fmla="*/ 8 w 38"/>
                  <a:gd name="T15" fmla="*/ 29 h 58"/>
                  <a:gd name="T16" fmla="*/ 8 w 38"/>
                  <a:gd name="T17" fmla="*/ 36 h 58"/>
                  <a:gd name="T18" fmla="*/ 9 w 38"/>
                  <a:gd name="T19" fmla="*/ 41 h 58"/>
                  <a:gd name="T20" fmla="*/ 10 w 38"/>
                  <a:gd name="T21" fmla="*/ 45 h 58"/>
                  <a:gd name="T22" fmla="*/ 11 w 38"/>
                  <a:gd name="T23" fmla="*/ 47 h 58"/>
                  <a:gd name="T24" fmla="*/ 14 w 38"/>
                  <a:gd name="T25" fmla="*/ 50 h 58"/>
                  <a:gd name="T26" fmla="*/ 16 w 38"/>
                  <a:gd name="T27" fmla="*/ 52 h 58"/>
                  <a:gd name="T28" fmla="*/ 19 w 38"/>
                  <a:gd name="T29" fmla="*/ 52 h 58"/>
                  <a:gd name="T30" fmla="*/ 22 w 38"/>
                  <a:gd name="T31" fmla="*/ 52 h 58"/>
                  <a:gd name="T32" fmla="*/ 25 w 38"/>
                  <a:gd name="T33" fmla="*/ 50 h 58"/>
                  <a:gd name="T34" fmla="*/ 27 w 38"/>
                  <a:gd name="T35" fmla="*/ 47 h 58"/>
                  <a:gd name="T36" fmla="*/ 28 w 38"/>
                  <a:gd name="T37" fmla="*/ 45 h 58"/>
                  <a:gd name="T38" fmla="*/ 30 w 38"/>
                  <a:gd name="T39" fmla="*/ 41 h 58"/>
                  <a:gd name="T40" fmla="*/ 30 w 38"/>
                  <a:gd name="T41" fmla="*/ 36 h 58"/>
                  <a:gd name="T42" fmla="*/ 31 w 38"/>
                  <a:gd name="T43" fmla="*/ 29 h 58"/>
                  <a:gd name="T44" fmla="*/ 30 w 38"/>
                  <a:gd name="T45" fmla="*/ 23 h 58"/>
                  <a:gd name="T46" fmla="*/ 30 w 38"/>
                  <a:gd name="T47" fmla="*/ 18 h 58"/>
                  <a:gd name="T48" fmla="*/ 28 w 38"/>
                  <a:gd name="T49" fmla="*/ 14 h 58"/>
                  <a:gd name="T50" fmla="*/ 27 w 38"/>
                  <a:gd name="T51" fmla="*/ 12 h 58"/>
                  <a:gd name="T52" fmla="*/ 25 w 38"/>
                  <a:gd name="T53" fmla="*/ 10 h 58"/>
                  <a:gd name="T54" fmla="*/ 22 w 38"/>
                  <a:gd name="T55" fmla="*/ 7 h 58"/>
                  <a:gd name="T56" fmla="*/ 19 w 38"/>
                  <a:gd name="T57" fmla="*/ 7 h 58"/>
                  <a:gd name="T58" fmla="*/ 19 w 38"/>
                  <a:gd name="T59" fmla="*/ 0 h 58"/>
                  <a:gd name="T60" fmla="*/ 24 w 38"/>
                  <a:gd name="T61" fmla="*/ 1 h 58"/>
                  <a:gd name="T62" fmla="*/ 27 w 38"/>
                  <a:gd name="T63" fmla="*/ 2 h 58"/>
                  <a:gd name="T64" fmla="*/ 31 w 38"/>
                  <a:gd name="T65" fmla="*/ 5 h 58"/>
                  <a:gd name="T66" fmla="*/ 33 w 38"/>
                  <a:gd name="T67" fmla="*/ 7 h 58"/>
                  <a:gd name="T68" fmla="*/ 34 w 38"/>
                  <a:gd name="T69" fmla="*/ 11 h 58"/>
                  <a:gd name="T70" fmla="*/ 37 w 38"/>
                  <a:gd name="T71" fmla="*/ 16 h 58"/>
                  <a:gd name="T72" fmla="*/ 37 w 38"/>
                  <a:gd name="T73" fmla="*/ 22 h 58"/>
                  <a:gd name="T74" fmla="*/ 38 w 38"/>
                  <a:gd name="T75" fmla="*/ 29 h 58"/>
                  <a:gd name="T76" fmla="*/ 38 w 38"/>
                  <a:gd name="T77" fmla="*/ 36 h 58"/>
                  <a:gd name="T78" fmla="*/ 37 w 38"/>
                  <a:gd name="T79" fmla="*/ 41 h 58"/>
                  <a:gd name="T80" fmla="*/ 36 w 38"/>
                  <a:gd name="T81" fmla="*/ 46 h 58"/>
                  <a:gd name="T82" fmla="*/ 34 w 38"/>
                  <a:gd name="T83" fmla="*/ 50 h 58"/>
                  <a:gd name="T84" fmla="*/ 32 w 38"/>
                  <a:gd name="T85" fmla="*/ 53 h 58"/>
                  <a:gd name="T86" fmla="*/ 30 w 38"/>
                  <a:gd name="T87" fmla="*/ 56 h 58"/>
                  <a:gd name="T88" fmla="*/ 26 w 38"/>
                  <a:gd name="T89" fmla="*/ 57 h 58"/>
                  <a:gd name="T90" fmla="*/ 24 w 38"/>
                  <a:gd name="T91" fmla="*/ 58 h 58"/>
                  <a:gd name="T92" fmla="*/ 19 w 38"/>
                  <a:gd name="T93" fmla="*/ 58 h 58"/>
                  <a:gd name="T94" fmla="*/ 14 w 38"/>
                  <a:gd name="T95" fmla="*/ 58 h 58"/>
                  <a:gd name="T96" fmla="*/ 10 w 38"/>
                  <a:gd name="T97" fmla="*/ 56 h 58"/>
                  <a:gd name="T98" fmla="*/ 7 w 38"/>
                  <a:gd name="T99" fmla="*/ 53 h 58"/>
                  <a:gd name="T100" fmla="*/ 2 w 38"/>
                  <a:gd name="T101" fmla="*/ 44 h 58"/>
                  <a:gd name="T102" fmla="*/ 0 w 38"/>
                  <a:gd name="T103" fmla="*/ 29 h 58"/>
                  <a:gd name="T104" fmla="*/ 0 w 38"/>
                  <a:gd name="T105" fmla="*/ 23 h 58"/>
                  <a:gd name="T106" fmla="*/ 2 w 38"/>
                  <a:gd name="T107" fmla="*/ 18 h 58"/>
                  <a:gd name="T108" fmla="*/ 3 w 38"/>
                  <a:gd name="T109" fmla="*/ 13 h 58"/>
                  <a:gd name="T110" fmla="*/ 4 w 38"/>
                  <a:gd name="T111" fmla="*/ 10 h 58"/>
                  <a:gd name="T112" fmla="*/ 7 w 38"/>
                  <a:gd name="T113" fmla="*/ 6 h 58"/>
                  <a:gd name="T114" fmla="*/ 9 w 38"/>
                  <a:gd name="T115" fmla="*/ 3 h 58"/>
                  <a:gd name="T116" fmla="*/ 11 w 38"/>
                  <a:gd name="T117" fmla="*/ 2 h 58"/>
                  <a:gd name="T118" fmla="*/ 15 w 38"/>
                  <a:gd name="T119" fmla="*/ 1 h 58"/>
                  <a:gd name="T120" fmla="*/ 19 w 38"/>
                  <a:gd name="T121"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 h="58">
                    <a:moveTo>
                      <a:pt x="19" y="7"/>
                    </a:moveTo>
                    <a:lnTo>
                      <a:pt x="16" y="7"/>
                    </a:lnTo>
                    <a:lnTo>
                      <a:pt x="14" y="8"/>
                    </a:lnTo>
                    <a:lnTo>
                      <a:pt x="11" y="11"/>
                    </a:lnTo>
                    <a:lnTo>
                      <a:pt x="10" y="14"/>
                    </a:lnTo>
                    <a:lnTo>
                      <a:pt x="9" y="18"/>
                    </a:lnTo>
                    <a:lnTo>
                      <a:pt x="8" y="23"/>
                    </a:lnTo>
                    <a:lnTo>
                      <a:pt x="8" y="29"/>
                    </a:lnTo>
                    <a:lnTo>
                      <a:pt x="8" y="36"/>
                    </a:lnTo>
                    <a:lnTo>
                      <a:pt x="9" y="41"/>
                    </a:lnTo>
                    <a:lnTo>
                      <a:pt x="10" y="45"/>
                    </a:lnTo>
                    <a:lnTo>
                      <a:pt x="11" y="47"/>
                    </a:lnTo>
                    <a:lnTo>
                      <a:pt x="14" y="50"/>
                    </a:lnTo>
                    <a:lnTo>
                      <a:pt x="16" y="52"/>
                    </a:lnTo>
                    <a:lnTo>
                      <a:pt x="19" y="52"/>
                    </a:lnTo>
                    <a:lnTo>
                      <a:pt x="22" y="52"/>
                    </a:lnTo>
                    <a:lnTo>
                      <a:pt x="25" y="50"/>
                    </a:lnTo>
                    <a:lnTo>
                      <a:pt x="27" y="47"/>
                    </a:lnTo>
                    <a:lnTo>
                      <a:pt x="28" y="45"/>
                    </a:lnTo>
                    <a:lnTo>
                      <a:pt x="30" y="41"/>
                    </a:lnTo>
                    <a:lnTo>
                      <a:pt x="30" y="36"/>
                    </a:lnTo>
                    <a:lnTo>
                      <a:pt x="31" y="29"/>
                    </a:lnTo>
                    <a:lnTo>
                      <a:pt x="30" y="23"/>
                    </a:lnTo>
                    <a:lnTo>
                      <a:pt x="30" y="18"/>
                    </a:lnTo>
                    <a:lnTo>
                      <a:pt x="28" y="14"/>
                    </a:lnTo>
                    <a:lnTo>
                      <a:pt x="27" y="12"/>
                    </a:lnTo>
                    <a:lnTo>
                      <a:pt x="25" y="10"/>
                    </a:lnTo>
                    <a:lnTo>
                      <a:pt x="22" y="7"/>
                    </a:lnTo>
                    <a:lnTo>
                      <a:pt x="19" y="7"/>
                    </a:lnTo>
                    <a:close/>
                    <a:moveTo>
                      <a:pt x="19" y="0"/>
                    </a:moveTo>
                    <a:lnTo>
                      <a:pt x="24" y="1"/>
                    </a:lnTo>
                    <a:lnTo>
                      <a:pt x="27" y="2"/>
                    </a:lnTo>
                    <a:lnTo>
                      <a:pt x="31" y="5"/>
                    </a:lnTo>
                    <a:lnTo>
                      <a:pt x="33" y="7"/>
                    </a:lnTo>
                    <a:lnTo>
                      <a:pt x="34" y="11"/>
                    </a:lnTo>
                    <a:lnTo>
                      <a:pt x="37" y="16"/>
                    </a:lnTo>
                    <a:lnTo>
                      <a:pt x="37" y="22"/>
                    </a:lnTo>
                    <a:lnTo>
                      <a:pt x="38" y="29"/>
                    </a:lnTo>
                    <a:lnTo>
                      <a:pt x="38" y="36"/>
                    </a:lnTo>
                    <a:lnTo>
                      <a:pt x="37" y="41"/>
                    </a:lnTo>
                    <a:lnTo>
                      <a:pt x="36" y="46"/>
                    </a:lnTo>
                    <a:lnTo>
                      <a:pt x="34" y="50"/>
                    </a:lnTo>
                    <a:lnTo>
                      <a:pt x="32" y="53"/>
                    </a:lnTo>
                    <a:lnTo>
                      <a:pt x="30" y="56"/>
                    </a:lnTo>
                    <a:lnTo>
                      <a:pt x="26" y="57"/>
                    </a:lnTo>
                    <a:lnTo>
                      <a:pt x="24" y="58"/>
                    </a:lnTo>
                    <a:lnTo>
                      <a:pt x="19" y="58"/>
                    </a:lnTo>
                    <a:lnTo>
                      <a:pt x="14" y="58"/>
                    </a:lnTo>
                    <a:lnTo>
                      <a:pt x="10" y="56"/>
                    </a:lnTo>
                    <a:lnTo>
                      <a:pt x="7" y="53"/>
                    </a:lnTo>
                    <a:lnTo>
                      <a:pt x="2" y="44"/>
                    </a:lnTo>
                    <a:lnTo>
                      <a:pt x="0" y="29"/>
                    </a:lnTo>
                    <a:lnTo>
                      <a:pt x="0" y="23"/>
                    </a:lnTo>
                    <a:lnTo>
                      <a:pt x="2" y="18"/>
                    </a:lnTo>
                    <a:lnTo>
                      <a:pt x="3" y="13"/>
                    </a:lnTo>
                    <a:lnTo>
                      <a:pt x="4" y="10"/>
                    </a:lnTo>
                    <a:lnTo>
                      <a:pt x="7" y="6"/>
                    </a:lnTo>
                    <a:lnTo>
                      <a:pt x="9" y="3"/>
                    </a:lnTo>
                    <a:lnTo>
                      <a:pt x="11" y="2"/>
                    </a:lnTo>
                    <a:lnTo>
                      <a:pt x="15" y="1"/>
                    </a:lnTo>
                    <a:lnTo>
                      <a:pt x="1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0" name="Freeform 26"/>
              <p:cNvSpPr>
                <a:spLocks/>
              </p:cNvSpPr>
              <p:nvPr/>
            </p:nvSpPr>
            <p:spPr bwMode="auto">
              <a:xfrm>
                <a:off x="2445" y="3544"/>
                <a:ext cx="38" cy="57"/>
              </a:xfrm>
              <a:custGeom>
                <a:avLst/>
                <a:gdLst>
                  <a:gd name="T0" fmla="*/ 7 w 38"/>
                  <a:gd name="T1" fmla="*/ 0 h 57"/>
                  <a:gd name="T2" fmla="*/ 34 w 38"/>
                  <a:gd name="T3" fmla="*/ 0 h 57"/>
                  <a:gd name="T4" fmla="*/ 34 w 38"/>
                  <a:gd name="T5" fmla="*/ 7 h 57"/>
                  <a:gd name="T6" fmla="*/ 14 w 38"/>
                  <a:gd name="T7" fmla="*/ 7 h 57"/>
                  <a:gd name="T8" fmla="*/ 10 w 38"/>
                  <a:gd name="T9" fmla="*/ 22 h 57"/>
                  <a:gd name="T10" fmla="*/ 16 w 38"/>
                  <a:gd name="T11" fmla="*/ 19 h 57"/>
                  <a:gd name="T12" fmla="*/ 21 w 38"/>
                  <a:gd name="T13" fmla="*/ 18 h 57"/>
                  <a:gd name="T14" fmla="*/ 26 w 38"/>
                  <a:gd name="T15" fmla="*/ 19 h 57"/>
                  <a:gd name="T16" fmla="*/ 29 w 38"/>
                  <a:gd name="T17" fmla="*/ 21 h 57"/>
                  <a:gd name="T18" fmla="*/ 33 w 38"/>
                  <a:gd name="T19" fmla="*/ 23 h 57"/>
                  <a:gd name="T20" fmla="*/ 35 w 38"/>
                  <a:gd name="T21" fmla="*/ 28 h 57"/>
                  <a:gd name="T22" fmla="*/ 38 w 38"/>
                  <a:gd name="T23" fmla="*/ 32 h 57"/>
                  <a:gd name="T24" fmla="*/ 38 w 38"/>
                  <a:gd name="T25" fmla="*/ 38 h 57"/>
                  <a:gd name="T26" fmla="*/ 38 w 38"/>
                  <a:gd name="T27" fmla="*/ 43 h 57"/>
                  <a:gd name="T28" fmla="*/ 35 w 38"/>
                  <a:gd name="T29" fmla="*/ 46 h 57"/>
                  <a:gd name="T30" fmla="*/ 33 w 38"/>
                  <a:gd name="T31" fmla="*/ 51 h 57"/>
                  <a:gd name="T32" fmla="*/ 31 w 38"/>
                  <a:gd name="T33" fmla="*/ 53 h 57"/>
                  <a:gd name="T34" fmla="*/ 27 w 38"/>
                  <a:gd name="T35" fmla="*/ 56 h 57"/>
                  <a:gd name="T36" fmla="*/ 23 w 38"/>
                  <a:gd name="T37" fmla="*/ 57 h 57"/>
                  <a:gd name="T38" fmla="*/ 18 w 38"/>
                  <a:gd name="T39" fmla="*/ 57 h 57"/>
                  <a:gd name="T40" fmla="*/ 14 w 38"/>
                  <a:gd name="T41" fmla="*/ 57 h 57"/>
                  <a:gd name="T42" fmla="*/ 10 w 38"/>
                  <a:gd name="T43" fmla="*/ 56 h 57"/>
                  <a:gd name="T44" fmla="*/ 6 w 38"/>
                  <a:gd name="T45" fmla="*/ 53 h 57"/>
                  <a:gd name="T46" fmla="*/ 4 w 38"/>
                  <a:gd name="T47" fmla="*/ 50 h 57"/>
                  <a:gd name="T48" fmla="*/ 1 w 38"/>
                  <a:gd name="T49" fmla="*/ 46 h 57"/>
                  <a:gd name="T50" fmla="*/ 0 w 38"/>
                  <a:gd name="T51" fmla="*/ 41 h 57"/>
                  <a:gd name="T52" fmla="*/ 7 w 38"/>
                  <a:gd name="T53" fmla="*/ 41 h 57"/>
                  <a:gd name="T54" fmla="*/ 9 w 38"/>
                  <a:gd name="T55" fmla="*/ 45 h 57"/>
                  <a:gd name="T56" fmla="*/ 11 w 38"/>
                  <a:gd name="T57" fmla="*/ 49 h 57"/>
                  <a:gd name="T58" fmla="*/ 15 w 38"/>
                  <a:gd name="T59" fmla="*/ 50 h 57"/>
                  <a:gd name="T60" fmla="*/ 18 w 38"/>
                  <a:gd name="T61" fmla="*/ 51 h 57"/>
                  <a:gd name="T62" fmla="*/ 22 w 38"/>
                  <a:gd name="T63" fmla="*/ 51 h 57"/>
                  <a:gd name="T64" fmla="*/ 24 w 38"/>
                  <a:gd name="T65" fmla="*/ 50 h 57"/>
                  <a:gd name="T66" fmla="*/ 27 w 38"/>
                  <a:gd name="T67" fmla="*/ 47 h 57"/>
                  <a:gd name="T68" fmla="*/ 29 w 38"/>
                  <a:gd name="T69" fmla="*/ 45 h 57"/>
                  <a:gd name="T70" fmla="*/ 31 w 38"/>
                  <a:gd name="T71" fmla="*/ 41 h 57"/>
                  <a:gd name="T72" fmla="*/ 31 w 38"/>
                  <a:gd name="T73" fmla="*/ 38 h 57"/>
                  <a:gd name="T74" fmla="*/ 31 w 38"/>
                  <a:gd name="T75" fmla="*/ 34 h 57"/>
                  <a:gd name="T76" fmla="*/ 29 w 38"/>
                  <a:gd name="T77" fmla="*/ 30 h 57"/>
                  <a:gd name="T78" fmla="*/ 28 w 38"/>
                  <a:gd name="T79" fmla="*/ 28 h 57"/>
                  <a:gd name="T80" fmla="*/ 26 w 38"/>
                  <a:gd name="T81" fmla="*/ 27 h 57"/>
                  <a:gd name="T82" fmla="*/ 22 w 38"/>
                  <a:gd name="T83" fmla="*/ 26 h 57"/>
                  <a:gd name="T84" fmla="*/ 18 w 38"/>
                  <a:gd name="T85" fmla="*/ 26 h 57"/>
                  <a:gd name="T86" fmla="*/ 16 w 38"/>
                  <a:gd name="T87" fmla="*/ 26 h 57"/>
                  <a:gd name="T88" fmla="*/ 12 w 38"/>
                  <a:gd name="T89" fmla="*/ 27 h 57"/>
                  <a:gd name="T90" fmla="*/ 11 w 38"/>
                  <a:gd name="T91" fmla="*/ 28 h 57"/>
                  <a:gd name="T92" fmla="*/ 9 w 38"/>
                  <a:gd name="T93" fmla="*/ 30 h 57"/>
                  <a:gd name="T94" fmla="*/ 1 w 38"/>
                  <a:gd name="T95" fmla="*/ 29 h 57"/>
                  <a:gd name="T96" fmla="*/ 7 w 38"/>
                  <a:gd name="T9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 h="57">
                    <a:moveTo>
                      <a:pt x="7" y="0"/>
                    </a:moveTo>
                    <a:lnTo>
                      <a:pt x="34" y="0"/>
                    </a:lnTo>
                    <a:lnTo>
                      <a:pt x="34" y="7"/>
                    </a:lnTo>
                    <a:lnTo>
                      <a:pt x="14" y="7"/>
                    </a:lnTo>
                    <a:lnTo>
                      <a:pt x="10" y="22"/>
                    </a:lnTo>
                    <a:lnTo>
                      <a:pt x="16" y="19"/>
                    </a:lnTo>
                    <a:lnTo>
                      <a:pt x="21" y="18"/>
                    </a:lnTo>
                    <a:lnTo>
                      <a:pt x="26" y="19"/>
                    </a:lnTo>
                    <a:lnTo>
                      <a:pt x="29" y="21"/>
                    </a:lnTo>
                    <a:lnTo>
                      <a:pt x="33" y="23"/>
                    </a:lnTo>
                    <a:lnTo>
                      <a:pt x="35" y="28"/>
                    </a:lnTo>
                    <a:lnTo>
                      <a:pt x="38" y="32"/>
                    </a:lnTo>
                    <a:lnTo>
                      <a:pt x="38" y="38"/>
                    </a:lnTo>
                    <a:lnTo>
                      <a:pt x="38" y="43"/>
                    </a:lnTo>
                    <a:lnTo>
                      <a:pt x="35" y="46"/>
                    </a:lnTo>
                    <a:lnTo>
                      <a:pt x="33" y="51"/>
                    </a:lnTo>
                    <a:lnTo>
                      <a:pt x="31" y="53"/>
                    </a:lnTo>
                    <a:lnTo>
                      <a:pt x="27" y="56"/>
                    </a:lnTo>
                    <a:lnTo>
                      <a:pt x="23" y="57"/>
                    </a:lnTo>
                    <a:lnTo>
                      <a:pt x="18" y="57"/>
                    </a:lnTo>
                    <a:lnTo>
                      <a:pt x="14" y="57"/>
                    </a:lnTo>
                    <a:lnTo>
                      <a:pt x="10" y="56"/>
                    </a:lnTo>
                    <a:lnTo>
                      <a:pt x="6" y="53"/>
                    </a:lnTo>
                    <a:lnTo>
                      <a:pt x="4" y="50"/>
                    </a:lnTo>
                    <a:lnTo>
                      <a:pt x="1" y="46"/>
                    </a:lnTo>
                    <a:lnTo>
                      <a:pt x="0" y="41"/>
                    </a:lnTo>
                    <a:lnTo>
                      <a:pt x="7" y="41"/>
                    </a:lnTo>
                    <a:lnTo>
                      <a:pt x="9" y="45"/>
                    </a:lnTo>
                    <a:lnTo>
                      <a:pt x="11" y="49"/>
                    </a:lnTo>
                    <a:lnTo>
                      <a:pt x="15" y="50"/>
                    </a:lnTo>
                    <a:lnTo>
                      <a:pt x="18" y="51"/>
                    </a:lnTo>
                    <a:lnTo>
                      <a:pt x="22" y="51"/>
                    </a:lnTo>
                    <a:lnTo>
                      <a:pt x="24" y="50"/>
                    </a:lnTo>
                    <a:lnTo>
                      <a:pt x="27" y="47"/>
                    </a:lnTo>
                    <a:lnTo>
                      <a:pt x="29" y="45"/>
                    </a:lnTo>
                    <a:lnTo>
                      <a:pt x="31" y="41"/>
                    </a:lnTo>
                    <a:lnTo>
                      <a:pt x="31" y="38"/>
                    </a:lnTo>
                    <a:lnTo>
                      <a:pt x="31" y="34"/>
                    </a:lnTo>
                    <a:lnTo>
                      <a:pt x="29" y="30"/>
                    </a:lnTo>
                    <a:lnTo>
                      <a:pt x="28" y="28"/>
                    </a:lnTo>
                    <a:lnTo>
                      <a:pt x="26" y="27"/>
                    </a:lnTo>
                    <a:lnTo>
                      <a:pt x="22" y="26"/>
                    </a:lnTo>
                    <a:lnTo>
                      <a:pt x="18" y="26"/>
                    </a:lnTo>
                    <a:lnTo>
                      <a:pt x="16" y="26"/>
                    </a:lnTo>
                    <a:lnTo>
                      <a:pt x="12" y="27"/>
                    </a:lnTo>
                    <a:lnTo>
                      <a:pt x="11" y="28"/>
                    </a:lnTo>
                    <a:lnTo>
                      <a:pt x="9" y="30"/>
                    </a:lnTo>
                    <a:lnTo>
                      <a:pt x="1" y="29"/>
                    </a:lnTo>
                    <a:lnTo>
                      <a:pt x="7"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1" name="Line 27"/>
              <p:cNvSpPr>
                <a:spLocks noChangeShapeType="1"/>
              </p:cNvSpPr>
              <p:nvPr/>
            </p:nvSpPr>
            <p:spPr bwMode="auto">
              <a:xfrm flipV="1">
                <a:off x="3592" y="3468"/>
                <a:ext cx="0" cy="3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12" name="Line 28"/>
              <p:cNvSpPr>
                <a:spLocks noChangeShapeType="1"/>
              </p:cNvSpPr>
              <p:nvPr/>
            </p:nvSpPr>
            <p:spPr bwMode="auto">
              <a:xfrm>
                <a:off x="3592" y="686"/>
                <a:ext cx="0" cy="3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13" name="Freeform 29"/>
              <p:cNvSpPr>
                <a:spLocks noEditPoints="1"/>
              </p:cNvSpPr>
              <p:nvPr/>
            </p:nvSpPr>
            <p:spPr bwMode="auto">
              <a:xfrm>
                <a:off x="3539" y="3543"/>
                <a:ext cx="38" cy="58"/>
              </a:xfrm>
              <a:custGeom>
                <a:avLst/>
                <a:gdLst>
                  <a:gd name="T0" fmla="*/ 19 w 38"/>
                  <a:gd name="T1" fmla="*/ 7 h 58"/>
                  <a:gd name="T2" fmla="*/ 16 w 38"/>
                  <a:gd name="T3" fmla="*/ 7 h 58"/>
                  <a:gd name="T4" fmla="*/ 14 w 38"/>
                  <a:gd name="T5" fmla="*/ 8 h 58"/>
                  <a:gd name="T6" fmla="*/ 11 w 38"/>
                  <a:gd name="T7" fmla="*/ 11 h 58"/>
                  <a:gd name="T8" fmla="*/ 10 w 38"/>
                  <a:gd name="T9" fmla="*/ 14 h 58"/>
                  <a:gd name="T10" fmla="*/ 9 w 38"/>
                  <a:gd name="T11" fmla="*/ 18 h 58"/>
                  <a:gd name="T12" fmla="*/ 8 w 38"/>
                  <a:gd name="T13" fmla="*/ 23 h 58"/>
                  <a:gd name="T14" fmla="*/ 8 w 38"/>
                  <a:gd name="T15" fmla="*/ 29 h 58"/>
                  <a:gd name="T16" fmla="*/ 8 w 38"/>
                  <a:gd name="T17" fmla="*/ 36 h 58"/>
                  <a:gd name="T18" fmla="*/ 9 w 38"/>
                  <a:gd name="T19" fmla="*/ 41 h 58"/>
                  <a:gd name="T20" fmla="*/ 10 w 38"/>
                  <a:gd name="T21" fmla="*/ 45 h 58"/>
                  <a:gd name="T22" fmla="*/ 11 w 38"/>
                  <a:gd name="T23" fmla="*/ 47 h 58"/>
                  <a:gd name="T24" fmla="*/ 14 w 38"/>
                  <a:gd name="T25" fmla="*/ 50 h 58"/>
                  <a:gd name="T26" fmla="*/ 16 w 38"/>
                  <a:gd name="T27" fmla="*/ 52 h 58"/>
                  <a:gd name="T28" fmla="*/ 19 w 38"/>
                  <a:gd name="T29" fmla="*/ 52 h 58"/>
                  <a:gd name="T30" fmla="*/ 22 w 38"/>
                  <a:gd name="T31" fmla="*/ 52 h 58"/>
                  <a:gd name="T32" fmla="*/ 25 w 38"/>
                  <a:gd name="T33" fmla="*/ 50 h 58"/>
                  <a:gd name="T34" fmla="*/ 27 w 38"/>
                  <a:gd name="T35" fmla="*/ 47 h 58"/>
                  <a:gd name="T36" fmla="*/ 28 w 38"/>
                  <a:gd name="T37" fmla="*/ 45 h 58"/>
                  <a:gd name="T38" fmla="*/ 30 w 38"/>
                  <a:gd name="T39" fmla="*/ 41 h 58"/>
                  <a:gd name="T40" fmla="*/ 30 w 38"/>
                  <a:gd name="T41" fmla="*/ 36 h 58"/>
                  <a:gd name="T42" fmla="*/ 31 w 38"/>
                  <a:gd name="T43" fmla="*/ 29 h 58"/>
                  <a:gd name="T44" fmla="*/ 30 w 38"/>
                  <a:gd name="T45" fmla="*/ 23 h 58"/>
                  <a:gd name="T46" fmla="*/ 30 w 38"/>
                  <a:gd name="T47" fmla="*/ 18 h 58"/>
                  <a:gd name="T48" fmla="*/ 28 w 38"/>
                  <a:gd name="T49" fmla="*/ 14 h 58"/>
                  <a:gd name="T50" fmla="*/ 27 w 38"/>
                  <a:gd name="T51" fmla="*/ 12 h 58"/>
                  <a:gd name="T52" fmla="*/ 25 w 38"/>
                  <a:gd name="T53" fmla="*/ 10 h 58"/>
                  <a:gd name="T54" fmla="*/ 22 w 38"/>
                  <a:gd name="T55" fmla="*/ 7 h 58"/>
                  <a:gd name="T56" fmla="*/ 19 w 38"/>
                  <a:gd name="T57" fmla="*/ 7 h 58"/>
                  <a:gd name="T58" fmla="*/ 19 w 38"/>
                  <a:gd name="T59" fmla="*/ 0 h 58"/>
                  <a:gd name="T60" fmla="*/ 24 w 38"/>
                  <a:gd name="T61" fmla="*/ 1 h 58"/>
                  <a:gd name="T62" fmla="*/ 27 w 38"/>
                  <a:gd name="T63" fmla="*/ 2 h 58"/>
                  <a:gd name="T64" fmla="*/ 31 w 38"/>
                  <a:gd name="T65" fmla="*/ 5 h 58"/>
                  <a:gd name="T66" fmla="*/ 33 w 38"/>
                  <a:gd name="T67" fmla="*/ 7 h 58"/>
                  <a:gd name="T68" fmla="*/ 35 w 38"/>
                  <a:gd name="T69" fmla="*/ 11 h 58"/>
                  <a:gd name="T70" fmla="*/ 37 w 38"/>
                  <a:gd name="T71" fmla="*/ 16 h 58"/>
                  <a:gd name="T72" fmla="*/ 37 w 38"/>
                  <a:gd name="T73" fmla="*/ 22 h 58"/>
                  <a:gd name="T74" fmla="*/ 38 w 38"/>
                  <a:gd name="T75" fmla="*/ 29 h 58"/>
                  <a:gd name="T76" fmla="*/ 38 w 38"/>
                  <a:gd name="T77" fmla="*/ 36 h 58"/>
                  <a:gd name="T78" fmla="*/ 37 w 38"/>
                  <a:gd name="T79" fmla="*/ 41 h 58"/>
                  <a:gd name="T80" fmla="*/ 36 w 38"/>
                  <a:gd name="T81" fmla="*/ 46 h 58"/>
                  <a:gd name="T82" fmla="*/ 35 w 38"/>
                  <a:gd name="T83" fmla="*/ 50 h 58"/>
                  <a:gd name="T84" fmla="*/ 32 w 38"/>
                  <a:gd name="T85" fmla="*/ 53 h 58"/>
                  <a:gd name="T86" fmla="*/ 30 w 38"/>
                  <a:gd name="T87" fmla="*/ 56 h 58"/>
                  <a:gd name="T88" fmla="*/ 26 w 38"/>
                  <a:gd name="T89" fmla="*/ 57 h 58"/>
                  <a:gd name="T90" fmla="*/ 24 w 38"/>
                  <a:gd name="T91" fmla="*/ 58 h 58"/>
                  <a:gd name="T92" fmla="*/ 19 w 38"/>
                  <a:gd name="T93" fmla="*/ 58 h 58"/>
                  <a:gd name="T94" fmla="*/ 14 w 38"/>
                  <a:gd name="T95" fmla="*/ 58 h 58"/>
                  <a:gd name="T96" fmla="*/ 9 w 38"/>
                  <a:gd name="T97" fmla="*/ 56 h 58"/>
                  <a:gd name="T98" fmla="*/ 7 w 38"/>
                  <a:gd name="T99" fmla="*/ 53 h 58"/>
                  <a:gd name="T100" fmla="*/ 2 w 38"/>
                  <a:gd name="T101" fmla="*/ 44 h 58"/>
                  <a:gd name="T102" fmla="*/ 0 w 38"/>
                  <a:gd name="T103" fmla="*/ 29 h 58"/>
                  <a:gd name="T104" fmla="*/ 0 w 38"/>
                  <a:gd name="T105" fmla="*/ 23 h 58"/>
                  <a:gd name="T106" fmla="*/ 2 w 38"/>
                  <a:gd name="T107" fmla="*/ 18 h 58"/>
                  <a:gd name="T108" fmla="*/ 3 w 38"/>
                  <a:gd name="T109" fmla="*/ 13 h 58"/>
                  <a:gd name="T110" fmla="*/ 4 w 38"/>
                  <a:gd name="T111" fmla="*/ 10 h 58"/>
                  <a:gd name="T112" fmla="*/ 7 w 38"/>
                  <a:gd name="T113" fmla="*/ 6 h 58"/>
                  <a:gd name="T114" fmla="*/ 9 w 38"/>
                  <a:gd name="T115" fmla="*/ 3 h 58"/>
                  <a:gd name="T116" fmla="*/ 11 w 38"/>
                  <a:gd name="T117" fmla="*/ 2 h 58"/>
                  <a:gd name="T118" fmla="*/ 15 w 38"/>
                  <a:gd name="T119" fmla="*/ 1 h 58"/>
                  <a:gd name="T120" fmla="*/ 19 w 38"/>
                  <a:gd name="T121"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 h="58">
                    <a:moveTo>
                      <a:pt x="19" y="7"/>
                    </a:moveTo>
                    <a:lnTo>
                      <a:pt x="16" y="7"/>
                    </a:lnTo>
                    <a:lnTo>
                      <a:pt x="14" y="8"/>
                    </a:lnTo>
                    <a:lnTo>
                      <a:pt x="11" y="11"/>
                    </a:lnTo>
                    <a:lnTo>
                      <a:pt x="10" y="14"/>
                    </a:lnTo>
                    <a:lnTo>
                      <a:pt x="9" y="18"/>
                    </a:lnTo>
                    <a:lnTo>
                      <a:pt x="8" y="23"/>
                    </a:lnTo>
                    <a:lnTo>
                      <a:pt x="8" y="29"/>
                    </a:lnTo>
                    <a:lnTo>
                      <a:pt x="8" y="36"/>
                    </a:lnTo>
                    <a:lnTo>
                      <a:pt x="9" y="41"/>
                    </a:lnTo>
                    <a:lnTo>
                      <a:pt x="10" y="45"/>
                    </a:lnTo>
                    <a:lnTo>
                      <a:pt x="11" y="47"/>
                    </a:lnTo>
                    <a:lnTo>
                      <a:pt x="14" y="50"/>
                    </a:lnTo>
                    <a:lnTo>
                      <a:pt x="16" y="52"/>
                    </a:lnTo>
                    <a:lnTo>
                      <a:pt x="19" y="52"/>
                    </a:lnTo>
                    <a:lnTo>
                      <a:pt x="22" y="52"/>
                    </a:lnTo>
                    <a:lnTo>
                      <a:pt x="25" y="50"/>
                    </a:lnTo>
                    <a:lnTo>
                      <a:pt x="27" y="47"/>
                    </a:lnTo>
                    <a:lnTo>
                      <a:pt x="28" y="45"/>
                    </a:lnTo>
                    <a:lnTo>
                      <a:pt x="30" y="41"/>
                    </a:lnTo>
                    <a:lnTo>
                      <a:pt x="30" y="36"/>
                    </a:lnTo>
                    <a:lnTo>
                      <a:pt x="31" y="29"/>
                    </a:lnTo>
                    <a:lnTo>
                      <a:pt x="30" y="23"/>
                    </a:lnTo>
                    <a:lnTo>
                      <a:pt x="30" y="18"/>
                    </a:lnTo>
                    <a:lnTo>
                      <a:pt x="28" y="14"/>
                    </a:lnTo>
                    <a:lnTo>
                      <a:pt x="27" y="12"/>
                    </a:lnTo>
                    <a:lnTo>
                      <a:pt x="25" y="10"/>
                    </a:lnTo>
                    <a:lnTo>
                      <a:pt x="22" y="7"/>
                    </a:lnTo>
                    <a:lnTo>
                      <a:pt x="19" y="7"/>
                    </a:lnTo>
                    <a:close/>
                    <a:moveTo>
                      <a:pt x="19" y="0"/>
                    </a:moveTo>
                    <a:lnTo>
                      <a:pt x="24" y="1"/>
                    </a:lnTo>
                    <a:lnTo>
                      <a:pt x="27" y="2"/>
                    </a:lnTo>
                    <a:lnTo>
                      <a:pt x="31" y="5"/>
                    </a:lnTo>
                    <a:lnTo>
                      <a:pt x="33" y="7"/>
                    </a:lnTo>
                    <a:lnTo>
                      <a:pt x="35" y="11"/>
                    </a:lnTo>
                    <a:lnTo>
                      <a:pt x="37" y="16"/>
                    </a:lnTo>
                    <a:lnTo>
                      <a:pt x="37" y="22"/>
                    </a:lnTo>
                    <a:lnTo>
                      <a:pt x="38" y="29"/>
                    </a:lnTo>
                    <a:lnTo>
                      <a:pt x="38" y="36"/>
                    </a:lnTo>
                    <a:lnTo>
                      <a:pt x="37" y="41"/>
                    </a:lnTo>
                    <a:lnTo>
                      <a:pt x="36" y="46"/>
                    </a:lnTo>
                    <a:lnTo>
                      <a:pt x="35" y="50"/>
                    </a:lnTo>
                    <a:lnTo>
                      <a:pt x="32" y="53"/>
                    </a:lnTo>
                    <a:lnTo>
                      <a:pt x="30" y="56"/>
                    </a:lnTo>
                    <a:lnTo>
                      <a:pt x="26" y="57"/>
                    </a:lnTo>
                    <a:lnTo>
                      <a:pt x="24" y="58"/>
                    </a:lnTo>
                    <a:lnTo>
                      <a:pt x="19" y="58"/>
                    </a:lnTo>
                    <a:lnTo>
                      <a:pt x="14" y="58"/>
                    </a:lnTo>
                    <a:lnTo>
                      <a:pt x="9" y="56"/>
                    </a:lnTo>
                    <a:lnTo>
                      <a:pt x="7" y="53"/>
                    </a:lnTo>
                    <a:lnTo>
                      <a:pt x="2" y="44"/>
                    </a:lnTo>
                    <a:lnTo>
                      <a:pt x="0" y="29"/>
                    </a:lnTo>
                    <a:lnTo>
                      <a:pt x="0" y="23"/>
                    </a:lnTo>
                    <a:lnTo>
                      <a:pt x="2" y="18"/>
                    </a:lnTo>
                    <a:lnTo>
                      <a:pt x="3" y="13"/>
                    </a:lnTo>
                    <a:lnTo>
                      <a:pt x="4" y="10"/>
                    </a:lnTo>
                    <a:lnTo>
                      <a:pt x="7" y="6"/>
                    </a:lnTo>
                    <a:lnTo>
                      <a:pt x="9" y="3"/>
                    </a:lnTo>
                    <a:lnTo>
                      <a:pt x="11" y="2"/>
                    </a:lnTo>
                    <a:lnTo>
                      <a:pt x="15" y="1"/>
                    </a:lnTo>
                    <a:lnTo>
                      <a:pt x="1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4" name="Rectangle 30"/>
              <p:cNvSpPr>
                <a:spLocks noChangeArrowheads="1"/>
              </p:cNvSpPr>
              <p:nvPr/>
            </p:nvSpPr>
            <p:spPr bwMode="auto">
              <a:xfrm>
                <a:off x="3588" y="3594"/>
                <a:ext cx="7" cy="7"/>
              </a:xfrm>
              <a:prstGeom prst="rect">
                <a:avLst/>
              </a:prstGeom>
              <a:solidFill>
                <a:srgbClr val="000000"/>
              </a:solidFill>
              <a:ln w="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15" name="Freeform 31"/>
              <p:cNvSpPr>
                <a:spLocks/>
              </p:cNvSpPr>
              <p:nvPr/>
            </p:nvSpPr>
            <p:spPr bwMode="auto">
              <a:xfrm>
                <a:off x="3611" y="3543"/>
                <a:ext cx="21" cy="58"/>
              </a:xfrm>
              <a:custGeom>
                <a:avLst/>
                <a:gdLst>
                  <a:gd name="T0" fmla="*/ 16 w 21"/>
                  <a:gd name="T1" fmla="*/ 0 h 58"/>
                  <a:gd name="T2" fmla="*/ 21 w 21"/>
                  <a:gd name="T3" fmla="*/ 0 h 58"/>
                  <a:gd name="T4" fmla="*/ 21 w 21"/>
                  <a:gd name="T5" fmla="*/ 58 h 58"/>
                  <a:gd name="T6" fmla="*/ 14 w 21"/>
                  <a:gd name="T7" fmla="*/ 58 h 58"/>
                  <a:gd name="T8" fmla="*/ 14 w 21"/>
                  <a:gd name="T9" fmla="*/ 13 h 58"/>
                  <a:gd name="T10" fmla="*/ 11 w 21"/>
                  <a:gd name="T11" fmla="*/ 16 h 58"/>
                  <a:gd name="T12" fmla="*/ 7 w 21"/>
                  <a:gd name="T13" fmla="*/ 18 h 58"/>
                  <a:gd name="T14" fmla="*/ 4 w 21"/>
                  <a:gd name="T15" fmla="*/ 20 h 58"/>
                  <a:gd name="T16" fmla="*/ 0 w 21"/>
                  <a:gd name="T17" fmla="*/ 22 h 58"/>
                  <a:gd name="T18" fmla="*/ 0 w 21"/>
                  <a:gd name="T19" fmla="*/ 14 h 58"/>
                  <a:gd name="T20" fmla="*/ 5 w 21"/>
                  <a:gd name="T21" fmla="*/ 12 h 58"/>
                  <a:gd name="T22" fmla="*/ 10 w 21"/>
                  <a:gd name="T23" fmla="*/ 8 h 58"/>
                  <a:gd name="T24" fmla="*/ 14 w 21"/>
                  <a:gd name="T25" fmla="*/ 3 h 58"/>
                  <a:gd name="T26" fmla="*/ 16 w 21"/>
                  <a:gd name="T2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 h="58">
                    <a:moveTo>
                      <a:pt x="16" y="0"/>
                    </a:moveTo>
                    <a:lnTo>
                      <a:pt x="21" y="0"/>
                    </a:lnTo>
                    <a:lnTo>
                      <a:pt x="21" y="58"/>
                    </a:lnTo>
                    <a:lnTo>
                      <a:pt x="14" y="58"/>
                    </a:lnTo>
                    <a:lnTo>
                      <a:pt x="14" y="13"/>
                    </a:lnTo>
                    <a:lnTo>
                      <a:pt x="11" y="16"/>
                    </a:lnTo>
                    <a:lnTo>
                      <a:pt x="7" y="18"/>
                    </a:lnTo>
                    <a:lnTo>
                      <a:pt x="4" y="20"/>
                    </a:lnTo>
                    <a:lnTo>
                      <a:pt x="0" y="22"/>
                    </a:lnTo>
                    <a:lnTo>
                      <a:pt x="0" y="14"/>
                    </a:lnTo>
                    <a:lnTo>
                      <a:pt x="5" y="12"/>
                    </a:lnTo>
                    <a:lnTo>
                      <a:pt x="10" y="8"/>
                    </a:lnTo>
                    <a:lnTo>
                      <a:pt x="14" y="3"/>
                    </a:lnTo>
                    <a:lnTo>
                      <a:pt x="1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6" name="Line 32"/>
              <p:cNvSpPr>
                <a:spLocks noChangeShapeType="1"/>
              </p:cNvSpPr>
              <p:nvPr/>
            </p:nvSpPr>
            <p:spPr bwMode="auto">
              <a:xfrm flipV="1">
                <a:off x="4773" y="3468"/>
                <a:ext cx="0" cy="3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17" name="Line 33"/>
              <p:cNvSpPr>
                <a:spLocks noChangeShapeType="1"/>
              </p:cNvSpPr>
              <p:nvPr/>
            </p:nvSpPr>
            <p:spPr bwMode="auto">
              <a:xfrm>
                <a:off x="4773" y="686"/>
                <a:ext cx="0" cy="3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18" name="Freeform 34"/>
              <p:cNvSpPr>
                <a:spLocks noEditPoints="1"/>
              </p:cNvSpPr>
              <p:nvPr/>
            </p:nvSpPr>
            <p:spPr bwMode="auto">
              <a:xfrm>
                <a:off x="4701" y="3543"/>
                <a:ext cx="36" cy="58"/>
              </a:xfrm>
              <a:custGeom>
                <a:avLst/>
                <a:gdLst>
                  <a:gd name="T0" fmla="*/ 18 w 36"/>
                  <a:gd name="T1" fmla="*/ 7 h 58"/>
                  <a:gd name="T2" fmla="*/ 14 w 36"/>
                  <a:gd name="T3" fmla="*/ 7 h 58"/>
                  <a:gd name="T4" fmla="*/ 12 w 36"/>
                  <a:gd name="T5" fmla="*/ 8 h 58"/>
                  <a:gd name="T6" fmla="*/ 9 w 36"/>
                  <a:gd name="T7" fmla="*/ 11 h 58"/>
                  <a:gd name="T8" fmla="*/ 8 w 36"/>
                  <a:gd name="T9" fmla="*/ 14 h 58"/>
                  <a:gd name="T10" fmla="*/ 7 w 36"/>
                  <a:gd name="T11" fmla="*/ 18 h 58"/>
                  <a:gd name="T12" fmla="*/ 7 w 36"/>
                  <a:gd name="T13" fmla="*/ 23 h 58"/>
                  <a:gd name="T14" fmla="*/ 7 w 36"/>
                  <a:gd name="T15" fmla="*/ 29 h 58"/>
                  <a:gd name="T16" fmla="*/ 7 w 36"/>
                  <a:gd name="T17" fmla="*/ 36 h 58"/>
                  <a:gd name="T18" fmla="*/ 7 w 36"/>
                  <a:gd name="T19" fmla="*/ 41 h 58"/>
                  <a:gd name="T20" fmla="*/ 8 w 36"/>
                  <a:gd name="T21" fmla="*/ 45 h 58"/>
                  <a:gd name="T22" fmla="*/ 9 w 36"/>
                  <a:gd name="T23" fmla="*/ 47 h 58"/>
                  <a:gd name="T24" fmla="*/ 12 w 36"/>
                  <a:gd name="T25" fmla="*/ 50 h 58"/>
                  <a:gd name="T26" fmla="*/ 14 w 36"/>
                  <a:gd name="T27" fmla="*/ 52 h 58"/>
                  <a:gd name="T28" fmla="*/ 18 w 36"/>
                  <a:gd name="T29" fmla="*/ 52 h 58"/>
                  <a:gd name="T30" fmla="*/ 20 w 36"/>
                  <a:gd name="T31" fmla="*/ 52 h 58"/>
                  <a:gd name="T32" fmla="*/ 24 w 36"/>
                  <a:gd name="T33" fmla="*/ 50 h 58"/>
                  <a:gd name="T34" fmla="*/ 26 w 36"/>
                  <a:gd name="T35" fmla="*/ 47 h 58"/>
                  <a:gd name="T36" fmla="*/ 28 w 36"/>
                  <a:gd name="T37" fmla="*/ 45 h 58"/>
                  <a:gd name="T38" fmla="*/ 29 w 36"/>
                  <a:gd name="T39" fmla="*/ 41 h 58"/>
                  <a:gd name="T40" fmla="*/ 29 w 36"/>
                  <a:gd name="T41" fmla="*/ 36 h 58"/>
                  <a:gd name="T42" fmla="*/ 29 w 36"/>
                  <a:gd name="T43" fmla="*/ 29 h 58"/>
                  <a:gd name="T44" fmla="*/ 29 w 36"/>
                  <a:gd name="T45" fmla="*/ 23 h 58"/>
                  <a:gd name="T46" fmla="*/ 29 w 36"/>
                  <a:gd name="T47" fmla="*/ 18 h 58"/>
                  <a:gd name="T48" fmla="*/ 28 w 36"/>
                  <a:gd name="T49" fmla="*/ 14 h 58"/>
                  <a:gd name="T50" fmla="*/ 26 w 36"/>
                  <a:gd name="T51" fmla="*/ 12 h 58"/>
                  <a:gd name="T52" fmla="*/ 24 w 36"/>
                  <a:gd name="T53" fmla="*/ 10 h 58"/>
                  <a:gd name="T54" fmla="*/ 20 w 36"/>
                  <a:gd name="T55" fmla="*/ 7 h 58"/>
                  <a:gd name="T56" fmla="*/ 18 w 36"/>
                  <a:gd name="T57" fmla="*/ 7 h 58"/>
                  <a:gd name="T58" fmla="*/ 18 w 36"/>
                  <a:gd name="T59" fmla="*/ 0 h 58"/>
                  <a:gd name="T60" fmla="*/ 23 w 36"/>
                  <a:gd name="T61" fmla="*/ 1 h 58"/>
                  <a:gd name="T62" fmla="*/ 26 w 36"/>
                  <a:gd name="T63" fmla="*/ 2 h 58"/>
                  <a:gd name="T64" fmla="*/ 30 w 36"/>
                  <a:gd name="T65" fmla="*/ 5 h 58"/>
                  <a:gd name="T66" fmla="*/ 32 w 36"/>
                  <a:gd name="T67" fmla="*/ 7 h 58"/>
                  <a:gd name="T68" fmla="*/ 34 w 36"/>
                  <a:gd name="T69" fmla="*/ 11 h 58"/>
                  <a:gd name="T70" fmla="*/ 35 w 36"/>
                  <a:gd name="T71" fmla="*/ 16 h 58"/>
                  <a:gd name="T72" fmla="*/ 36 w 36"/>
                  <a:gd name="T73" fmla="*/ 22 h 58"/>
                  <a:gd name="T74" fmla="*/ 36 w 36"/>
                  <a:gd name="T75" fmla="*/ 29 h 58"/>
                  <a:gd name="T76" fmla="*/ 36 w 36"/>
                  <a:gd name="T77" fmla="*/ 36 h 58"/>
                  <a:gd name="T78" fmla="*/ 36 w 36"/>
                  <a:gd name="T79" fmla="*/ 41 h 58"/>
                  <a:gd name="T80" fmla="*/ 35 w 36"/>
                  <a:gd name="T81" fmla="*/ 46 h 58"/>
                  <a:gd name="T82" fmla="*/ 32 w 36"/>
                  <a:gd name="T83" fmla="*/ 50 h 58"/>
                  <a:gd name="T84" fmla="*/ 31 w 36"/>
                  <a:gd name="T85" fmla="*/ 53 h 58"/>
                  <a:gd name="T86" fmla="*/ 29 w 36"/>
                  <a:gd name="T87" fmla="*/ 56 h 58"/>
                  <a:gd name="T88" fmla="*/ 25 w 36"/>
                  <a:gd name="T89" fmla="*/ 57 h 58"/>
                  <a:gd name="T90" fmla="*/ 21 w 36"/>
                  <a:gd name="T91" fmla="*/ 58 h 58"/>
                  <a:gd name="T92" fmla="*/ 18 w 36"/>
                  <a:gd name="T93" fmla="*/ 58 h 58"/>
                  <a:gd name="T94" fmla="*/ 13 w 36"/>
                  <a:gd name="T95" fmla="*/ 58 h 58"/>
                  <a:gd name="T96" fmla="*/ 8 w 36"/>
                  <a:gd name="T97" fmla="*/ 56 h 58"/>
                  <a:gd name="T98" fmla="*/ 4 w 36"/>
                  <a:gd name="T99" fmla="*/ 53 h 58"/>
                  <a:gd name="T100" fmla="*/ 1 w 36"/>
                  <a:gd name="T101" fmla="*/ 44 h 58"/>
                  <a:gd name="T102" fmla="*/ 0 w 36"/>
                  <a:gd name="T103" fmla="*/ 29 h 58"/>
                  <a:gd name="T104" fmla="*/ 0 w 36"/>
                  <a:gd name="T105" fmla="*/ 23 h 58"/>
                  <a:gd name="T106" fmla="*/ 0 w 36"/>
                  <a:gd name="T107" fmla="*/ 18 h 58"/>
                  <a:gd name="T108" fmla="*/ 1 w 36"/>
                  <a:gd name="T109" fmla="*/ 13 h 58"/>
                  <a:gd name="T110" fmla="*/ 3 w 36"/>
                  <a:gd name="T111" fmla="*/ 10 h 58"/>
                  <a:gd name="T112" fmla="*/ 4 w 36"/>
                  <a:gd name="T113" fmla="*/ 6 h 58"/>
                  <a:gd name="T114" fmla="*/ 7 w 36"/>
                  <a:gd name="T115" fmla="*/ 3 h 58"/>
                  <a:gd name="T116" fmla="*/ 11 w 36"/>
                  <a:gd name="T117" fmla="*/ 2 h 58"/>
                  <a:gd name="T118" fmla="*/ 14 w 36"/>
                  <a:gd name="T119" fmla="*/ 1 h 58"/>
                  <a:gd name="T120" fmla="*/ 18 w 36"/>
                  <a:gd name="T121"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 h="58">
                    <a:moveTo>
                      <a:pt x="18" y="7"/>
                    </a:moveTo>
                    <a:lnTo>
                      <a:pt x="14" y="7"/>
                    </a:lnTo>
                    <a:lnTo>
                      <a:pt x="12" y="8"/>
                    </a:lnTo>
                    <a:lnTo>
                      <a:pt x="9" y="11"/>
                    </a:lnTo>
                    <a:lnTo>
                      <a:pt x="8" y="14"/>
                    </a:lnTo>
                    <a:lnTo>
                      <a:pt x="7" y="18"/>
                    </a:lnTo>
                    <a:lnTo>
                      <a:pt x="7" y="23"/>
                    </a:lnTo>
                    <a:lnTo>
                      <a:pt x="7" y="29"/>
                    </a:lnTo>
                    <a:lnTo>
                      <a:pt x="7" y="36"/>
                    </a:lnTo>
                    <a:lnTo>
                      <a:pt x="7" y="41"/>
                    </a:lnTo>
                    <a:lnTo>
                      <a:pt x="8" y="45"/>
                    </a:lnTo>
                    <a:lnTo>
                      <a:pt x="9" y="47"/>
                    </a:lnTo>
                    <a:lnTo>
                      <a:pt x="12" y="50"/>
                    </a:lnTo>
                    <a:lnTo>
                      <a:pt x="14" y="52"/>
                    </a:lnTo>
                    <a:lnTo>
                      <a:pt x="18" y="52"/>
                    </a:lnTo>
                    <a:lnTo>
                      <a:pt x="20" y="52"/>
                    </a:lnTo>
                    <a:lnTo>
                      <a:pt x="24" y="50"/>
                    </a:lnTo>
                    <a:lnTo>
                      <a:pt x="26" y="47"/>
                    </a:lnTo>
                    <a:lnTo>
                      <a:pt x="28" y="45"/>
                    </a:lnTo>
                    <a:lnTo>
                      <a:pt x="29" y="41"/>
                    </a:lnTo>
                    <a:lnTo>
                      <a:pt x="29" y="36"/>
                    </a:lnTo>
                    <a:lnTo>
                      <a:pt x="29" y="29"/>
                    </a:lnTo>
                    <a:lnTo>
                      <a:pt x="29" y="23"/>
                    </a:lnTo>
                    <a:lnTo>
                      <a:pt x="29" y="18"/>
                    </a:lnTo>
                    <a:lnTo>
                      <a:pt x="28" y="14"/>
                    </a:lnTo>
                    <a:lnTo>
                      <a:pt x="26" y="12"/>
                    </a:lnTo>
                    <a:lnTo>
                      <a:pt x="24" y="10"/>
                    </a:lnTo>
                    <a:lnTo>
                      <a:pt x="20" y="7"/>
                    </a:lnTo>
                    <a:lnTo>
                      <a:pt x="18" y="7"/>
                    </a:lnTo>
                    <a:close/>
                    <a:moveTo>
                      <a:pt x="18" y="0"/>
                    </a:moveTo>
                    <a:lnTo>
                      <a:pt x="23" y="1"/>
                    </a:lnTo>
                    <a:lnTo>
                      <a:pt x="26" y="2"/>
                    </a:lnTo>
                    <a:lnTo>
                      <a:pt x="30" y="5"/>
                    </a:lnTo>
                    <a:lnTo>
                      <a:pt x="32" y="7"/>
                    </a:lnTo>
                    <a:lnTo>
                      <a:pt x="34" y="11"/>
                    </a:lnTo>
                    <a:lnTo>
                      <a:pt x="35" y="16"/>
                    </a:lnTo>
                    <a:lnTo>
                      <a:pt x="36" y="22"/>
                    </a:lnTo>
                    <a:lnTo>
                      <a:pt x="36" y="29"/>
                    </a:lnTo>
                    <a:lnTo>
                      <a:pt x="36" y="36"/>
                    </a:lnTo>
                    <a:lnTo>
                      <a:pt x="36" y="41"/>
                    </a:lnTo>
                    <a:lnTo>
                      <a:pt x="35" y="46"/>
                    </a:lnTo>
                    <a:lnTo>
                      <a:pt x="32" y="50"/>
                    </a:lnTo>
                    <a:lnTo>
                      <a:pt x="31" y="53"/>
                    </a:lnTo>
                    <a:lnTo>
                      <a:pt x="29" y="56"/>
                    </a:lnTo>
                    <a:lnTo>
                      <a:pt x="25" y="57"/>
                    </a:lnTo>
                    <a:lnTo>
                      <a:pt x="21" y="58"/>
                    </a:lnTo>
                    <a:lnTo>
                      <a:pt x="18" y="58"/>
                    </a:lnTo>
                    <a:lnTo>
                      <a:pt x="13" y="58"/>
                    </a:lnTo>
                    <a:lnTo>
                      <a:pt x="8" y="56"/>
                    </a:lnTo>
                    <a:lnTo>
                      <a:pt x="4" y="53"/>
                    </a:lnTo>
                    <a:lnTo>
                      <a:pt x="1" y="44"/>
                    </a:lnTo>
                    <a:lnTo>
                      <a:pt x="0" y="29"/>
                    </a:lnTo>
                    <a:lnTo>
                      <a:pt x="0" y="23"/>
                    </a:lnTo>
                    <a:lnTo>
                      <a:pt x="0" y="18"/>
                    </a:lnTo>
                    <a:lnTo>
                      <a:pt x="1" y="13"/>
                    </a:lnTo>
                    <a:lnTo>
                      <a:pt x="3" y="10"/>
                    </a:lnTo>
                    <a:lnTo>
                      <a:pt x="4" y="6"/>
                    </a:lnTo>
                    <a:lnTo>
                      <a:pt x="7" y="3"/>
                    </a:lnTo>
                    <a:lnTo>
                      <a:pt x="11" y="2"/>
                    </a:lnTo>
                    <a:lnTo>
                      <a:pt x="14" y="1"/>
                    </a:lnTo>
                    <a:lnTo>
                      <a:pt x="1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9" name="Rectangle 35"/>
              <p:cNvSpPr>
                <a:spLocks noChangeArrowheads="1"/>
              </p:cNvSpPr>
              <p:nvPr/>
            </p:nvSpPr>
            <p:spPr bwMode="auto">
              <a:xfrm>
                <a:off x="4748" y="3594"/>
                <a:ext cx="7" cy="7"/>
              </a:xfrm>
              <a:prstGeom prst="rect">
                <a:avLst/>
              </a:prstGeom>
              <a:solidFill>
                <a:srgbClr val="000000"/>
              </a:solidFill>
              <a:ln w="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20" name="Freeform 36"/>
              <p:cNvSpPr>
                <a:spLocks/>
              </p:cNvSpPr>
              <p:nvPr/>
            </p:nvSpPr>
            <p:spPr bwMode="auto">
              <a:xfrm>
                <a:off x="4772" y="3543"/>
                <a:ext cx="21" cy="58"/>
              </a:xfrm>
              <a:custGeom>
                <a:avLst/>
                <a:gdLst>
                  <a:gd name="T0" fmla="*/ 16 w 21"/>
                  <a:gd name="T1" fmla="*/ 0 h 58"/>
                  <a:gd name="T2" fmla="*/ 21 w 21"/>
                  <a:gd name="T3" fmla="*/ 0 h 58"/>
                  <a:gd name="T4" fmla="*/ 21 w 21"/>
                  <a:gd name="T5" fmla="*/ 58 h 58"/>
                  <a:gd name="T6" fmla="*/ 12 w 21"/>
                  <a:gd name="T7" fmla="*/ 58 h 58"/>
                  <a:gd name="T8" fmla="*/ 12 w 21"/>
                  <a:gd name="T9" fmla="*/ 13 h 58"/>
                  <a:gd name="T10" fmla="*/ 10 w 21"/>
                  <a:gd name="T11" fmla="*/ 16 h 58"/>
                  <a:gd name="T12" fmla="*/ 6 w 21"/>
                  <a:gd name="T13" fmla="*/ 18 h 58"/>
                  <a:gd name="T14" fmla="*/ 3 w 21"/>
                  <a:gd name="T15" fmla="*/ 20 h 58"/>
                  <a:gd name="T16" fmla="*/ 0 w 21"/>
                  <a:gd name="T17" fmla="*/ 22 h 58"/>
                  <a:gd name="T18" fmla="*/ 0 w 21"/>
                  <a:gd name="T19" fmla="*/ 14 h 58"/>
                  <a:gd name="T20" fmla="*/ 5 w 21"/>
                  <a:gd name="T21" fmla="*/ 12 h 58"/>
                  <a:gd name="T22" fmla="*/ 10 w 21"/>
                  <a:gd name="T23" fmla="*/ 8 h 58"/>
                  <a:gd name="T24" fmla="*/ 14 w 21"/>
                  <a:gd name="T25" fmla="*/ 3 h 58"/>
                  <a:gd name="T26" fmla="*/ 16 w 21"/>
                  <a:gd name="T2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 h="58">
                    <a:moveTo>
                      <a:pt x="16" y="0"/>
                    </a:moveTo>
                    <a:lnTo>
                      <a:pt x="21" y="0"/>
                    </a:lnTo>
                    <a:lnTo>
                      <a:pt x="21" y="58"/>
                    </a:lnTo>
                    <a:lnTo>
                      <a:pt x="12" y="58"/>
                    </a:lnTo>
                    <a:lnTo>
                      <a:pt x="12" y="13"/>
                    </a:lnTo>
                    <a:lnTo>
                      <a:pt x="10" y="16"/>
                    </a:lnTo>
                    <a:lnTo>
                      <a:pt x="6" y="18"/>
                    </a:lnTo>
                    <a:lnTo>
                      <a:pt x="3" y="20"/>
                    </a:lnTo>
                    <a:lnTo>
                      <a:pt x="0" y="22"/>
                    </a:lnTo>
                    <a:lnTo>
                      <a:pt x="0" y="14"/>
                    </a:lnTo>
                    <a:lnTo>
                      <a:pt x="5" y="12"/>
                    </a:lnTo>
                    <a:lnTo>
                      <a:pt x="10" y="8"/>
                    </a:lnTo>
                    <a:lnTo>
                      <a:pt x="14" y="3"/>
                    </a:lnTo>
                    <a:lnTo>
                      <a:pt x="1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21" name="Freeform 37"/>
              <p:cNvSpPr>
                <a:spLocks/>
              </p:cNvSpPr>
              <p:nvPr/>
            </p:nvSpPr>
            <p:spPr bwMode="auto">
              <a:xfrm>
                <a:off x="4811" y="3544"/>
                <a:ext cx="38" cy="57"/>
              </a:xfrm>
              <a:custGeom>
                <a:avLst/>
                <a:gdLst>
                  <a:gd name="T0" fmla="*/ 6 w 38"/>
                  <a:gd name="T1" fmla="*/ 0 h 57"/>
                  <a:gd name="T2" fmla="*/ 34 w 38"/>
                  <a:gd name="T3" fmla="*/ 0 h 57"/>
                  <a:gd name="T4" fmla="*/ 34 w 38"/>
                  <a:gd name="T5" fmla="*/ 7 h 57"/>
                  <a:gd name="T6" fmla="*/ 12 w 38"/>
                  <a:gd name="T7" fmla="*/ 7 h 57"/>
                  <a:gd name="T8" fmla="*/ 10 w 38"/>
                  <a:gd name="T9" fmla="*/ 22 h 57"/>
                  <a:gd name="T10" fmla="*/ 15 w 38"/>
                  <a:gd name="T11" fmla="*/ 19 h 57"/>
                  <a:gd name="T12" fmla="*/ 21 w 38"/>
                  <a:gd name="T13" fmla="*/ 18 h 57"/>
                  <a:gd name="T14" fmla="*/ 24 w 38"/>
                  <a:gd name="T15" fmla="*/ 19 h 57"/>
                  <a:gd name="T16" fmla="*/ 29 w 38"/>
                  <a:gd name="T17" fmla="*/ 21 h 57"/>
                  <a:gd name="T18" fmla="*/ 33 w 38"/>
                  <a:gd name="T19" fmla="*/ 23 h 57"/>
                  <a:gd name="T20" fmla="*/ 35 w 38"/>
                  <a:gd name="T21" fmla="*/ 28 h 57"/>
                  <a:gd name="T22" fmla="*/ 37 w 38"/>
                  <a:gd name="T23" fmla="*/ 32 h 57"/>
                  <a:gd name="T24" fmla="*/ 38 w 38"/>
                  <a:gd name="T25" fmla="*/ 38 h 57"/>
                  <a:gd name="T26" fmla="*/ 37 w 38"/>
                  <a:gd name="T27" fmla="*/ 43 h 57"/>
                  <a:gd name="T28" fmla="*/ 35 w 38"/>
                  <a:gd name="T29" fmla="*/ 46 h 57"/>
                  <a:gd name="T30" fmla="*/ 33 w 38"/>
                  <a:gd name="T31" fmla="*/ 51 h 57"/>
                  <a:gd name="T32" fmla="*/ 30 w 38"/>
                  <a:gd name="T33" fmla="*/ 53 h 57"/>
                  <a:gd name="T34" fmla="*/ 27 w 38"/>
                  <a:gd name="T35" fmla="*/ 56 h 57"/>
                  <a:gd name="T36" fmla="*/ 22 w 38"/>
                  <a:gd name="T37" fmla="*/ 57 h 57"/>
                  <a:gd name="T38" fmla="*/ 18 w 38"/>
                  <a:gd name="T39" fmla="*/ 57 h 57"/>
                  <a:gd name="T40" fmla="*/ 13 w 38"/>
                  <a:gd name="T41" fmla="*/ 57 h 57"/>
                  <a:gd name="T42" fmla="*/ 9 w 38"/>
                  <a:gd name="T43" fmla="*/ 56 h 57"/>
                  <a:gd name="T44" fmla="*/ 5 w 38"/>
                  <a:gd name="T45" fmla="*/ 53 h 57"/>
                  <a:gd name="T46" fmla="*/ 3 w 38"/>
                  <a:gd name="T47" fmla="*/ 50 h 57"/>
                  <a:gd name="T48" fmla="*/ 1 w 38"/>
                  <a:gd name="T49" fmla="*/ 46 h 57"/>
                  <a:gd name="T50" fmla="*/ 0 w 38"/>
                  <a:gd name="T51" fmla="*/ 41 h 57"/>
                  <a:gd name="T52" fmla="*/ 7 w 38"/>
                  <a:gd name="T53" fmla="*/ 41 h 57"/>
                  <a:gd name="T54" fmla="*/ 9 w 38"/>
                  <a:gd name="T55" fmla="*/ 45 h 57"/>
                  <a:gd name="T56" fmla="*/ 11 w 38"/>
                  <a:gd name="T57" fmla="*/ 49 h 57"/>
                  <a:gd name="T58" fmla="*/ 13 w 38"/>
                  <a:gd name="T59" fmla="*/ 50 h 57"/>
                  <a:gd name="T60" fmla="*/ 18 w 38"/>
                  <a:gd name="T61" fmla="*/ 51 h 57"/>
                  <a:gd name="T62" fmla="*/ 22 w 38"/>
                  <a:gd name="T63" fmla="*/ 51 h 57"/>
                  <a:gd name="T64" fmla="*/ 24 w 38"/>
                  <a:gd name="T65" fmla="*/ 50 h 57"/>
                  <a:gd name="T66" fmla="*/ 27 w 38"/>
                  <a:gd name="T67" fmla="*/ 47 h 57"/>
                  <a:gd name="T68" fmla="*/ 28 w 38"/>
                  <a:gd name="T69" fmla="*/ 45 h 57"/>
                  <a:gd name="T70" fmla="*/ 29 w 38"/>
                  <a:gd name="T71" fmla="*/ 41 h 57"/>
                  <a:gd name="T72" fmla="*/ 29 w 38"/>
                  <a:gd name="T73" fmla="*/ 38 h 57"/>
                  <a:gd name="T74" fmla="*/ 29 w 38"/>
                  <a:gd name="T75" fmla="*/ 34 h 57"/>
                  <a:gd name="T76" fmla="*/ 28 w 38"/>
                  <a:gd name="T77" fmla="*/ 30 h 57"/>
                  <a:gd name="T78" fmla="*/ 27 w 38"/>
                  <a:gd name="T79" fmla="*/ 28 h 57"/>
                  <a:gd name="T80" fmla="*/ 24 w 38"/>
                  <a:gd name="T81" fmla="*/ 27 h 57"/>
                  <a:gd name="T82" fmla="*/ 22 w 38"/>
                  <a:gd name="T83" fmla="*/ 26 h 57"/>
                  <a:gd name="T84" fmla="*/ 18 w 38"/>
                  <a:gd name="T85" fmla="*/ 26 h 57"/>
                  <a:gd name="T86" fmla="*/ 15 w 38"/>
                  <a:gd name="T87" fmla="*/ 26 h 57"/>
                  <a:gd name="T88" fmla="*/ 12 w 38"/>
                  <a:gd name="T89" fmla="*/ 27 h 57"/>
                  <a:gd name="T90" fmla="*/ 10 w 38"/>
                  <a:gd name="T91" fmla="*/ 28 h 57"/>
                  <a:gd name="T92" fmla="*/ 9 w 38"/>
                  <a:gd name="T93" fmla="*/ 30 h 57"/>
                  <a:gd name="T94" fmla="*/ 0 w 38"/>
                  <a:gd name="T95" fmla="*/ 29 h 57"/>
                  <a:gd name="T96" fmla="*/ 6 w 38"/>
                  <a:gd name="T9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 h="57">
                    <a:moveTo>
                      <a:pt x="6" y="0"/>
                    </a:moveTo>
                    <a:lnTo>
                      <a:pt x="34" y="0"/>
                    </a:lnTo>
                    <a:lnTo>
                      <a:pt x="34" y="7"/>
                    </a:lnTo>
                    <a:lnTo>
                      <a:pt x="12" y="7"/>
                    </a:lnTo>
                    <a:lnTo>
                      <a:pt x="10" y="22"/>
                    </a:lnTo>
                    <a:lnTo>
                      <a:pt x="15" y="19"/>
                    </a:lnTo>
                    <a:lnTo>
                      <a:pt x="21" y="18"/>
                    </a:lnTo>
                    <a:lnTo>
                      <a:pt x="24" y="19"/>
                    </a:lnTo>
                    <a:lnTo>
                      <a:pt x="29" y="21"/>
                    </a:lnTo>
                    <a:lnTo>
                      <a:pt x="33" y="23"/>
                    </a:lnTo>
                    <a:lnTo>
                      <a:pt x="35" y="28"/>
                    </a:lnTo>
                    <a:lnTo>
                      <a:pt x="37" y="32"/>
                    </a:lnTo>
                    <a:lnTo>
                      <a:pt x="38" y="38"/>
                    </a:lnTo>
                    <a:lnTo>
                      <a:pt x="37" y="43"/>
                    </a:lnTo>
                    <a:lnTo>
                      <a:pt x="35" y="46"/>
                    </a:lnTo>
                    <a:lnTo>
                      <a:pt x="33" y="51"/>
                    </a:lnTo>
                    <a:lnTo>
                      <a:pt x="30" y="53"/>
                    </a:lnTo>
                    <a:lnTo>
                      <a:pt x="27" y="56"/>
                    </a:lnTo>
                    <a:lnTo>
                      <a:pt x="22" y="57"/>
                    </a:lnTo>
                    <a:lnTo>
                      <a:pt x="18" y="57"/>
                    </a:lnTo>
                    <a:lnTo>
                      <a:pt x="13" y="57"/>
                    </a:lnTo>
                    <a:lnTo>
                      <a:pt x="9" y="56"/>
                    </a:lnTo>
                    <a:lnTo>
                      <a:pt x="5" y="53"/>
                    </a:lnTo>
                    <a:lnTo>
                      <a:pt x="3" y="50"/>
                    </a:lnTo>
                    <a:lnTo>
                      <a:pt x="1" y="46"/>
                    </a:lnTo>
                    <a:lnTo>
                      <a:pt x="0" y="41"/>
                    </a:lnTo>
                    <a:lnTo>
                      <a:pt x="7" y="41"/>
                    </a:lnTo>
                    <a:lnTo>
                      <a:pt x="9" y="45"/>
                    </a:lnTo>
                    <a:lnTo>
                      <a:pt x="11" y="49"/>
                    </a:lnTo>
                    <a:lnTo>
                      <a:pt x="13" y="50"/>
                    </a:lnTo>
                    <a:lnTo>
                      <a:pt x="18" y="51"/>
                    </a:lnTo>
                    <a:lnTo>
                      <a:pt x="22" y="51"/>
                    </a:lnTo>
                    <a:lnTo>
                      <a:pt x="24" y="50"/>
                    </a:lnTo>
                    <a:lnTo>
                      <a:pt x="27" y="47"/>
                    </a:lnTo>
                    <a:lnTo>
                      <a:pt x="28" y="45"/>
                    </a:lnTo>
                    <a:lnTo>
                      <a:pt x="29" y="41"/>
                    </a:lnTo>
                    <a:lnTo>
                      <a:pt x="29" y="38"/>
                    </a:lnTo>
                    <a:lnTo>
                      <a:pt x="29" y="34"/>
                    </a:lnTo>
                    <a:lnTo>
                      <a:pt x="28" y="30"/>
                    </a:lnTo>
                    <a:lnTo>
                      <a:pt x="27" y="28"/>
                    </a:lnTo>
                    <a:lnTo>
                      <a:pt x="24" y="27"/>
                    </a:lnTo>
                    <a:lnTo>
                      <a:pt x="22" y="26"/>
                    </a:lnTo>
                    <a:lnTo>
                      <a:pt x="18" y="26"/>
                    </a:lnTo>
                    <a:lnTo>
                      <a:pt x="15" y="26"/>
                    </a:lnTo>
                    <a:lnTo>
                      <a:pt x="12" y="27"/>
                    </a:lnTo>
                    <a:lnTo>
                      <a:pt x="10" y="28"/>
                    </a:lnTo>
                    <a:lnTo>
                      <a:pt x="9" y="30"/>
                    </a:lnTo>
                    <a:lnTo>
                      <a:pt x="0" y="29"/>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22" name="Line 38"/>
              <p:cNvSpPr>
                <a:spLocks noChangeShapeType="1"/>
              </p:cNvSpPr>
              <p:nvPr/>
            </p:nvSpPr>
            <p:spPr bwMode="auto">
              <a:xfrm>
                <a:off x="1204" y="3504"/>
                <a:ext cx="3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23" name="Line 39"/>
              <p:cNvSpPr>
                <a:spLocks noChangeShapeType="1"/>
              </p:cNvSpPr>
              <p:nvPr/>
            </p:nvSpPr>
            <p:spPr bwMode="auto">
              <a:xfrm flipH="1">
                <a:off x="4738" y="3504"/>
                <a:ext cx="3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24" name="Freeform 40"/>
              <p:cNvSpPr>
                <a:spLocks noEditPoints="1"/>
              </p:cNvSpPr>
              <p:nvPr/>
            </p:nvSpPr>
            <p:spPr bwMode="auto">
              <a:xfrm>
                <a:off x="1140" y="3476"/>
                <a:ext cx="37" cy="58"/>
              </a:xfrm>
              <a:custGeom>
                <a:avLst/>
                <a:gdLst>
                  <a:gd name="T0" fmla="*/ 18 w 37"/>
                  <a:gd name="T1" fmla="*/ 6 h 58"/>
                  <a:gd name="T2" fmla="*/ 15 w 37"/>
                  <a:gd name="T3" fmla="*/ 7 h 58"/>
                  <a:gd name="T4" fmla="*/ 13 w 37"/>
                  <a:gd name="T5" fmla="*/ 9 h 58"/>
                  <a:gd name="T6" fmla="*/ 10 w 37"/>
                  <a:gd name="T7" fmla="*/ 11 h 58"/>
                  <a:gd name="T8" fmla="*/ 9 w 37"/>
                  <a:gd name="T9" fmla="*/ 13 h 58"/>
                  <a:gd name="T10" fmla="*/ 8 w 37"/>
                  <a:gd name="T11" fmla="*/ 18 h 58"/>
                  <a:gd name="T12" fmla="*/ 7 w 37"/>
                  <a:gd name="T13" fmla="*/ 23 h 58"/>
                  <a:gd name="T14" fmla="*/ 7 w 37"/>
                  <a:gd name="T15" fmla="*/ 29 h 58"/>
                  <a:gd name="T16" fmla="*/ 7 w 37"/>
                  <a:gd name="T17" fmla="*/ 35 h 58"/>
                  <a:gd name="T18" fmla="*/ 8 w 37"/>
                  <a:gd name="T19" fmla="*/ 40 h 58"/>
                  <a:gd name="T20" fmla="*/ 8 w 37"/>
                  <a:gd name="T21" fmla="*/ 45 h 58"/>
                  <a:gd name="T22" fmla="*/ 10 w 37"/>
                  <a:gd name="T23" fmla="*/ 47 h 58"/>
                  <a:gd name="T24" fmla="*/ 13 w 37"/>
                  <a:gd name="T25" fmla="*/ 50 h 58"/>
                  <a:gd name="T26" fmla="*/ 15 w 37"/>
                  <a:gd name="T27" fmla="*/ 51 h 58"/>
                  <a:gd name="T28" fmla="*/ 18 w 37"/>
                  <a:gd name="T29" fmla="*/ 51 h 58"/>
                  <a:gd name="T30" fmla="*/ 21 w 37"/>
                  <a:gd name="T31" fmla="*/ 51 h 58"/>
                  <a:gd name="T32" fmla="*/ 24 w 37"/>
                  <a:gd name="T33" fmla="*/ 50 h 58"/>
                  <a:gd name="T34" fmla="*/ 26 w 37"/>
                  <a:gd name="T35" fmla="*/ 47 h 58"/>
                  <a:gd name="T36" fmla="*/ 27 w 37"/>
                  <a:gd name="T37" fmla="*/ 45 h 58"/>
                  <a:gd name="T38" fmla="*/ 29 w 37"/>
                  <a:gd name="T39" fmla="*/ 40 h 58"/>
                  <a:gd name="T40" fmla="*/ 29 w 37"/>
                  <a:gd name="T41" fmla="*/ 35 h 58"/>
                  <a:gd name="T42" fmla="*/ 30 w 37"/>
                  <a:gd name="T43" fmla="*/ 29 h 58"/>
                  <a:gd name="T44" fmla="*/ 29 w 37"/>
                  <a:gd name="T45" fmla="*/ 23 h 58"/>
                  <a:gd name="T46" fmla="*/ 29 w 37"/>
                  <a:gd name="T47" fmla="*/ 18 h 58"/>
                  <a:gd name="T48" fmla="*/ 27 w 37"/>
                  <a:gd name="T49" fmla="*/ 13 h 58"/>
                  <a:gd name="T50" fmla="*/ 26 w 37"/>
                  <a:gd name="T51" fmla="*/ 11 h 58"/>
                  <a:gd name="T52" fmla="*/ 24 w 37"/>
                  <a:gd name="T53" fmla="*/ 9 h 58"/>
                  <a:gd name="T54" fmla="*/ 21 w 37"/>
                  <a:gd name="T55" fmla="*/ 7 h 58"/>
                  <a:gd name="T56" fmla="*/ 18 w 37"/>
                  <a:gd name="T57" fmla="*/ 6 h 58"/>
                  <a:gd name="T58" fmla="*/ 18 w 37"/>
                  <a:gd name="T59" fmla="*/ 0 h 58"/>
                  <a:gd name="T60" fmla="*/ 23 w 37"/>
                  <a:gd name="T61" fmla="*/ 0 h 58"/>
                  <a:gd name="T62" fmla="*/ 26 w 37"/>
                  <a:gd name="T63" fmla="*/ 1 h 58"/>
                  <a:gd name="T64" fmla="*/ 30 w 37"/>
                  <a:gd name="T65" fmla="*/ 4 h 58"/>
                  <a:gd name="T66" fmla="*/ 32 w 37"/>
                  <a:gd name="T67" fmla="*/ 7 h 58"/>
                  <a:gd name="T68" fmla="*/ 34 w 37"/>
                  <a:gd name="T69" fmla="*/ 11 h 58"/>
                  <a:gd name="T70" fmla="*/ 36 w 37"/>
                  <a:gd name="T71" fmla="*/ 16 h 58"/>
                  <a:gd name="T72" fmla="*/ 36 w 37"/>
                  <a:gd name="T73" fmla="*/ 22 h 58"/>
                  <a:gd name="T74" fmla="*/ 37 w 37"/>
                  <a:gd name="T75" fmla="*/ 29 h 58"/>
                  <a:gd name="T76" fmla="*/ 37 w 37"/>
                  <a:gd name="T77" fmla="*/ 35 h 58"/>
                  <a:gd name="T78" fmla="*/ 36 w 37"/>
                  <a:gd name="T79" fmla="*/ 41 h 58"/>
                  <a:gd name="T80" fmla="*/ 35 w 37"/>
                  <a:gd name="T81" fmla="*/ 46 h 58"/>
                  <a:gd name="T82" fmla="*/ 34 w 37"/>
                  <a:gd name="T83" fmla="*/ 50 h 58"/>
                  <a:gd name="T84" fmla="*/ 31 w 37"/>
                  <a:gd name="T85" fmla="*/ 52 h 58"/>
                  <a:gd name="T86" fmla="*/ 29 w 37"/>
                  <a:gd name="T87" fmla="*/ 55 h 58"/>
                  <a:gd name="T88" fmla="*/ 25 w 37"/>
                  <a:gd name="T89" fmla="*/ 57 h 58"/>
                  <a:gd name="T90" fmla="*/ 23 w 37"/>
                  <a:gd name="T91" fmla="*/ 58 h 58"/>
                  <a:gd name="T92" fmla="*/ 18 w 37"/>
                  <a:gd name="T93" fmla="*/ 58 h 58"/>
                  <a:gd name="T94" fmla="*/ 13 w 37"/>
                  <a:gd name="T95" fmla="*/ 57 h 58"/>
                  <a:gd name="T96" fmla="*/ 8 w 37"/>
                  <a:gd name="T97" fmla="*/ 56 h 58"/>
                  <a:gd name="T98" fmla="*/ 6 w 37"/>
                  <a:gd name="T99" fmla="*/ 52 h 58"/>
                  <a:gd name="T100" fmla="*/ 1 w 37"/>
                  <a:gd name="T101" fmla="*/ 43 h 58"/>
                  <a:gd name="T102" fmla="*/ 0 w 37"/>
                  <a:gd name="T103" fmla="*/ 29 h 58"/>
                  <a:gd name="T104" fmla="*/ 0 w 37"/>
                  <a:gd name="T105" fmla="*/ 23 h 58"/>
                  <a:gd name="T106" fmla="*/ 1 w 37"/>
                  <a:gd name="T107" fmla="*/ 17 h 58"/>
                  <a:gd name="T108" fmla="*/ 2 w 37"/>
                  <a:gd name="T109" fmla="*/ 12 h 58"/>
                  <a:gd name="T110" fmla="*/ 3 w 37"/>
                  <a:gd name="T111" fmla="*/ 9 h 58"/>
                  <a:gd name="T112" fmla="*/ 6 w 37"/>
                  <a:gd name="T113" fmla="*/ 6 h 58"/>
                  <a:gd name="T114" fmla="*/ 8 w 37"/>
                  <a:gd name="T115" fmla="*/ 4 h 58"/>
                  <a:gd name="T116" fmla="*/ 10 w 37"/>
                  <a:gd name="T117" fmla="*/ 1 h 58"/>
                  <a:gd name="T118" fmla="*/ 14 w 37"/>
                  <a:gd name="T119" fmla="*/ 0 h 58"/>
                  <a:gd name="T120" fmla="*/ 18 w 37"/>
                  <a:gd name="T121"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58">
                    <a:moveTo>
                      <a:pt x="18" y="6"/>
                    </a:moveTo>
                    <a:lnTo>
                      <a:pt x="15" y="7"/>
                    </a:lnTo>
                    <a:lnTo>
                      <a:pt x="13" y="9"/>
                    </a:lnTo>
                    <a:lnTo>
                      <a:pt x="10" y="11"/>
                    </a:lnTo>
                    <a:lnTo>
                      <a:pt x="9" y="13"/>
                    </a:lnTo>
                    <a:lnTo>
                      <a:pt x="8" y="18"/>
                    </a:lnTo>
                    <a:lnTo>
                      <a:pt x="7" y="23"/>
                    </a:lnTo>
                    <a:lnTo>
                      <a:pt x="7" y="29"/>
                    </a:lnTo>
                    <a:lnTo>
                      <a:pt x="7" y="35"/>
                    </a:lnTo>
                    <a:lnTo>
                      <a:pt x="8" y="40"/>
                    </a:lnTo>
                    <a:lnTo>
                      <a:pt x="8" y="45"/>
                    </a:lnTo>
                    <a:lnTo>
                      <a:pt x="10" y="47"/>
                    </a:lnTo>
                    <a:lnTo>
                      <a:pt x="13" y="50"/>
                    </a:lnTo>
                    <a:lnTo>
                      <a:pt x="15" y="51"/>
                    </a:lnTo>
                    <a:lnTo>
                      <a:pt x="18" y="51"/>
                    </a:lnTo>
                    <a:lnTo>
                      <a:pt x="21" y="51"/>
                    </a:lnTo>
                    <a:lnTo>
                      <a:pt x="24" y="50"/>
                    </a:lnTo>
                    <a:lnTo>
                      <a:pt x="26" y="47"/>
                    </a:lnTo>
                    <a:lnTo>
                      <a:pt x="27" y="45"/>
                    </a:lnTo>
                    <a:lnTo>
                      <a:pt x="29" y="40"/>
                    </a:lnTo>
                    <a:lnTo>
                      <a:pt x="29" y="35"/>
                    </a:lnTo>
                    <a:lnTo>
                      <a:pt x="30" y="29"/>
                    </a:lnTo>
                    <a:lnTo>
                      <a:pt x="29" y="23"/>
                    </a:lnTo>
                    <a:lnTo>
                      <a:pt x="29" y="18"/>
                    </a:lnTo>
                    <a:lnTo>
                      <a:pt x="27" y="13"/>
                    </a:lnTo>
                    <a:lnTo>
                      <a:pt x="26" y="11"/>
                    </a:lnTo>
                    <a:lnTo>
                      <a:pt x="24" y="9"/>
                    </a:lnTo>
                    <a:lnTo>
                      <a:pt x="21" y="7"/>
                    </a:lnTo>
                    <a:lnTo>
                      <a:pt x="18" y="6"/>
                    </a:lnTo>
                    <a:close/>
                    <a:moveTo>
                      <a:pt x="18" y="0"/>
                    </a:moveTo>
                    <a:lnTo>
                      <a:pt x="23" y="0"/>
                    </a:lnTo>
                    <a:lnTo>
                      <a:pt x="26" y="1"/>
                    </a:lnTo>
                    <a:lnTo>
                      <a:pt x="30" y="4"/>
                    </a:lnTo>
                    <a:lnTo>
                      <a:pt x="32" y="7"/>
                    </a:lnTo>
                    <a:lnTo>
                      <a:pt x="34" y="11"/>
                    </a:lnTo>
                    <a:lnTo>
                      <a:pt x="36" y="16"/>
                    </a:lnTo>
                    <a:lnTo>
                      <a:pt x="36" y="22"/>
                    </a:lnTo>
                    <a:lnTo>
                      <a:pt x="37" y="29"/>
                    </a:lnTo>
                    <a:lnTo>
                      <a:pt x="37" y="35"/>
                    </a:lnTo>
                    <a:lnTo>
                      <a:pt x="36" y="41"/>
                    </a:lnTo>
                    <a:lnTo>
                      <a:pt x="35" y="46"/>
                    </a:lnTo>
                    <a:lnTo>
                      <a:pt x="34" y="50"/>
                    </a:lnTo>
                    <a:lnTo>
                      <a:pt x="31" y="52"/>
                    </a:lnTo>
                    <a:lnTo>
                      <a:pt x="29" y="55"/>
                    </a:lnTo>
                    <a:lnTo>
                      <a:pt x="25" y="57"/>
                    </a:lnTo>
                    <a:lnTo>
                      <a:pt x="23" y="58"/>
                    </a:lnTo>
                    <a:lnTo>
                      <a:pt x="18" y="58"/>
                    </a:lnTo>
                    <a:lnTo>
                      <a:pt x="13" y="57"/>
                    </a:lnTo>
                    <a:lnTo>
                      <a:pt x="8" y="56"/>
                    </a:lnTo>
                    <a:lnTo>
                      <a:pt x="6" y="52"/>
                    </a:lnTo>
                    <a:lnTo>
                      <a:pt x="1" y="43"/>
                    </a:lnTo>
                    <a:lnTo>
                      <a:pt x="0" y="29"/>
                    </a:lnTo>
                    <a:lnTo>
                      <a:pt x="0" y="23"/>
                    </a:lnTo>
                    <a:lnTo>
                      <a:pt x="1" y="17"/>
                    </a:lnTo>
                    <a:lnTo>
                      <a:pt x="2" y="12"/>
                    </a:lnTo>
                    <a:lnTo>
                      <a:pt x="3" y="9"/>
                    </a:lnTo>
                    <a:lnTo>
                      <a:pt x="6" y="6"/>
                    </a:lnTo>
                    <a:lnTo>
                      <a:pt x="8" y="4"/>
                    </a:lnTo>
                    <a:lnTo>
                      <a:pt x="10" y="1"/>
                    </a:lnTo>
                    <a:lnTo>
                      <a:pt x="14" y="0"/>
                    </a:lnTo>
                    <a:lnTo>
                      <a:pt x="1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25" name="Line 41"/>
              <p:cNvSpPr>
                <a:spLocks noChangeShapeType="1"/>
              </p:cNvSpPr>
              <p:nvPr/>
            </p:nvSpPr>
            <p:spPr bwMode="auto">
              <a:xfrm>
                <a:off x="1204" y="3034"/>
                <a:ext cx="3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26" name="Line 42"/>
              <p:cNvSpPr>
                <a:spLocks noChangeShapeType="1"/>
              </p:cNvSpPr>
              <p:nvPr/>
            </p:nvSpPr>
            <p:spPr bwMode="auto">
              <a:xfrm flipH="1">
                <a:off x="4738" y="3034"/>
                <a:ext cx="3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27" name="Freeform 43"/>
              <p:cNvSpPr>
                <a:spLocks noEditPoints="1"/>
              </p:cNvSpPr>
              <p:nvPr/>
            </p:nvSpPr>
            <p:spPr bwMode="auto">
              <a:xfrm>
                <a:off x="1028" y="3006"/>
                <a:ext cx="37" cy="58"/>
              </a:xfrm>
              <a:custGeom>
                <a:avLst/>
                <a:gdLst>
                  <a:gd name="T0" fmla="*/ 19 w 37"/>
                  <a:gd name="T1" fmla="*/ 6 h 58"/>
                  <a:gd name="T2" fmla="*/ 16 w 37"/>
                  <a:gd name="T3" fmla="*/ 7 h 58"/>
                  <a:gd name="T4" fmla="*/ 13 w 37"/>
                  <a:gd name="T5" fmla="*/ 8 h 58"/>
                  <a:gd name="T6" fmla="*/ 11 w 37"/>
                  <a:gd name="T7" fmla="*/ 11 h 58"/>
                  <a:gd name="T8" fmla="*/ 10 w 37"/>
                  <a:gd name="T9" fmla="*/ 13 h 58"/>
                  <a:gd name="T10" fmla="*/ 8 w 37"/>
                  <a:gd name="T11" fmla="*/ 18 h 58"/>
                  <a:gd name="T12" fmla="*/ 7 w 37"/>
                  <a:gd name="T13" fmla="*/ 23 h 58"/>
                  <a:gd name="T14" fmla="*/ 7 w 37"/>
                  <a:gd name="T15" fmla="*/ 29 h 58"/>
                  <a:gd name="T16" fmla="*/ 7 w 37"/>
                  <a:gd name="T17" fmla="*/ 35 h 58"/>
                  <a:gd name="T18" fmla="*/ 8 w 37"/>
                  <a:gd name="T19" fmla="*/ 40 h 58"/>
                  <a:gd name="T20" fmla="*/ 10 w 37"/>
                  <a:gd name="T21" fmla="*/ 45 h 58"/>
                  <a:gd name="T22" fmla="*/ 11 w 37"/>
                  <a:gd name="T23" fmla="*/ 47 h 58"/>
                  <a:gd name="T24" fmla="*/ 13 w 37"/>
                  <a:gd name="T25" fmla="*/ 50 h 58"/>
                  <a:gd name="T26" fmla="*/ 16 w 37"/>
                  <a:gd name="T27" fmla="*/ 51 h 58"/>
                  <a:gd name="T28" fmla="*/ 19 w 37"/>
                  <a:gd name="T29" fmla="*/ 52 h 58"/>
                  <a:gd name="T30" fmla="*/ 22 w 37"/>
                  <a:gd name="T31" fmla="*/ 51 h 58"/>
                  <a:gd name="T32" fmla="*/ 24 w 37"/>
                  <a:gd name="T33" fmla="*/ 50 h 58"/>
                  <a:gd name="T34" fmla="*/ 27 w 37"/>
                  <a:gd name="T35" fmla="*/ 47 h 58"/>
                  <a:gd name="T36" fmla="*/ 28 w 37"/>
                  <a:gd name="T37" fmla="*/ 45 h 58"/>
                  <a:gd name="T38" fmla="*/ 29 w 37"/>
                  <a:gd name="T39" fmla="*/ 40 h 58"/>
                  <a:gd name="T40" fmla="*/ 30 w 37"/>
                  <a:gd name="T41" fmla="*/ 35 h 58"/>
                  <a:gd name="T42" fmla="*/ 30 w 37"/>
                  <a:gd name="T43" fmla="*/ 29 h 58"/>
                  <a:gd name="T44" fmla="*/ 30 w 37"/>
                  <a:gd name="T45" fmla="*/ 23 h 58"/>
                  <a:gd name="T46" fmla="*/ 29 w 37"/>
                  <a:gd name="T47" fmla="*/ 18 h 58"/>
                  <a:gd name="T48" fmla="*/ 28 w 37"/>
                  <a:gd name="T49" fmla="*/ 13 h 58"/>
                  <a:gd name="T50" fmla="*/ 27 w 37"/>
                  <a:gd name="T51" fmla="*/ 11 h 58"/>
                  <a:gd name="T52" fmla="*/ 24 w 37"/>
                  <a:gd name="T53" fmla="*/ 8 h 58"/>
                  <a:gd name="T54" fmla="*/ 22 w 37"/>
                  <a:gd name="T55" fmla="*/ 7 h 58"/>
                  <a:gd name="T56" fmla="*/ 19 w 37"/>
                  <a:gd name="T57" fmla="*/ 6 h 58"/>
                  <a:gd name="T58" fmla="*/ 19 w 37"/>
                  <a:gd name="T59" fmla="*/ 0 h 58"/>
                  <a:gd name="T60" fmla="*/ 23 w 37"/>
                  <a:gd name="T61" fmla="*/ 0 h 58"/>
                  <a:gd name="T62" fmla="*/ 27 w 37"/>
                  <a:gd name="T63" fmla="*/ 1 h 58"/>
                  <a:gd name="T64" fmla="*/ 30 w 37"/>
                  <a:gd name="T65" fmla="*/ 4 h 58"/>
                  <a:gd name="T66" fmla="*/ 33 w 37"/>
                  <a:gd name="T67" fmla="*/ 7 h 58"/>
                  <a:gd name="T68" fmla="*/ 35 w 37"/>
                  <a:gd name="T69" fmla="*/ 11 h 58"/>
                  <a:gd name="T70" fmla="*/ 36 w 37"/>
                  <a:gd name="T71" fmla="*/ 16 h 58"/>
                  <a:gd name="T72" fmla="*/ 37 w 37"/>
                  <a:gd name="T73" fmla="*/ 22 h 58"/>
                  <a:gd name="T74" fmla="*/ 37 w 37"/>
                  <a:gd name="T75" fmla="*/ 29 h 58"/>
                  <a:gd name="T76" fmla="*/ 37 w 37"/>
                  <a:gd name="T77" fmla="*/ 35 h 58"/>
                  <a:gd name="T78" fmla="*/ 36 w 37"/>
                  <a:gd name="T79" fmla="*/ 41 h 58"/>
                  <a:gd name="T80" fmla="*/ 35 w 37"/>
                  <a:gd name="T81" fmla="*/ 46 h 58"/>
                  <a:gd name="T82" fmla="*/ 34 w 37"/>
                  <a:gd name="T83" fmla="*/ 50 h 58"/>
                  <a:gd name="T84" fmla="*/ 31 w 37"/>
                  <a:gd name="T85" fmla="*/ 52 h 58"/>
                  <a:gd name="T86" fmla="*/ 29 w 37"/>
                  <a:gd name="T87" fmla="*/ 55 h 58"/>
                  <a:gd name="T88" fmla="*/ 27 w 37"/>
                  <a:gd name="T89" fmla="*/ 57 h 58"/>
                  <a:gd name="T90" fmla="*/ 23 w 37"/>
                  <a:gd name="T91" fmla="*/ 58 h 58"/>
                  <a:gd name="T92" fmla="*/ 19 w 37"/>
                  <a:gd name="T93" fmla="*/ 58 h 58"/>
                  <a:gd name="T94" fmla="*/ 13 w 37"/>
                  <a:gd name="T95" fmla="*/ 57 h 58"/>
                  <a:gd name="T96" fmla="*/ 10 w 37"/>
                  <a:gd name="T97" fmla="*/ 56 h 58"/>
                  <a:gd name="T98" fmla="*/ 6 w 37"/>
                  <a:gd name="T99" fmla="*/ 52 h 58"/>
                  <a:gd name="T100" fmla="*/ 1 w 37"/>
                  <a:gd name="T101" fmla="*/ 42 h 58"/>
                  <a:gd name="T102" fmla="*/ 0 w 37"/>
                  <a:gd name="T103" fmla="*/ 29 h 58"/>
                  <a:gd name="T104" fmla="*/ 0 w 37"/>
                  <a:gd name="T105" fmla="*/ 23 h 58"/>
                  <a:gd name="T106" fmla="*/ 1 w 37"/>
                  <a:gd name="T107" fmla="*/ 17 h 58"/>
                  <a:gd name="T108" fmla="*/ 2 w 37"/>
                  <a:gd name="T109" fmla="*/ 12 h 58"/>
                  <a:gd name="T110" fmla="*/ 3 w 37"/>
                  <a:gd name="T111" fmla="*/ 8 h 58"/>
                  <a:gd name="T112" fmla="*/ 6 w 37"/>
                  <a:gd name="T113" fmla="*/ 6 h 58"/>
                  <a:gd name="T114" fmla="*/ 8 w 37"/>
                  <a:gd name="T115" fmla="*/ 4 h 58"/>
                  <a:gd name="T116" fmla="*/ 11 w 37"/>
                  <a:gd name="T117" fmla="*/ 1 h 58"/>
                  <a:gd name="T118" fmla="*/ 14 w 37"/>
                  <a:gd name="T119" fmla="*/ 0 h 58"/>
                  <a:gd name="T120" fmla="*/ 19 w 37"/>
                  <a:gd name="T121"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58">
                    <a:moveTo>
                      <a:pt x="19" y="6"/>
                    </a:moveTo>
                    <a:lnTo>
                      <a:pt x="16" y="7"/>
                    </a:lnTo>
                    <a:lnTo>
                      <a:pt x="13" y="8"/>
                    </a:lnTo>
                    <a:lnTo>
                      <a:pt x="11" y="11"/>
                    </a:lnTo>
                    <a:lnTo>
                      <a:pt x="10" y="13"/>
                    </a:lnTo>
                    <a:lnTo>
                      <a:pt x="8" y="18"/>
                    </a:lnTo>
                    <a:lnTo>
                      <a:pt x="7" y="23"/>
                    </a:lnTo>
                    <a:lnTo>
                      <a:pt x="7" y="29"/>
                    </a:lnTo>
                    <a:lnTo>
                      <a:pt x="7" y="35"/>
                    </a:lnTo>
                    <a:lnTo>
                      <a:pt x="8" y="40"/>
                    </a:lnTo>
                    <a:lnTo>
                      <a:pt x="10" y="45"/>
                    </a:lnTo>
                    <a:lnTo>
                      <a:pt x="11" y="47"/>
                    </a:lnTo>
                    <a:lnTo>
                      <a:pt x="13" y="50"/>
                    </a:lnTo>
                    <a:lnTo>
                      <a:pt x="16" y="51"/>
                    </a:lnTo>
                    <a:lnTo>
                      <a:pt x="19" y="52"/>
                    </a:lnTo>
                    <a:lnTo>
                      <a:pt x="22" y="51"/>
                    </a:lnTo>
                    <a:lnTo>
                      <a:pt x="24" y="50"/>
                    </a:lnTo>
                    <a:lnTo>
                      <a:pt x="27" y="47"/>
                    </a:lnTo>
                    <a:lnTo>
                      <a:pt x="28" y="45"/>
                    </a:lnTo>
                    <a:lnTo>
                      <a:pt x="29" y="40"/>
                    </a:lnTo>
                    <a:lnTo>
                      <a:pt x="30" y="35"/>
                    </a:lnTo>
                    <a:lnTo>
                      <a:pt x="30" y="29"/>
                    </a:lnTo>
                    <a:lnTo>
                      <a:pt x="30" y="23"/>
                    </a:lnTo>
                    <a:lnTo>
                      <a:pt x="29" y="18"/>
                    </a:lnTo>
                    <a:lnTo>
                      <a:pt x="28" y="13"/>
                    </a:lnTo>
                    <a:lnTo>
                      <a:pt x="27" y="11"/>
                    </a:lnTo>
                    <a:lnTo>
                      <a:pt x="24" y="8"/>
                    </a:lnTo>
                    <a:lnTo>
                      <a:pt x="22" y="7"/>
                    </a:lnTo>
                    <a:lnTo>
                      <a:pt x="19" y="6"/>
                    </a:lnTo>
                    <a:close/>
                    <a:moveTo>
                      <a:pt x="19" y="0"/>
                    </a:moveTo>
                    <a:lnTo>
                      <a:pt x="23" y="0"/>
                    </a:lnTo>
                    <a:lnTo>
                      <a:pt x="27" y="1"/>
                    </a:lnTo>
                    <a:lnTo>
                      <a:pt x="30" y="4"/>
                    </a:lnTo>
                    <a:lnTo>
                      <a:pt x="33" y="7"/>
                    </a:lnTo>
                    <a:lnTo>
                      <a:pt x="35" y="11"/>
                    </a:lnTo>
                    <a:lnTo>
                      <a:pt x="36" y="16"/>
                    </a:lnTo>
                    <a:lnTo>
                      <a:pt x="37" y="22"/>
                    </a:lnTo>
                    <a:lnTo>
                      <a:pt x="37" y="29"/>
                    </a:lnTo>
                    <a:lnTo>
                      <a:pt x="37" y="35"/>
                    </a:lnTo>
                    <a:lnTo>
                      <a:pt x="36" y="41"/>
                    </a:lnTo>
                    <a:lnTo>
                      <a:pt x="35" y="46"/>
                    </a:lnTo>
                    <a:lnTo>
                      <a:pt x="34" y="50"/>
                    </a:lnTo>
                    <a:lnTo>
                      <a:pt x="31" y="52"/>
                    </a:lnTo>
                    <a:lnTo>
                      <a:pt x="29" y="55"/>
                    </a:lnTo>
                    <a:lnTo>
                      <a:pt x="27" y="57"/>
                    </a:lnTo>
                    <a:lnTo>
                      <a:pt x="23" y="58"/>
                    </a:lnTo>
                    <a:lnTo>
                      <a:pt x="19" y="58"/>
                    </a:lnTo>
                    <a:lnTo>
                      <a:pt x="13" y="57"/>
                    </a:lnTo>
                    <a:lnTo>
                      <a:pt x="10" y="56"/>
                    </a:lnTo>
                    <a:lnTo>
                      <a:pt x="6" y="52"/>
                    </a:lnTo>
                    <a:lnTo>
                      <a:pt x="1" y="42"/>
                    </a:lnTo>
                    <a:lnTo>
                      <a:pt x="0" y="29"/>
                    </a:lnTo>
                    <a:lnTo>
                      <a:pt x="0" y="23"/>
                    </a:lnTo>
                    <a:lnTo>
                      <a:pt x="1" y="17"/>
                    </a:lnTo>
                    <a:lnTo>
                      <a:pt x="2" y="12"/>
                    </a:lnTo>
                    <a:lnTo>
                      <a:pt x="3" y="8"/>
                    </a:lnTo>
                    <a:lnTo>
                      <a:pt x="6" y="6"/>
                    </a:lnTo>
                    <a:lnTo>
                      <a:pt x="8" y="4"/>
                    </a:lnTo>
                    <a:lnTo>
                      <a:pt x="11" y="1"/>
                    </a:lnTo>
                    <a:lnTo>
                      <a:pt x="14" y="0"/>
                    </a:lnTo>
                    <a:lnTo>
                      <a:pt x="1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28" name="Rectangle 44"/>
              <p:cNvSpPr>
                <a:spLocks noChangeArrowheads="1"/>
              </p:cNvSpPr>
              <p:nvPr/>
            </p:nvSpPr>
            <p:spPr bwMode="auto">
              <a:xfrm>
                <a:off x="1076" y="3056"/>
                <a:ext cx="8" cy="7"/>
              </a:xfrm>
              <a:prstGeom prst="rect">
                <a:avLst/>
              </a:prstGeom>
              <a:solidFill>
                <a:srgbClr val="000000"/>
              </a:solidFill>
              <a:ln w="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29" name="Freeform 45"/>
              <p:cNvSpPr>
                <a:spLocks noEditPoints="1"/>
              </p:cNvSpPr>
              <p:nvPr/>
            </p:nvSpPr>
            <p:spPr bwMode="auto">
              <a:xfrm>
                <a:off x="1095" y="3006"/>
                <a:ext cx="37" cy="58"/>
              </a:xfrm>
              <a:custGeom>
                <a:avLst/>
                <a:gdLst>
                  <a:gd name="T0" fmla="*/ 18 w 37"/>
                  <a:gd name="T1" fmla="*/ 6 h 58"/>
                  <a:gd name="T2" fmla="*/ 15 w 37"/>
                  <a:gd name="T3" fmla="*/ 7 h 58"/>
                  <a:gd name="T4" fmla="*/ 13 w 37"/>
                  <a:gd name="T5" fmla="*/ 8 h 58"/>
                  <a:gd name="T6" fmla="*/ 11 w 37"/>
                  <a:gd name="T7" fmla="*/ 11 h 58"/>
                  <a:gd name="T8" fmla="*/ 9 w 37"/>
                  <a:gd name="T9" fmla="*/ 13 h 58"/>
                  <a:gd name="T10" fmla="*/ 8 w 37"/>
                  <a:gd name="T11" fmla="*/ 18 h 58"/>
                  <a:gd name="T12" fmla="*/ 7 w 37"/>
                  <a:gd name="T13" fmla="*/ 23 h 58"/>
                  <a:gd name="T14" fmla="*/ 7 w 37"/>
                  <a:gd name="T15" fmla="*/ 29 h 58"/>
                  <a:gd name="T16" fmla="*/ 7 w 37"/>
                  <a:gd name="T17" fmla="*/ 35 h 58"/>
                  <a:gd name="T18" fmla="*/ 8 w 37"/>
                  <a:gd name="T19" fmla="*/ 40 h 58"/>
                  <a:gd name="T20" fmla="*/ 9 w 37"/>
                  <a:gd name="T21" fmla="*/ 45 h 58"/>
                  <a:gd name="T22" fmla="*/ 11 w 37"/>
                  <a:gd name="T23" fmla="*/ 47 h 58"/>
                  <a:gd name="T24" fmla="*/ 13 w 37"/>
                  <a:gd name="T25" fmla="*/ 50 h 58"/>
                  <a:gd name="T26" fmla="*/ 15 w 37"/>
                  <a:gd name="T27" fmla="*/ 51 h 58"/>
                  <a:gd name="T28" fmla="*/ 18 w 37"/>
                  <a:gd name="T29" fmla="*/ 52 h 58"/>
                  <a:gd name="T30" fmla="*/ 21 w 37"/>
                  <a:gd name="T31" fmla="*/ 51 h 58"/>
                  <a:gd name="T32" fmla="*/ 24 w 37"/>
                  <a:gd name="T33" fmla="*/ 50 h 58"/>
                  <a:gd name="T34" fmla="*/ 26 w 37"/>
                  <a:gd name="T35" fmla="*/ 47 h 58"/>
                  <a:gd name="T36" fmla="*/ 28 w 37"/>
                  <a:gd name="T37" fmla="*/ 45 h 58"/>
                  <a:gd name="T38" fmla="*/ 29 w 37"/>
                  <a:gd name="T39" fmla="*/ 40 h 58"/>
                  <a:gd name="T40" fmla="*/ 30 w 37"/>
                  <a:gd name="T41" fmla="*/ 35 h 58"/>
                  <a:gd name="T42" fmla="*/ 30 w 37"/>
                  <a:gd name="T43" fmla="*/ 29 h 58"/>
                  <a:gd name="T44" fmla="*/ 30 w 37"/>
                  <a:gd name="T45" fmla="*/ 23 h 58"/>
                  <a:gd name="T46" fmla="*/ 29 w 37"/>
                  <a:gd name="T47" fmla="*/ 18 h 58"/>
                  <a:gd name="T48" fmla="*/ 28 w 37"/>
                  <a:gd name="T49" fmla="*/ 13 h 58"/>
                  <a:gd name="T50" fmla="*/ 26 w 37"/>
                  <a:gd name="T51" fmla="*/ 11 h 58"/>
                  <a:gd name="T52" fmla="*/ 24 w 37"/>
                  <a:gd name="T53" fmla="*/ 8 h 58"/>
                  <a:gd name="T54" fmla="*/ 21 w 37"/>
                  <a:gd name="T55" fmla="*/ 7 h 58"/>
                  <a:gd name="T56" fmla="*/ 18 w 37"/>
                  <a:gd name="T57" fmla="*/ 6 h 58"/>
                  <a:gd name="T58" fmla="*/ 18 w 37"/>
                  <a:gd name="T59" fmla="*/ 0 h 58"/>
                  <a:gd name="T60" fmla="*/ 23 w 37"/>
                  <a:gd name="T61" fmla="*/ 0 h 58"/>
                  <a:gd name="T62" fmla="*/ 26 w 37"/>
                  <a:gd name="T63" fmla="*/ 1 h 58"/>
                  <a:gd name="T64" fmla="*/ 30 w 37"/>
                  <a:gd name="T65" fmla="*/ 4 h 58"/>
                  <a:gd name="T66" fmla="*/ 32 w 37"/>
                  <a:gd name="T67" fmla="*/ 7 h 58"/>
                  <a:gd name="T68" fmla="*/ 35 w 37"/>
                  <a:gd name="T69" fmla="*/ 11 h 58"/>
                  <a:gd name="T70" fmla="*/ 36 w 37"/>
                  <a:gd name="T71" fmla="*/ 16 h 58"/>
                  <a:gd name="T72" fmla="*/ 37 w 37"/>
                  <a:gd name="T73" fmla="*/ 22 h 58"/>
                  <a:gd name="T74" fmla="*/ 37 w 37"/>
                  <a:gd name="T75" fmla="*/ 29 h 58"/>
                  <a:gd name="T76" fmla="*/ 37 w 37"/>
                  <a:gd name="T77" fmla="*/ 35 h 58"/>
                  <a:gd name="T78" fmla="*/ 36 w 37"/>
                  <a:gd name="T79" fmla="*/ 41 h 58"/>
                  <a:gd name="T80" fmla="*/ 35 w 37"/>
                  <a:gd name="T81" fmla="*/ 46 h 58"/>
                  <a:gd name="T82" fmla="*/ 34 w 37"/>
                  <a:gd name="T83" fmla="*/ 50 h 58"/>
                  <a:gd name="T84" fmla="*/ 31 w 37"/>
                  <a:gd name="T85" fmla="*/ 52 h 58"/>
                  <a:gd name="T86" fmla="*/ 29 w 37"/>
                  <a:gd name="T87" fmla="*/ 55 h 58"/>
                  <a:gd name="T88" fmla="*/ 26 w 37"/>
                  <a:gd name="T89" fmla="*/ 57 h 58"/>
                  <a:gd name="T90" fmla="*/ 23 w 37"/>
                  <a:gd name="T91" fmla="*/ 58 h 58"/>
                  <a:gd name="T92" fmla="*/ 18 w 37"/>
                  <a:gd name="T93" fmla="*/ 58 h 58"/>
                  <a:gd name="T94" fmla="*/ 13 w 37"/>
                  <a:gd name="T95" fmla="*/ 57 h 58"/>
                  <a:gd name="T96" fmla="*/ 9 w 37"/>
                  <a:gd name="T97" fmla="*/ 56 h 58"/>
                  <a:gd name="T98" fmla="*/ 6 w 37"/>
                  <a:gd name="T99" fmla="*/ 52 h 58"/>
                  <a:gd name="T100" fmla="*/ 1 w 37"/>
                  <a:gd name="T101" fmla="*/ 42 h 58"/>
                  <a:gd name="T102" fmla="*/ 0 w 37"/>
                  <a:gd name="T103" fmla="*/ 29 h 58"/>
                  <a:gd name="T104" fmla="*/ 0 w 37"/>
                  <a:gd name="T105" fmla="*/ 23 h 58"/>
                  <a:gd name="T106" fmla="*/ 1 w 37"/>
                  <a:gd name="T107" fmla="*/ 17 h 58"/>
                  <a:gd name="T108" fmla="*/ 2 w 37"/>
                  <a:gd name="T109" fmla="*/ 12 h 58"/>
                  <a:gd name="T110" fmla="*/ 3 w 37"/>
                  <a:gd name="T111" fmla="*/ 8 h 58"/>
                  <a:gd name="T112" fmla="*/ 6 w 37"/>
                  <a:gd name="T113" fmla="*/ 6 h 58"/>
                  <a:gd name="T114" fmla="*/ 8 w 37"/>
                  <a:gd name="T115" fmla="*/ 4 h 58"/>
                  <a:gd name="T116" fmla="*/ 11 w 37"/>
                  <a:gd name="T117" fmla="*/ 1 h 58"/>
                  <a:gd name="T118" fmla="*/ 14 w 37"/>
                  <a:gd name="T119" fmla="*/ 0 h 58"/>
                  <a:gd name="T120" fmla="*/ 18 w 37"/>
                  <a:gd name="T121"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58">
                    <a:moveTo>
                      <a:pt x="18" y="6"/>
                    </a:moveTo>
                    <a:lnTo>
                      <a:pt x="15" y="7"/>
                    </a:lnTo>
                    <a:lnTo>
                      <a:pt x="13" y="8"/>
                    </a:lnTo>
                    <a:lnTo>
                      <a:pt x="11" y="11"/>
                    </a:lnTo>
                    <a:lnTo>
                      <a:pt x="9" y="13"/>
                    </a:lnTo>
                    <a:lnTo>
                      <a:pt x="8" y="18"/>
                    </a:lnTo>
                    <a:lnTo>
                      <a:pt x="7" y="23"/>
                    </a:lnTo>
                    <a:lnTo>
                      <a:pt x="7" y="29"/>
                    </a:lnTo>
                    <a:lnTo>
                      <a:pt x="7" y="35"/>
                    </a:lnTo>
                    <a:lnTo>
                      <a:pt x="8" y="40"/>
                    </a:lnTo>
                    <a:lnTo>
                      <a:pt x="9" y="45"/>
                    </a:lnTo>
                    <a:lnTo>
                      <a:pt x="11" y="47"/>
                    </a:lnTo>
                    <a:lnTo>
                      <a:pt x="13" y="50"/>
                    </a:lnTo>
                    <a:lnTo>
                      <a:pt x="15" y="51"/>
                    </a:lnTo>
                    <a:lnTo>
                      <a:pt x="18" y="52"/>
                    </a:lnTo>
                    <a:lnTo>
                      <a:pt x="21" y="51"/>
                    </a:lnTo>
                    <a:lnTo>
                      <a:pt x="24" y="50"/>
                    </a:lnTo>
                    <a:lnTo>
                      <a:pt x="26" y="47"/>
                    </a:lnTo>
                    <a:lnTo>
                      <a:pt x="28" y="45"/>
                    </a:lnTo>
                    <a:lnTo>
                      <a:pt x="29" y="40"/>
                    </a:lnTo>
                    <a:lnTo>
                      <a:pt x="30" y="35"/>
                    </a:lnTo>
                    <a:lnTo>
                      <a:pt x="30" y="29"/>
                    </a:lnTo>
                    <a:lnTo>
                      <a:pt x="30" y="23"/>
                    </a:lnTo>
                    <a:lnTo>
                      <a:pt x="29" y="18"/>
                    </a:lnTo>
                    <a:lnTo>
                      <a:pt x="28" y="13"/>
                    </a:lnTo>
                    <a:lnTo>
                      <a:pt x="26" y="11"/>
                    </a:lnTo>
                    <a:lnTo>
                      <a:pt x="24" y="8"/>
                    </a:lnTo>
                    <a:lnTo>
                      <a:pt x="21" y="7"/>
                    </a:lnTo>
                    <a:lnTo>
                      <a:pt x="18" y="6"/>
                    </a:lnTo>
                    <a:close/>
                    <a:moveTo>
                      <a:pt x="18" y="0"/>
                    </a:moveTo>
                    <a:lnTo>
                      <a:pt x="23" y="0"/>
                    </a:lnTo>
                    <a:lnTo>
                      <a:pt x="26" y="1"/>
                    </a:lnTo>
                    <a:lnTo>
                      <a:pt x="30" y="4"/>
                    </a:lnTo>
                    <a:lnTo>
                      <a:pt x="32" y="7"/>
                    </a:lnTo>
                    <a:lnTo>
                      <a:pt x="35" y="11"/>
                    </a:lnTo>
                    <a:lnTo>
                      <a:pt x="36" y="16"/>
                    </a:lnTo>
                    <a:lnTo>
                      <a:pt x="37" y="22"/>
                    </a:lnTo>
                    <a:lnTo>
                      <a:pt x="37" y="29"/>
                    </a:lnTo>
                    <a:lnTo>
                      <a:pt x="37" y="35"/>
                    </a:lnTo>
                    <a:lnTo>
                      <a:pt x="36" y="41"/>
                    </a:lnTo>
                    <a:lnTo>
                      <a:pt x="35" y="46"/>
                    </a:lnTo>
                    <a:lnTo>
                      <a:pt x="34" y="50"/>
                    </a:lnTo>
                    <a:lnTo>
                      <a:pt x="31" y="52"/>
                    </a:lnTo>
                    <a:lnTo>
                      <a:pt x="29" y="55"/>
                    </a:lnTo>
                    <a:lnTo>
                      <a:pt x="26" y="57"/>
                    </a:lnTo>
                    <a:lnTo>
                      <a:pt x="23" y="58"/>
                    </a:lnTo>
                    <a:lnTo>
                      <a:pt x="18" y="58"/>
                    </a:lnTo>
                    <a:lnTo>
                      <a:pt x="13" y="57"/>
                    </a:lnTo>
                    <a:lnTo>
                      <a:pt x="9" y="56"/>
                    </a:lnTo>
                    <a:lnTo>
                      <a:pt x="6" y="52"/>
                    </a:lnTo>
                    <a:lnTo>
                      <a:pt x="1" y="42"/>
                    </a:lnTo>
                    <a:lnTo>
                      <a:pt x="0" y="29"/>
                    </a:lnTo>
                    <a:lnTo>
                      <a:pt x="0" y="23"/>
                    </a:lnTo>
                    <a:lnTo>
                      <a:pt x="1" y="17"/>
                    </a:lnTo>
                    <a:lnTo>
                      <a:pt x="2" y="12"/>
                    </a:lnTo>
                    <a:lnTo>
                      <a:pt x="3" y="8"/>
                    </a:lnTo>
                    <a:lnTo>
                      <a:pt x="6" y="6"/>
                    </a:lnTo>
                    <a:lnTo>
                      <a:pt x="8" y="4"/>
                    </a:lnTo>
                    <a:lnTo>
                      <a:pt x="11" y="1"/>
                    </a:lnTo>
                    <a:lnTo>
                      <a:pt x="14" y="0"/>
                    </a:lnTo>
                    <a:lnTo>
                      <a:pt x="1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0" name="Freeform 46"/>
              <p:cNvSpPr>
                <a:spLocks/>
              </p:cNvSpPr>
              <p:nvPr/>
            </p:nvSpPr>
            <p:spPr bwMode="auto">
              <a:xfrm>
                <a:off x="1138" y="3007"/>
                <a:ext cx="38" cy="57"/>
              </a:xfrm>
              <a:custGeom>
                <a:avLst/>
                <a:gdLst>
                  <a:gd name="T0" fmla="*/ 8 w 38"/>
                  <a:gd name="T1" fmla="*/ 0 h 57"/>
                  <a:gd name="T2" fmla="*/ 36 w 38"/>
                  <a:gd name="T3" fmla="*/ 0 h 57"/>
                  <a:gd name="T4" fmla="*/ 36 w 38"/>
                  <a:gd name="T5" fmla="*/ 7 h 57"/>
                  <a:gd name="T6" fmla="*/ 14 w 38"/>
                  <a:gd name="T7" fmla="*/ 7 h 57"/>
                  <a:gd name="T8" fmla="*/ 11 w 38"/>
                  <a:gd name="T9" fmla="*/ 22 h 57"/>
                  <a:gd name="T10" fmla="*/ 16 w 38"/>
                  <a:gd name="T11" fmla="*/ 20 h 57"/>
                  <a:gd name="T12" fmla="*/ 21 w 38"/>
                  <a:gd name="T13" fmla="*/ 18 h 57"/>
                  <a:gd name="T14" fmla="*/ 26 w 38"/>
                  <a:gd name="T15" fmla="*/ 18 h 57"/>
                  <a:gd name="T16" fmla="*/ 29 w 38"/>
                  <a:gd name="T17" fmla="*/ 21 h 57"/>
                  <a:gd name="T18" fmla="*/ 33 w 38"/>
                  <a:gd name="T19" fmla="*/ 23 h 57"/>
                  <a:gd name="T20" fmla="*/ 36 w 38"/>
                  <a:gd name="T21" fmla="*/ 27 h 57"/>
                  <a:gd name="T22" fmla="*/ 38 w 38"/>
                  <a:gd name="T23" fmla="*/ 32 h 57"/>
                  <a:gd name="T24" fmla="*/ 38 w 38"/>
                  <a:gd name="T25" fmla="*/ 37 h 57"/>
                  <a:gd name="T26" fmla="*/ 38 w 38"/>
                  <a:gd name="T27" fmla="*/ 41 h 57"/>
                  <a:gd name="T28" fmla="*/ 37 w 38"/>
                  <a:gd name="T29" fmla="*/ 46 h 57"/>
                  <a:gd name="T30" fmla="*/ 34 w 38"/>
                  <a:gd name="T31" fmla="*/ 50 h 57"/>
                  <a:gd name="T32" fmla="*/ 31 w 38"/>
                  <a:gd name="T33" fmla="*/ 54 h 57"/>
                  <a:gd name="T34" fmla="*/ 27 w 38"/>
                  <a:gd name="T35" fmla="*/ 56 h 57"/>
                  <a:gd name="T36" fmla="*/ 23 w 38"/>
                  <a:gd name="T37" fmla="*/ 57 h 57"/>
                  <a:gd name="T38" fmla="*/ 19 w 38"/>
                  <a:gd name="T39" fmla="*/ 57 h 57"/>
                  <a:gd name="T40" fmla="*/ 14 w 38"/>
                  <a:gd name="T41" fmla="*/ 57 h 57"/>
                  <a:gd name="T42" fmla="*/ 10 w 38"/>
                  <a:gd name="T43" fmla="*/ 55 h 57"/>
                  <a:gd name="T44" fmla="*/ 6 w 38"/>
                  <a:gd name="T45" fmla="*/ 52 h 57"/>
                  <a:gd name="T46" fmla="*/ 4 w 38"/>
                  <a:gd name="T47" fmla="*/ 50 h 57"/>
                  <a:gd name="T48" fmla="*/ 2 w 38"/>
                  <a:gd name="T49" fmla="*/ 46 h 57"/>
                  <a:gd name="T50" fmla="*/ 0 w 38"/>
                  <a:gd name="T51" fmla="*/ 41 h 57"/>
                  <a:gd name="T52" fmla="*/ 9 w 38"/>
                  <a:gd name="T53" fmla="*/ 40 h 57"/>
                  <a:gd name="T54" fmla="*/ 10 w 38"/>
                  <a:gd name="T55" fmla="*/ 45 h 57"/>
                  <a:gd name="T56" fmla="*/ 11 w 38"/>
                  <a:gd name="T57" fmla="*/ 48 h 57"/>
                  <a:gd name="T58" fmla="*/ 15 w 38"/>
                  <a:gd name="T59" fmla="*/ 50 h 57"/>
                  <a:gd name="T60" fmla="*/ 19 w 38"/>
                  <a:gd name="T61" fmla="*/ 51 h 57"/>
                  <a:gd name="T62" fmla="*/ 22 w 38"/>
                  <a:gd name="T63" fmla="*/ 50 h 57"/>
                  <a:gd name="T64" fmla="*/ 26 w 38"/>
                  <a:gd name="T65" fmla="*/ 49 h 57"/>
                  <a:gd name="T66" fmla="*/ 28 w 38"/>
                  <a:gd name="T67" fmla="*/ 46 h 57"/>
                  <a:gd name="T68" fmla="*/ 29 w 38"/>
                  <a:gd name="T69" fmla="*/ 44 h 57"/>
                  <a:gd name="T70" fmla="*/ 31 w 38"/>
                  <a:gd name="T71" fmla="*/ 41 h 57"/>
                  <a:gd name="T72" fmla="*/ 31 w 38"/>
                  <a:gd name="T73" fmla="*/ 37 h 57"/>
                  <a:gd name="T74" fmla="*/ 31 w 38"/>
                  <a:gd name="T75" fmla="*/ 34 h 57"/>
                  <a:gd name="T76" fmla="*/ 29 w 38"/>
                  <a:gd name="T77" fmla="*/ 31 h 57"/>
                  <a:gd name="T78" fmla="*/ 28 w 38"/>
                  <a:gd name="T79" fmla="*/ 28 h 57"/>
                  <a:gd name="T80" fmla="*/ 26 w 38"/>
                  <a:gd name="T81" fmla="*/ 26 h 57"/>
                  <a:gd name="T82" fmla="*/ 22 w 38"/>
                  <a:gd name="T83" fmla="*/ 26 h 57"/>
                  <a:gd name="T84" fmla="*/ 19 w 38"/>
                  <a:gd name="T85" fmla="*/ 24 h 57"/>
                  <a:gd name="T86" fmla="*/ 16 w 38"/>
                  <a:gd name="T87" fmla="*/ 26 h 57"/>
                  <a:gd name="T88" fmla="*/ 12 w 38"/>
                  <a:gd name="T89" fmla="*/ 26 h 57"/>
                  <a:gd name="T90" fmla="*/ 11 w 38"/>
                  <a:gd name="T91" fmla="*/ 28 h 57"/>
                  <a:gd name="T92" fmla="*/ 9 w 38"/>
                  <a:gd name="T93" fmla="*/ 29 h 57"/>
                  <a:gd name="T94" fmla="*/ 2 w 38"/>
                  <a:gd name="T95" fmla="*/ 29 h 57"/>
                  <a:gd name="T96" fmla="*/ 8 w 38"/>
                  <a:gd name="T9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 h="57">
                    <a:moveTo>
                      <a:pt x="8" y="0"/>
                    </a:moveTo>
                    <a:lnTo>
                      <a:pt x="36" y="0"/>
                    </a:lnTo>
                    <a:lnTo>
                      <a:pt x="36" y="7"/>
                    </a:lnTo>
                    <a:lnTo>
                      <a:pt x="14" y="7"/>
                    </a:lnTo>
                    <a:lnTo>
                      <a:pt x="11" y="22"/>
                    </a:lnTo>
                    <a:lnTo>
                      <a:pt x="16" y="20"/>
                    </a:lnTo>
                    <a:lnTo>
                      <a:pt x="21" y="18"/>
                    </a:lnTo>
                    <a:lnTo>
                      <a:pt x="26" y="18"/>
                    </a:lnTo>
                    <a:lnTo>
                      <a:pt x="29" y="21"/>
                    </a:lnTo>
                    <a:lnTo>
                      <a:pt x="33" y="23"/>
                    </a:lnTo>
                    <a:lnTo>
                      <a:pt x="36" y="27"/>
                    </a:lnTo>
                    <a:lnTo>
                      <a:pt x="38" y="32"/>
                    </a:lnTo>
                    <a:lnTo>
                      <a:pt x="38" y="37"/>
                    </a:lnTo>
                    <a:lnTo>
                      <a:pt x="38" y="41"/>
                    </a:lnTo>
                    <a:lnTo>
                      <a:pt x="37" y="46"/>
                    </a:lnTo>
                    <a:lnTo>
                      <a:pt x="34" y="50"/>
                    </a:lnTo>
                    <a:lnTo>
                      <a:pt x="31" y="54"/>
                    </a:lnTo>
                    <a:lnTo>
                      <a:pt x="27" y="56"/>
                    </a:lnTo>
                    <a:lnTo>
                      <a:pt x="23" y="57"/>
                    </a:lnTo>
                    <a:lnTo>
                      <a:pt x="19" y="57"/>
                    </a:lnTo>
                    <a:lnTo>
                      <a:pt x="14" y="57"/>
                    </a:lnTo>
                    <a:lnTo>
                      <a:pt x="10" y="55"/>
                    </a:lnTo>
                    <a:lnTo>
                      <a:pt x="6" y="52"/>
                    </a:lnTo>
                    <a:lnTo>
                      <a:pt x="4" y="50"/>
                    </a:lnTo>
                    <a:lnTo>
                      <a:pt x="2" y="46"/>
                    </a:lnTo>
                    <a:lnTo>
                      <a:pt x="0" y="41"/>
                    </a:lnTo>
                    <a:lnTo>
                      <a:pt x="9" y="40"/>
                    </a:lnTo>
                    <a:lnTo>
                      <a:pt x="10" y="45"/>
                    </a:lnTo>
                    <a:lnTo>
                      <a:pt x="11" y="48"/>
                    </a:lnTo>
                    <a:lnTo>
                      <a:pt x="15" y="50"/>
                    </a:lnTo>
                    <a:lnTo>
                      <a:pt x="19" y="51"/>
                    </a:lnTo>
                    <a:lnTo>
                      <a:pt x="22" y="50"/>
                    </a:lnTo>
                    <a:lnTo>
                      <a:pt x="26" y="49"/>
                    </a:lnTo>
                    <a:lnTo>
                      <a:pt x="28" y="46"/>
                    </a:lnTo>
                    <a:lnTo>
                      <a:pt x="29" y="44"/>
                    </a:lnTo>
                    <a:lnTo>
                      <a:pt x="31" y="41"/>
                    </a:lnTo>
                    <a:lnTo>
                      <a:pt x="31" y="37"/>
                    </a:lnTo>
                    <a:lnTo>
                      <a:pt x="31" y="34"/>
                    </a:lnTo>
                    <a:lnTo>
                      <a:pt x="29" y="31"/>
                    </a:lnTo>
                    <a:lnTo>
                      <a:pt x="28" y="28"/>
                    </a:lnTo>
                    <a:lnTo>
                      <a:pt x="26" y="26"/>
                    </a:lnTo>
                    <a:lnTo>
                      <a:pt x="22" y="26"/>
                    </a:lnTo>
                    <a:lnTo>
                      <a:pt x="19" y="24"/>
                    </a:lnTo>
                    <a:lnTo>
                      <a:pt x="16" y="26"/>
                    </a:lnTo>
                    <a:lnTo>
                      <a:pt x="12" y="26"/>
                    </a:lnTo>
                    <a:lnTo>
                      <a:pt x="11" y="28"/>
                    </a:lnTo>
                    <a:lnTo>
                      <a:pt x="9" y="29"/>
                    </a:lnTo>
                    <a:lnTo>
                      <a:pt x="2" y="29"/>
                    </a:lnTo>
                    <a:lnTo>
                      <a:pt x="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1" name="Line 47"/>
              <p:cNvSpPr>
                <a:spLocks noChangeShapeType="1"/>
              </p:cNvSpPr>
              <p:nvPr/>
            </p:nvSpPr>
            <p:spPr bwMode="auto">
              <a:xfrm>
                <a:off x="1204" y="2565"/>
                <a:ext cx="3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32" name="Line 48"/>
              <p:cNvSpPr>
                <a:spLocks noChangeShapeType="1"/>
              </p:cNvSpPr>
              <p:nvPr/>
            </p:nvSpPr>
            <p:spPr bwMode="auto">
              <a:xfrm flipH="1">
                <a:off x="4738" y="2565"/>
                <a:ext cx="3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33" name="Freeform 49"/>
              <p:cNvSpPr>
                <a:spLocks noEditPoints="1"/>
              </p:cNvSpPr>
              <p:nvPr/>
            </p:nvSpPr>
            <p:spPr bwMode="auto">
              <a:xfrm>
                <a:off x="1073" y="2537"/>
                <a:ext cx="37" cy="58"/>
              </a:xfrm>
              <a:custGeom>
                <a:avLst/>
                <a:gdLst>
                  <a:gd name="T0" fmla="*/ 18 w 37"/>
                  <a:gd name="T1" fmla="*/ 6 h 58"/>
                  <a:gd name="T2" fmla="*/ 16 w 37"/>
                  <a:gd name="T3" fmla="*/ 6 h 58"/>
                  <a:gd name="T4" fmla="*/ 13 w 37"/>
                  <a:gd name="T5" fmla="*/ 7 h 58"/>
                  <a:gd name="T6" fmla="*/ 11 w 37"/>
                  <a:gd name="T7" fmla="*/ 10 h 58"/>
                  <a:gd name="T8" fmla="*/ 9 w 37"/>
                  <a:gd name="T9" fmla="*/ 13 h 58"/>
                  <a:gd name="T10" fmla="*/ 8 w 37"/>
                  <a:gd name="T11" fmla="*/ 17 h 58"/>
                  <a:gd name="T12" fmla="*/ 7 w 37"/>
                  <a:gd name="T13" fmla="*/ 22 h 58"/>
                  <a:gd name="T14" fmla="*/ 7 w 37"/>
                  <a:gd name="T15" fmla="*/ 29 h 58"/>
                  <a:gd name="T16" fmla="*/ 7 w 37"/>
                  <a:gd name="T17" fmla="*/ 35 h 58"/>
                  <a:gd name="T18" fmla="*/ 8 w 37"/>
                  <a:gd name="T19" fmla="*/ 40 h 58"/>
                  <a:gd name="T20" fmla="*/ 9 w 37"/>
                  <a:gd name="T21" fmla="*/ 44 h 58"/>
                  <a:gd name="T22" fmla="*/ 11 w 37"/>
                  <a:gd name="T23" fmla="*/ 48 h 58"/>
                  <a:gd name="T24" fmla="*/ 13 w 37"/>
                  <a:gd name="T25" fmla="*/ 50 h 58"/>
                  <a:gd name="T26" fmla="*/ 16 w 37"/>
                  <a:gd name="T27" fmla="*/ 51 h 58"/>
                  <a:gd name="T28" fmla="*/ 18 w 37"/>
                  <a:gd name="T29" fmla="*/ 51 h 58"/>
                  <a:gd name="T30" fmla="*/ 22 w 37"/>
                  <a:gd name="T31" fmla="*/ 51 h 58"/>
                  <a:gd name="T32" fmla="*/ 24 w 37"/>
                  <a:gd name="T33" fmla="*/ 50 h 58"/>
                  <a:gd name="T34" fmla="*/ 26 w 37"/>
                  <a:gd name="T35" fmla="*/ 48 h 58"/>
                  <a:gd name="T36" fmla="*/ 28 w 37"/>
                  <a:gd name="T37" fmla="*/ 44 h 58"/>
                  <a:gd name="T38" fmla="*/ 29 w 37"/>
                  <a:gd name="T39" fmla="*/ 40 h 58"/>
                  <a:gd name="T40" fmla="*/ 29 w 37"/>
                  <a:gd name="T41" fmla="*/ 35 h 58"/>
                  <a:gd name="T42" fmla="*/ 30 w 37"/>
                  <a:gd name="T43" fmla="*/ 29 h 58"/>
                  <a:gd name="T44" fmla="*/ 29 w 37"/>
                  <a:gd name="T45" fmla="*/ 22 h 58"/>
                  <a:gd name="T46" fmla="*/ 29 w 37"/>
                  <a:gd name="T47" fmla="*/ 17 h 58"/>
                  <a:gd name="T48" fmla="*/ 28 w 37"/>
                  <a:gd name="T49" fmla="*/ 13 h 58"/>
                  <a:gd name="T50" fmla="*/ 26 w 37"/>
                  <a:gd name="T51" fmla="*/ 11 h 58"/>
                  <a:gd name="T52" fmla="*/ 24 w 37"/>
                  <a:gd name="T53" fmla="*/ 9 h 58"/>
                  <a:gd name="T54" fmla="*/ 22 w 37"/>
                  <a:gd name="T55" fmla="*/ 6 h 58"/>
                  <a:gd name="T56" fmla="*/ 18 w 37"/>
                  <a:gd name="T57" fmla="*/ 6 h 58"/>
                  <a:gd name="T58" fmla="*/ 18 w 37"/>
                  <a:gd name="T59" fmla="*/ 0 h 58"/>
                  <a:gd name="T60" fmla="*/ 23 w 37"/>
                  <a:gd name="T61" fmla="*/ 0 h 58"/>
                  <a:gd name="T62" fmla="*/ 26 w 37"/>
                  <a:gd name="T63" fmla="*/ 1 h 58"/>
                  <a:gd name="T64" fmla="*/ 30 w 37"/>
                  <a:gd name="T65" fmla="*/ 4 h 58"/>
                  <a:gd name="T66" fmla="*/ 33 w 37"/>
                  <a:gd name="T67" fmla="*/ 6 h 58"/>
                  <a:gd name="T68" fmla="*/ 35 w 37"/>
                  <a:gd name="T69" fmla="*/ 11 h 58"/>
                  <a:gd name="T70" fmla="*/ 36 w 37"/>
                  <a:gd name="T71" fmla="*/ 15 h 58"/>
                  <a:gd name="T72" fmla="*/ 37 w 37"/>
                  <a:gd name="T73" fmla="*/ 21 h 58"/>
                  <a:gd name="T74" fmla="*/ 37 w 37"/>
                  <a:gd name="T75" fmla="*/ 29 h 58"/>
                  <a:gd name="T76" fmla="*/ 37 w 37"/>
                  <a:gd name="T77" fmla="*/ 35 h 58"/>
                  <a:gd name="T78" fmla="*/ 36 w 37"/>
                  <a:gd name="T79" fmla="*/ 40 h 58"/>
                  <a:gd name="T80" fmla="*/ 35 w 37"/>
                  <a:gd name="T81" fmla="*/ 45 h 58"/>
                  <a:gd name="T82" fmla="*/ 34 w 37"/>
                  <a:gd name="T83" fmla="*/ 49 h 58"/>
                  <a:gd name="T84" fmla="*/ 31 w 37"/>
                  <a:gd name="T85" fmla="*/ 52 h 58"/>
                  <a:gd name="T86" fmla="*/ 29 w 37"/>
                  <a:gd name="T87" fmla="*/ 55 h 58"/>
                  <a:gd name="T88" fmla="*/ 26 w 37"/>
                  <a:gd name="T89" fmla="*/ 56 h 58"/>
                  <a:gd name="T90" fmla="*/ 23 w 37"/>
                  <a:gd name="T91" fmla="*/ 57 h 58"/>
                  <a:gd name="T92" fmla="*/ 18 w 37"/>
                  <a:gd name="T93" fmla="*/ 58 h 58"/>
                  <a:gd name="T94" fmla="*/ 13 w 37"/>
                  <a:gd name="T95" fmla="*/ 57 h 58"/>
                  <a:gd name="T96" fmla="*/ 9 w 37"/>
                  <a:gd name="T97" fmla="*/ 56 h 58"/>
                  <a:gd name="T98" fmla="*/ 6 w 37"/>
                  <a:gd name="T99" fmla="*/ 52 h 58"/>
                  <a:gd name="T100" fmla="*/ 1 w 37"/>
                  <a:gd name="T101" fmla="*/ 43 h 58"/>
                  <a:gd name="T102" fmla="*/ 0 w 37"/>
                  <a:gd name="T103" fmla="*/ 29 h 58"/>
                  <a:gd name="T104" fmla="*/ 0 w 37"/>
                  <a:gd name="T105" fmla="*/ 22 h 58"/>
                  <a:gd name="T106" fmla="*/ 1 w 37"/>
                  <a:gd name="T107" fmla="*/ 17 h 58"/>
                  <a:gd name="T108" fmla="*/ 2 w 37"/>
                  <a:gd name="T109" fmla="*/ 12 h 58"/>
                  <a:gd name="T110" fmla="*/ 3 w 37"/>
                  <a:gd name="T111" fmla="*/ 9 h 58"/>
                  <a:gd name="T112" fmla="*/ 6 w 37"/>
                  <a:gd name="T113" fmla="*/ 5 h 58"/>
                  <a:gd name="T114" fmla="*/ 8 w 37"/>
                  <a:gd name="T115" fmla="*/ 3 h 58"/>
                  <a:gd name="T116" fmla="*/ 11 w 37"/>
                  <a:gd name="T117" fmla="*/ 1 h 58"/>
                  <a:gd name="T118" fmla="*/ 14 w 37"/>
                  <a:gd name="T119" fmla="*/ 0 h 58"/>
                  <a:gd name="T120" fmla="*/ 18 w 37"/>
                  <a:gd name="T121"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58">
                    <a:moveTo>
                      <a:pt x="18" y="6"/>
                    </a:moveTo>
                    <a:lnTo>
                      <a:pt x="16" y="6"/>
                    </a:lnTo>
                    <a:lnTo>
                      <a:pt x="13" y="7"/>
                    </a:lnTo>
                    <a:lnTo>
                      <a:pt x="11" y="10"/>
                    </a:lnTo>
                    <a:lnTo>
                      <a:pt x="9" y="13"/>
                    </a:lnTo>
                    <a:lnTo>
                      <a:pt x="8" y="17"/>
                    </a:lnTo>
                    <a:lnTo>
                      <a:pt x="7" y="22"/>
                    </a:lnTo>
                    <a:lnTo>
                      <a:pt x="7" y="29"/>
                    </a:lnTo>
                    <a:lnTo>
                      <a:pt x="7" y="35"/>
                    </a:lnTo>
                    <a:lnTo>
                      <a:pt x="8" y="40"/>
                    </a:lnTo>
                    <a:lnTo>
                      <a:pt x="9" y="44"/>
                    </a:lnTo>
                    <a:lnTo>
                      <a:pt x="11" y="48"/>
                    </a:lnTo>
                    <a:lnTo>
                      <a:pt x="13" y="50"/>
                    </a:lnTo>
                    <a:lnTo>
                      <a:pt x="16" y="51"/>
                    </a:lnTo>
                    <a:lnTo>
                      <a:pt x="18" y="51"/>
                    </a:lnTo>
                    <a:lnTo>
                      <a:pt x="22" y="51"/>
                    </a:lnTo>
                    <a:lnTo>
                      <a:pt x="24" y="50"/>
                    </a:lnTo>
                    <a:lnTo>
                      <a:pt x="26" y="48"/>
                    </a:lnTo>
                    <a:lnTo>
                      <a:pt x="28" y="44"/>
                    </a:lnTo>
                    <a:lnTo>
                      <a:pt x="29" y="40"/>
                    </a:lnTo>
                    <a:lnTo>
                      <a:pt x="29" y="35"/>
                    </a:lnTo>
                    <a:lnTo>
                      <a:pt x="30" y="29"/>
                    </a:lnTo>
                    <a:lnTo>
                      <a:pt x="29" y="22"/>
                    </a:lnTo>
                    <a:lnTo>
                      <a:pt x="29" y="17"/>
                    </a:lnTo>
                    <a:lnTo>
                      <a:pt x="28" y="13"/>
                    </a:lnTo>
                    <a:lnTo>
                      <a:pt x="26" y="11"/>
                    </a:lnTo>
                    <a:lnTo>
                      <a:pt x="24" y="9"/>
                    </a:lnTo>
                    <a:lnTo>
                      <a:pt x="22" y="6"/>
                    </a:lnTo>
                    <a:lnTo>
                      <a:pt x="18" y="6"/>
                    </a:lnTo>
                    <a:close/>
                    <a:moveTo>
                      <a:pt x="18" y="0"/>
                    </a:moveTo>
                    <a:lnTo>
                      <a:pt x="23" y="0"/>
                    </a:lnTo>
                    <a:lnTo>
                      <a:pt x="26" y="1"/>
                    </a:lnTo>
                    <a:lnTo>
                      <a:pt x="30" y="4"/>
                    </a:lnTo>
                    <a:lnTo>
                      <a:pt x="33" y="6"/>
                    </a:lnTo>
                    <a:lnTo>
                      <a:pt x="35" y="11"/>
                    </a:lnTo>
                    <a:lnTo>
                      <a:pt x="36" y="15"/>
                    </a:lnTo>
                    <a:lnTo>
                      <a:pt x="37" y="21"/>
                    </a:lnTo>
                    <a:lnTo>
                      <a:pt x="37" y="29"/>
                    </a:lnTo>
                    <a:lnTo>
                      <a:pt x="37" y="35"/>
                    </a:lnTo>
                    <a:lnTo>
                      <a:pt x="36" y="40"/>
                    </a:lnTo>
                    <a:lnTo>
                      <a:pt x="35" y="45"/>
                    </a:lnTo>
                    <a:lnTo>
                      <a:pt x="34" y="49"/>
                    </a:lnTo>
                    <a:lnTo>
                      <a:pt x="31" y="52"/>
                    </a:lnTo>
                    <a:lnTo>
                      <a:pt x="29" y="55"/>
                    </a:lnTo>
                    <a:lnTo>
                      <a:pt x="26" y="56"/>
                    </a:lnTo>
                    <a:lnTo>
                      <a:pt x="23" y="57"/>
                    </a:lnTo>
                    <a:lnTo>
                      <a:pt x="18" y="58"/>
                    </a:lnTo>
                    <a:lnTo>
                      <a:pt x="13" y="57"/>
                    </a:lnTo>
                    <a:lnTo>
                      <a:pt x="9" y="56"/>
                    </a:lnTo>
                    <a:lnTo>
                      <a:pt x="6" y="52"/>
                    </a:lnTo>
                    <a:lnTo>
                      <a:pt x="1" y="43"/>
                    </a:lnTo>
                    <a:lnTo>
                      <a:pt x="0" y="29"/>
                    </a:lnTo>
                    <a:lnTo>
                      <a:pt x="0" y="22"/>
                    </a:lnTo>
                    <a:lnTo>
                      <a:pt x="1" y="17"/>
                    </a:lnTo>
                    <a:lnTo>
                      <a:pt x="2" y="12"/>
                    </a:lnTo>
                    <a:lnTo>
                      <a:pt x="3" y="9"/>
                    </a:lnTo>
                    <a:lnTo>
                      <a:pt x="6" y="5"/>
                    </a:lnTo>
                    <a:lnTo>
                      <a:pt x="8" y="3"/>
                    </a:lnTo>
                    <a:lnTo>
                      <a:pt x="11" y="1"/>
                    </a:lnTo>
                    <a:lnTo>
                      <a:pt x="14" y="0"/>
                    </a:lnTo>
                    <a:lnTo>
                      <a:pt x="1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4" name="Rectangle 50"/>
              <p:cNvSpPr>
                <a:spLocks noChangeArrowheads="1"/>
              </p:cNvSpPr>
              <p:nvPr/>
            </p:nvSpPr>
            <p:spPr bwMode="auto">
              <a:xfrm>
                <a:off x="1121" y="2587"/>
                <a:ext cx="8" cy="7"/>
              </a:xfrm>
              <a:prstGeom prst="rect">
                <a:avLst/>
              </a:prstGeom>
              <a:solidFill>
                <a:srgbClr val="000000"/>
              </a:solidFill>
              <a:ln w="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35" name="Freeform 51"/>
              <p:cNvSpPr>
                <a:spLocks/>
              </p:cNvSpPr>
              <p:nvPr/>
            </p:nvSpPr>
            <p:spPr bwMode="auto">
              <a:xfrm>
                <a:off x="1144" y="2537"/>
                <a:ext cx="21" cy="57"/>
              </a:xfrm>
              <a:custGeom>
                <a:avLst/>
                <a:gdLst>
                  <a:gd name="T0" fmla="*/ 16 w 21"/>
                  <a:gd name="T1" fmla="*/ 0 h 57"/>
                  <a:gd name="T2" fmla="*/ 21 w 21"/>
                  <a:gd name="T3" fmla="*/ 0 h 57"/>
                  <a:gd name="T4" fmla="*/ 21 w 21"/>
                  <a:gd name="T5" fmla="*/ 57 h 57"/>
                  <a:gd name="T6" fmla="*/ 14 w 21"/>
                  <a:gd name="T7" fmla="*/ 57 h 57"/>
                  <a:gd name="T8" fmla="*/ 14 w 21"/>
                  <a:gd name="T9" fmla="*/ 12 h 57"/>
                  <a:gd name="T10" fmla="*/ 11 w 21"/>
                  <a:gd name="T11" fmla="*/ 15 h 57"/>
                  <a:gd name="T12" fmla="*/ 8 w 21"/>
                  <a:gd name="T13" fmla="*/ 17 h 57"/>
                  <a:gd name="T14" fmla="*/ 4 w 21"/>
                  <a:gd name="T15" fmla="*/ 20 h 57"/>
                  <a:gd name="T16" fmla="*/ 0 w 21"/>
                  <a:gd name="T17" fmla="*/ 21 h 57"/>
                  <a:gd name="T18" fmla="*/ 0 w 21"/>
                  <a:gd name="T19" fmla="*/ 13 h 57"/>
                  <a:gd name="T20" fmla="*/ 5 w 21"/>
                  <a:gd name="T21" fmla="*/ 11 h 57"/>
                  <a:gd name="T22" fmla="*/ 10 w 21"/>
                  <a:gd name="T23" fmla="*/ 7 h 57"/>
                  <a:gd name="T24" fmla="*/ 14 w 21"/>
                  <a:gd name="T25" fmla="*/ 4 h 57"/>
                  <a:gd name="T26" fmla="*/ 16 w 21"/>
                  <a:gd name="T2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 h="57">
                    <a:moveTo>
                      <a:pt x="16" y="0"/>
                    </a:moveTo>
                    <a:lnTo>
                      <a:pt x="21" y="0"/>
                    </a:lnTo>
                    <a:lnTo>
                      <a:pt x="21" y="57"/>
                    </a:lnTo>
                    <a:lnTo>
                      <a:pt x="14" y="57"/>
                    </a:lnTo>
                    <a:lnTo>
                      <a:pt x="14" y="12"/>
                    </a:lnTo>
                    <a:lnTo>
                      <a:pt x="11" y="15"/>
                    </a:lnTo>
                    <a:lnTo>
                      <a:pt x="8" y="17"/>
                    </a:lnTo>
                    <a:lnTo>
                      <a:pt x="4" y="20"/>
                    </a:lnTo>
                    <a:lnTo>
                      <a:pt x="0" y="21"/>
                    </a:lnTo>
                    <a:lnTo>
                      <a:pt x="0" y="13"/>
                    </a:lnTo>
                    <a:lnTo>
                      <a:pt x="5" y="11"/>
                    </a:lnTo>
                    <a:lnTo>
                      <a:pt x="10" y="7"/>
                    </a:lnTo>
                    <a:lnTo>
                      <a:pt x="14" y="4"/>
                    </a:lnTo>
                    <a:lnTo>
                      <a:pt x="1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6" name="Line 52"/>
              <p:cNvSpPr>
                <a:spLocks noChangeShapeType="1"/>
              </p:cNvSpPr>
              <p:nvPr/>
            </p:nvSpPr>
            <p:spPr bwMode="auto">
              <a:xfrm>
                <a:off x="1204" y="2095"/>
                <a:ext cx="3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37" name="Line 53"/>
              <p:cNvSpPr>
                <a:spLocks noChangeShapeType="1"/>
              </p:cNvSpPr>
              <p:nvPr/>
            </p:nvSpPr>
            <p:spPr bwMode="auto">
              <a:xfrm flipH="1">
                <a:off x="4738" y="2095"/>
                <a:ext cx="3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38" name="Freeform 54"/>
              <p:cNvSpPr>
                <a:spLocks noEditPoints="1"/>
              </p:cNvSpPr>
              <p:nvPr/>
            </p:nvSpPr>
            <p:spPr bwMode="auto">
              <a:xfrm>
                <a:off x="1028" y="2067"/>
                <a:ext cx="37" cy="58"/>
              </a:xfrm>
              <a:custGeom>
                <a:avLst/>
                <a:gdLst>
                  <a:gd name="T0" fmla="*/ 19 w 37"/>
                  <a:gd name="T1" fmla="*/ 6 h 58"/>
                  <a:gd name="T2" fmla="*/ 16 w 37"/>
                  <a:gd name="T3" fmla="*/ 6 h 58"/>
                  <a:gd name="T4" fmla="*/ 13 w 37"/>
                  <a:gd name="T5" fmla="*/ 7 h 58"/>
                  <a:gd name="T6" fmla="*/ 11 w 37"/>
                  <a:gd name="T7" fmla="*/ 10 h 58"/>
                  <a:gd name="T8" fmla="*/ 10 w 37"/>
                  <a:gd name="T9" fmla="*/ 13 h 58"/>
                  <a:gd name="T10" fmla="*/ 8 w 37"/>
                  <a:gd name="T11" fmla="*/ 17 h 58"/>
                  <a:gd name="T12" fmla="*/ 7 w 37"/>
                  <a:gd name="T13" fmla="*/ 22 h 58"/>
                  <a:gd name="T14" fmla="*/ 7 w 37"/>
                  <a:gd name="T15" fmla="*/ 29 h 58"/>
                  <a:gd name="T16" fmla="*/ 7 w 37"/>
                  <a:gd name="T17" fmla="*/ 35 h 58"/>
                  <a:gd name="T18" fmla="*/ 8 w 37"/>
                  <a:gd name="T19" fmla="*/ 40 h 58"/>
                  <a:gd name="T20" fmla="*/ 10 w 37"/>
                  <a:gd name="T21" fmla="*/ 44 h 58"/>
                  <a:gd name="T22" fmla="*/ 11 w 37"/>
                  <a:gd name="T23" fmla="*/ 47 h 58"/>
                  <a:gd name="T24" fmla="*/ 13 w 37"/>
                  <a:gd name="T25" fmla="*/ 50 h 58"/>
                  <a:gd name="T26" fmla="*/ 16 w 37"/>
                  <a:gd name="T27" fmla="*/ 51 h 58"/>
                  <a:gd name="T28" fmla="*/ 19 w 37"/>
                  <a:gd name="T29" fmla="*/ 51 h 58"/>
                  <a:gd name="T30" fmla="*/ 22 w 37"/>
                  <a:gd name="T31" fmla="*/ 51 h 58"/>
                  <a:gd name="T32" fmla="*/ 24 w 37"/>
                  <a:gd name="T33" fmla="*/ 50 h 58"/>
                  <a:gd name="T34" fmla="*/ 27 w 37"/>
                  <a:gd name="T35" fmla="*/ 47 h 58"/>
                  <a:gd name="T36" fmla="*/ 28 w 37"/>
                  <a:gd name="T37" fmla="*/ 44 h 58"/>
                  <a:gd name="T38" fmla="*/ 29 w 37"/>
                  <a:gd name="T39" fmla="*/ 40 h 58"/>
                  <a:gd name="T40" fmla="*/ 30 w 37"/>
                  <a:gd name="T41" fmla="*/ 35 h 58"/>
                  <a:gd name="T42" fmla="*/ 30 w 37"/>
                  <a:gd name="T43" fmla="*/ 29 h 58"/>
                  <a:gd name="T44" fmla="*/ 30 w 37"/>
                  <a:gd name="T45" fmla="*/ 22 h 58"/>
                  <a:gd name="T46" fmla="*/ 29 w 37"/>
                  <a:gd name="T47" fmla="*/ 17 h 58"/>
                  <a:gd name="T48" fmla="*/ 28 w 37"/>
                  <a:gd name="T49" fmla="*/ 13 h 58"/>
                  <a:gd name="T50" fmla="*/ 27 w 37"/>
                  <a:gd name="T51" fmla="*/ 11 h 58"/>
                  <a:gd name="T52" fmla="*/ 24 w 37"/>
                  <a:gd name="T53" fmla="*/ 9 h 58"/>
                  <a:gd name="T54" fmla="*/ 22 w 37"/>
                  <a:gd name="T55" fmla="*/ 6 h 58"/>
                  <a:gd name="T56" fmla="*/ 19 w 37"/>
                  <a:gd name="T57" fmla="*/ 6 h 58"/>
                  <a:gd name="T58" fmla="*/ 19 w 37"/>
                  <a:gd name="T59" fmla="*/ 0 h 58"/>
                  <a:gd name="T60" fmla="*/ 23 w 37"/>
                  <a:gd name="T61" fmla="*/ 0 h 58"/>
                  <a:gd name="T62" fmla="*/ 27 w 37"/>
                  <a:gd name="T63" fmla="*/ 1 h 58"/>
                  <a:gd name="T64" fmla="*/ 30 w 37"/>
                  <a:gd name="T65" fmla="*/ 4 h 58"/>
                  <a:gd name="T66" fmla="*/ 33 w 37"/>
                  <a:gd name="T67" fmla="*/ 6 h 58"/>
                  <a:gd name="T68" fmla="*/ 35 w 37"/>
                  <a:gd name="T69" fmla="*/ 11 h 58"/>
                  <a:gd name="T70" fmla="*/ 36 w 37"/>
                  <a:gd name="T71" fmla="*/ 15 h 58"/>
                  <a:gd name="T72" fmla="*/ 37 w 37"/>
                  <a:gd name="T73" fmla="*/ 21 h 58"/>
                  <a:gd name="T74" fmla="*/ 37 w 37"/>
                  <a:gd name="T75" fmla="*/ 29 h 58"/>
                  <a:gd name="T76" fmla="*/ 37 w 37"/>
                  <a:gd name="T77" fmla="*/ 35 h 58"/>
                  <a:gd name="T78" fmla="*/ 36 w 37"/>
                  <a:gd name="T79" fmla="*/ 40 h 58"/>
                  <a:gd name="T80" fmla="*/ 35 w 37"/>
                  <a:gd name="T81" fmla="*/ 45 h 58"/>
                  <a:gd name="T82" fmla="*/ 34 w 37"/>
                  <a:gd name="T83" fmla="*/ 49 h 58"/>
                  <a:gd name="T84" fmla="*/ 31 w 37"/>
                  <a:gd name="T85" fmla="*/ 52 h 58"/>
                  <a:gd name="T86" fmla="*/ 29 w 37"/>
                  <a:gd name="T87" fmla="*/ 55 h 58"/>
                  <a:gd name="T88" fmla="*/ 27 w 37"/>
                  <a:gd name="T89" fmla="*/ 56 h 58"/>
                  <a:gd name="T90" fmla="*/ 23 w 37"/>
                  <a:gd name="T91" fmla="*/ 57 h 58"/>
                  <a:gd name="T92" fmla="*/ 19 w 37"/>
                  <a:gd name="T93" fmla="*/ 58 h 58"/>
                  <a:gd name="T94" fmla="*/ 13 w 37"/>
                  <a:gd name="T95" fmla="*/ 57 h 58"/>
                  <a:gd name="T96" fmla="*/ 10 w 37"/>
                  <a:gd name="T97" fmla="*/ 56 h 58"/>
                  <a:gd name="T98" fmla="*/ 6 w 37"/>
                  <a:gd name="T99" fmla="*/ 52 h 58"/>
                  <a:gd name="T100" fmla="*/ 1 w 37"/>
                  <a:gd name="T101" fmla="*/ 43 h 58"/>
                  <a:gd name="T102" fmla="*/ 0 w 37"/>
                  <a:gd name="T103" fmla="*/ 29 h 58"/>
                  <a:gd name="T104" fmla="*/ 0 w 37"/>
                  <a:gd name="T105" fmla="*/ 22 h 58"/>
                  <a:gd name="T106" fmla="*/ 1 w 37"/>
                  <a:gd name="T107" fmla="*/ 17 h 58"/>
                  <a:gd name="T108" fmla="*/ 2 w 37"/>
                  <a:gd name="T109" fmla="*/ 12 h 58"/>
                  <a:gd name="T110" fmla="*/ 3 w 37"/>
                  <a:gd name="T111" fmla="*/ 9 h 58"/>
                  <a:gd name="T112" fmla="*/ 6 w 37"/>
                  <a:gd name="T113" fmla="*/ 5 h 58"/>
                  <a:gd name="T114" fmla="*/ 8 w 37"/>
                  <a:gd name="T115" fmla="*/ 3 h 58"/>
                  <a:gd name="T116" fmla="*/ 11 w 37"/>
                  <a:gd name="T117" fmla="*/ 1 h 58"/>
                  <a:gd name="T118" fmla="*/ 14 w 37"/>
                  <a:gd name="T119" fmla="*/ 0 h 58"/>
                  <a:gd name="T120" fmla="*/ 19 w 37"/>
                  <a:gd name="T121"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58">
                    <a:moveTo>
                      <a:pt x="19" y="6"/>
                    </a:moveTo>
                    <a:lnTo>
                      <a:pt x="16" y="6"/>
                    </a:lnTo>
                    <a:lnTo>
                      <a:pt x="13" y="7"/>
                    </a:lnTo>
                    <a:lnTo>
                      <a:pt x="11" y="10"/>
                    </a:lnTo>
                    <a:lnTo>
                      <a:pt x="10" y="13"/>
                    </a:lnTo>
                    <a:lnTo>
                      <a:pt x="8" y="17"/>
                    </a:lnTo>
                    <a:lnTo>
                      <a:pt x="7" y="22"/>
                    </a:lnTo>
                    <a:lnTo>
                      <a:pt x="7" y="29"/>
                    </a:lnTo>
                    <a:lnTo>
                      <a:pt x="7" y="35"/>
                    </a:lnTo>
                    <a:lnTo>
                      <a:pt x="8" y="40"/>
                    </a:lnTo>
                    <a:lnTo>
                      <a:pt x="10" y="44"/>
                    </a:lnTo>
                    <a:lnTo>
                      <a:pt x="11" y="47"/>
                    </a:lnTo>
                    <a:lnTo>
                      <a:pt x="13" y="50"/>
                    </a:lnTo>
                    <a:lnTo>
                      <a:pt x="16" y="51"/>
                    </a:lnTo>
                    <a:lnTo>
                      <a:pt x="19" y="51"/>
                    </a:lnTo>
                    <a:lnTo>
                      <a:pt x="22" y="51"/>
                    </a:lnTo>
                    <a:lnTo>
                      <a:pt x="24" y="50"/>
                    </a:lnTo>
                    <a:lnTo>
                      <a:pt x="27" y="47"/>
                    </a:lnTo>
                    <a:lnTo>
                      <a:pt x="28" y="44"/>
                    </a:lnTo>
                    <a:lnTo>
                      <a:pt x="29" y="40"/>
                    </a:lnTo>
                    <a:lnTo>
                      <a:pt x="30" y="35"/>
                    </a:lnTo>
                    <a:lnTo>
                      <a:pt x="30" y="29"/>
                    </a:lnTo>
                    <a:lnTo>
                      <a:pt x="30" y="22"/>
                    </a:lnTo>
                    <a:lnTo>
                      <a:pt x="29" y="17"/>
                    </a:lnTo>
                    <a:lnTo>
                      <a:pt x="28" y="13"/>
                    </a:lnTo>
                    <a:lnTo>
                      <a:pt x="27" y="11"/>
                    </a:lnTo>
                    <a:lnTo>
                      <a:pt x="24" y="9"/>
                    </a:lnTo>
                    <a:lnTo>
                      <a:pt x="22" y="6"/>
                    </a:lnTo>
                    <a:lnTo>
                      <a:pt x="19" y="6"/>
                    </a:lnTo>
                    <a:close/>
                    <a:moveTo>
                      <a:pt x="19" y="0"/>
                    </a:moveTo>
                    <a:lnTo>
                      <a:pt x="23" y="0"/>
                    </a:lnTo>
                    <a:lnTo>
                      <a:pt x="27" y="1"/>
                    </a:lnTo>
                    <a:lnTo>
                      <a:pt x="30" y="4"/>
                    </a:lnTo>
                    <a:lnTo>
                      <a:pt x="33" y="6"/>
                    </a:lnTo>
                    <a:lnTo>
                      <a:pt x="35" y="11"/>
                    </a:lnTo>
                    <a:lnTo>
                      <a:pt x="36" y="15"/>
                    </a:lnTo>
                    <a:lnTo>
                      <a:pt x="37" y="21"/>
                    </a:lnTo>
                    <a:lnTo>
                      <a:pt x="37" y="29"/>
                    </a:lnTo>
                    <a:lnTo>
                      <a:pt x="37" y="35"/>
                    </a:lnTo>
                    <a:lnTo>
                      <a:pt x="36" y="40"/>
                    </a:lnTo>
                    <a:lnTo>
                      <a:pt x="35" y="45"/>
                    </a:lnTo>
                    <a:lnTo>
                      <a:pt x="34" y="49"/>
                    </a:lnTo>
                    <a:lnTo>
                      <a:pt x="31" y="52"/>
                    </a:lnTo>
                    <a:lnTo>
                      <a:pt x="29" y="55"/>
                    </a:lnTo>
                    <a:lnTo>
                      <a:pt x="27" y="56"/>
                    </a:lnTo>
                    <a:lnTo>
                      <a:pt x="23" y="57"/>
                    </a:lnTo>
                    <a:lnTo>
                      <a:pt x="19" y="58"/>
                    </a:lnTo>
                    <a:lnTo>
                      <a:pt x="13" y="57"/>
                    </a:lnTo>
                    <a:lnTo>
                      <a:pt x="10" y="56"/>
                    </a:lnTo>
                    <a:lnTo>
                      <a:pt x="6" y="52"/>
                    </a:lnTo>
                    <a:lnTo>
                      <a:pt x="1" y="43"/>
                    </a:lnTo>
                    <a:lnTo>
                      <a:pt x="0" y="29"/>
                    </a:lnTo>
                    <a:lnTo>
                      <a:pt x="0" y="22"/>
                    </a:lnTo>
                    <a:lnTo>
                      <a:pt x="1" y="17"/>
                    </a:lnTo>
                    <a:lnTo>
                      <a:pt x="2" y="12"/>
                    </a:lnTo>
                    <a:lnTo>
                      <a:pt x="3" y="9"/>
                    </a:lnTo>
                    <a:lnTo>
                      <a:pt x="6" y="5"/>
                    </a:lnTo>
                    <a:lnTo>
                      <a:pt x="8" y="3"/>
                    </a:lnTo>
                    <a:lnTo>
                      <a:pt x="11" y="1"/>
                    </a:lnTo>
                    <a:lnTo>
                      <a:pt x="14" y="0"/>
                    </a:lnTo>
                    <a:lnTo>
                      <a:pt x="1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9" name="Rectangle 55"/>
              <p:cNvSpPr>
                <a:spLocks noChangeArrowheads="1"/>
              </p:cNvSpPr>
              <p:nvPr/>
            </p:nvSpPr>
            <p:spPr bwMode="auto">
              <a:xfrm>
                <a:off x="1076" y="2117"/>
                <a:ext cx="8" cy="7"/>
              </a:xfrm>
              <a:prstGeom prst="rect">
                <a:avLst/>
              </a:prstGeom>
              <a:solidFill>
                <a:srgbClr val="000000"/>
              </a:solidFill>
              <a:ln w="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40" name="Freeform 56"/>
              <p:cNvSpPr>
                <a:spLocks/>
              </p:cNvSpPr>
              <p:nvPr/>
            </p:nvSpPr>
            <p:spPr bwMode="auto">
              <a:xfrm>
                <a:off x="1099" y="2067"/>
                <a:ext cx="21" cy="57"/>
              </a:xfrm>
              <a:custGeom>
                <a:avLst/>
                <a:gdLst>
                  <a:gd name="T0" fmla="*/ 16 w 21"/>
                  <a:gd name="T1" fmla="*/ 0 h 57"/>
                  <a:gd name="T2" fmla="*/ 21 w 21"/>
                  <a:gd name="T3" fmla="*/ 0 h 57"/>
                  <a:gd name="T4" fmla="*/ 21 w 21"/>
                  <a:gd name="T5" fmla="*/ 57 h 57"/>
                  <a:gd name="T6" fmla="*/ 14 w 21"/>
                  <a:gd name="T7" fmla="*/ 57 h 57"/>
                  <a:gd name="T8" fmla="*/ 14 w 21"/>
                  <a:gd name="T9" fmla="*/ 12 h 57"/>
                  <a:gd name="T10" fmla="*/ 11 w 21"/>
                  <a:gd name="T11" fmla="*/ 15 h 57"/>
                  <a:gd name="T12" fmla="*/ 8 w 21"/>
                  <a:gd name="T13" fmla="*/ 17 h 57"/>
                  <a:gd name="T14" fmla="*/ 4 w 21"/>
                  <a:gd name="T15" fmla="*/ 20 h 57"/>
                  <a:gd name="T16" fmla="*/ 0 w 21"/>
                  <a:gd name="T17" fmla="*/ 21 h 57"/>
                  <a:gd name="T18" fmla="*/ 0 w 21"/>
                  <a:gd name="T19" fmla="*/ 13 h 57"/>
                  <a:gd name="T20" fmla="*/ 7 w 21"/>
                  <a:gd name="T21" fmla="*/ 11 h 57"/>
                  <a:gd name="T22" fmla="*/ 10 w 21"/>
                  <a:gd name="T23" fmla="*/ 7 h 57"/>
                  <a:gd name="T24" fmla="*/ 14 w 21"/>
                  <a:gd name="T25" fmla="*/ 4 h 57"/>
                  <a:gd name="T26" fmla="*/ 16 w 21"/>
                  <a:gd name="T2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 h="57">
                    <a:moveTo>
                      <a:pt x="16" y="0"/>
                    </a:moveTo>
                    <a:lnTo>
                      <a:pt x="21" y="0"/>
                    </a:lnTo>
                    <a:lnTo>
                      <a:pt x="21" y="57"/>
                    </a:lnTo>
                    <a:lnTo>
                      <a:pt x="14" y="57"/>
                    </a:lnTo>
                    <a:lnTo>
                      <a:pt x="14" y="12"/>
                    </a:lnTo>
                    <a:lnTo>
                      <a:pt x="11" y="15"/>
                    </a:lnTo>
                    <a:lnTo>
                      <a:pt x="8" y="17"/>
                    </a:lnTo>
                    <a:lnTo>
                      <a:pt x="4" y="20"/>
                    </a:lnTo>
                    <a:lnTo>
                      <a:pt x="0" y="21"/>
                    </a:lnTo>
                    <a:lnTo>
                      <a:pt x="0" y="13"/>
                    </a:lnTo>
                    <a:lnTo>
                      <a:pt x="7" y="11"/>
                    </a:lnTo>
                    <a:lnTo>
                      <a:pt x="10" y="7"/>
                    </a:lnTo>
                    <a:lnTo>
                      <a:pt x="14" y="4"/>
                    </a:lnTo>
                    <a:lnTo>
                      <a:pt x="1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1" name="Freeform 57"/>
              <p:cNvSpPr>
                <a:spLocks/>
              </p:cNvSpPr>
              <p:nvPr/>
            </p:nvSpPr>
            <p:spPr bwMode="auto">
              <a:xfrm>
                <a:off x="1138" y="2067"/>
                <a:ext cx="38" cy="58"/>
              </a:xfrm>
              <a:custGeom>
                <a:avLst/>
                <a:gdLst>
                  <a:gd name="T0" fmla="*/ 8 w 38"/>
                  <a:gd name="T1" fmla="*/ 0 h 58"/>
                  <a:gd name="T2" fmla="*/ 36 w 38"/>
                  <a:gd name="T3" fmla="*/ 0 h 58"/>
                  <a:gd name="T4" fmla="*/ 36 w 38"/>
                  <a:gd name="T5" fmla="*/ 7 h 58"/>
                  <a:gd name="T6" fmla="*/ 14 w 38"/>
                  <a:gd name="T7" fmla="*/ 7 h 58"/>
                  <a:gd name="T8" fmla="*/ 11 w 38"/>
                  <a:gd name="T9" fmla="*/ 23 h 58"/>
                  <a:gd name="T10" fmla="*/ 16 w 38"/>
                  <a:gd name="T11" fmla="*/ 20 h 58"/>
                  <a:gd name="T12" fmla="*/ 21 w 38"/>
                  <a:gd name="T13" fmla="*/ 18 h 58"/>
                  <a:gd name="T14" fmla="*/ 26 w 38"/>
                  <a:gd name="T15" fmla="*/ 20 h 58"/>
                  <a:gd name="T16" fmla="*/ 29 w 38"/>
                  <a:gd name="T17" fmla="*/ 21 h 58"/>
                  <a:gd name="T18" fmla="*/ 33 w 38"/>
                  <a:gd name="T19" fmla="*/ 24 h 58"/>
                  <a:gd name="T20" fmla="*/ 36 w 38"/>
                  <a:gd name="T21" fmla="*/ 28 h 58"/>
                  <a:gd name="T22" fmla="*/ 38 w 38"/>
                  <a:gd name="T23" fmla="*/ 32 h 58"/>
                  <a:gd name="T24" fmla="*/ 38 w 38"/>
                  <a:gd name="T25" fmla="*/ 38 h 58"/>
                  <a:gd name="T26" fmla="*/ 38 w 38"/>
                  <a:gd name="T27" fmla="*/ 43 h 58"/>
                  <a:gd name="T28" fmla="*/ 37 w 38"/>
                  <a:gd name="T29" fmla="*/ 47 h 58"/>
                  <a:gd name="T30" fmla="*/ 34 w 38"/>
                  <a:gd name="T31" fmla="*/ 51 h 58"/>
                  <a:gd name="T32" fmla="*/ 31 w 38"/>
                  <a:gd name="T33" fmla="*/ 54 h 58"/>
                  <a:gd name="T34" fmla="*/ 27 w 38"/>
                  <a:gd name="T35" fmla="*/ 56 h 58"/>
                  <a:gd name="T36" fmla="*/ 23 w 38"/>
                  <a:gd name="T37" fmla="*/ 57 h 58"/>
                  <a:gd name="T38" fmla="*/ 19 w 38"/>
                  <a:gd name="T39" fmla="*/ 58 h 58"/>
                  <a:gd name="T40" fmla="*/ 14 w 38"/>
                  <a:gd name="T41" fmla="*/ 57 h 58"/>
                  <a:gd name="T42" fmla="*/ 10 w 38"/>
                  <a:gd name="T43" fmla="*/ 56 h 58"/>
                  <a:gd name="T44" fmla="*/ 6 w 38"/>
                  <a:gd name="T45" fmla="*/ 54 h 58"/>
                  <a:gd name="T46" fmla="*/ 4 w 38"/>
                  <a:gd name="T47" fmla="*/ 50 h 58"/>
                  <a:gd name="T48" fmla="*/ 2 w 38"/>
                  <a:gd name="T49" fmla="*/ 46 h 58"/>
                  <a:gd name="T50" fmla="*/ 0 w 38"/>
                  <a:gd name="T51" fmla="*/ 43 h 58"/>
                  <a:gd name="T52" fmla="*/ 9 w 38"/>
                  <a:gd name="T53" fmla="*/ 41 h 58"/>
                  <a:gd name="T54" fmla="*/ 10 w 38"/>
                  <a:gd name="T55" fmla="*/ 45 h 58"/>
                  <a:gd name="T56" fmla="*/ 11 w 38"/>
                  <a:gd name="T57" fmla="*/ 49 h 58"/>
                  <a:gd name="T58" fmla="*/ 15 w 38"/>
                  <a:gd name="T59" fmla="*/ 51 h 58"/>
                  <a:gd name="T60" fmla="*/ 19 w 38"/>
                  <a:gd name="T61" fmla="*/ 51 h 58"/>
                  <a:gd name="T62" fmla="*/ 22 w 38"/>
                  <a:gd name="T63" fmla="*/ 51 h 58"/>
                  <a:gd name="T64" fmla="*/ 26 w 38"/>
                  <a:gd name="T65" fmla="*/ 50 h 58"/>
                  <a:gd name="T66" fmla="*/ 28 w 38"/>
                  <a:gd name="T67" fmla="*/ 47 h 58"/>
                  <a:gd name="T68" fmla="*/ 29 w 38"/>
                  <a:gd name="T69" fmla="*/ 45 h 58"/>
                  <a:gd name="T70" fmla="*/ 31 w 38"/>
                  <a:gd name="T71" fmla="*/ 41 h 58"/>
                  <a:gd name="T72" fmla="*/ 31 w 38"/>
                  <a:gd name="T73" fmla="*/ 38 h 58"/>
                  <a:gd name="T74" fmla="*/ 31 w 38"/>
                  <a:gd name="T75" fmla="*/ 34 h 58"/>
                  <a:gd name="T76" fmla="*/ 29 w 38"/>
                  <a:gd name="T77" fmla="*/ 32 h 58"/>
                  <a:gd name="T78" fmla="*/ 28 w 38"/>
                  <a:gd name="T79" fmla="*/ 29 h 58"/>
                  <a:gd name="T80" fmla="*/ 26 w 38"/>
                  <a:gd name="T81" fmla="*/ 27 h 58"/>
                  <a:gd name="T82" fmla="*/ 22 w 38"/>
                  <a:gd name="T83" fmla="*/ 26 h 58"/>
                  <a:gd name="T84" fmla="*/ 19 w 38"/>
                  <a:gd name="T85" fmla="*/ 26 h 58"/>
                  <a:gd name="T86" fmla="*/ 16 w 38"/>
                  <a:gd name="T87" fmla="*/ 26 h 58"/>
                  <a:gd name="T88" fmla="*/ 12 w 38"/>
                  <a:gd name="T89" fmla="*/ 27 h 58"/>
                  <a:gd name="T90" fmla="*/ 11 w 38"/>
                  <a:gd name="T91" fmla="*/ 28 h 58"/>
                  <a:gd name="T92" fmla="*/ 9 w 38"/>
                  <a:gd name="T93" fmla="*/ 30 h 58"/>
                  <a:gd name="T94" fmla="*/ 2 w 38"/>
                  <a:gd name="T95" fmla="*/ 29 h 58"/>
                  <a:gd name="T96" fmla="*/ 8 w 38"/>
                  <a:gd name="T9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 h="58">
                    <a:moveTo>
                      <a:pt x="8" y="0"/>
                    </a:moveTo>
                    <a:lnTo>
                      <a:pt x="36" y="0"/>
                    </a:lnTo>
                    <a:lnTo>
                      <a:pt x="36" y="7"/>
                    </a:lnTo>
                    <a:lnTo>
                      <a:pt x="14" y="7"/>
                    </a:lnTo>
                    <a:lnTo>
                      <a:pt x="11" y="23"/>
                    </a:lnTo>
                    <a:lnTo>
                      <a:pt x="16" y="20"/>
                    </a:lnTo>
                    <a:lnTo>
                      <a:pt x="21" y="18"/>
                    </a:lnTo>
                    <a:lnTo>
                      <a:pt x="26" y="20"/>
                    </a:lnTo>
                    <a:lnTo>
                      <a:pt x="29" y="21"/>
                    </a:lnTo>
                    <a:lnTo>
                      <a:pt x="33" y="24"/>
                    </a:lnTo>
                    <a:lnTo>
                      <a:pt x="36" y="28"/>
                    </a:lnTo>
                    <a:lnTo>
                      <a:pt x="38" y="32"/>
                    </a:lnTo>
                    <a:lnTo>
                      <a:pt x="38" y="38"/>
                    </a:lnTo>
                    <a:lnTo>
                      <a:pt x="38" y="43"/>
                    </a:lnTo>
                    <a:lnTo>
                      <a:pt x="37" y="47"/>
                    </a:lnTo>
                    <a:lnTo>
                      <a:pt x="34" y="51"/>
                    </a:lnTo>
                    <a:lnTo>
                      <a:pt x="31" y="54"/>
                    </a:lnTo>
                    <a:lnTo>
                      <a:pt x="27" y="56"/>
                    </a:lnTo>
                    <a:lnTo>
                      <a:pt x="23" y="57"/>
                    </a:lnTo>
                    <a:lnTo>
                      <a:pt x="19" y="58"/>
                    </a:lnTo>
                    <a:lnTo>
                      <a:pt x="14" y="57"/>
                    </a:lnTo>
                    <a:lnTo>
                      <a:pt x="10" y="56"/>
                    </a:lnTo>
                    <a:lnTo>
                      <a:pt x="6" y="54"/>
                    </a:lnTo>
                    <a:lnTo>
                      <a:pt x="4" y="50"/>
                    </a:lnTo>
                    <a:lnTo>
                      <a:pt x="2" y="46"/>
                    </a:lnTo>
                    <a:lnTo>
                      <a:pt x="0" y="43"/>
                    </a:lnTo>
                    <a:lnTo>
                      <a:pt x="9" y="41"/>
                    </a:lnTo>
                    <a:lnTo>
                      <a:pt x="10" y="45"/>
                    </a:lnTo>
                    <a:lnTo>
                      <a:pt x="11" y="49"/>
                    </a:lnTo>
                    <a:lnTo>
                      <a:pt x="15" y="51"/>
                    </a:lnTo>
                    <a:lnTo>
                      <a:pt x="19" y="51"/>
                    </a:lnTo>
                    <a:lnTo>
                      <a:pt x="22" y="51"/>
                    </a:lnTo>
                    <a:lnTo>
                      <a:pt x="26" y="50"/>
                    </a:lnTo>
                    <a:lnTo>
                      <a:pt x="28" y="47"/>
                    </a:lnTo>
                    <a:lnTo>
                      <a:pt x="29" y="45"/>
                    </a:lnTo>
                    <a:lnTo>
                      <a:pt x="31" y="41"/>
                    </a:lnTo>
                    <a:lnTo>
                      <a:pt x="31" y="38"/>
                    </a:lnTo>
                    <a:lnTo>
                      <a:pt x="31" y="34"/>
                    </a:lnTo>
                    <a:lnTo>
                      <a:pt x="29" y="32"/>
                    </a:lnTo>
                    <a:lnTo>
                      <a:pt x="28" y="29"/>
                    </a:lnTo>
                    <a:lnTo>
                      <a:pt x="26" y="27"/>
                    </a:lnTo>
                    <a:lnTo>
                      <a:pt x="22" y="26"/>
                    </a:lnTo>
                    <a:lnTo>
                      <a:pt x="19" y="26"/>
                    </a:lnTo>
                    <a:lnTo>
                      <a:pt x="16" y="26"/>
                    </a:lnTo>
                    <a:lnTo>
                      <a:pt x="12" y="27"/>
                    </a:lnTo>
                    <a:lnTo>
                      <a:pt x="11" y="28"/>
                    </a:lnTo>
                    <a:lnTo>
                      <a:pt x="9" y="30"/>
                    </a:lnTo>
                    <a:lnTo>
                      <a:pt x="2" y="29"/>
                    </a:lnTo>
                    <a:lnTo>
                      <a:pt x="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2" name="Line 58"/>
              <p:cNvSpPr>
                <a:spLocks noChangeShapeType="1"/>
              </p:cNvSpPr>
              <p:nvPr/>
            </p:nvSpPr>
            <p:spPr bwMode="auto">
              <a:xfrm>
                <a:off x="1204" y="1625"/>
                <a:ext cx="3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43" name="Line 59"/>
              <p:cNvSpPr>
                <a:spLocks noChangeShapeType="1"/>
              </p:cNvSpPr>
              <p:nvPr/>
            </p:nvSpPr>
            <p:spPr bwMode="auto">
              <a:xfrm flipH="1">
                <a:off x="4738" y="1625"/>
                <a:ext cx="3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44" name="Freeform 60"/>
              <p:cNvSpPr>
                <a:spLocks noEditPoints="1"/>
              </p:cNvSpPr>
              <p:nvPr/>
            </p:nvSpPr>
            <p:spPr bwMode="auto">
              <a:xfrm>
                <a:off x="1073" y="1597"/>
                <a:ext cx="37" cy="58"/>
              </a:xfrm>
              <a:custGeom>
                <a:avLst/>
                <a:gdLst>
                  <a:gd name="T0" fmla="*/ 18 w 37"/>
                  <a:gd name="T1" fmla="*/ 7 h 58"/>
                  <a:gd name="T2" fmla="*/ 16 w 37"/>
                  <a:gd name="T3" fmla="*/ 7 h 58"/>
                  <a:gd name="T4" fmla="*/ 13 w 37"/>
                  <a:gd name="T5" fmla="*/ 9 h 58"/>
                  <a:gd name="T6" fmla="*/ 11 w 37"/>
                  <a:gd name="T7" fmla="*/ 11 h 58"/>
                  <a:gd name="T8" fmla="*/ 9 w 37"/>
                  <a:gd name="T9" fmla="*/ 13 h 58"/>
                  <a:gd name="T10" fmla="*/ 8 w 37"/>
                  <a:gd name="T11" fmla="*/ 18 h 58"/>
                  <a:gd name="T12" fmla="*/ 7 w 37"/>
                  <a:gd name="T13" fmla="*/ 23 h 58"/>
                  <a:gd name="T14" fmla="*/ 7 w 37"/>
                  <a:gd name="T15" fmla="*/ 29 h 58"/>
                  <a:gd name="T16" fmla="*/ 7 w 37"/>
                  <a:gd name="T17" fmla="*/ 35 h 58"/>
                  <a:gd name="T18" fmla="*/ 8 w 37"/>
                  <a:gd name="T19" fmla="*/ 41 h 58"/>
                  <a:gd name="T20" fmla="*/ 9 w 37"/>
                  <a:gd name="T21" fmla="*/ 45 h 58"/>
                  <a:gd name="T22" fmla="*/ 11 w 37"/>
                  <a:gd name="T23" fmla="*/ 47 h 58"/>
                  <a:gd name="T24" fmla="*/ 13 w 37"/>
                  <a:gd name="T25" fmla="*/ 50 h 58"/>
                  <a:gd name="T26" fmla="*/ 16 w 37"/>
                  <a:gd name="T27" fmla="*/ 51 h 58"/>
                  <a:gd name="T28" fmla="*/ 18 w 37"/>
                  <a:gd name="T29" fmla="*/ 52 h 58"/>
                  <a:gd name="T30" fmla="*/ 22 w 37"/>
                  <a:gd name="T31" fmla="*/ 51 h 58"/>
                  <a:gd name="T32" fmla="*/ 24 w 37"/>
                  <a:gd name="T33" fmla="*/ 50 h 58"/>
                  <a:gd name="T34" fmla="*/ 26 w 37"/>
                  <a:gd name="T35" fmla="*/ 47 h 58"/>
                  <a:gd name="T36" fmla="*/ 28 w 37"/>
                  <a:gd name="T37" fmla="*/ 45 h 58"/>
                  <a:gd name="T38" fmla="*/ 29 w 37"/>
                  <a:gd name="T39" fmla="*/ 41 h 58"/>
                  <a:gd name="T40" fmla="*/ 29 w 37"/>
                  <a:gd name="T41" fmla="*/ 35 h 58"/>
                  <a:gd name="T42" fmla="*/ 30 w 37"/>
                  <a:gd name="T43" fmla="*/ 29 h 58"/>
                  <a:gd name="T44" fmla="*/ 29 w 37"/>
                  <a:gd name="T45" fmla="*/ 23 h 58"/>
                  <a:gd name="T46" fmla="*/ 29 w 37"/>
                  <a:gd name="T47" fmla="*/ 18 h 58"/>
                  <a:gd name="T48" fmla="*/ 28 w 37"/>
                  <a:gd name="T49" fmla="*/ 15 h 58"/>
                  <a:gd name="T50" fmla="*/ 26 w 37"/>
                  <a:gd name="T51" fmla="*/ 11 h 58"/>
                  <a:gd name="T52" fmla="*/ 24 w 37"/>
                  <a:gd name="T53" fmla="*/ 9 h 58"/>
                  <a:gd name="T54" fmla="*/ 22 w 37"/>
                  <a:gd name="T55" fmla="*/ 7 h 58"/>
                  <a:gd name="T56" fmla="*/ 18 w 37"/>
                  <a:gd name="T57" fmla="*/ 7 h 58"/>
                  <a:gd name="T58" fmla="*/ 18 w 37"/>
                  <a:gd name="T59" fmla="*/ 0 h 58"/>
                  <a:gd name="T60" fmla="*/ 23 w 37"/>
                  <a:gd name="T61" fmla="*/ 1 h 58"/>
                  <a:gd name="T62" fmla="*/ 26 w 37"/>
                  <a:gd name="T63" fmla="*/ 2 h 58"/>
                  <a:gd name="T64" fmla="*/ 30 w 37"/>
                  <a:gd name="T65" fmla="*/ 5 h 58"/>
                  <a:gd name="T66" fmla="*/ 33 w 37"/>
                  <a:gd name="T67" fmla="*/ 7 h 58"/>
                  <a:gd name="T68" fmla="*/ 35 w 37"/>
                  <a:gd name="T69" fmla="*/ 11 h 58"/>
                  <a:gd name="T70" fmla="*/ 36 w 37"/>
                  <a:gd name="T71" fmla="*/ 16 h 58"/>
                  <a:gd name="T72" fmla="*/ 37 w 37"/>
                  <a:gd name="T73" fmla="*/ 22 h 58"/>
                  <a:gd name="T74" fmla="*/ 37 w 37"/>
                  <a:gd name="T75" fmla="*/ 29 h 58"/>
                  <a:gd name="T76" fmla="*/ 37 w 37"/>
                  <a:gd name="T77" fmla="*/ 35 h 58"/>
                  <a:gd name="T78" fmla="*/ 36 w 37"/>
                  <a:gd name="T79" fmla="*/ 41 h 58"/>
                  <a:gd name="T80" fmla="*/ 35 w 37"/>
                  <a:gd name="T81" fmla="*/ 46 h 58"/>
                  <a:gd name="T82" fmla="*/ 34 w 37"/>
                  <a:gd name="T83" fmla="*/ 50 h 58"/>
                  <a:gd name="T84" fmla="*/ 31 w 37"/>
                  <a:gd name="T85" fmla="*/ 53 h 58"/>
                  <a:gd name="T86" fmla="*/ 29 w 37"/>
                  <a:gd name="T87" fmla="*/ 56 h 58"/>
                  <a:gd name="T88" fmla="*/ 26 w 37"/>
                  <a:gd name="T89" fmla="*/ 57 h 58"/>
                  <a:gd name="T90" fmla="*/ 23 w 37"/>
                  <a:gd name="T91" fmla="*/ 58 h 58"/>
                  <a:gd name="T92" fmla="*/ 18 w 37"/>
                  <a:gd name="T93" fmla="*/ 58 h 58"/>
                  <a:gd name="T94" fmla="*/ 13 w 37"/>
                  <a:gd name="T95" fmla="*/ 58 h 58"/>
                  <a:gd name="T96" fmla="*/ 9 w 37"/>
                  <a:gd name="T97" fmla="*/ 56 h 58"/>
                  <a:gd name="T98" fmla="*/ 6 w 37"/>
                  <a:gd name="T99" fmla="*/ 53 h 58"/>
                  <a:gd name="T100" fmla="*/ 1 w 37"/>
                  <a:gd name="T101" fmla="*/ 44 h 58"/>
                  <a:gd name="T102" fmla="*/ 0 w 37"/>
                  <a:gd name="T103" fmla="*/ 29 h 58"/>
                  <a:gd name="T104" fmla="*/ 0 w 37"/>
                  <a:gd name="T105" fmla="*/ 23 h 58"/>
                  <a:gd name="T106" fmla="*/ 1 w 37"/>
                  <a:gd name="T107" fmla="*/ 17 h 58"/>
                  <a:gd name="T108" fmla="*/ 2 w 37"/>
                  <a:gd name="T109" fmla="*/ 13 h 58"/>
                  <a:gd name="T110" fmla="*/ 3 w 37"/>
                  <a:gd name="T111" fmla="*/ 9 h 58"/>
                  <a:gd name="T112" fmla="*/ 6 w 37"/>
                  <a:gd name="T113" fmla="*/ 6 h 58"/>
                  <a:gd name="T114" fmla="*/ 8 w 37"/>
                  <a:gd name="T115" fmla="*/ 4 h 58"/>
                  <a:gd name="T116" fmla="*/ 11 w 37"/>
                  <a:gd name="T117" fmla="*/ 1 h 58"/>
                  <a:gd name="T118" fmla="*/ 14 w 37"/>
                  <a:gd name="T119" fmla="*/ 0 h 58"/>
                  <a:gd name="T120" fmla="*/ 18 w 37"/>
                  <a:gd name="T121"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58">
                    <a:moveTo>
                      <a:pt x="18" y="7"/>
                    </a:moveTo>
                    <a:lnTo>
                      <a:pt x="16" y="7"/>
                    </a:lnTo>
                    <a:lnTo>
                      <a:pt x="13" y="9"/>
                    </a:lnTo>
                    <a:lnTo>
                      <a:pt x="11" y="11"/>
                    </a:lnTo>
                    <a:lnTo>
                      <a:pt x="9" y="13"/>
                    </a:lnTo>
                    <a:lnTo>
                      <a:pt x="8" y="18"/>
                    </a:lnTo>
                    <a:lnTo>
                      <a:pt x="7" y="23"/>
                    </a:lnTo>
                    <a:lnTo>
                      <a:pt x="7" y="29"/>
                    </a:lnTo>
                    <a:lnTo>
                      <a:pt x="7" y="35"/>
                    </a:lnTo>
                    <a:lnTo>
                      <a:pt x="8" y="41"/>
                    </a:lnTo>
                    <a:lnTo>
                      <a:pt x="9" y="45"/>
                    </a:lnTo>
                    <a:lnTo>
                      <a:pt x="11" y="47"/>
                    </a:lnTo>
                    <a:lnTo>
                      <a:pt x="13" y="50"/>
                    </a:lnTo>
                    <a:lnTo>
                      <a:pt x="16" y="51"/>
                    </a:lnTo>
                    <a:lnTo>
                      <a:pt x="18" y="52"/>
                    </a:lnTo>
                    <a:lnTo>
                      <a:pt x="22" y="51"/>
                    </a:lnTo>
                    <a:lnTo>
                      <a:pt x="24" y="50"/>
                    </a:lnTo>
                    <a:lnTo>
                      <a:pt x="26" y="47"/>
                    </a:lnTo>
                    <a:lnTo>
                      <a:pt x="28" y="45"/>
                    </a:lnTo>
                    <a:lnTo>
                      <a:pt x="29" y="41"/>
                    </a:lnTo>
                    <a:lnTo>
                      <a:pt x="29" y="35"/>
                    </a:lnTo>
                    <a:lnTo>
                      <a:pt x="30" y="29"/>
                    </a:lnTo>
                    <a:lnTo>
                      <a:pt x="29" y="23"/>
                    </a:lnTo>
                    <a:lnTo>
                      <a:pt x="29" y="18"/>
                    </a:lnTo>
                    <a:lnTo>
                      <a:pt x="28" y="15"/>
                    </a:lnTo>
                    <a:lnTo>
                      <a:pt x="26" y="11"/>
                    </a:lnTo>
                    <a:lnTo>
                      <a:pt x="24" y="9"/>
                    </a:lnTo>
                    <a:lnTo>
                      <a:pt x="22" y="7"/>
                    </a:lnTo>
                    <a:lnTo>
                      <a:pt x="18" y="7"/>
                    </a:lnTo>
                    <a:close/>
                    <a:moveTo>
                      <a:pt x="18" y="0"/>
                    </a:moveTo>
                    <a:lnTo>
                      <a:pt x="23" y="1"/>
                    </a:lnTo>
                    <a:lnTo>
                      <a:pt x="26" y="2"/>
                    </a:lnTo>
                    <a:lnTo>
                      <a:pt x="30" y="5"/>
                    </a:lnTo>
                    <a:lnTo>
                      <a:pt x="33" y="7"/>
                    </a:lnTo>
                    <a:lnTo>
                      <a:pt x="35" y="11"/>
                    </a:lnTo>
                    <a:lnTo>
                      <a:pt x="36" y="16"/>
                    </a:lnTo>
                    <a:lnTo>
                      <a:pt x="37" y="22"/>
                    </a:lnTo>
                    <a:lnTo>
                      <a:pt x="37" y="29"/>
                    </a:lnTo>
                    <a:lnTo>
                      <a:pt x="37" y="35"/>
                    </a:lnTo>
                    <a:lnTo>
                      <a:pt x="36" y="41"/>
                    </a:lnTo>
                    <a:lnTo>
                      <a:pt x="35" y="46"/>
                    </a:lnTo>
                    <a:lnTo>
                      <a:pt x="34" y="50"/>
                    </a:lnTo>
                    <a:lnTo>
                      <a:pt x="31" y="53"/>
                    </a:lnTo>
                    <a:lnTo>
                      <a:pt x="29" y="56"/>
                    </a:lnTo>
                    <a:lnTo>
                      <a:pt x="26" y="57"/>
                    </a:lnTo>
                    <a:lnTo>
                      <a:pt x="23" y="58"/>
                    </a:lnTo>
                    <a:lnTo>
                      <a:pt x="18" y="58"/>
                    </a:lnTo>
                    <a:lnTo>
                      <a:pt x="13" y="58"/>
                    </a:lnTo>
                    <a:lnTo>
                      <a:pt x="9" y="56"/>
                    </a:lnTo>
                    <a:lnTo>
                      <a:pt x="6" y="53"/>
                    </a:lnTo>
                    <a:lnTo>
                      <a:pt x="1" y="44"/>
                    </a:lnTo>
                    <a:lnTo>
                      <a:pt x="0" y="29"/>
                    </a:lnTo>
                    <a:lnTo>
                      <a:pt x="0" y="23"/>
                    </a:lnTo>
                    <a:lnTo>
                      <a:pt x="1" y="17"/>
                    </a:lnTo>
                    <a:lnTo>
                      <a:pt x="2" y="13"/>
                    </a:lnTo>
                    <a:lnTo>
                      <a:pt x="3" y="9"/>
                    </a:lnTo>
                    <a:lnTo>
                      <a:pt x="6" y="6"/>
                    </a:lnTo>
                    <a:lnTo>
                      <a:pt x="8" y="4"/>
                    </a:lnTo>
                    <a:lnTo>
                      <a:pt x="11" y="1"/>
                    </a:lnTo>
                    <a:lnTo>
                      <a:pt x="14" y="0"/>
                    </a:lnTo>
                    <a:lnTo>
                      <a:pt x="1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5" name="Rectangle 61"/>
              <p:cNvSpPr>
                <a:spLocks noChangeArrowheads="1"/>
              </p:cNvSpPr>
              <p:nvPr/>
            </p:nvSpPr>
            <p:spPr bwMode="auto">
              <a:xfrm>
                <a:off x="1121" y="1647"/>
                <a:ext cx="8" cy="7"/>
              </a:xfrm>
              <a:prstGeom prst="rect">
                <a:avLst/>
              </a:prstGeom>
              <a:solidFill>
                <a:srgbClr val="000000"/>
              </a:solidFill>
              <a:ln w="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46" name="Freeform 62"/>
              <p:cNvSpPr>
                <a:spLocks/>
              </p:cNvSpPr>
              <p:nvPr/>
            </p:nvSpPr>
            <p:spPr bwMode="auto">
              <a:xfrm>
                <a:off x="1138" y="1597"/>
                <a:ext cx="38" cy="57"/>
              </a:xfrm>
              <a:custGeom>
                <a:avLst/>
                <a:gdLst>
                  <a:gd name="T0" fmla="*/ 20 w 38"/>
                  <a:gd name="T1" fmla="*/ 0 h 57"/>
                  <a:gd name="T2" fmla="*/ 25 w 38"/>
                  <a:gd name="T3" fmla="*/ 1 h 57"/>
                  <a:gd name="T4" fmla="*/ 29 w 38"/>
                  <a:gd name="T5" fmla="*/ 2 h 57"/>
                  <a:gd name="T6" fmla="*/ 32 w 38"/>
                  <a:gd name="T7" fmla="*/ 5 h 57"/>
                  <a:gd name="T8" fmla="*/ 36 w 38"/>
                  <a:gd name="T9" fmla="*/ 9 h 57"/>
                  <a:gd name="T10" fmla="*/ 37 w 38"/>
                  <a:gd name="T11" fmla="*/ 12 h 57"/>
                  <a:gd name="T12" fmla="*/ 37 w 38"/>
                  <a:gd name="T13" fmla="*/ 16 h 57"/>
                  <a:gd name="T14" fmla="*/ 37 w 38"/>
                  <a:gd name="T15" fmla="*/ 19 h 57"/>
                  <a:gd name="T16" fmla="*/ 36 w 38"/>
                  <a:gd name="T17" fmla="*/ 23 h 57"/>
                  <a:gd name="T18" fmla="*/ 34 w 38"/>
                  <a:gd name="T19" fmla="*/ 27 h 57"/>
                  <a:gd name="T20" fmla="*/ 32 w 38"/>
                  <a:gd name="T21" fmla="*/ 29 h 57"/>
                  <a:gd name="T22" fmla="*/ 29 w 38"/>
                  <a:gd name="T23" fmla="*/ 33 h 57"/>
                  <a:gd name="T24" fmla="*/ 26 w 38"/>
                  <a:gd name="T25" fmla="*/ 35 h 57"/>
                  <a:gd name="T26" fmla="*/ 21 w 38"/>
                  <a:gd name="T27" fmla="*/ 40 h 57"/>
                  <a:gd name="T28" fmla="*/ 17 w 38"/>
                  <a:gd name="T29" fmla="*/ 43 h 57"/>
                  <a:gd name="T30" fmla="*/ 15 w 38"/>
                  <a:gd name="T31" fmla="*/ 45 h 57"/>
                  <a:gd name="T32" fmla="*/ 14 w 38"/>
                  <a:gd name="T33" fmla="*/ 46 h 57"/>
                  <a:gd name="T34" fmla="*/ 10 w 38"/>
                  <a:gd name="T35" fmla="*/ 50 h 57"/>
                  <a:gd name="T36" fmla="*/ 38 w 38"/>
                  <a:gd name="T37" fmla="*/ 50 h 57"/>
                  <a:gd name="T38" fmla="*/ 38 w 38"/>
                  <a:gd name="T39" fmla="*/ 57 h 57"/>
                  <a:gd name="T40" fmla="*/ 0 w 38"/>
                  <a:gd name="T41" fmla="*/ 57 h 57"/>
                  <a:gd name="T42" fmla="*/ 2 w 38"/>
                  <a:gd name="T43" fmla="*/ 52 h 57"/>
                  <a:gd name="T44" fmla="*/ 3 w 38"/>
                  <a:gd name="T45" fmla="*/ 49 h 57"/>
                  <a:gd name="T46" fmla="*/ 5 w 38"/>
                  <a:gd name="T47" fmla="*/ 45 h 57"/>
                  <a:gd name="T48" fmla="*/ 9 w 38"/>
                  <a:gd name="T49" fmla="*/ 40 h 57"/>
                  <a:gd name="T50" fmla="*/ 15 w 38"/>
                  <a:gd name="T51" fmla="*/ 36 h 57"/>
                  <a:gd name="T52" fmla="*/ 20 w 38"/>
                  <a:gd name="T53" fmla="*/ 32 h 57"/>
                  <a:gd name="T54" fmla="*/ 23 w 38"/>
                  <a:gd name="T55" fmla="*/ 27 h 57"/>
                  <a:gd name="T56" fmla="*/ 27 w 38"/>
                  <a:gd name="T57" fmla="*/ 24 h 57"/>
                  <a:gd name="T58" fmla="*/ 29 w 38"/>
                  <a:gd name="T59" fmla="*/ 19 h 57"/>
                  <a:gd name="T60" fmla="*/ 29 w 38"/>
                  <a:gd name="T61" fmla="*/ 16 h 57"/>
                  <a:gd name="T62" fmla="*/ 29 w 38"/>
                  <a:gd name="T63" fmla="*/ 12 h 57"/>
                  <a:gd name="T64" fmla="*/ 27 w 38"/>
                  <a:gd name="T65" fmla="*/ 10 h 57"/>
                  <a:gd name="T66" fmla="*/ 23 w 38"/>
                  <a:gd name="T67" fmla="*/ 7 h 57"/>
                  <a:gd name="T68" fmla="*/ 20 w 38"/>
                  <a:gd name="T69" fmla="*/ 7 h 57"/>
                  <a:gd name="T70" fmla="*/ 15 w 38"/>
                  <a:gd name="T71" fmla="*/ 7 h 57"/>
                  <a:gd name="T72" fmla="*/ 11 w 38"/>
                  <a:gd name="T73" fmla="*/ 10 h 57"/>
                  <a:gd name="T74" fmla="*/ 10 w 38"/>
                  <a:gd name="T75" fmla="*/ 11 h 57"/>
                  <a:gd name="T76" fmla="*/ 9 w 38"/>
                  <a:gd name="T77" fmla="*/ 13 h 57"/>
                  <a:gd name="T78" fmla="*/ 9 w 38"/>
                  <a:gd name="T79" fmla="*/ 17 h 57"/>
                  <a:gd name="T80" fmla="*/ 2 w 38"/>
                  <a:gd name="T81" fmla="*/ 16 h 57"/>
                  <a:gd name="T82" fmla="*/ 3 w 38"/>
                  <a:gd name="T83" fmla="*/ 11 h 57"/>
                  <a:gd name="T84" fmla="*/ 4 w 38"/>
                  <a:gd name="T85" fmla="*/ 7 h 57"/>
                  <a:gd name="T86" fmla="*/ 6 w 38"/>
                  <a:gd name="T87" fmla="*/ 4 h 57"/>
                  <a:gd name="T88" fmla="*/ 10 w 38"/>
                  <a:gd name="T89" fmla="*/ 2 h 57"/>
                  <a:gd name="T90" fmla="*/ 15 w 38"/>
                  <a:gd name="T91" fmla="*/ 1 h 57"/>
                  <a:gd name="T92" fmla="*/ 20 w 38"/>
                  <a:gd name="T93"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 h="57">
                    <a:moveTo>
                      <a:pt x="20" y="0"/>
                    </a:moveTo>
                    <a:lnTo>
                      <a:pt x="25" y="1"/>
                    </a:lnTo>
                    <a:lnTo>
                      <a:pt x="29" y="2"/>
                    </a:lnTo>
                    <a:lnTo>
                      <a:pt x="32" y="5"/>
                    </a:lnTo>
                    <a:lnTo>
                      <a:pt x="36" y="9"/>
                    </a:lnTo>
                    <a:lnTo>
                      <a:pt x="37" y="12"/>
                    </a:lnTo>
                    <a:lnTo>
                      <a:pt x="37" y="16"/>
                    </a:lnTo>
                    <a:lnTo>
                      <a:pt x="37" y="19"/>
                    </a:lnTo>
                    <a:lnTo>
                      <a:pt x="36" y="23"/>
                    </a:lnTo>
                    <a:lnTo>
                      <a:pt x="34" y="27"/>
                    </a:lnTo>
                    <a:lnTo>
                      <a:pt x="32" y="29"/>
                    </a:lnTo>
                    <a:lnTo>
                      <a:pt x="29" y="33"/>
                    </a:lnTo>
                    <a:lnTo>
                      <a:pt x="26" y="35"/>
                    </a:lnTo>
                    <a:lnTo>
                      <a:pt x="21" y="40"/>
                    </a:lnTo>
                    <a:lnTo>
                      <a:pt x="17" y="43"/>
                    </a:lnTo>
                    <a:lnTo>
                      <a:pt x="15" y="45"/>
                    </a:lnTo>
                    <a:lnTo>
                      <a:pt x="14" y="46"/>
                    </a:lnTo>
                    <a:lnTo>
                      <a:pt x="10" y="50"/>
                    </a:lnTo>
                    <a:lnTo>
                      <a:pt x="38" y="50"/>
                    </a:lnTo>
                    <a:lnTo>
                      <a:pt x="38" y="57"/>
                    </a:lnTo>
                    <a:lnTo>
                      <a:pt x="0" y="57"/>
                    </a:lnTo>
                    <a:lnTo>
                      <a:pt x="2" y="52"/>
                    </a:lnTo>
                    <a:lnTo>
                      <a:pt x="3" y="49"/>
                    </a:lnTo>
                    <a:lnTo>
                      <a:pt x="5" y="45"/>
                    </a:lnTo>
                    <a:lnTo>
                      <a:pt x="9" y="40"/>
                    </a:lnTo>
                    <a:lnTo>
                      <a:pt x="15" y="36"/>
                    </a:lnTo>
                    <a:lnTo>
                      <a:pt x="20" y="32"/>
                    </a:lnTo>
                    <a:lnTo>
                      <a:pt x="23" y="27"/>
                    </a:lnTo>
                    <a:lnTo>
                      <a:pt x="27" y="24"/>
                    </a:lnTo>
                    <a:lnTo>
                      <a:pt x="29" y="19"/>
                    </a:lnTo>
                    <a:lnTo>
                      <a:pt x="29" y="16"/>
                    </a:lnTo>
                    <a:lnTo>
                      <a:pt x="29" y="12"/>
                    </a:lnTo>
                    <a:lnTo>
                      <a:pt x="27" y="10"/>
                    </a:lnTo>
                    <a:lnTo>
                      <a:pt x="23" y="7"/>
                    </a:lnTo>
                    <a:lnTo>
                      <a:pt x="20" y="7"/>
                    </a:lnTo>
                    <a:lnTo>
                      <a:pt x="15" y="7"/>
                    </a:lnTo>
                    <a:lnTo>
                      <a:pt x="11" y="10"/>
                    </a:lnTo>
                    <a:lnTo>
                      <a:pt x="10" y="11"/>
                    </a:lnTo>
                    <a:lnTo>
                      <a:pt x="9" y="13"/>
                    </a:lnTo>
                    <a:lnTo>
                      <a:pt x="9" y="17"/>
                    </a:lnTo>
                    <a:lnTo>
                      <a:pt x="2" y="16"/>
                    </a:lnTo>
                    <a:lnTo>
                      <a:pt x="3" y="11"/>
                    </a:lnTo>
                    <a:lnTo>
                      <a:pt x="4" y="7"/>
                    </a:lnTo>
                    <a:lnTo>
                      <a:pt x="6" y="4"/>
                    </a:lnTo>
                    <a:lnTo>
                      <a:pt x="10" y="2"/>
                    </a:lnTo>
                    <a:lnTo>
                      <a:pt x="15" y="1"/>
                    </a:lnTo>
                    <a:lnTo>
                      <a:pt x="2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7" name="Line 63"/>
              <p:cNvSpPr>
                <a:spLocks noChangeShapeType="1"/>
              </p:cNvSpPr>
              <p:nvPr/>
            </p:nvSpPr>
            <p:spPr bwMode="auto">
              <a:xfrm>
                <a:off x="1204" y="1156"/>
                <a:ext cx="3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48" name="Line 64"/>
              <p:cNvSpPr>
                <a:spLocks noChangeShapeType="1"/>
              </p:cNvSpPr>
              <p:nvPr/>
            </p:nvSpPr>
            <p:spPr bwMode="auto">
              <a:xfrm flipH="1">
                <a:off x="4738" y="1156"/>
                <a:ext cx="3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49" name="Freeform 65"/>
              <p:cNvSpPr>
                <a:spLocks noEditPoints="1"/>
              </p:cNvSpPr>
              <p:nvPr/>
            </p:nvSpPr>
            <p:spPr bwMode="auto">
              <a:xfrm>
                <a:off x="1028" y="1128"/>
                <a:ext cx="37" cy="59"/>
              </a:xfrm>
              <a:custGeom>
                <a:avLst/>
                <a:gdLst>
                  <a:gd name="T0" fmla="*/ 19 w 37"/>
                  <a:gd name="T1" fmla="*/ 6 h 59"/>
                  <a:gd name="T2" fmla="*/ 16 w 37"/>
                  <a:gd name="T3" fmla="*/ 7 h 59"/>
                  <a:gd name="T4" fmla="*/ 13 w 37"/>
                  <a:gd name="T5" fmla="*/ 9 h 59"/>
                  <a:gd name="T6" fmla="*/ 11 w 37"/>
                  <a:gd name="T7" fmla="*/ 10 h 59"/>
                  <a:gd name="T8" fmla="*/ 10 w 37"/>
                  <a:gd name="T9" fmla="*/ 14 h 59"/>
                  <a:gd name="T10" fmla="*/ 8 w 37"/>
                  <a:gd name="T11" fmla="*/ 17 h 59"/>
                  <a:gd name="T12" fmla="*/ 7 w 37"/>
                  <a:gd name="T13" fmla="*/ 23 h 59"/>
                  <a:gd name="T14" fmla="*/ 7 w 37"/>
                  <a:gd name="T15" fmla="*/ 29 h 59"/>
                  <a:gd name="T16" fmla="*/ 7 w 37"/>
                  <a:gd name="T17" fmla="*/ 35 h 59"/>
                  <a:gd name="T18" fmla="*/ 8 w 37"/>
                  <a:gd name="T19" fmla="*/ 40 h 59"/>
                  <a:gd name="T20" fmla="*/ 10 w 37"/>
                  <a:gd name="T21" fmla="*/ 44 h 59"/>
                  <a:gd name="T22" fmla="*/ 11 w 37"/>
                  <a:gd name="T23" fmla="*/ 48 h 59"/>
                  <a:gd name="T24" fmla="*/ 13 w 37"/>
                  <a:gd name="T25" fmla="*/ 50 h 59"/>
                  <a:gd name="T26" fmla="*/ 16 w 37"/>
                  <a:gd name="T27" fmla="*/ 51 h 59"/>
                  <a:gd name="T28" fmla="*/ 19 w 37"/>
                  <a:gd name="T29" fmla="*/ 51 h 59"/>
                  <a:gd name="T30" fmla="*/ 22 w 37"/>
                  <a:gd name="T31" fmla="*/ 51 h 59"/>
                  <a:gd name="T32" fmla="*/ 24 w 37"/>
                  <a:gd name="T33" fmla="*/ 50 h 59"/>
                  <a:gd name="T34" fmla="*/ 27 w 37"/>
                  <a:gd name="T35" fmla="*/ 48 h 59"/>
                  <a:gd name="T36" fmla="*/ 28 w 37"/>
                  <a:gd name="T37" fmla="*/ 44 h 59"/>
                  <a:gd name="T38" fmla="*/ 29 w 37"/>
                  <a:gd name="T39" fmla="*/ 40 h 59"/>
                  <a:gd name="T40" fmla="*/ 30 w 37"/>
                  <a:gd name="T41" fmla="*/ 35 h 59"/>
                  <a:gd name="T42" fmla="*/ 30 w 37"/>
                  <a:gd name="T43" fmla="*/ 29 h 59"/>
                  <a:gd name="T44" fmla="*/ 30 w 37"/>
                  <a:gd name="T45" fmla="*/ 23 h 59"/>
                  <a:gd name="T46" fmla="*/ 29 w 37"/>
                  <a:gd name="T47" fmla="*/ 17 h 59"/>
                  <a:gd name="T48" fmla="*/ 28 w 37"/>
                  <a:gd name="T49" fmla="*/ 14 h 59"/>
                  <a:gd name="T50" fmla="*/ 27 w 37"/>
                  <a:gd name="T51" fmla="*/ 11 h 59"/>
                  <a:gd name="T52" fmla="*/ 24 w 37"/>
                  <a:gd name="T53" fmla="*/ 9 h 59"/>
                  <a:gd name="T54" fmla="*/ 22 w 37"/>
                  <a:gd name="T55" fmla="*/ 7 h 59"/>
                  <a:gd name="T56" fmla="*/ 19 w 37"/>
                  <a:gd name="T57" fmla="*/ 6 h 59"/>
                  <a:gd name="T58" fmla="*/ 19 w 37"/>
                  <a:gd name="T59" fmla="*/ 0 h 59"/>
                  <a:gd name="T60" fmla="*/ 23 w 37"/>
                  <a:gd name="T61" fmla="*/ 0 h 59"/>
                  <a:gd name="T62" fmla="*/ 27 w 37"/>
                  <a:gd name="T63" fmla="*/ 1 h 59"/>
                  <a:gd name="T64" fmla="*/ 30 w 37"/>
                  <a:gd name="T65" fmla="*/ 4 h 59"/>
                  <a:gd name="T66" fmla="*/ 33 w 37"/>
                  <a:gd name="T67" fmla="*/ 7 h 59"/>
                  <a:gd name="T68" fmla="*/ 35 w 37"/>
                  <a:gd name="T69" fmla="*/ 11 h 59"/>
                  <a:gd name="T70" fmla="*/ 36 w 37"/>
                  <a:gd name="T71" fmla="*/ 16 h 59"/>
                  <a:gd name="T72" fmla="*/ 37 w 37"/>
                  <a:gd name="T73" fmla="*/ 21 h 59"/>
                  <a:gd name="T74" fmla="*/ 37 w 37"/>
                  <a:gd name="T75" fmla="*/ 29 h 59"/>
                  <a:gd name="T76" fmla="*/ 37 w 37"/>
                  <a:gd name="T77" fmla="*/ 35 h 59"/>
                  <a:gd name="T78" fmla="*/ 36 w 37"/>
                  <a:gd name="T79" fmla="*/ 40 h 59"/>
                  <a:gd name="T80" fmla="*/ 35 w 37"/>
                  <a:gd name="T81" fmla="*/ 45 h 59"/>
                  <a:gd name="T82" fmla="*/ 34 w 37"/>
                  <a:gd name="T83" fmla="*/ 49 h 59"/>
                  <a:gd name="T84" fmla="*/ 31 w 37"/>
                  <a:gd name="T85" fmla="*/ 52 h 59"/>
                  <a:gd name="T86" fmla="*/ 29 w 37"/>
                  <a:gd name="T87" fmla="*/ 55 h 59"/>
                  <a:gd name="T88" fmla="*/ 27 w 37"/>
                  <a:gd name="T89" fmla="*/ 57 h 59"/>
                  <a:gd name="T90" fmla="*/ 23 w 37"/>
                  <a:gd name="T91" fmla="*/ 57 h 59"/>
                  <a:gd name="T92" fmla="*/ 19 w 37"/>
                  <a:gd name="T93" fmla="*/ 59 h 59"/>
                  <a:gd name="T94" fmla="*/ 13 w 37"/>
                  <a:gd name="T95" fmla="*/ 57 h 59"/>
                  <a:gd name="T96" fmla="*/ 10 w 37"/>
                  <a:gd name="T97" fmla="*/ 56 h 59"/>
                  <a:gd name="T98" fmla="*/ 6 w 37"/>
                  <a:gd name="T99" fmla="*/ 52 h 59"/>
                  <a:gd name="T100" fmla="*/ 1 w 37"/>
                  <a:gd name="T101" fmla="*/ 43 h 59"/>
                  <a:gd name="T102" fmla="*/ 0 w 37"/>
                  <a:gd name="T103" fmla="*/ 29 h 59"/>
                  <a:gd name="T104" fmla="*/ 0 w 37"/>
                  <a:gd name="T105" fmla="*/ 23 h 59"/>
                  <a:gd name="T106" fmla="*/ 1 w 37"/>
                  <a:gd name="T107" fmla="*/ 17 h 59"/>
                  <a:gd name="T108" fmla="*/ 2 w 37"/>
                  <a:gd name="T109" fmla="*/ 12 h 59"/>
                  <a:gd name="T110" fmla="*/ 3 w 37"/>
                  <a:gd name="T111" fmla="*/ 9 h 59"/>
                  <a:gd name="T112" fmla="*/ 6 w 37"/>
                  <a:gd name="T113" fmla="*/ 5 h 59"/>
                  <a:gd name="T114" fmla="*/ 8 w 37"/>
                  <a:gd name="T115" fmla="*/ 3 h 59"/>
                  <a:gd name="T116" fmla="*/ 11 w 37"/>
                  <a:gd name="T117" fmla="*/ 1 h 59"/>
                  <a:gd name="T118" fmla="*/ 14 w 37"/>
                  <a:gd name="T119" fmla="*/ 0 h 59"/>
                  <a:gd name="T120" fmla="*/ 19 w 37"/>
                  <a:gd name="T12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59">
                    <a:moveTo>
                      <a:pt x="19" y="6"/>
                    </a:moveTo>
                    <a:lnTo>
                      <a:pt x="16" y="7"/>
                    </a:lnTo>
                    <a:lnTo>
                      <a:pt x="13" y="9"/>
                    </a:lnTo>
                    <a:lnTo>
                      <a:pt x="11" y="10"/>
                    </a:lnTo>
                    <a:lnTo>
                      <a:pt x="10" y="14"/>
                    </a:lnTo>
                    <a:lnTo>
                      <a:pt x="8" y="17"/>
                    </a:lnTo>
                    <a:lnTo>
                      <a:pt x="7" y="23"/>
                    </a:lnTo>
                    <a:lnTo>
                      <a:pt x="7" y="29"/>
                    </a:lnTo>
                    <a:lnTo>
                      <a:pt x="7" y="35"/>
                    </a:lnTo>
                    <a:lnTo>
                      <a:pt x="8" y="40"/>
                    </a:lnTo>
                    <a:lnTo>
                      <a:pt x="10" y="44"/>
                    </a:lnTo>
                    <a:lnTo>
                      <a:pt x="11" y="48"/>
                    </a:lnTo>
                    <a:lnTo>
                      <a:pt x="13" y="50"/>
                    </a:lnTo>
                    <a:lnTo>
                      <a:pt x="16" y="51"/>
                    </a:lnTo>
                    <a:lnTo>
                      <a:pt x="19" y="51"/>
                    </a:lnTo>
                    <a:lnTo>
                      <a:pt x="22" y="51"/>
                    </a:lnTo>
                    <a:lnTo>
                      <a:pt x="24" y="50"/>
                    </a:lnTo>
                    <a:lnTo>
                      <a:pt x="27" y="48"/>
                    </a:lnTo>
                    <a:lnTo>
                      <a:pt x="28" y="44"/>
                    </a:lnTo>
                    <a:lnTo>
                      <a:pt x="29" y="40"/>
                    </a:lnTo>
                    <a:lnTo>
                      <a:pt x="30" y="35"/>
                    </a:lnTo>
                    <a:lnTo>
                      <a:pt x="30" y="29"/>
                    </a:lnTo>
                    <a:lnTo>
                      <a:pt x="30" y="23"/>
                    </a:lnTo>
                    <a:lnTo>
                      <a:pt x="29" y="17"/>
                    </a:lnTo>
                    <a:lnTo>
                      <a:pt x="28" y="14"/>
                    </a:lnTo>
                    <a:lnTo>
                      <a:pt x="27" y="11"/>
                    </a:lnTo>
                    <a:lnTo>
                      <a:pt x="24" y="9"/>
                    </a:lnTo>
                    <a:lnTo>
                      <a:pt x="22" y="7"/>
                    </a:lnTo>
                    <a:lnTo>
                      <a:pt x="19" y="6"/>
                    </a:lnTo>
                    <a:close/>
                    <a:moveTo>
                      <a:pt x="19" y="0"/>
                    </a:moveTo>
                    <a:lnTo>
                      <a:pt x="23" y="0"/>
                    </a:lnTo>
                    <a:lnTo>
                      <a:pt x="27" y="1"/>
                    </a:lnTo>
                    <a:lnTo>
                      <a:pt x="30" y="4"/>
                    </a:lnTo>
                    <a:lnTo>
                      <a:pt x="33" y="7"/>
                    </a:lnTo>
                    <a:lnTo>
                      <a:pt x="35" y="11"/>
                    </a:lnTo>
                    <a:lnTo>
                      <a:pt x="36" y="16"/>
                    </a:lnTo>
                    <a:lnTo>
                      <a:pt x="37" y="21"/>
                    </a:lnTo>
                    <a:lnTo>
                      <a:pt x="37" y="29"/>
                    </a:lnTo>
                    <a:lnTo>
                      <a:pt x="37" y="35"/>
                    </a:lnTo>
                    <a:lnTo>
                      <a:pt x="36" y="40"/>
                    </a:lnTo>
                    <a:lnTo>
                      <a:pt x="35" y="45"/>
                    </a:lnTo>
                    <a:lnTo>
                      <a:pt x="34" y="49"/>
                    </a:lnTo>
                    <a:lnTo>
                      <a:pt x="31" y="52"/>
                    </a:lnTo>
                    <a:lnTo>
                      <a:pt x="29" y="55"/>
                    </a:lnTo>
                    <a:lnTo>
                      <a:pt x="27" y="57"/>
                    </a:lnTo>
                    <a:lnTo>
                      <a:pt x="23" y="57"/>
                    </a:lnTo>
                    <a:lnTo>
                      <a:pt x="19" y="59"/>
                    </a:lnTo>
                    <a:lnTo>
                      <a:pt x="13" y="57"/>
                    </a:lnTo>
                    <a:lnTo>
                      <a:pt x="10" y="56"/>
                    </a:lnTo>
                    <a:lnTo>
                      <a:pt x="6" y="52"/>
                    </a:lnTo>
                    <a:lnTo>
                      <a:pt x="1" y="43"/>
                    </a:lnTo>
                    <a:lnTo>
                      <a:pt x="0" y="29"/>
                    </a:lnTo>
                    <a:lnTo>
                      <a:pt x="0" y="23"/>
                    </a:lnTo>
                    <a:lnTo>
                      <a:pt x="1" y="17"/>
                    </a:lnTo>
                    <a:lnTo>
                      <a:pt x="2" y="12"/>
                    </a:lnTo>
                    <a:lnTo>
                      <a:pt x="3" y="9"/>
                    </a:lnTo>
                    <a:lnTo>
                      <a:pt x="6" y="5"/>
                    </a:lnTo>
                    <a:lnTo>
                      <a:pt x="8" y="3"/>
                    </a:lnTo>
                    <a:lnTo>
                      <a:pt x="11" y="1"/>
                    </a:lnTo>
                    <a:lnTo>
                      <a:pt x="14" y="0"/>
                    </a:lnTo>
                    <a:lnTo>
                      <a:pt x="1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0" name="Rectangle 66"/>
              <p:cNvSpPr>
                <a:spLocks noChangeArrowheads="1"/>
              </p:cNvSpPr>
              <p:nvPr/>
            </p:nvSpPr>
            <p:spPr bwMode="auto">
              <a:xfrm>
                <a:off x="1076" y="1178"/>
                <a:ext cx="8" cy="7"/>
              </a:xfrm>
              <a:prstGeom prst="rect">
                <a:avLst/>
              </a:prstGeom>
              <a:solidFill>
                <a:srgbClr val="000000"/>
              </a:solidFill>
              <a:ln w="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51" name="Freeform 67"/>
              <p:cNvSpPr>
                <a:spLocks/>
              </p:cNvSpPr>
              <p:nvPr/>
            </p:nvSpPr>
            <p:spPr bwMode="auto">
              <a:xfrm>
                <a:off x="1093" y="1128"/>
                <a:ext cx="38" cy="57"/>
              </a:xfrm>
              <a:custGeom>
                <a:avLst/>
                <a:gdLst>
                  <a:gd name="T0" fmla="*/ 20 w 38"/>
                  <a:gd name="T1" fmla="*/ 0 h 57"/>
                  <a:gd name="T2" fmla="*/ 25 w 38"/>
                  <a:gd name="T3" fmla="*/ 0 h 57"/>
                  <a:gd name="T4" fmla="*/ 30 w 38"/>
                  <a:gd name="T5" fmla="*/ 1 h 57"/>
                  <a:gd name="T6" fmla="*/ 33 w 38"/>
                  <a:gd name="T7" fmla="*/ 4 h 57"/>
                  <a:gd name="T8" fmla="*/ 36 w 38"/>
                  <a:gd name="T9" fmla="*/ 7 h 57"/>
                  <a:gd name="T10" fmla="*/ 37 w 38"/>
                  <a:gd name="T11" fmla="*/ 11 h 57"/>
                  <a:gd name="T12" fmla="*/ 38 w 38"/>
                  <a:gd name="T13" fmla="*/ 16 h 57"/>
                  <a:gd name="T14" fmla="*/ 37 w 38"/>
                  <a:gd name="T15" fmla="*/ 20 h 57"/>
                  <a:gd name="T16" fmla="*/ 36 w 38"/>
                  <a:gd name="T17" fmla="*/ 22 h 57"/>
                  <a:gd name="T18" fmla="*/ 34 w 38"/>
                  <a:gd name="T19" fmla="*/ 26 h 57"/>
                  <a:gd name="T20" fmla="*/ 32 w 38"/>
                  <a:gd name="T21" fmla="*/ 29 h 57"/>
                  <a:gd name="T22" fmla="*/ 30 w 38"/>
                  <a:gd name="T23" fmla="*/ 32 h 57"/>
                  <a:gd name="T24" fmla="*/ 26 w 38"/>
                  <a:gd name="T25" fmla="*/ 35 h 57"/>
                  <a:gd name="T26" fmla="*/ 22 w 38"/>
                  <a:gd name="T27" fmla="*/ 39 h 57"/>
                  <a:gd name="T28" fmla="*/ 19 w 38"/>
                  <a:gd name="T29" fmla="*/ 43 h 57"/>
                  <a:gd name="T30" fmla="*/ 15 w 38"/>
                  <a:gd name="T31" fmla="*/ 45 h 57"/>
                  <a:gd name="T32" fmla="*/ 14 w 38"/>
                  <a:gd name="T33" fmla="*/ 46 h 57"/>
                  <a:gd name="T34" fmla="*/ 10 w 38"/>
                  <a:gd name="T35" fmla="*/ 50 h 57"/>
                  <a:gd name="T36" fmla="*/ 38 w 38"/>
                  <a:gd name="T37" fmla="*/ 50 h 57"/>
                  <a:gd name="T38" fmla="*/ 38 w 38"/>
                  <a:gd name="T39" fmla="*/ 57 h 57"/>
                  <a:gd name="T40" fmla="*/ 0 w 38"/>
                  <a:gd name="T41" fmla="*/ 57 h 57"/>
                  <a:gd name="T42" fmla="*/ 2 w 38"/>
                  <a:gd name="T43" fmla="*/ 52 h 57"/>
                  <a:gd name="T44" fmla="*/ 3 w 38"/>
                  <a:gd name="T45" fmla="*/ 49 h 57"/>
                  <a:gd name="T46" fmla="*/ 5 w 38"/>
                  <a:gd name="T47" fmla="*/ 44 h 57"/>
                  <a:gd name="T48" fmla="*/ 9 w 38"/>
                  <a:gd name="T49" fmla="*/ 40 h 57"/>
                  <a:gd name="T50" fmla="*/ 15 w 38"/>
                  <a:gd name="T51" fmla="*/ 35 h 57"/>
                  <a:gd name="T52" fmla="*/ 20 w 38"/>
                  <a:gd name="T53" fmla="*/ 31 h 57"/>
                  <a:gd name="T54" fmla="*/ 25 w 38"/>
                  <a:gd name="T55" fmla="*/ 27 h 57"/>
                  <a:gd name="T56" fmla="*/ 27 w 38"/>
                  <a:gd name="T57" fmla="*/ 23 h 57"/>
                  <a:gd name="T58" fmla="*/ 30 w 38"/>
                  <a:gd name="T59" fmla="*/ 20 h 57"/>
                  <a:gd name="T60" fmla="*/ 30 w 38"/>
                  <a:gd name="T61" fmla="*/ 16 h 57"/>
                  <a:gd name="T62" fmla="*/ 30 w 38"/>
                  <a:gd name="T63" fmla="*/ 12 h 57"/>
                  <a:gd name="T64" fmla="*/ 27 w 38"/>
                  <a:gd name="T65" fmla="*/ 9 h 57"/>
                  <a:gd name="T66" fmla="*/ 23 w 38"/>
                  <a:gd name="T67" fmla="*/ 7 h 57"/>
                  <a:gd name="T68" fmla="*/ 20 w 38"/>
                  <a:gd name="T69" fmla="*/ 6 h 57"/>
                  <a:gd name="T70" fmla="*/ 15 w 38"/>
                  <a:gd name="T71" fmla="*/ 7 h 57"/>
                  <a:gd name="T72" fmla="*/ 13 w 38"/>
                  <a:gd name="T73" fmla="*/ 9 h 57"/>
                  <a:gd name="T74" fmla="*/ 10 w 38"/>
                  <a:gd name="T75" fmla="*/ 11 h 57"/>
                  <a:gd name="T76" fmla="*/ 9 w 38"/>
                  <a:gd name="T77" fmla="*/ 14 h 57"/>
                  <a:gd name="T78" fmla="*/ 9 w 38"/>
                  <a:gd name="T79" fmla="*/ 16 h 57"/>
                  <a:gd name="T80" fmla="*/ 2 w 38"/>
                  <a:gd name="T81" fmla="*/ 16 h 57"/>
                  <a:gd name="T82" fmla="*/ 3 w 38"/>
                  <a:gd name="T83" fmla="*/ 11 h 57"/>
                  <a:gd name="T84" fmla="*/ 4 w 38"/>
                  <a:gd name="T85" fmla="*/ 7 h 57"/>
                  <a:gd name="T86" fmla="*/ 8 w 38"/>
                  <a:gd name="T87" fmla="*/ 4 h 57"/>
                  <a:gd name="T88" fmla="*/ 10 w 38"/>
                  <a:gd name="T89" fmla="*/ 1 h 57"/>
                  <a:gd name="T90" fmla="*/ 15 w 38"/>
                  <a:gd name="T91" fmla="*/ 0 h 57"/>
                  <a:gd name="T92" fmla="*/ 20 w 38"/>
                  <a:gd name="T93"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 h="57">
                    <a:moveTo>
                      <a:pt x="20" y="0"/>
                    </a:moveTo>
                    <a:lnTo>
                      <a:pt x="25" y="0"/>
                    </a:lnTo>
                    <a:lnTo>
                      <a:pt x="30" y="1"/>
                    </a:lnTo>
                    <a:lnTo>
                      <a:pt x="33" y="4"/>
                    </a:lnTo>
                    <a:lnTo>
                      <a:pt x="36" y="7"/>
                    </a:lnTo>
                    <a:lnTo>
                      <a:pt x="37" y="11"/>
                    </a:lnTo>
                    <a:lnTo>
                      <a:pt x="38" y="16"/>
                    </a:lnTo>
                    <a:lnTo>
                      <a:pt x="37" y="20"/>
                    </a:lnTo>
                    <a:lnTo>
                      <a:pt x="36" y="22"/>
                    </a:lnTo>
                    <a:lnTo>
                      <a:pt x="34" y="26"/>
                    </a:lnTo>
                    <a:lnTo>
                      <a:pt x="32" y="29"/>
                    </a:lnTo>
                    <a:lnTo>
                      <a:pt x="30" y="32"/>
                    </a:lnTo>
                    <a:lnTo>
                      <a:pt x="26" y="35"/>
                    </a:lnTo>
                    <a:lnTo>
                      <a:pt x="22" y="39"/>
                    </a:lnTo>
                    <a:lnTo>
                      <a:pt x="19" y="43"/>
                    </a:lnTo>
                    <a:lnTo>
                      <a:pt x="15" y="45"/>
                    </a:lnTo>
                    <a:lnTo>
                      <a:pt x="14" y="46"/>
                    </a:lnTo>
                    <a:lnTo>
                      <a:pt x="10" y="50"/>
                    </a:lnTo>
                    <a:lnTo>
                      <a:pt x="38" y="50"/>
                    </a:lnTo>
                    <a:lnTo>
                      <a:pt x="38" y="57"/>
                    </a:lnTo>
                    <a:lnTo>
                      <a:pt x="0" y="57"/>
                    </a:lnTo>
                    <a:lnTo>
                      <a:pt x="2" y="52"/>
                    </a:lnTo>
                    <a:lnTo>
                      <a:pt x="3" y="49"/>
                    </a:lnTo>
                    <a:lnTo>
                      <a:pt x="5" y="44"/>
                    </a:lnTo>
                    <a:lnTo>
                      <a:pt x="9" y="40"/>
                    </a:lnTo>
                    <a:lnTo>
                      <a:pt x="15" y="35"/>
                    </a:lnTo>
                    <a:lnTo>
                      <a:pt x="20" y="31"/>
                    </a:lnTo>
                    <a:lnTo>
                      <a:pt x="25" y="27"/>
                    </a:lnTo>
                    <a:lnTo>
                      <a:pt x="27" y="23"/>
                    </a:lnTo>
                    <a:lnTo>
                      <a:pt x="30" y="20"/>
                    </a:lnTo>
                    <a:lnTo>
                      <a:pt x="30" y="16"/>
                    </a:lnTo>
                    <a:lnTo>
                      <a:pt x="30" y="12"/>
                    </a:lnTo>
                    <a:lnTo>
                      <a:pt x="27" y="9"/>
                    </a:lnTo>
                    <a:lnTo>
                      <a:pt x="23" y="7"/>
                    </a:lnTo>
                    <a:lnTo>
                      <a:pt x="20" y="6"/>
                    </a:lnTo>
                    <a:lnTo>
                      <a:pt x="15" y="7"/>
                    </a:lnTo>
                    <a:lnTo>
                      <a:pt x="13" y="9"/>
                    </a:lnTo>
                    <a:lnTo>
                      <a:pt x="10" y="11"/>
                    </a:lnTo>
                    <a:lnTo>
                      <a:pt x="9" y="14"/>
                    </a:lnTo>
                    <a:lnTo>
                      <a:pt x="9" y="16"/>
                    </a:lnTo>
                    <a:lnTo>
                      <a:pt x="2" y="16"/>
                    </a:lnTo>
                    <a:lnTo>
                      <a:pt x="3" y="11"/>
                    </a:lnTo>
                    <a:lnTo>
                      <a:pt x="4" y="7"/>
                    </a:lnTo>
                    <a:lnTo>
                      <a:pt x="8" y="4"/>
                    </a:lnTo>
                    <a:lnTo>
                      <a:pt x="10" y="1"/>
                    </a:lnTo>
                    <a:lnTo>
                      <a:pt x="15" y="0"/>
                    </a:lnTo>
                    <a:lnTo>
                      <a:pt x="2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2" name="Freeform 68"/>
              <p:cNvSpPr>
                <a:spLocks/>
              </p:cNvSpPr>
              <p:nvPr/>
            </p:nvSpPr>
            <p:spPr bwMode="auto">
              <a:xfrm>
                <a:off x="1138" y="1128"/>
                <a:ext cx="38" cy="59"/>
              </a:xfrm>
              <a:custGeom>
                <a:avLst/>
                <a:gdLst>
                  <a:gd name="T0" fmla="*/ 8 w 38"/>
                  <a:gd name="T1" fmla="*/ 0 h 59"/>
                  <a:gd name="T2" fmla="*/ 36 w 38"/>
                  <a:gd name="T3" fmla="*/ 0 h 59"/>
                  <a:gd name="T4" fmla="*/ 36 w 38"/>
                  <a:gd name="T5" fmla="*/ 9 h 59"/>
                  <a:gd name="T6" fmla="*/ 14 w 38"/>
                  <a:gd name="T7" fmla="*/ 9 h 59"/>
                  <a:gd name="T8" fmla="*/ 11 w 38"/>
                  <a:gd name="T9" fmla="*/ 23 h 59"/>
                  <a:gd name="T10" fmla="*/ 16 w 38"/>
                  <a:gd name="T11" fmla="*/ 20 h 59"/>
                  <a:gd name="T12" fmla="*/ 21 w 38"/>
                  <a:gd name="T13" fmla="*/ 18 h 59"/>
                  <a:gd name="T14" fmla="*/ 26 w 38"/>
                  <a:gd name="T15" fmla="*/ 20 h 59"/>
                  <a:gd name="T16" fmla="*/ 29 w 38"/>
                  <a:gd name="T17" fmla="*/ 21 h 59"/>
                  <a:gd name="T18" fmla="*/ 33 w 38"/>
                  <a:gd name="T19" fmla="*/ 24 h 59"/>
                  <a:gd name="T20" fmla="*/ 36 w 38"/>
                  <a:gd name="T21" fmla="*/ 28 h 59"/>
                  <a:gd name="T22" fmla="*/ 38 w 38"/>
                  <a:gd name="T23" fmla="*/ 33 h 59"/>
                  <a:gd name="T24" fmla="*/ 38 w 38"/>
                  <a:gd name="T25" fmla="*/ 38 h 59"/>
                  <a:gd name="T26" fmla="*/ 38 w 38"/>
                  <a:gd name="T27" fmla="*/ 43 h 59"/>
                  <a:gd name="T28" fmla="*/ 37 w 38"/>
                  <a:gd name="T29" fmla="*/ 48 h 59"/>
                  <a:gd name="T30" fmla="*/ 34 w 38"/>
                  <a:gd name="T31" fmla="*/ 51 h 59"/>
                  <a:gd name="T32" fmla="*/ 31 w 38"/>
                  <a:gd name="T33" fmla="*/ 55 h 59"/>
                  <a:gd name="T34" fmla="*/ 27 w 38"/>
                  <a:gd name="T35" fmla="*/ 56 h 59"/>
                  <a:gd name="T36" fmla="*/ 23 w 38"/>
                  <a:gd name="T37" fmla="*/ 57 h 59"/>
                  <a:gd name="T38" fmla="*/ 19 w 38"/>
                  <a:gd name="T39" fmla="*/ 59 h 59"/>
                  <a:gd name="T40" fmla="*/ 14 w 38"/>
                  <a:gd name="T41" fmla="*/ 57 h 59"/>
                  <a:gd name="T42" fmla="*/ 10 w 38"/>
                  <a:gd name="T43" fmla="*/ 56 h 59"/>
                  <a:gd name="T44" fmla="*/ 6 w 38"/>
                  <a:gd name="T45" fmla="*/ 54 h 59"/>
                  <a:gd name="T46" fmla="*/ 4 w 38"/>
                  <a:gd name="T47" fmla="*/ 51 h 59"/>
                  <a:gd name="T48" fmla="*/ 2 w 38"/>
                  <a:gd name="T49" fmla="*/ 46 h 59"/>
                  <a:gd name="T50" fmla="*/ 0 w 38"/>
                  <a:gd name="T51" fmla="*/ 43 h 59"/>
                  <a:gd name="T52" fmla="*/ 9 w 38"/>
                  <a:gd name="T53" fmla="*/ 41 h 59"/>
                  <a:gd name="T54" fmla="*/ 10 w 38"/>
                  <a:gd name="T55" fmla="*/ 46 h 59"/>
                  <a:gd name="T56" fmla="*/ 11 w 38"/>
                  <a:gd name="T57" fmla="*/ 49 h 59"/>
                  <a:gd name="T58" fmla="*/ 15 w 38"/>
                  <a:gd name="T59" fmla="*/ 51 h 59"/>
                  <a:gd name="T60" fmla="*/ 19 w 38"/>
                  <a:gd name="T61" fmla="*/ 51 h 59"/>
                  <a:gd name="T62" fmla="*/ 22 w 38"/>
                  <a:gd name="T63" fmla="*/ 51 h 59"/>
                  <a:gd name="T64" fmla="*/ 26 w 38"/>
                  <a:gd name="T65" fmla="*/ 50 h 59"/>
                  <a:gd name="T66" fmla="*/ 28 w 38"/>
                  <a:gd name="T67" fmla="*/ 48 h 59"/>
                  <a:gd name="T68" fmla="*/ 29 w 38"/>
                  <a:gd name="T69" fmla="*/ 45 h 59"/>
                  <a:gd name="T70" fmla="*/ 31 w 38"/>
                  <a:gd name="T71" fmla="*/ 41 h 59"/>
                  <a:gd name="T72" fmla="*/ 31 w 38"/>
                  <a:gd name="T73" fmla="*/ 38 h 59"/>
                  <a:gd name="T74" fmla="*/ 31 w 38"/>
                  <a:gd name="T75" fmla="*/ 34 h 59"/>
                  <a:gd name="T76" fmla="*/ 29 w 38"/>
                  <a:gd name="T77" fmla="*/ 32 h 59"/>
                  <a:gd name="T78" fmla="*/ 28 w 38"/>
                  <a:gd name="T79" fmla="*/ 29 h 59"/>
                  <a:gd name="T80" fmla="*/ 26 w 38"/>
                  <a:gd name="T81" fmla="*/ 27 h 59"/>
                  <a:gd name="T82" fmla="*/ 22 w 38"/>
                  <a:gd name="T83" fmla="*/ 26 h 59"/>
                  <a:gd name="T84" fmla="*/ 19 w 38"/>
                  <a:gd name="T85" fmla="*/ 26 h 59"/>
                  <a:gd name="T86" fmla="*/ 16 w 38"/>
                  <a:gd name="T87" fmla="*/ 26 h 59"/>
                  <a:gd name="T88" fmla="*/ 12 w 38"/>
                  <a:gd name="T89" fmla="*/ 27 h 59"/>
                  <a:gd name="T90" fmla="*/ 11 w 38"/>
                  <a:gd name="T91" fmla="*/ 28 h 59"/>
                  <a:gd name="T92" fmla="*/ 9 w 38"/>
                  <a:gd name="T93" fmla="*/ 31 h 59"/>
                  <a:gd name="T94" fmla="*/ 2 w 38"/>
                  <a:gd name="T95" fmla="*/ 29 h 59"/>
                  <a:gd name="T96" fmla="*/ 8 w 38"/>
                  <a:gd name="T9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 h="59">
                    <a:moveTo>
                      <a:pt x="8" y="0"/>
                    </a:moveTo>
                    <a:lnTo>
                      <a:pt x="36" y="0"/>
                    </a:lnTo>
                    <a:lnTo>
                      <a:pt x="36" y="9"/>
                    </a:lnTo>
                    <a:lnTo>
                      <a:pt x="14" y="9"/>
                    </a:lnTo>
                    <a:lnTo>
                      <a:pt x="11" y="23"/>
                    </a:lnTo>
                    <a:lnTo>
                      <a:pt x="16" y="20"/>
                    </a:lnTo>
                    <a:lnTo>
                      <a:pt x="21" y="18"/>
                    </a:lnTo>
                    <a:lnTo>
                      <a:pt x="26" y="20"/>
                    </a:lnTo>
                    <a:lnTo>
                      <a:pt x="29" y="21"/>
                    </a:lnTo>
                    <a:lnTo>
                      <a:pt x="33" y="24"/>
                    </a:lnTo>
                    <a:lnTo>
                      <a:pt x="36" y="28"/>
                    </a:lnTo>
                    <a:lnTo>
                      <a:pt x="38" y="33"/>
                    </a:lnTo>
                    <a:lnTo>
                      <a:pt x="38" y="38"/>
                    </a:lnTo>
                    <a:lnTo>
                      <a:pt x="38" y="43"/>
                    </a:lnTo>
                    <a:lnTo>
                      <a:pt x="37" y="48"/>
                    </a:lnTo>
                    <a:lnTo>
                      <a:pt x="34" y="51"/>
                    </a:lnTo>
                    <a:lnTo>
                      <a:pt x="31" y="55"/>
                    </a:lnTo>
                    <a:lnTo>
                      <a:pt x="27" y="56"/>
                    </a:lnTo>
                    <a:lnTo>
                      <a:pt x="23" y="57"/>
                    </a:lnTo>
                    <a:lnTo>
                      <a:pt x="19" y="59"/>
                    </a:lnTo>
                    <a:lnTo>
                      <a:pt x="14" y="57"/>
                    </a:lnTo>
                    <a:lnTo>
                      <a:pt x="10" y="56"/>
                    </a:lnTo>
                    <a:lnTo>
                      <a:pt x="6" y="54"/>
                    </a:lnTo>
                    <a:lnTo>
                      <a:pt x="4" y="51"/>
                    </a:lnTo>
                    <a:lnTo>
                      <a:pt x="2" y="46"/>
                    </a:lnTo>
                    <a:lnTo>
                      <a:pt x="0" y="43"/>
                    </a:lnTo>
                    <a:lnTo>
                      <a:pt x="9" y="41"/>
                    </a:lnTo>
                    <a:lnTo>
                      <a:pt x="10" y="46"/>
                    </a:lnTo>
                    <a:lnTo>
                      <a:pt x="11" y="49"/>
                    </a:lnTo>
                    <a:lnTo>
                      <a:pt x="15" y="51"/>
                    </a:lnTo>
                    <a:lnTo>
                      <a:pt x="19" y="51"/>
                    </a:lnTo>
                    <a:lnTo>
                      <a:pt x="22" y="51"/>
                    </a:lnTo>
                    <a:lnTo>
                      <a:pt x="26" y="50"/>
                    </a:lnTo>
                    <a:lnTo>
                      <a:pt x="28" y="48"/>
                    </a:lnTo>
                    <a:lnTo>
                      <a:pt x="29" y="45"/>
                    </a:lnTo>
                    <a:lnTo>
                      <a:pt x="31" y="41"/>
                    </a:lnTo>
                    <a:lnTo>
                      <a:pt x="31" y="38"/>
                    </a:lnTo>
                    <a:lnTo>
                      <a:pt x="31" y="34"/>
                    </a:lnTo>
                    <a:lnTo>
                      <a:pt x="29" y="32"/>
                    </a:lnTo>
                    <a:lnTo>
                      <a:pt x="28" y="29"/>
                    </a:lnTo>
                    <a:lnTo>
                      <a:pt x="26" y="27"/>
                    </a:lnTo>
                    <a:lnTo>
                      <a:pt x="22" y="26"/>
                    </a:lnTo>
                    <a:lnTo>
                      <a:pt x="19" y="26"/>
                    </a:lnTo>
                    <a:lnTo>
                      <a:pt x="16" y="26"/>
                    </a:lnTo>
                    <a:lnTo>
                      <a:pt x="12" y="27"/>
                    </a:lnTo>
                    <a:lnTo>
                      <a:pt x="11" y="28"/>
                    </a:lnTo>
                    <a:lnTo>
                      <a:pt x="9" y="31"/>
                    </a:lnTo>
                    <a:lnTo>
                      <a:pt x="2" y="29"/>
                    </a:lnTo>
                    <a:lnTo>
                      <a:pt x="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3" name="Line 69"/>
              <p:cNvSpPr>
                <a:spLocks noChangeShapeType="1"/>
              </p:cNvSpPr>
              <p:nvPr/>
            </p:nvSpPr>
            <p:spPr bwMode="auto">
              <a:xfrm>
                <a:off x="1204" y="3504"/>
                <a:ext cx="356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54" name="Line 70"/>
              <p:cNvSpPr>
                <a:spLocks noChangeShapeType="1"/>
              </p:cNvSpPr>
              <p:nvPr/>
            </p:nvSpPr>
            <p:spPr bwMode="auto">
              <a:xfrm>
                <a:off x="1204" y="686"/>
                <a:ext cx="356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55" name="Line 71"/>
              <p:cNvSpPr>
                <a:spLocks noChangeShapeType="1"/>
              </p:cNvSpPr>
              <p:nvPr/>
            </p:nvSpPr>
            <p:spPr bwMode="auto">
              <a:xfrm flipV="1">
                <a:off x="1204" y="686"/>
                <a:ext cx="0" cy="281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56" name="Line 72"/>
              <p:cNvSpPr>
                <a:spLocks noChangeShapeType="1"/>
              </p:cNvSpPr>
              <p:nvPr/>
            </p:nvSpPr>
            <p:spPr bwMode="auto">
              <a:xfrm flipV="1">
                <a:off x="4773" y="686"/>
                <a:ext cx="0" cy="281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57" name="Line 73"/>
              <p:cNvSpPr>
                <a:spLocks noChangeShapeType="1"/>
              </p:cNvSpPr>
              <p:nvPr/>
            </p:nvSpPr>
            <p:spPr bwMode="auto">
              <a:xfrm>
                <a:off x="4443" y="112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58" name="Line 74"/>
              <p:cNvSpPr>
                <a:spLocks noChangeShapeType="1"/>
              </p:cNvSpPr>
              <p:nvPr/>
            </p:nvSpPr>
            <p:spPr bwMode="auto">
              <a:xfrm>
                <a:off x="4444" y="112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59" name="Line 75"/>
              <p:cNvSpPr>
                <a:spLocks noChangeShapeType="1"/>
              </p:cNvSpPr>
              <p:nvPr/>
            </p:nvSpPr>
            <p:spPr bwMode="auto">
              <a:xfrm>
                <a:off x="4446" y="112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60" name="Line 76"/>
              <p:cNvSpPr>
                <a:spLocks noChangeShapeType="1"/>
              </p:cNvSpPr>
              <p:nvPr/>
            </p:nvSpPr>
            <p:spPr bwMode="auto">
              <a:xfrm flipV="1">
                <a:off x="4447" y="1120"/>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61" name="Line 77"/>
              <p:cNvSpPr>
                <a:spLocks noChangeShapeType="1"/>
              </p:cNvSpPr>
              <p:nvPr/>
            </p:nvSpPr>
            <p:spPr bwMode="auto">
              <a:xfrm>
                <a:off x="4449" y="112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62" name="Line 78"/>
              <p:cNvSpPr>
                <a:spLocks noChangeShapeType="1"/>
              </p:cNvSpPr>
              <p:nvPr/>
            </p:nvSpPr>
            <p:spPr bwMode="auto">
              <a:xfrm>
                <a:off x="4450" y="112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63" name="Line 79"/>
              <p:cNvSpPr>
                <a:spLocks noChangeShapeType="1"/>
              </p:cNvSpPr>
              <p:nvPr/>
            </p:nvSpPr>
            <p:spPr bwMode="auto">
              <a:xfrm flipV="1">
                <a:off x="4452" y="1118"/>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64" name="Line 80"/>
              <p:cNvSpPr>
                <a:spLocks noChangeShapeType="1"/>
              </p:cNvSpPr>
              <p:nvPr/>
            </p:nvSpPr>
            <p:spPr bwMode="auto">
              <a:xfrm>
                <a:off x="4453" y="111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65" name="Line 81"/>
              <p:cNvSpPr>
                <a:spLocks noChangeShapeType="1"/>
              </p:cNvSpPr>
              <p:nvPr/>
            </p:nvSpPr>
            <p:spPr bwMode="auto">
              <a:xfrm>
                <a:off x="4454" y="111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66" name="Line 82"/>
              <p:cNvSpPr>
                <a:spLocks noChangeShapeType="1"/>
              </p:cNvSpPr>
              <p:nvPr/>
            </p:nvSpPr>
            <p:spPr bwMode="auto">
              <a:xfrm flipV="1">
                <a:off x="4455" y="1117"/>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67" name="Line 83"/>
              <p:cNvSpPr>
                <a:spLocks noChangeShapeType="1"/>
              </p:cNvSpPr>
              <p:nvPr/>
            </p:nvSpPr>
            <p:spPr bwMode="auto">
              <a:xfrm>
                <a:off x="4458" y="111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68" name="Line 84"/>
              <p:cNvSpPr>
                <a:spLocks noChangeShapeType="1"/>
              </p:cNvSpPr>
              <p:nvPr/>
            </p:nvSpPr>
            <p:spPr bwMode="auto">
              <a:xfrm>
                <a:off x="4459" y="111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69" name="Line 85"/>
              <p:cNvSpPr>
                <a:spLocks noChangeShapeType="1"/>
              </p:cNvSpPr>
              <p:nvPr/>
            </p:nvSpPr>
            <p:spPr bwMode="auto">
              <a:xfrm flipV="1">
                <a:off x="4460" y="111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70" name="Line 86"/>
              <p:cNvSpPr>
                <a:spLocks noChangeShapeType="1"/>
              </p:cNvSpPr>
              <p:nvPr/>
            </p:nvSpPr>
            <p:spPr bwMode="auto">
              <a:xfrm>
                <a:off x="4461" y="111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71" name="Line 87"/>
              <p:cNvSpPr>
                <a:spLocks noChangeShapeType="1"/>
              </p:cNvSpPr>
              <p:nvPr/>
            </p:nvSpPr>
            <p:spPr bwMode="auto">
              <a:xfrm flipV="1">
                <a:off x="4463" y="1115"/>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72" name="Line 88"/>
              <p:cNvSpPr>
                <a:spLocks noChangeShapeType="1"/>
              </p:cNvSpPr>
              <p:nvPr/>
            </p:nvSpPr>
            <p:spPr bwMode="auto">
              <a:xfrm>
                <a:off x="4465" y="111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73" name="Line 89"/>
              <p:cNvSpPr>
                <a:spLocks noChangeShapeType="1"/>
              </p:cNvSpPr>
              <p:nvPr/>
            </p:nvSpPr>
            <p:spPr bwMode="auto">
              <a:xfrm>
                <a:off x="4466" y="111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74" name="Line 90"/>
              <p:cNvSpPr>
                <a:spLocks noChangeShapeType="1"/>
              </p:cNvSpPr>
              <p:nvPr/>
            </p:nvSpPr>
            <p:spPr bwMode="auto">
              <a:xfrm flipV="1">
                <a:off x="4467" y="1114"/>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75" name="Line 91"/>
              <p:cNvSpPr>
                <a:spLocks noChangeShapeType="1"/>
              </p:cNvSpPr>
              <p:nvPr/>
            </p:nvSpPr>
            <p:spPr bwMode="auto">
              <a:xfrm>
                <a:off x="4469" y="111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76" name="Line 92"/>
              <p:cNvSpPr>
                <a:spLocks noChangeShapeType="1"/>
              </p:cNvSpPr>
              <p:nvPr/>
            </p:nvSpPr>
            <p:spPr bwMode="auto">
              <a:xfrm>
                <a:off x="4470" y="111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77" name="Line 93"/>
              <p:cNvSpPr>
                <a:spLocks noChangeShapeType="1"/>
              </p:cNvSpPr>
              <p:nvPr/>
            </p:nvSpPr>
            <p:spPr bwMode="auto">
              <a:xfrm flipV="1">
                <a:off x="4471" y="1112"/>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78" name="Line 94"/>
              <p:cNvSpPr>
                <a:spLocks noChangeShapeType="1"/>
              </p:cNvSpPr>
              <p:nvPr/>
            </p:nvSpPr>
            <p:spPr bwMode="auto">
              <a:xfrm>
                <a:off x="4473" y="111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79" name="Line 95"/>
              <p:cNvSpPr>
                <a:spLocks noChangeShapeType="1"/>
              </p:cNvSpPr>
              <p:nvPr/>
            </p:nvSpPr>
            <p:spPr bwMode="auto">
              <a:xfrm>
                <a:off x="4475" y="111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80" name="Line 96"/>
              <p:cNvSpPr>
                <a:spLocks noChangeShapeType="1"/>
              </p:cNvSpPr>
              <p:nvPr/>
            </p:nvSpPr>
            <p:spPr bwMode="auto">
              <a:xfrm flipV="1">
                <a:off x="4476" y="111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81" name="Line 97"/>
              <p:cNvSpPr>
                <a:spLocks noChangeShapeType="1"/>
              </p:cNvSpPr>
              <p:nvPr/>
            </p:nvSpPr>
            <p:spPr bwMode="auto">
              <a:xfrm>
                <a:off x="4477" y="111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82" name="Line 98"/>
              <p:cNvSpPr>
                <a:spLocks noChangeShapeType="1"/>
              </p:cNvSpPr>
              <p:nvPr/>
            </p:nvSpPr>
            <p:spPr bwMode="auto">
              <a:xfrm>
                <a:off x="4478" y="1111"/>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83" name="Line 99"/>
              <p:cNvSpPr>
                <a:spLocks noChangeShapeType="1"/>
              </p:cNvSpPr>
              <p:nvPr/>
            </p:nvSpPr>
            <p:spPr bwMode="auto">
              <a:xfrm flipV="1">
                <a:off x="4481" y="111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84" name="Line 100"/>
              <p:cNvSpPr>
                <a:spLocks noChangeShapeType="1"/>
              </p:cNvSpPr>
              <p:nvPr/>
            </p:nvSpPr>
            <p:spPr bwMode="auto">
              <a:xfrm>
                <a:off x="4482" y="111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85" name="Line 101"/>
              <p:cNvSpPr>
                <a:spLocks noChangeShapeType="1"/>
              </p:cNvSpPr>
              <p:nvPr/>
            </p:nvSpPr>
            <p:spPr bwMode="auto">
              <a:xfrm flipV="1">
                <a:off x="4483" y="110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86" name="Line 102"/>
              <p:cNvSpPr>
                <a:spLocks noChangeShapeType="1"/>
              </p:cNvSpPr>
              <p:nvPr/>
            </p:nvSpPr>
            <p:spPr bwMode="auto">
              <a:xfrm>
                <a:off x="4484" y="110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87" name="Line 103"/>
              <p:cNvSpPr>
                <a:spLocks noChangeShapeType="1"/>
              </p:cNvSpPr>
              <p:nvPr/>
            </p:nvSpPr>
            <p:spPr bwMode="auto">
              <a:xfrm>
                <a:off x="4486" y="110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88" name="Line 104"/>
              <p:cNvSpPr>
                <a:spLocks noChangeShapeType="1"/>
              </p:cNvSpPr>
              <p:nvPr/>
            </p:nvSpPr>
            <p:spPr bwMode="auto">
              <a:xfrm flipV="1">
                <a:off x="4487" y="1108"/>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89" name="Line 105"/>
              <p:cNvSpPr>
                <a:spLocks noChangeShapeType="1"/>
              </p:cNvSpPr>
              <p:nvPr/>
            </p:nvSpPr>
            <p:spPr bwMode="auto">
              <a:xfrm>
                <a:off x="4489" y="110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90" name="Line 106"/>
              <p:cNvSpPr>
                <a:spLocks noChangeShapeType="1"/>
              </p:cNvSpPr>
              <p:nvPr/>
            </p:nvSpPr>
            <p:spPr bwMode="auto">
              <a:xfrm>
                <a:off x="4490" y="110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91" name="Line 107"/>
              <p:cNvSpPr>
                <a:spLocks noChangeShapeType="1"/>
              </p:cNvSpPr>
              <p:nvPr/>
            </p:nvSpPr>
            <p:spPr bwMode="auto">
              <a:xfrm flipV="1">
                <a:off x="4492" y="1106"/>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92" name="Line 108"/>
              <p:cNvSpPr>
                <a:spLocks noChangeShapeType="1"/>
              </p:cNvSpPr>
              <p:nvPr/>
            </p:nvSpPr>
            <p:spPr bwMode="auto">
              <a:xfrm>
                <a:off x="4493" y="110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93" name="Line 109"/>
              <p:cNvSpPr>
                <a:spLocks noChangeShapeType="1"/>
              </p:cNvSpPr>
              <p:nvPr/>
            </p:nvSpPr>
            <p:spPr bwMode="auto">
              <a:xfrm>
                <a:off x="4494" y="1106"/>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94" name="Line 110"/>
              <p:cNvSpPr>
                <a:spLocks noChangeShapeType="1"/>
              </p:cNvSpPr>
              <p:nvPr/>
            </p:nvSpPr>
            <p:spPr bwMode="auto">
              <a:xfrm flipV="1">
                <a:off x="4497" y="110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95" name="Line 111"/>
              <p:cNvSpPr>
                <a:spLocks noChangeShapeType="1"/>
              </p:cNvSpPr>
              <p:nvPr/>
            </p:nvSpPr>
            <p:spPr bwMode="auto">
              <a:xfrm>
                <a:off x="4498" y="110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96" name="Line 112"/>
              <p:cNvSpPr>
                <a:spLocks noChangeShapeType="1"/>
              </p:cNvSpPr>
              <p:nvPr/>
            </p:nvSpPr>
            <p:spPr bwMode="auto">
              <a:xfrm>
                <a:off x="4499" y="110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97" name="Line 113"/>
              <p:cNvSpPr>
                <a:spLocks noChangeShapeType="1"/>
              </p:cNvSpPr>
              <p:nvPr/>
            </p:nvSpPr>
            <p:spPr bwMode="auto">
              <a:xfrm flipV="1">
                <a:off x="4500" y="110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98" name="Line 114"/>
              <p:cNvSpPr>
                <a:spLocks noChangeShapeType="1"/>
              </p:cNvSpPr>
              <p:nvPr/>
            </p:nvSpPr>
            <p:spPr bwMode="auto">
              <a:xfrm>
                <a:off x="4501" y="1104"/>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99" name="Line 115"/>
              <p:cNvSpPr>
                <a:spLocks noChangeShapeType="1"/>
              </p:cNvSpPr>
              <p:nvPr/>
            </p:nvSpPr>
            <p:spPr bwMode="auto">
              <a:xfrm>
                <a:off x="4504" y="110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00" name="Line 116"/>
              <p:cNvSpPr>
                <a:spLocks noChangeShapeType="1"/>
              </p:cNvSpPr>
              <p:nvPr/>
            </p:nvSpPr>
            <p:spPr bwMode="auto">
              <a:xfrm flipV="1">
                <a:off x="4505" y="110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01" name="Line 117"/>
              <p:cNvSpPr>
                <a:spLocks noChangeShapeType="1"/>
              </p:cNvSpPr>
              <p:nvPr/>
            </p:nvSpPr>
            <p:spPr bwMode="auto">
              <a:xfrm>
                <a:off x="4506" y="110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02" name="Line 118"/>
              <p:cNvSpPr>
                <a:spLocks noChangeShapeType="1"/>
              </p:cNvSpPr>
              <p:nvPr/>
            </p:nvSpPr>
            <p:spPr bwMode="auto">
              <a:xfrm flipV="1">
                <a:off x="4507" y="1101"/>
                <a:ext cx="3"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03" name="Line 119"/>
              <p:cNvSpPr>
                <a:spLocks noChangeShapeType="1"/>
              </p:cNvSpPr>
              <p:nvPr/>
            </p:nvSpPr>
            <p:spPr bwMode="auto">
              <a:xfrm>
                <a:off x="4510" y="110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04" name="Line 120"/>
              <p:cNvSpPr>
                <a:spLocks noChangeShapeType="1"/>
              </p:cNvSpPr>
              <p:nvPr/>
            </p:nvSpPr>
            <p:spPr bwMode="auto">
              <a:xfrm>
                <a:off x="4511" y="110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05" name="Line 121"/>
              <p:cNvSpPr>
                <a:spLocks noChangeShapeType="1"/>
              </p:cNvSpPr>
              <p:nvPr/>
            </p:nvSpPr>
            <p:spPr bwMode="auto">
              <a:xfrm flipV="1">
                <a:off x="4512" y="1100"/>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06" name="Line 122"/>
              <p:cNvSpPr>
                <a:spLocks noChangeShapeType="1"/>
              </p:cNvSpPr>
              <p:nvPr/>
            </p:nvSpPr>
            <p:spPr bwMode="auto">
              <a:xfrm>
                <a:off x="4514" y="110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07" name="Line 123"/>
              <p:cNvSpPr>
                <a:spLocks noChangeShapeType="1"/>
              </p:cNvSpPr>
              <p:nvPr/>
            </p:nvSpPr>
            <p:spPr bwMode="auto">
              <a:xfrm>
                <a:off x="4515" y="110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08" name="Line 124"/>
              <p:cNvSpPr>
                <a:spLocks noChangeShapeType="1"/>
              </p:cNvSpPr>
              <p:nvPr/>
            </p:nvSpPr>
            <p:spPr bwMode="auto">
              <a:xfrm flipV="1">
                <a:off x="4517" y="109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09" name="Line 125"/>
              <p:cNvSpPr>
                <a:spLocks noChangeShapeType="1"/>
              </p:cNvSpPr>
              <p:nvPr/>
            </p:nvSpPr>
            <p:spPr bwMode="auto">
              <a:xfrm>
                <a:off x="4518" y="109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10" name="Line 126"/>
              <p:cNvSpPr>
                <a:spLocks noChangeShapeType="1"/>
              </p:cNvSpPr>
              <p:nvPr/>
            </p:nvSpPr>
            <p:spPr bwMode="auto">
              <a:xfrm>
                <a:off x="4520" y="109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11" name="Line 127"/>
              <p:cNvSpPr>
                <a:spLocks noChangeShapeType="1"/>
              </p:cNvSpPr>
              <p:nvPr/>
            </p:nvSpPr>
            <p:spPr bwMode="auto">
              <a:xfrm flipV="1">
                <a:off x="4521" y="109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12" name="Line 128"/>
              <p:cNvSpPr>
                <a:spLocks noChangeShapeType="1"/>
              </p:cNvSpPr>
              <p:nvPr/>
            </p:nvSpPr>
            <p:spPr bwMode="auto">
              <a:xfrm>
                <a:off x="4522" y="109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13" name="Line 129"/>
              <p:cNvSpPr>
                <a:spLocks noChangeShapeType="1"/>
              </p:cNvSpPr>
              <p:nvPr/>
            </p:nvSpPr>
            <p:spPr bwMode="auto">
              <a:xfrm>
                <a:off x="4524" y="109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14" name="Line 130"/>
              <p:cNvSpPr>
                <a:spLocks noChangeShapeType="1"/>
              </p:cNvSpPr>
              <p:nvPr/>
            </p:nvSpPr>
            <p:spPr bwMode="auto">
              <a:xfrm flipV="1">
                <a:off x="4526" y="109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15" name="Line 131"/>
              <p:cNvSpPr>
                <a:spLocks noChangeShapeType="1"/>
              </p:cNvSpPr>
              <p:nvPr/>
            </p:nvSpPr>
            <p:spPr bwMode="auto">
              <a:xfrm>
                <a:off x="4527" y="109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16" name="Line 132"/>
              <p:cNvSpPr>
                <a:spLocks noChangeShapeType="1"/>
              </p:cNvSpPr>
              <p:nvPr/>
            </p:nvSpPr>
            <p:spPr bwMode="auto">
              <a:xfrm flipV="1">
                <a:off x="4528" y="1095"/>
                <a:ext cx="3"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17" name="Line 133"/>
              <p:cNvSpPr>
                <a:spLocks noChangeShapeType="1"/>
              </p:cNvSpPr>
              <p:nvPr/>
            </p:nvSpPr>
            <p:spPr bwMode="auto">
              <a:xfrm>
                <a:off x="4531" y="109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18" name="Line 134"/>
              <p:cNvSpPr>
                <a:spLocks noChangeShapeType="1"/>
              </p:cNvSpPr>
              <p:nvPr/>
            </p:nvSpPr>
            <p:spPr bwMode="auto">
              <a:xfrm>
                <a:off x="4532" y="109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19" name="Line 135"/>
              <p:cNvSpPr>
                <a:spLocks noChangeShapeType="1"/>
              </p:cNvSpPr>
              <p:nvPr/>
            </p:nvSpPr>
            <p:spPr bwMode="auto">
              <a:xfrm flipV="1">
                <a:off x="4533" y="109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20" name="Line 136"/>
              <p:cNvSpPr>
                <a:spLocks noChangeShapeType="1"/>
              </p:cNvSpPr>
              <p:nvPr/>
            </p:nvSpPr>
            <p:spPr bwMode="auto">
              <a:xfrm>
                <a:off x="4534" y="109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21" name="Line 137"/>
              <p:cNvSpPr>
                <a:spLocks noChangeShapeType="1"/>
              </p:cNvSpPr>
              <p:nvPr/>
            </p:nvSpPr>
            <p:spPr bwMode="auto">
              <a:xfrm>
                <a:off x="4535" y="1094"/>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22" name="Line 138"/>
              <p:cNvSpPr>
                <a:spLocks noChangeShapeType="1"/>
              </p:cNvSpPr>
              <p:nvPr/>
            </p:nvSpPr>
            <p:spPr bwMode="auto">
              <a:xfrm flipV="1">
                <a:off x="4538" y="109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23" name="Line 139"/>
              <p:cNvSpPr>
                <a:spLocks noChangeShapeType="1"/>
              </p:cNvSpPr>
              <p:nvPr/>
            </p:nvSpPr>
            <p:spPr bwMode="auto">
              <a:xfrm>
                <a:off x="4539" y="109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24" name="Line 140"/>
              <p:cNvSpPr>
                <a:spLocks noChangeShapeType="1"/>
              </p:cNvSpPr>
              <p:nvPr/>
            </p:nvSpPr>
            <p:spPr bwMode="auto">
              <a:xfrm>
                <a:off x="4540" y="109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25" name="Line 141"/>
              <p:cNvSpPr>
                <a:spLocks noChangeShapeType="1"/>
              </p:cNvSpPr>
              <p:nvPr/>
            </p:nvSpPr>
            <p:spPr bwMode="auto">
              <a:xfrm flipV="1">
                <a:off x="4541" y="1092"/>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26" name="Line 142"/>
              <p:cNvSpPr>
                <a:spLocks noChangeShapeType="1"/>
              </p:cNvSpPr>
              <p:nvPr/>
            </p:nvSpPr>
            <p:spPr bwMode="auto">
              <a:xfrm>
                <a:off x="4544" y="109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27" name="Line 143"/>
              <p:cNvSpPr>
                <a:spLocks noChangeShapeType="1"/>
              </p:cNvSpPr>
              <p:nvPr/>
            </p:nvSpPr>
            <p:spPr bwMode="auto">
              <a:xfrm>
                <a:off x="4545" y="109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28" name="Line 144"/>
              <p:cNvSpPr>
                <a:spLocks noChangeShapeType="1"/>
              </p:cNvSpPr>
              <p:nvPr/>
            </p:nvSpPr>
            <p:spPr bwMode="auto">
              <a:xfrm flipV="1">
                <a:off x="4546" y="1091"/>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29" name="Line 145"/>
              <p:cNvSpPr>
                <a:spLocks noChangeShapeType="1"/>
              </p:cNvSpPr>
              <p:nvPr/>
            </p:nvSpPr>
            <p:spPr bwMode="auto">
              <a:xfrm>
                <a:off x="4548" y="109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30" name="Line 146"/>
              <p:cNvSpPr>
                <a:spLocks noChangeShapeType="1"/>
              </p:cNvSpPr>
              <p:nvPr/>
            </p:nvSpPr>
            <p:spPr bwMode="auto">
              <a:xfrm>
                <a:off x="4549" y="109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31" name="Line 147"/>
              <p:cNvSpPr>
                <a:spLocks noChangeShapeType="1"/>
              </p:cNvSpPr>
              <p:nvPr/>
            </p:nvSpPr>
            <p:spPr bwMode="auto">
              <a:xfrm flipV="1">
                <a:off x="4551" y="1089"/>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32" name="Line 148"/>
              <p:cNvSpPr>
                <a:spLocks noChangeShapeType="1"/>
              </p:cNvSpPr>
              <p:nvPr/>
            </p:nvSpPr>
            <p:spPr bwMode="auto">
              <a:xfrm>
                <a:off x="4552" y="108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33" name="Line 149"/>
              <p:cNvSpPr>
                <a:spLocks noChangeShapeType="1"/>
              </p:cNvSpPr>
              <p:nvPr/>
            </p:nvSpPr>
            <p:spPr bwMode="auto">
              <a:xfrm flipV="1">
                <a:off x="4554" y="108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34" name="Line 150"/>
              <p:cNvSpPr>
                <a:spLocks noChangeShapeType="1"/>
              </p:cNvSpPr>
              <p:nvPr/>
            </p:nvSpPr>
            <p:spPr bwMode="auto">
              <a:xfrm>
                <a:off x="4555" y="108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35" name="Line 151"/>
              <p:cNvSpPr>
                <a:spLocks noChangeShapeType="1"/>
              </p:cNvSpPr>
              <p:nvPr/>
            </p:nvSpPr>
            <p:spPr bwMode="auto">
              <a:xfrm>
                <a:off x="4556" y="1088"/>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36" name="Line 152"/>
              <p:cNvSpPr>
                <a:spLocks noChangeShapeType="1"/>
              </p:cNvSpPr>
              <p:nvPr/>
            </p:nvSpPr>
            <p:spPr bwMode="auto">
              <a:xfrm flipV="1">
                <a:off x="4559" y="108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37" name="Line 153"/>
              <p:cNvSpPr>
                <a:spLocks noChangeShapeType="1"/>
              </p:cNvSpPr>
              <p:nvPr/>
            </p:nvSpPr>
            <p:spPr bwMode="auto">
              <a:xfrm>
                <a:off x="4560" y="108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38" name="Line 154"/>
              <p:cNvSpPr>
                <a:spLocks noChangeShapeType="1"/>
              </p:cNvSpPr>
              <p:nvPr/>
            </p:nvSpPr>
            <p:spPr bwMode="auto">
              <a:xfrm>
                <a:off x="4561" y="108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39" name="Line 155"/>
              <p:cNvSpPr>
                <a:spLocks noChangeShapeType="1"/>
              </p:cNvSpPr>
              <p:nvPr/>
            </p:nvSpPr>
            <p:spPr bwMode="auto">
              <a:xfrm flipV="1">
                <a:off x="4562" y="108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40" name="Line 156"/>
              <p:cNvSpPr>
                <a:spLocks noChangeShapeType="1"/>
              </p:cNvSpPr>
              <p:nvPr/>
            </p:nvSpPr>
            <p:spPr bwMode="auto">
              <a:xfrm>
                <a:off x="4563" y="1086"/>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41" name="Line 157"/>
              <p:cNvSpPr>
                <a:spLocks noChangeShapeType="1"/>
              </p:cNvSpPr>
              <p:nvPr/>
            </p:nvSpPr>
            <p:spPr bwMode="auto">
              <a:xfrm>
                <a:off x="4566" y="108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42" name="Line 158"/>
              <p:cNvSpPr>
                <a:spLocks noChangeShapeType="1"/>
              </p:cNvSpPr>
              <p:nvPr/>
            </p:nvSpPr>
            <p:spPr bwMode="auto">
              <a:xfrm flipV="1">
                <a:off x="4567" y="1084"/>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43" name="Line 159"/>
              <p:cNvSpPr>
                <a:spLocks noChangeShapeType="1"/>
              </p:cNvSpPr>
              <p:nvPr/>
            </p:nvSpPr>
            <p:spPr bwMode="auto">
              <a:xfrm>
                <a:off x="4568" y="108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44" name="Line 160"/>
              <p:cNvSpPr>
                <a:spLocks noChangeShapeType="1"/>
              </p:cNvSpPr>
              <p:nvPr/>
            </p:nvSpPr>
            <p:spPr bwMode="auto">
              <a:xfrm>
                <a:off x="4569" y="108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45" name="Line 161"/>
              <p:cNvSpPr>
                <a:spLocks noChangeShapeType="1"/>
              </p:cNvSpPr>
              <p:nvPr/>
            </p:nvSpPr>
            <p:spPr bwMode="auto">
              <a:xfrm flipV="1">
                <a:off x="4571" y="1083"/>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46" name="Line 162"/>
              <p:cNvSpPr>
                <a:spLocks noChangeShapeType="1"/>
              </p:cNvSpPr>
              <p:nvPr/>
            </p:nvSpPr>
            <p:spPr bwMode="auto">
              <a:xfrm>
                <a:off x="4573" y="108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47" name="Line 163"/>
              <p:cNvSpPr>
                <a:spLocks noChangeShapeType="1"/>
              </p:cNvSpPr>
              <p:nvPr/>
            </p:nvSpPr>
            <p:spPr bwMode="auto">
              <a:xfrm>
                <a:off x="4574" y="108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48" name="Line 164"/>
              <p:cNvSpPr>
                <a:spLocks noChangeShapeType="1"/>
              </p:cNvSpPr>
              <p:nvPr/>
            </p:nvSpPr>
            <p:spPr bwMode="auto">
              <a:xfrm flipV="1">
                <a:off x="4576" y="108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49" name="Line 165"/>
              <p:cNvSpPr>
                <a:spLocks noChangeShapeType="1"/>
              </p:cNvSpPr>
              <p:nvPr/>
            </p:nvSpPr>
            <p:spPr bwMode="auto">
              <a:xfrm>
                <a:off x="4577" y="108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50" name="Line 166"/>
              <p:cNvSpPr>
                <a:spLocks noChangeShapeType="1"/>
              </p:cNvSpPr>
              <p:nvPr/>
            </p:nvSpPr>
            <p:spPr bwMode="auto">
              <a:xfrm flipV="1">
                <a:off x="4578" y="1081"/>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51" name="Line 167"/>
              <p:cNvSpPr>
                <a:spLocks noChangeShapeType="1"/>
              </p:cNvSpPr>
              <p:nvPr/>
            </p:nvSpPr>
            <p:spPr bwMode="auto">
              <a:xfrm>
                <a:off x="4580" y="108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52" name="Line 168"/>
              <p:cNvSpPr>
                <a:spLocks noChangeShapeType="1"/>
              </p:cNvSpPr>
              <p:nvPr/>
            </p:nvSpPr>
            <p:spPr bwMode="auto">
              <a:xfrm>
                <a:off x="4582" y="108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53" name="Line 169"/>
              <p:cNvSpPr>
                <a:spLocks noChangeShapeType="1"/>
              </p:cNvSpPr>
              <p:nvPr/>
            </p:nvSpPr>
            <p:spPr bwMode="auto">
              <a:xfrm flipV="1">
                <a:off x="4583" y="108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54" name="Line 170"/>
              <p:cNvSpPr>
                <a:spLocks noChangeShapeType="1"/>
              </p:cNvSpPr>
              <p:nvPr/>
            </p:nvSpPr>
            <p:spPr bwMode="auto">
              <a:xfrm>
                <a:off x="4584" y="108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55" name="Line 171"/>
              <p:cNvSpPr>
                <a:spLocks noChangeShapeType="1"/>
              </p:cNvSpPr>
              <p:nvPr/>
            </p:nvSpPr>
            <p:spPr bwMode="auto">
              <a:xfrm>
                <a:off x="4585" y="1080"/>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56" name="Line 172"/>
              <p:cNvSpPr>
                <a:spLocks noChangeShapeType="1"/>
              </p:cNvSpPr>
              <p:nvPr/>
            </p:nvSpPr>
            <p:spPr bwMode="auto">
              <a:xfrm>
                <a:off x="4300" y="116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57" name="Line 173"/>
              <p:cNvSpPr>
                <a:spLocks noChangeShapeType="1"/>
              </p:cNvSpPr>
              <p:nvPr/>
            </p:nvSpPr>
            <p:spPr bwMode="auto">
              <a:xfrm>
                <a:off x="4302" y="116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58" name="Line 174"/>
              <p:cNvSpPr>
                <a:spLocks noChangeShapeType="1"/>
              </p:cNvSpPr>
              <p:nvPr/>
            </p:nvSpPr>
            <p:spPr bwMode="auto">
              <a:xfrm flipV="1">
                <a:off x="4303" y="1161"/>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59" name="Line 175"/>
              <p:cNvSpPr>
                <a:spLocks noChangeShapeType="1"/>
              </p:cNvSpPr>
              <p:nvPr/>
            </p:nvSpPr>
            <p:spPr bwMode="auto">
              <a:xfrm>
                <a:off x="4305" y="116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60" name="Line 176"/>
              <p:cNvSpPr>
                <a:spLocks noChangeShapeType="1"/>
              </p:cNvSpPr>
              <p:nvPr/>
            </p:nvSpPr>
            <p:spPr bwMode="auto">
              <a:xfrm>
                <a:off x="4306" y="116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61" name="Line 177"/>
              <p:cNvSpPr>
                <a:spLocks noChangeShapeType="1"/>
              </p:cNvSpPr>
              <p:nvPr/>
            </p:nvSpPr>
            <p:spPr bwMode="auto">
              <a:xfrm flipV="1">
                <a:off x="4307" y="116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62" name="Line 178"/>
              <p:cNvSpPr>
                <a:spLocks noChangeShapeType="1"/>
              </p:cNvSpPr>
              <p:nvPr/>
            </p:nvSpPr>
            <p:spPr bwMode="auto">
              <a:xfrm>
                <a:off x="4308" y="116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63" name="Line 179"/>
              <p:cNvSpPr>
                <a:spLocks noChangeShapeType="1"/>
              </p:cNvSpPr>
              <p:nvPr/>
            </p:nvSpPr>
            <p:spPr bwMode="auto">
              <a:xfrm>
                <a:off x="4310" y="116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64" name="Line 180"/>
              <p:cNvSpPr>
                <a:spLocks noChangeShapeType="1"/>
              </p:cNvSpPr>
              <p:nvPr/>
            </p:nvSpPr>
            <p:spPr bwMode="auto">
              <a:xfrm>
                <a:off x="4312" y="116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65" name="Line 181"/>
              <p:cNvSpPr>
                <a:spLocks noChangeShapeType="1"/>
              </p:cNvSpPr>
              <p:nvPr/>
            </p:nvSpPr>
            <p:spPr bwMode="auto">
              <a:xfrm flipV="1">
                <a:off x="4313" y="1159"/>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66" name="Line 182"/>
              <p:cNvSpPr>
                <a:spLocks noChangeShapeType="1"/>
              </p:cNvSpPr>
              <p:nvPr/>
            </p:nvSpPr>
            <p:spPr bwMode="auto">
              <a:xfrm>
                <a:off x="4316" y="115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67" name="Line 183"/>
              <p:cNvSpPr>
                <a:spLocks noChangeShapeType="1"/>
              </p:cNvSpPr>
              <p:nvPr/>
            </p:nvSpPr>
            <p:spPr bwMode="auto">
              <a:xfrm flipV="1">
                <a:off x="4317" y="1157"/>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68" name="Line 184"/>
              <p:cNvSpPr>
                <a:spLocks noChangeShapeType="1"/>
              </p:cNvSpPr>
              <p:nvPr/>
            </p:nvSpPr>
            <p:spPr bwMode="auto">
              <a:xfrm>
                <a:off x="4319" y="115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69" name="Line 185"/>
              <p:cNvSpPr>
                <a:spLocks noChangeShapeType="1"/>
              </p:cNvSpPr>
              <p:nvPr/>
            </p:nvSpPr>
            <p:spPr bwMode="auto">
              <a:xfrm flipV="1">
                <a:off x="4320" y="1156"/>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70" name="Line 186"/>
              <p:cNvSpPr>
                <a:spLocks noChangeShapeType="1"/>
              </p:cNvSpPr>
              <p:nvPr/>
            </p:nvSpPr>
            <p:spPr bwMode="auto">
              <a:xfrm>
                <a:off x="4322" y="115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71" name="Line 187"/>
              <p:cNvSpPr>
                <a:spLocks noChangeShapeType="1"/>
              </p:cNvSpPr>
              <p:nvPr/>
            </p:nvSpPr>
            <p:spPr bwMode="auto">
              <a:xfrm>
                <a:off x="4323" y="115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72" name="Line 188"/>
              <p:cNvSpPr>
                <a:spLocks noChangeShapeType="1"/>
              </p:cNvSpPr>
              <p:nvPr/>
            </p:nvSpPr>
            <p:spPr bwMode="auto">
              <a:xfrm flipV="1">
                <a:off x="4324" y="1155"/>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73" name="Line 189"/>
              <p:cNvSpPr>
                <a:spLocks noChangeShapeType="1"/>
              </p:cNvSpPr>
              <p:nvPr/>
            </p:nvSpPr>
            <p:spPr bwMode="auto">
              <a:xfrm>
                <a:off x="4327" y="115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74" name="Line 190"/>
              <p:cNvSpPr>
                <a:spLocks noChangeShapeType="1"/>
              </p:cNvSpPr>
              <p:nvPr/>
            </p:nvSpPr>
            <p:spPr bwMode="auto">
              <a:xfrm>
                <a:off x="4328" y="115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75" name="Line 191"/>
              <p:cNvSpPr>
                <a:spLocks noChangeShapeType="1"/>
              </p:cNvSpPr>
              <p:nvPr/>
            </p:nvSpPr>
            <p:spPr bwMode="auto">
              <a:xfrm flipV="1">
                <a:off x="4329" y="115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76" name="Line 192"/>
              <p:cNvSpPr>
                <a:spLocks noChangeShapeType="1"/>
              </p:cNvSpPr>
              <p:nvPr/>
            </p:nvSpPr>
            <p:spPr bwMode="auto">
              <a:xfrm>
                <a:off x="4330" y="1154"/>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77" name="Line 193"/>
              <p:cNvSpPr>
                <a:spLocks noChangeShapeType="1"/>
              </p:cNvSpPr>
              <p:nvPr/>
            </p:nvSpPr>
            <p:spPr bwMode="auto">
              <a:xfrm>
                <a:off x="4333" y="115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78" name="Line 194"/>
              <p:cNvSpPr>
                <a:spLocks noChangeShapeType="1"/>
              </p:cNvSpPr>
              <p:nvPr/>
            </p:nvSpPr>
            <p:spPr bwMode="auto">
              <a:xfrm flipV="1">
                <a:off x="4334" y="1152"/>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79" name="Line 195"/>
              <p:cNvSpPr>
                <a:spLocks noChangeShapeType="1"/>
              </p:cNvSpPr>
              <p:nvPr/>
            </p:nvSpPr>
            <p:spPr bwMode="auto">
              <a:xfrm>
                <a:off x="4335" y="115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80" name="Line 196"/>
              <p:cNvSpPr>
                <a:spLocks noChangeShapeType="1"/>
              </p:cNvSpPr>
              <p:nvPr/>
            </p:nvSpPr>
            <p:spPr bwMode="auto">
              <a:xfrm>
                <a:off x="4336" y="115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81" name="Line 197"/>
              <p:cNvSpPr>
                <a:spLocks noChangeShapeType="1"/>
              </p:cNvSpPr>
              <p:nvPr/>
            </p:nvSpPr>
            <p:spPr bwMode="auto">
              <a:xfrm>
                <a:off x="4337" y="115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82" name="Line 198"/>
              <p:cNvSpPr>
                <a:spLocks noChangeShapeType="1"/>
              </p:cNvSpPr>
              <p:nvPr/>
            </p:nvSpPr>
            <p:spPr bwMode="auto">
              <a:xfrm flipV="1">
                <a:off x="4339" y="115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83" name="Line 199"/>
              <p:cNvSpPr>
                <a:spLocks noChangeShapeType="1"/>
              </p:cNvSpPr>
              <p:nvPr/>
            </p:nvSpPr>
            <p:spPr bwMode="auto">
              <a:xfrm>
                <a:off x="4340" y="115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84" name="Line 200"/>
              <p:cNvSpPr>
                <a:spLocks noChangeShapeType="1"/>
              </p:cNvSpPr>
              <p:nvPr/>
            </p:nvSpPr>
            <p:spPr bwMode="auto">
              <a:xfrm>
                <a:off x="4342" y="115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85" name="Line 201"/>
              <p:cNvSpPr>
                <a:spLocks noChangeShapeType="1"/>
              </p:cNvSpPr>
              <p:nvPr/>
            </p:nvSpPr>
            <p:spPr bwMode="auto">
              <a:xfrm flipV="1">
                <a:off x="4344" y="115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86" name="Line 202"/>
              <p:cNvSpPr>
                <a:spLocks noChangeShapeType="1"/>
              </p:cNvSpPr>
              <p:nvPr/>
            </p:nvSpPr>
            <p:spPr bwMode="auto">
              <a:xfrm flipV="1">
                <a:off x="4345" y="114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87" name="Line 203"/>
              <p:cNvSpPr>
                <a:spLocks noChangeShapeType="1"/>
              </p:cNvSpPr>
              <p:nvPr/>
            </p:nvSpPr>
            <p:spPr bwMode="auto">
              <a:xfrm>
                <a:off x="4346" y="114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88" name="Line 204"/>
              <p:cNvSpPr>
                <a:spLocks noChangeShapeType="1"/>
              </p:cNvSpPr>
              <p:nvPr/>
            </p:nvSpPr>
            <p:spPr bwMode="auto">
              <a:xfrm>
                <a:off x="4347" y="114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0" name="Group 406"/>
            <p:cNvGrpSpPr>
              <a:grpSpLocks/>
            </p:cNvGrpSpPr>
            <p:nvPr/>
          </p:nvGrpSpPr>
          <p:grpSpPr bwMode="auto">
            <a:xfrm>
              <a:off x="4022" y="1121"/>
              <a:ext cx="421" cy="120"/>
              <a:chOff x="4022" y="1121"/>
              <a:chExt cx="421" cy="120"/>
            </a:xfrm>
          </p:grpSpPr>
          <p:sp>
            <p:nvSpPr>
              <p:cNvPr id="2189" name="Line 206"/>
              <p:cNvSpPr>
                <a:spLocks noChangeShapeType="1"/>
              </p:cNvSpPr>
              <p:nvPr/>
            </p:nvSpPr>
            <p:spPr bwMode="auto">
              <a:xfrm>
                <a:off x="4348" y="1149"/>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0" name="Line 207"/>
              <p:cNvSpPr>
                <a:spLocks noChangeShapeType="1"/>
              </p:cNvSpPr>
              <p:nvPr/>
            </p:nvSpPr>
            <p:spPr bwMode="auto">
              <a:xfrm flipV="1">
                <a:off x="4351" y="1148"/>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1" name="Line 208"/>
              <p:cNvSpPr>
                <a:spLocks noChangeShapeType="1"/>
              </p:cNvSpPr>
              <p:nvPr/>
            </p:nvSpPr>
            <p:spPr bwMode="auto">
              <a:xfrm>
                <a:off x="4353" y="114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2" name="Line 209"/>
              <p:cNvSpPr>
                <a:spLocks noChangeShapeType="1"/>
              </p:cNvSpPr>
              <p:nvPr/>
            </p:nvSpPr>
            <p:spPr bwMode="auto">
              <a:xfrm flipV="1">
                <a:off x="4354" y="1146"/>
                <a:ext cx="3"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3" name="Line 210"/>
              <p:cNvSpPr>
                <a:spLocks noChangeShapeType="1"/>
              </p:cNvSpPr>
              <p:nvPr/>
            </p:nvSpPr>
            <p:spPr bwMode="auto">
              <a:xfrm>
                <a:off x="4357" y="114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4" name="Line 211"/>
              <p:cNvSpPr>
                <a:spLocks noChangeShapeType="1"/>
              </p:cNvSpPr>
              <p:nvPr/>
            </p:nvSpPr>
            <p:spPr bwMode="auto">
              <a:xfrm flipV="1">
                <a:off x="4358" y="1145"/>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5" name="Line 212"/>
              <p:cNvSpPr>
                <a:spLocks noChangeShapeType="1"/>
              </p:cNvSpPr>
              <p:nvPr/>
            </p:nvSpPr>
            <p:spPr bwMode="auto">
              <a:xfrm>
                <a:off x="4361" y="114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6" name="Line 213"/>
              <p:cNvSpPr>
                <a:spLocks noChangeShapeType="1"/>
              </p:cNvSpPr>
              <p:nvPr/>
            </p:nvSpPr>
            <p:spPr bwMode="auto">
              <a:xfrm>
                <a:off x="4362" y="114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7" name="Line 214"/>
              <p:cNvSpPr>
                <a:spLocks noChangeShapeType="1"/>
              </p:cNvSpPr>
              <p:nvPr/>
            </p:nvSpPr>
            <p:spPr bwMode="auto">
              <a:xfrm flipV="1">
                <a:off x="4363" y="114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8" name="Line 215"/>
              <p:cNvSpPr>
                <a:spLocks noChangeShapeType="1"/>
              </p:cNvSpPr>
              <p:nvPr/>
            </p:nvSpPr>
            <p:spPr bwMode="auto">
              <a:xfrm>
                <a:off x="4364" y="1144"/>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9" name="Line 216"/>
              <p:cNvSpPr>
                <a:spLocks noChangeShapeType="1"/>
              </p:cNvSpPr>
              <p:nvPr/>
            </p:nvSpPr>
            <p:spPr bwMode="auto">
              <a:xfrm flipV="1">
                <a:off x="4367" y="114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00" name="Line 217"/>
              <p:cNvSpPr>
                <a:spLocks noChangeShapeType="1"/>
              </p:cNvSpPr>
              <p:nvPr/>
            </p:nvSpPr>
            <p:spPr bwMode="auto">
              <a:xfrm>
                <a:off x="4368" y="114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01" name="Line 218"/>
              <p:cNvSpPr>
                <a:spLocks noChangeShapeType="1"/>
              </p:cNvSpPr>
              <p:nvPr/>
            </p:nvSpPr>
            <p:spPr bwMode="auto">
              <a:xfrm>
                <a:off x="4369" y="114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02" name="Line 219"/>
              <p:cNvSpPr>
                <a:spLocks noChangeShapeType="1"/>
              </p:cNvSpPr>
              <p:nvPr/>
            </p:nvSpPr>
            <p:spPr bwMode="auto">
              <a:xfrm flipV="1">
                <a:off x="4370" y="114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03" name="Line 220"/>
              <p:cNvSpPr>
                <a:spLocks noChangeShapeType="1"/>
              </p:cNvSpPr>
              <p:nvPr/>
            </p:nvSpPr>
            <p:spPr bwMode="auto">
              <a:xfrm>
                <a:off x="4371" y="1142"/>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04" name="Line 221"/>
              <p:cNvSpPr>
                <a:spLocks noChangeShapeType="1"/>
              </p:cNvSpPr>
              <p:nvPr/>
            </p:nvSpPr>
            <p:spPr bwMode="auto">
              <a:xfrm>
                <a:off x="4374" y="114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05" name="Line 222"/>
              <p:cNvSpPr>
                <a:spLocks noChangeShapeType="1"/>
              </p:cNvSpPr>
              <p:nvPr/>
            </p:nvSpPr>
            <p:spPr bwMode="auto">
              <a:xfrm flipV="1">
                <a:off x="4375" y="1140"/>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06" name="Line 223"/>
              <p:cNvSpPr>
                <a:spLocks noChangeShapeType="1"/>
              </p:cNvSpPr>
              <p:nvPr/>
            </p:nvSpPr>
            <p:spPr bwMode="auto">
              <a:xfrm>
                <a:off x="4376" y="114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07" name="Line 224"/>
              <p:cNvSpPr>
                <a:spLocks noChangeShapeType="1"/>
              </p:cNvSpPr>
              <p:nvPr/>
            </p:nvSpPr>
            <p:spPr bwMode="auto">
              <a:xfrm>
                <a:off x="4378" y="114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08" name="Line 225"/>
              <p:cNvSpPr>
                <a:spLocks noChangeShapeType="1"/>
              </p:cNvSpPr>
              <p:nvPr/>
            </p:nvSpPr>
            <p:spPr bwMode="auto">
              <a:xfrm>
                <a:off x="4379" y="114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09" name="Line 226"/>
              <p:cNvSpPr>
                <a:spLocks noChangeShapeType="1"/>
              </p:cNvSpPr>
              <p:nvPr/>
            </p:nvSpPr>
            <p:spPr bwMode="auto">
              <a:xfrm flipV="1">
                <a:off x="4381" y="113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0" name="Line 227"/>
              <p:cNvSpPr>
                <a:spLocks noChangeShapeType="1"/>
              </p:cNvSpPr>
              <p:nvPr/>
            </p:nvSpPr>
            <p:spPr bwMode="auto">
              <a:xfrm>
                <a:off x="4382" y="113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1" name="Line 228"/>
              <p:cNvSpPr>
                <a:spLocks noChangeShapeType="1"/>
              </p:cNvSpPr>
              <p:nvPr/>
            </p:nvSpPr>
            <p:spPr bwMode="auto">
              <a:xfrm>
                <a:off x="4384" y="113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2" name="Line 229"/>
              <p:cNvSpPr>
                <a:spLocks noChangeShapeType="1"/>
              </p:cNvSpPr>
              <p:nvPr/>
            </p:nvSpPr>
            <p:spPr bwMode="auto">
              <a:xfrm flipV="1">
                <a:off x="4385" y="113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3" name="Line 230"/>
              <p:cNvSpPr>
                <a:spLocks noChangeShapeType="1"/>
              </p:cNvSpPr>
              <p:nvPr/>
            </p:nvSpPr>
            <p:spPr bwMode="auto">
              <a:xfrm>
                <a:off x="4386" y="113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4" name="Line 231"/>
              <p:cNvSpPr>
                <a:spLocks noChangeShapeType="1"/>
              </p:cNvSpPr>
              <p:nvPr/>
            </p:nvSpPr>
            <p:spPr bwMode="auto">
              <a:xfrm>
                <a:off x="4388" y="113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5" name="Line 232"/>
              <p:cNvSpPr>
                <a:spLocks noChangeShapeType="1"/>
              </p:cNvSpPr>
              <p:nvPr/>
            </p:nvSpPr>
            <p:spPr bwMode="auto">
              <a:xfrm flipV="1">
                <a:off x="4390" y="113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6" name="Line 233"/>
              <p:cNvSpPr>
                <a:spLocks noChangeShapeType="1"/>
              </p:cNvSpPr>
              <p:nvPr/>
            </p:nvSpPr>
            <p:spPr bwMode="auto">
              <a:xfrm>
                <a:off x="4391" y="113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7" name="Line 234"/>
              <p:cNvSpPr>
                <a:spLocks noChangeShapeType="1"/>
              </p:cNvSpPr>
              <p:nvPr/>
            </p:nvSpPr>
            <p:spPr bwMode="auto">
              <a:xfrm flipV="1">
                <a:off x="4392" y="1135"/>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8" name="Line 235"/>
              <p:cNvSpPr>
                <a:spLocks noChangeShapeType="1"/>
              </p:cNvSpPr>
              <p:nvPr/>
            </p:nvSpPr>
            <p:spPr bwMode="auto">
              <a:xfrm>
                <a:off x="4393" y="1135"/>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9" name="Line 236"/>
              <p:cNvSpPr>
                <a:spLocks noChangeShapeType="1"/>
              </p:cNvSpPr>
              <p:nvPr/>
            </p:nvSpPr>
            <p:spPr bwMode="auto">
              <a:xfrm>
                <a:off x="4395" y="1135"/>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20" name="Line 237"/>
              <p:cNvSpPr>
                <a:spLocks noChangeShapeType="1"/>
              </p:cNvSpPr>
              <p:nvPr/>
            </p:nvSpPr>
            <p:spPr bwMode="auto">
              <a:xfrm flipV="1">
                <a:off x="4397" y="1134"/>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21" name="Line 238"/>
              <p:cNvSpPr>
                <a:spLocks noChangeShapeType="1"/>
              </p:cNvSpPr>
              <p:nvPr/>
            </p:nvSpPr>
            <p:spPr bwMode="auto">
              <a:xfrm>
                <a:off x="4399" y="113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22" name="Line 239"/>
              <p:cNvSpPr>
                <a:spLocks noChangeShapeType="1"/>
              </p:cNvSpPr>
              <p:nvPr/>
            </p:nvSpPr>
            <p:spPr bwMode="auto">
              <a:xfrm flipV="1">
                <a:off x="4401" y="113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23" name="Line 240"/>
              <p:cNvSpPr>
                <a:spLocks noChangeShapeType="1"/>
              </p:cNvSpPr>
              <p:nvPr/>
            </p:nvSpPr>
            <p:spPr bwMode="auto">
              <a:xfrm>
                <a:off x="4402" y="113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24" name="Line 241"/>
              <p:cNvSpPr>
                <a:spLocks noChangeShapeType="1"/>
              </p:cNvSpPr>
              <p:nvPr/>
            </p:nvSpPr>
            <p:spPr bwMode="auto">
              <a:xfrm>
                <a:off x="4403" y="113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25" name="Line 242"/>
              <p:cNvSpPr>
                <a:spLocks noChangeShapeType="1"/>
              </p:cNvSpPr>
              <p:nvPr/>
            </p:nvSpPr>
            <p:spPr bwMode="auto">
              <a:xfrm flipV="1">
                <a:off x="4405" y="1132"/>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26" name="Line 243"/>
              <p:cNvSpPr>
                <a:spLocks noChangeShapeType="1"/>
              </p:cNvSpPr>
              <p:nvPr/>
            </p:nvSpPr>
            <p:spPr bwMode="auto">
              <a:xfrm>
                <a:off x="4407" y="113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27" name="Line 244"/>
              <p:cNvSpPr>
                <a:spLocks noChangeShapeType="1"/>
              </p:cNvSpPr>
              <p:nvPr/>
            </p:nvSpPr>
            <p:spPr bwMode="auto">
              <a:xfrm>
                <a:off x="4408" y="113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28" name="Line 245"/>
              <p:cNvSpPr>
                <a:spLocks noChangeShapeType="1"/>
              </p:cNvSpPr>
              <p:nvPr/>
            </p:nvSpPr>
            <p:spPr bwMode="auto">
              <a:xfrm flipV="1">
                <a:off x="4409" y="113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29" name="Line 246"/>
              <p:cNvSpPr>
                <a:spLocks noChangeShapeType="1"/>
              </p:cNvSpPr>
              <p:nvPr/>
            </p:nvSpPr>
            <p:spPr bwMode="auto">
              <a:xfrm>
                <a:off x="4410" y="113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30" name="Line 247"/>
              <p:cNvSpPr>
                <a:spLocks noChangeShapeType="1"/>
              </p:cNvSpPr>
              <p:nvPr/>
            </p:nvSpPr>
            <p:spPr bwMode="auto">
              <a:xfrm flipV="1">
                <a:off x="4412" y="1129"/>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31" name="Line 248"/>
              <p:cNvSpPr>
                <a:spLocks noChangeShapeType="1"/>
              </p:cNvSpPr>
              <p:nvPr/>
            </p:nvSpPr>
            <p:spPr bwMode="auto">
              <a:xfrm>
                <a:off x="4414" y="112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32" name="Line 249"/>
              <p:cNvSpPr>
                <a:spLocks noChangeShapeType="1"/>
              </p:cNvSpPr>
              <p:nvPr/>
            </p:nvSpPr>
            <p:spPr bwMode="auto">
              <a:xfrm>
                <a:off x="4415" y="112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33" name="Line 250"/>
              <p:cNvSpPr>
                <a:spLocks noChangeShapeType="1"/>
              </p:cNvSpPr>
              <p:nvPr/>
            </p:nvSpPr>
            <p:spPr bwMode="auto">
              <a:xfrm flipV="1">
                <a:off x="4416" y="1128"/>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34" name="Line 251"/>
              <p:cNvSpPr>
                <a:spLocks noChangeShapeType="1"/>
              </p:cNvSpPr>
              <p:nvPr/>
            </p:nvSpPr>
            <p:spPr bwMode="auto">
              <a:xfrm>
                <a:off x="4418" y="112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35" name="Line 252"/>
              <p:cNvSpPr>
                <a:spLocks noChangeShapeType="1"/>
              </p:cNvSpPr>
              <p:nvPr/>
            </p:nvSpPr>
            <p:spPr bwMode="auto">
              <a:xfrm>
                <a:off x="4419" y="112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36" name="Line 253"/>
              <p:cNvSpPr>
                <a:spLocks noChangeShapeType="1"/>
              </p:cNvSpPr>
              <p:nvPr/>
            </p:nvSpPr>
            <p:spPr bwMode="auto">
              <a:xfrm flipV="1">
                <a:off x="4421" y="112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37" name="Line 254"/>
              <p:cNvSpPr>
                <a:spLocks noChangeShapeType="1"/>
              </p:cNvSpPr>
              <p:nvPr/>
            </p:nvSpPr>
            <p:spPr bwMode="auto">
              <a:xfrm>
                <a:off x="4422" y="112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38" name="Line 255"/>
              <p:cNvSpPr>
                <a:spLocks noChangeShapeType="1"/>
              </p:cNvSpPr>
              <p:nvPr/>
            </p:nvSpPr>
            <p:spPr bwMode="auto">
              <a:xfrm>
                <a:off x="4424" y="112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39" name="Line 256"/>
              <p:cNvSpPr>
                <a:spLocks noChangeShapeType="1"/>
              </p:cNvSpPr>
              <p:nvPr/>
            </p:nvSpPr>
            <p:spPr bwMode="auto">
              <a:xfrm flipV="1">
                <a:off x="4425" y="112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40" name="Line 257"/>
              <p:cNvSpPr>
                <a:spLocks noChangeShapeType="1"/>
              </p:cNvSpPr>
              <p:nvPr/>
            </p:nvSpPr>
            <p:spPr bwMode="auto">
              <a:xfrm>
                <a:off x="4426" y="1126"/>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41" name="Line 258"/>
              <p:cNvSpPr>
                <a:spLocks noChangeShapeType="1"/>
              </p:cNvSpPr>
              <p:nvPr/>
            </p:nvSpPr>
            <p:spPr bwMode="auto">
              <a:xfrm>
                <a:off x="4429" y="112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42" name="Line 259"/>
              <p:cNvSpPr>
                <a:spLocks noChangeShapeType="1"/>
              </p:cNvSpPr>
              <p:nvPr/>
            </p:nvSpPr>
            <p:spPr bwMode="auto">
              <a:xfrm>
                <a:off x="4430" y="112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43" name="Line 260"/>
              <p:cNvSpPr>
                <a:spLocks noChangeShapeType="1"/>
              </p:cNvSpPr>
              <p:nvPr/>
            </p:nvSpPr>
            <p:spPr bwMode="auto">
              <a:xfrm flipV="1">
                <a:off x="4431" y="112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44" name="Line 261"/>
              <p:cNvSpPr>
                <a:spLocks noChangeShapeType="1"/>
              </p:cNvSpPr>
              <p:nvPr/>
            </p:nvSpPr>
            <p:spPr bwMode="auto">
              <a:xfrm>
                <a:off x="4432" y="112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45" name="Line 262"/>
              <p:cNvSpPr>
                <a:spLocks noChangeShapeType="1"/>
              </p:cNvSpPr>
              <p:nvPr/>
            </p:nvSpPr>
            <p:spPr bwMode="auto">
              <a:xfrm>
                <a:off x="4433" y="1125"/>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46" name="Line 263"/>
              <p:cNvSpPr>
                <a:spLocks noChangeShapeType="1"/>
              </p:cNvSpPr>
              <p:nvPr/>
            </p:nvSpPr>
            <p:spPr bwMode="auto">
              <a:xfrm flipV="1">
                <a:off x="4436" y="1123"/>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47" name="Line 264"/>
              <p:cNvSpPr>
                <a:spLocks noChangeShapeType="1"/>
              </p:cNvSpPr>
              <p:nvPr/>
            </p:nvSpPr>
            <p:spPr bwMode="auto">
              <a:xfrm flipV="1">
                <a:off x="4437" y="112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48" name="Line 265"/>
              <p:cNvSpPr>
                <a:spLocks noChangeShapeType="1"/>
              </p:cNvSpPr>
              <p:nvPr/>
            </p:nvSpPr>
            <p:spPr bwMode="auto">
              <a:xfrm>
                <a:off x="4438" y="112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49" name="Line 266"/>
              <p:cNvSpPr>
                <a:spLocks noChangeShapeType="1"/>
              </p:cNvSpPr>
              <p:nvPr/>
            </p:nvSpPr>
            <p:spPr bwMode="auto">
              <a:xfrm>
                <a:off x="4439" y="1122"/>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0" name="Line 267"/>
              <p:cNvSpPr>
                <a:spLocks noChangeShapeType="1"/>
              </p:cNvSpPr>
              <p:nvPr/>
            </p:nvSpPr>
            <p:spPr bwMode="auto">
              <a:xfrm flipV="1">
                <a:off x="4442" y="112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1" name="Line 268"/>
              <p:cNvSpPr>
                <a:spLocks noChangeShapeType="1"/>
              </p:cNvSpPr>
              <p:nvPr/>
            </p:nvSpPr>
            <p:spPr bwMode="auto">
              <a:xfrm>
                <a:off x="4160" y="120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2" name="Line 269"/>
              <p:cNvSpPr>
                <a:spLocks noChangeShapeType="1"/>
              </p:cNvSpPr>
              <p:nvPr/>
            </p:nvSpPr>
            <p:spPr bwMode="auto">
              <a:xfrm flipV="1">
                <a:off x="4161" y="1201"/>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3" name="Line 270"/>
              <p:cNvSpPr>
                <a:spLocks noChangeShapeType="1"/>
              </p:cNvSpPr>
              <p:nvPr/>
            </p:nvSpPr>
            <p:spPr bwMode="auto">
              <a:xfrm>
                <a:off x="4163" y="120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4" name="Line 271"/>
              <p:cNvSpPr>
                <a:spLocks noChangeShapeType="1"/>
              </p:cNvSpPr>
              <p:nvPr/>
            </p:nvSpPr>
            <p:spPr bwMode="auto">
              <a:xfrm>
                <a:off x="4165" y="120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5" name="Line 272"/>
              <p:cNvSpPr>
                <a:spLocks noChangeShapeType="1"/>
              </p:cNvSpPr>
              <p:nvPr/>
            </p:nvSpPr>
            <p:spPr bwMode="auto">
              <a:xfrm>
                <a:off x="4166" y="120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6" name="Line 273"/>
              <p:cNvSpPr>
                <a:spLocks noChangeShapeType="1"/>
              </p:cNvSpPr>
              <p:nvPr/>
            </p:nvSpPr>
            <p:spPr bwMode="auto">
              <a:xfrm flipV="1">
                <a:off x="4167" y="1200"/>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7" name="Line 274"/>
              <p:cNvSpPr>
                <a:spLocks noChangeShapeType="1"/>
              </p:cNvSpPr>
              <p:nvPr/>
            </p:nvSpPr>
            <p:spPr bwMode="auto">
              <a:xfrm>
                <a:off x="4169" y="120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8" name="Line 275"/>
              <p:cNvSpPr>
                <a:spLocks noChangeShapeType="1"/>
              </p:cNvSpPr>
              <p:nvPr/>
            </p:nvSpPr>
            <p:spPr bwMode="auto">
              <a:xfrm>
                <a:off x="4170" y="120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9" name="Line 276"/>
              <p:cNvSpPr>
                <a:spLocks noChangeShapeType="1"/>
              </p:cNvSpPr>
              <p:nvPr/>
            </p:nvSpPr>
            <p:spPr bwMode="auto">
              <a:xfrm flipV="1">
                <a:off x="4171" y="119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60" name="Line 277"/>
              <p:cNvSpPr>
                <a:spLocks noChangeShapeType="1"/>
              </p:cNvSpPr>
              <p:nvPr/>
            </p:nvSpPr>
            <p:spPr bwMode="auto">
              <a:xfrm>
                <a:off x="4172" y="119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61" name="Line 278"/>
              <p:cNvSpPr>
                <a:spLocks noChangeShapeType="1"/>
              </p:cNvSpPr>
              <p:nvPr/>
            </p:nvSpPr>
            <p:spPr bwMode="auto">
              <a:xfrm flipV="1">
                <a:off x="4173" y="1197"/>
                <a:ext cx="3"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62" name="Line 279"/>
              <p:cNvSpPr>
                <a:spLocks noChangeShapeType="1"/>
              </p:cNvSpPr>
              <p:nvPr/>
            </p:nvSpPr>
            <p:spPr bwMode="auto">
              <a:xfrm>
                <a:off x="4176" y="119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63" name="Line 280"/>
              <p:cNvSpPr>
                <a:spLocks noChangeShapeType="1"/>
              </p:cNvSpPr>
              <p:nvPr/>
            </p:nvSpPr>
            <p:spPr bwMode="auto">
              <a:xfrm>
                <a:off x="4177" y="119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64" name="Line 281"/>
              <p:cNvSpPr>
                <a:spLocks noChangeShapeType="1"/>
              </p:cNvSpPr>
              <p:nvPr/>
            </p:nvSpPr>
            <p:spPr bwMode="auto">
              <a:xfrm flipV="1">
                <a:off x="4178" y="1196"/>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65" name="Line 282"/>
              <p:cNvSpPr>
                <a:spLocks noChangeShapeType="1"/>
              </p:cNvSpPr>
              <p:nvPr/>
            </p:nvSpPr>
            <p:spPr bwMode="auto">
              <a:xfrm>
                <a:off x="4180" y="119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66" name="Line 283"/>
              <p:cNvSpPr>
                <a:spLocks noChangeShapeType="1"/>
              </p:cNvSpPr>
              <p:nvPr/>
            </p:nvSpPr>
            <p:spPr bwMode="auto">
              <a:xfrm>
                <a:off x="4181" y="119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67" name="Line 284"/>
              <p:cNvSpPr>
                <a:spLocks noChangeShapeType="1"/>
              </p:cNvSpPr>
              <p:nvPr/>
            </p:nvSpPr>
            <p:spPr bwMode="auto">
              <a:xfrm>
                <a:off x="4183" y="119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68" name="Line 285"/>
              <p:cNvSpPr>
                <a:spLocks noChangeShapeType="1"/>
              </p:cNvSpPr>
              <p:nvPr/>
            </p:nvSpPr>
            <p:spPr bwMode="auto">
              <a:xfrm flipV="1">
                <a:off x="4184" y="1195"/>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69" name="Line 286"/>
              <p:cNvSpPr>
                <a:spLocks noChangeShapeType="1"/>
              </p:cNvSpPr>
              <p:nvPr/>
            </p:nvSpPr>
            <p:spPr bwMode="auto">
              <a:xfrm>
                <a:off x="4186" y="119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70" name="Line 287"/>
              <p:cNvSpPr>
                <a:spLocks noChangeShapeType="1"/>
              </p:cNvSpPr>
              <p:nvPr/>
            </p:nvSpPr>
            <p:spPr bwMode="auto">
              <a:xfrm>
                <a:off x="4187" y="119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71" name="Line 288"/>
              <p:cNvSpPr>
                <a:spLocks noChangeShapeType="1"/>
              </p:cNvSpPr>
              <p:nvPr/>
            </p:nvSpPr>
            <p:spPr bwMode="auto">
              <a:xfrm flipV="1">
                <a:off x="4188" y="1194"/>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72" name="Line 289"/>
              <p:cNvSpPr>
                <a:spLocks noChangeShapeType="1"/>
              </p:cNvSpPr>
              <p:nvPr/>
            </p:nvSpPr>
            <p:spPr bwMode="auto">
              <a:xfrm>
                <a:off x="4190" y="119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73" name="Line 290"/>
              <p:cNvSpPr>
                <a:spLocks noChangeShapeType="1"/>
              </p:cNvSpPr>
              <p:nvPr/>
            </p:nvSpPr>
            <p:spPr bwMode="auto">
              <a:xfrm>
                <a:off x="4192" y="119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74" name="Line 291"/>
              <p:cNvSpPr>
                <a:spLocks noChangeShapeType="1"/>
              </p:cNvSpPr>
              <p:nvPr/>
            </p:nvSpPr>
            <p:spPr bwMode="auto">
              <a:xfrm flipV="1">
                <a:off x="4193" y="119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75" name="Line 292"/>
              <p:cNvSpPr>
                <a:spLocks noChangeShapeType="1"/>
              </p:cNvSpPr>
              <p:nvPr/>
            </p:nvSpPr>
            <p:spPr bwMode="auto">
              <a:xfrm>
                <a:off x="4194" y="119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76" name="Line 293"/>
              <p:cNvSpPr>
                <a:spLocks noChangeShapeType="1"/>
              </p:cNvSpPr>
              <p:nvPr/>
            </p:nvSpPr>
            <p:spPr bwMode="auto">
              <a:xfrm>
                <a:off x="4195" y="119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77" name="Line 294"/>
              <p:cNvSpPr>
                <a:spLocks noChangeShapeType="1"/>
              </p:cNvSpPr>
              <p:nvPr/>
            </p:nvSpPr>
            <p:spPr bwMode="auto">
              <a:xfrm>
                <a:off x="4197" y="119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78" name="Line 295"/>
              <p:cNvSpPr>
                <a:spLocks noChangeShapeType="1"/>
              </p:cNvSpPr>
              <p:nvPr/>
            </p:nvSpPr>
            <p:spPr bwMode="auto">
              <a:xfrm flipV="1">
                <a:off x="4198" y="1191"/>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79" name="Line 296"/>
              <p:cNvSpPr>
                <a:spLocks noChangeShapeType="1"/>
              </p:cNvSpPr>
              <p:nvPr/>
            </p:nvSpPr>
            <p:spPr bwMode="auto">
              <a:xfrm flipV="1">
                <a:off x="4199" y="119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80" name="Line 297"/>
              <p:cNvSpPr>
                <a:spLocks noChangeShapeType="1"/>
              </p:cNvSpPr>
              <p:nvPr/>
            </p:nvSpPr>
            <p:spPr bwMode="auto">
              <a:xfrm>
                <a:off x="4200" y="1190"/>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81" name="Line 298"/>
              <p:cNvSpPr>
                <a:spLocks noChangeShapeType="1"/>
              </p:cNvSpPr>
              <p:nvPr/>
            </p:nvSpPr>
            <p:spPr bwMode="auto">
              <a:xfrm>
                <a:off x="4203" y="119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82" name="Line 299"/>
              <p:cNvSpPr>
                <a:spLocks noChangeShapeType="1"/>
              </p:cNvSpPr>
              <p:nvPr/>
            </p:nvSpPr>
            <p:spPr bwMode="auto">
              <a:xfrm>
                <a:off x="4204" y="119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83" name="Line 300"/>
              <p:cNvSpPr>
                <a:spLocks noChangeShapeType="1"/>
              </p:cNvSpPr>
              <p:nvPr/>
            </p:nvSpPr>
            <p:spPr bwMode="auto">
              <a:xfrm flipV="1">
                <a:off x="4205" y="1189"/>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84" name="Line 301"/>
              <p:cNvSpPr>
                <a:spLocks noChangeShapeType="1"/>
              </p:cNvSpPr>
              <p:nvPr/>
            </p:nvSpPr>
            <p:spPr bwMode="auto">
              <a:xfrm>
                <a:off x="4207" y="1189"/>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85" name="Line 302"/>
              <p:cNvSpPr>
                <a:spLocks noChangeShapeType="1"/>
              </p:cNvSpPr>
              <p:nvPr/>
            </p:nvSpPr>
            <p:spPr bwMode="auto">
              <a:xfrm flipV="1">
                <a:off x="4210" y="118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86" name="Line 303"/>
              <p:cNvSpPr>
                <a:spLocks noChangeShapeType="1"/>
              </p:cNvSpPr>
              <p:nvPr/>
            </p:nvSpPr>
            <p:spPr bwMode="auto">
              <a:xfrm>
                <a:off x="4211" y="118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87" name="Line 304"/>
              <p:cNvSpPr>
                <a:spLocks noChangeShapeType="1"/>
              </p:cNvSpPr>
              <p:nvPr/>
            </p:nvSpPr>
            <p:spPr bwMode="auto">
              <a:xfrm>
                <a:off x="4212" y="118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88" name="Line 305"/>
              <p:cNvSpPr>
                <a:spLocks noChangeShapeType="1"/>
              </p:cNvSpPr>
              <p:nvPr/>
            </p:nvSpPr>
            <p:spPr bwMode="auto">
              <a:xfrm flipV="1">
                <a:off x="4214" y="118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89" name="Line 306"/>
              <p:cNvSpPr>
                <a:spLocks noChangeShapeType="1"/>
              </p:cNvSpPr>
              <p:nvPr/>
            </p:nvSpPr>
            <p:spPr bwMode="auto">
              <a:xfrm>
                <a:off x="4215" y="118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90" name="Line 307"/>
              <p:cNvSpPr>
                <a:spLocks noChangeShapeType="1"/>
              </p:cNvSpPr>
              <p:nvPr/>
            </p:nvSpPr>
            <p:spPr bwMode="auto">
              <a:xfrm>
                <a:off x="4217" y="118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91" name="Line 308"/>
              <p:cNvSpPr>
                <a:spLocks noChangeShapeType="1"/>
              </p:cNvSpPr>
              <p:nvPr/>
            </p:nvSpPr>
            <p:spPr bwMode="auto">
              <a:xfrm>
                <a:off x="4218" y="118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92" name="Line 309"/>
              <p:cNvSpPr>
                <a:spLocks noChangeShapeType="1"/>
              </p:cNvSpPr>
              <p:nvPr/>
            </p:nvSpPr>
            <p:spPr bwMode="auto">
              <a:xfrm flipV="1">
                <a:off x="4220" y="1185"/>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93" name="Line 310"/>
              <p:cNvSpPr>
                <a:spLocks noChangeShapeType="1"/>
              </p:cNvSpPr>
              <p:nvPr/>
            </p:nvSpPr>
            <p:spPr bwMode="auto">
              <a:xfrm>
                <a:off x="4221" y="118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94" name="Line 311"/>
              <p:cNvSpPr>
                <a:spLocks noChangeShapeType="1"/>
              </p:cNvSpPr>
              <p:nvPr/>
            </p:nvSpPr>
            <p:spPr bwMode="auto">
              <a:xfrm>
                <a:off x="4222" y="118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95" name="Line 312"/>
              <p:cNvSpPr>
                <a:spLocks noChangeShapeType="1"/>
              </p:cNvSpPr>
              <p:nvPr/>
            </p:nvSpPr>
            <p:spPr bwMode="auto">
              <a:xfrm flipV="1">
                <a:off x="4223" y="1184"/>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96" name="Line 313"/>
              <p:cNvSpPr>
                <a:spLocks noChangeShapeType="1"/>
              </p:cNvSpPr>
              <p:nvPr/>
            </p:nvSpPr>
            <p:spPr bwMode="auto">
              <a:xfrm>
                <a:off x="4225" y="118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97" name="Line 314"/>
              <p:cNvSpPr>
                <a:spLocks noChangeShapeType="1"/>
              </p:cNvSpPr>
              <p:nvPr/>
            </p:nvSpPr>
            <p:spPr bwMode="auto">
              <a:xfrm flipV="1">
                <a:off x="4227" y="118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98" name="Line 315"/>
              <p:cNvSpPr>
                <a:spLocks noChangeShapeType="1"/>
              </p:cNvSpPr>
              <p:nvPr/>
            </p:nvSpPr>
            <p:spPr bwMode="auto">
              <a:xfrm>
                <a:off x="4228" y="118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99" name="Line 316"/>
              <p:cNvSpPr>
                <a:spLocks noChangeShapeType="1"/>
              </p:cNvSpPr>
              <p:nvPr/>
            </p:nvSpPr>
            <p:spPr bwMode="auto">
              <a:xfrm>
                <a:off x="4229" y="118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00" name="Line 317"/>
              <p:cNvSpPr>
                <a:spLocks noChangeShapeType="1"/>
              </p:cNvSpPr>
              <p:nvPr/>
            </p:nvSpPr>
            <p:spPr bwMode="auto">
              <a:xfrm flipV="1">
                <a:off x="4231" y="118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01" name="Line 318"/>
              <p:cNvSpPr>
                <a:spLocks noChangeShapeType="1"/>
              </p:cNvSpPr>
              <p:nvPr/>
            </p:nvSpPr>
            <p:spPr bwMode="auto">
              <a:xfrm>
                <a:off x="4232" y="118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02" name="Line 319"/>
              <p:cNvSpPr>
                <a:spLocks noChangeShapeType="1"/>
              </p:cNvSpPr>
              <p:nvPr/>
            </p:nvSpPr>
            <p:spPr bwMode="auto">
              <a:xfrm>
                <a:off x="4233" y="118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03" name="Line 320"/>
              <p:cNvSpPr>
                <a:spLocks noChangeShapeType="1"/>
              </p:cNvSpPr>
              <p:nvPr/>
            </p:nvSpPr>
            <p:spPr bwMode="auto">
              <a:xfrm flipV="1">
                <a:off x="4234" y="1180"/>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04" name="Line 321"/>
              <p:cNvSpPr>
                <a:spLocks noChangeShapeType="1"/>
              </p:cNvSpPr>
              <p:nvPr/>
            </p:nvSpPr>
            <p:spPr bwMode="auto">
              <a:xfrm>
                <a:off x="4235" y="1180"/>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05" name="Line 322"/>
              <p:cNvSpPr>
                <a:spLocks noChangeShapeType="1"/>
              </p:cNvSpPr>
              <p:nvPr/>
            </p:nvSpPr>
            <p:spPr bwMode="auto">
              <a:xfrm>
                <a:off x="4238" y="118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06" name="Line 323"/>
              <p:cNvSpPr>
                <a:spLocks noChangeShapeType="1"/>
              </p:cNvSpPr>
              <p:nvPr/>
            </p:nvSpPr>
            <p:spPr bwMode="auto">
              <a:xfrm>
                <a:off x="4239" y="118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07" name="Line 324"/>
              <p:cNvSpPr>
                <a:spLocks noChangeShapeType="1"/>
              </p:cNvSpPr>
              <p:nvPr/>
            </p:nvSpPr>
            <p:spPr bwMode="auto">
              <a:xfrm flipV="1">
                <a:off x="4240" y="1179"/>
                <a:ext cx="4"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08" name="Line 325"/>
              <p:cNvSpPr>
                <a:spLocks noChangeShapeType="1"/>
              </p:cNvSpPr>
              <p:nvPr/>
            </p:nvSpPr>
            <p:spPr bwMode="auto">
              <a:xfrm>
                <a:off x="4244" y="117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09" name="Line 326"/>
              <p:cNvSpPr>
                <a:spLocks noChangeShapeType="1"/>
              </p:cNvSpPr>
              <p:nvPr/>
            </p:nvSpPr>
            <p:spPr bwMode="auto">
              <a:xfrm flipV="1">
                <a:off x="4245" y="117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10" name="Line 327"/>
              <p:cNvSpPr>
                <a:spLocks noChangeShapeType="1"/>
              </p:cNvSpPr>
              <p:nvPr/>
            </p:nvSpPr>
            <p:spPr bwMode="auto">
              <a:xfrm>
                <a:off x="4246" y="117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11" name="Line 328"/>
              <p:cNvSpPr>
                <a:spLocks noChangeShapeType="1"/>
              </p:cNvSpPr>
              <p:nvPr/>
            </p:nvSpPr>
            <p:spPr bwMode="auto">
              <a:xfrm flipV="1">
                <a:off x="4248" y="117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12" name="Line 329"/>
              <p:cNvSpPr>
                <a:spLocks noChangeShapeType="1"/>
              </p:cNvSpPr>
              <p:nvPr/>
            </p:nvSpPr>
            <p:spPr bwMode="auto">
              <a:xfrm>
                <a:off x="4249" y="117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13" name="Line 330"/>
              <p:cNvSpPr>
                <a:spLocks noChangeShapeType="1"/>
              </p:cNvSpPr>
              <p:nvPr/>
            </p:nvSpPr>
            <p:spPr bwMode="auto">
              <a:xfrm>
                <a:off x="4251" y="117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14" name="Line 331"/>
              <p:cNvSpPr>
                <a:spLocks noChangeShapeType="1"/>
              </p:cNvSpPr>
              <p:nvPr/>
            </p:nvSpPr>
            <p:spPr bwMode="auto">
              <a:xfrm flipV="1">
                <a:off x="4252" y="1176"/>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15" name="Line 332"/>
              <p:cNvSpPr>
                <a:spLocks noChangeShapeType="1"/>
              </p:cNvSpPr>
              <p:nvPr/>
            </p:nvSpPr>
            <p:spPr bwMode="auto">
              <a:xfrm>
                <a:off x="4254" y="117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16" name="Line 333"/>
              <p:cNvSpPr>
                <a:spLocks noChangeShapeType="1"/>
              </p:cNvSpPr>
              <p:nvPr/>
            </p:nvSpPr>
            <p:spPr bwMode="auto">
              <a:xfrm>
                <a:off x="4255" y="117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17" name="Line 334"/>
              <p:cNvSpPr>
                <a:spLocks noChangeShapeType="1"/>
              </p:cNvSpPr>
              <p:nvPr/>
            </p:nvSpPr>
            <p:spPr bwMode="auto">
              <a:xfrm flipV="1">
                <a:off x="4256" y="1174"/>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18" name="Line 335"/>
              <p:cNvSpPr>
                <a:spLocks noChangeShapeType="1"/>
              </p:cNvSpPr>
              <p:nvPr/>
            </p:nvSpPr>
            <p:spPr bwMode="auto">
              <a:xfrm>
                <a:off x="4257" y="1174"/>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19" name="Line 336"/>
              <p:cNvSpPr>
                <a:spLocks noChangeShapeType="1"/>
              </p:cNvSpPr>
              <p:nvPr/>
            </p:nvSpPr>
            <p:spPr bwMode="auto">
              <a:xfrm>
                <a:off x="4260" y="117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20" name="Line 337"/>
              <p:cNvSpPr>
                <a:spLocks noChangeShapeType="1"/>
              </p:cNvSpPr>
              <p:nvPr/>
            </p:nvSpPr>
            <p:spPr bwMode="auto">
              <a:xfrm>
                <a:off x="4261" y="117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21" name="Line 338"/>
              <p:cNvSpPr>
                <a:spLocks noChangeShapeType="1"/>
              </p:cNvSpPr>
              <p:nvPr/>
            </p:nvSpPr>
            <p:spPr bwMode="auto">
              <a:xfrm flipV="1">
                <a:off x="4262" y="117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22" name="Line 339"/>
              <p:cNvSpPr>
                <a:spLocks noChangeShapeType="1"/>
              </p:cNvSpPr>
              <p:nvPr/>
            </p:nvSpPr>
            <p:spPr bwMode="auto">
              <a:xfrm>
                <a:off x="4263" y="117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23" name="Line 340"/>
              <p:cNvSpPr>
                <a:spLocks noChangeShapeType="1"/>
              </p:cNvSpPr>
              <p:nvPr/>
            </p:nvSpPr>
            <p:spPr bwMode="auto">
              <a:xfrm>
                <a:off x="4265" y="117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24" name="Line 341"/>
              <p:cNvSpPr>
                <a:spLocks noChangeShapeType="1"/>
              </p:cNvSpPr>
              <p:nvPr/>
            </p:nvSpPr>
            <p:spPr bwMode="auto">
              <a:xfrm flipV="1">
                <a:off x="4266" y="117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25" name="Line 342"/>
              <p:cNvSpPr>
                <a:spLocks noChangeShapeType="1"/>
              </p:cNvSpPr>
              <p:nvPr/>
            </p:nvSpPr>
            <p:spPr bwMode="auto">
              <a:xfrm>
                <a:off x="4267" y="117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26" name="Line 343"/>
              <p:cNvSpPr>
                <a:spLocks noChangeShapeType="1"/>
              </p:cNvSpPr>
              <p:nvPr/>
            </p:nvSpPr>
            <p:spPr bwMode="auto">
              <a:xfrm>
                <a:off x="4268" y="1172"/>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27" name="Line 344"/>
              <p:cNvSpPr>
                <a:spLocks noChangeShapeType="1"/>
              </p:cNvSpPr>
              <p:nvPr/>
            </p:nvSpPr>
            <p:spPr bwMode="auto">
              <a:xfrm flipV="1">
                <a:off x="4271" y="117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28" name="Line 345"/>
              <p:cNvSpPr>
                <a:spLocks noChangeShapeType="1"/>
              </p:cNvSpPr>
              <p:nvPr/>
            </p:nvSpPr>
            <p:spPr bwMode="auto">
              <a:xfrm>
                <a:off x="4272" y="117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29" name="Line 346"/>
              <p:cNvSpPr>
                <a:spLocks noChangeShapeType="1"/>
              </p:cNvSpPr>
              <p:nvPr/>
            </p:nvSpPr>
            <p:spPr bwMode="auto">
              <a:xfrm flipV="1">
                <a:off x="4273" y="1169"/>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30" name="Line 347"/>
              <p:cNvSpPr>
                <a:spLocks noChangeShapeType="1"/>
              </p:cNvSpPr>
              <p:nvPr/>
            </p:nvSpPr>
            <p:spPr bwMode="auto">
              <a:xfrm>
                <a:off x="4274" y="116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31" name="Line 348"/>
              <p:cNvSpPr>
                <a:spLocks noChangeShapeType="1"/>
              </p:cNvSpPr>
              <p:nvPr/>
            </p:nvSpPr>
            <p:spPr bwMode="auto">
              <a:xfrm flipV="1">
                <a:off x="4276" y="1168"/>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32" name="Line 349"/>
              <p:cNvSpPr>
                <a:spLocks noChangeShapeType="1"/>
              </p:cNvSpPr>
              <p:nvPr/>
            </p:nvSpPr>
            <p:spPr bwMode="auto">
              <a:xfrm>
                <a:off x="4279" y="116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33" name="Line 350"/>
              <p:cNvSpPr>
                <a:spLocks noChangeShapeType="1"/>
              </p:cNvSpPr>
              <p:nvPr/>
            </p:nvSpPr>
            <p:spPr bwMode="auto">
              <a:xfrm>
                <a:off x="4280" y="116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34" name="Line 351"/>
              <p:cNvSpPr>
                <a:spLocks noChangeShapeType="1"/>
              </p:cNvSpPr>
              <p:nvPr/>
            </p:nvSpPr>
            <p:spPr bwMode="auto">
              <a:xfrm flipV="1">
                <a:off x="4282" y="116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35" name="Line 352"/>
              <p:cNvSpPr>
                <a:spLocks noChangeShapeType="1"/>
              </p:cNvSpPr>
              <p:nvPr/>
            </p:nvSpPr>
            <p:spPr bwMode="auto">
              <a:xfrm>
                <a:off x="4283" y="116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36" name="Line 353"/>
              <p:cNvSpPr>
                <a:spLocks noChangeShapeType="1"/>
              </p:cNvSpPr>
              <p:nvPr/>
            </p:nvSpPr>
            <p:spPr bwMode="auto">
              <a:xfrm>
                <a:off x="4285" y="116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37" name="Line 354"/>
              <p:cNvSpPr>
                <a:spLocks noChangeShapeType="1"/>
              </p:cNvSpPr>
              <p:nvPr/>
            </p:nvSpPr>
            <p:spPr bwMode="auto">
              <a:xfrm>
                <a:off x="4286" y="116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38" name="Line 355"/>
              <p:cNvSpPr>
                <a:spLocks noChangeShapeType="1"/>
              </p:cNvSpPr>
              <p:nvPr/>
            </p:nvSpPr>
            <p:spPr bwMode="auto">
              <a:xfrm flipV="1">
                <a:off x="4288" y="116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39" name="Line 356"/>
              <p:cNvSpPr>
                <a:spLocks noChangeShapeType="1"/>
              </p:cNvSpPr>
              <p:nvPr/>
            </p:nvSpPr>
            <p:spPr bwMode="auto">
              <a:xfrm>
                <a:off x="4289" y="116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40" name="Line 357"/>
              <p:cNvSpPr>
                <a:spLocks noChangeShapeType="1"/>
              </p:cNvSpPr>
              <p:nvPr/>
            </p:nvSpPr>
            <p:spPr bwMode="auto">
              <a:xfrm>
                <a:off x="4290" y="1166"/>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41" name="Line 358"/>
              <p:cNvSpPr>
                <a:spLocks noChangeShapeType="1"/>
              </p:cNvSpPr>
              <p:nvPr/>
            </p:nvSpPr>
            <p:spPr bwMode="auto">
              <a:xfrm flipV="1">
                <a:off x="4293" y="116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42" name="Line 359"/>
              <p:cNvSpPr>
                <a:spLocks noChangeShapeType="1"/>
              </p:cNvSpPr>
              <p:nvPr/>
            </p:nvSpPr>
            <p:spPr bwMode="auto">
              <a:xfrm>
                <a:off x="4294" y="116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43" name="Line 360"/>
              <p:cNvSpPr>
                <a:spLocks noChangeShapeType="1"/>
              </p:cNvSpPr>
              <p:nvPr/>
            </p:nvSpPr>
            <p:spPr bwMode="auto">
              <a:xfrm flipV="1">
                <a:off x="4295" y="1163"/>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44" name="Line 361"/>
              <p:cNvSpPr>
                <a:spLocks noChangeShapeType="1"/>
              </p:cNvSpPr>
              <p:nvPr/>
            </p:nvSpPr>
            <p:spPr bwMode="auto">
              <a:xfrm>
                <a:off x="4296" y="116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45" name="Line 362"/>
              <p:cNvSpPr>
                <a:spLocks noChangeShapeType="1"/>
              </p:cNvSpPr>
              <p:nvPr/>
            </p:nvSpPr>
            <p:spPr bwMode="auto">
              <a:xfrm>
                <a:off x="4297" y="116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46" name="Line 363"/>
              <p:cNvSpPr>
                <a:spLocks noChangeShapeType="1"/>
              </p:cNvSpPr>
              <p:nvPr/>
            </p:nvSpPr>
            <p:spPr bwMode="auto">
              <a:xfrm flipV="1">
                <a:off x="4299" y="116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47" name="Line 364"/>
              <p:cNvSpPr>
                <a:spLocks noChangeShapeType="1"/>
              </p:cNvSpPr>
              <p:nvPr/>
            </p:nvSpPr>
            <p:spPr bwMode="auto">
              <a:xfrm flipV="1">
                <a:off x="4022" y="124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48" name="Line 365"/>
              <p:cNvSpPr>
                <a:spLocks noChangeShapeType="1"/>
              </p:cNvSpPr>
              <p:nvPr/>
            </p:nvSpPr>
            <p:spPr bwMode="auto">
              <a:xfrm>
                <a:off x="4023" y="124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49" name="Line 366"/>
              <p:cNvSpPr>
                <a:spLocks noChangeShapeType="1"/>
              </p:cNvSpPr>
              <p:nvPr/>
            </p:nvSpPr>
            <p:spPr bwMode="auto">
              <a:xfrm>
                <a:off x="4024" y="1240"/>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50" name="Line 367"/>
              <p:cNvSpPr>
                <a:spLocks noChangeShapeType="1"/>
              </p:cNvSpPr>
              <p:nvPr/>
            </p:nvSpPr>
            <p:spPr bwMode="auto">
              <a:xfrm flipV="1">
                <a:off x="4027" y="123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51" name="Line 368"/>
              <p:cNvSpPr>
                <a:spLocks noChangeShapeType="1"/>
              </p:cNvSpPr>
              <p:nvPr/>
            </p:nvSpPr>
            <p:spPr bwMode="auto">
              <a:xfrm>
                <a:off x="4028" y="123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52" name="Line 369"/>
              <p:cNvSpPr>
                <a:spLocks noChangeShapeType="1"/>
              </p:cNvSpPr>
              <p:nvPr/>
            </p:nvSpPr>
            <p:spPr bwMode="auto">
              <a:xfrm flipV="1">
                <a:off x="4029" y="123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53" name="Line 370"/>
              <p:cNvSpPr>
                <a:spLocks noChangeShapeType="1"/>
              </p:cNvSpPr>
              <p:nvPr/>
            </p:nvSpPr>
            <p:spPr bwMode="auto">
              <a:xfrm>
                <a:off x="4030" y="1238"/>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54" name="Line 371"/>
              <p:cNvSpPr>
                <a:spLocks noChangeShapeType="1"/>
              </p:cNvSpPr>
              <p:nvPr/>
            </p:nvSpPr>
            <p:spPr bwMode="auto">
              <a:xfrm>
                <a:off x="4033" y="123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55" name="Line 372"/>
              <p:cNvSpPr>
                <a:spLocks noChangeShapeType="1"/>
              </p:cNvSpPr>
              <p:nvPr/>
            </p:nvSpPr>
            <p:spPr bwMode="auto">
              <a:xfrm>
                <a:off x="4034" y="123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56" name="Line 373"/>
              <p:cNvSpPr>
                <a:spLocks noChangeShapeType="1"/>
              </p:cNvSpPr>
              <p:nvPr/>
            </p:nvSpPr>
            <p:spPr bwMode="auto">
              <a:xfrm flipV="1">
                <a:off x="4035" y="1236"/>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57" name="Line 374"/>
              <p:cNvSpPr>
                <a:spLocks noChangeShapeType="1"/>
              </p:cNvSpPr>
              <p:nvPr/>
            </p:nvSpPr>
            <p:spPr bwMode="auto">
              <a:xfrm>
                <a:off x="4036" y="123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58" name="Line 375"/>
              <p:cNvSpPr>
                <a:spLocks noChangeShapeType="1"/>
              </p:cNvSpPr>
              <p:nvPr/>
            </p:nvSpPr>
            <p:spPr bwMode="auto">
              <a:xfrm>
                <a:off x="4037" y="123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59" name="Line 376"/>
              <p:cNvSpPr>
                <a:spLocks noChangeShapeType="1"/>
              </p:cNvSpPr>
              <p:nvPr/>
            </p:nvSpPr>
            <p:spPr bwMode="auto">
              <a:xfrm flipV="1">
                <a:off x="4039" y="123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60" name="Line 377"/>
              <p:cNvSpPr>
                <a:spLocks noChangeShapeType="1"/>
              </p:cNvSpPr>
              <p:nvPr/>
            </p:nvSpPr>
            <p:spPr bwMode="auto">
              <a:xfrm>
                <a:off x="4040" y="123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61" name="Line 378"/>
              <p:cNvSpPr>
                <a:spLocks noChangeShapeType="1"/>
              </p:cNvSpPr>
              <p:nvPr/>
            </p:nvSpPr>
            <p:spPr bwMode="auto">
              <a:xfrm>
                <a:off x="4041" y="123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62" name="Line 379"/>
              <p:cNvSpPr>
                <a:spLocks noChangeShapeType="1"/>
              </p:cNvSpPr>
              <p:nvPr/>
            </p:nvSpPr>
            <p:spPr bwMode="auto">
              <a:xfrm>
                <a:off x="4042" y="1235"/>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63" name="Line 380"/>
              <p:cNvSpPr>
                <a:spLocks noChangeShapeType="1"/>
              </p:cNvSpPr>
              <p:nvPr/>
            </p:nvSpPr>
            <p:spPr bwMode="auto">
              <a:xfrm flipV="1">
                <a:off x="4044" y="1234"/>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64" name="Line 381"/>
              <p:cNvSpPr>
                <a:spLocks noChangeShapeType="1"/>
              </p:cNvSpPr>
              <p:nvPr/>
            </p:nvSpPr>
            <p:spPr bwMode="auto">
              <a:xfrm>
                <a:off x="4046" y="123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65" name="Line 382"/>
              <p:cNvSpPr>
                <a:spLocks noChangeShapeType="1"/>
              </p:cNvSpPr>
              <p:nvPr/>
            </p:nvSpPr>
            <p:spPr bwMode="auto">
              <a:xfrm>
                <a:off x="4047" y="123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66" name="Line 383"/>
              <p:cNvSpPr>
                <a:spLocks noChangeShapeType="1"/>
              </p:cNvSpPr>
              <p:nvPr/>
            </p:nvSpPr>
            <p:spPr bwMode="auto">
              <a:xfrm flipV="1">
                <a:off x="4048" y="1233"/>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67" name="Line 384"/>
              <p:cNvSpPr>
                <a:spLocks noChangeShapeType="1"/>
              </p:cNvSpPr>
              <p:nvPr/>
            </p:nvSpPr>
            <p:spPr bwMode="auto">
              <a:xfrm>
                <a:off x="4050" y="123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68" name="Line 385"/>
              <p:cNvSpPr>
                <a:spLocks noChangeShapeType="1"/>
              </p:cNvSpPr>
              <p:nvPr/>
            </p:nvSpPr>
            <p:spPr bwMode="auto">
              <a:xfrm flipV="1">
                <a:off x="4051" y="1231"/>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69" name="Line 386"/>
              <p:cNvSpPr>
                <a:spLocks noChangeShapeType="1"/>
              </p:cNvSpPr>
              <p:nvPr/>
            </p:nvSpPr>
            <p:spPr bwMode="auto">
              <a:xfrm>
                <a:off x="4053" y="123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70" name="Line 387"/>
              <p:cNvSpPr>
                <a:spLocks noChangeShapeType="1"/>
              </p:cNvSpPr>
              <p:nvPr/>
            </p:nvSpPr>
            <p:spPr bwMode="auto">
              <a:xfrm flipV="1">
                <a:off x="4054" y="1230"/>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71" name="Line 388"/>
              <p:cNvSpPr>
                <a:spLocks noChangeShapeType="1"/>
              </p:cNvSpPr>
              <p:nvPr/>
            </p:nvSpPr>
            <p:spPr bwMode="auto">
              <a:xfrm>
                <a:off x="4057" y="123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72" name="Line 389"/>
              <p:cNvSpPr>
                <a:spLocks noChangeShapeType="1"/>
              </p:cNvSpPr>
              <p:nvPr/>
            </p:nvSpPr>
            <p:spPr bwMode="auto">
              <a:xfrm>
                <a:off x="4058" y="123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73" name="Line 390"/>
              <p:cNvSpPr>
                <a:spLocks noChangeShapeType="1"/>
              </p:cNvSpPr>
              <p:nvPr/>
            </p:nvSpPr>
            <p:spPr bwMode="auto">
              <a:xfrm>
                <a:off x="4059" y="123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74" name="Line 391"/>
              <p:cNvSpPr>
                <a:spLocks noChangeShapeType="1"/>
              </p:cNvSpPr>
              <p:nvPr/>
            </p:nvSpPr>
            <p:spPr bwMode="auto">
              <a:xfrm flipV="1">
                <a:off x="4061" y="1229"/>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75" name="Line 392"/>
              <p:cNvSpPr>
                <a:spLocks noChangeShapeType="1"/>
              </p:cNvSpPr>
              <p:nvPr/>
            </p:nvSpPr>
            <p:spPr bwMode="auto">
              <a:xfrm>
                <a:off x="4063" y="122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76" name="Line 393"/>
              <p:cNvSpPr>
                <a:spLocks noChangeShapeType="1"/>
              </p:cNvSpPr>
              <p:nvPr/>
            </p:nvSpPr>
            <p:spPr bwMode="auto">
              <a:xfrm>
                <a:off x="4064" y="122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77" name="Line 394"/>
              <p:cNvSpPr>
                <a:spLocks noChangeShapeType="1"/>
              </p:cNvSpPr>
              <p:nvPr/>
            </p:nvSpPr>
            <p:spPr bwMode="auto">
              <a:xfrm flipV="1">
                <a:off x="4065" y="1228"/>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78" name="Line 395"/>
              <p:cNvSpPr>
                <a:spLocks noChangeShapeType="1"/>
              </p:cNvSpPr>
              <p:nvPr/>
            </p:nvSpPr>
            <p:spPr bwMode="auto">
              <a:xfrm>
                <a:off x="4067" y="122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79" name="Line 396"/>
              <p:cNvSpPr>
                <a:spLocks noChangeShapeType="1"/>
              </p:cNvSpPr>
              <p:nvPr/>
            </p:nvSpPr>
            <p:spPr bwMode="auto">
              <a:xfrm>
                <a:off x="4068" y="122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80" name="Line 397"/>
              <p:cNvSpPr>
                <a:spLocks noChangeShapeType="1"/>
              </p:cNvSpPr>
              <p:nvPr/>
            </p:nvSpPr>
            <p:spPr bwMode="auto">
              <a:xfrm>
                <a:off x="4069" y="122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81" name="Line 398"/>
              <p:cNvSpPr>
                <a:spLocks noChangeShapeType="1"/>
              </p:cNvSpPr>
              <p:nvPr/>
            </p:nvSpPr>
            <p:spPr bwMode="auto">
              <a:xfrm flipV="1">
                <a:off x="4070" y="122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82" name="Line 399"/>
              <p:cNvSpPr>
                <a:spLocks noChangeShapeType="1"/>
              </p:cNvSpPr>
              <p:nvPr/>
            </p:nvSpPr>
            <p:spPr bwMode="auto">
              <a:xfrm>
                <a:off x="4071" y="1227"/>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83" name="Line 400"/>
              <p:cNvSpPr>
                <a:spLocks noChangeShapeType="1"/>
              </p:cNvSpPr>
              <p:nvPr/>
            </p:nvSpPr>
            <p:spPr bwMode="auto">
              <a:xfrm>
                <a:off x="4074" y="122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84" name="Line 401"/>
              <p:cNvSpPr>
                <a:spLocks noChangeShapeType="1"/>
              </p:cNvSpPr>
              <p:nvPr/>
            </p:nvSpPr>
            <p:spPr bwMode="auto">
              <a:xfrm flipV="1">
                <a:off x="4075" y="1225"/>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85" name="Line 402"/>
              <p:cNvSpPr>
                <a:spLocks noChangeShapeType="1"/>
              </p:cNvSpPr>
              <p:nvPr/>
            </p:nvSpPr>
            <p:spPr bwMode="auto">
              <a:xfrm>
                <a:off x="4076" y="1225"/>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86" name="Line 403"/>
              <p:cNvSpPr>
                <a:spLocks noChangeShapeType="1"/>
              </p:cNvSpPr>
              <p:nvPr/>
            </p:nvSpPr>
            <p:spPr bwMode="auto">
              <a:xfrm flipV="1">
                <a:off x="4078" y="122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87" name="Line 404"/>
              <p:cNvSpPr>
                <a:spLocks noChangeShapeType="1"/>
              </p:cNvSpPr>
              <p:nvPr/>
            </p:nvSpPr>
            <p:spPr bwMode="auto">
              <a:xfrm>
                <a:off x="4079" y="122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88" name="Line 405"/>
              <p:cNvSpPr>
                <a:spLocks noChangeShapeType="1"/>
              </p:cNvSpPr>
              <p:nvPr/>
            </p:nvSpPr>
            <p:spPr bwMode="auto">
              <a:xfrm>
                <a:off x="4081" y="122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2" name="Group 607"/>
            <p:cNvGrpSpPr>
              <a:grpSpLocks/>
            </p:cNvGrpSpPr>
            <p:nvPr/>
          </p:nvGrpSpPr>
          <p:grpSpPr bwMode="auto">
            <a:xfrm>
              <a:off x="3753" y="1202"/>
              <a:ext cx="407" cy="110"/>
              <a:chOff x="3753" y="1202"/>
              <a:chExt cx="407" cy="110"/>
            </a:xfrm>
          </p:grpSpPr>
          <p:sp>
            <p:nvSpPr>
              <p:cNvPr id="1989" name="Line 407"/>
              <p:cNvSpPr>
                <a:spLocks noChangeShapeType="1"/>
              </p:cNvSpPr>
              <p:nvPr/>
            </p:nvSpPr>
            <p:spPr bwMode="auto">
              <a:xfrm>
                <a:off x="4082" y="122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90" name="Line 408"/>
              <p:cNvSpPr>
                <a:spLocks noChangeShapeType="1"/>
              </p:cNvSpPr>
              <p:nvPr/>
            </p:nvSpPr>
            <p:spPr bwMode="auto">
              <a:xfrm flipV="1">
                <a:off x="4084" y="122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91" name="Line 409"/>
              <p:cNvSpPr>
                <a:spLocks noChangeShapeType="1"/>
              </p:cNvSpPr>
              <p:nvPr/>
            </p:nvSpPr>
            <p:spPr bwMode="auto">
              <a:xfrm>
                <a:off x="4085" y="122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92" name="Line 410"/>
              <p:cNvSpPr>
                <a:spLocks noChangeShapeType="1"/>
              </p:cNvSpPr>
              <p:nvPr/>
            </p:nvSpPr>
            <p:spPr bwMode="auto">
              <a:xfrm>
                <a:off x="4086" y="122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93" name="Line 411"/>
              <p:cNvSpPr>
                <a:spLocks noChangeShapeType="1"/>
              </p:cNvSpPr>
              <p:nvPr/>
            </p:nvSpPr>
            <p:spPr bwMode="auto">
              <a:xfrm flipV="1">
                <a:off x="4087" y="122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94" name="Line 412"/>
              <p:cNvSpPr>
                <a:spLocks noChangeShapeType="1"/>
              </p:cNvSpPr>
              <p:nvPr/>
            </p:nvSpPr>
            <p:spPr bwMode="auto">
              <a:xfrm>
                <a:off x="4088" y="122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95" name="Line 413"/>
              <p:cNvSpPr>
                <a:spLocks noChangeShapeType="1"/>
              </p:cNvSpPr>
              <p:nvPr/>
            </p:nvSpPr>
            <p:spPr bwMode="auto">
              <a:xfrm>
                <a:off x="4090" y="122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96" name="Line 414"/>
              <p:cNvSpPr>
                <a:spLocks noChangeShapeType="1"/>
              </p:cNvSpPr>
              <p:nvPr/>
            </p:nvSpPr>
            <p:spPr bwMode="auto">
              <a:xfrm>
                <a:off x="4091" y="122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97" name="Line 415"/>
              <p:cNvSpPr>
                <a:spLocks noChangeShapeType="1"/>
              </p:cNvSpPr>
              <p:nvPr/>
            </p:nvSpPr>
            <p:spPr bwMode="auto">
              <a:xfrm flipV="1">
                <a:off x="4092" y="1221"/>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98" name="Line 416"/>
              <p:cNvSpPr>
                <a:spLocks noChangeShapeType="1"/>
              </p:cNvSpPr>
              <p:nvPr/>
            </p:nvSpPr>
            <p:spPr bwMode="auto">
              <a:xfrm>
                <a:off x="4095" y="122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99" name="Line 417"/>
              <p:cNvSpPr>
                <a:spLocks noChangeShapeType="1"/>
              </p:cNvSpPr>
              <p:nvPr/>
            </p:nvSpPr>
            <p:spPr bwMode="auto">
              <a:xfrm>
                <a:off x="4096" y="122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00" name="Line 418"/>
              <p:cNvSpPr>
                <a:spLocks noChangeShapeType="1"/>
              </p:cNvSpPr>
              <p:nvPr/>
            </p:nvSpPr>
            <p:spPr bwMode="auto">
              <a:xfrm flipV="1">
                <a:off x="4097" y="1219"/>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01" name="Line 419"/>
              <p:cNvSpPr>
                <a:spLocks noChangeShapeType="1"/>
              </p:cNvSpPr>
              <p:nvPr/>
            </p:nvSpPr>
            <p:spPr bwMode="auto">
              <a:xfrm>
                <a:off x="4098" y="121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02" name="Line 420"/>
              <p:cNvSpPr>
                <a:spLocks noChangeShapeType="1"/>
              </p:cNvSpPr>
              <p:nvPr/>
            </p:nvSpPr>
            <p:spPr bwMode="auto">
              <a:xfrm flipV="1">
                <a:off x="4099" y="1218"/>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03" name="Line 421"/>
              <p:cNvSpPr>
                <a:spLocks noChangeShapeType="1"/>
              </p:cNvSpPr>
              <p:nvPr/>
            </p:nvSpPr>
            <p:spPr bwMode="auto">
              <a:xfrm>
                <a:off x="4102" y="121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04" name="Line 422"/>
              <p:cNvSpPr>
                <a:spLocks noChangeShapeType="1"/>
              </p:cNvSpPr>
              <p:nvPr/>
            </p:nvSpPr>
            <p:spPr bwMode="auto">
              <a:xfrm>
                <a:off x="4103" y="121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05" name="Line 423"/>
              <p:cNvSpPr>
                <a:spLocks noChangeShapeType="1"/>
              </p:cNvSpPr>
              <p:nvPr/>
            </p:nvSpPr>
            <p:spPr bwMode="auto">
              <a:xfrm flipV="1">
                <a:off x="4104" y="121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06" name="Line 424"/>
              <p:cNvSpPr>
                <a:spLocks noChangeShapeType="1"/>
              </p:cNvSpPr>
              <p:nvPr/>
            </p:nvSpPr>
            <p:spPr bwMode="auto">
              <a:xfrm>
                <a:off x="4105" y="121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07" name="Line 425"/>
              <p:cNvSpPr>
                <a:spLocks noChangeShapeType="1"/>
              </p:cNvSpPr>
              <p:nvPr/>
            </p:nvSpPr>
            <p:spPr bwMode="auto">
              <a:xfrm>
                <a:off x="4107" y="121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08" name="Line 426"/>
              <p:cNvSpPr>
                <a:spLocks noChangeShapeType="1"/>
              </p:cNvSpPr>
              <p:nvPr/>
            </p:nvSpPr>
            <p:spPr bwMode="auto">
              <a:xfrm>
                <a:off x="4108" y="121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09" name="Line 427"/>
              <p:cNvSpPr>
                <a:spLocks noChangeShapeType="1"/>
              </p:cNvSpPr>
              <p:nvPr/>
            </p:nvSpPr>
            <p:spPr bwMode="auto">
              <a:xfrm flipV="1">
                <a:off x="4110" y="1216"/>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10" name="Line 428"/>
              <p:cNvSpPr>
                <a:spLocks noChangeShapeType="1"/>
              </p:cNvSpPr>
              <p:nvPr/>
            </p:nvSpPr>
            <p:spPr bwMode="auto">
              <a:xfrm>
                <a:off x="4112" y="121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11" name="Line 429"/>
              <p:cNvSpPr>
                <a:spLocks noChangeShapeType="1"/>
              </p:cNvSpPr>
              <p:nvPr/>
            </p:nvSpPr>
            <p:spPr bwMode="auto">
              <a:xfrm>
                <a:off x="4113" y="121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12" name="Line 430"/>
              <p:cNvSpPr>
                <a:spLocks noChangeShapeType="1"/>
              </p:cNvSpPr>
              <p:nvPr/>
            </p:nvSpPr>
            <p:spPr bwMode="auto">
              <a:xfrm flipV="1">
                <a:off x="4114" y="1214"/>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13" name="Line 431"/>
              <p:cNvSpPr>
                <a:spLocks noChangeShapeType="1"/>
              </p:cNvSpPr>
              <p:nvPr/>
            </p:nvSpPr>
            <p:spPr bwMode="auto">
              <a:xfrm>
                <a:off x="4115" y="121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14" name="Line 432"/>
              <p:cNvSpPr>
                <a:spLocks noChangeShapeType="1"/>
              </p:cNvSpPr>
              <p:nvPr/>
            </p:nvSpPr>
            <p:spPr bwMode="auto">
              <a:xfrm>
                <a:off x="4116" y="121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15" name="Line 433"/>
              <p:cNvSpPr>
                <a:spLocks noChangeShapeType="1"/>
              </p:cNvSpPr>
              <p:nvPr/>
            </p:nvSpPr>
            <p:spPr bwMode="auto">
              <a:xfrm>
                <a:off x="4118" y="121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16" name="Line 434"/>
              <p:cNvSpPr>
                <a:spLocks noChangeShapeType="1"/>
              </p:cNvSpPr>
              <p:nvPr/>
            </p:nvSpPr>
            <p:spPr bwMode="auto">
              <a:xfrm flipV="1">
                <a:off x="4119" y="1213"/>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17" name="Line 435"/>
              <p:cNvSpPr>
                <a:spLocks noChangeShapeType="1"/>
              </p:cNvSpPr>
              <p:nvPr/>
            </p:nvSpPr>
            <p:spPr bwMode="auto">
              <a:xfrm>
                <a:off x="4121" y="121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18" name="Line 436"/>
              <p:cNvSpPr>
                <a:spLocks noChangeShapeType="1"/>
              </p:cNvSpPr>
              <p:nvPr/>
            </p:nvSpPr>
            <p:spPr bwMode="auto">
              <a:xfrm>
                <a:off x="4122" y="121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19" name="Line 437"/>
              <p:cNvSpPr>
                <a:spLocks noChangeShapeType="1"/>
              </p:cNvSpPr>
              <p:nvPr/>
            </p:nvSpPr>
            <p:spPr bwMode="auto">
              <a:xfrm flipV="1">
                <a:off x="4124" y="121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20" name="Line 438"/>
              <p:cNvSpPr>
                <a:spLocks noChangeShapeType="1"/>
              </p:cNvSpPr>
              <p:nvPr/>
            </p:nvSpPr>
            <p:spPr bwMode="auto">
              <a:xfrm>
                <a:off x="4125" y="121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21" name="Line 439"/>
              <p:cNvSpPr>
                <a:spLocks noChangeShapeType="1"/>
              </p:cNvSpPr>
              <p:nvPr/>
            </p:nvSpPr>
            <p:spPr bwMode="auto">
              <a:xfrm flipV="1">
                <a:off x="4126" y="1211"/>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22" name="Line 440"/>
              <p:cNvSpPr>
                <a:spLocks noChangeShapeType="1"/>
              </p:cNvSpPr>
              <p:nvPr/>
            </p:nvSpPr>
            <p:spPr bwMode="auto">
              <a:xfrm>
                <a:off x="4129" y="121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23" name="Line 441"/>
              <p:cNvSpPr>
                <a:spLocks noChangeShapeType="1"/>
              </p:cNvSpPr>
              <p:nvPr/>
            </p:nvSpPr>
            <p:spPr bwMode="auto">
              <a:xfrm>
                <a:off x="4130" y="121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24" name="Line 442"/>
              <p:cNvSpPr>
                <a:spLocks noChangeShapeType="1"/>
              </p:cNvSpPr>
              <p:nvPr/>
            </p:nvSpPr>
            <p:spPr bwMode="auto">
              <a:xfrm flipV="1">
                <a:off x="4131" y="121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25" name="Line 443"/>
              <p:cNvSpPr>
                <a:spLocks noChangeShapeType="1"/>
              </p:cNvSpPr>
              <p:nvPr/>
            </p:nvSpPr>
            <p:spPr bwMode="auto">
              <a:xfrm>
                <a:off x="4132" y="121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26" name="Line 444"/>
              <p:cNvSpPr>
                <a:spLocks noChangeShapeType="1"/>
              </p:cNvSpPr>
              <p:nvPr/>
            </p:nvSpPr>
            <p:spPr bwMode="auto">
              <a:xfrm>
                <a:off x="4133" y="121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27" name="Line 445"/>
              <p:cNvSpPr>
                <a:spLocks noChangeShapeType="1"/>
              </p:cNvSpPr>
              <p:nvPr/>
            </p:nvSpPr>
            <p:spPr bwMode="auto">
              <a:xfrm>
                <a:off x="4135" y="121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28" name="Line 446"/>
              <p:cNvSpPr>
                <a:spLocks noChangeShapeType="1"/>
              </p:cNvSpPr>
              <p:nvPr/>
            </p:nvSpPr>
            <p:spPr bwMode="auto">
              <a:xfrm flipV="1">
                <a:off x="4136" y="1208"/>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29" name="Line 447"/>
              <p:cNvSpPr>
                <a:spLocks noChangeShapeType="1"/>
              </p:cNvSpPr>
              <p:nvPr/>
            </p:nvSpPr>
            <p:spPr bwMode="auto">
              <a:xfrm>
                <a:off x="4138" y="120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30" name="Line 448"/>
              <p:cNvSpPr>
                <a:spLocks noChangeShapeType="1"/>
              </p:cNvSpPr>
              <p:nvPr/>
            </p:nvSpPr>
            <p:spPr bwMode="auto">
              <a:xfrm>
                <a:off x="4139" y="120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31" name="Line 449"/>
              <p:cNvSpPr>
                <a:spLocks noChangeShapeType="1"/>
              </p:cNvSpPr>
              <p:nvPr/>
            </p:nvSpPr>
            <p:spPr bwMode="auto">
              <a:xfrm flipV="1">
                <a:off x="4141" y="120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32" name="Line 450"/>
              <p:cNvSpPr>
                <a:spLocks noChangeShapeType="1"/>
              </p:cNvSpPr>
              <p:nvPr/>
            </p:nvSpPr>
            <p:spPr bwMode="auto">
              <a:xfrm>
                <a:off x="4142" y="120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33" name="Line 451"/>
              <p:cNvSpPr>
                <a:spLocks noChangeShapeType="1"/>
              </p:cNvSpPr>
              <p:nvPr/>
            </p:nvSpPr>
            <p:spPr bwMode="auto">
              <a:xfrm>
                <a:off x="4143" y="120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34" name="Line 452"/>
              <p:cNvSpPr>
                <a:spLocks noChangeShapeType="1"/>
              </p:cNvSpPr>
              <p:nvPr/>
            </p:nvSpPr>
            <p:spPr bwMode="auto">
              <a:xfrm flipV="1">
                <a:off x="4144" y="1206"/>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35" name="Line 453"/>
              <p:cNvSpPr>
                <a:spLocks noChangeShapeType="1"/>
              </p:cNvSpPr>
              <p:nvPr/>
            </p:nvSpPr>
            <p:spPr bwMode="auto">
              <a:xfrm>
                <a:off x="4146" y="120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36" name="Line 454"/>
              <p:cNvSpPr>
                <a:spLocks noChangeShapeType="1"/>
              </p:cNvSpPr>
              <p:nvPr/>
            </p:nvSpPr>
            <p:spPr bwMode="auto">
              <a:xfrm>
                <a:off x="4147" y="120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37" name="Line 455"/>
              <p:cNvSpPr>
                <a:spLocks noChangeShapeType="1"/>
              </p:cNvSpPr>
              <p:nvPr/>
            </p:nvSpPr>
            <p:spPr bwMode="auto">
              <a:xfrm>
                <a:off x="4149" y="120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38" name="Line 456"/>
              <p:cNvSpPr>
                <a:spLocks noChangeShapeType="1"/>
              </p:cNvSpPr>
              <p:nvPr/>
            </p:nvSpPr>
            <p:spPr bwMode="auto">
              <a:xfrm flipV="1">
                <a:off x="4150" y="1205"/>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39" name="Line 457"/>
              <p:cNvSpPr>
                <a:spLocks noChangeShapeType="1"/>
              </p:cNvSpPr>
              <p:nvPr/>
            </p:nvSpPr>
            <p:spPr bwMode="auto">
              <a:xfrm>
                <a:off x="4152" y="120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40" name="Line 458"/>
              <p:cNvSpPr>
                <a:spLocks noChangeShapeType="1"/>
              </p:cNvSpPr>
              <p:nvPr/>
            </p:nvSpPr>
            <p:spPr bwMode="auto">
              <a:xfrm flipV="1">
                <a:off x="4153" y="1204"/>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41" name="Line 459"/>
              <p:cNvSpPr>
                <a:spLocks noChangeShapeType="1"/>
              </p:cNvSpPr>
              <p:nvPr/>
            </p:nvSpPr>
            <p:spPr bwMode="auto">
              <a:xfrm>
                <a:off x="4155" y="120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42" name="Line 460"/>
              <p:cNvSpPr>
                <a:spLocks noChangeShapeType="1"/>
              </p:cNvSpPr>
              <p:nvPr/>
            </p:nvSpPr>
            <p:spPr bwMode="auto">
              <a:xfrm>
                <a:off x="4156" y="120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43" name="Line 461"/>
              <p:cNvSpPr>
                <a:spLocks noChangeShapeType="1"/>
              </p:cNvSpPr>
              <p:nvPr/>
            </p:nvSpPr>
            <p:spPr bwMode="auto">
              <a:xfrm flipV="1">
                <a:off x="4158" y="1202"/>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44" name="Line 462"/>
              <p:cNvSpPr>
                <a:spLocks noChangeShapeType="1"/>
              </p:cNvSpPr>
              <p:nvPr/>
            </p:nvSpPr>
            <p:spPr bwMode="auto">
              <a:xfrm>
                <a:off x="4159" y="120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45" name="Line 463"/>
              <p:cNvSpPr>
                <a:spLocks noChangeShapeType="1"/>
              </p:cNvSpPr>
              <p:nvPr/>
            </p:nvSpPr>
            <p:spPr bwMode="auto">
              <a:xfrm>
                <a:off x="3887" y="127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46" name="Line 464"/>
              <p:cNvSpPr>
                <a:spLocks noChangeShapeType="1"/>
              </p:cNvSpPr>
              <p:nvPr/>
            </p:nvSpPr>
            <p:spPr bwMode="auto">
              <a:xfrm>
                <a:off x="3888" y="127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47" name="Line 465"/>
              <p:cNvSpPr>
                <a:spLocks noChangeShapeType="1"/>
              </p:cNvSpPr>
              <p:nvPr/>
            </p:nvSpPr>
            <p:spPr bwMode="auto">
              <a:xfrm>
                <a:off x="3889" y="127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48" name="Line 466"/>
              <p:cNvSpPr>
                <a:spLocks noChangeShapeType="1"/>
              </p:cNvSpPr>
              <p:nvPr/>
            </p:nvSpPr>
            <p:spPr bwMode="auto">
              <a:xfrm flipV="1">
                <a:off x="3891" y="127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49" name="Line 467"/>
              <p:cNvSpPr>
                <a:spLocks noChangeShapeType="1"/>
              </p:cNvSpPr>
              <p:nvPr/>
            </p:nvSpPr>
            <p:spPr bwMode="auto">
              <a:xfrm>
                <a:off x="3892" y="127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0" name="Line 468"/>
              <p:cNvSpPr>
                <a:spLocks noChangeShapeType="1"/>
              </p:cNvSpPr>
              <p:nvPr/>
            </p:nvSpPr>
            <p:spPr bwMode="auto">
              <a:xfrm>
                <a:off x="3893" y="127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1" name="Line 469"/>
              <p:cNvSpPr>
                <a:spLocks noChangeShapeType="1"/>
              </p:cNvSpPr>
              <p:nvPr/>
            </p:nvSpPr>
            <p:spPr bwMode="auto">
              <a:xfrm flipV="1">
                <a:off x="3894" y="1274"/>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2" name="Line 470"/>
              <p:cNvSpPr>
                <a:spLocks noChangeShapeType="1"/>
              </p:cNvSpPr>
              <p:nvPr/>
            </p:nvSpPr>
            <p:spPr bwMode="auto">
              <a:xfrm>
                <a:off x="3897" y="127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3" name="Line 471"/>
              <p:cNvSpPr>
                <a:spLocks noChangeShapeType="1"/>
              </p:cNvSpPr>
              <p:nvPr/>
            </p:nvSpPr>
            <p:spPr bwMode="auto">
              <a:xfrm>
                <a:off x="3898" y="127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4" name="Line 472"/>
              <p:cNvSpPr>
                <a:spLocks noChangeShapeType="1"/>
              </p:cNvSpPr>
              <p:nvPr/>
            </p:nvSpPr>
            <p:spPr bwMode="auto">
              <a:xfrm>
                <a:off x="3899" y="127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5" name="Line 473"/>
              <p:cNvSpPr>
                <a:spLocks noChangeShapeType="1"/>
              </p:cNvSpPr>
              <p:nvPr/>
            </p:nvSpPr>
            <p:spPr bwMode="auto">
              <a:xfrm flipV="1">
                <a:off x="3900" y="127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6" name="Line 474"/>
              <p:cNvSpPr>
                <a:spLocks noChangeShapeType="1"/>
              </p:cNvSpPr>
              <p:nvPr/>
            </p:nvSpPr>
            <p:spPr bwMode="auto">
              <a:xfrm>
                <a:off x="3901" y="127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7" name="Line 475"/>
              <p:cNvSpPr>
                <a:spLocks noChangeShapeType="1"/>
              </p:cNvSpPr>
              <p:nvPr/>
            </p:nvSpPr>
            <p:spPr bwMode="auto">
              <a:xfrm flipV="1">
                <a:off x="3903" y="127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8" name="Line 476"/>
              <p:cNvSpPr>
                <a:spLocks noChangeShapeType="1"/>
              </p:cNvSpPr>
              <p:nvPr/>
            </p:nvSpPr>
            <p:spPr bwMode="auto">
              <a:xfrm>
                <a:off x="3904" y="127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9" name="Line 477"/>
              <p:cNvSpPr>
                <a:spLocks noChangeShapeType="1"/>
              </p:cNvSpPr>
              <p:nvPr/>
            </p:nvSpPr>
            <p:spPr bwMode="auto">
              <a:xfrm>
                <a:off x="3905" y="127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60" name="Line 478"/>
              <p:cNvSpPr>
                <a:spLocks noChangeShapeType="1"/>
              </p:cNvSpPr>
              <p:nvPr/>
            </p:nvSpPr>
            <p:spPr bwMode="auto">
              <a:xfrm>
                <a:off x="3906" y="127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61" name="Line 479"/>
              <p:cNvSpPr>
                <a:spLocks noChangeShapeType="1"/>
              </p:cNvSpPr>
              <p:nvPr/>
            </p:nvSpPr>
            <p:spPr bwMode="auto">
              <a:xfrm flipV="1">
                <a:off x="3908" y="1270"/>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62" name="Line 480"/>
              <p:cNvSpPr>
                <a:spLocks noChangeShapeType="1"/>
              </p:cNvSpPr>
              <p:nvPr/>
            </p:nvSpPr>
            <p:spPr bwMode="auto">
              <a:xfrm>
                <a:off x="3910" y="127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63" name="Line 481"/>
              <p:cNvSpPr>
                <a:spLocks noChangeShapeType="1"/>
              </p:cNvSpPr>
              <p:nvPr/>
            </p:nvSpPr>
            <p:spPr bwMode="auto">
              <a:xfrm>
                <a:off x="3911" y="127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64" name="Line 482"/>
              <p:cNvSpPr>
                <a:spLocks noChangeShapeType="1"/>
              </p:cNvSpPr>
              <p:nvPr/>
            </p:nvSpPr>
            <p:spPr bwMode="auto">
              <a:xfrm flipV="1">
                <a:off x="3912" y="1269"/>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65" name="Line 483"/>
              <p:cNvSpPr>
                <a:spLocks noChangeShapeType="1"/>
              </p:cNvSpPr>
              <p:nvPr/>
            </p:nvSpPr>
            <p:spPr bwMode="auto">
              <a:xfrm>
                <a:off x="3914" y="126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66" name="Line 484"/>
              <p:cNvSpPr>
                <a:spLocks noChangeShapeType="1"/>
              </p:cNvSpPr>
              <p:nvPr/>
            </p:nvSpPr>
            <p:spPr bwMode="auto">
              <a:xfrm>
                <a:off x="3915" y="126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67" name="Line 485"/>
              <p:cNvSpPr>
                <a:spLocks noChangeShapeType="1"/>
              </p:cNvSpPr>
              <p:nvPr/>
            </p:nvSpPr>
            <p:spPr bwMode="auto">
              <a:xfrm>
                <a:off x="3917" y="126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68" name="Line 486"/>
              <p:cNvSpPr>
                <a:spLocks noChangeShapeType="1"/>
              </p:cNvSpPr>
              <p:nvPr/>
            </p:nvSpPr>
            <p:spPr bwMode="auto">
              <a:xfrm flipV="1">
                <a:off x="3918" y="1268"/>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69" name="Line 487"/>
              <p:cNvSpPr>
                <a:spLocks noChangeShapeType="1"/>
              </p:cNvSpPr>
              <p:nvPr/>
            </p:nvSpPr>
            <p:spPr bwMode="auto">
              <a:xfrm>
                <a:off x="3920" y="126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70" name="Line 488"/>
              <p:cNvSpPr>
                <a:spLocks noChangeShapeType="1"/>
              </p:cNvSpPr>
              <p:nvPr/>
            </p:nvSpPr>
            <p:spPr bwMode="auto">
              <a:xfrm>
                <a:off x="3921" y="126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71" name="Line 489"/>
              <p:cNvSpPr>
                <a:spLocks noChangeShapeType="1"/>
              </p:cNvSpPr>
              <p:nvPr/>
            </p:nvSpPr>
            <p:spPr bwMode="auto">
              <a:xfrm>
                <a:off x="3922" y="126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72" name="Line 490"/>
              <p:cNvSpPr>
                <a:spLocks noChangeShapeType="1"/>
              </p:cNvSpPr>
              <p:nvPr/>
            </p:nvSpPr>
            <p:spPr bwMode="auto">
              <a:xfrm flipV="1">
                <a:off x="3923" y="1267"/>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73" name="Line 491"/>
              <p:cNvSpPr>
                <a:spLocks noChangeShapeType="1"/>
              </p:cNvSpPr>
              <p:nvPr/>
            </p:nvSpPr>
            <p:spPr bwMode="auto">
              <a:xfrm flipV="1">
                <a:off x="3925" y="1265"/>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74" name="Line 492"/>
              <p:cNvSpPr>
                <a:spLocks noChangeShapeType="1"/>
              </p:cNvSpPr>
              <p:nvPr/>
            </p:nvSpPr>
            <p:spPr bwMode="auto">
              <a:xfrm>
                <a:off x="3926" y="126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75" name="Line 493"/>
              <p:cNvSpPr>
                <a:spLocks noChangeShapeType="1"/>
              </p:cNvSpPr>
              <p:nvPr/>
            </p:nvSpPr>
            <p:spPr bwMode="auto">
              <a:xfrm>
                <a:off x="3927" y="126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76" name="Line 494"/>
              <p:cNvSpPr>
                <a:spLocks noChangeShapeType="1"/>
              </p:cNvSpPr>
              <p:nvPr/>
            </p:nvSpPr>
            <p:spPr bwMode="auto">
              <a:xfrm>
                <a:off x="3928" y="1265"/>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77" name="Line 495"/>
              <p:cNvSpPr>
                <a:spLocks noChangeShapeType="1"/>
              </p:cNvSpPr>
              <p:nvPr/>
            </p:nvSpPr>
            <p:spPr bwMode="auto">
              <a:xfrm flipV="1">
                <a:off x="3931" y="126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78" name="Line 496"/>
              <p:cNvSpPr>
                <a:spLocks noChangeShapeType="1"/>
              </p:cNvSpPr>
              <p:nvPr/>
            </p:nvSpPr>
            <p:spPr bwMode="auto">
              <a:xfrm>
                <a:off x="3932" y="126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79" name="Line 497"/>
              <p:cNvSpPr>
                <a:spLocks noChangeShapeType="1"/>
              </p:cNvSpPr>
              <p:nvPr/>
            </p:nvSpPr>
            <p:spPr bwMode="auto">
              <a:xfrm>
                <a:off x="3933" y="126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0" name="Line 498"/>
              <p:cNvSpPr>
                <a:spLocks noChangeShapeType="1"/>
              </p:cNvSpPr>
              <p:nvPr/>
            </p:nvSpPr>
            <p:spPr bwMode="auto">
              <a:xfrm>
                <a:off x="3934" y="126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1" name="Line 499"/>
              <p:cNvSpPr>
                <a:spLocks noChangeShapeType="1"/>
              </p:cNvSpPr>
              <p:nvPr/>
            </p:nvSpPr>
            <p:spPr bwMode="auto">
              <a:xfrm flipV="1">
                <a:off x="3935" y="1263"/>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2" name="Line 500"/>
              <p:cNvSpPr>
                <a:spLocks noChangeShapeType="1"/>
              </p:cNvSpPr>
              <p:nvPr/>
            </p:nvSpPr>
            <p:spPr bwMode="auto">
              <a:xfrm>
                <a:off x="3937" y="126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3" name="Line 501"/>
              <p:cNvSpPr>
                <a:spLocks noChangeShapeType="1"/>
              </p:cNvSpPr>
              <p:nvPr/>
            </p:nvSpPr>
            <p:spPr bwMode="auto">
              <a:xfrm>
                <a:off x="3938" y="126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4" name="Line 502"/>
              <p:cNvSpPr>
                <a:spLocks noChangeShapeType="1"/>
              </p:cNvSpPr>
              <p:nvPr/>
            </p:nvSpPr>
            <p:spPr bwMode="auto">
              <a:xfrm flipV="1">
                <a:off x="3939" y="1262"/>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5" name="Line 503"/>
              <p:cNvSpPr>
                <a:spLocks noChangeShapeType="1"/>
              </p:cNvSpPr>
              <p:nvPr/>
            </p:nvSpPr>
            <p:spPr bwMode="auto">
              <a:xfrm>
                <a:off x="3942" y="126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6" name="Line 504"/>
              <p:cNvSpPr>
                <a:spLocks noChangeShapeType="1"/>
              </p:cNvSpPr>
              <p:nvPr/>
            </p:nvSpPr>
            <p:spPr bwMode="auto">
              <a:xfrm>
                <a:off x="3943" y="126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7" name="Line 505"/>
              <p:cNvSpPr>
                <a:spLocks noChangeShapeType="1"/>
              </p:cNvSpPr>
              <p:nvPr/>
            </p:nvSpPr>
            <p:spPr bwMode="auto">
              <a:xfrm>
                <a:off x="3944" y="126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8" name="Line 506"/>
              <p:cNvSpPr>
                <a:spLocks noChangeShapeType="1"/>
              </p:cNvSpPr>
              <p:nvPr/>
            </p:nvSpPr>
            <p:spPr bwMode="auto">
              <a:xfrm flipV="1">
                <a:off x="3945" y="126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9" name="Line 507"/>
              <p:cNvSpPr>
                <a:spLocks noChangeShapeType="1"/>
              </p:cNvSpPr>
              <p:nvPr/>
            </p:nvSpPr>
            <p:spPr bwMode="auto">
              <a:xfrm>
                <a:off x="3946" y="126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90" name="Line 508"/>
              <p:cNvSpPr>
                <a:spLocks noChangeShapeType="1"/>
              </p:cNvSpPr>
              <p:nvPr/>
            </p:nvSpPr>
            <p:spPr bwMode="auto">
              <a:xfrm>
                <a:off x="3948" y="126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91" name="Line 509"/>
              <p:cNvSpPr>
                <a:spLocks noChangeShapeType="1"/>
              </p:cNvSpPr>
              <p:nvPr/>
            </p:nvSpPr>
            <p:spPr bwMode="auto">
              <a:xfrm>
                <a:off x="3949" y="126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92" name="Line 510"/>
              <p:cNvSpPr>
                <a:spLocks noChangeShapeType="1"/>
              </p:cNvSpPr>
              <p:nvPr/>
            </p:nvSpPr>
            <p:spPr bwMode="auto">
              <a:xfrm flipV="1">
                <a:off x="3951" y="1259"/>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93" name="Line 511"/>
              <p:cNvSpPr>
                <a:spLocks noChangeShapeType="1"/>
              </p:cNvSpPr>
              <p:nvPr/>
            </p:nvSpPr>
            <p:spPr bwMode="auto">
              <a:xfrm>
                <a:off x="3952" y="125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94" name="Line 512"/>
              <p:cNvSpPr>
                <a:spLocks noChangeShapeType="1"/>
              </p:cNvSpPr>
              <p:nvPr/>
            </p:nvSpPr>
            <p:spPr bwMode="auto">
              <a:xfrm flipV="1">
                <a:off x="3954" y="125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95" name="Line 513"/>
              <p:cNvSpPr>
                <a:spLocks noChangeShapeType="1"/>
              </p:cNvSpPr>
              <p:nvPr/>
            </p:nvSpPr>
            <p:spPr bwMode="auto">
              <a:xfrm>
                <a:off x="3955" y="125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96" name="Line 514"/>
              <p:cNvSpPr>
                <a:spLocks noChangeShapeType="1"/>
              </p:cNvSpPr>
              <p:nvPr/>
            </p:nvSpPr>
            <p:spPr bwMode="auto">
              <a:xfrm>
                <a:off x="3956" y="125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97" name="Line 515"/>
              <p:cNvSpPr>
                <a:spLocks noChangeShapeType="1"/>
              </p:cNvSpPr>
              <p:nvPr/>
            </p:nvSpPr>
            <p:spPr bwMode="auto">
              <a:xfrm flipV="1">
                <a:off x="3957" y="1257"/>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98" name="Line 516"/>
              <p:cNvSpPr>
                <a:spLocks noChangeShapeType="1"/>
              </p:cNvSpPr>
              <p:nvPr/>
            </p:nvSpPr>
            <p:spPr bwMode="auto">
              <a:xfrm>
                <a:off x="3959" y="125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99" name="Line 517"/>
              <p:cNvSpPr>
                <a:spLocks noChangeShapeType="1"/>
              </p:cNvSpPr>
              <p:nvPr/>
            </p:nvSpPr>
            <p:spPr bwMode="auto">
              <a:xfrm>
                <a:off x="3960" y="125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00" name="Line 518"/>
              <p:cNvSpPr>
                <a:spLocks noChangeShapeType="1"/>
              </p:cNvSpPr>
              <p:nvPr/>
            </p:nvSpPr>
            <p:spPr bwMode="auto">
              <a:xfrm>
                <a:off x="3961" y="125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01" name="Line 519"/>
              <p:cNvSpPr>
                <a:spLocks noChangeShapeType="1"/>
              </p:cNvSpPr>
              <p:nvPr/>
            </p:nvSpPr>
            <p:spPr bwMode="auto">
              <a:xfrm flipV="1">
                <a:off x="3962" y="1256"/>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02" name="Line 520"/>
              <p:cNvSpPr>
                <a:spLocks noChangeShapeType="1"/>
              </p:cNvSpPr>
              <p:nvPr/>
            </p:nvSpPr>
            <p:spPr bwMode="auto">
              <a:xfrm>
                <a:off x="3965" y="125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03" name="Line 521"/>
              <p:cNvSpPr>
                <a:spLocks noChangeShapeType="1"/>
              </p:cNvSpPr>
              <p:nvPr/>
            </p:nvSpPr>
            <p:spPr bwMode="auto">
              <a:xfrm flipV="1">
                <a:off x="3966" y="1255"/>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04" name="Line 522"/>
              <p:cNvSpPr>
                <a:spLocks noChangeShapeType="1"/>
              </p:cNvSpPr>
              <p:nvPr/>
            </p:nvSpPr>
            <p:spPr bwMode="auto">
              <a:xfrm>
                <a:off x="3968" y="125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05" name="Line 523"/>
              <p:cNvSpPr>
                <a:spLocks noChangeShapeType="1"/>
              </p:cNvSpPr>
              <p:nvPr/>
            </p:nvSpPr>
            <p:spPr bwMode="auto">
              <a:xfrm>
                <a:off x="3969" y="1255"/>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06" name="Line 524"/>
              <p:cNvSpPr>
                <a:spLocks noChangeShapeType="1"/>
              </p:cNvSpPr>
              <p:nvPr/>
            </p:nvSpPr>
            <p:spPr bwMode="auto">
              <a:xfrm>
                <a:off x="3972" y="125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07" name="Line 525"/>
              <p:cNvSpPr>
                <a:spLocks noChangeShapeType="1"/>
              </p:cNvSpPr>
              <p:nvPr/>
            </p:nvSpPr>
            <p:spPr bwMode="auto">
              <a:xfrm flipV="1">
                <a:off x="3973" y="1253"/>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08" name="Line 526"/>
              <p:cNvSpPr>
                <a:spLocks noChangeShapeType="1"/>
              </p:cNvSpPr>
              <p:nvPr/>
            </p:nvSpPr>
            <p:spPr bwMode="auto">
              <a:xfrm>
                <a:off x="3974" y="125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09" name="Line 527"/>
              <p:cNvSpPr>
                <a:spLocks noChangeShapeType="1"/>
              </p:cNvSpPr>
              <p:nvPr/>
            </p:nvSpPr>
            <p:spPr bwMode="auto">
              <a:xfrm flipV="1">
                <a:off x="3976" y="125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0" name="Line 528"/>
              <p:cNvSpPr>
                <a:spLocks noChangeShapeType="1"/>
              </p:cNvSpPr>
              <p:nvPr/>
            </p:nvSpPr>
            <p:spPr bwMode="auto">
              <a:xfrm>
                <a:off x="3977" y="125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1" name="Line 529"/>
              <p:cNvSpPr>
                <a:spLocks noChangeShapeType="1"/>
              </p:cNvSpPr>
              <p:nvPr/>
            </p:nvSpPr>
            <p:spPr bwMode="auto">
              <a:xfrm>
                <a:off x="3978" y="125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2" name="Line 530"/>
              <p:cNvSpPr>
                <a:spLocks noChangeShapeType="1"/>
              </p:cNvSpPr>
              <p:nvPr/>
            </p:nvSpPr>
            <p:spPr bwMode="auto">
              <a:xfrm flipV="1">
                <a:off x="3979" y="125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3" name="Line 531"/>
              <p:cNvSpPr>
                <a:spLocks noChangeShapeType="1"/>
              </p:cNvSpPr>
              <p:nvPr/>
            </p:nvSpPr>
            <p:spPr bwMode="auto">
              <a:xfrm>
                <a:off x="3980" y="125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4" name="Line 532"/>
              <p:cNvSpPr>
                <a:spLocks noChangeShapeType="1"/>
              </p:cNvSpPr>
              <p:nvPr/>
            </p:nvSpPr>
            <p:spPr bwMode="auto">
              <a:xfrm>
                <a:off x="3982" y="125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5" name="Line 533"/>
              <p:cNvSpPr>
                <a:spLocks noChangeShapeType="1"/>
              </p:cNvSpPr>
              <p:nvPr/>
            </p:nvSpPr>
            <p:spPr bwMode="auto">
              <a:xfrm>
                <a:off x="3983" y="125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6" name="Line 534"/>
              <p:cNvSpPr>
                <a:spLocks noChangeShapeType="1"/>
              </p:cNvSpPr>
              <p:nvPr/>
            </p:nvSpPr>
            <p:spPr bwMode="auto">
              <a:xfrm flipV="1">
                <a:off x="3985" y="125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7" name="Line 535"/>
              <p:cNvSpPr>
                <a:spLocks noChangeShapeType="1"/>
              </p:cNvSpPr>
              <p:nvPr/>
            </p:nvSpPr>
            <p:spPr bwMode="auto">
              <a:xfrm>
                <a:off x="3986" y="125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8" name="Line 536"/>
              <p:cNvSpPr>
                <a:spLocks noChangeShapeType="1"/>
              </p:cNvSpPr>
              <p:nvPr/>
            </p:nvSpPr>
            <p:spPr bwMode="auto">
              <a:xfrm>
                <a:off x="3988" y="125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9" name="Line 537"/>
              <p:cNvSpPr>
                <a:spLocks noChangeShapeType="1"/>
              </p:cNvSpPr>
              <p:nvPr/>
            </p:nvSpPr>
            <p:spPr bwMode="auto">
              <a:xfrm>
                <a:off x="3989" y="125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20" name="Line 538"/>
              <p:cNvSpPr>
                <a:spLocks noChangeShapeType="1"/>
              </p:cNvSpPr>
              <p:nvPr/>
            </p:nvSpPr>
            <p:spPr bwMode="auto">
              <a:xfrm flipV="1">
                <a:off x="3990" y="1248"/>
                <a:ext cx="3"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21" name="Line 539"/>
              <p:cNvSpPr>
                <a:spLocks noChangeShapeType="1"/>
              </p:cNvSpPr>
              <p:nvPr/>
            </p:nvSpPr>
            <p:spPr bwMode="auto">
              <a:xfrm>
                <a:off x="3993" y="124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22" name="Line 540"/>
              <p:cNvSpPr>
                <a:spLocks noChangeShapeType="1"/>
              </p:cNvSpPr>
              <p:nvPr/>
            </p:nvSpPr>
            <p:spPr bwMode="auto">
              <a:xfrm>
                <a:off x="3994" y="124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23" name="Line 541"/>
              <p:cNvSpPr>
                <a:spLocks noChangeShapeType="1"/>
              </p:cNvSpPr>
              <p:nvPr/>
            </p:nvSpPr>
            <p:spPr bwMode="auto">
              <a:xfrm flipV="1">
                <a:off x="3995" y="124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24" name="Line 542"/>
              <p:cNvSpPr>
                <a:spLocks noChangeShapeType="1"/>
              </p:cNvSpPr>
              <p:nvPr/>
            </p:nvSpPr>
            <p:spPr bwMode="auto">
              <a:xfrm>
                <a:off x="3996" y="124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25" name="Line 543"/>
              <p:cNvSpPr>
                <a:spLocks noChangeShapeType="1"/>
              </p:cNvSpPr>
              <p:nvPr/>
            </p:nvSpPr>
            <p:spPr bwMode="auto">
              <a:xfrm>
                <a:off x="3997" y="124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26" name="Line 544"/>
              <p:cNvSpPr>
                <a:spLocks noChangeShapeType="1"/>
              </p:cNvSpPr>
              <p:nvPr/>
            </p:nvSpPr>
            <p:spPr bwMode="auto">
              <a:xfrm>
                <a:off x="3999" y="124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27" name="Line 545"/>
              <p:cNvSpPr>
                <a:spLocks noChangeShapeType="1"/>
              </p:cNvSpPr>
              <p:nvPr/>
            </p:nvSpPr>
            <p:spPr bwMode="auto">
              <a:xfrm flipV="1">
                <a:off x="4000" y="124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28" name="Line 546"/>
              <p:cNvSpPr>
                <a:spLocks noChangeShapeType="1"/>
              </p:cNvSpPr>
              <p:nvPr/>
            </p:nvSpPr>
            <p:spPr bwMode="auto">
              <a:xfrm flipV="1">
                <a:off x="4001" y="124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29" name="Line 547"/>
              <p:cNvSpPr>
                <a:spLocks noChangeShapeType="1"/>
              </p:cNvSpPr>
              <p:nvPr/>
            </p:nvSpPr>
            <p:spPr bwMode="auto">
              <a:xfrm>
                <a:off x="4002" y="124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30" name="Line 548"/>
              <p:cNvSpPr>
                <a:spLocks noChangeShapeType="1"/>
              </p:cNvSpPr>
              <p:nvPr/>
            </p:nvSpPr>
            <p:spPr bwMode="auto">
              <a:xfrm>
                <a:off x="4003" y="1245"/>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31" name="Line 549"/>
              <p:cNvSpPr>
                <a:spLocks noChangeShapeType="1"/>
              </p:cNvSpPr>
              <p:nvPr/>
            </p:nvSpPr>
            <p:spPr bwMode="auto">
              <a:xfrm>
                <a:off x="4006" y="124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32" name="Line 550"/>
              <p:cNvSpPr>
                <a:spLocks noChangeShapeType="1"/>
              </p:cNvSpPr>
              <p:nvPr/>
            </p:nvSpPr>
            <p:spPr bwMode="auto">
              <a:xfrm flipV="1">
                <a:off x="4007" y="124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33" name="Line 551"/>
              <p:cNvSpPr>
                <a:spLocks noChangeShapeType="1"/>
              </p:cNvSpPr>
              <p:nvPr/>
            </p:nvSpPr>
            <p:spPr bwMode="auto">
              <a:xfrm>
                <a:off x="4008" y="124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34" name="Line 552"/>
              <p:cNvSpPr>
                <a:spLocks noChangeShapeType="1"/>
              </p:cNvSpPr>
              <p:nvPr/>
            </p:nvSpPr>
            <p:spPr bwMode="auto">
              <a:xfrm>
                <a:off x="4010" y="124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35" name="Line 553"/>
              <p:cNvSpPr>
                <a:spLocks noChangeShapeType="1"/>
              </p:cNvSpPr>
              <p:nvPr/>
            </p:nvSpPr>
            <p:spPr bwMode="auto">
              <a:xfrm>
                <a:off x="4011" y="124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36" name="Line 554"/>
              <p:cNvSpPr>
                <a:spLocks noChangeShapeType="1"/>
              </p:cNvSpPr>
              <p:nvPr/>
            </p:nvSpPr>
            <p:spPr bwMode="auto">
              <a:xfrm flipV="1">
                <a:off x="4013" y="1242"/>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37" name="Line 555"/>
              <p:cNvSpPr>
                <a:spLocks noChangeShapeType="1"/>
              </p:cNvSpPr>
              <p:nvPr/>
            </p:nvSpPr>
            <p:spPr bwMode="auto">
              <a:xfrm>
                <a:off x="4014" y="124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38" name="Line 556"/>
              <p:cNvSpPr>
                <a:spLocks noChangeShapeType="1"/>
              </p:cNvSpPr>
              <p:nvPr/>
            </p:nvSpPr>
            <p:spPr bwMode="auto">
              <a:xfrm>
                <a:off x="4016" y="124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39" name="Line 557"/>
              <p:cNvSpPr>
                <a:spLocks noChangeShapeType="1"/>
              </p:cNvSpPr>
              <p:nvPr/>
            </p:nvSpPr>
            <p:spPr bwMode="auto">
              <a:xfrm flipV="1">
                <a:off x="4017" y="124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0" name="Line 558"/>
              <p:cNvSpPr>
                <a:spLocks noChangeShapeType="1"/>
              </p:cNvSpPr>
              <p:nvPr/>
            </p:nvSpPr>
            <p:spPr bwMode="auto">
              <a:xfrm>
                <a:off x="4018" y="124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1" name="Line 559"/>
              <p:cNvSpPr>
                <a:spLocks noChangeShapeType="1"/>
              </p:cNvSpPr>
              <p:nvPr/>
            </p:nvSpPr>
            <p:spPr bwMode="auto">
              <a:xfrm>
                <a:off x="4019" y="124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2" name="Line 560"/>
              <p:cNvSpPr>
                <a:spLocks noChangeShapeType="1"/>
              </p:cNvSpPr>
              <p:nvPr/>
            </p:nvSpPr>
            <p:spPr bwMode="auto">
              <a:xfrm>
                <a:off x="4020" y="124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3" name="Line 561"/>
              <p:cNvSpPr>
                <a:spLocks noChangeShapeType="1"/>
              </p:cNvSpPr>
              <p:nvPr/>
            </p:nvSpPr>
            <p:spPr bwMode="auto">
              <a:xfrm>
                <a:off x="3753" y="131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4" name="Line 562"/>
              <p:cNvSpPr>
                <a:spLocks noChangeShapeType="1"/>
              </p:cNvSpPr>
              <p:nvPr/>
            </p:nvSpPr>
            <p:spPr bwMode="auto">
              <a:xfrm flipV="1">
                <a:off x="3754" y="1310"/>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5" name="Line 563"/>
              <p:cNvSpPr>
                <a:spLocks noChangeShapeType="1"/>
              </p:cNvSpPr>
              <p:nvPr/>
            </p:nvSpPr>
            <p:spPr bwMode="auto">
              <a:xfrm>
                <a:off x="3756" y="131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6" name="Line 564"/>
              <p:cNvSpPr>
                <a:spLocks noChangeShapeType="1"/>
              </p:cNvSpPr>
              <p:nvPr/>
            </p:nvSpPr>
            <p:spPr bwMode="auto">
              <a:xfrm>
                <a:off x="3757" y="131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7" name="Line 565"/>
              <p:cNvSpPr>
                <a:spLocks noChangeShapeType="1"/>
              </p:cNvSpPr>
              <p:nvPr/>
            </p:nvSpPr>
            <p:spPr bwMode="auto">
              <a:xfrm>
                <a:off x="3758" y="131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8" name="Line 566"/>
              <p:cNvSpPr>
                <a:spLocks noChangeShapeType="1"/>
              </p:cNvSpPr>
              <p:nvPr/>
            </p:nvSpPr>
            <p:spPr bwMode="auto">
              <a:xfrm flipV="1">
                <a:off x="3759" y="1309"/>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9" name="Line 567"/>
              <p:cNvSpPr>
                <a:spLocks noChangeShapeType="1"/>
              </p:cNvSpPr>
              <p:nvPr/>
            </p:nvSpPr>
            <p:spPr bwMode="auto">
              <a:xfrm>
                <a:off x="3761" y="130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50" name="Line 568"/>
              <p:cNvSpPr>
                <a:spLocks noChangeShapeType="1"/>
              </p:cNvSpPr>
              <p:nvPr/>
            </p:nvSpPr>
            <p:spPr bwMode="auto">
              <a:xfrm>
                <a:off x="3762" y="130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51" name="Line 569"/>
              <p:cNvSpPr>
                <a:spLocks noChangeShapeType="1"/>
              </p:cNvSpPr>
              <p:nvPr/>
            </p:nvSpPr>
            <p:spPr bwMode="auto">
              <a:xfrm>
                <a:off x="3763" y="130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52" name="Line 570"/>
              <p:cNvSpPr>
                <a:spLocks noChangeShapeType="1"/>
              </p:cNvSpPr>
              <p:nvPr/>
            </p:nvSpPr>
            <p:spPr bwMode="auto">
              <a:xfrm flipV="1">
                <a:off x="3764" y="1308"/>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53" name="Line 571"/>
              <p:cNvSpPr>
                <a:spLocks noChangeShapeType="1"/>
              </p:cNvSpPr>
              <p:nvPr/>
            </p:nvSpPr>
            <p:spPr bwMode="auto">
              <a:xfrm>
                <a:off x="3767" y="130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54" name="Line 572"/>
              <p:cNvSpPr>
                <a:spLocks noChangeShapeType="1"/>
              </p:cNvSpPr>
              <p:nvPr/>
            </p:nvSpPr>
            <p:spPr bwMode="auto">
              <a:xfrm>
                <a:off x="3768" y="130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55" name="Line 573"/>
              <p:cNvSpPr>
                <a:spLocks noChangeShapeType="1"/>
              </p:cNvSpPr>
              <p:nvPr/>
            </p:nvSpPr>
            <p:spPr bwMode="auto">
              <a:xfrm>
                <a:off x="3769" y="130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56" name="Line 574"/>
              <p:cNvSpPr>
                <a:spLocks noChangeShapeType="1"/>
              </p:cNvSpPr>
              <p:nvPr/>
            </p:nvSpPr>
            <p:spPr bwMode="auto">
              <a:xfrm flipV="1">
                <a:off x="3770" y="130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57" name="Line 575"/>
              <p:cNvSpPr>
                <a:spLocks noChangeShapeType="1"/>
              </p:cNvSpPr>
              <p:nvPr/>
            </p:nvSpPr>
            <p:spPr bwMode="auto">
              <a:xfrm>
                <a:off x="3771" y="1307"/>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58" name="Line 576"/>
              <p:cNvSpPr>
                <a:spLocks noChangeShapeType="1"/>
              </p:cNvSpPr>
              <p:nvPr/>
            </p:nvSpPr>
            <p:spPr bwMode="auto">
              <a:xfrm flipV="1">
                <a:off x="3774" y="130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59" name="Line 577"/>
              <p:cNvSpPr>
                <a:spLocks noChangeShapeType="1"/>
              </p:cNvSpPr>
              <p:nvPr/>
            </p:nvSpPr>
            <p:spPr bwMode="auto">
              <a:xfrm>
                <a:off x="3775" y="130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60" name="Line 578"/>
              <p:cNvSpPr>
                <a:spLocks noChangeShapeType="1"/>
              </p:cNvSpPr>
              <p:nvPr/>
            </p:nvSpPr>
            <p:spPr bwMode="auto">
              <a:xfrm>
                <a:off x="3776" y="130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61" name="Line 579"/>
              <p:cNvSpPr>
                <a:spLocks noChangeShapeType="1"/>
              </p:cNvSpPr>
              <p:nvPr/>
            </p:nvSpPr>
            <p:spPr bwMode="auto">
              <a:xfrm flipV="1">
                <a:off x="3778" y="1304"/>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62" name="Line 580"/>
              <p:cNvSpPr>
                <a:spLocks noChangeShapeType="1"/>
              </p:cNvSpPr>
              <p:nvPr/>
            </p:nvSpPr>
            <p:spPr bwMode="auto">
              <a:xfrm>
                <a:off x="3779" y="130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63" name="Line 581"/>
              <p:cNvSpPr>
                <a:spLocks noChangeShapeType="1"/>
              </p:cNvSpPr>
              <p:nvPr/>
            </p:nvSpPr>
            <p:spPr bwMode="auto">
              <a:xfrm>
                <a:off x="3780" y="130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64" name="Line 582"/>
              <p:cNvSpPr>
                <a:spLocks noChangeShapeType="1"/>
              </p:cNvSpPr>
              <p:nvPr/>
            </p:nvSpPr>
            <p:spPr bwMode="auto">
              <a:xfrm>
                <a:off x="3781" y="130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65" name="Line 583"/>
              <p:cNvSpPr>
                <a:spLocks noChangeShapeType="1"/>
              </p:cNvSpPr>
              <p:nvPr/>
            </p:nvSpPr>
            <p:spPr bwMode="auto">
              <a:xfrm flipV="1">
                <a:off x="3782" y="1303"/>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66" name="Line 584"/>
              <p:cNvSpPr>
                <a:spLocks noChangeShapeType="1"/>
              </p:cNvSpPr>
              <p:nvPr/>
            </p:nvSpPr>
            <p:spPr bwMode="auto">
              <a:xfrm>
                <a:off x="3784" y="130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67" name="Line 585"/>
              <p:cNvSpPr>
                <a:spLocks noChangeShapeType="1"/>
              </p:cNvSpPr>
              <p:nvPr/>
            </p:nvSpPr>
            <p:spPr bwMode="auto">
              <a:xfrm>
                <a:off x="3785" y="130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68" name="Line 586"/>
              <p:cNvSpPr>
                <a:spLocks noChangeShapeType="1"/>
              </p:cNvSpPr>
              <p:nvPr/>
            </p:nvSpPr>
            <p:spPr bwMode="auto">
              <a:xfrm>
                <a:off x="3787" y="130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69" name="Line 587"/>
              <p:cNvSpPr>
                <a:spLocks noChangeShapeType="1"/>
              </p:cNvSpPr>
              <p:nvPr/>
            </p:nvSpPr>
            <p:spPr bwMode="auto">
              <a:xfrm flipV="1">
                <a:off x="3788" y="1302"/>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70" name="Line 588"/>
              <p:cNvSpPr>
                <a:spLocks noChangeShapeType="1"/>
              </p:cNvSpPr>
              <p:nvPr/>
            </p:nvSpPr>
            <p:spPr bwMode="auto">
              <a:xfrm>
                <a:off x="3790" y="130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71" name="Line 589"/>
              <p:cNvSpPr>
                <a:spLocks noChangeShapeType="1"/>
              </p:cNvSpPr>
              <p:nvPr/>
            </p:nvSpPr>
            <p:spPr bwMode="auto">
              <a:xfrm>
                <a:off x="3791" y="130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72" name="Line 590"/>
              <p:cNvSpPr>
                <a:spLocks noChangeShapeType="1"/>
              </p:cNvSpPr>
              <p:nvPr/>
            </p:nvSpPr>
            <p:spPr bwMode="auto">
              <a:xfrm>
                <a:off x="3792" y="130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73" name="Line 591"/>
              <p:cNvSpPr>
                <a:spLocks noChangeShapeType="1"/>
              </p:cNvSpPr>
              <p:nvPr/>
            </p:nvSpPr>
            <p:spPr bwMode="auto">
              <a:xfrm flipV="1">
                <a:off x="3793" y="1301"/>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74" name="Line 592"/>
              <p:cNvSpPr>
                <a:spLocks noChangeShapeType="1"/>
              </p:cNvSpPr>
              <p:nvPr/>
            </p:nvSpPr>
            <p:spPr bwMode="auto">
              <a:xfrm>
                <a:off x="3795" y="130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75" name="Line 593"/>
              <p:cNvSpPr>
                <a:spLocks noChangeShapeType="1"/>
              </p:cNvSpPr>
              <p:nvPr/>
            </p:nvSpPr>
            <p:spPr bwMode="auto">
              <a:xfrm flipV="1">
                <a:off x="3796" y="1299"/>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76" name="Line 594"/>
              <p:cNvSpPr>
                <a:spLocks noChangeShapeType="1"/>
              </p:cNvSpPr>
              <p:nvPr/>
            </p:nvSpPr>
            <p:spPr bwMode="auto">
              <a:xfrm>
                <a:off x="3797" y="129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77" name="Line 595"/>
              <p:cNvSpPr>
                <a:spLocks noChangeShapeType="1"/>
              </p:cNvSpPr>
              <p:nvPr/>
            </p:nvSpPr>
            <p:spPr bwMode="auto">
              <a:xfrm>
                <a:off x="3798" y="129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78" name="Line 596"/>
              <p:cNvSpPr>
                <a:spLocks noChangeShapeType="1"/>
              </p:cNvSpPr>
              <p:nvPr/>
            </p:nvSpPr>
            <p:spPr bwMode="auto">
              <a:xfrm>
                <a:off x="3799" y="1299"/>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79" name="Line 597"/>
              <p:cNvSpPr>
                <a:spLocks noChangeShapeType="1"/>
              </p:cNvSpPr>
              <p:nvPr/>
            </p:nvSpPr>
            <p:spPr bwMode="auto">
              <a:xfrm flipV="1">
                <a:off x="3802" y="129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80" name="Line 598"/>
              <p:cNvSpPr>
                <a:spLocks noChangeShapeType="1"/>
              </p:cNvSpPr>
              <p:nvPr/>
            </p:nvSpPr>
            <p:spPr bwMode="auto">
              <a:xfrm>
                <a:off x="3803" y="129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81" name="Line 599"/>
              <p:cNvSpPr>
                <a:spLocks noChangeShapeType="1"/>
              </p:cNvSpPr>
              <p:nvPr/>
            </p:nvSpPr>
            <p:spPr bwMode="auto">
              <a:xfrm>
                <a:off x="3804" y="129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82" name="Line 600"/>
              <p:cNvSpPr>
                <a:spLocks noChangeShapeType="1"/>
              </p:cNvSpPr>
              <p:nvPr/>
            </p:nvSpPr>
            <p:spPr bwMode="auto">
              <a:xfrm>
                <a:off x="3805" y="129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83" name="Line 601"/>
              <p:cNvSpPr>
                <a:spLocks noChangeShapeType="1"/>
              </p:cNvSpPr>
              <p:nvPr/>
            </p:nvSpPr>
            <p:spPr bwMode="auto">
              <a:xfrm flipV="1">
                <a:off x="3807" y="129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84" name="Line 602"/>
              <p:cNvSpPr>
                <a:spLocks noChangeShapeType="1"/>
              </p:cNvSpPr>
              <p:nvPr/>
            </p:nvSpPr>
            <p:spPr bwMode="auto">
              <a:xfrm>
                <a:off x="3808" y="129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85" name="Line 603"/>
              <p:cNvSpPr>
                <a:spLocks noChangeShapeType="1"/>
              </p:cNvSpPr>
              <p:nvPr/>
            </p:nvSpPr>
            <p:spPr bwMode="auto">
              <a:xfrm>
                <a:off x="3809" y="129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86" name="Line 604"/>
              <p:cNvSpPr>
                <a:spLocks noChangeShapeType="1"/>
              </p:cNvSpPr>
              <p:nvPr/>
            </p:nvSpPr>
            <p:spPr bwMode="auto">
              <a:xfrm flipV="1">
                <a:off x="3810" y="1296"/>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87" name="Line 605"/>
              <p:cNvSpPr>
                <a:spLocks noChangeShapeType="1"/>
              </p:cNvSpPr>
              <p:nvPr/>
            </p:nvSpPr>
            <p:spPr bwMode="auto">
              <a:xfrm>
                <a:off x="3812" y="129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88" name="Line 606"/>
              <p:cNvSpPr>
                <a:spLocks noChangeShapeType="1"/>
              </p:cNvSpPr>
              <p:nvPr/>
            </p:nvSpPr>
            <p:spPr bwMode="auto">
              <a:xfrm>
                <a:off x="3813" y="129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3" name="Group 808"/>
            <p:cNvGrpSpPr>
              <a:grpSpLocks/>
            </p:cNvGrpSpPr>
            <p:nvPr/>
          </p:nvGrpSpPr>
          <p:grpSpPr bwMode="auto">
            <a:xfrm>
              <a:off x="3492" y="1276"/>
              <a:ext cx="395" cy="99"/>
              <a:chOff x="3492" y="1276"/>
              <a:chExt cx="395" cy="99"/>
            </a:xfrm>
          </p:grpSpPr>
          <p:sp>
            <p:nvSpPr>
              <p:cNvPr id="1789" name="Line 608"/>
              <p:cNvSpPr>
                <a:spLocks noChangeShapeType="1"/>
              </p:cNvSpPr>
              <p:nvPr/>
            </p:nvSpPr>
            <p:spPr bwMode="auto">
              <a:xfrm>
                <a:off x="3815" y="129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90" name="Line 609"/>
              <p:cNvSpPr>
                <a:spLocks noChangeShapeType="1"/>
              </p:cNvSpPr>
              <p:nvPr/>
            </p:nvSpPr>
            <p:spPr bwMode="auto">
              <a:xfrm flipV="1">
                <a:off x="3816" y="1295"/>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91" name="Line 610"/>
              <p:cNvSpPr>
                <a:spLocks noChangeShapeType="1"/>
              </p:cNvSpPr>
              <p:nvPr/>
            </p:nvSpPr>
            <p:spPr bwMode="auto">
              <a:xfrm>
                <a:off x="3818" y="129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92" name="Line 611"/>
              <p:cNvSpPr>
                <a:spLocks noChangeShapeType="1"/>
              </p:cNvSpPr>
              <p:nvPr/>
            </p:nvSpPr>
            <p:spPr bwMode="auto">
              <a:xfrm>
                <a:off x="3819" y="129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93" name="Line 612"/>
              <p:cNvSpPr>
                <a:spLocks noChangeShapeType="1"/>
              </p:cNvSpPr>
              <p:nvPr/>
            </p:nvSpPr>
            <p:spPr bwMode="auto">
              <a:xfrm>
                <a:off x="3820" y="129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94" name="Line 613"/>
              <p:cNvSpPr>
                <a:spLocks noChangeShapeType="1"/>
              </p:cNvSpPr>
              <p:nvPr/>
            </p:nvSpPr>
            <p:spPr bwMode="auto">
              <a:xfrm flipV="1">
                <a:off x="3821" y="1293"/>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95" name="Line 614"/>
              <p:cNvSpPr>
                <a:spLocks noChangeShapeType="1"/>
              </p:cNvSpPr>
              <p:nvPr/>
            </p:nvSpPr>
            <p:spPr bwMode="auto">
              <a:xfrm>
                <a:off x="3822" y="129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96" name="Line 615"/>
              <p:cNvSpPr>
                <a:spLocks noChangeShapeType="1"/>
              </p:cNvSpPr>
              <p:nvPr/>
            </p:nvSpPr>
            <p:spPr bwMode="auto">
              <a:xfrm flipV="1">
                <a:off x="3824" y="129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97" name="Line 616"/>
              <p:cNvSpPr>
                <a:spLocks noChangeShapeType="1"/>
              </p:cNvSpPr>
              <p:nvPr/>
            </p:nvSpPr>
            <p:spPr bwMode="auto">
              <a:xfrm>
                <a:off x="3825" y="129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98" name="Line 617"/>
              <p:cNvSpPr>
                <a:spLocks noChangeShapeType="1"/>
              </p:cNvSpPr>
              <p:nvPr/>
            </p:nvSpPr>
            <p:spPr bwMode="auto">
              <a:xfrm>
                <a:off x="3826" y="1292"/>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99" name="Line 618"/>
              <p:cNvSpPr>
                <a:spLocks noChangeShapeType="1"/>
              </p:cNvSpPr>
              <p:nvPr/>
            </p:nvSpPr>
            <p:spPr bwMode="auto">
              <a:xfrm>
                <a:off x="3829" y="129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00" name="Line 619"/>
              <p:cNvSpPr>
                <a:spLocks noChangeShapeType="1"/>
              </p:cNvSpPr>
              <p:nvPr/>
            </p:nvSpPr>
            <p:spPr bwMode="auto">
              <a:xfrm flipV="1">
                <a:off x="3830" y="129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01" name="Line 620"/>
              <p:cNvSpPr>
                <a:spLocks noChangeShapeType="1"/>
              </p:cNvSpPr>
              <p:nvPr/>
            </p:nvSpPr>
            <p:spPr bwMode="auto">
              <a:xfrm>
                <a:off x="3831" y="129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02" name="Line 621"/>
              <p:cNvSpPr>
                <a:spLocks noChangeShapeType="1"/>
              </p:cNvSpPr>
              <p:nvPr/>
            </p:nvSpPr>
            <p:spPr bwMode="auto">
              <a:xfrm>
                <a:off x="3832" y="129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03" name="Line 622"/>
              <p:cNvSpPr>
                <a:spLocks noChangeShapeType="1"/>
              </p:cNvSpPr>
              <p:nvPr/>
            </p:nvSpPr>
            <p:spPr bwMode="auto">
              <a:xfrm flipV="1">
                <a:off x="3833" y="1290"/>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04" name="Line 623"/>
              <p:cNvSpPr>
                <a:spLocks noChangeShapeType="1"/>
              </p:cNvSpPr>
              <p:nvPr/>
            </p:nvSpPr>
            <p:spPr bwMode="auto">
              <a:xfrm>
                <a:off x="3835" y="129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05" name="Line 624"/>
              <p:cNvSpPr>
                <a:spLocks noChangeShapeType="1"/>
              </p:cNvSpPr>
              <p:nvPr/>
            </p:nvSpPr>
            <p:spPr bwMode="auto">
              <a:xfrm>
                <a:off x="3836" y="129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06" name="Line 625"/>
              <p:cNvSpPr>
                <a:spLocks noChangeShapeType="1"/>
              </p:cNvSpPr>
              <p:nvPr/>
            </p:nvSpPr>
            <p:spPr bwMode="auto">
              <a:xfrm>
                <a:off x="3837" y="129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07" name="Line 626"/>
              <p:cNvSpPr>
                <a:spLocks noChangeShapeType="1"/>
              </p:cNvSpPr>
              <p:nvPr/>
            </p:nvSpPr>
            <p:spPr bwMode="auto">
              <a:xfrm flipV="1">
                <a:off x="3838" y="1289"/>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08" name="Line 627"/>
              <p:cNvSpPr>
                <a:spLocks noChangeShapeType="1"/>
              </p:cNvSpPr>
              <p:nvPr/>
            </p:nvSpPr>
            <p:spPr bwMode="auto">
              <a:xfrm>
                <a:off x="3841" y="128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09" name="Line 628"/>
              <p:cNvSpPr>
                <a:spLocks noChangeShapeType="1"/>
              </p:cNvSpPr>
              <p:nvPr/>
            </p:nvSpPr>
            <p:spPr bwMode="auto">
              <a:xfrm>
                <a:off x="3842" y="128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10" name="Line 629"/>
              <p:cNvSpPr>
                <a:spLocks noChangeShapeType="1"/>
              </p:cNvSpPr>
              <p:nvPr/>
            </p:nvSpPr>
            <p:spPr bwMode="auto">
              <a:xfrm>
                <a:off x="3843" y="128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11" name="Line 630"/>
              <p:cNvSpPr>
                <a:spLocks noChangeShapeType="1"/>
              </p:cNvSpPr>
              <p:nvPr/>
            </p:nvSpPr>
            <p:spPr bwMode="auto">
              <a:xfrm flipV="1">
                <a:off x="3844" y="1287"/>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12" name="Line 631"/>
              <p:cNvSpPr>
                <a:spLocks noChangeShapeType="1"/>
              </p:cNvSpPr>
              <p:nvPr/>
            </p:nvSpPr>
            <p:spPr bwMode="auto">
              <a:xfrm>
                <a:off x="3846" y="128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13" name="Line 632"/>
              <p:cNvSpPr>
                <a:spLocks noChangeShapeType="1"/>
              </p:cNvSpPr>
              <p:nvPr/>
            </p:nvSpPr>
            <p:spPr bwMode="auto">
              <a:xfrm flipV="1">
                <a:off x="3847" y="1286"/>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14" name="Line 633"/>
              <p:cNvSpPr>
                <a:spLocks noChangeShapeType="1"/>
              </p:cNvSpPr>
              <p:nvPr/>
            </p:nvSpPr>
            <p:spPr bwMode="auto">
              <a:xfrm>
                <a:off x="3849" y="128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15" name="Line 634"/>
              <p:cNvSpPr>
                <a:spLocks noChangeShapeType="1"/>
              </p:cNvSpPr>
              <p:nvPr/>
            </p:nvSpPr>
            <p:spPr bwMode="auto">
              <a:xfrm>
                <a:off x="3850" y="128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16" name="Line 635"/>
              <p:cNvSpPr>
                <a:spLocks noChangeShapeType="1"/>
              </p:cNvSpPr>
              <p:nvPr/>
            </p:nvSpPr>
            <p:spPr bwMode="auto">
              <a:xfrm>
                <a:off x="3852" y="128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17" name="Line 636"/>
              <p:cNvSpPr>
                <a:spLocks noChangeShapeType="1"/>
              </p:cNvSpPr>
              <p:nvPr/>
            </p:nvSpPr>
            <p:spPr bwMode="auto">
              <a:xfrm flipV="1">
                <a:off x="3853" y="128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18" name="Line 637"/>
              <p:cNvSpPr>
                <a:spLocks noChangeShapeType="1"/>
              </p:cNvSpPr>
              <p:nvPr/>
            </p:nvSpPr>
            <p:spPr bwMode="auto">
              <a:xfrm>
                <a:off x="3854" y="128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19" name="Line 638"/>
              <p:cNvSpPr>
                <a:spLocks noChangeShapeType="1"/>
              </p:cNvSpPr>
              <p:nvPr/>
            </p:nvSpPr>
            <p:spPr bwMode="auto">
              <a:xfrm>
                <a:off x="3855" y="128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20" name="Line 639"/>
              <p:cNvSpPr>
                <a:spLocks noChangeShapeType="1"/>
              </p:cNvSpPr>
              <p:nvPr/>
            </p:nvSpPr>
            <p:spPr bwMode="auto">
              <a:xfrm flipV="1">
                <a:off x="3856" y="1284"/>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21" name="Line 640"/>
              <p:cNvSpPr>
                <a:spLocks noChangeShapeType="1"/>
              </p:cNvSpPr>
              <p:nvPr/>
            </p:nvSpPr>
            <p:spPr bwMode="auto">
              <a:xfrm>
                <a:off x="3858" y="128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22" name="Line 641"/>
              <p:cNvSpPr>
                <a:spLocks noChangeShapeType="1"/>
              </p:cNvSpPr>
              <p:nvPr/>
            </p:nvSpPr>
            <p:spPr bwMode="auto">
              <a:xfrm>
                <a:off x="3859" y="128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23" name="Line 642"/>
              <p:cNvSpPr>
                <a:spLocks noChangeShapeType="1"/>
              </p:cNvSpPr>
              <p:nvPr/>
            </p:nvSpPr>
            <p:spPr bwMode="auto">
              <a:xfrm>
                <a:off x="3860" y="1284"/>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24" name="Line 643"/>
              <p:cNvSpPr>
                <a:spLocks noChangeShapeType="1"/>
              </p:cNvSpPr>
              <p:nvPr/>
            </p:nvSpPr>
            <p:spPr bwMode="auto">
              <a:xfrm flipV="1">
                <a:off x="3863" y="1282"/>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25" name="Line 644"/>
              <p:cNvSpPr>
                <a:spLocks noChangeShapeType="1"/>
              </p:cNvSpPr>
              <p:nvPr/>
            </p:nvSpPr>
            <p:spPr bwMode="auto">
              <a:xfrm>
                <a:off x="3864" y="128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26" name="Line 645"/>
              <p:cNvSpPr>
                <a:spLocks noChangeShapeType="1"/>
              </p:cNvSpPr>
              <p:nvPr/>
            </p:nvSpPr>
            <p:spPr bwMode="auto">
              <a:xfrm>
                <a:off x="3865" y="128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27" name="Line 646"/>
              <p:cNvSpPr>
                <a:spLocks noChangeShapeType="1"/>
              </p:cNvSpPr>
              <p:nvPr/>
            </p:nvSpPr>
            <p:spPr bwMode="auto">
              <a:xfrm>
                <a:off x="3866" y="128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28" name="Line 647"/>
              <p:cNvSpPr>
                <a:spLocks noChangeShapeType="1"/>
              </p:cNvSpPr>
              <p:nvPr/>
            </p:nvSpPr>
            <p:spPr bwMode="auto">
              <a:xfrm flipV="1">
                <a:off x="3867" y="1281"/>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29" name="Line 648"/>
              <p:cNvSpPr>
                <a:spLocks noChangeShapeType="1"/>
              </p:cNvSpPr>
              <p:nvPr/>
            </p:nvSpPr>
            <p:spPr bwMode="auto">
              <a:xfrm>
                <a:off x="3869" y="128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30" name="Line 649"/>
              <p:cNvSpPr>
                <a:spLocks noChangeShapeType="1"/>
              </p:cNvSpPr>
              <p:nvPr/>
            </p:nvSpPr>
            <p:spPr bwMode="auto">
              <a:xfrm>
                <a:off x="3870" y="128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31" name="Line 650"/>
              <p:cNvSpPr>
                <a:spLocks noChangeShapeType="1"/>
              </p:cNvSpPr>
              <p:nvPr/>
            </p:nvSpPr>
            <p:spPr bwMode="auto">
              <a:xfrm>
                <a:off x="3871" y="128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32" name="Line 651"/>
              <p:cNvSpPr>
                <a:spLocks noChangeShapeType="1"/>
              </p:cNvSpPr>
              <p:nvPr/>
            </p:nvSpPr>
            <p:spPr bwMode="auto">
              <a:xfrm flipV="1">
                <a:off x="3872" y="128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33" name="Line 652"/>
              <p:cNvSpPr>
                <a:spLocks noChangeShapeType="1"/>
              </p:cNvSpPr>
              <p:nvPr/>
            </p:nvSpPr>
            <p:spPr bwMode="auto">
              <a:xfrm>
                <a:off x="3873" y="1280"/>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34" name="Line 653"/>
              <p:cNvSpPr>
                <a:spLocks noChangeShapeType="1"/>
              </p:cNvSpPr>
              <p:nvPr/>
            </p:nvSpPr>
            <p:spPr bwMode="auto">
              <a:xfrm flipV="1">
                <a:off x="3876" y="127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35" name="Line 654"/>
              <p:cNvSpPr>
                <a:spLocks noChangeShapeType="1"/>
              </p:cNvSpPr>
              <p:nvPr/>
            </p:nvSpPr>
            <p:spPr bwMode="auto">
              <a:xfrm>
                <a:off x="3877" y="127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36" name="Line 655"/>
              <p:cNvSpPr>
                <a:spLocks noChangeShapeType="1"/>
              </p:cNvSpPr>
              <p:nvPr/>
            </p:nvSpPr>
            <p:spPr bwMode="auto">
              <a:xfrm>
                <a:off x="3878" y="127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37" name="Line 656"/>
              <p:cNvSpPr>
                <a:spLocks noChangeShapeType="1"/>
              </p:cNvSpPr>
              <p:nvPr/>
            </p:nvSpPr>
            <p:spPr bwMode="auto">
              <a:xfrm flipV="1">
                <a:off x="3880" y="127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38" name="Line 657"/>
              <p:cNvSpPr>
                <a:spLocks noChangeShapeType="1"/>
              </p:cNvSpPr>
              <p:nvPr/>
            </p:nvSpPr>
            <p:spPr bwMode="auto">
              <a:xfrm>
                <a:off x="3881" y="127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39" name="Line 658"/>
              <p:cNvSpPr>
                <a:spLocks noChangeShapeType="1"/>
              </p:cNvSpPr>
              <p:nvPr/>
            </p:nvSpPr>
            <p:spPr bwMode="auto">
              <a:xfrm>
                <a:off x="3883" y="127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40" name="Line 659"/>
              <p:cNvSpPr>
                <a:spLocks noChangeShapeType="1"/>
              </p:cNvSpPr>
              <p:nvPr/>
            </p:nvSpPr>
            <p:spPr bwMode="auto">
              <a:xfrm>
                <a:off x="3884" y="127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41" name="Line 660"/>
              <p:cNvSpPr>
                <a:spLocks noChangeShapeType="1"/>
              </p:cNvSpPr>
              <p:nvPr/>
            </p:nvSpPr>
            <p:spPr bwMode="auto">
              <a:xfrm flipV="1">
                <a:off x="3886" y="1276"/>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42" name="Line 661"/>
              <p:cNvSpPr>
                <a:spLocks noChangeShapeType="1"/>
              </p:cNvSpPr>
              <p:nvPr/>
            </p:nvSpPr>
            <p:spPr bwMode="auto">
              <a:xfrm>
                <a:off x="3622" y="134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43" name="Line 662"/>
              <p:cNvSpPr>
                <a:spLocks noChangeShapeType="1"/>
              </p:cNvSpPr>
              <p:nvPr/>
            </p:nvSpPr>
            <p:spPr bwMode="auto">
              <a:xfrm>
                <a:off x="3623" y="134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44" name="Line 663"/>
              <p:cNvSpPr>
                <a:spLocks noChangeShapeType="1"/>
              </p:cNvSpPr>
              <p:nvPr/>
            </p:nvSpPr>
            <p:spPr bwMode="auto">
              <a:xfrm flipV="1">
                <a:off x="3625" y="134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45" name="Line 664"/>
              <p:cNvSpPr>
                <a:spLocks noChangeShapeType="1"/>
              </p:cNvSpPr>
              <p:nvPr/>
            </p:nvSpPr>
            <p:spPr bwMode="auto">
              <a:xfrm>
                <a:off x="3626" y="134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46" name="Line 665"/>
              <p:cNvSpPr>
                <a:spLocks noChangeShapeType="1"/>
              </p:cNvSpPr>
              <p:nvPr/>
            </p:nvSpPr>
            <p:spPr bwMode="auto">
              <a:xfrm>
                <a:off x="3627" y="134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47" name="Line 666"/>
              <p:cNvSpPr>
                <a:spLocks noChangeShapeType="1"/>
              </p:cNvSpPr>
              <p:nvPr/>
            </p:nvSpPr>
            <p:spPr bwMode="auto">
              <a:xfrm>
                <a:off x="3628" y="1343"/>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48" name="Line 667"/>
              <p:cNvSpPr>
                <a:spLocks noChangeShapeType="1"/>
              </p:cNvSpPr>
              <p:nvPr/>
            </p:nvSpPr>
            <p:spPr bwMode="auto">
              <a:xfrm flipV="1">
                <a:off x="3631" y="1342"/>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49" name="Line 668"/>
              <p:cNvSpPr>
                <a:spLocks noChangeShapeType="1"/>
              </p:cNvSpPr>
              <p:nvPr/>
            </p:nvSpPr>
            <p:spPr bwMode="auto">
              <a:xfrm>
                <a:off x="3631" y="134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50" name="Line 669"/>
              <p:cNvSpPr>
                <a:spLocks noChangeShapeType="1"/>
              </p:cNvSpPr>
              <p:nvPr/>
            </p:nvSpPr>
            <p:spPr bwMode="auto">
              <a:xfrm flipV="1">
                <a:off x="3632" y="134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51" name="Line 670"/>
              <p:cNvSpPr>
                <a:spLocks noChangeShapeType="1"/>
              </p:cNvSpPr>
              <p:nvPr/>
            </p:nvSpPr>
            <p:spPr bwMode="auto">
              <a:xfrm>
                <a:off x="3633" y="134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52" name="Line 671"/>
              <p:cNvSpPr>
                <a:spLocks noChangeShapeType="1"/>
              </p:cNvSpPr>
              <p:nvPr/>
            </p:nvSpPr>
            <p:spPr bwMode="auto">
              <a:xfrm>
                <a:off x="3634" y="134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53" name="Line 672"/>
              <p:cNvSpPr>
                <a:spLocks noChangeShapeType="1"/>
              </p:cNvSpPr>
              <p:nvPr/>
            </p:nvSpPr>
            <p:spPr bwMode="auto">
              <a:xfrm>
                <a:off x="3635" y="1341"/>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54" name="Line 673"/>
              <p:cNvSpPr>
                <a:spLocks noChangeShapeType="1"/>
              </p:cNvSpPr>
              <p:nvPr/>
            </p:nvSpPr>
            <p:spPr bwMode="auto">
              <a:xfrm flipV="1">
                <a:off x="3638" y="134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55" name="Line 674"/>
              <p:cNvSpPr>
                <a:spLocks noChangeShapeType="1"/>
              </p:cNvSpPr>
              <p:nvPr/>
            </p:nvSpPr>
            <p:spPr bwMode="auto">
              <a:xfrm>
                <a:off x="3639" y="134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56" name="Line 675"/>
              <p:cNvSpPr>
                <a:spLocks noChangeShapeType="1"/>
              </p:cNvSpPr>
              <p:nvPr/>
            </p:nvSpPr>
            <p:spPr bwMode="auto">
              <a:xfrm>
                <a:off x="3640" y="134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57" name="Line 676"/>
              <p:cNvSpPr>
                <a:spLocks noChangeShapeType="1"/>
              </p:cNvSpPr>
              <p:nvPr/>
            </p:nvSpPr>
            <p:spPr bwMode="auto">
              <a:xfrm>
                <a:off x="3642" y="134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58" name="Line 677"/>
              <p:cNvSpPr>
                <a:spLocks noChangeShapeType="1"/>
              </p:cNvSpPr>
              <p:nvPr/>
            </p:nvSpPr>
            <p:spPr bwMode="auto">
              <a:xfrm flipV="1">
                <a:off x="3643" y="1338"/>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59" name="Line 678"/>
              <p:cNvSpPr>
                <a:spLocks noChangeShapeType="1"/>
              </p:cNvSpPr>
              <p:nvPr/>
            </p:nvSpPr>
            <p:spPr bwMode="auto">
              <a:xfrm>
                <a:off x="3644" y="133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60" name="Line 679"/>
              <p:cNvSpPr>
                <a:spLocks noChangeShapeType="1"/>
              </p:cNvSpPr>
              <p:nvPr/>
            </p:nvSpPr>
            <p:spPr bwMode="auto">
              <a:xfrm>
                <a:off x="3645" y="133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61" name="Line 680"/>
              <p:cNvSpPr>
                <a:spLocks noChangeShapeType="1"/>
              </p:cNvSpPr>
              <p:nvPr/>
            </p:nvSpPr>
            <p:spPr bwMode="auto">
              <a:xfrm>
                <a:off x="3646" y="133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62" name="Line 681"/>
              <p:cNvSpPr>
                <a:spLocks noChangeShapeType="1"/>
              </p:cNvSpPr>
              <p:nvPr/>
            </p:nvSpPr>
            <p:spPr bwMode="auto">
              <a:xfrm flipV="1">
                <a:off x="3648" y="133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63" name="Line 682"/>
              <p:cNvSpPr>
                <a:spLocks noChangeShapeType="1"/>
              </p:cNvSpPr>
              <p:nvPr/>
            </p:nvSpPr>
            <p:spPr bwMode="auto">
              <a:xfrm>
                <a:off x="3649" y="133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64" name="Line 683"/>
              <p:cNvSpPr>
                <a:spLocks noChangeShapeType="1"/>
              </p:cNvSpPr>
              <p:nvPr/>
            </p:nvSpPr>
            <p:spPr bwMode="auto">
              <a:xfrm>
                <a:off x="3651" y="133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65" name="Line 684"/>
              <p:cNvSpPr>
                <a:spLocks noChangeShapeType="1"/>
              </p:cNvSpPr>
              <p:nvPr/>
            </p:nvSpPr>
            <p:spPr bwMode="auto">
              <a:xfrm>
                <a:off x="3652" y="133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66" name="Line 685"/>
              <p:cNvSpPr>
                <a:spLocks noChangeShapeType="1"/>
              </p:cNvSpPr>
              <p:nvPr/>
            </p:nvSpPr>
            <p:spPr bwMode="auto">
              <a:xfrm flipV="1">
                <a:off x="3654" y="133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67" name="Line 686"/>
              <p:cNvSpPr>
                <a:spLocks noChangeShapeType="1"/>
              </p:cNvSpPr>
              <p:nvPr/>
            </p:nvSpPr>
            <p:spPr bwMode="auto">
              <a:xfrm>
                <a:off x="3655" y="133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68" name="Line 687"/>
              <p:cNvSpPr>
                <a:spLocks noChangeShapeType="1"/>
              </p:cNvSpPr>
              <p:nvPr/>
            </p:nvSpPr>
            <p:spPr bwMode="auto">
              <a:xfrm>
                <a:off x="3656" y="133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69" name="Line 688"/>
              <p:cNvSpPr>
                <a:spLocks noChangeShapeType="1"/>
              </p:cNvSpPr>
              <p:nvPr/>
            </p:nvSpPr>
            <p:spPr bwMode="auto">
              <a:xfrm>
                <a:off x="3657" y="133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0" name="Line 689"/>
              <p:cNvSpPr>
                <a:spLocks noChangeShapeType="1"/>
              </p:cNvSpPr>
              <p:nvPr/>
            </p:nvSpPr>
            <p:spPr bwMode="auto">
              <a:xfrm flipV="1">
                <a:off x="3659" y="133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1" name="Line 690"/>
              <p:cNvSpPr>
                <a:spLocks noChangeShapeType="1"/>
              </p:cNvSpPr>
              <p:nvPr/>
            </p:nvSpPr>
            <p:spPr bwMode="auto">
              <a:xfrm>
                <a:off x="3660" y="133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2" name="Line 691"/>
              <p:cNvSpPr>
                <a:spLocks noChangeShapeType="1"/>
              </p:cNvSpPr>
              <p:nvPr/>
            </p:nvSpPr>
            <p:spPr bwMode="auto">
              <a:xfrm flipV="1">
                <a:off x="3661" y="1333"/>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3" name="Line 692"/>
              <p:cNvSpPr>
                <a:spLocks noChangeShapeType="1"/>
              </p:cNvSpPr>
              <p:nvPr/>
            </p:nvSpPr>
            <p:spPr bwMode="auto">
              <a:xfrm>
                <a:off x="3662" y="1333"/>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 name="Line 693"/>
              <p:cNvSpPr>
                <a:spLocks noChangeShapeType="1"/>
              </p:cNvSpPr>
              <p:nvPr/>
            </p:nvSpPr>
            <p:spPr bwMode="auto">
              <a:xfrm>
                <a:off x="3665" y="133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5" name="Line 694"/>
              <p:cNvSpPr>
                <a:spLocks noChangeShapeType="1"/>
              </p:cNvSpPr>
              <p:nvPr/>
            </p:nvSpPr>
            <p:spPr bwMode="auto">
              <a:xfrm>
                <a:off x="3666" y="133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6" name="Line 695"/>
              <p:cNvSpPr>
                <a:spLocks noChangeShapeType="1"/>
              </p:cNvSpPr>
              <p:nvPr/>
            </p:nvSpPr>
            <p:spPr bwMode="auto">
              <a:xfrm flipV="1">
                <a:off x="3667" y="133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7" name="Line 696"/>
              <p:cNvSpPr>
                <a:spLocks noChangeShapeType="1"/>
              </p:cNvSpPr>
              <p:nvPr/>
            </p:nvSpPr>
            <p:spPr bwMode="auto">
              <a:xfrm>
                <a:off x="3668" y="133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8" name="Line 697"/>
              <p:cNvSpPr>
                <a:spLocks noChangeShapeType="1"/>
              </p:cNvSpPr>
              <p:nvPr/>
            </p:nvSpPr>
            <p:spPr bwMode="auto">
              <a:xfrm>
                <a:off x="3669" y="133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9" name="Line 698"/>
              <p:cNvSpPr>
                <a:spLocks noChangeShapeType="1"/>
              </p:cNvSpPr>
              <p:nvPr/>
            </p:nvSpPr>
            <p:spPr bwMode="auto">
              <a:xfrm>
                <a:off x="3671" y="133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80" name="Line 699"/>
              <p:cNvSpPr>
                <a:spLocks noChangeShapeType="1"/>
              </p:cNvSpPr>
              <p:nvPr/>
            </p:nvSpPr>
            <p:spPr bwMode="auto">
              <a:xfrm flipV="1">
                <a:off x="3672" y="133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81" name="Line 700"/>
              <p:cNvSpPr>
                <a:spLocks noChangeShapeType="1"/>
              </p:cNvSpPr>
              <p:nvPr/>
            </p:nvSpPr>
            <p:spPr bwMode="auto">
              <a:xfrm>
                <a:off x="3673" y="133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82" name="Line 701"/>
              <p:cNvSpPr>
                <a:spLocks noChangeShapeType="1"/>
              </p:cNvSpPr>
              <p:nvPr/>
            </p:nvSpPr>
            <p:spPr bwMode="auto">
              <a:xfrm>
                <a:off x="3674" y="133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83" name="Line 702"/>
              <p:cNvSpPr>
                <a:spLocks noChangeShapeType="1"/>
              </p:cNvSpPr>
              <p:nvPr/>
            </p:nvSpPr>
            <p:spPr bwMode="auto">
              <a:xfrm>
                <a:off x="3676" y="133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84" name="Line 703"/>
              <p:cNvSpPr>
                <a:spLocks noChangeShapeType="1"/>
              </p:cNvSpPr>
              <p:nvPr/>
            </p:nvSpPr>
            <p:spPr bwMode="auto">
              <a:xfrm flipV="1">
                <a:off x="3677" y="1330"/>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85" name="Line 704"/>
              <p:cNvSpPr>
                <a:spLocks noChangeShapeType="1"/>
              </p:cNvSpPr>
              <p:nvPr/>
            </p:nvSpPr>
            <p:spPr bwMode="auto">
              <a:xfrm>
                <a:off x="3679" y="133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86" name="Line 705"/>
              <p:cNvSpPr>
                <a:spLocks noChangeShapeType="1"/>
              </p:cNvSpPr>
              <p:nvPr/>
            </p:nvSpPr>
            <p:spPr bwMode="auto">
              <a:xfrm>
                <a:off x="3680" y="133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87" name="Line 706"/>
              <p:cNvSpPr>
                <a:spLocks noChangeShapeType="1"/>
              </p:cNvSpPr>
              <p:nvPr/>
            </p:nvSpPr>
            <p:spPr bwMode="auto">
              <a:xfrm>
                <a:off x="3682" y="133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88" name="Line 707"/>
              <p:cNvSpPr>
                <a:spLocks noChangeShapeType="1"/>
              </p:cNvSpPr>
              <p:nvPr/>
            </p:nvSpPr>
            <p:spPr bwMode="auto">
              <a:xfrm flipV="1">
                <a:off x="3683" y="132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89" name="Line 708"/>
              <p:cNvSpPr>
                <a:spLocks noChangeShapeType="1"/>
              </p:cNvSpPr>
              <p:nvPr/>
            </p:nvSpPr>
            <p:spPr bwMode="auto">
              <a:xfrm>
                <a:off x="3684" y="132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90" name="Line 709"/>
              <p:cNvSpPr>
                <a:spLocks noChangeShapeType="1"/>
              </p:cNvSpPr>
              <p:nvPr/>
            </p:nvSpPr>
            <p:spPr bwMode="auto">
              <a:xfrm>
                <a:off x="3685" y="132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91" name="Line 710"/>
              <p:cNvSpPr>
                <a:spLocks noChangeShapeType="1"/>
              </p:cNvSpPr>
              <p:nvPr/>
            </p:nvSpPr>
            <p:spPr bwMode="auto">
              <a:xfrm>
                <a:off x="3686" y="132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92" name="Line 711"/>
              <p:cNvSpPr>
                <a:spLocks noChangeShapeType="1"/>
              </p:cNvSpPr>
              <p:nvPr/>
            </p:nvSpPr>
            <p:spPr bwMode="auto">
              <a:xfrm flipV="1">
                <a:off x="3688" y="1327"/>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93" name="Line 712"/>
              <p:cNvSpPr>
                <a:spLocks noChangeShapeType="1"/>
              </p:cNvSpPr>
              <p:nvPr/>
            </p:nvSpPr>
            <p:spPr bwMode="auto">
              <a:xfrm>
                <a:off x="3689" y="132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94" name="Line 713"/>
              <p:cNvSpPr>
                <a:spLocks noChangeShapeType="1"/>
              </p:cNvSpPr>
              <p:nvPr/>
            </p:nvSpPr>
            <p:spPr bwMode="auto">
              <a:xfrm flipV="1">
                <a:off x="3690" y="1326"/>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95" name="Line 714"/>
              <p:cNvSpPr>
                <a:spLocks noChangeShapeType="1"/>
              </p:cNvSpPr>
              <p:nvPr/>
            </p:nvSpPr>
            <p:spPr bwMode="auto">
              <a:xfrm>
                <a:off x="3693" y="132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96" name="Line 715"/>
              <p:cNvSpPr>
                <a:spLocks noChangeShapeType="1"/>
              </p:cNvSpPr>
              <p:nvPr/>
            </p:nvSpPr>
            <p:spPr bwMode="auto">
              <a:xfrm>
                <a:off x="3694" y="132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97" name="Line 716"/>
              <p:cNvSpPr>
                <a:spLocks noChangeShapeType="1"/>
              </p:cNvSpPr>
              <p:nvPr/>
            </p:nvSpPr>
            <p:spPr bwMode="auto">
              <a:xfrm>
                <a:off x="3695" y="132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98" name="Line 717"/>
              <p:cNvSpPr>
                <a:spLocks noChangeShapeType="1"/>
              </p:cNvSpPr>
              <p:nvPr/>
            </p:nvSpPr>
            <p:spPr bwMode="auto">
              <a:xfrm flipV="1">
                <a:off x="3696" y="132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99" name="Line 718"/>
              <p:cNvSpPr>
                <a:spLocks noChangeShapeType="1"/>
              </p:cNvSpPr>
              <p:nvPr/>
            </p:nvSpPr>
            <p:spPr bwMode="auto">
              <a:xfrm>
                <a:off x="3697" y="1325"/>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00" name="Line 719"/>
              <p:cNvSpPr>
                <a:spLocks noChangeShapeType="1"/>
              </p:cNvSpPr>
              <p:nvPr/>
            </p:nvSpPr>
            <p:spPr bwMode="auto">
              <a:xfrm>
                <a:off x="3699" y="132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01" name="Line 720"/>
              <p:cNvSpPr>
                <a:spLocks noChangeShapeType="1"/>
              </p:cNvSpPr>
              <p:nvPr/>
            </p:nvSpPr>
            <p:spPr bwMode="auto">
              <a:xfrm>
                <a:off x="3700" y="132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02" name="Line 721"/>
              <p:cNvSpPr>
                <a:spLocks noChangeShapeType="1"/>
              </p:cNvSpPr>
              <p:nvPr/>
            </p:nvSpPr>
            <p:spPr bwMode="auto">
              <a:xfrm flipV="1">
                <a:off x="3701" y="132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03" name="Line 722"/>
              <p:cNvSpPr>
                <a:spLocks noChangeShapeType="1"/>
              </p:cNvSpPr>
              <p:nvPr/>
            </p:nvSpPr>
            <p:spPr bwMode="auto">
              <a:xfrm>
                <a:off x="3702" y="132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04" name="Line 723"/>
              <p:cNvSpPr>
                <a:spLocks noChangeShapeType="1"/>
              </p:cNvSpPr>
              <p:nvPr/>
            </p:nvSpPr>
            <p:spPr bwMode="auto">
              <a:xfrm>
                <a:off x="3703" y="132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05" name="Line 724"/>
              <p:cNvSpPr>
                <a:spLocks noChangeShapeType="1"/>
              </p:cNvSpPr>
              <p:nvPr/>
            </p:nvSpPr>
            <p:spPr bwMode="auto">
              <a:xfrm>
                <a:off x="3705" y="132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06" name="Line 725"/>
              <p:cNvSpPr>
                <a:spLocks noChangeShapeType="1"/>
              </p:cNvSpPr>
              <p:nvPr/>
            </p:nvSpPr>
            <p:spPr bwMode="auto">
              <a:xfrm flipV="1">
                <a:off x="3706" y="132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07" name="Line 726"/>
              <p:cNvSpPr>
                <a:spLocks noChangeShapeType="1"/>
              </p:cNvSpPr>
              <p:nvPr/>
            </p:nvSpPr>
            <p:spPr bwMode="auto">
              <a:xfrm>
                <a:off x="3707" y="132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08" name="Line 727"/>
              <p:cNvSpPr>
                <a:spLocks noChangeShapeType="1"/>
              </p:cNvSpPr>
              <p:nvPr/>
            </p:nvSpPr>
            <p:spPr bwMode="auto">
              <a:xfrm>
                <a:off x="3708" y="132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09" name="Line 728"/>
              <p:cNvSpPr>
                <a:spLocks noChangeShapeType="1"/>
              </p:cNvSpPr>
              <p:nvPr/>
            </p:nvSpPr>
            <p:spPr bwMode="auto">
              <a:xfrm>
                <a:off x="3710" y="132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10" name="Line 729"/>
              <p:cNvSpPr>
                <a:spLocks noChangeShapeType="1"/>
              </p:cNvSpPr>
              <p:nvPr/>
            </p:nvSpPr>
            <p:spPr bwMode="auto">
              <a:xfrm flipV="1">
                <a:off x="3711" y="1321"/>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11" name="Line 730"/>
              <p:cNvSpPr>
                <a:spLocks noChangeShapeType="1"/>
              </p:cNvSpPr>
              <p:nvPr/>
            </p:nvSpPr>
            <p:spPr bwMode="auto">
              <a:xfrm>
                <a:off x="3713" y="132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12" name="Line 731"/>
              <p:cNvSpPr>
                <a:spLocks noChangeShapeType="1"/>
              </p:cNvSpPr>
              <p:nvPr/>
            </p:nvSpPr>
            <p:spPr bwMode="auto">
              <a:xfrm flipV="1">
                <a:off x="3714" y="1320"/>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13" name="Line 732"/>
              <p:cNvSpPr>
                <a:spLocks noChangeShapeType="1"/>
              </p:cNvSpPr>
              <p:nvPr/>
            </p:nvSpPr>
            <p:spPr bwMode="auto">
              <a:xfrm>
                <a:off x="3716" y="132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14" name="Line 733"/>
              <p:cNvSpPr>
                <a:spLocks noChangeShapeType="1"/>
              </p:cNvSpPr>
              <p:nvPr/>
            </p:nvSpPr>
            <p:spPr bwMode="auto">
              <a:xfrm>
                <a:off x="3717" y="132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15" name="Line 734"/>
              <p:cNvSpPr>
                <a:spLocks noChangeShapeType="1"/>
              </p:cNvSpPr>
              <p:nvPr/>
            </p:nvSpPr>
            <p:spPr bwMode="auto">
              <a:xfrm>
                <a:off x="3718" y="132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16" name="Line 735"/>
              <p:cNvSpPr>
                <a:spLocks noChangeShapeType="1"/>
              </p:cNvSpPr>
              <p:nvPr/>
            </p:nvSpPr>
            <p:spPr bwMode="auto">
              <a:xfrm flipV="1">
                <a:off x="3719" y="131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17" name="Line 736"/>
              <p:cNvSpPr>
                <a:spLocks noChangeShapeType="1"/>
              </p:cNvSpPr>
              <p:nvPr/>
            </p:nvSpPr>
            <p:spPr bwMode="auto">
              <a:xfrm>
                <a:off x="3720" y="131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18" name="Line 737"/>
              <p:cNvSpPr>
                <a:spLocks noChangeShapeType="1"/>
              </p:cNvSpPr>
              <p:nvPr/>
            </p:nvSpPr>
            <p:spPr bwMode="auto">
              <a:xfrm>
                <a:off x="3722" y="131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19" name="Line 738"/>
              <p:cNvSpPr>
                <a:spLocks noChangeShapeType="1"/>
              </p:cNvSpPr>
              <p:nvPr/>
            </p:nvSpPr>
            <p:spPr bwMode="auto">
              <a:xfrm>
                <a:off x="3723" y="131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20" name="Line 739"/>
              <p:cNvSpPr>
                <a:spLocks noChangeShapeType="1"/>
              </p:cNvSpPr>
              <p:nvPr/>
            </p:nvSpPr>
            <p:spPr bwMode="auto">
              <a:xfrm flipV="1">
                <a:off x="3724" y="1318"/>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21" name="Line 740"/>
              <p:cNvSpPr>
                <a:spLocks noChangeShapeType="1"/>
              </p:cNvSpPr>
              <p:nvPr/>
            </p:nvSpPr>
            <p:spPr bwMode="auto">
              <a:xfrm>
                <a:off x="3727" y="131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22" name="Line 741"/>
              <p:cNvSpPr>
                <a:spLocks noChangeShapeType="1"/>
              </p:cNvSpPr>
              <p:nvPr/>
            </p:nvSpPr>
            <p:spPr bwMode="auto">
              <a:xfrm>
                <a:off x="3728" y="131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23" name="Line 742"/>
              <p:cNvSpPr>
                <a:spLocks noChangeShapeType="1"/>
              </p:cNvSpPr>
              <p:nvPr/>
            </p:nvSpPr>
            <p:spPr bwMode="auto">
              <a:xfrm>
                <a:off x="3729" y="131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24" name="Line 743"/>
              <p:cNvSpPr>
                <a:spLocks noChangeShapeType="1"/>
              </p:cNvSpPr>
              <p:nvPr/>
            </p:nvSpPr>
            <p:spPr bwMode="auto">
              <a:xfrm flipV="1">
                <a:off x="3730" y="1316"/>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25" name="Line 744"/>
              <p:cNvSpPr>
                <a:spLocks noChangeShapeType="1"/>
              </p:cNvSpPr>
              <p:nvPr/>
            </p:nvSpPr>
            <p:spPr bwMode="auto">
              <a:xfrm>
                <a:off x="3731" y="131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26" name="Line 745"/>
              <p:cNvSpPr>
                <a:spLocks noChangeShapeType="1"/>
              </p:cNvSpPr>
              <p:nvPr/>
            </p:nvSpPr>
            <p:spPr bwMode="auto">
              <a:xfrm>
                <a:off x="3733" y="131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27" name="Line 746"/>
              <p:cNvSpPr>
                <a:spLocks noChangeShapeType="1"/>
              </p:cNvSpPr>
              <p:nvPr/>
            </p:nvSpPr>
            <p:spPr bwMode="auto">
              <a:xfrm>
                <a:off x="3734" y="131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28" name="Line 747"/>
              <p:cNvSpPr>
                <a:spLocks noChangeShapeType="1"/>
              </p:cNvSpPr>
              <p:nvPr/>
            </p:nvSpPr>
            <p:spPr bwMode="auto">
              <a:xfrm flipV="1">
                <a:off x="3735" y="131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29" name="Line 748"/>
              <p:cNvSpPr>
                <a:spLocks noChangeShapeType="1"/>
              </p:cNvSpPr>
              <p:nvPr/>
            </p:nvSpPr>
            <p:spPr bwMode="auto">
              <a:xfrm>
                <a:off x="3736" y="131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30" name="Line 749"/>
              <p:cNvSpPr>
                <a:spLocks noChangeShapeType="1"/>
              </p:cNvSpPr>
              <p:nvPr/>
            </p:nvSpPr>
            <p:spPr bwMode="auto">
              <a:xfrm>
                <a:off x="3737" y="1315"/>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31" name="Line 750"/>
              <p:cNvSpPr>
                <a:spLocks noChangeShapeType="1"/>
              </p:cNvSpPr>
              <p:nvPr/>
            </p:nvSpPr>
            <p:spPr bwMode="auto">
              <a:xfrm>
                <a:off x="3740" y="131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32" name="Line 751"/>
              <p:cNvSpPr>
                <a:spLocks noChangeShapeType="1"/>
              </p:cNvSpPr>
              <p:nvPr/>
            </p:nvSpPr>
            <p:spPr bwMode="auto">
              <a:xfrm flipV="1">
                <a:off x="3741" y="131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33" name="Line 752"/>
              <p:cNvSpPr>
                <a:spLocks noChangeShapeType="1"/>
              </p:cNvSpPr>
              <p:nvPr/>
            </p:nvSpPr>
            <p:spPr bwMode="auto">
              <a:xfrm>
                <a:off x="3742" y="131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34" name="Line 753"/>
              <p:cNvSpPr>
                <a:spLocks noChangeShapeType="1"/>
              </p:cNvSpPr>
              <p:nvPr/>
            </p:nvSpPr>
            <p:spPr bwMode="auto">
              <a:xfrm flipV="1">
                <a:off x="3744" y="131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35" name="Line 754"/>
              <p:cNvSpPr>
                <a:spLocks noChangeShapeType="1"/>
              </p:cNvSpPr>
              <p:nvPr/>
            </p:nvSpPr>
            <p:spPr bwMode="auto">
              <a:xfrm>
                <a:off x="3745" y="131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36" name="Line 755"/>
              <p:cNvSpPr>
                <a:spLocks noChangeShapeType="1"/>
              </p:cNvSpPr>
              <p:nvPr/>
            </p:nvSpPr>
            <p:spPr bwMode="auto">
              <a:xfrm>
                <a:off x="3746" y="131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37" name="Line 756"/>
              <p:cNvSpPr>
                <a:spLocks noChangeShapeType="1"/>
              </p:cNvSpPr>
              <p:nvPr/>
            </p:nvSpPr>
            <p:spPr bwMode="auto">
              <a:xfrm>
                <a:off x="3747" y="131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38" name="Line 757"/>
              <p:cNvSpPr>
                <a:spLocks noChangeShapeType="1"/>
              </p:cNvSpPr>
              <p:nvPr/>
            </p:nvSpPr>
            <p:spPr bwMode="auto">
              <a:xfrm flipV="1">
                <a:off x="3748" y="1312"/>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39" name="Line 758"/>
              <p:cNvSpPr>
                <a:spLocks noChangeShapeType="1"/>
              </p:cNvSpPr>
              <p:nvPr/>
            </p:nvSpPr>
            <p:spPr bwMode="auto">
              <a:xfrm>
                <a:off x="3750" y="131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40" name="Line 759"/>
              <p:cNvSpPr>
                <a:spLocks noChangeShapeType="1"/>
              </p:cNvSpPr>
              <p:nvPr/>
            </p:nvSpPr>
            <p:spPr bwMode="auto">
              <a:xfrm>
                <a:off x="3751" y="131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41" name="Line 760"/>
              <p:cNvSpPr>
                <a:spLocks noChangeShapeType="1"/>
              </p:cNvSpPr>
              <p:nvPr/>
            </p:nvSpPr>
            <p:spPr bwMode="auto">
              <a:xfrm>
                <a:off x="3492" y="1375"/>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42" name="Line 761"/>
              <p:cNvSpPr>
                <a:spLocks noChangeShapeType="1"/>
              </p:cNvSpPr>
              <p:nvPr/>
            </p:nvSpPr>
            <p:spPr bwMode="auto">
              <a:xfrm>
                <a:off x="3495" y="137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43" name="Line 762"/>
              <p:cNvSpPr>
                <a:spLocks noChangeShapeType="1"/>
              </p:cNvSpPr>
              <p:nvPr/>
            </p:nvSpPr>
            <p:spPr bwMode="auto">
              <a:xfrm>
                <a:off x="3496" y="137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44" name="Line 763"/>
              <p:cNvSpPr>
                <a:spLocks noChangeShapeType="1"/>
              </p:cNvSpPr>
              <p:nvPr/>
            </p:nvSpPr>
            <p:spPr bwMode="auto">
              <a:xfrm flipV="1">
                <a:off x="3497" y="137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45" name="Line 764"/>
              <p:cNvSpPr>
                <a:spLocks noChangeShapeType="1"/>
              </p:cNvSpPr>
              <p:nvPr/>
            </p:nvSpPr>
            <p:spPr bwMode="auto">
              <a:xfrm>
                <a:off x="3498" y="137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46" name="Line 765"/>
              <p:cNvSpPr>
                <a:spLocks noChangeShapeType="1"/>
              </p:cNvSpPr>
              <p:nvPr/>
            </p:nvSpPr>
            <p:spPr bwMode="auto">
              <a:xfrm>
                <a:off x="3499" y="137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47" name="Line 766"/>
              <p:cNvSpPr>
                <a:spLocks noChangeShapeType="1"/>
              </p:cNvSpPr>
              <p:nvPr/>
            </p:nvSpPr>
            <p:spPr bwMode="auto">
              <a:xfrm>
                <a:off x="3501" y="137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48" name="Line 767"/>
              <p:cNvSpPr>
                <a:spLocks noChangeShapeType="1"/>
              </p:cNvSpPr>
              <p:nvPr/>
            </p:nvSpPr>
            <p:spPr bwMode="auto">
              <a:xfrm flipV="1">
                <a:off x="3502" y="1372"/>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49" name="Line 768"/>
              <p:cNvSpPr>
                <a:spLocks noChangeShapeType="1"/>
              </p:cNvSpPr>
              <p:nvPr/>
            </p:nvSpPr>
            <p:spPr bwMode="auto">
              <a:xfrm>
                <a:off x="3503" y="137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50" name="Line 769"/>
              <p:cNvSpPr>
                <a:spLocks noChangeShapeType="1"/>
              </p:cNvSpPr>
              <p:nvPr/>
            </p:nvSpPr>
            <p:spPr bwMode="auto">
              <a:xfrm>
                <a:off x="3504" y="137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51" name="Line 770"/>
              <p:cNvSpPr>
                <a:spLocks noChangeShapeType="1"/>
              </p:cNvSpPr>
              <p:nvPr/>
            </p:nvSpPr>
            <p:spPr bwMode="auto">
              <a:xfrm>
                <a:off x="3505" y="1372"/>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52" name="Line 771"/>
              <p:cNvSpPr>
                <a:spLocks noChangeShapeType="1"/>
              </p:cNvSpPr>
              <p:nvPr/>
            </p:nvSpPr>
            <p:spPr bwMode="auto">
              <a:xfrm flipV="1">
                <a:off x="3509" y="137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53" name="Line 772"/>
              <p:cNvSpPr>
                <a:spLocks noChangeShapeType="1"/>
              </p:cNvSpPr>
              <p:nvPr/>
            </p:nvSpPr>
            <p:spPr bwMode="auto">
              <a:xfrm>
                <a:off x="3510" y="137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54" name="Line 773"/>
              <p:cNvSpPr>
                <a:spLocks noChangeShapeType="1"/>
              </p:cNvSpPr>
              <p:nvPr/>
            </p:nvSpPr>
            <p:spPr bwMode="auto">
              <a:xfrm>
                <a:off x="3512" y="137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55" name="Line 774"/>
              <p:cNvSpPr>
                <a:spLocks noChangeShapeType="1"/>
              </p:cNvSpPr>
              <p:nvPr/>
            </p:nvSpPr>
            <p:spPr bwMode="auto">
              <a:xfrm>
                <a:off x="3513" y="1371"/>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56" name="Line 775"/>
              <p:cNvSpPr>
                <a:spLocks noChangeShapeType="1"/>
              </p:cNvSpPr>
              <p:nvPr/>
            </p:nvSpPr>
            <p:spPr bwMode="auto">
              <a:xfrm flipV="1">
                <a:off x="3513" y="1370"/>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57" name="Line 776"/>
              <p:cNvSpPr>
                <a:spLocks noChangeShapeType="1"/>
              </p:cNvSpPr>
              <p:nvPr/>
            </p:nvSpPr>
            <p:spPr bwMode="auto">
              <a:xfrm>
                <a:off x="3515" y="137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58" name="Line 777"/>
              <p:cNvSpPr>
                <a:spLocks noChangeShapeType="1"/>
              </p:cNvSpPr>
              <p:nvPr/>
            </p:nvSpPr>
            <p:spPr bwMode="auto">
              <a:xfrm>
                <a:off x="3516" y="137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59" name="Line 778"/>
              <p:cNvSpPr>
                <a:spLocks noChangeShapeType="1"/>
              </p:cNvSpPr>
              <p:nvPr/>
            </p:nvSpPr>
            <p:spPr bwMode="auto">
              <a:xfrm>
                <a:off x="3518" y="137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60" name="Line 779"/>
              <p:cNvSpPr>
                <a:spLocks noChangeShapeType="1"/>
              </p:cNvSpPr>
              <p:nvPr/>
            </p:nvSpPr>
            <p:spPr bwMode="auto">
              <a:xfrm flipV="1">
                <a:off x="3519" y="136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61" name="Line 780"/>
              <p:cNvSpPr>
                <a:spLocks noChangeShapeType="1"/>
              </p:cNvSpPr>
              <p:nvPr/>
            </p:nvSpPr>
            <p:spPr bwMode="auto">
              <a:xfrm>
                <a:off x="3520" y="136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62" name="Line 781"/>
              <p:cNvSpPr>
                <a:spLocks noChangeShapeType="1"/>
              </p:cNvSpPr>
              <p:nvPr/>
            </p:nvSpPr>
            <p:spPr bwMode="auto">
              <a:xfrm flipV="1">
                <a:off x="3521" y="1367"/>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63" name="Line 782"/>
              <p:cNvSpPr>
                <a:spLocks noChangeShapeType="1"/>
              </p:cNvSpPr>
              <p:nvPr/>
            </p:nvSpPr>
            <p:spPr bwMode="auto">
              <a:xfrm>
                <a:off x="3522" y="136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64" name="Line 783"/>
              <p:cNvSpPr>
                <a:spLocks noChangeShapeType="1"/>
              </p:cNvSpPr>
              <p:nvPr/>
            </p:nvSpPr>
            <p:spPr bwMode="auto">
              <a:xfrm>
                <a:off x="3524" y="136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65" name="Line 784"/>
              <p:cNvSpPr>
                <a:spLocks noChangeShapeType="1"/>
              </p:cNvSpPr>
              <p:nvPr/>
            </p:nvSpPr>
            <p:spPr bwMode="auto">
              <a:xfrm>
                <a:off x="3525" y="136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66" name="Line 785"/>
              <p:cNvSpPr>
                <a:spLocks noChangeShapeType="1"/>
              </p:cNvSpPr>
              <p:nvPr/>
            </p:nvSpPr>
            <p:spPr bwMode="auto">
              <a:xfrm>
                <a:off x="3526" y="1367"/>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67" name="Line 786"/>
              <p:cNvSpPr>
                <a:spLocks noChangeShapeType="1"/>
              </p:cNvSpPr>
              <p:nvPr/>
            </p:nvSpPr>
            <p:spPr bwMode="auto">
              <a:xfrm flipV="1">
                <a:off x="3529" y="136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68" name="Line 787"/>
              <p:cNvSpPr>
                <a:spLocks noChangeShapeType="1"/>
              </p:cNvSpPr>
              <p:nvPr/>
            </p:nvSpPr>
            <p:spPr bwMode="auto">
              <a:xfrm>
                <a:off x="3530" y="136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69" name="Line 788"/>
              <p:cNvSpPr>
                <a:spLocks noChangeShapeType="1"/>
              </p:cNvSpPr>
              <p:nvPr/>
            </p:nvSpPr>
            <p:spPr bwMode="auto">
              <a:xfrm>
                <a:off x="3531" y="136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70" name="Line 789"/>
              <p:cNvSpPr>
                <a:spLocks noChangeShapeType="1"/>
              </p:cNvSpPr>
              <p:nvPr/>
            </p:nvSpPr>
            <p:spPr bwMode="auto">
              <a:xfrm>
                <a:off x="3532" y="136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71" name="Line 790"/>
              <p:cNvSpPr>
                <a:spLocks noChangeShapeType="1"/>
              </p:cNvSpPr>
              <p:nvPr/>
            </p:nvSpPr>
            <p:spPr bwMode="auto">
              <a:xfrm flipV="1">
                <a:off x="3533" y="1365"/>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72" name="Line 791"/>
              <p:cNvSpPr>
                <a:spLocks noChangeShapeType="1"/>
              </p:cNvSpPr>
              <p:nvPr/>
            </p:nvSpPr>
            <p:spPr bwMode="auto">
              <a:xfrm>
                <a:off x="3535" y="136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73" name="Line 792"/>
              <p:cNvSpPr>
                <a:spLocks noChangeShapeType="1"/>
              </p:cNvSpPr>
              <p:nvPr/>
            </p:nvSpPr>
            <p:spPr bwMode="auto">
              <a:xfrm>
                <a:off x="3536" y="136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74" name="Line 793"/>
              <p:cNvSpPr>
                <a:spLocks noChangeShapeType="1"/>
              </p:cNvSpPr>
              <p:nvPr/>
            </p:nvSpPr>
            <p:spPr bwMode="auto">
              <a:xfrm>
                <a:off x="3537" y="136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75" name="Line 794"/>
              <p:cNvSpPr>
                <a:spLocks noChangeShapeType="1"/>
              </p:cNvSpPr>
              <p:nvPr/>
            </p:nvSpPr>
            <p:spPr bwMode="auto">
              <a:xfrm flipV="1">
                <a:off x="3538" y="136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76" name="Line 795"/>
              <p:cNvSpPr>
                <a:spLocks noChangeShapeType="1"/>
              </p:cNvSpPr>
              <p:nvPr/>
            </p:nvSpPr>
            <p:spPr bwMode="auto">
              <a:xfrm>
                <a:off x="3539" y="1364"/>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77" name="Line 796"/>
              <p:cNvSpPr>
                <a:spLocks noChangeShapeType="1"/>
              </p:cNvSpPr>
              <p:nvPr/>
            </p:nvSpPr>
            <p:spPr bwMode="auto">
              <a:xfrm>
                <a:off x="3542" y="136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78" name="Line 797"/>
              <p:cNvSpPr>
                <a:spLocks noChangeShapeType="1"/>
              </p:cNvSpPr>
              <p:nvPr/>
            </p:nvSpPr>
            <p:spPr bwMode="auto">
              <a:xfrm>
                <a:off x="3543" y="136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79" name="Line 798"/>
              <p:cNvSpPr>
                <a:spLocks noChangeShapeType="1"/>
              </p:cNvSpPr>
              <p:nvPr/>
            </p:nvSpPr>
            <p:spPr bwMode="auto">
              <a:xfrm flipV="1">
                <a:off x="3544" y="1363"/>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80" name="Line 799"/>
              <p:cNvSpPr>
                <a:spLocks noChangeShapeType="1"/>
              </p:cNvSpPr>
              <p:nvPr/>
            </p:nvSpPr>
            <p:spPr bwMode="auto">
              <a:xfrm>
                <a:off x="3546" y="136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81" name="Line 800"/>
              <p:cNvSpPr>
                <a:spLocks noChangeShapeType="1"/>
              </p:cNvSpPr>
              <p:nvPr/>
            </p:nvSpPr>
            <p:spPr bwMode="auto">
              <a:xfrm>
                <a:off x="3547" y="136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82" name="Line 801"/>
              <p:cNvSpPr>
                <a:spLocks noChangeShapeType="1"/>
              </p:cNvSpPr>
              <p:nvPr/>
            </p:nvSpPr>
            <p:spPr bwMode="auto">
              <a:xfrm>
                <a:off x="3549" y="136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83" name="Line 802"/>
              <p:cNvSpPr>
                <a:spLocks noChangeShapeType="1"/>
              </p:cNvSpPr>
              <p:nvPr/>
            </p:nvSpPr>
            <p:spPr bwMode="auto">
              <a:xfrm flipV="1">
                <a:off x="3550" y="1361"/>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84" name="Line 803"/>
              <p:cNvSpPr>
                <a:spLocks noChangeShapeType="1"/>
              </p:cNvSpPr>
              <p:nvPr/>
            </p:nvSpPr>
            <p:spPr bwMode="auto">
              <a:xfrm>
                <a:off x="3552" y="136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85" name="Line 804"/>
              <p:cNvSpPr>
                <a:spLocks noChangeShapeType="1"/>
              </p:cNvSpPr>
              <p:nvPr/>
            </p:nvSpPr>
            <p:spPr bwMode="auto">
              <a:xfrm flipV="1">
                <a:off x="3553" y="136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86" name="Line 805"/>
              <p:cNvSpPr>
                <a:spLocks noChangeShapeType="1"/>
              </p:cNvSpPr>
              <p:nvPr/>
            </p:nvSpPr>
            <p:spPr bwMode="auto">
              <a:xfrm>
                <a:off x="3554" y="136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87" name="Line 806"/>
              <p:cNvSpPr>
                <a:spLocks noChangeShapeType="1"/>
              </p:cNvSpPr>
              <p:nvPr/>
            </p:nvSpPr>
            <p:spPr bwMode="auto">
              <a:xfrm>
                <a:off x="3555" y="136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88" name="Line 807"/>
              <p:cNvSpPr>
                <a:spLocks noChangeShapeType="1"/>
              </p:cNvSpPr>
              <p:nvPr/>
            </p:nvSpPr>
            <p:spPr bwMode="auto">
              <a:xfrm>
                <a:off x="3557" y="136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7" name="Group 1009"/>
            <p:cNvGrpSpPr>
              <a:grpSpLocks/>
            </p:cNvGrpSpPr>
            <p:nvPr/>
          </p:nvGrpSpPr>
          <p:grpSpPr bwMode="auto">
            <a:xfrm>
              <a:off x="3243" y="1344"/>
              <a:ext cx="379" cy="88"/>
              <a:chOff x="3243" y="1344"/>
              <a:chExt cx="379" cy="88"/>
            </a:xfrm>
          </p:grpSpPr>
          <p:sp>
            <p:nvSpPr>
              <p:cNvPr id="1589" name="Line 809"/>
              <p:cNvSpPr>
                <a:spLocks noChangeShapeType="1"/>
              </p:cNvSpPr>
              <p:nvPr/>
            </p:nvSpPr>
            <p:spPr bwMode="auto">
              <a:xfrm flipV="1">
                <a:off x="3558" y="135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90" name="Line 810"/>
              <p:cNvSpPr>
                <a:spLocks noChangeShapeType="1"/>
              </p:cNvSpPr>
              <p:nvPr/>
            </p:nvSpPr>
            <p:spPr bwMode="auto">
              <a:xfrm>
                <a:off x="3559" y="135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91" name="Line 811"/>
              <p:cNvSpPr>
                <a:spLocks noChangeShapeType="1"/>
              </p:cNvSpPr>
              <p:nvPr/>
            </p:nvSpPr>
            <p:spPr bwMode="auto">
              <a:xfrm>
                <a:off x="3561" y="135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92" name="Line 812"/>
              <p:cNvSpPr>
                <a:spLocks noChangeShapeType="1"/>
              </p:cNvSpPr>
              <p:nvPr/>
            </p:nvSpPr>
            <p:spPr bwMode="auto">
              <a:xfrm>
                <a:off x="3563" y="135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93" name="Line 813"/>
              <p:cNvSpPr>
                <a:spLocks noChangeShapeType="1"/>
              </p:cNvSpPr>
              <p:nvPr/>
            </p:nvSpPr>
            <p:spPr bwMode="auto">
              <a:xfrm flipV="1">
                <a:off x="3564" y="135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94" name="Line 814"/>
              <p:cNvSpPr>
                <a:spLocks noChangeShapeType="1"/>
              </p:cNvSpPr>
              <p:nvPr/>
            </p:nvSpPr>
            <p:spPr bwMode="auto">
              <a:xfrm>
                <a:off x="3565" y="135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95" name="Line 815"/>
              <p:cNvSpPr>
                <a:spLocks noChangeShapeType="1"/>
              </p:cNvSpPr>
              <p:nvPr/>
            </p:nvSpPr>
            <p:spPr bwMode="auto">
              <a:xfrm>
                <a:off x="3566" y="135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96" name="Line 816"/>
              <p:cNvSpPr>
                <a:spLocks noChangeShapeType="1"/>
              </p:cNvSpPr>
              <p:nvPr/>
            </p:nvSpPr>
            <p:spPr bwMode="auto">
              <a:xfrm>
                <a:off x="3567" y="1358"/>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97" name="Line 817"/>
              <p:cNvSpPr>
                <a:spLocks noChangeShapeType="1"/>
              </p:cNvSpPr>
              <p:nvPr/>
            </p:nvSpPr>
            <p:spPr bwMode="auto">
              <a:xfrm flipV="1">
                <a:off x="3570" y="135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98" name="Line 818"/>
              <p:cNvSpPr>
                <a:spLocks noChangeShapeType="1"/>
              </p:cNvSpPr>
              <p:nvPr/>
            </p:nvSpPr>
            <p:spPr bwMode="auto">
              <a:xfrm>
                <a:off x="3571" y="135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99" name="Line 819"/>
              <p:cNvSpPr>
                <a:spLocks noChangeShapeType="1"/>
              </p:cNvSpPr>
              <p:nvPr/>
            </p:nvSpPr>
            <p:spPr bwMode="auto">
              <a:xfrm>
                <a:off x="3572" y="135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00" name="Line 820"/>
              <p:cNvSpPr>
                <a:spLocks noChangeShapeType="1"/>
              </p:cNvSpPr>
              <p:nvPr/>
            </p:nvSpPr>
            <p:spPr bwMode="auto">
              <a:xfrm>
                <a:off x="3574" y="135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01" name="Line 821"/>
              <p:cNvSpPr>
                <a:spLocks noChangeShapeType="1"/>
              </p:cNvSpPr>
              <p:nvPr/>
            </p:nvSpPr>
            <p:spPr bwMode="auto">
              <a:xfrm flipV="1">
                <a:off x="3575" y="1355"/>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02" name="Line 822"/>
              <p:cNvSpPr>
                <a:spLocks noChangeShapeType="1"/>
              </p:cNvSpPr>
              <p:nvPr/>
            </p:nvSpPr>
            <p:spPr bwMode="auto">
              <a:xfrm>
                <a:off x="3576" y="135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03" name="Line 823"/>
              <p:cNvSpPr>
                <a:spLocks noChangeShapeType="1"/>
              </p:cNvSpPr>
              <p:nvPr/>
            </p:nvSpPr>
            <p:spPr bwMode="auto">
              <a:xfrm flipV="1">
                <a:off x="3577" y="135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04" name="Line 824"/>
              <p:cNvSpPr>
                <a:spLocks noChangeShapeType="1"/>
              </p:cNvSpPr>
              <p:nvPr/>
            </p:nvSpPr>
            <p:spPr bwMode="auto">
              <a:xfrm>
                <a:off x="3578" y="135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05" name="Line 825"/>
              <p:cNvSpPr>
                <a:spLocks noChangeShapeType="1"/>
              </p:cNvSpPr>
              <p:nvPr/>
            </p:nvSpPr>
            <p:spPr bwMode="auto">
              <a:xfrm>
                <a:off x="3580" y="135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06" name="Line 826"/>
              <p:cNvSpPr>
                <a:spLocks noChangeShapeType="1"/>
              </p:cNvSpPr>
              <p:nvPr/>
            </p:nvSpPr>
            <p:spPr bwMode="auto">
              <a:xfrm>
                <a:off x="3581" y="135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07" name="Line 827"/>
              <p:cNvSpPr>
                <a:spLocks noChangeShapeType="1"/>
              </p:cNvSpPr>
              <p:nvPr/>
            </p:nvSpPr>
            <p:spPr bwMode="auto">
              <a:xfrm flipV="1">
                <a:off x="3583" y="135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08" name="Line 828"/>
              <p:cNvSpPr>
                <a:spLocks noChangeShapeType="1"/>
              </p:cNvSpPr>
              <p:nvPr/>
            </p:nvSpPr>
            <p:spPr bwMode="auto">
              <a:xfrm>
                <a:off x="3584" y="1353"/>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09" name="Line 829"/>
              <p:cNvSpPr>
                <a:spLocks noChangeShapeType="1"/>
              </p:cNvSpPr>
              <p:nvPr/>
            </p:nvSpPr>
            <p:spPr bwMode="auto">
              <a:xfrm>
                <a:off x="3587" y="135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10" name="Line 830"/>
              <p:cNvSpPr>
                <a:spLocks noChangeShapeType="1"/>
              </p:cNvSpPr>
              <p:nvPr/>
            </p:nvSpPr>
            <p:spPr bwMode="auto">
              <a:xfrm>
                <a:off x="3588" y="135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11" name="Line 831"/>
              <p:cNvSpPr>
                <a:spLocks noChangeShapeType="1"/>
              </p:cNvSpPr>
              <p:nvPr/>
            </p:nvSpPr>
            <p:spPr bwMode="auto">
              <a:xfrm flipV="1">
                <a:off x="3589" y="1352"/>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12" name="Line 832"/>
              <p:cNvSpPr>
                <a:spLocks noChangeShapeType="1"/>
              </p:cNvSpPr>
              <p:nvPr/>
            </p:nvSpPr>
            <p:spPr bwMode="auto">
              <a:xfrm>
                <a:off x="3591" y="135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13" name="Line 833"/>
              <p:cNvSpPr>
                <a:spLocks noChangeShapeType="1"/>
              </p:cNvSpPr>
              <p:nvPr/>
            </p:nvSpPr>
            <p:spPr bwMode="auto">
              <a:xfrm>
                <a:off x="3592" y="135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14" name="Line 834"/>
              <p:cNvSpPr>
                <a:spLocks noChangeShapeType="1"/>
              </p:cNvSpPr>
              <p:nvPr/>
            </p:nvSpPr>
            <p:spPr bwMode="auto">
              <a:xfrm>
                <a:off x="3593" y="135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15" name="Line 835"/>
              <p:cNvSpPr>
                <a:spLocks noChangeShapeType="1"/>
              </p:cNvSpPr>
              <p:nvPr/>
            </p:nvSpPr>
            <p:spPr bwMode="auto">
              <a:xfrm flipV="1">
                <a:off x="3594" y="1350"/>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16" name="Line 836"/>
              <p:cNvSpPr>
                <a:spLocks noChangeShapeType="1"/>
              </p:cNvSpPr>
              <p:nvPr/>
            </p:nvSpPr>
            <p:spPr bwMode="auto">
              <a:xfrm>
                <a:off x="3595" y="135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17" name="Line 837"/>
              <p:cNvSpPr>
                <a:spLocks noChangeShapeType="1"/>
              </p:cNvSpPr>
              <p:nvPr/>
            </p:nvSpPr>
            <p:spPr bwMode="auto">
              <a:xfrm>
                <a:off x="3597" y="135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18" name="Line 838"/>
              <p:cNvSpPr>
                <a:spLocks noChangeShapeType="1"/>
              </p:cNvSpPr>
              <p:nvPr/>
            </p:nvSpPr>
            <p:spPr bwMode="auto">
              <a:xfrm>
                <a:off x="3598" y="135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19" name="Line 839"/>
              <p:cNvSpPr>
                <a:spLocks noChangeShapeType="1"/>
              </p:cNvSpPr>
              <p:nvPr/>
            </p:nvSpPr>
            <p:spPr bwMode="auto">
              <a:xfrm flipV="1">
                <a:off x="3599" y="134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20" name="Line 840"/>
              <p:cNvSpPr>
                <a:spLocks noChangeShapeType="1"/>
              </p:cNvSpPr>
              <p:nvPr/>
            </p:nvSpPr>
            <p:spPr bwMode="auto">
              <a:xfrm>
                <a:off x="3600" y="134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21" name="Line 841"/>
              <p:cNvSpPr>
                <a:spLocks noChangeShapeType="1"/>
              </p:cNvSpPr>
              <p:nvPr/>
            </p:nvSpPr>
            <p:spPr bwMode="auto">
              <a:xfrm>
                <a:off x="3601" y="1349"/>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22" name="Line 842"/>
              <p:cNvSpPr>
                <a:spLocks noChangeShapeType="1"/>
              </p:cNvSpPr>
              <p:nvPr/>
            </p:nvSpPr>
            <p:spPr bwMode="auto">
              <a:xfrm>
                <a:off x="3604" y="134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23" name="Line 843"/>
              <p:cNvSpPr>
                <a:spLocks noChangeShapeType="1"/>
              </p:cNvSpPr>
              <p:nvPr/>
            </p:nvSpPr>
            <p:spPr bwMode="auto">
              <a:xfrm flipV="1">
                <a:off x="3605" y="134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24" name="Line 844"/>
              <p:cNvSpPr>
                <a:spLocks noChangeShapeType="1"/>
              </p:cNvSpPr>
              <p:nvPr/>
            </p:nvSpPr>
            <p:spPr bwMode="auto">
              <a:xfrm>
                <a:off x="3606" y="134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25" name="Line 845"/>
              <p:cNvSpPr>
                <a:spLocks noChangeShapeType="1"/>
              </p:cNvSpPr>
              <p:nvPr/>
            </p:nvSpPr>
            <p:spPr bwMode="auto">
              <a:xfrm flipV="1">
                <a:off x="3608" y="134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26" name="Line 846"/>
              <p:cNvSpPr>
                <a:spLocks noChangeShapeType="1"/>
              </p:cNvSpPr>
              <p:nvPr/>
            </p:nvSpPr>
            <p:spPr bwMode="auto">
              <a:xfrm>
                <a:off x="3609" y="134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27" name="Line 847"/>
              <p:cNvSpPr>
                <a:spLocks noChangeShapeType="1"/>
              </p:cNvSpPr>
              <p:nvPr/>
            </p:nvSpPr>
            <p:spPr bwMode="auto">
              <a:xfrm>
                <a:off x="3610" y="134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28" name="Line 848"/>
              <p:cNvSpPr>
                <a:spLocks noChangeShapeType="1"/>
              </p:cNvSpPr>
              <p:nvPr/>
            </p:nvSpPr>
            <p:spPr bwMode="auto">
              <a:xfrm>
                <a:off x="3611" y="134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29" name="Line 849"/>
              <p:cNvSpPr>
                <a:spLocks noChangeShapeType="1"/>
              </p:cNvSpPr>
              <p:nvPr/>
            </p:nvSpPr>
            <p:spPr bwMode="auto">
              <a:xfrm flipV="1">
                <a:off x="3612" y="1346"/>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30" name="Line 850"/>
              <p:cNvSpPr>
                <a:spLocks noChangeShapeType="1"/>
              </p:cNvSpPr>
              <p:nvPr/>
            </p:nvSpPr>
            <p:spPr bwMode="auto">
              <a:xfrm>
                <a:off x="3614" y="134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31" name="Line 851"/>
              <p:cNvSpPr>
                <a:spLocks noChangeShapeType="1"/>
              </p:cNvSpPr>
              <p:nvPr/>
            </p:nvSpPr>
            <p:spPr bwMode="auto">
              <a:xfrm>
                <a:off x="3615" y="134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32" name="Line 852"/>
              <p:cNvSpPr>
                <a:spLocks noChangeShapeType="1"/>
              </p:cNvSpPr>
              <p:nvPr/>
            </p:nvSpPr>
            <p:spPr bwMode="auto">
              <a:xfrm>
                <a:off x="3617" y="1346"/>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33" name="Line 853"/>
              <p:cNvSpPr>
                <a:spLocks noChangeShapeType="1"/>
              </p:cNvSpPr>
              <p:nvPr/>
            </p:nvSpPr>
            <p:spPr bwMode="auto">
              <a:xfrm flipV="1">
                <a:off x="3620" y="1344"/>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34" name="Line 854"/>
              <p:cNvSpPr>
                <a:spLocks noChangeShapeType="1"/>
              </p:cNvSpPr>
              <p:nvPr/>
            </p:nvSpPr>
            <p:spPr bwMode="auto">
              <a:xfrm>
                <a:off x="3621" y="134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35" name="Line 855"/>
              <p:cNvSpPr>
                <a:spLocks noChangeShapeType="1"/>
              </p:cNvSpPr>
              <p:nvPr/>
            </p:nvSpPr>
            <p:spPr bwMode="auto">
              <a:xfrm flipV="1">
                <a:off x="3367" y="140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36" name="Line 856"/>
              <p:cNvSpPr>
                <a:spLocks noChangeShapeType="1"/>
              </p:cNvSpPr>
              <p:nvPr/>
            </p:nvSpPr>
            <p:spPr bwMode="auto">
              <a:xfrm>
                <a:off x="3368" y="140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37" name="Line 857"/>
              <p:cNvSpPr>
                <a:spLocks noChangeShapeType="1"/>
              </p:cNvSpPr>
              <p:nvPr/>
            </p:nvSpPr>
            <p:spPr bwMode="auto">
              <a:xfrm>
                <a:off x="3369" y="140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38" name="Line 858"/>
              <p:cNvSpPr>
                <a:spLocks noChangeShapeType="1"/>
              </p:cNvSpPr>
              <p:nvPr/>
            </p:nvSpPr>
            <p:spPr bwMode="auto">
              <a:xfrm>
                <a:off x="3371" y="140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39" name="Line 859"/>
              <p:cNvSpPr>
                <a:spLocks noChangeShapeType="1"/>
              </p:cNvSpPr>
              <p:nvPr/>
            </p:nvSpPr>
            <p:spPr bwMode="auto">
              <a:xfrm flipV="1">
                <a:off x="3372" y="140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40" name="Line 860"/>
              <p:cNvSpPr>
                <a:spLocks noChangeShapeType="1"/>
              </p:cNvSpPr>
              <p:nvPr/>
            </p:nvSpPr>
            <p:spPr bwMode="auto">
              <a:xfrm>
                <a:off x="3373" y="1403"/>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41" name="Line 861"/>
              <p:cNvSpPr>
                <a:spLocks noChangeShapeType="1"/>
              </p:cNvSpPr>
              <p:nvPr/>
            </p:nvSpPr>
            <p:spPr bwMode="auto">
              <a:xfrm flipV="1">
                <a:off x="3376" y="1401"/>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42" name="Line 862"/>
              <p:cNvSpPr>
                <a:spLocks noChangeShapeType="1"/>
              </p:cNvSpPr>
              <p:nvPr/>
            </p:nvSpPr>
            <p:spPr bwMode="auto">
              <a:xfrm>
                <a:off x="3377" y="140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43" name="Line 863"/>
              <p:cNvSpPr>
                <a:spLocks noChangeShapeType="1"/>
              </p:cNvSpPr>
              <p:nvPr/>
            </p:nvSpPr>
            <p:spPr bwMode="auto">
              <a:xfrm>
                <a:off x="3378" y="140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44" name="Line 864"/>
              <p:cNvSpPr>
                <a:spLocks noChangeShapeType="1"/>
              </p:cNvSpPr>
              <p:nvPr/>
            </p:nvSpPr>
            <p:spPr bwMode="auto">
              <a:xfrm>
                <a:off x="3379" y="140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45" name="Line 865"/>
              <p:cNvSpPr>
                <a:spLocks noChangeShapeType="1"/>
              </p:cNvSpPr>
              <p:nvPr/>
            </p:nvSpPr>
            <p:spPr bwMode="auto">
              <a:xfrm flipV="1">
                <a:off x="3380" y="1400"/>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46" name="Line 866"/>
              <p:cNvSpPr>
                <a:spLocks noChangeShapeType="1"/>
              </p:cNvSpPr>
              <p:nvPr/>
            </p:nvSpPr>
            <p:spPr bwMode="auto">
              <a:xfrm>
                <a:off x="3382" y="140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47" name="Line 867"/>
              <p:cNvSpPr>
                <a:spLocks noChangeShapeType="1"/>
              </p:cNvSpPr>
              <p:nvPr/>
            </p:nvSpPr>
            <p:spPr bwMode="auto">
              <a:xfrm>
                <a:off x="3384" y="140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48" name="Line 868"/>
              <p:cNvSpPr>
                <a:spLocks noChangeShapeType="1"/>
              </p:cNvSpPr>
              <p:nvPr/>
            </p:nvSpPr>
            <p:spPr bwMode="auto">
              <a:xfrm>
                <a:off x="3385" y="140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49" name="Line 869"/>
              <p:cNvSpPr>
                <a:spLocks noChangeShapeType="1"/>
              </p:cNvSpPr>
              <p:nvPr/>
            </p:nvSpPr>
            <p:spPr bwMode="auto">
              <a:xfrm flipV="1">
                <a:off x="3386" y="1399"/>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50" name="Line 870"/>
              <p:cNvSpPr>
                <a:spLocks noChangeShapeType="1"/>
              </p:cNvSpPr>
              <p:nvPr/>
            </p:nvSpPr>
            <p:spPr bwMode="auto">
              <a:xfrm>
                <a:off x="3388" y="139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51" name="Line 871"/>
              <p:cNvSpPr>
                <a:spLocks noChangeShapeType="1"/>
              </p:cNvSpPr>
              <p:nvPr/>
            </p:nvSpPr>
            <p:spPr bwMode="auto">
              <a:xfrm>
                <a:off x="3389" y="139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52" name="Line 872"/>
              <p:cNvSpPr>
                <a:spLocks noChangeShapeType="1"/>
              </p:cNvSpPr>
              <p:nvPr/>
            </p:nvSpPr>
            <p:spPr bwMode="auto">
              <a:xfrm>
                <a:off x="3390" y="1399"/>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53" name="Line 873"/>
              <p:cNvSpPr>
                <a:spLocks noChangeShapeType="1"/>
              </p:cNvSpPr>
              <p:nvPr/>
            </p:nvSpPr>
            <p:spPr bwMode="auto">
              <a:xfrm flipV="1">
                <a:off x="3394" y="139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54" name="Line 874"/>
              <p:cNvSpPr>
                <a:spLocks noChangeShapeType="1"/>
              </p:cNvSpPr>
              <p:nvPr/>
            </p:nvSpPr>
            <p:spPr bwMode="auto">
              <a:xfrm>
                <a:off x="3395" y="139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55" name="Line 875"/>
              <p:cNvSpPr>
                <a:spLocks noChangeShapeType="1"/>
              </p:cNvSpPr>
              <p:nvPr/>
            </p:nvSpPr>
            <p:spPr bwMode="auto">
              <a:xfrm>
                <a:off x="3396" y="1398"/>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56" name="Line 876"/>
              <p:cNvSpPr>
                <a:spLocks noChangeShapeType="1"/>
              </p:cNvSpPr>
              <p:nvPr/>
            </p:nvSpPr>
            <p:spPr bwMode="auto">
              <a:xfrm>
                <a:off x="3396" y="139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57" name="Line 877"/>
              <p:cNvSpPr>
                <a:spLocks noChangeShapeType="1"/>
              </p:cNvSpPr>
              <p:nvPr/>
            </p:nvSpPr>
            <p:spPr bwMode="auto">
              <a:xfrm flipV="1">
                <a:off x="3397" y="1397"/>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58" name="Line 878"/>
              <p:cNvSpPr>
                <a:spLocks noChangeShapeType="1"/>
              </p:cNvSpPr>
              <p:nvPr/>
            </p:nvSpPr>
            <p:spPr bwMode="auto">
              <a:xfrm>
                <a:off x="3400" y="139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59" name="Line 879"/>
              <p:cNvSpPr>
                <a:spLocks noChangeShapeType="1"/>
              </p:cNvSpPr>
              <p:nvPr/>
            </p:nvSpPr>
            <p:spPr bwMode="auto">
              <a:xfrm>
                <a:off x="3401" y="139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60" name="Line 880"/>
              <p:cNvSpPr>
                <a:spLocks noChangeShapeType="1"/>
              </p:cNvSpPr>
              <p:nvPr/>
            </p:nvSpPr>
            <p:spPr bwMode="auto">
              <a:xfrm>
                <a:off x="3402" y="139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61" name="Line 881"/>
              <p:cNvSpPr>
                <a:spLocks noChangeShapeType="1"/>
              </p:cNvSpPr>
              <p:nvPr/>
            </p:nvSpPr>
            <p:spPr bwMode="auto">
              <a:xfrm>
                <a:off x="3403" y="139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62" name="Line 882"/>
              <p:cNvSpPr>
                <a:spLocks noChangeShapeType="1"/>
              </p:cNvSpPr>
              <p:nvPr/>
            </p:nvSpPr>
            <p:spPr bwMode="auto">
              <a:xfrm flipV="1">
                <a:off x="3405" y="1395"/>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63" name="Line 883"/>
              <p:cNvSpPr>
                <a:spLocks noChangeShapeType="1"/>
              </p:cNvSpPr>
              <p:nvPr/>
            </p:nvSpPr>
            <p:spPr bwMode="auto">
              <a:xfrm>
                <a:off x="3406" y="139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64" name="Line 884"/>
              <p:cNvSpPr>
                <a:spLocks noChangeShapeType="1"/>
              </p:cNvSpPr>
              <p:nvPr/>
            </p:nvSpPr>
            <p:spPr bwMode="auto">
              <a:xfrm flipV="1">
                <a:off x="3407" y="139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65" name="Line 885"/>
              <p:cNvSpPr>
                <a:spLocks noChangeShapeType="1"/>
              </p:cNvSpPr>
              <p:nvPr/>
            </p:nvSpPr>
            <p:spPr bwMode="auto">
              <a:xfrm>
                <a:off x="3408" y="139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66" name="Line 886"/>
              <p:cNvSpPr>
                <a:spLocks noChangeShapeType="1"/>
              </p:cNvSpPr>
              <p:nvPr/>
            </p:nvSpPr>
            <p:spPr bwMode="auto">
              <a:xfrm>
                <a:off x="3410" y="139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67" name="Line 887"/>
              <p:cNvSpPr>
                <a:spLocks noChangeShapeType="1"/>
              </p:cNvSpPr>
              <p:nvPr/>
            </p:nvSpPr>
            <p:spPr bwMode="auto">
              <a:xfrm>
                <a:off x="3411" y="139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68" name="Line 888"/>
              <p:cNvSpPr>
                <a:spLocks noChangeShapeType="1"/>
              </p:cNvSpPr>
              <p:nvPr/>
            </p:nvSpPr>
            <p:spPr bwMode="auto">
              <a:xfrm>
                <a:off x="3412" y="139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69" name="Line 889"/>
              <p:cNvSpPr>
                <a:spLocks noChangeShapeType="1"/>
              </p:cNvSpPr>
              <p:nvPr/>
            </p:nvSpPr>
            <p:spPr bwMode="auto">
              <a:xfrm flipV="1">
                <a:off x="3413" y="139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70" name="Line 890"/>
              <p:cNvSpPr>
                <a:spLocks noChangeShapeType="1"/>
              </p:cNvSpPr>
              <p:nvPr/>
            </p:nvSpPr>
            <p:spPr bwMode="auto">
              <a:xfrm>
                <a:off x="3414" y="139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71" name="Line 891"/>
              <p:cNvSpPr>
                <a:spLocks noChangeShapeType="1"/>
              </p:cNvSpPr>
              <p:nvPr/>
            </p:nvSpPr>
            <p:spPr bwMode="auto">
              <a:xfrm>
                <a:off x="3416" y="139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72" name="Line 892"/>
              <p:cNvSpPr>
                <a:spLocks noChangeShapeType="1"/>
              </p:cNvSpPr>
              <p:nvPr/>
            </p:nvSpPr>
            <p:spPr bwMode="auto">
              <a:xfrm>
                <a:off x="3417" y="139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73" name="Line 893"/>
              <p:cNvSpPr>
                <a:spLocks noChangeShapeType="1"/>
              </p:cNvSpPr>
              <p:nvPr/>
            </p:nvSpPr>
            <p:spPr bwMode="auto">
              <a:xfrm flipV="1">
                <a:off x="3419" y="139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74" name="Line 894"/>
              <p:cNvSpPr>
                <a:spLocks noChangeShapeType="1"/>
              </p:cNvSpPr>
              <p:nvPr/>
            </p:nvSpPr>
            <p:spPr bwMode="auto">
              <a:xfrm>
                <a:off x="3420" y="1392"/>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75" name="Line 895"/>
              <p:cNvSpPr>
                <a:spLocks noChangeShapeType="1"/>
              </p:cNvSpPr>
              <p:nvPr/>
            </p:nvSpPr>
            <p:spPr bwMode="auto">
              <a:xfrm>
                <a:off x="3423" y="139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76" name="Line 896"/>
              <p:cNvSpPr>
                <a:spLocks noChangeShapeType="1"/>
              </p:cNvSpPr>
              <p:nvPr/>
            </p:nvSpPr>
            <p:spPr bwMode="auto">
              <a:xfrm>
                <a:off x="3424" y="139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77" name="Line 897"/>
              <p:cNvSpPr>
                <a:spLocks noChangeShapeType="1"/>
              </p:cNvSpPr>
              <p:nvPr/>
            </p:nvSpPr>
            <p:spPr bwMode="auto">
              <a:xfrm flipV="1">
                <a:off x="3424" y="1391"/>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78" name="Line 898"/>
              <p:cNvSpPr>
                <a:spLocks noChangeShapeType="1"/>
              </p:cNvSpPr>
              <p:nvPr/>
            </p:nvSpPr>
            <p:spPr bwMode="auto">
              <a:xfrm>
                <a:off x="3427" y="139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79" name="Line 899"/>
              <p:cNvSpPr>
                <a:spLocks noChangeShapeType="1"/>
              </p:cNvSpPr>
              <p:nvPr/>
            </p:nvSpPr>
            <p:spPr bwMode="auto">
              <a:xfrm>
                <a:off x="3428" y="139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80" name="Line 900"/>
              <p:cNvSpPr>
                <a:spLocks noChangeShapeType="1"/>
              </p:cNvSpPr>
              <p:nvPr/>
            </p:nvSpPr>
            <p:spPr bwMode="auto">
              <a:xfrm>
                <a:off x="3429" y="139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81" name="Line 901"/>
              <p:cNvSpPr>
                <a:spLocks noChangeShapeType="1"/>
              </p:cNvSpPr>
              <p:nvPr/>
            </p:nvSpPr>
            <p:spPr bwMode="auto">
              <a:xfrm>
                <a:off x="3430" y="139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82" name="Line 902"/>
              <p:cNvSpPr>
                <a:spLocks noChangeShapeType="1"/>
              </p:cNvSpPr>
              <p:nvPr/>
            </p:nvSpPr>
            <p:spPr bwMode="auto">
              <a:xfrm flipV="1">
                <a:off x="3431" y="1389"/>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83" name="Line 903"/>
              <p:cNvSpPr>
                <a:spLocks noChangeShapeType="1"/>
              </p:cNvSpPr>
              <p:nvPr/>
            </p:nvSpPr>
            <p:spPr bwMode="auto">
              <a:xfrm>
                <a:off x="3433" y="138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84" name="Line 904"/>
              <p:cNvSpPr>
                <a:spLocks noChangeShapeType="1"/>
              </p:cNvSpPr>
              <p:nvPr/>
            </p:nvSpPr>
            <p:spPr bwMode="auto">
              <a:xfrm flipV="1">
                <a:off x="3434" y="138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85" name="Line 905"/>
              <p:cNvSpPr>
                <a:spLocks noChangeShapeType="1"/>
              </p:cNvSpPr>
              <p:nvPr/>
            </p:nvSpPr>
            <p:spPr bwMode="auto">
              <a:xfrm>
                <a:off x="3435" y="138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86" name="Line 906"/>
              <p:cNvSpPr>
                <a:spLocks noChangeShapeType="1"/>
              </p:cNvSpPr>
              <p:nvPr/>
            </p:nvSpPr>
            <p:spPr bwMode="auto">
              <a:xfrm>
                <a:off x="3436" y="138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87" name="Line 907"/>
              <p:cNvSpPr>
                <a:spLocks noChangeShapeType="1"/>
              </p:cNvSpPr>
              <p:nvPr/>
            </p:nvSpPr>
            <p:spPr bwMode="auto">
              <a:xfrm>
                <a:off x="3437" y="1388"/>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88" name="Line 908"/>
              <p:cNvSpPr>
                <a:spLocks noChangeShapeType="1"/>
              </p:cNvSpPr>
              <p:nvPr/>
            </p:nvSpPr>
            <p:spPr bwMode="auto">
              <a:xfrm flipV="1">
                <a:off x="3440" y="1387"/>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89" name="Line 909"/>
              <p:cNvSpPr>
                <a:spLocks noChangeShapeType="1"/>
              </p:cNvSpPr>
              <p:nvPr/>
            </p:nvSpPr>
            <p:spPr bwMode="auto">
              <a:xfrm>
                <a:off x="3440" y="138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90" name="Line 910"/>
              <p:cNvSpPr>
                <a:spLocks noChangeShapeType="1"/>
              </p:cNvSpPr>
              <p:nvPr/>
            </p:nvSpPr>
            <p:spPr bwMode="auto">
              <a:xfrm>
                <a:off x="3442" y="138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91" name="Line 911"/>
              <p:cNvSpPr>
                <a:spLocks noChangeShapeType="1"/>
              </p:cNvSpPr>
              <p:nvPr/>
            </p:nvSpPr>
            <p:spPr bwMode="auto">
              <a:xfrm>
                <a:off x="3444" y="138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92" name="Line 912"/>
              <p:cNvSpPr>
                <a:spLocks noChangeShapeType="1"/>
              </p:cNvSpPr>
              <p:nvPr/>
            </p:nvSpPr>
            <p:spPr bwMode="auto">
              <a:xfrm flipV="1">
                <a:off x="3445" y="1386"/>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93" name="Line 913"/>
              <p:cNvSpPr>
                <a:spLocks noChangeShapeType="1"/>
              </p:cNvSpPr>
              <p:nvPr/>
            </p:nvSpPr>
            <p:spPr bwMode="auto">
              <a:xfrm>
                <a:off x="3447" y="138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94" name="Line 914"/>
              <p:cNvSpPr>
                <a:spLocks noChangeShapeType="1"/>
              </p:cNvSpPr>
              <p:nvPr/>
            </p:nvSpPr>
            <p:spPr bwMode="auto">
              <a:xfrm>
                <a:off x="3448" y="138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95" name="Line 915"/>
              <p:cNvSpPr>
                <a:spLocks noChangeShapeType="1"/>
              </p:cNvSpPr>
              <p:nvPr/>
            </p:nvSpPr>
            <p:spPr bwMode="auto">
              <a:xfrm>
                <a:off x="3450" y="138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96" name="Line 916"/>
              <p:cNvSpPr>
                <a:spLocks noChangeShapeType="1"/>
              </p:cNvSpPr>
              <p:nvPr/>
            </p:nvSpPr>
            <p:spPr bwMode="auto">
              <a:xfrm flipV="1">
                <a:off x="3451" y="1384"/>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97" name="Line 917"/>
              <p:cNvSpPr>
                <a:spLocks noChangeShapeType="1"/>
              </p:cNvSpPr>
              <p:nvPr/>
            </p:nvSpPr>
            <p:spPr bwMode="auto">
              <a:xfrm>
                <a:off x="3452" y="138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98" name="Line 918"/>
              <p:cNvSpPr>
                <a:spLocks noChangeShapeType="1"/>
              </p:cNvSpPr>
              <p:nvPr/>
            </p:nvSpPr>
            <p:spPr bwMode="auto">
              <a:xfrm>
                <a:off x="3454" y="138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99" name="Line 919"/>
              <p:cNvSpPr>
                <a:spLocks noChangeShapeType="1"/>
              </p:cNvSpPr>
              <p:nvPr/>
            </p:nvSpPr>
            <p:spPr bwMode="auto">
              <a:xfrm>
                <a:off x="3456" y="138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00" name="Line 920"/>
              <p:cNvSpPr>
                <a:spLocks noChangeShapeType="1"/>
              </p:cNvSpPr>
              <p:nvPr/>
            </p:nvSpPr>
            <p:spPr bwMode="auto">
              <a:xfrm flipV="1">
                <a:off x="3457" y="138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01" name="Line 921"/>
              <p:cNvSpPr>
                <a:spLocks noChangeShapeType="1"/>
              </p:cNvSpPr>
              <p:nvPr/>
            </p:nvSpPr>
            <p:spPr bwMode="auto">
              <a:xfrm>
                <a:off x="3458" y="138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02" name="Line 922"/>
              <p:cNvSpPr>
                <a:spLocks noChangeShapeType="1"/>
              </p:cNvSpPr>
              <p:nvPr/>
            </p:nvSpPr>
            <p:spPr bwMode="auto">
              <a:xfrm>
                <a:off x="3459" y="138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03" name="Line 923"/>
              <p:cNvSpPr>
                <a:spLocks noChangeShapeType="1"/>
              </p:cNvSpPr>
              <p:nvPr/>
            </p:nvSpPr>
            <p:spPr bwMode="auto">
              <a:xfrm>
                <a:off x="3461" y="138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04" name="Line 924"/>
              <p:cNvSpPr>
                <a:spLocks noChangeShapeType="1"/>
              </p:cNvSpPr>
              <p:nvPr/>
            </p:nvSpPr>
            <p:spPr bwMode="auto">
              <a:xfrm flipV="1">
                <a:off x="3462" y="138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05" name="Line 925"/>
              <p:cNvSpPr>
                <a:spLocks noChangeShapeType="1"/>
              </p:cNvSpPr>
              <p:nvPr/>
            </p:nvSpPr>
            <p:spPr bwMode="auto">
              <a:xfrm>
                <a:off x="3463" y="138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06" name="Line 926"/>
              <p:cNvSpPr>
                <a:spLocks noChangeShapeType="1"/>
              </p:cNvSpPr>
              <p:nvPr/>
            </p:nvSpPr>
            <p:spPr bwMode="auto">
              <a:xfrm flipV="1">
                <a:off x="3465" y="1381"/>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07" name="Line 927"/>
              <p:cNvSpPr>
                <a:spLocks noChangeShapeType="1"/>
              </p:cNvSpPr>
              <p:nvPr/>
            </p:nvSpPr>
            <p:spPr bwMode="auto">
              <a:xfrm>
                <a:off x="3468" y="138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08" name="Line 928"/>
              <p:cNvSpPr>
                <a:spLocks noChangeShapeType="1"/>
              </p:cNvSpPr>
              <p:nvPr/>
            </p:nvSpPr>
            <p:spPr bwMode="auto">
              <a:xfrm>
                <a:off x="3469" y="138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09" name="Line 929"/>
              <p:cNvSpPr>
                <a:spLocks noChangeShapeType="1"/>
              </p:cNvSpPr>
              <p:nvPr/>
            </p:nvSpPr>
            <p:spPr bwMode="auto">
              <a:xfrm>
                <a:off x="3470" y="138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0" name="Line 930"/>
              <p:cNvSpPr>
                <a:spLocks noChangeShapeType="1"/>
              </p:cNvSpPr>
              <p:nvPr/>
            </p:nvSpPr>
            <p:spPr bwMode="auto">
              <a:xfrm flipV="1">
                <a:off x="3471" y="1380"/>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1" name="Line 931"/>
              <p:cNvSpPr>
                <a:spLocks noChangeShapeType="1"/>
              </p:cNvSpPr>
              <p:nvPr/>
            </p:nvSpPr>
            <p:spPr bwMode="auto">
              <a:xfrm>
                <a:off x="3473" y="138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2" name="Line 932"/>
              <p:cNvSpPr>
                <a:spLocks noChangeShapeType="1"/>
              </p:cNvSpPr>
              <p:nvPr/>
            </p:nvSpPr>
            <p:spPr bwMode="auto">
              <a:xfrm>
                <a:off x="3474" y="138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3" name="Line 933"/>
              <p:cNvSpPr>
                <a:spLocks noChangeShapeType="1"/>
              </p:cNvSpPr>
              <p:nvPr/>
            </p:nvSpPr>
            <p:spPr bwMode="auto">
              <a:xfrm>
                <a:off x="3475" y="138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4" name="Line 934"/>
              <p:cNvSpPr>
                <a:spLocks noChangeShapeType="1"/>
              </p:cNvSpPr>
              <p:nvPr/>
            </p:nvSpPr>
            <p:spPr bwMode="auto">
              <a:xfrm flipV="1">
                <a:off x="3476" y="1378"/>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5" name="Line 935"/>
              <p:cNvSpPr>
                <a:spLocks noChangeShapeType="1"/>
              </p:cNvSpPr>
              <p:nvPr/>
            </p:nvSpPr>
            <p:spPr bwMode="auto">
              <a:xfrm>
                <a:off x="3478" y="137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6" name="Line 936"/>
              <p:cNvSpPr>
                <a:spLocks noChangeShapeType="1"/>
              </p:cNvSpPr>
              <p:nvPr/>
            </p:nvSpPr>
            <p:spPr bwMode="auto">
              <a:xfrm>
                <a:off x="3480" y="137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7" name="Line 937"/>
              <p:cNvSpPr>
                <a:spLocks noChangeShapeType="1"/>
              </p:cNvSpPr>
              <p:nvPr/>
            </p:nvSpPr>
            <p:spPr bwMode="auto">
              <a:xfrm>
                <a:off x="3481" y="137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8" name="Line 938"/>
              <p:cNvSpPr>
                <a:spLocks noChangeShapeType="1"/>
              </p:cNvSpPr>
              <p:nvPr/>
            </p:nvSpPr>
            <p:spPr bwMode="auto">
              <a:xfrm flipV="1">
                <a:off x="3482" y="1377"/>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9" name="Line 939"/>
              <p:cNvSpPr>
                <a:spLocks noChangeShapeType="1"/>
              </p:cNvSpPr>
              <p:nvPr/>
            </p:nvSpPr>
            <p:spPr bwMode="auto">
              <a:xfrm>
                <a:off x="3484" y="137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20" name="Line 940"/>
              <p:cNvSpPr>
                <a:spLocks noChangeShapeType="1"/>
              </p:cNvSpPr>
              <p:nvPr/>
            </p:nvSpPr>
            <p:spPr bwMode="auto">
              <a:xfrm>
                <a:off x="3485" y="137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21" name="Line 941"/>
              <p:cNvSpPr>
                <a:spLocks noChangeShapeType="1"/>
              </p:cNvSpPr>
              <p:nvPr/>
            </p:nvSpPr>
            <p:spPr bwMode="auto">
              <a:xfrm>
                <a:off x="3487" y="137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22" name="Line 942"/>
              <p:cNvSpPr>
                <a:spLocks noChangeShapeType="1"/>
              </p:cNvSpPr>
              <p:nvPr/>
            </p:nvSpPr>
            <p:spPr bwMode="auto">
              <a:xfrm flipV="1">
                <a:off x="3488" y="1376"/>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23" name="Line 943"/>
              <p:cNvSpPr>
                <a:spLocks noChangeShapeType="1"/>
              </p:cNvSpPr>
              <p:nvPr/>
            </p:nvSpPr>
            <p:spPr bwMode="auto">
              <a:xfrm>
                <a:off x="3490" y="137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24" name="Line 944"/>
              <p:cNvSpPr>
                <a:spLocks noChangeShapeType="1"/>
              </p:cNvSpPr>
              <p:nvPr/>
            </p:nvSpPr>
            <p:spPr bwMode="auto">
              <a:xfrm flipV="1">
                <a:off x="3491" y="137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25" name="Line 945"/>
              <p:cNvSpPr>
                <a:spLocks noChangeShapeType="1"/>
              </p:cNvSpPr>
              <p:nvPr/>
            </p:nvSpPr>
            <p:spPr bwMode="auto">
              <a:xfrm>
                <a:off x="3492" y="1375"/>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26" name="Line 946"/>
              <p:cNvSpPr>
                <a:spLocks noChangeShapeType="1"/>
              </p:cNvSpPr>
              <p:nvPr/>
            </p:nvSpPr>
            <p:spPr bwMode="auto">
              <a:xfrm>
                <a:off x="3243" y="143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27" name="Line 947"/>
              <p:cNvSpPr>
                <a:spLocks noChangeShapeType="1"/>
              </p:cNvSpPr>
              <p:nvPr/>
            </p:nvSpPr>
            <p:spPr bwMode="auto">
              <a:xfrm flipV="1">
                <a:off x="3244" y="1431"/>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28" name="Line 948"/>
              <p:cNvSpPr>
                <a:spLocks noChangeShapeType="1"/>
              </p:cNvSpPr>
              <p:nvPr/>
            </p:nvSpPr>
            <p:spPr bwMode="auto">
              <a:xfrm>
                <a:off x="3246" y="1431"/>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29" name="Line 949"/>
              <p:cNvSpPr>
                <a:spLocks noChangeShapeType="1"/>
              </p:cNvSpPr>
              <p:nvPr/>
            </p:nvSpPr>
            <p:spPr bwMode="auto">
              <a:xfrm>
                <a:off x="3246" y="143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30" name="Line 950"/>
              <p:cNvSpPr>
                <a:spLocks noChangeShapeType="1"/>
              </p:cNvSpPr>
              <p:nvPr/>
            </p:nvSpPr>
            <p:spPr bwMode="auto">
              <a:xfrm>
                <a:off x="3247" y="1431"/>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31" name="Line 951"/>
              <p:cNvSpPr>
                <a:spLocks noChangeShapeType="1"/>
              </p:cNvSpPr>
              <p:nvPr/>
            </p:nvSpPr>
            <p:spPr bwMode="auto">
              <a:xfrm flipV="1">
                <a:off x="3250" y="1429"/>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32" name="Line 952"/>
              <p:cNvSpPr>
                <a:spLocks noChangeShapeType="1"/>
              </p:cNvSpPr>
              <p:nvPr/>
            </p:nvSpPr>
            <p:spPr bwMode="auto">
              <a:xfrm>
                <a:off x="3252" y="142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33" name="Line 953"/>
              <p:cNvSpPr>
                <a:spLocks noChangeShapeType="1"/>
              </p:cNvSpPr>
              <p:nvPr/>
            </p:nvSpPr>
            <p:spPr bwMode="auto">
              <a:xfrm flipV="1">
                <a:off x="3253" y="142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34" name="Line 954"/>
              <p:cNvSpPr>
                <a:spLocks noChangeShapeType="1"/>
              </p:cNvSpPr>
              <p:nvPr/>
            </p:nvSpPr>
            <p:spPr bwMode="auto">
              <a:xfrm>
                <a:off x="3254" y="1428"/>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35" name="Line 955"/>
              <p:cNvSpPr>
                <a:spLocks noChangeShapeType="1"/>
              </p:cNvSpPr>
              <p:nvPr/>
            </p:nvSpPr>
            <p:spPr bwMode="auto">
              <a:xfrm>
                <a:off x="3257" y="142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36" name="Line 956"/>
              <p:cNvSpPr>
                <a:spLocks noChangeShapeType="1"/>
              </p:cNvSpPr>
              <p:nvPr/>
            </p:nvSpPr>
            <p:spPr bwMode="auto">
              <a:xfrm>
                <a:off x="3258" y="142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37" name="Line 957"/>
              <p:cNvSpPr>
                <a:spLocks noChangeShapeType="1"/>
              </p:cNvSpPr>
              <p:nvPr/>
            </p:nvSpPr>
            <p:spPr bwMode="auto">
              <a:xfrm flipV="1">
                <a:off x="3259" y="142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38" name="Line 958"/>
              <p:cNvSpPr>
                <a:spLocks noChangeShapeType="1"/>
              </p:cNvSpPr>
              <p:nvPr/>
            </p:nvSpPr>
            <p:spPr bwMode="auto">
              <a:xfrm>
                <a:off x="3260" y="1427"/>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39" name="Line 959"/>
              <p:cNvSpPr>
                <a:spLocks noChangeShapeType="1"/>
              </p:cNvSpPr>
              <p:nvPr/>
            </p:nvSpPr>
            <p:spPr bwMode="auto">
              <a:xfrm>
                <a:off x="3263" y="142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40" name="Line 960"/>
              <p:cNvSpPr>
                <a:spLocks noChangeShapeType="1"/>
              </p:cNvSpPr>
              <p:nvPr/>
            </p:nvSpPr>
            <p:spPr bwMode="auto">
              <a:xfrm>
                <a:off x="3264" y="142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41" name="Line 961"/>
              <p:cNvSpPr>
                <a:spLocks noChangeShapeType="1"/>
              </p:cNvSpPr>
              <p:nvPr/>
            </p:nvSpPr>
            <p:spPr bwMode="auto">
              <a:xfrm flipV="1">
                <a:off x="3265" y="142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42" name="Line 962"/>
              <p:cNvSpPr>
                <a:spLocks noChangeShapeType="1"/>
              </p:cNvSpPr>
              <p:nvPr/>
            </p:nvSpPr>
            <p:spPr bwMode="auto">
              <a:xfrm>
                <a:off x="3266" y="1426"/>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43" name="Line 963"/>
              <p:cNvSpPr>
                <a:spLocks noChangeShapeType="1"/>
              </p:cNvSpPr>
              <p:nvPr/>
            </p:nvSpPr>
            <p:spPr bwMode="auto">
              <a:xfrm>
                <a:off x="3269" y="142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44" name="Line 964"/>
              <p:cNvSpPr>
                <a:spLocks noChangeShapeType="1"/>
              </p:cNvSpPr>
              <p:nvPr/>
            </p:nvSpPr>
            <p:spPr bwMode="auto">
              <a:xfrm>
                <a:off x="3270" y="142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45" name="Line 965"/>
              <p:cNvSpPr>
                <a:spLocks noChangeShapeType="1"/>
              </p:cNvSpPr>
              <p:nvPr/>
            </p:nvSpPr>
            <p:spPr bwMode="auto">
              <a:xfrm flipV="1">
                <a:off x="3271" y="142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46" name="Line 966"/>
              <p:cNvSpPr>
                <a:spLocks noChangeShapeType="1"/>
              </p:cNvSpPr>
              <p:nvPr/>
            </p:nvSpPr>
            <p:spPr bwMode="auto">
              <a:xfrm>
                <a:off x="3272" y="1425"/>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47" name="Line 967"/>
              <p:cNvSpPr>
                <a:spLocks noChangeShapeType="1"/>
              </p:cNvSpPr>
              <p:nvPr/>
            </p:nvSpPr>
            <p:spPr bwMode="auto">
              <a:xfrm>
                <a:off x="3274" y="142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48" name="Line 968"/>
              <p:cNvSpPr>
                <a:spLocks noChangeShapeType="1"/>
              </p:cNvSpPr>
              <p:nvPr/>
            </p:nvSpPr>
            <p:spPr bwMode="auto">
              <a:xfrm>
                <a:off x="3275" y="142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49" name="Line 969"/>
              <p:cNvSpPr>
                <a:spLocks noChangeShapeType="1"/>
              </p:cNvSpPr>
              <p:nvPr/>
            </p:nvSpPr>
            <p:spPr bwMode="auto">
              <a:xfrm>
                <a:off x="3276" y="142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50" name="Line 970"/>
              <p:cNvSpPr>
                <a:spLocks noChangeShapeType="1"/>
              </p:cNvSpPr>
              <p:nvPr/>
            </p:nvSpPr>
            <p:spPr bwMode="auto">
              <a:xfrm flipV="1">
                <a:off x="3277" y="1423"/>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51" name="Line 971"/>
              <p:cNvSpPr>
                <a:spLocks noChangeShapeType="1"/>
              </p:cNvSpPr>
              <p:nvPr/>
            </p:nvSpPr>
            <p:spPr bwMode="auto">
              <a:xfrm>
                <a:off x="3278" y="1423"/>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52" name="Line 972"/>
              <p:cNvSpPr>
                <a:spLocks noChangeShapeType="1"/>
              </p:cNvSpPr>
              <p:nvPr/>
            </p:nvSpPr>
            <p:spPr bwMode="auto">
              <a:xfrm flipV="1">
                <a:off x="3281" y="1422"/>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53" name="Line 973"/>
              <p:cNvSpPr>
                <a:spLocks noChangeShapeType="1"/>
              </p:cNvSpPr>
              <p:nvPr/>
            </p:nvSpPr>
            <p:spPr bwMode="auto">
              <a:xfrm>
                <a:off x="3283" y="142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54" name="Line 974"/>
              <p:cNvSpPr>
                <a:spLocks noChangeShapeType="1"/>
              </p:cNvSpPr>
              <p:nvPr/>
            </p:nvSpPr>
            <p:spPr bwMode="auto">
              <a:xfrm>
                <a:off x="3283" y="142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55" name="Line 975"/>
              <p:cNvSpPr>
                <a:spLocks noChangeShapeType="1"/>
              </p:cNvSpPr>
              <p:nvPr/>
            </p:nvSpPr>
            <p:spPr bwMode="auto">
              <a:xfrm>
                <a:off x="3284" y="142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56" name="Line 976"/>
              <p:cNvSpPr>
                <a:spLocks noChangeShapeType="1"/>
              </p:cNvSpPr>
              <p:nvPr/>
            </p:nvSpPr>
            <p:spPr bwMode="auto">
              <a:xfrm>
                <a:off x="3286" y="142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57" name="Line 977"/>
              <p:cNvSpPr>
                <a:spLocks noChangeShapeType="1"/>
              </p:cNvSpPr>
              <p:nvPr/>
            </p:nvSpPr>
            <p:spPr bwMode="auto">
              <a:xfrm flipV="1">
                <a:off x="3287" y="142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58" name="Line 978"/>
              <p:cNvSpPr>
                <a:spLocks noChangeShapeType="1"/>
              </p:cNvSpPr>
              <p:nvPr/>
            </p:nvSpPr>
            <p:spPr bwMode="auto">
              <a:xfrm>
                <a:off x="3288" y="1421"/>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59" name="Line 979"/>
              <p:cNvSpPr>
                <a:spLocks noChangeShapeType="1"/>
              </p:cNvSpPr>
              <p:nvPr/>
            </p:nvSpPr>
            <p:spPr bwMode="auto">
              <a:xfrm>
                <a:off x="3291" y="142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60" name="Line 980"/>
              <p:cNvSpPr>
                <a:spLocks noChangeShapeType="1"/>
              </p:cNvSpPr>
              <p:nvPr/>
            </p:nvSpPr>
            <p:spPr bwMode="auto">
              <a:xfrm>
                <a:off x="3292" y="142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61" name="Line 981"/>
              <p:cNvSpPr>
                <a:spLocks noChangeShapeType="1"/>
              </p:cNvSpPr>
              <p:nvPr/>
            </p:nvSpPr>
            <p:spPr bwMode="auto">
              <a:xfrm flipV="1">
                <a:off x="3293" y="142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62" name="Line 982"/>
              <p:cNvSpPr>
                <a:spLocks noChangeShapeType="1"/>
              </p:cNvSpPr>
              <p:nvPr/>
            </p:nvSpPr>
            <p:spPr bwMode="auto">
              <a:xfrm>
                <a:off x="3294" y="1420"/>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63" name="Line 983"/>
              <p:cNvSpPr>
                <a:spLocks noChangeShapeType="1"/>
              </p:cNvSpPr>
              <p:nvPr/>
            </p:nvSpPr>
            <p:spPr bwMode="auto">
              <a:xfrm>
                <a:off x="3297" y="142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64" name="Line 984"/>
              <p:cNvSpPr>
                <a:spLocks noChangeShapeType="1"/>
              </p:cNvSpPr>
              <p:nvPr/>
            </p:nvSpPr>
            <p:spPr bwMode="auto">
              <a:xfrm>
                <a:off x="3298" y="142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65" name="Line 985"/>
              <p:cNvSpPr>
                <a:spLocks noChangeShapeType="1"/>
              </p:cNvSpPr>
              <p:nvPr/>
            </p:nvSpPr>
            <p:spPr bwMode="auto">
              <a:xfrm flipV="1">
                <a:off x="3300" y="1418"/>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66" name="Line 986"/>
              <p:cNvSpPr>
                <a:spLocks noChangeShapeType="1"/>
              </p:cNvSpPr>
              <p:nvPr/>
            </p:nvSpPr>
            <p:spPr bwMode="auto">
              <a:xfrm>
                <a:off x="3301" y="141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67" name="Line 987"/>
              <p:cNvSpPr>
                <a:spLocks noChangeShapeType="1"/>
              </p:cNvSpPr>
              <p:nvPr/>
            </p:nvSpPr>
            <p:spPr bwMode="auto">
              <a:xfrm>
                <a:off x="3303" y="141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68" name="Line 988"/>
              <p:cNvSpPr>
                <a:spLocks noChangeShapeType="1"/>
              </p:cNvSpPr>
              <p:nvPr/>
            </p:nvSpPr>
            <p:spPr bwMode="auto">
              <a:xfrm>
                <a:off x="3304" y="141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69" name="Line 989"/>
              <p:cNvSpPr>
                <a:spLocks noChangeShapeType="1"/>
              </p:cNvSpPr>
              <p:nvPr/>
            </p:nvSpPr>
            <p:spPr bwMode="auto">
              <a:xfrm flipV="1">
                <a:off x="3306" y="1417"/>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70" name="Line 990"/>
              <p:cNvSpPr>
                <a:spLocks noChangeShapeType="1"/>
              </p:cNvSpPr>
              <p:nvPr/>
            </p:nvSpPr>
            <p:spPr bwMode="auto">
              <a:xfrm>
                <a:off x="3308" y="141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71" name="Line 991"/>
              <p:cNvSpPr>
                <a:spLocks noChangeShapeType="1"/>
              </p:cNvSpPr>
              <p:nvPr/>
            </p:nvSpPr>
            <p:spPr bwMode="auto">
              <a:xfrm>
                <a:off x="3309" y="141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72" name="Line 992"/>
              <p:cNvSpPr>
                <a:spLocks noChangeShapeType="1"/>
              </p:cNvSpPr>
              <p:nvPr/>
            </p:nvSpPr>
            <p:spPr bwMode="auto">
              <a:xfrm>
                <a:off x="3310" y="141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73" name="Line 993"/>
              <p:cNvSpPr>
                <a:spLocks noChangeShapeType="1"/>
              </p:cNvSpPr>
              <p:nvPr/>
            </p:nvSpPr>
            <p:spPr bwMode="auto">
              <a:xfrm flipV="1">
                <a:off x="3311" y="141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74" name="Line 994"/>
              <p:cNvSpPr>
                <a:spLocks noChangeShapeType="1"/>
              </p:cNvSpPr>
              <p:nvPr/>
            </p:nvSpPr>
            <p:spPr bwMode="auto">
              <a:xfrm>
                <a:off x="3312" y="1416"/>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75" name="Line 995"/>
              <p:cNvSpPr>
                <a:spLocks noChangeShapeType="1"/>
              </p:cNvSpPr>
              <p:nvPr/>
            </p:nvSpPr>
            <p:spPr bwMode="auto">
              <a:xfrm flipV="1">
                <a:off x="3315" y="141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76" name="Line 996"/>
              <p:cNvSpPr>
                <a:spLocks noChangeShapeType="1"/>
              </p:cNvSpPr>
              <p:nvPr/>
            </p:nvSpPr>
            <p:spPr bwMode="auto">
              <a:xfrm>
                <a:off x="3316" y="141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77" name="Line 997"/>
              <p:cNvSpPr>
                <a:spLocks noChangeShapeType="1"/>
              </p:cNvSpPr>
              <p:nvPr/>
            </p:nvSpPr>
            <p:spPr bwMode="auto">
              <a:xfrm>
                <a:off x="3317" y="141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78" name="Line 998"/>
              <p:cNvSpPr>
                <a:spLocks noChangeShapeType="1"/>
              </p:cNvSpPr>
              <p:nvPr/>
            </p:nvSpPr>
            <p:spPr bwMode="auto">
              <a:xfrm>
                <a:off x="3318" y="1415"/>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79" name="Line 999"/>
              <p:cNvSpPr>
                <a:spLocks noChangeShapeType="1"/>
              </p:cNvSpPr>
              <p:nvPr/>
            </p:nvSpPr>
            <p:spPr bwMode="auto">
              <a:xfrm>
                <a:off x="3320" y="141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80" name="Line 1000"/>
              <p:cNvSpPr>
                <a:spLocks noChangeShapeType="1"/>
              </p:cNvSpPr>
              <p:nvPr/>
            </p:nvSpPr>
            <p:spPr bwMode="auto">
              <a:xfrm flipV="1">
                <a:off x="3321" y="141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81" name="Line 1001"/>
              <p:cNvSpPr>
                <a:spLocks noChangeShapeType="1"/>
              </p:cNvSpPr>
              <p:nvPr/>
            </p:nvSpPr>
            <p:spPr bwMode="auto">
              <a:xfrm>
                <a:off x="3322" y="1414"/>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82" name="Line 1002"/>
              <p:cNvSpPr>
                <a:spLocks noChangeShapeType="1"/>
              </p:cNvSpPr>
              <p:nvPr/>
            </p:nvSpPr>
            <p:spPr bwMode="auto">
              <a:xfrm>
                <a:off x="3325" y="1414"/>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83" name="Line 1003"/>
              <p:cNvSpPr>
                <a:spLocks noChangeShapeType="1"/>
              </p:cNvSpPr>
              <p:nvPr/>
            </p:nvSpPr>
            <p:spPr bwMode="auto">
              <a:xfrm>
                <a:off x="3325" y="141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84" name="Line 1004"/>
              <p:cNvSpPr>
                <a:spLocks noChangeShapeType="1"/>
              </p:cNvSpPr>
              <p:nvPr/>
            </p:nvSpPr>
            <p:spPr bwMode="auto">
              <a:xfrm flipV="1">
                <a:off x="3327" y="1412"/>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85" name="Line 1005"/>
              <p:cNvSpPr>
                <a:spLocks noChangeShapeType="1"/>
              </p:cNvSpPr>
              <p:nvPr/>
            </p:nvSpPr>
            <p:spPr bwMode="auto">
              <a:xfrm>
                <a:off x="3328" y="1412"/>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86" name="Line 1006"/>
              <p:cNvSpPr>
                <a:spLocks noChangeShapeType="1"/>
              </p:cNvSpPr>
              <p:nvPr/>
            </p:nvSpPr>
            <p:spPr bwMode="auto">
              <a:xfrm>
                <a:off x="3331" y="141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87" name="Line 1007"/>
              <p:cNvSpPr>
                <a:spLocks noChangeShapeType="1"/>
              </p:cNvSpPr>
              <p:nvPr/>
            </p:nvSpPr>
            <p:spPr bwMode="auto">
              <a:xfrm>
                <a:off x="3332" y="141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88" name="Line 1008"/>
              <p:cNvSpPr>
                <a:spLocks noChangeShapeType="1"/>
              </p:cNvSpPr>
              <p:nvPr/>
            </p:nvSpPr>
            <p:spPr bwMode="auto">
              <a:xfrm flipV="1">
                <a:off x="3333" y="141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24" name="Group 1210"/>
            <p:cNvGrpSpPr>
              <a:grpSpLocks/>
            </p:cNvGrpSpPr>
            <p:nvPr/>
          </p:nvGrpSpPr>
          <p:grpSpPr bwMode="auto">
            <a:xfrm>
              <a:off x="2886" y="1405"/>
              <a:ext cx="481" cy="92"/>
              <a:chOff x="2886" y="1405"/>
              <a:chExt cx="481" cy="92"/>
            </a:xfrm>
          </p:grpSpPr>
          <p:sp>
            <p:nvSpPr>
              <p:cNvPr id="1389" name="Line 1010"/>
              <p:cNvSpPr>
                <a:spLocks noChangeShapeType="1"/>
              </p:cNvSpPr>
              <p:nvPr/>
            </p:nvSpPr>
            <p:spPr bwMode="auto">
              <a:xfrm>
                <a:off x="3334" y="141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90" name="Line 1011"/>
              <p:cNvSpPr>
                <a:spLocks noChangeShapeType="1"/>
              </p:cNvSpPr>
              <p:nvPr/>
            </p:nvSpPr>
            <p:spPr bwMode="auto">
              <a:xfrm>
                <a:off x="3335" y="1411"/>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91" name="Line 1012"/>
              <p:cNvSpPr>
                <a:spLocks noChangeShapeType="1"/>
              </p:cNvSpPr>
              <p:nvPr/>
            </p:nvSpPr>
            <p:spPr bwMode="auto">
              <a:xfrm>
                <a:off x="3338" y="141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92" name="Line 1013"/>
              <p:cNvSpPr>
                <a:spLocks noChangeShapeType="1"/>
              </p:cNvSpPr>
              <p:nvPr/>
            </p:nvSpPr>
            <p:spPr bwMode="auto">
              <a:xfrm flipV="1">
                <a:off x="3339" y="141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93" name="Line 1014"/>
              <p:cNvSpPr>
                <a:spLocks noChangeShapeType="1"/>
              </p:cNvSpPr>
              <p:nvPr/>
            </p:nvSpPr>
            <p:spPr bwMode="auto">
              <a:xfrm>
                <a:off x="3340" y="141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94" name="Line 1015"/>
              <p:cNvSpPr>
                <a:spLocks noChangeShapeType="1"/>
              </p:cNvSpPr>
              <p:nvPr/>
            </p:nvSpPr>
            <p:spPr bwMode="auto">
              <a:xfrm>
                <a:off x="3342" y="141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95" name="Line 1016"/>
              <p:cNvSpPr>
                <a:spLocks noChangeShapeType="1"/>
              </p:cNvSpPr>
              <p:nvPr/>
            </p:nvSpPr>
            <p:spPr bwMode="auto">
              <a:xfrm flipV="1">
                <a:off x="3343" y="140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96" name="Line 1017"/>
              <p:cNvSpPr>
                <a:spLocks noChangeShapeType="1"/>
              </p:cNvSpPr>
              <p:nvPr/>
            </p:nvSpPr>
            <p:spPr bwMode="auto">
              <a:xfrm>
                <a:off x="3344" y="140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97" name="Line 1018"/>
              <p:cNvSpPr>
                <a:spLocks noChangeShapeType="1"/>
              </p:cNvSpPr>
              <p:nvPr/>
            </p:nvSpPr>
            <p:spPr bwMode="auto">
              <a:xfrm>
                <a:off x="3345" y="140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98" name="Line 1019"/>
              <p:cNvSpPr>
                <a:spLocks noChangeShapeType="1"/>
              </p:cNvSpPr>
              <p:nvPr/>
            </p:nvSpPr>
            <p:spPr bwMode="auto">
              <a:xfrm>
                <a:off x="3346" y="140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99" name="Line 1020"/>
              <p:cNvSpPr>
                <a:spLocks noChangeShapeType="1"/>
              </p:cNvSpPr>
              <p:nvPr/>
            </p:nvSpPr>
            <p:spPr bwMode="auto">
              <a:xfrm flipV="1">
                <a:off x="3348" y="140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00" name="Line 1021"/>
              <p:cNvSpPr>
                <a:spLocks noChangeShapeType="1"/>
              </p:cNvSpPr>
              <p:nvPr/>
            </p:nvSpPr>
            <p:spPr bwMode="auto">
              <a:xfrm>
                <a:off x="3349" y="140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01" name="Line 1022"/>
              <p:cNvSpPr>
                <a:spLocks noChangeShapeType="1"/>
              </p:cNvSpPr>
              <p:nvPr/>
            </p:nvSpPr>
            <p:spPr bwMode="auto">
              <a:xfrm>
                <a:off x="3350" y="140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02" name="Line 1023"/>
              <p:cNvSpPr>
                <a:spLocks noChangeShapeType="1"/>
              </p:cNvSpPr>
              <p:nvPr/>
            </p:nvSpPr>
            <p:spPr bwMode="auto">
              <a:xfrm>
                <a:off x="3351" y="140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03" name="Line 1024"/>
              <p:cNvSpPr>
                <a:spLocks noChangeShapeType="1"/>
              </p:cNvSpPr>
              <p:nvPr/>
            </p:nvSpPr>
            <p:spPr bwMode="auto">
              <a:xfrm>
                <a:off x="3352" y="140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04" name="Line 1025"/>
              <p:cNvSpPr>
                <a:spLocks noChangeShapeType="1"/>
              </p:cNvSpPr>
              <p:nvPr/>
            </p:nvSpPr>
            <p:spPr bwMode="auto">
              <a:xfrm flipV="1">
                <a:off x="3354" y="1406"/>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05" name="Line 1026"/>
              <p:cNvSpPr>
                <a:spLocks noChangeShapeType="1"/>
              </p:cNvSpPr>
              <p:nvPr/>
            </p:nvSpPr>
            <p:spPr bwMode="auto">
              <a:xfrm>
                <a:off x="3355" y="1406"/>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06" name="Line 1027"/>
              <p:cNvSpPr>
                <a:spLocks noChangeShapeType="1"/>
              </p:cNvSpPr>
              <p:nvPr/>
            </p:nvSpPr>
            <p:spPr bwMode="auto">
              <a:xfrm>
                <a:off x="3359" y="1406"/>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07" name="Line 1028"/>
              <p:cNvSpPr>
                <a:spLocks noChangeShapeType="1"/>
              </p:cNvSpPr>
              <p:nvPr/>
            </p:nvSpPr>
            <p:spPr bwMode="auto">
              <a:xfrm>
                <a:off x="3359" y="140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08" name="Line 1029"/>
              <p:cNvSpPr>
                <a:spLocks noChangeShapeType="1"/>
              </p:cNvSpPr>
              <p:nvPr/>
            </p:nvSpPr>
            <p:spPr bwMode="auto">
              <a:xfrm flipV="1">
                <a:off x="3360" y="140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09" name="Line 1030"/>
              <p:cNvSpPr>
                <a:spLocks noChangeShapeType="1"/>
              </p:cNvSpPr>
              <p:nvPr/>
            </p:nvSpPr>
            <p:spPr bwMode="auto">
              <a:xfrm>
                <a:off x="3361" y="140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10" name="Line 1031"/>
              <p:cNvSpPr>
                <a:spLocks noChangeShapeType="1"/>
              </p:cNvSpPr>
              <p:nvPr/>
            </p:nvSpPr>
            <p:spPr bwMode="auto">
              <a:xfrm>
                <a:off x="3362" y="1405"/>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11" name="Line 1032"/>
              <p:cNvSpPr>
                <a:spLocks noChangeShapeType="1"/>
              </p:cNvSpPr>
              <p:nvPr/>
            </p:nvSpPr>
            <p:spPr bwMode="auto">
              <a:xfrm>
                <a:off x="3365" y="1405"/>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12" name="Line 1033"/>
              <p:cNvSpPr>
                <a:spLocks noChangeShapeType="1"/>
              </p:cNvSpPr>
              <p:nvPr/>
            </p:nvSpPr>
            <p:spPr bwMode="auto">
              <a:xfrm>
                <a:off x="3122" y="1456"/>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13" name="Line 1034"/>
              <p:cNvSpPr>
                <a:spLocks noChangeShapeType="1"/>
              </p:cNvSpPr>
              <p:nvPr/>
            </p:nvSpPr>
            <p:spPr bwMode="auto">
              <a:xfrm flipV="1">
                <a:off x="3122" y="145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14" name="Line 1035"/>
              <p:cNvSpPr>
                <a:spLocks noChangeShapeType="1"/>
              </p:cNvSpPr>
              <p:nvPr/>
            </p:nvSpPr>
            <p:spPr bwMode="auto">
              <a:xfrm>
                <a:off x="3123" y="1455"/>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15" name="Line 1036"/>
              <p:cNvSpPr>
                <a:spLocks noChangeShapeType="1"/>
              </p:cNvSpPr>
              <p:nvPr/>
            </p:nvSpPr>
            <p:spPr bwMode="auto">
              <a:xfrm>
                <a:off x="3127" y="145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16" name="Line 1037"/>
              <p:cNvSpPr>
                <a:spLocks noChangeShapeType="1"/>
              </p:cNvSpPr>
              <p:nvPr/>
            </p:nvSpPr>
            <p:spPr bwMode="auto">
              <a:xfrm>
                <a:off x="3128" y="145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17" name="Line 1038"/>
              <p:cNvSpPr>
                <a:spLocks noChangeShapeType="1"/>
              </p:cNvSpPr>
              <p:nvPr/>
            </p:nvSpPr>
            <p:spPr bwMode="auto">
              <a:xfrm flipV="1">
                <a:off x="3129" y="1454"/>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18" name="Line 1039"/>
              <p:cNvSpPr>
                <a:spLocks noChangeShapeType="1"/>
              </p:cNvSpPr>
              <p:nvPr/>
            </p:nvSpPr>
            <p:spPr bwMode="auto">
              <a:xfrm>
                <a:off x="3129" y="145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19" name="Line 1040"/>
              <p:cNvSpPr>
                <a:spLocks noChangeShapeType="1"/>
              </p:cNvSpPr>
              <p:nvPr/>
            </p:nvSpPr>
            <p:spPr bwMode="auto">
              <a:xfrm>
                <a:off x="3131" y="1454"/>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20" name="Line 1041"/>
              <p:cNvSpPr>
                <a:spLocks noChangeShapeType="1"/>
              </p:cNvSpPr>
              <p:nvPr/>
            </p:nvSpPr>
            <p:spPr bwMode="auto">
              <a:xfrm>
                <a:off x="3134" y="145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21" name="Line 1042"/>
              <p:cNvSpPr>
                <a:spLocks noChangeShapeType="1"/>
              </p:cNvSpPr>
              <p:nvPr/>
            </p:nvSpPr>
            <p:spPr bwMode="auto">
              <a:xfrm flipV="1">
                <a:off x="3135" y="1452"/>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22" name="Line 1043"/>
              <p:cNvSpPr>
                <a:spLocks noChangeShapeType="1"/>
              </p:cNvSpPr>
              <p:nvPr/>
            </p:nvSpPr>
            <p:spPr bwMode="auto">
              <a:xfrm>
                <a:off x="3136" y="1452"/>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23" name="Line 1044"/>
              <p:cNvSpPr>
                <a:spLocks noChangeShapeType="1"/>
              </p:cNvSpPr>
              <p:nvPr/>
            </p:nvSpPr>
            <p:spPr bwMode="auto">
              <a:xfrm>
                <a:off x="3140" y="145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24" name="Line 1045"/>
              <p:cNvSpPr>
                <a:spLocks noChangeShapeType="1"/>
              </p:cNvSpPr>
              <p:nvPr/>
            </p:nvSpPr>
            <p:spPr bwMode="auto">
              <a:xfrm>
                <a:off x="3141" y="145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25" name="Line 1046"/>
              <p:cNvSpPr>
                <a:spLocks noChangeShapeType="1"/>
              </p:cNvSpPr>
              <p:nvPr/>
            </p:nvSpPr>
            <p:spPr bwMode="auto">
              <a:xfrm>
                <a:off x="3142" y="145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26" name="Line 1047"/>
              <p:cNvSpPr>
                <a:spLocks noChangeShapeType="1"/>
              </p:cNvSpPr>
              <p:nvPr/>
            </p:nvSpPr>
            <p:spPr bwMode="auto">
              <a:xfrm flipV="1">
                <a:off x="3142" y="1451"/>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27" name="Line 1048"/>
              <p:cNvSpPr>
                <a:spLocks noChangeShapeType="1"/>
              </p:cNvSpPr>
              <p:nvPr/>
            </p:nvSpPr>
            <p:spPr bwMode="auto">
              <a:xfrm>
                <a:off x="3144" y="145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28" name="Line 1049"/>
              <p:cNvSpPr>
                <a:spLocks noChangeShapeType="1"/>
              </p:cNvSpPr>
              <p:nvPr/>
            </p:nvSpPr>
            <p:spPr bwMode="auto">
              <a:xfrm>
                <a:off x="3145" y="145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29" name="Line 1050"/>
              <p:cNvSpPr>
                <a:spLocks noChangeShapeType="1"/>
              </p:cNvSpPr>
              <p:nvPr/>
            </p:nvSpPr>
            <p:spPr bwMode="auto">
              <a:xfrm>
                <a:off x="3147" y="1451"/>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30" name="Line 1051"/>
              <p:cNvSpPr>
                <a:spLocks noChangeShapeType="1"/>
              </p:cNvSpPr>
              <p:nvPr/>
            </p:nvSpPr>
            <p:spPr bwMode="auto">
              <a:xfrm flipV="1">
                <a:off x="3150" y="1450"/>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31" name="Line 1052"/>
              <p:cNvSpPr>
                <a:spLocks noChangeShapeType="1"/>
              </p:cNvSpPr>
              <p:nvPr/>
            </p:nvSpPr>
            <p:spPr bwMode="auto">
              <a:xfrm>
                <a:off x="3150" y="145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32" name="Line 1053"/>
              <p:cNvSpPr>
                <a:spLocks noChangeShapeType="1"/>
              </p:cNvSpPr>
              <p:nvPr/>
            </p:nvSpPr>
            <p:spPr bwMode="auto">
              <a:xfrm>
                <a:off x="3151" y="145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33" name="Line 1054"/>
              <p:cNvSpPr>
                <a:spLocks noChangeShapeType="1"/>
              </p:cNvSpPr>
              <p:nvPr/>
            </p:nvSpPr>
            <p:spPr bwMode="auto">
              <a:xfrm flipV="1">
                <a:off x="3153" y="144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34" name="Line 1055"/>
              <p:cNvSpPr>
                <a:spLocks noChangeShapeType="1"/>
              </p:cNvSpPr>
              <p:nvPr/>
            </p:nvSpPr>
            <p:spPr bwMode="auto">
              <a:xfrm>
                <a:off x="3154" y="144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35" name="Line 1056"/>
              <p:cNvSpPr>
                <a:spLocks noChangeShapeType="1"/>
              </p:cNvSpPr>
              <p:nvPr/>
            </p:nvSpPr>
            <p:spPr bwMode="auto">
              <a:xfrm>
                <a:off x="3156" y="144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36" name="Line 1057"/>
              <p:cNvSpPr>
                <a:spLocks noChangeShapeType="1"/>
              </p:cNvSpPr>
              <p:nvPr/>
            </p:nvSpPr>
            <p:spPr bwMode="auto">
              <a:xfrm>
                <a:off x="3157" y="144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37" name="Line 1058"/>
              <p:cNvSpPr>
                <a:spLocks noChangeShapeType="1"/>
              </p:cNvSpPr>
              <p:nvPr/>
            </p:nvSpPr>
            <p:spPr bwMode="auto">
              <a:xfrm flipV="1">
                <a:off x="3158" y="1448"/>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38" name="Line 1059"/>
              <p:cNvSpPr>
                <a:spLocks noChangeShapeType="1"/>
              </p:cNvSpPr>
              <p:nvPr/>
            </p:nvSpPr>
            <p:spPr bwMode="auto">
              <a:xfrm>
                <a:off x="3161" y="144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39" name="Line 1060"/>
              <p:cNvSpPr>
                <a:spLocks noChangeShapeType="1"/>
              </p:cNvSpPr>
              <p:nvPr/>
            </p:nvSpPr>
            <p:spPr bwMode="auto">
              <a:xfrm>
                <a:off x="3163" y="144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40" name="Line 1061"/>
              <p:cNvSpPr>
                <a:spLocks noChangeShapeType="1"/>
              </p:cNvSpPr>
              <p:nvPr/>
            </p:nvSpPr>
            <p:spPr bwMode="auto">
              <a:xfrm>
                <a:off x="3164" y="1448"/>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41" name="Line 1062"/>
              <p:cNvSpPr>
                <a:spLocks noChangeShapeType="1"/>
              </p:cNvSpPr>
              <p:nvPr/>
            </p:nvSpPr>
            <p:spPr bwMode="auto">
              <a:xfrm>
                <a:off x="3164" y="144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42" name="Line 1063"/>
              <p:cNvSpPr>
                <a:spLocks noChangeShapeType="1"/>
              </p:cNvSpPr>
              <p:nvPr/>
            </p:nvSpPr>
            <p:spPr bwMode="auto">
              <a:xfrm flipV="1">
                <a:off x="3165" y="1446"/>
                <a:ext cx="3"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43" name="Line 1064"/>
              <p:cNvSpPr>
                <a:spLocks noChangeShapeType="1"/>
              </p:cNvSpPr>
              <p:nvPr/>
            </p:nvSpPr>
            <p:spPr bwMode="auto">
              <a:xfrm>
                <a:off x="3168" y="144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44" name="Line 1065"/>
              <p:cNvSpPr>
                <a:spLocks noChangeShapeType="1"/>
              </p:cNvSpPr>
              <p:nvPr/>
            </p:nvSpPr>
            <p:spPr bwMode="auto">
              <a:xfrm>
                <a:off x="3169" y="144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45" name="Line 1066"/>
              <p:cNvSpPr>
                <a:spLocks noChangeShapeType="1"/>
              </p:cNvSpPr>
              <p:nvPr/>
            </p:nvSpPr>
            <p:spPr bwMode="auto">
              <a:xfrm>
                <a:off x="3170" y="144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46" name="Line 1067"/>
              <p:cNvSpPr>
                <a:spLocks noChangeShapeType="1"/>
              </p:cNvSpPr>
              <p:nvPr/>
            </p:nvSpPr>
            <p:spPr bwMode="auto">
              <a:xfrm flipV="1">
                <a:off x="3171" y="1445"/>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47" name="Line 1068"/>
              <p:cNvSpPr>
                <a:spLocks noChangeShapeType="1"/>
              </p:cNvSpPr>
              <p:nvPr/>
            </p:nvSpPr>
            <p:spPr bwMode="auto">
              <a:xfrm>
                <a:off x="3174" y="1445"/>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48" name="Line 1069"/>
              <p:cNvSpPr>
                <a:spLocks noChangeShapeType="1"/>
              </p:cNvSpPr>
              <p:nvPr/>
            </p:nvSpPr>
            <p:spPr bwMode="auto">
              <a:xfrm>
                <a:off x="3176" y="1445"/>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49" name="Line 1070"/>
              <p:cNvSpPr>
                <a:spLocks noChangeShapeType="1"/>
              </p:cNvSpPr>
              <p:nvPr/>
            </p:nvSpPr>
            <p:spPr bwMode="auto">
              <a:xfrm>
                <a:off x="3178" y="144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50" name="Line 1071"/>
              <p:cNvSpPr>
                <a:spLocks noChangeShapeType="1"/>
              </p:cNvSpPr>
              <p:nvPr/>
            </p:nvSpPr>
            <p:spPr bwMode="auto">
              <a:xfrm flipV="1">
                <a:off x="3179" y="1444"/>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51" name="Line 1072"/>
              <p:cNvSpPr>
                <a:spLocks noChangeShapeType="1"/>
              </p:cNvSpPr>
              <p:nvPr/>
            </p:nvSpPr>
            <p:spPr bwMode="auto">
              <a:xfrm>
                <a:off x="3179" y="1444"/>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52" name="Line 1073"/>
              <p:cNvSpPr>
                <a:spLocks noChangeShapeType="1"/>
              </p:cNvSpPr>
              <p:nvPr/>
            </p:nvSpPr>
            <p:spPr bwMode="auto">
              <a:xfrm flipV="1">
                <a:off x="3182" y="1443"/>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53" name="Line 1074"/>
              <p:cNvSpPr>
                <a:spLocks noChangeShapeType="1"/>
              </p:cNvSpPr>
              <p:nvPr/>
            </p:nvSpPr>
            <p:spPr bwMode="auto">
              <a:xfrm>
                <a:off x="3184" y="144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54" name="Line 1075"/>
              <p:cNvSpPr>
                <a:spLocks noChangeShapeType="1"/>
              </p:cNvSpPr>
              <p:nvPr/>
            </p:nvSpPr>
            <p:spPr bwMode="auto">
              <a:xfrm>
                <a:off x="3185" y="144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55" name="Line 1076"/>
              <p:cNvSpPr>
                <a:spLocks noChangeShapeType="1"/>
              </p:cNvSpPr>
              <p:nvPr/>
            </p:nvSpPr>
            <p:spPr bwMode="auto">
              <a:xfrm>
                <a:off x="3186" y="144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56" name="Line 1077"/>
              <p:cNvSpPr>
                <a:spLocks noChangeShapeType="1"/>
              </p:cNvSpPr>
              <p:nvPr/>
            </p:nvSpPr>
            <p:spPr bwMode="auto">
              <a:xfrm>
                <a:off x="3187" y="144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57" name="Line 1078"/>
              <p:cNvSpPr>
                <a:spLocks noChangeShapeType="1"/>
              </p:cNvSpPr>
              <p:nvPr/>
            </p:nvSpPr>
            <p:spPr bwMode="auto">
              <a:xfrm flipV="1">
                <a:off x="3188" y="1442"/>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58" name="Line 1079"/>
              <p:cNvSpPr>
                <a:spLocks noChangeShapeType="1"/>
              </p:cNvSpPr>
              <p:nvPr/>
            </p:nvSpPr>
            <p:spPr bwMode="auto">
              <a:xfrm>
                <a:off x="3190" y="144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59" name="Line 1080"/>
              <p:cNvSpPr>
                <a:spLocks noChangeShapeType="1"/>
              </p:cNvSpPr>
              <p:nvPr/>
            </p:nvSpPr>
            <p:spPr bwMode="auto">
              <a:xfrm>
                <a:off x="3192" y="144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60" name="Line 1081"/>
              <p:cNvSpPr>
                <a:spLocks noChangeShapeType="1"/>
              </p:cNvSpPr>
              <p:nvPr/>
            </p:nvSpPr>
            <p:spPr bwMode="auto">
              <a:xfrm>
                <a:off x="3193" y="1442"/>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61" name="Line 1082"/>
              <p:cNvSpPr>
                <a:spLocks noChangeShapeType="1"/>
              </p:cNvSpPr>
              <p:nvPr/>
            </p:nvSpPr>
            <p:spPr bwMode="auto">
              <a:xfrm flipV="1">
                <a:off x="3196" y="1440"/>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62" name="Line 1083"/>
              <p:cNvSpPr>
                <a:spLocks noChangeShapeType="1"/>
              </p:cNvSpPr>
              <p:nvPr/>
            </p:nvSpPr>
            <p:spPr bwMode="auto">
              <a:xfrm>
                <a:off x="3197" y="144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63" name="Line 1084"/>
              <p:cNvSpPr>
                <a:spLocks noChangeShapeType="1"/>
              </p:cNvSpPr>
              <p:nvPr/>
            </p:nvSpPr>
            <p:spPr bwMode="auto">
              <a:xfrm>
                <a:off x="3198" y="144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64" name="Line 1085"/>
              <p:cNvSpPr>
                <a:spLocks noChangeShapeType="1"/>
              </p:cNvSpPr>
              <p:nvPr/>
            </p:nvSpPr>
            <p:spPr bwMode="auto">
              <a:xfrm>
                <a:off x="3199" y="1440"/>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65" name="Line 1086"/>
              <p:cNvSpPr>
                <a:spLocks noChangeShapeType="1"/>
              </p:cNvSpPr>
              <p:nvPr/>
            </p:nvSpPr>
            <p:spPr bwMode="auto">
              <a:xfrm flipV="1">
                <a:off x="3202" y="143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66" name="Line 1087"/>
              <p:cNvSpPr>
                <a:spLocks noChangeShapeType="1"/>
              </p:cNvSpPr>
              <p:nvPr/>
            </p:nvSpPr>
            <p:spPr bwMode="auto">
              <a:xfrm>
                <a:off x="3203" y="143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67" name="Line 1088"/>
              <p:cNvSpPr>
                <a:spLocks noChangeShapeType="1"/>
              </p:cNvSpPr>
              <p:nvPr/>
            </p:nvSpPr>
            <p:spPr bwMode="auto">
              <a:xfrm>
                <a:off x="3205" y="143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68" name="Line 1089"/>
              <p:cNvSpPr>
                <a:spLocks noChangeShapeType="1"/>
              </p:cNvSpPr>
              <p:nvPr/>
            </p:nvSpPr>
            <p:spPr bwMode="auto">
              <a:xfrm>
                <a:off x="3207" y="143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69" name="Line 1090"/>
              <p:cNvSpPr>
                <a:spLocks noChangeShapeType="1"/>
              </p:cNvSpPr>
              <p:nvPr/>
            </p:nvSpPr>
            <p:spPr bwMode="auto">
              <a:xfrm flipV="1">
                <a:off x="3208" y="143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70" name="Line 1091"/>
              <p:cNvSpPr>
                <a:spLocks noChangeShapeType="1"/>
              </p:cNvSpPr>
              <p:nvPr/>
            </p:nvSpPr>
            <p:spPr bwMode="auto">
              <a:xfrm>
                <a:off x="3209" y="143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71" name="Line 1092"/>
              <p:cNvSpPr>
                <a:spLocks noChangeShapeType="1"/>
              </p:cNvSpPr>
              <p:nvPr/>
            </p:nvSpPr>
            <p:spPr bwMode="auto">
              <a:xfrm>
                <a:off x="3210" y="143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72" name="Line 1093"/>
              <p:cNvSpPr>
                <a:spLocks noChangeShapeType="1"/>
              </p:cNvSpPr>
              <p:nvPr/>
            </p:nvSpPr>
            <p:spPr bwMode="auto">
              <a:xfrm>
                <a:off x="3212" y="143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73" name="Line 1094"/>
              <p:cNvSpPr>
                <a:spLocks noChangeShapeType="1"/>
              </p:cNvSpPr>
              <p:nvPr/>
            </p:nvSpPr>
            <p:spPr bwMode="auto">
              <a:xfrm>
                <a:off x="3213" y="143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74" name="Line 1095"/>
              <p:cNvSpPr>
                <a:spLocks noChangeShapeType="1"/>
              </p:cNvSpPr>
              <p:nvPr/>
            </p:nvSpPr>
            <p:spPr bwMode="auto">
              <a:xfrm flipV="1">
                <a:off x="3214" y="143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75" name="Line 1096"/>
              <p:cNvSpPr>
                <a:spLocks noChangeShapeType="1"/>
              </p:cNvSpPr>
              <p:nvPr/>
            </p:nvSpPr>
            <p:spPr bwMode="auto">
              <a:xfrm>
                <a:off x="3215" y="1437"/>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76" name="Line 1097"/>
              <p:cNvSpPr>
                <a:spLocks noChangeShapeType="1"/>
              </p:cNvSpPr>
              <p:nvPr/>
            </p:nvSpPr>
            <p:spPr bwMode="auto">
              <a:xfrm flipV="1">
                <a:off x="3218" y="1435"/>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77" name="Line 1098"/>
              <p:cNvSpPr>
                <a:spLocks noChangeShapeType="1"/>
              </p:cNvSpPr>
              <p:nvPr/>
            </p:nvSpPr>
            <p:spPr bwMode="auto">
              <a:xfrm>
                <a:off x="3219" y="143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78" name="Line 1099"/>
              <p:cNvSpPr>
                <a:spLocks noChangeShapeType="1"/>
              </p:cNvSpPr>
              <p:nvPr/>
            </p:nvSpPr>
            <p:spPr bwMode="auto">
              <a:xfrm>
                <a:off x="3220" y="143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79" name="Line 1100"/>
              <p:cNvSpPr>
                <a:spLocks noChangeShapeType="1"/>
              </p:cNvSpPr>
              <p:nvPr/>
            </p:nvSpPr>
            <p:spPr bwMode="auto">
              <a:xfrm>
                <a:off x="3221" y="1435"/>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0" name="Line 1101"/>
              <p:cNvSpPr>
                <a:spLocks noChangeShapeType="1"/>
              </p:cNvSpPr>
              <p:nvPr/>
            </p:nvSpPr>
            <p:spPr bwMode="auto">
              <a:xfrm>
                <a:off x="3223" y="143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1" name="Line 1102"/>
              <p:cNvSpPr>
                <a:spLocks noChangeShapeType="1"/>
              </p:cNvSpPr>
              <p:nvPr/>
            </p:nvSpPr>
            <p:spPr bwMode="auto">
              <a:xfrm flipV="1">
                <a:off x="3224" y="143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2" name="Line 1103"/>
              <p:cNvSpPr>
                <a:spLocks noChangeShapeType="1"/>
              </p:cNvSpPr>
              <p:nvPr/>
            </p:nvSpPr>
            <p:spPr bwMode="auto">
              <a:xfrm>
                <a:off x="3225" y="1434"/>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3" name="Line 1104"/>
              <p:cNvSpPr>
                <a:spLocks noChangeShapeType="1"/>
              </p:cNvSpPr>
              <p:nvPr/>
            </p:nvSpPr>
            <p:spPr bwMode="auto">
              <a:xfrm>
                <a:off x="3229" y="1434"/>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4" name="Line 1105"/>
              <p:cNvSpPr>
                <a:spLocks noChangeShapeType="1"/>
              </p:cNvSpPr>
              <p:nvPr/>
            </p:nvSpPr>
            <p:spPr bwMode="auto">
              <a:xfrm>
                <a:off x="3229" y="143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5" name="Line 1106"/>
              <p:cNvSpPr>
                <a:spLocks noChangeShapeType="1"/>
              </p:cNvSpPr>
              <p:nvPr/>
            </p:nvSpPr>
            <p:spPr bwMode="auto">
              <a:xfrm flipV="1">
                <a:off x="3230" y="143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6" name="Line 1107"/>
              <p:cNvSpPr>
                <a:spLocks noChangeShapeType="1"/>
              </p:cNvSpPr>
              <p:nvPr/>
            </p:nvSpPr>
            <p:spPr bwMode="auto">
              <a:xfrm>
                <a:off x="3231" y="143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7" name="Line 1108"/>
              <p:cNvSpPr>
                <a:spLocks noChangeShapeType="1"/>
              </p:cNvSpPr>
              <p:nvPr/>
            </p:nvSpPr>
            <p:spPr bwMode="auto">
              <a:xfrm>
                <a:off x="3233" y="1433"/>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8" name="Line 1109"/>
              <p:cNvSpPr>
                <a:spLocks noChangeShapeType="1"/>
              </p:cNvSpPr>
              <p:nvPr/>
            </p:nvSpPr>
            <p:spPr bwMode="auto">
              <a:xfrm>
                <a:off x="3236" y="143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9" name="Line 1110"/>
              <p:cNvSpPr>
                <a:spLocks noChangeShapeType="1"/>
              </p:cNvSpPr>
              <p:nvPr/>
            </p:nvSpPr>
            <p:spPr bwMode="auto">
              <a:xfrm flipV="1">
                <a:off x="3237" y="1432"/>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90" name="Line 1111"/>
              <p:cNvSpPr>
                <a:spLocks noChangeShapeType="1"/>
              </p:cNvSpPr>
              <p:nvPr/>
            </p:nvSpPr>
            <p:spPr bwMode="auto">
              <a:xfrm>
                <a:off x="3237" y="1432"/>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91" name="Line 1112"/>
              <p:cNvSpPr>
                <a:spLocks noChangeShapeType="1"/>
              </p:cNvSpPr>
              <p:nvPr/>
            </p:nvSpPr>
            <p:spPr bwMode="auto">
              <a:xfrm>
                <a:off x="3240" y="143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92" name="Line 1113"/>
              <p:cNvSpPr>
                <a:spLocks noChangeShapeType="1"/>
              </p:cNvSpPr>
              <p:nvPr/>
            </p:nvSpPr>
            <p:spPr bwMode="auto">
              <a:xfrm>
                <a:off x="3242" y="143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93" name="Line 1114"/>
              <p:cNvSpPr>
                <a:spLocks noChangeShapeType="1"/>
              </p:cNvSpPr>
              <p:nvPr/>
            </p:nvSpPr>
            <p:spPr bwMode="auto">
              <a:xfrm flipV="1">
                <a:off x="3001" y="1478"/>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94" name="Line 1115"/>
              <p:cNvSpPr>
                <a:spLocks noChangeShapeType="1"/>
              </p:cNvSpPr>
              <p:nvPr/>
            </p:nvSpPr>
            <p:spPr bwMode="auto">
              <a:xfrm>
                <a:off x="3004" y="147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95" name="Line 1116"/>
              <p:cNvSpPr>
                <a:spLocks noChangeShapeType="1"/>
              </p:cNvSpPr>
              <p:nvPr/>
            </p:nvSpPr>
            <p:spPr bwMode="auto">
              <a:xfrm flipV="1">
                <a:off x="3005" y="147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96" name="Line 1117"/>
              <p:cNvSpPr>
                <a:spLocks noChangeShapeType="1"/>
              </p:cNvSpPr>
              <p:nvPr/>
            </p:nvSpPr>
            <p:spPr bwMode="auto">
              <a:xfrm>
                <a:off x="3006" y="1477"/>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97" name="Line 1118"/>
              <p:cNvSpPr>
                <a:spLocks noChangeShapeType="1"/>
              </p:cNvSpPr>
              <p:nvPr/>
            </p:nvSpPr>
            <p:spPr bwMode="auto">
              <a:xfrm>
                <a:off x="3009" y="147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98" name="Line 1119"/>
              <p:cNvSpPr>
                <a:spLocks noChangeShapeType="1"/>
              </p:cNvSpPr>
              <p:nvPr/>
            </p:nvSpPr>
            <p:spPr bwMode="auto">
              <a:xfrm>
                <a:off x="3011" y="147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99" name="Line 1120"/>
              <p:cNvSpPr>
                <a:spLocks noChangeShapeType="1"/>
              </p:cNvSpPr>
              <p:nvPr/>
            </p:nvSpPr>
            <p:spPr bwMode="auto">
              <a:xfrm flipV="1">
                <a:off x="3012" y="1476"/>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00" name="Line 1121"/>
              <p:cNvSpPr>
                <a:spLocks noChangeShapeType="1"/>
              </p:cNvSpPr>
              <p:nvPr/>
            </p:nvSpPr>
            <p:spPr bwMode="auto">
              <a:xfrm>
                <a:off x="3014" y="1476"/>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01" name="Line 1122"/>
              <p:cNvSpPr>
                <a:spLocks noChangeShapeType="1"/>
              </p:cNvSpPr>
              <p:nvPr/>
            </p:nvSpPr>
            <p:spPr bwMode="auto">
              <a:xfrm>
                <a:off x="3017" y="1476"/>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02" name="Line 1123"/>
              <p:cNvSpPr>
                <a:spLocks noChangeShapeType="1"/>
              </p:cNvSpPr>
              <p:nvPr/>
            </p:nvSpPr>
            <p:spPr bwMode="auto">
              <a:xfrm>
                <a:off x="3017" y="1476"/>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03" name="Line 1124"/>
              <p:cNvSpPr>
                <a:spLocks noChangeShapeType="1"/>
              </p:cNvSpPr>
              <p:nvPr/>
            </p:nvSpPr>
            <p:spPr bwMode="auto">
              <a:xfrm flipV="1">
                <a:off x="3020" y="1474"/>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04" name="Line 1125"/>
              <p:cNvSpPr>
                <a:spLocks noChangeShapeType="1"/>
              </p:cNvSpPr>
              <p:nvPr/>
            </p:nvSpPr>
            <p:spPr bwMode="auto">
              <a:xfrm>
                <a:off x="3021" y="147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05" name="Line 1126"/>
              <p:cNvSpPr>
                <a:spLocks noChangeShapeType="1"/>
              </p:cNvSpPr>
              <p:nvPr/>
            </p:nvSpPr>
            <p:spPr bwMode="auto">
              <a:xfrm>
                <a:off x="3023" y="147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06" name="Line 1127"/>
              <p:cNvSpPr>
                <a:spLocks noChangeShapeType="1"/>
              </p:cNvSpPr>
              <p:nvPr/>
            </p:nvSpPr>
            <p:spPr bwMode="auto">
              <a:xfrm>
                <a:off x="3025" y="147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07" name="Line 1128"/>
              <p:cNvSpPr>
                <a:spLocks noChangeShapeType="1"/>
              </p:cNvSpPr>
              <p:nvPr/>
            </p:nvSpPr>
            <p:spPr bwMode="auto">
              <a:xfrm flipV="1">
                <a:off x="3027" y="147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08" name="Line 1129"/>
              <p:cNvSpPr>
                <a:spLocks noChangeShapeType="1"/>
              </p:cNvSpPr>
              <p:nvPr/>
            </p:nvSpPr>
            <p:spPr bwMode="auto">
              <a:xfrm>
                <a:off x="3028" y="1473"/>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09" name="Line 1130"/>
              <p:cNvSpPr>
                <a:spLocks noChangeShapeType="1"/>
              </p:cNvSpPr>
              <p:nvPr/>
            </p:nvSpPr>
            <p:spPr bwMode="auto">
              <a:xfrm>
                <a:off x="3031" y="147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10" name="Line 1131"/>
              <p:cNvSpPr>
                <a:spLocks noChangeShapeType="1"/>
              </p:cNvSpPr>
              <p:nvPr/>
            </p:nvSpPr>
            <p:spPr bwMode="auto">
              <a:xfrm>
                <a:off x="3032" y="147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11" name="Line 1132"/>
              <p:cNvSpPr>
                <a:spLocks noChangeShapeType="1"/>
              </p:cNvSpPr>
              <p:nvPr/>
            </p:nvSpPr>
            <p:spPr bwMode="auto">
              <a:xfrm flipV="1">
                <a:off x="3034" y="147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12" name="Line 1133"/>
              <p:cNvSpPr>
                <a:spLocks noChangeShapeType="1"/>
              </p:cNvSpPr>
              <p:nvPr/>
            </p:nvSpPr>
            <p:spPr bwMode="auto">
              <a:xfrm>
                <a:off x="3035" y="1472"/>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13" name="Line 1134"/>
              <p:cNvSpPr>
                <a:spLocks noChangeShapeType="1"/>
              </p:cNvSpPr>
              <p:nvPr/>
            </p:nvSpPr>
            <p:spPr bwMode="auto">
              <a:xfrm>
                <a:off x="3038" y="147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14" name="Line 1135"/>
              <p:cNvSpPr>
                <a:spLocks noChangeShapeType="1"/>
              </p:cNvSpPr>
              <p:nvPr/>
            </p:nvSpPr>
            <p:spPr bwMode="auto">
              <a:xfrm>
                <a:off x="3039" y="147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15" name="Line 1136"/>
              <p:cNvSpPr>
                <a:spLocks noChangeShapeType="1"/>
              </p:cNvSpPr>
              <p:nvPr/>
            </p:nvSpPr>
            <p:spPr bwMode="auto">
              <a:xfrm>
                <a:off x="3040" y="147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16" name="Line 1137"/>
              <p:cNvSpPr>
                <a:spLocks noChangeShapeType="1"/>
              </p:cNvSpPr>
              <p:nvPr/>
            </p:nvSpPr>
            <p:spPr bwMode="auto">
              <a:xfrm flipV="1">
                <a:off x="3042" y="147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17" name="Line 1138"/>
              <p:cNvSpPr>
                <a:spLocks noChangeShapeType="1"/>
              </p:cNvSpPr>
              <p:nvPr/>
            </p:nvSpPr>
            <p:spPr bwMode="auto">
              <a:xfrm>
                <a:off x="3043" y="147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18" name="Line 1139"/>
              <p:cNvSpPr>
                <a:spLocks noChangeShapeType="1"/>
              </p:cNvSpPr>
              <p:nvPr/>
            </p:nvSpPr>
            <p:spPr bwMode="auto">
              <a:xfrm flipV="1">
                <a:off x="3045" y="147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19" name="Line 1140"/>
              <p:cNvSpPr>
                <a:spLocks noChangeShapeType="1"/>
              </p:cNvSpPr>
              <p:nvPr/>
            </p:nvSpPr>
            <p:spPr bwMode="auto">
              <a:xfrm>
                <a:off x="3046" y="1470"/>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20" name="Line 1141"/>
              <p:cNvSpPr>
                <a:spLocks noChangeShapeType="1"/>
              </p:cNvSpPr>
              <p:nvPr/>
            </p:nvSpPr>
            <p:spPr bwMode="auto">
              <a:xfrm>
                <a:off x="3049" y="147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21" name="Line 1142"/>
              <p:cNvSpPr>
                <a:spLocks noChangeShapeType="1"/>
              </p:cNvSpPr>
              <p:nvPr/>
            </p:nvSpPr>
            <p:spPr bwMode="auto">
              <a:xfrm>
                <a:off x="3050" y="147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22" name="Line 1143"/>
              <p:cNvSpPr>
                <a:spLocks noChangeShapeType="1"/>
              </p:cNvSpPr>
              <p:nvPr/>
            </p:nvSpPr>
            <p:spPr bwMode="auto">
              <a:xfrm>
                <a:off x="3051" y="147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23" name="Line 1144"/>
              <p:cNvSpPr>
                <a:spLocks noChangeShapeType="1"/>
              </p:cNvSpPr>
              <p:nvPr/>
            </p:nvSpPr>
            <p:spPr bwMode="auto">
              <a:xfrm flipV="1">
                <a:off x="3052" y="1468"/>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24" name="Line 1145"/>
              <p:cNvSpPr>
                <a:spLocks noChangeShapeType="1"/>
              </p:cNvSpPr>
              <p:nvPr/>
            </p:nvSpPr>
            <p:spPr bwMode="auto">
              <a:xfrm>
                <a:off x="3054" y="146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25" name="Line 1146"/>
              <p:cNvSpPr>
                <a:spLocks noChangeShapeType="1"/>
              </p:cNvSpPr>
              <p:nvPr/>
            </p:nvSpPr>
            <p:spPr bwMode="auto">
              <a:xfrm>
                <a:off x="3056" y="146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26" name="Line 1147"/>
              <p:cNvSpPr>
                <a:spLocks noChangeShapeType="1"/>
              </p:cNvSpPr>
              <p:nvPr/>
            </p:nvSpPr>
            <p:spPr bwMode="auto">
              <a:xfrm>
                <a:off x="3057" y="1468"/>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27" name="Line 1148"/>
              <p:cNvSpPr>
                <a:spLocks noChangeShapeType="1"/>
              </p:cNvSpPr>
              <p:nvPr/>
            </p:nvSpPr>
            <p:spPr bwMode="auto">
              <a:xfrm flipV="1">
                <a:off x="3060" y="146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28" name="Line 1149"/>
              <p:cNvSpPr>
                <a:spLocks noChangeShapeType="1"/>
              </p:cNvSpPr>
              <p:nvPr/>
            </p:nvSpPr>
            <p:spPr bwMode="auto">
              <a:xfrm>
                <a:off x="3061" y="146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29" name="Line 1150"/>
              <p:cNvSpPr>
                <a:spLocks noChangeShapeType="1"/>
              </p:cNvSpPr>
              <p:nvPr/>
            </p:nvSpPr>
            <p:spPr bwMode="auto">
              <a:xfrm>
                <a:off x="3063" y="1467"/>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30" name="Line 1151"/>
              <p:cNvSpPr>
                <a:spLocks noChangeShapeType="1"/>
              </p:cNvSpPr>
              <p:nvPr/>
            </p:nvSpPr>
            <p:spPr bwMode="auto">
              <a:xfrm>
                <a:off x="3063" y="1467"/>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31" name="Line 1152"/>
              <p:cNvSpPr>
                <a:spLocks noChangeShapeType="1"/>
              </p:cNvSpPr>
              <p:nvPr/>
            </p:nvSpPr>
            <p:spPr bwMode="auto">
              <a:xfrm flipV="1">
                <a:off x="3067" y="146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32" name="Line 1153"/>
              <p:cNvSpPr>
                <a:spLocks noChangeShapeType="1"/>
              </p:cNvSpPr>
              <p:nvPr/>
            </p:nvSpPr>
            <p:spPr bwMode="auto">
              <a:xfrm>
                <a:off x="3068" y="146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33" name="Line 1154"/>
              <p:cNvSpPr>
                <a:spLocks noChangeShapeType="1"/>
              </p:cNvSpPr>
              <p:nvPr/>
            </p:nvSpPr>
            <p:spPr bwMode="auto">
              <a:xfrm>
                <a:off x="3069" y="1466"/>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34" name="Line 1155"/>
              <p:cNvSpPr>
                <a:spLocks noChangeShapeType="1"/>
              </p:cNvSpPr>
              <p:nvPr/>
            </p:nvSpPr>
            <p:spPr bwMode="auto">
              <a:xfrm>
                <a:off x="3072" y="146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35" name="Line 1156"/>
              <p:cNvSpPr>
                <a:spLocks noChangeShapeType="1"/>
              </p:cNvSpPr>
              <p:nvPr/>
            </p:nvSpPr>
            <p:spPr bwMode="auto">
              <a:xfrm flipV="1">
                <a:off x="3074" y="1465"/>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36" name="Line 1157"/>
              <p:cNvSpPr>
                <a:spLocks noChangeShapeType="1"/>
              </p:cNvSpPr>
              <p:nvPr/>
            </p:nvSpPr>
            <p:spPr bwMode="auto">
              <a:xfrm>
                <a:off x="3076" y="1465"/>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37" name="Line 1158"/>
              <p:cNvSpPr>
                <a:spLocks noChangeShapeType="1"/>
              </p:cNvSpPr>
              <p:nvPr/>
            </p:nvSpPr>
            <p:spPr bwMode="auto">
              <a:xfrm>
                <a:off x="3076" y="146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38" name="Line 1159"/>
              <p:cNvSpPr>
                <a:spLocks noChangeShapeType="1"/>
              </p:cNvSpPr>
              <p:nvPr/>
            </p:nvSpPr>
            <p:spPr bwMode="auto">
              <a:xfrm flipV="1">
                <a:off x="3077" y="1463"/>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39" name="Line 1160"/>
              <p:cNvSpPr>
                <a:spLocks noChangeShapeType="1"/>
              </p:cNvSpPr>
              <p:nvPr/>
            </p:nvSpPr>
            <p:spPr bwMode="auto">
              <a:xfrm>
                <a:off x="3079" y="1463"/>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40" name="Line 1161"/>
              <p:cNvSpPr>
                <a:spLocks noChangeShapeType="1"/>
              </p:cNvSpPr>
              <p:nvPr/>
            </p:nvSpPr>
            <p:spPr bwMode="auto">
              <a:xfrm>
                <a:off x="3082" y="1463"/>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41" name="Line 1162"/>
              <p:cNvSpPr>
                <a:spLocks noChangeShapeType="1"/>
              </p:cNvSpPr>
              <p:nvPr/>
            </p:nvSpPr>
            <p:spPr bwMode="auto">
              <a:xfrm>
                <a:off x="3082" y="1463"/>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42" name="Line 1163"/>
              <p:cNvSpPr>
                <a:spLocks noChangeShapeType="1"/>
              </p:cNvSpPr>
              <p:nvPr/>
            </p:nvSpPr>
            <p:spPr bwMode="auto">
              <a:xfrm flipV="1">
                <a:off x="3085" y="146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43" name="Line 1164"/>
              <p:cNvSpPr>
                <a:spLocks noChangeShapeType="1"/>
              </p:cNvSpPr>
              <p:nvPr/>
            </p:nvSpPr>
            <p:spPr bwMode="auto">
              <a:xfrm>
                <a:off x="3086" y="146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44" name="Line 1165"/>
              <p:cNvSpPr>
                <a:spLocks noChangeShapeType="1"/>
              </p:cNvSpPr>
              <p:nvPr/>
            </p:nvSpPr>
            <p:spPr bwMode="auto">
              <a:xfrm>
                <a:off x="3088" y="146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45" name="Line 1166"/>
              <p:cNvSpPr>
                <a:spLocks noChangeShapeType="1"/>
              </p:cNvSpPr>
              <p:nvPr/>
            </p:nvSpPr>
            <p:spPr bwMode="auto">
              <a:xfrm>
                <a:off x="3089" y="146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46" name="Line 1167"/>
              <p:cNvSpPr>
                <a:spLocks noChangeShapeType="1"/>
              </p:cNvSpPr>
              <p:nvPr/>
            </p:nvSpPr>
            <p:spPr bwMode="auto">
              <a:xfrm flipV="1">
                <a:off x="3090" y="1461"/>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47" name="Line 1168"/>
              <p:cNvSpPr>
                <a:spLocks noChangeShapeType="1"/>
              </p:cNvSpPr>
              <p:nvPr/>
            </p:nvSpPr>
            <p:spPr bwMode="auto">
              <a:xfrm>
                <a:off x="3093" y="146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48" name="Line 1169"/>
              <p:cNvSpPr>
                <a:spLocks noChangeShapeType="1"/>
              </p:cNvSpPr>
              <p:nvPr/>
            </p:nvSpPr>
            <p:spPr bwMode="auto">
              <a:xfrm>
                <a:off x="3095" y="1461"/>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49" name="Line 1170"/>
              <p:cNvSpPr>
                <a:spLocks noChangeShapeType="1"/>
              </p:cNvSpPr>
              <p:nvPr/>
            </p:nvSpPr>
            <p:spPr bwMode="auto">
              <a:xfrm>
                <a:off x="3095" y="146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50" name="Line 1171"/>
              <p:cNvSpPr>
                <a:spLocks noChangeShapeType="1"/>
              </p:cNvSpPr>
              <p:nvPr/>
            </p:nvSpPr>
            <p:spPr bwMode="auto">
              <a:xfrm flipV="1">
                <a:off x="3097" y="1460"/>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51" name="Line 1172"/>
              <p:cNvSpPr>
                <a:spLocks noChangeShapeType="1"/>
              </p:cNvSpPr>
              <p:nvPr/>
            </p:nvSpPr>
            <p:spPr bwMode="auto">
              <a:xfrm>
                <a:off x="3100" y="146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52" name="Line 1173"/>
              <p:cNvSpPr>
                <a:spLocks noChangeShapeType="1"/>
              </p:cNvSpPr>
              <p:nvPr/>
            </p:nvSpPr>
            <p:spPr bwMode="auto">
              <a:xfrm>
                <a:off x="3101" y="1460"/>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53" name="Line 1174"/>
              <p:cNvSpPr>
                <a:spLocks noChangeShapeType="1"/>
              </p:cNvSpPr>
              <p:nvPr/>
            </p:nvSpPr>
            <p:spPr bwMode="auto">
              <a:xfrm>
                <a:off x="3101" y="146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54" name="Line 1175"/>
              <p:cNvSpPr>
                <a:spLocks noChangeShapeType="1"/>
              </p:cNvSpPr>
              <p:nvPr/>
            </p:nvSpPr>
            <p:spPr bwMode="auto">
              <a:xfrm>
                <a:off x="3102" y="1460"/>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55" name="Line 1176"/>
              <p:cNvSpPr>
                <a:spLocks noChangeShapeType="1"/>
              </p:cNvSpPr>
              <p:nvPr/>
            </p:nvSpPr>
            <p:spPr bwMode="auto">
              <a:xfrm flipV="1">
                <a:off x="3106" y="145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56" name="Line 1177"/>
              <p:cNvSpPr>
                <a:spLocks noChangeShapeType="1"/>
              </p:cNvSpPr>
              <p:nvPr/>
            </p:nvSpPr>
            <p:spPr bwMode="auto">
              <a:xfrm>
                <a:off x="3107" y="145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57" name="Line 1178"/>
              <p:cNvSpPr>
                <a:spLocks noChangeShapeType="1"/>
              </p:cNvSpPr>
              <p:nvPr/>
            </p:nvSpPr>
            <p:spPr bwMode="auto">
              <a:xfrm>
                <a:off x="3108" y="145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58" name="Line 1179"/>
              <p:cNvSpPr>
                <a:spLocks noChangeShapeType="1"/>
              </p:cNvSpPr>
              <p:nvPr/>
            </p:nvSpPr>
            <p:spPr bwMode="auto">
              <a:xfrm>
                <a:off x="3110" y="145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59" name="Line 1180"/>
              <p:cNvSpPr>
                <a:spLocks noChangeShapeType="1"/>
              </p:cNvSpPr>
              <p:nvPr/>
            </p:nvSpPr>
            <p:spPr bwMode="auto">
              <a:xfrm flipV="1">
                <a:off x="3111" y="1457"/>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60" name="Line 1181"/>
              <p:cNvSpPr>
                <a:spLocks noChangeShapeType="1"/>
              </p:cNvSpPr>
              <p:nvPr/>
            </p:nvSpPr>
            <p:spPr bwMode="auto">
              <a:xfrm>
                <a:off x="3113" y="145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61" name="Line 1182"/>
              <p:cNvSpPr>
                <a:spLocks noChangeShapeType="1"/>
              </p:cNvSpPr>
              <p:nvPr/>
            </p:nvSpPr>
            <p:spPr bwMode="auto">
              <a:xfrm flipV="1">
                <a:off x="3114" y="1456"/>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62" name="Line 1183"/>
              <p:cNvSpPr>
                <a:spLocks noChangeShapeType="1"/>
              </p:cNvSpPr>
              <p:nvPr/>
            </p:nvSpPr>
            <p:spPr bwMode="auto">
              <a:xfrm>
                <a:off x="3116" y="1456"/>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63" name="Line 1184"/>
              <p:cNvSpPr>
                <a:spLocks noChangeShapeType="1"/>
              </p:cNvSpPr>
              <p:nvPr/>
            </p:nvSpPr>
            <p:spPr bwMode="auto">
              <a:xfrm>
                <a:off x="3119" y="145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64" name="Line 1185"/>
              <p:cNvSpPr>
                <a:spLocks noChangeShapeType="1"/>
              </p:cNvSpPr>
              <p:nvPr/>
            </p:nvSpPr>
            <p:spPr bwMode="auto">
              <a:xfrm>
                <a:off x="3120" y="145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65" name="Line 1186"/>
              <p:cNvSpPr>
                <a:spLocks noChangeShapeType="1"/>
              </p:cNvSpPr>
              <p:nvPr/>
            </p:nvSpPr>
            <p:spPr bwMode="auto">
              <a:xfrm>
                <a:off x="2886" y="1497"/>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66" name="Line 1187"/>
              <p:cNvSpPr>
                <a:spLocks noChangeShapeType="1"/>
              </p:cNvSpPr>
              <p:nvPr/>
            </p:nvSpPr>
            <p:spPr bwMode="auto">
              <a:xfrm>
                <a:off x="2886" y="1497"/>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67" name="Line 1188"/>
              <p:cNvSpPr>
                <a:spLocks noChangeShapeType="1"/>
              </p:cNvSpPr>
              <p:nvPr/>
            </p:nvSpPr>
            <p:spPr bwMode="auto">
              <a:xfrm>
                <a:off x="2889" y="149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68" name="Line 1189"/>
              <p:cNvSpPr>
                <a:spLocks noChangeShapeType="1"/>
              </p:cNvSpPr>
              <p:nvPr/>
            </p:nvSpPr>
            <p:spPr bwMode="auto">
              <a:xfrm>
                <a:off x="2890" y="149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69" name="Line 1190"/>
              <p:cNvSpPr>
                <a:spLocks noChangeShapeType="1"/>
              </p:cNvSpPr>
              <p:nvPr/>
            </p:nvSpPr>
            <p:spPr bwMode="auto">
              <a:xfrm flipV="1">
                <a:off x="2892" y="1496"/>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70" name="Line 1191"/>
              <p:cNvSpPr>
                <a:spLocks noChangeShapeType="1"/>
              </p:cNvSpPr>
              <p:nvPr/>
            </p:nvSpPr>
            <p:spPr bwMode="auto">
              <a:xfrm>
                <a:off x="2895" y="149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71" name="Line 1192"/>
              <p:cNvSpPr>
                <a:spLocks noChangeShapeType="1"/>
              </p:cNvSpPr>
              <p:nvPr/>
            </p:nvSpPr>
            <p:spPr bwMode="auto">
              <a:xfrm>
                <a:off x="2896" y="149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72" name="Line 1193"/>
              <p:cNvSpPr>
                <a:spLocks noChangeShapeType="1"/>
              </p:cNvSpPr>
              <p:nvPr/>
            </p:nvSpPr>
            <p:spPr bwMode="auto">
              <a:xfrm>
                <a:off x="2897" y="1496"/>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73" name="Line 1194"/>
              <p:cNvSpPr>
                <a:spLocks noChangeShapeType="1"/>
              </p:cNvSpPr>
              <p:nvPr/>
            </p:nvSpPr>
            <p:spPr bwMode="auto">
              <a:xfrm flipV="1">
                <a:off x="2901" y="149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74" name="Line 1195"/>
              <p:cNvSpPr>
                <a:spLocks noChangeShapeType="1"/>
              </p:cNvSpPr>
              <p:nvPr/>
            </p:nvSpPr>
            <p:spPr bwMode="auto">
              <a:xfrm>
                <a:off x="2902" y="149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75" name="Line 1196"/>
              <p:cNvSpPr>
                <a:spLocks noChangeShapeType="1"/>
              </p:cNvSpPr>
              <p:nvPr/>
            </p:nvSpPr>
            <p:spPr bwMode="auto">
              <a:xfrm>
                <a:off x="2903" y="149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76" name="Line 1197"/>
              <p:cNvSpPr>
                <a:spLocks noChangeShapeType="1"/>
              </p:cNvSpPr>
              <p:nvPr/>
            </p:nvSpPr>
            <p:spPr bwMode="auto">
              <a:xfrm>
                <a:off x="2904" y="1495"/>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77" name="Line 1198"/>
              <p:cNvSpPr>
                <a:spLocks noChangeShapeType="1"/>
              </p:cNvSpPr>
              <p:nvPr/>
            </p:nvSpPr>
            <p:spPr bwMode="auto">
              <a:xfrm>
                <a:off x="2906" y="1495"/>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78" name="Line 1199"/>
              <p:cNvSpPr>
                <a:spLocks noChangeShapeType="1"/>
              </p:cNvSpPr>
              <p:nvPr/>
            </p:nvSpPr>
            <p:spPr bwMode="auto">
              <a:xfrm flipV="1">
                <a:off x="2909" y="149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79" name="Line 1200"/>
              <p:cNvSpPr>
                <a:spLocks noChangeShapeType="1"/>
              </p:cNvSpPr>
              <p:nvPr/>
            </p:nvSpPr>
            <p:spPr bwMode="auto">
              <a:xfrm>
                <a:off x="2910" y="1494"/>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80" name="Line 1201"/>
              <p:cNvSpPr>
                <a:spLocks noChangeShapeType="1"/>
              </p:cNvSpPr>
              <p:nvPr/>
            </p:nvSpPr>
            <p:spPr bwMode="auto">
              <a:xfrm>
                <a:off x="2913" y="1494"/>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81" name="Line 1202"/>
              <p:cNvSpPr>
                <a:spLocks noChangeShapeType="1"/>
              </p:cNvSpPr>
              <p:nvPr/>
            </p:nvSpPr>
            <p:spPr bwMode="auto">
              <a:xfrm>
                <a:off x="2913" y="1494"/>
                <a:ext cx="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82" name="Line 1203"/>
              <p:cNvSpPr>
                <a:spLocks noChangeShapeType="1"/>
              </p:cNvSpPr>
              <p:nvPr/>
            </p:nvSpPr>
            <p:spPr bwMode="auto">
              <a:xfrm flipV="1">
                <a:off x="2918" y="149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83" name="Line 1204"/>
              <p:cNvSpPr>
                <a:spLocks noChangeShapeType="1"/>
              </p:cNvSpPr>
              <p:nvPr/>
            </p:nvSpPr>
            <p:spPr bwMode="auto">
              <a:xfrm>
                <a:off x="2919" y="1493"/>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84" name="Line 1205"/>
              <p:cNvSpPr>
                <a:spLocks noChangeShapeType="1"/>
              </p:cNvSpPr>
              <p:nvPr/>
            </p:nvSpPr>
            <p:spPr bwMode="auto">
              <a:xfrm>
                <a:off x="2919" y="149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85" name="Line 1206"/>
              <p:cNvSpPr>
                <a:spLocks noChangeShapeType="1"/>
              </p:cNvSpPr>
              <p:nvPr/>
            </p:nvSpPr>
            <p:spPr bwMode="auto">
              <a:xfrm>
                <a:off x="2920" y="1493"/>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86" name="Line 1207"/>
              <p:cNvSpPr>
                <a:spLocks noChangeShapeType="1"/>
              </p:cNvSpPr>
              <p:nvPr/>
            </p:nvSpPr>
            <p:spPr bwMode="auto">
              <a:xfrm>
                <a:off x="2923" y="149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87" name="Line 1208"/>
              <p:cNvSpPr>
                <a:spLocks noChangeShapeType="1"/>
              </p:cNvSpPr>
              <p:nvPr/>
            </p:nvSpPr>
            <p:spPr bwMode="auto">
              <a:xfrm flipV="1">
                <a:off x="2925" y="1491"/>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88" name="Line 1209"/>
              <p:cNvSpPr>
                <a:spLocks noChangeShapeType="1"/>
              </p:cNvSpPr>
              <p:nvPr/>
            </p:nvSpPr>
            <p:spPr bwMode="auto">
              <a:xfrm>
                <a:off x="2926" y="1491"/>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25" name="Group 1411"/>
            <p:cNvGrpSpPr>
              <a:grpSpLocks/>
            </p:cNvGrpSpPr>
            <p:nvPr/>
          </p:nvGrpSpPr>
          <p:grpSpPr bwMode="auto">
            <a:xfrm>
              <a:off x="2552" y="1479"/>
              <a:ext cx="449" cy="62"/>
              <a:chOff x="2552" y="1479"/>
              <a:chExt cx="449" cy="62"/>
            </a:xfrm>
          </p:grpSpPr>
          <p:sp>
            <p:nvSpPr>
              <p:cNvPr id="1189" name="Line 1211"/>
              <p:cNvSpPr>
                <a:spLocks noChangeShapeType="1"/>
              </p:cNvSpPr>
              <p:nvPr/>
            </p:nvSpPr>
            <p:spPr bwMode="auto">
              <a:xfrm flipV="1">
                <a:off x="2929" y="149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0" name="Line 1212"/>
              <p:cNvSpPr>
                <a:spLocks noChangeShapeType="1"/>
              </p:cNvSpPr>
              <p:nvPr/>
            </p:nvSpPr>
            <p:spPr bwMode="auto">
              <a:xfrm>
                <a:off x="2930" y="149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1" name="Line 1213"/>
              <p:cNvSpPr>
                <a:spLocks noChangeShapeType="1"/>
              </p:cNvSpPr>
              <p:nvPr/>
            </p:nvSpPr>
            <p:spPr bwMode="auto">
              <a:xfrm>
                <a:off x="2932" y="149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2" name="Line 1214"/>
              <p:cNvSpPr>
                <a:spLocks noChangeShapeType="1"/>
              </p:cNvSpPr>
              <p:nvPr/>
            </p:nvSpPr>
            <p:spPr bwMode="auto">
              <a:xfrm>
                <a:off x="2933" y="1490"/>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3" name="Line 1215"/>
              <p:cNvSpPr>
                <a:spLocks noChangeShapeType="1"/>
              </p:cNvSpPr>
              <p:nvPr/>
            </p:nvSpPr>
            <p:spPr bwMode="auto">
              <a:xfrm>
                <a:off x="2936" y="149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4" name="Line 1216"/>
              <p:cNvSpPr>
                <a:spLocks noChangeShapeType="1"/>
              </p:cNvSpPr>
              <p:nvPr/>
            </p:nvSpPr>
            <p:spPr bwMode="auto">
              <a:xfrm flipV="1">
                <a:off x="2937" y="148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5" name="Line 1217"/>
              <p:cNvSpPr>
                <a:spLocks noChangeShapeType="1"/>
              </p:cNvSpPr>
              <p:nvPr/>
            </p:nvSpPr>
            <p:spPr bwMode="auto">
              <a:xfrm>
                <a:off x="2938" y="1489"/>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6" name="Line 1218"/>
              <p:cNvSpPr>
                <a:spLocks noChangeShapeType="1"/>
              </p:cNvSpPr>
              <p:nvPr/>
            </p:nvSpPr>
            <p:spPr bwMode="auto">
              <a:xfrm>
                <a:off x="2941" y="148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7" name="Line 1219"/>
              <p:cNvSpPr>
                <a:spLocks noChangeShapeType="1"/>
              </p:cNvSpPr>
              <p:nvPr/>
            </p:nvSpPr>
            <p:spPr bwMode="auto">
              <a:xfrm>
                <a:off x="2942" y="148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8" name="Line 1220"/>
              <p:cNvSpPr>
                <a:spLocks noChangeShapeType="1"/>
              </p:cNvSpPr>
              <p:nvPr/>
            </p:nvSpPr>
            <p:spPr bwMode="auto">
              <a:xfrm flipV="1">
                <a:off x="2944" y="1488"/>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9" name="Line 1221"/>
              <p:cNvSpPr>
                <a:spLocks noChangeShapeType="1"/>
              </p:cNvSpPr>
              <p:nvPr/>
            </p:nvSpPr>
            <p:spPr bwMode="auto">
              <a:xfrm>
                <a:off x="2946" y="148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0" name="Line 1222"/>
              <p:cNvSpPr>
                <a:spLocks noChangeShapeType="1"/>
              </p:cNvSpPr>
              <p:nvPr/>
            </p:nvSpPr>
            <p:spPr bwMode="auto">
              <a:xfrm>
                <a:off x="2947" y="1488"/>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1" name="Line 1223"/>
              <p:cNvSpPr>
                <a:spLocks noChangeShapeType="1"/>
              </p:cNvSpPr>
              <p:nvPr/>
            </p:nvSpPr>
            <p:spPr bwMode="auto">
              <a:xfrm>
                <a:off x="2947" y="148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2" name="Line 1224"/>
              <p:cNvSpPr>
                <a:spLocks noChangeShapeType="1"/>
              </p:cNvSpPr>
              <p:nvPr/>
            </p:nvSpPr>
            <p:spPr bwMode="auto">
              <a:xfrm>
                <a:off x="2949" y="148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3" name="Line 1225"/>
              <p:cNvSpPr>
                <a:spLocks noChangeShapeType="1"/>
              </p:cNvSpPr>
              <p:nvPr/>
            </p:nvSpPr>
            <p:spPr bwMode="auto">
              <a:xfrm>
                <a:off x="2950" y="1488"/>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4" name="Line 1226"/>
              <p:cNvSpPr>
                <a:spLocks noChangeShapeType="1"/>
              </p:cNvSpPr>
              <p:nvPr/>
            </p:nvSpPr>
            <p:spPr bwMode="auto">
              <a:xfrm flipV="1">
                <a:off x="2953" y="1487"/>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5" name="Line 1227"/>
              <p:cNvSpPr>
                <a:spLocks noChangeShapeType="1"/>
              </p:cNvSpPr>
              <p:nvPr/>
            </p:nvSpPr>
            <p:spPr bwMode="auto">
              <a:xfrm>
                <a:off x="2953" y="1487"/>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6" name="Line 1228"/>
              <p:cNvSpPr>
                <a:spLocks noChangeShapeType="1"/>
              </p:cNvSpPr>
              <p:nvPr/>
            </p:nvSpPr>
            <p:spPr bwMode="auto">
              <a:xfrm>
                <a:off x="2957" y="148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7" name="Line 1229"/>
              <p:cNvSpPr>
                <a:spLocks noChangeShapeType="1"/>
              </p:cNvSpPr>
              <p:nvPr/>
            </p:nvSpPr>
            <p:spPr bwMode="auto">
              <a:xfrm>
                <a:off x="2958" y="148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8" name="Line 1230"/>
              <p:cNvSpPr>
                <a:spLocks noChangeShapeType="1"/>
              </p:cNvSpPr>
              <p:nvPr/>
            </p:nvSpPr>
            <p:spPr bwMode="auto">
              <a:xfrm flipV="1">
                <a:off x="2960" y="1485"/>
                <a:ext cx="3"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9" name="Line 1231"/>
              <p:cNvSpPr>
                <a:spLocks noChangeShapeType="1"/>
              </p:cNvSpPr>
              <p:nvPr/>
            </p:nvSpPr>
            <p:spPr bwMode="auto">
              <a:xfrm>
                <a:off x="2963" y="1485"/>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0" name="Line 1232"/>
              <p:cNvSpPr>
                <a:spLocks noChangeShapeType="1"/>
              </p:cNvSpPr>
              <p:nvPr/>
            </p:nvSpPr>
            <p:spPr bwMode="auto">
              <a:xfrm>
                <a:off x="2963" y="148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1" name="Line 1233"/>
              <p:cNvSpPr>
                <a:spLocks noChangeShapeType="1"/>
              </p:cNvSpPr>
              <p:nvPr/>
            </p:nvSpPr>
            <p:spPr bwMode="auto">
              <a:xfrm>
                <a:off x="2964" y="148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2" name="Line 1234"/>
              <p:cNvSpPr>
                <a:spLocks noChangeShapeType="1"/>
              </p:cNvSpPr>
              <p:nvPr/>
            </p:nvSpPr>
            <p:spPr bwMode="auto">
              <a:xfrm>
                <a:off x="2965" y="1485"/>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3" name="Line 1235"/>
              <p:cNvSpPr>
                <a:spLocks noChangeShapeType="1"/>
              </p:cNvSpPr>
              <p:nvPr/>
            </p:nvSpPr>
            <p:spPr bwMode="auto">
              <a:xfrm flipV="1">
                <a:off x="2967" y="1484"/>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4" name="Line 1236"/>
              <p:cNvSpPr>
                <a:spLocks noChangeShapeType="1"/>
              </p:cNvSpPr>
              <p:nvPr/>
            </p:nvSpPr>
            <p:spPr bwMode="auto">
              <a:xfrm>
                <a:off x="2969" y="148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5" name="Line 1237"/>
              <p:cNvSpPr>
                <a:spLocks noChangeShapeType="1"/>
              </p:cNvSpPr>
              <p:nvPr/>
            </p:nvSpPr>
            <p:spPr bwMode="auto">
              <a:xfrm flipV="1">
                <a:off x="2971" y="148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6" name="Line 1238"/>
              <p:cNvSpPr>
                <a:spLocks noChangeShapeType="1"/>
              </p:cNvSpPr>
              <p:nvPr/>
            </p:nvSpPr>
            <p:spPr bwMode="auto">
              <a:xfrm>
                <a:off x="2972" y="1483"/>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7" name="Line 1239"/>
              <p:cNvSpPr>
                <a:spLocks noChangeShapeType="1"/>
              </p:cNvSpPr>
              <p:nvPr/>
            </p:nvSpPr>
            <p:spPr bwMode="auto">
              <a:xfrm>
                <a:off x="2975" y="148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8" name="Line 1240"/>
              <p:cNvSpPr>
                <a:spLocks noChangeShapeType="1"/>
              </p:cNvSpPr>
              <p:nvPr/>
            </p:nvSpPr>
            <p:spPr bwMode="auto">
              <a:xfrm>
                <a:off x="2976" y="148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9" name="Line 1241"/>
              <p:cNvSpPr>
                <a:spLocks noChangeShapeType="1"/>
              </p:cNvSpPr>
              <p:nvPr/>
            </p:nvSpPr>
            <p:spPr bwMode="auto">
              <a:xfrm>
                <a:off x="2977" y="148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0" name="Line 1242"/>
              <p:cNvSpPr>
                <a:spLocks noChangeShapeType="1"/>
              </p:cNvSpPr>
              <p:nvPr/>
            </p:nvSpPr>
            <p:spPr bwMode="auto">
              <a:xfrm>
                <a:off x="2978" y="148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1" name="Line 1243"/>
              <p:cNvSpPr>
                <a:spLocks noChangeShapeType="1"/>
              </p:cNvSpPr>
              <p:nvPr/>
            </p:nvSpPr>
            <p:spPr bwMode="auto">
              <a:xfrm flipV="1">
                <a:off x="2980" y="148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2" name="Line 1244"/>
              <p:cNvSpPr>
                <a:spLocks noChangeShapeType="1"/>
              </p:cNvSpPr>
              <p:nvPr/>
            </p:nvSpPr>
            <p:spPr bwMode="auto">
              <a:xfrm>
                <a:off x="2981" y="148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3" name="Line 1245"/>
              <p:cNvSpPr>
                <a:spLocks noChangeShapeType="1"/>
              </p:cNvSpPr>
              <p:nvPr/>
            </p:nvSpPr>
            <p:spPr bwMode="auto">
              <a:xfrm>
                <a:off x="2983" y="148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4" name="Line 1246"/>
              <p:cNvSpPr>
                <a:spLocks noChangeShapeType="1"/>
              </p:cNvSpPr>
              <p:nvPr/>
            </p:nvSpPr>
            <p:spPr bwMode="auto">
              <a:xfrm>
                <a:off x="2984" y="1482"/>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5" name="Line 1247"/>
              <p:cNvSpPr>
                <a:spLocks noChangeShapeType="1"/>
              </p:cNvSpPr>
              <p:nvPr/>
            </p:nvSpPr>
            <p:spPr bwMode="auto">
              <a:xfrm flipV="1">
                <a:off x="2987" y="1480"/>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6" name="Line 1248"/>
              <p:cNvSpPr>
                <a:spLocks noChangeShapeType="1"/>
              </p:cNvSpPr>
              <p:nvPr/>
            </p:nvSpPr>
            <p:spPr bwMode="auto">
              <a:xfrm>
                <a:off x="2988" y="1480"/>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7" name="Line 1249"/>
              <p:cNvSpPr>
                <a:spLocks noChangeShapeType="1"/>
              </p:cNvSpPr>
              <p:nvPr/>
            </p:nvSpPr>
            <p:spPr bwMode="auto">
              <a:xfrm>
                <a:off x="2991" y="148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8" name="Line 1250"/>
              <p:cNvSpPr>
                <a:spLocks noChangeShapeType="1"/>
              </p:cNvSpPr>
              <p:nvPr/>
            </p:nvSpPr>
            <p:spPr bwMode="auto">
              <a:xfrm>
                <a:off x="2992" y="148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9" name="Line 1251"/>
              <p:cNvSpPr>
                <a:spLocks noChangeShapeType="1"/>
              </p:cNvSpPr>
              <p:nvPr/>
            </p:nvSpPr>
            <p:spPr bwMode="auto">
              <a:xfrm>
                <a:off x="2993" y="148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30" name="Line 1252"/>
              <p:cNvSpPr>
                <a:spLocks noChangeShapeType="1"/>
              </p:cNvSpPr>
              <p:nvPr/>
            </p:nvSpPr>
            <p:spPr bwMode="auto">
              <a:xfrm flipV="1">
                <a:off x="2994" y="1479"/>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31" name="Line 1253"/>
              <p:cNvSpPr>
                <a:spLocks noChangeShapeType="1"/>
              </p:cNvSpPr>
              <p:nvPr/>
            </p:nvSpPr>
            <p:spPr bwMode="auto">
              <a:xfrm>
                <a:off x="2994" y="1479"/>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32" name="Line 1254"/>
              <p:cNvSpPr>
                <a:spLocks noChangeShapeType="1"/>
              </p:cNvSpPr>
              <p:nvPr/>
            </p:nvSpPr>
            <p:spPr bwMode="auto">
              <a:xfrm>
                <a:off x="2998" y="147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33" name="Line 1255"/>
              <p:cNvSpPr>
                <a:spLocks noChangeShapeType="1"/>
              </p:cNvSpPr>
              <p:nvPr/>
            </p:nvSpPr>
            <p:spPr bwMode="auto">
              <a:xfrm>
                <a:off x="2999" y="147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34" name="Line 1256"/>
              <p:cNvSpPr>
                <a:spLocks noChangeShapeType="1"/>
              </p:cNvSpPr>
              <p:nvPr/>
            </p:nvSpPr>
            <p:spPr bwMode="auto">
              <a:xfrm>
                <a:off x="2772" y="151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35" name="Line 1257"/>
              <p:cNvSpPr>
                <a:spLocks noChangeShapeType="1"/>
              </p:cNvSpPr>
              <p:nvPr/>
            </p:nvSpPr>
            <p:spPr bwMode="auto">
              <a:xfrm flipV="1">
                <a:off x="2774" y="1514"/>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36" name="Line 1258"/>
              <p:cNvSpPr>
                <a:spLocks noChangeShapeType="1"/>
              </p:cNvSpPr>
              <p:nvPr/>
            </p:nvSpPr>
            <p:spPr bwMode="auto">
              <a:xfrm>
                <a:off x="2776" y="1514"/>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37" name="Line 1259"/>
              <p:cNvSpPr>
                <a:spLocks noChangeShapeType="1"/>
              </p:cNvSpPr>
              <p:nvPr/>
            </p:nvSpPr>
            <p:spPr bwMode="auto">
              <a:xfrm>
                <a:off x="2779" y="151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38" name="Line 1260"/>
              <p:cNvSpPr>
                <a:spLocks noChangeShapeType="1"/>
              </p:cNvSpPr>
              <p:nvPr/>
            </p:nvSpPr>
            <p:spPr bwMode="auto">
              <a:xfrm>
                <a:off x="2780" y="1514"/>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39" name="Line 1261"/>
              <p:cNvSpPr>
                <a:spLocks noChangeShapeType="1"/>
              </p:cNvSpPr>
              <p:nvPr/>
            </p:nvSpPr>
            <p:spPr bwMode="auto">
              <a:xfrm flipV="1">
                <a:off x="2783" y="1513"/>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40" name="Line 1262"/>
              <p:cNvSpPr>
                <a:spLocks noChangeShapeType="1"/>
              </p:cNvSpPr>
              <p:nvPr/>
            </p:nvSpPr>
            <p:spPr bwMode="auto">
              <a:xfrm>
                <a:off x="2785" y="1513"/>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41" name="Line 1263"/>
              <p:cNvSpPr>
                <a:spLocks noChangeShapeType="1"/>
              </p:cNvSpPr>
              <p:nvPr/>
            </p:nvSpPr>
            <p:spPr bwMode="auto">
              <a:xfrm>
                <a:off x="2785" y="151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42" name="Line 1264"/>
              <p:cNvSpPr>
                <a:spLocks noChangeShapeType="1"/>
              </p:cNvSpPr>
              <p:nvPr/>
            </p:nvSpPr>
            <p:spPr bwMode="auto">
              <a:xfrm>
                <a:off x="2786" y="151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43" name="Line 1265"/>
              <p:cNvSpPr>
                <a:spLocks noChangeShapeType="1"/>
              </p:cNvSpPr>
              <p:nvPr/>
            </p:nvSpPr>
            <p:spPr bwMode="auto">
              <a:xfrm>
                <a:off x="2788" y="151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44" name="Line 1266"/>
              <p:cNvSpPr>
                <a:spLocks noChangeShapeType="1"/>
              </p:cNvSpPr>
              <p:nvPr/>
            </p:nvSpPr>
            <p:spPr bwMode="auto">
              <a:xfrm>
                <a:off x="2789" y="1513"/>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45" name="Line 1267"/>
              <p:cNvSpPr>
                <a:spLocks noChangeShapeType="1"/>
              </p:cNvSpPr>
              <p:nvPr/>
            </p:nvSpPr>
            <p:spPr bwMode="auto">
              <a:xfrm flipV="1">
                <a:off x="2793" y="151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46" name="Line 1268"/>
              <p:cNvSpPr>
                <a:spLocks noChangeShapeType="1"/>
              </p:cNvSpPr>
              <p:nvPr/>
            </p:nvSpPr>
            <p:spPr bwMode="auto">
              <a:xfrm>
                <a:off x="2794" y="1512"/>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47" name="Line 1269"/>
              <p:cNvSpPr>
                <a:spLocks noChangeShapeType="1"/>
              </p:cNvSpPr>
              <p:nvPr/>
            </p:nvSpPr>
            <p:spPr bwMode="auto">
              <a:xfrm flipV="1">
                <a:off x="2797" y="1511"/>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48" name="Line 1270"/>
              <p:cNvSpPr>
                <a:spLocks noChangeShapeType="1"/>
              </p:cNvSpPr>
              <p:nvPr/>
            </p:nvSpPr>
            <p:spPr bwMode="auto">
              <a:xfrm>
                <a:off x="2800" y="151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49" name="Line 1271"/>
              <p:cNvSpPr>
                <a:spLocks noChangeShapeType="1"/>
              </p:cNvSpPr>
              <p:nvPr/>
            </p:nvSpPr>
            <p:spPr bwMode="auto">
              <a:xfrm>
                <a:off x="2801" y="151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0" name="Line 1272"/>
              <p:cNvSpPr>
                <a:spLocks noChangeShapeType="1"/>
              </p:cNvSpPr>
              <p:nvPr/>
            </p:nvSpPr>
            <p:spPr bwMode="auto">
              <a:xfrm>
                <a:off x="2802" y="151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1" name="Line 1273"/>
              <p:cNvSpPr>
                <a:spLocks noChangeShapeType="1"/>
              </p:cNvSpPr>
              <p:nvPr/>
            </p:nvSpPr>
            <p:spPr bwMode="auto">
              <a:xfrm>
                <a:off x="2803" y="151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2" name="Line 1274"/>
              <p:cNvSpPr>
                <a:spLocks noChangeShapeType="1"/>
              </p:cNvSpPr>
              <p:nvPr/>
            </p:nvSpPr>
            <p:spPr bwMode="auto">
              <a:xfrm>
                <a:off x="2805" y="151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3" name="Line 1275"/>
              <p:cNvSpPr>
                <a:spLocks noChangeShapeType="1"/>
              </p:cNvSpPr>
              <p:nvPr/>
            </p:nvSpPr>
            <p:spPr bwMode="auto">
              <a:xfrm flipV="1">
                <a:off x="2806" y="151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4" name="Line 1276"/>
              <p:cNvSpPr>
                <a:spLocks noChangeShapeType="1"/>
              </p:cNvSpPr>
              <p:nvPr/>
            </p:nvSpPr>
            <p:spPr bwMode="auto">
              <a:xfrm>
                <a:off x="2807" y="1510"/>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5" name="Line 1277"/>
              <p:cNvSpPr>
                <a:spLocks noChangeShapeType="1"/>
              </p:cNvSpPr>
              <p:nvPr/>
            </p:nvSpPr>
            <p:spPr bwMode="auto">
              <a:xfrm>
                <a:off x="2811" y="151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6" name="Line 1278"/>
              <p:cNvSpPr>
                <a:spLocks noChangeShapeType="1"/>
              </p:cNvSpPr>
              <p:nvPr/>
            </p:nvSpPr>
            <p:spPr bwMode="auto">
              <a:xfrm>
                <a:off x="2812" y="1510"/>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7" name="Line 1279"/>
              <p:cNvSpPr>
                <a:spLocks noChangeShapeType="1"/>
              </p:cNvSpPr>
              <p:nvPr/>
            </p:nvSpPr>
            <p:spPr bwMode="auto">
              <a:xfrm flipV="1">
                <a:off x="2816" y="1508"/>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8" name="Line 1280"/>
              <p:cNvSpPr>
                <a:spLocks noChangeShapeType="1"/>
              </p:cNvSpPr>
              <p:nvPr/>
            </p:nvSpPr>
            <p:spPr bwMode="auto">
              <a:xfrm>
                <a:off x="2817" y="1508"/>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9" name="Line 1281"/>
              <p:cNvSpPr>
                <a:spLocks noChangeShapeType="1"/>
              </p:cNvSpPr>
              <p:nvPr/>
            </p:nvSpPr>
            <p:spPr bwMode="auto">
              <a:xfrm>
                <a:off x="2820" y="150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0" name="Line 1282"/>
              <p:cNvSpPr>
                <a:spLocks noChangeShapeType="1"/>
              </p:cNvSpPr>
              <p:nvPr/>
            </p:nvSpPr>
            <p:spPr bwMode="auto">
              <a:xfrm>
                <a:off x="2822" y="150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1" name="Line 1283"/>
              <p:cNvSpPr>
                <a:spLocks noChangeShapeType="1"/>
              </p:cNvSpPr>
              <p:nvPr/>
            </p:nvSpPr>
            <p:spPr bwMode="auto">
              <a:xfrm flipV="1">
                <a:off x="2824" y="150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2" name="Line 1284"/>
              <p:cNvSpPr>
                <a:spLocks noChangeShapeType="1"/>
              </p:cNvSpPr>
              <p:nvPr/>
            </p:nvSpPr>
            <p:spPr bwMode="auto">
              <a:xfrm>
                <a:off x="2825" y="1507"/>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3" name="Line 1285"/>
              <p:cNvSpPr>
                <a:spLocks noChangeShapeType="1"/>
              </p:cNvSpPr>
              <p:nvPr/>
            </p:nvSpPr>
            <p:spPr bwMode="auto">
              <a:xfrm>
                <a:off x="2829" y="150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4" name="Line 1286"/>
              <p:cNvSpPr>
                <a:spLocks noChangeShapeType="1"/>
              </p:cNvSpPr>
              <p:nvPr/>
            </p:nvSpPr>
            <p:spPr bwMode="auto">
              <a:xfrm>
                <a:off x="2830" y="1507"/>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5" name="Line 1287"/>
              <p:cNvSpPr>
                <a:spLocks noChangeShapeType="1"/>
              </p:cNvSpPr>
              <p:nvPr/>
            </p:nvSpPr>
            <p:spPr bwMode="auto">
              <a:xfrm flipV="1">
                <a:off x="2834" y="150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 name="Line 1288"/>
              <p:cNvSpPr>
                <a:spLocks noChangeShapeType="1"/>
              </p:cNvSpPr>
              <p:nvPr/>
            </p:nvSpPr>
            <p:spPr bwMode="auto">
              <a:xfrm>
                <a:off x="2835" y="150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 name="Line 1289"/>
              <p:cNvSpPr>
                <a:spLocks noChangeShapeType="1"/>
              </p:cNvSpPr>
              <p:nvPr/>
            </p:nvSpPr>
            <p:spPr bwMode="auto">
              <a:xfrm>
                <a:off x="2837" y="1506"/>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8" name="Line 1290"/>
              <p:cNvSpPr>
                <a:spLocks noChangeShapeType="1"/>
              </p:cNvSpPr>
              <p:nvPr/>
            </p:nvSpPr>
            <p:spPr bwMode="auto">
              <a:xfrm>
                <a:off x="2840" y="150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9" name="Line 1291"/>
              <p:cNvSpPr>
                <a:spLocks noChangeShapeType="1"/>
              </p:cNvSpPr>
              <p:nvPr/>
            </p:nvSpPr>
            <p:spPr bwMode="auto">
              <a:xfrm flipV="1">
                <a:off x="2842" y="1505"/>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0" name="Line 1292"/>
              <p:cNvSpPr>
                <a:spLocks noChangeShapeType="1"/>
              </p:cNvSpPr>
              <p:nvPr/>
            </p:nvSpPr>
            <p:spPr bwMode="auto">
              <a:xfrm>
                <a:off x="2842" y="1505"/>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1" name="Line 1293"/>
              <p:cNvSpPr>
                <a:spLocks noChangeShapeType="1"/>
              </p:cNvSpPr>
              <p:nvPr/>
            </p:nvSpPr>
            <p:spPr bwMode="auto">
              <a:xfrm flipV="1">
                <a:off x="2846" y="150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2" name="Line 1294"/>
              <p:cNvSpPr>
                <a:spLocks noChangeShapeType="1"/>
              </p:cNvSpPr>
              <p:nvPr/>
            </p:nvSpPr>
            <p:spPr bwMode="auto">
              <a:xfrm>
                <a:off x="2847" y="1504"/>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3" name="Line 1295"/>
              <p:cNvSpPr>
                <a:spLocks noChangeShapeType="1"/>
              </p:cNvSpPr>
              <p:nvPr/>
            </p:nvSpPr>
            <p:spPr bwMode="auto">
              <a:xfrm>
                <a:off x="2851" y="150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4" name="Line 1296"/>
              <p:cNvSpPr>
                <a:spLocks noChangeShapeType="1"/>
              </p:cNvSpPr>
              <p:nvPr/>
            </p:nvSpPr>
            <p:spPr bwMode="auto">
              <a:xfrm>
                <a:off x="2852" y="1504"/>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5" name="Line 1297"/>
              <p:cNvSpPr>
                <a:spLocks noChangeShapeType="1"/>
              </p:cNvSpPr>
              <p:nvPr/>
            </p:nvSpPr>
            <p:spPr bwMode="auto">
              <a:xfrm flipV="1">
                <a:off x="2856" y="1502"/>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6" name="Line 1298"/>
              <p:cNvSpPr>
                <a:spLocks noChangeShapeType="1"/>
              </p:cNvSpPr>
              <p:nvPr/>
            </p:nvSpPr>
            <p:spPr bwMode="auto">
              <a:xfrm>
                <a:off x="2857" y="150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7" name="Line 1299"/>
              <p:cNvSpPr>
                <a:spLocks noChangeShapeType="1"/>
              </p:cNvSpPr>
              <p:nvPr/>
            </p:nvSpPr>
            <p:spPr bwMode="auto">
              <a:xfrm>
                <a:off x="2859" y="150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8" name="Line 1300"/>
              <p:cNvSpPr>
                <a:spLocks noChangeShapeType="1"/>
              </p:cNvSpPr>
              <p:nvPr/>
            </p:nvSpPr>
            <p:spPr bwMode="auto">
              <a:xfrm>
                <a:off x="2861" y="150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9" name="Line 1301"/>
              <p:cNvSpPr>
                <a:spLocks noChangeShapeType="1"/>
              </p:cNvSpPr>
              <p:nvPr/>
            </p:nvSpPr>
            <p:spPr bwMode="auto">
              <a:xfrm flipV="1">
                <a:off x="2863" y="150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80" name="Line 1302"/>
              <p:cNvSpPr>
                <a:spLocks noChangeShapeType="1"/>
              </p:cNvSpPr>
              <p:nvPr/>
            </p:nvSpPr>
            <p:spPr bwMode="auto">
              <a:xfrm>
                <a:off x="2864" y="1501"/>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81" name="Line 1303"/>
              <p:cNvSpPr>
                <a:spLocks noChangeShapeType="1"/>
              </p:cNvSpPr>
              <p:nvPr/>
            </p:nvSpPr>
            <p:spPr bwMode="auto">
              <a:xfrm>
                <a:off x="2868" y="150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82" name="Line 1304"/>
              <p:cNvSpPr>
                <a:spLocks noChangeShapeType="1"/>
              </p:cNvSpPr>
              <p:nvPr/>
            </p:nvSpPr>
            <p:spPr bwMode="auto">
              <a:xfrm>
                <a:off x="2869" y="150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83" name="Line 1305"/>
              <p:cNvSpPr>
                <a:spLocks noChangeShapeType="1"/>
              </p:cNvSpPr>
              <p:nvPr/>
            </p:nvSpPr>
            <p:spPr bwMode="auto">
              <a:xfrm flipV="1">
                <a:off x="2871" y="1500"/>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84" name="Line 1306"/>
              <p:cNvSpPr>
                <a:spLocks noChangeShapeType="1"/>
              </p:cNvSpPr>
              <p:nvPr/>
            </p:nvSpPr>
            <p:spPr bwMode="auto">
              <a:xfrm>
                <a:off x="2873" y="150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85" name="Line 1307"/>
              <p:cNvSpPr>
                <a:spLocks noChangeShapeType="1"/>
              </p:cNvSpPr>
              <p:nvPr/>
            </p:nvSpPr>
            <p:spPr bwMode="auto">
              <a:xfrm>
                <a:off x="2874" y="150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86" name="Line 1308"/>
              <p:cNvSpPr>
                <a:spLocks noChangeShapeType="1"/>
              </p:cNvSpPr>
              <p:nvPr/>
            </p:nvSpPr>
            <p:spPr bwMode="auto">
              <a:xfrm>
                <a:off x="2875" y="150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87" name="Line 1309"/>
              <p:cNvSpPr>
                <a:spLocks noChangeShapeType="1"/>
              </p:cNvSpPr>
              <p:nvPr/>
            </p:nvSpPr>
            <p:spPr bwMode="auto">
              <a:xfrm>
                <a:off x="2876" y="150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88" name="Line 1310"/>
              <p:cNvSpPr>
                <a:spLocks noChangeShapeType="1"/>
              </p:cNvSpPr>
              <p:nvPr/>
            </p:nvSpPr>
            <p:spPr bwMode="auto">
              <a:xfrm>
                <a:off x="2878" y="150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89" name="Line 1311"/>
              <p:cNvSpPr>
                <a:spLocks noChangeShapeType="1"/>
              </p:cNvSpPr>
              <p:nvPr/>
            </p:nvSpPr>
            <p:spPr bwMode="auto">
              <a:xfrm flipV="1">
                <a:off x="2880" y="149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90" name="Line 1312"/>
              <p:cNvSpPr>
                <a:spLocks noChangeShapeType="1"/>
              </p:cNvSpPr>
              <p:nvPr/>
            </p:nvSpPr>
            <p:spPr bwMode="auto">
              <a:xfrm>
                <a:off x="2881" y="1499"/>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91" name="Line 1313"/>
              <p:cNvSpPr>
                <a:spLocks noChangeShapeType="1"/>
              </p:cNvSpPr>
              <p:nvPr/>
            </p:nvSpPr>
            <p:spPr bwMode="auto">
              <a:xfrm flipV="1">
                <a:off x="2885" y="1497"/>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92" name="Line 1314"/>
              <p:cNvSpPr>
                <a:spLocks noChangeShapeType="1"/>
              </p:cNvSpPr>
              <p:nvPr/>
            </p:nvSpPr>
            <p:spPr bwMode="auto">
              <a:xfrm flipV="1">
                <a:off x="2660" y="1529"/>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93" name="Line 1315"/>
              <p:cNvSpPr>
                <a:spLocks noChangeShapeType="1"/>
              </p:cNvSpPr>
              <p:nvPr/>
            </p:nvSpPr>
            <p:spPr bwMode="auto">
              <a:xfrm>
                <a:off x="2663" y="1529"/>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94" name="Line 1316"/>
              <p:cNvSpPr>
                <a:spLocks noChangeShapeType="1"/>
              </p:cNvSpPr>
              <p:nvPr/>
            </p:nvSpPr>
            <p:spPr bwMode="auto">
              <a:xfrm>
                <a:off x="2666" y="152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95" name="Line 1317"/>
              <p:cNvSpPr>
                <a:spLocks noChangeShapeType="1"/>
              </p:cNvSpPr>
              <p:nvPr/>
            </p:nvSpPr>
            <p:spPr bwMode="auto">
              <a:xfrm>
                <a:off x="2667" y="152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96" name="Line 1318"/>
              <p:cNvSpPr>
                <a:spLocks noChangeShapeType="1"/>
              </p:cNvSpPr>
              <p:nvPr/>
            </p:nvSpPr>
            <p:spPr bwMode="auto">
              <a:xfrm>
                <a:off x="2669" y="152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97" name="Line 1319"/>
              <p:cNvSpPr>
                <a:spLocks noChangeShapeType="1"/>
              </p:cNvSpPr>
              <p:nvPr/>
            </p:nvSpPr>
            <p:spPr bwMode="auto">
              <a:xfrm>
                <a:off x="2670" y="152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98" name="Line 1320"/>
              <p:cNvSpPr>
                <a:spLocks noChangeShapeType="1"/>
              </p:cNvSpPr>
              <p:nvPr/>
            </p:nvSpPr>
            <p:spPr bwMode="auto">
              <a:xfrm flipV="1">
                <a:off x="2672" y="1528"/>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99" name="Line 1321"/>
              <p:cNvSpPr>
                <a:spLocks noChangeShapeType="1"/>
              </p:cNvSpPr>
              <p:nvPr/>
            </p:nvSpPr>
            <p:spPr bwMode="auto">
              <a:xfrm>
                <a:off x="2674" y="1528"/>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00" name="Line 1322"/>
              <p:cNvSpPr>
                <a:spLocks noChangeShapeType="1"/>
              </p:cNvSpPr>
              <p:nvPr/>
            </p:nvSpPr>
            <p:spPr bwMode="auto">
              <a:xfrm>
                <a:off x="2677" y="152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01" name="Line 1323"/>
              <p:cNvSpPr>
                <a:spLocks noChangeShapeType="1"/>
              </p:cNvSpPr>
              <p:nvPr/>
            </p:nvSpPr>
            <p:spPr bwMode="auto">
              <a:xfrm>
                <a:off x="2678" y="1528"/>
                <a:ext cx="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02" name="Line 1324"/>
              <p:cNvSpPr>
                <a:spLocks noChangeShapeType="1"/>
              </p:cNvSpPr>
              <p:nvPr/>
            </p:nvSpPr>
            <p:spPr bwMode="auto">
              <a:xfrm flipV="1">
                <a:off x="2683" y="152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03" name="Line 1325"/>
              <p:cNvSpPr>
                <a:spLocks noChangeShapeType="1"/>
              </p:cNvSpPr>
              <p:nvPr/>
            </p:nvSpPr>
            <p:spPr bwMode="auto">
              <a:xfrm>
                <a:off x="2684" y="1527"/>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04" name="Line 1326"/>
              <p:cNvSpPr>
                <a:spLocks noChangeShapeType="1"/>
              </p:cNvSpPr>
              <p:nvPr/>
            </p:nvSpPr>
            <p:spPr bwMode="auto">
              <a:xfrm>
                <a:off x="2687" y="152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05" name="Line 1327"/>
              <p:cNvSpPr>
                <a:spLocks noChangeShapeType="1"/>
              </p:cNvSpPr>
              <p:nvPr/>
            </p:nvSpPr>
            <p:spPr bwMode="auto">
              <a:xfrm>
                <a:off x="2688" y="1527"/>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06" name="Line 1328"/>
              <p:cNvSpPr>
                <a:spLocks noChangeShapeType="1"/>
              </p:cNvSpPr>
              <p:nvPr/>
            </p:nvSpPr>
            <p:spPr bwMode="auto">
              <a:xfrm>
                <a:off x="2691" y="1527"/>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07" name="Line 1329"/>
              <p:cNvSpPr>
                <a:spLocks noChangeShapeType="1"/>
              </p:cNvSpPr>
              <p:nvPr/>
            </p:nvSpPr>
            <p:spPr bwMode="auto">
              <a:xfrm flipV="1">
                <a:off x="2694" y="1525"/>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08" name="Line 1330"/>
              <p:cNvSpPr>
                <a:spLocks noChangeShapeType="1"/>
              </p:cNvSpPr>
              <p:nvPr/>
            </p:nvSpPr>
            <p:spPr bwMode="auto">
              <a:xfrm>
                <a:off x="2695" y="1525"/>
                <a:ext cx="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09" name="Line 1331"/>
              <p:cNvSpPr>
                <a:spLocks noChangeShapeType="1"/>
              </p:cNvSpPr>
              <p:nvPr/>
            </p:nvSpPr>
            <p:spPr bwMode="auto">
              <a:xfrm flipV="1">
                <a:off x="2700" y="1524"/>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10" name="Line 1332"/>
              <p:cNvSpPr>
                <a:spLocks noChangeShapeType="1"/>
              </p:cNvSpPr>
              <p:nvPr/>
            </p:nvSpPr>
            <p:spPr bwMode="auto">
              <a:xfrm>
                <a:off x="2700" y="1524"/>
                <a:ext cx="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11" name="Line 1333"/>
              <p:cNvSpPr>
                <a:spLocks noChangeShapeType="1"/>
              </p:cNvSpPr>
              <p:nvPr/>
            </p:nvSpPr>
            <p:spPr bwMode="auto">
              <a:xfrm>
                <a:off x="2705" y="1524"/>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12" name="Line 1334"/>
              <p:cNvSpPr>
                <a:spLocks noChangeShapeType="1"/>
              </p:cNvSpPr>
              <p:nvPr/>
            </p:nvSpPr>
            <p:spPr bwMode="auto">
              <a:xfrm>
                <a:off x="2705" y="1524"/>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13" name="Line 1335"/>
              <p:cNvSpPr>
                <a:spLocks noChangeShapeType="1"/>
              </p:cNvSpPr>
              <p:nvPr/>
            </p:nvSpPr>
            <p:spPr bwMode="auto">
              <a:xfrm>
                <a:off x="2708" y="152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14" name="Line 1336"/>
              <p:cNvSpPr>
                <a:spLocks noChangeShapeType="1"/>
              </p:cNvSpPr>
              <p:nvPr/>
            </p:nvSpPr>
            <p:spPr bwMode="auto">
              <a:xfrm flipV="1">
                <a:off x="2710" y="152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15" name="Line 1337"/>
              <p:cNvSpPr>
                <a:spLocks noChangeShapeType="1"/>
              </p:cNvSpPr>
              <p:nvPr/>
            </p:nvSpPr>
            <p:spPr bwMode="auto">
              <a:xfrm>
                <a:off x="2711" y="1523"/>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16" name="Line 1338"/>
              <p:cNvSpPr>
                <a:spLocks noChangeShapeType="1"/>
              </p:cNvSpPr>
              <p:nvPr/>
            </p:nvSpPr>
            <p:spPr bwMode="auto">
              <a:xfrm>
                <a:off x="2715" y="152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17" name="Line 1339"/>
              <p:cNvSpPr>
                <a:spLocks noChangeShapeType="1"/>
              </p:cNvSpPr>
              <p:nvPr/>
            </p:nvSpPr>
            <p:spPr bwMode="auto">
              <a:xfrm>
                <a:off x="2717" y="1523"/>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18" name="Line 1340"/>
              <p:cNvSpPr>
                <a:spLocks noChangeShapeType="1"/>
              </p:cNvSpPr>
              <p:nvPr/>
            </p:nvSpPr>
            <p:spPr bwMode="auto">
              <a:xfrm flipV="1">
                <a:off x="2720" y="152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19" name="Line 1341"/>
              <p:cNvSpPr>
                <a:spLocks noChangeShapeType="1"/>
              </p:cNvSpPr>
              <p:nvPr/>
            </p:nvSpPr>
            <p:spPr bwMode="auto">
              <a:xfrm>
                <a:off x="2721" y="1522"/>
                <a:ext cx="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20" name="Line 1342"/>
              <p:cNvSpPr>
                <a:spLocks noChangeShapeType="1"/>
              </p:cNvSpPr>
              <p:nvPr/>
            </p:nvSpPr>
            <p:spPr bwMode="auto">
              <a:xfrm>
                <a:off x="2726" y="152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21" name="Line 1343"/>
              <p:cNvSpPr>
                <a:spLocks noChangeShapeType="1"/>
              </p:cNvSpPr>
              <p:nvPr/>
            </p:nvSpPr>
            <p:spPr bwMode="auto">
              <a:xfrm>
                <a:off x="2727" y="152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22" name="Line 1344"/>
              <p:cNvSpPr>
                <a:spLocks noChangeShapeType="1"/>
              </p:cNvSpPr>
              <p:nvPr/>
            </p:nvSpPr>
            <p:spPr bwMode="auto">
              <a:xfrm>
                <a:off x="2728" y="152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23" name="Line 1345"/>
              <p:cNvSpPr>
                <a:spLocks noChangeShapeType="1"/>
              </p:cNvSpPr>
              <p:nvPr/>
            </p:nvSpPr>
            <p:spPr bwMode="auto">
              <a:xfrm>
                <a:off x="2729" y="152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24" name="Line 1346"/>
              <p:cNvSpPr>
                <a:spLocks noChangeShapeType="1"/>
              </p:cNvSpPr>
              <p:nvPr/>
            </p:nvSpPr>
            <p:spPr bwMode="auto">
              <a:xfrm flipV="1">
                <a:off x="2729" y="1521"/>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25" name="Line 1347"/>
              <p:cNvSpPr>
                <a:spLocks noChangeShapeType="1"/>
              </p:cNvSpPr>
              <p:nvPr/>
            </p:nvSpPr>
            <p:spPr bwMode="auto">
              <a:xfrm>
                <a:off x="2732" y="1521"/>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26" name="Line 1348"/>
              <p:cNvSpPr>
                <a:spLocks noChangeShapeType="1"/>
              </p:cNvSpPr>
              <p:nvPr/>
            </p:nvSpPr>
            <p:spPr bwMode="auto">
              <a:xfrm>
                <a:off x="2735" y="152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27" name="Line 1349"/>
              <p:cNvSpPr>
                <a:spLocks noChangeShapeType="1"/>
              </p:cNvSpPr>
              <p:nvPr/>
            </p:nvSpPr>
            <p:spPr bwMode="auto">
              <a:xfrm>
                <a:off x="2737" y="1521"/>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28" name="Line 1350"/>
              <p:cNvSpPr>
                <a:spLocks noChangeShapeType="1"/>
              </p:cNvSpPr>
              <p:nvPr/>
            </p:nvSpPr>
            <p:spPr bwMode="auto">
              <a:xfrm flipV="1">
                <a:off x="2740" y="1519"/>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29" name="Line 1351"/>
              <p:cNvSpPr>
                <a:spLocks noChangeShapeType="1"/>
              </p:cNvSpPr>
              <p:nvPr/>
            </p:nvSpPr>
            <p:spPr bwMode="auto">
              <a:xfrm>
                <a:off x="2742" y="1519"/>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30" name="Line 1352"/>
              <p:cNvSpPr>
                <a:spLocks noChangeShapeType="1"/>
              </p:cNvSpPr>
              <p:nvPr/>
            </p:nvSpPr>
            <p:spPr bwMode="auto">
              <a:xfrm>
                <a:off x="2746" y="151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31" name="Line 1353"/>
              <p:cNvSpPr>
                <a:spLocks noChangeShapeType="1"/>
              </p:cNvSpPr>
              <p:nvPr/>
            </p:nvSpPr>
            <p:spPr bwMode="auto">
              <a:xfrm>
                <a:off x="2748" y="151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32" name="Line 1354"/>
              <p:cNvSpPr>
                <a:spLocks noChangeShapeType="1"/>
              </p:cNvSpPr>
              <p:nvPr/>
            </p:nvSpPr>
            <p:spPr bwMode="auto">
              <a:xfrm>
                <a:off x="2748" y="151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33" name="Line 1355"/>
              <p:cNvSpPr>
                <a:spLocks noChangeShapeType="1"/>
              </p:cNvSpPr>
              <p:nvPr/>
            </p:nvSpPr>
            <p:spPr bwMode="auto">
              <a:xfrm>
                <a:off x="2749" y="151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34" name="Line 1356"/>
              <p:cNvSpPr>
                <a:spLocks noChangeShapeType="1"/>
              </p:cNvSpPr>
              <p:nvPr/>
            </p:nvSpPr>
            <p:spPr bwMode="auto">
              <a:xfrm flipV="1">
                <a:off x="2751" y="1518"/>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35" name="Line 1357"/>
              <p:cNvSpPr>
                <a:spLocks noChangeShapeType="1"/>
              </p:cNvSpPr>
              <p:nvPr/>
            </p:nvSpPr>
            <p:spPr bwMode="auto">
              <a:xfrm>
                <a:off x="2751" y="1518"/>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36" name="Line 1358"/>
              <p:cNvSpPr>
                <a:spLocks noChangeShapeType="1"/>
              </p:cNvSpPr>
              <p:nvPr/>
            </p:nvSpPr>
            <p:spPr bwMode="auto">
              <a:xfrm flipV="1">
                <a:off x="2755" y="151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37" name="Line 1359"/>
              <p:cNvSpPr>
                <a:spLocks noChangeShapeType="1"/>
              </p:cNvSpPr>
              <p:nvPr/>
            </p:nvSpPr>
            <p:spPr bwMode="auto">
              <a:xfrm>
                <a:off x="2756" y="1517"/>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38" name="Line 1360"/>
              <p:cNvSpPr>
                <a:spLocks noChangeShapeType="1"/>
              </p:cNvSpPr>
              <p:nvPr/>
            </p:nvSpPr>
            <p:spPr bwMode="auto">
              <a:xfrm>
                <a:off x="2760" y="151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39" name="Line 1361"/>
              <p:cNvSpPr>
                <a:spLocks noChangeShapeType="1"/>
              </p:cNvSpPr>
              <p:nvPr/>
            </p:nvSpPr>
            <p:spPr bwMode="auto">
              <a:xfrm>
                <a:off x="2761" y="151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40" name="Line 1362"/>
              <p:cNvSpPr>
                <a:spLocks noChangeShapeType="1"/>
              </p:cNvSpPr>
              <p:nvPr/>
            </p:nvSpPr>
            <p:spPr bwMode="auto">
              <a:xfrm>
                <a:off x="2762" y="1517"/>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41" name="Line 1363"/>
              <p:cNvSpPr>
                <a:spLocks noChangeShapeType="1"/>
              </p:cNvSpPr>
              <p:nvPr/>
            </p:nvSpPr>
            <p:spPr bwMode="auto">
              <a:xfrm>
                <a:off x="2762" y="1517"/>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42" name="Line 1364"/>
              <p:cNvSpPr>
                <a:spLocks noChangeShapeType="1"/>
              </p:cNvSpPr>
              <p:nvPr/>
            </p:nvSpPr>
            <p:spPr bwMode="auto">
              <a:xfrm flipV="1">
                <a:off x="2766" y="1516"/>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43" name="Line 1365"/>
              <p:cNvSpPr>
                <a:spLocks noChangeShapeType="1"/>
              </p:cNvSpPr>
              <p:nvPr/>
            </p:nvSpPr>
            <p:spPr bwMode="auto">
              <a:xfrm>
                <a:off x="2766" y="1516"/>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44" name="Line 1366"/>
              <p:cNvSpPr>
                <a:spLocks noChangeShapeType="1"/>
              </p:cNvSpPr>
              <p:nvPr/>
            </p:nvSpPr>
            <p:spPr bwMode="auto">
              <a:xfrm>
                <a:off x="2769" y="151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45" name="Line 1367"/>
              <p:cNvSpPr>
                <a:spLocks noChangeShapeType="1"/>
              </p:cNvSpPr>
              <p:nvPr/>
            </p:nvSpPr>
            <p:spPr bwMode="auto">
              <a:xfrm>
                <a:off x="2771" y="151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46" name="Line 1368"/>
              <p:cNvSpPr>
                <a:spLocks noChangeShapeType="1"/>
              </p:cNvSpPr>
              <p:nvPr/>
            </p:nvSpPr>
            <p:spPr bwMode="auto">
              <a:xfrm>
                <a:off x="2552" y="1541"/>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47" name="Line 1369"/>
              <p:cNvSpPr>
                <a:spLocks noChangeShapeType="1"/>
              </p:cNvSpPr>
              <p:nvPr/>
            </p:nvSpPr>
            <p:spPr bwMode="auto">
              <a:xfrm>
                <a:off x="2555" y="1541"/>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48" name="Line 1370"/>
              <p:cNvSpPr>
                <a:spLocks noChangeShapeType="1"/>
              </p:cNvSpPr>
              <p:nvPr/>
            </p:nvSpPr>
            <p:spPr bwMode="auto">
              <a:xfrm>
                <a:off x="2555" y="1541"/>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49" name="Line 1371"/>
              <p:cNvSpPr>
                <a:spLocks noChangeShapeType="1"/>
              </p:cNvSpPr>
              <p:nvPr/>
            </p:nvSpPr>
            <p:spPr bwMode="auto">
              <a:xfrm flipV="1">
                <a:off x="2559" y="1540"/>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50" name="Line 1372"/>
              <p:cNvSpPr>
                <a:spLocks noChangeShapeType="1"/>
              </p:cNvSpPr>
              <p:nvPr/>
            </p:nvSpPr>
            <p:spPr bwMode="auto">
              <a:xfrm>
                <a:off x="2561" y="1540"/>
                <a:ext cx="6"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51" name="Line 1373"/>
              <p:cNvSpPr>
                <a:spLocks noChangeShapeType="1"/>
              </p:cNvSpPr>
              <p:nvPr/>
            </p:nvSpPr>
            <p:spPr bwMode="auto">
              <a:xfrm>
                <a:off x="2567" y="154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52" name="Line 1374"/>
              <p:cNvSpPr>
                <a:spLocks noChangeShapeType="1"/>
              </p:cNvSpPr>
              <p:nvPr/>
            </p:nvSpPr>
            <p:spPr bwMode="auto">
              <a:xfrm>
                <a:off x="2568" y="1540"/>
                <a:ext cx="6"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53" name="Line 1375"/>
              <p:cNvSpPr>
                <a:spLocks noChangeShapeType="1"/>
              </p:cNvSpPr>
              <p:nvPr/>
            </p:nvSpPr>
            <p:spPr bwMode="auto">
              <a:xfrm flipV="1">
                <a:off x="2574" y="1539"/>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54" name="Line 1376"/>
              <p:cNvSpPr>
                <a:spLocks noChangeShapeType="1"/>
              </p:cNvSpPr>
              <p:nvPr/>
            </p:nvSpPr>
            <p:spPr bwMode="auto">
              <a:xfrm>
                <a:off x="2574" y="153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55" name="Line 1377"/>
              <p:cNvSpPr>
                <a:spLocks noChangeShapeType="1"/>
              </p:cNvSpPr>
              <p:nvPr/>
            </p:nvSpPr>
            <p:spPr bwMode="auto">
              <a:xfrm>
                <a:off x="2575" y="153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56" name="Line 1378"/>
              <p:cNvSpPr>
                <a:spLocks noChangeShapeType="1"/>
              </p:cNvSpPr>
              <p:nvPr/>
            </p:nvSpPr>
            <p:spPr bwMode="auto">
              <a:xfrm>
                <a:off x="2576" y="1539"/>
                <a:ext cx="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57" name="Line 1379"/>
              <p:cNvSpPr>
                <a:spLocks noChangeShapeType="1"/>
              </p:cNvSpPr>
              <p:nvPr/>
            </p:nvSpPr>
            <p:spPr bwMode="auto">
              <a:xfrm flipV="1">
                <a:off x="2581" y="153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58" name="Line 1380"/>
              <p:cNvSpPr>
                <a:spLocks noChangeShapeType="1"/>
              </p:cNvSpPr>
              <p:nvPr/>
            </p:nvSpPr>
            <p:spPr bwMode="auto">
              <a:xfrm>
                <a:off x="2582" y="1538"/>
                <a:ext cx="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59" name="Line 1381"/>
              <p:cNvSpPr>
                <a:spLocks noChangeShapeType="1"/>
              </p:cNvSpPr>
              <p:nvPr/>
            </p:nvSpPr>
            <p:spPr bwMode="auto">
              <a:xfrm>
                <a:off x="2587" y="153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60" name="Line 1382"/>
              <p:cNvSpPr>
                <a:spLocks noChangeShapeType="1"/>
              </p:cNvSpPr>
              <p:nvPr/>
            </p:nvSpPr>
            <p:spPr bwMode="auto">
              <a:xfrm>
                <a:off x="2589" y="1538"/>
                <a:ext cx="6"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61" name="Line 1383"/>
              <p:cNvSpPr>
                <a:spLocks noChangeShapeType="1"/>
              </p:cNvSpPr>
              <p:nvPr/>
            </p:nvSpPr>
            <p:spPr bwMode="auto">
              <a:xfrm flipV="1">
                <a:off x="2595" y="1536"/>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62" name="Line 1384"/>
              <p:cNvSpPr>
                <a:spLocks noChangeShapeType="1"/>
              </p:cNvSpPr>
              <p:nvPr/>
            </p:nvSpPr>
            <p:spPr bwMode="auto">
              <a:xfrm>
                <a:off x="2595" y="153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63" name="Line 1385"/>
              <p:cNvSpPr>
                <a:spLocks noChangeShapeType="1"/>
              </p:cNvSpPr>
              <p:nvPr/>
            </p:nvSpPr>
            <p:spPr bwMode="auto">
              <a:xfrm>
                <a:off x="2596" y="153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64" name="Line 1386"/>
              <p:cNvSpPr>
                <a:spLocks noChangeShapeType="1"/>
              </p:cNvSpPr>
              <p:nvPr/>
            </p:nvSpPr>
            <p:spPr bwMode="auto">
              <a:xfrm>
                <a:off x="2597" y="1536"/>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65" name="Line 1387"/>
              <p:cNvSpPr>
                <a:spLocks noChangeShapeType="1"/>
              </p:cNvSpPr>
              <p:nvPr/>
            </p:nvSpPr>
            <p:spPr bwMode="auto">
              <a:xfrm>
                <a:off x="2601" y="153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66" name="Line 1388"/>
              <p:cNvSpPr>
                <a:spLocks noChangeShapeType="1"/>
              </p:cNvSpPr>
              <p:nvPr/>
            </p:nvSpPr>
            <p:spPr bwMode="auto">
              <a:xfrm>
                <a:off x="2602" y="1536"/>
                <a:ext cx="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67" name="Line 1389"/>
              <p:cNvSpPr>
                <a:spLocks noChangeShapeType="1"/>
              </p:cNvSpPr>
              <p:nvPr/>
            </p:nvSpPr>
            <p:spPr bwMode="auto">
              <a:xfrm flipV="1">
                <a:off x="2607" y="153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68" name="Line 1390"/>
              <p:cNvSpPr>
                <a:spLocks noChangeShapeType="1"/>
              </p:cNvSpPr>
              <p:nvPr/>
            </p:nvSpPr>
            <p:spPr bwMode="auto">
              <a:xfrm>
                <a:off x="2608" y="1535"/>
                <a:ext cx="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69" name="Line 1391"/>
              <p:cNvSpPr>
                <a:spLocks noChangeShapeType="1"/>
              </p:cNvSpPr>
              <p:nvPr/>
            </p:nvSpPr>
            <p:spPr bwMode="auto">
              <a:xfrm>
                <a:off x="2613" y="1535"/>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70" name="Line 1392"/>
              <p:cNvSpPr>
                <a:spLocks noChangeShapeType="1"/>
              </p:cNvSpPr>
              <p:nvPr/>
            </p:nvSpPr>
            <p:spPr bwMode="auto">
              <a:xfrm>
                <a:off x="2615" y="1535"/>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71" name="Line 1393"/>
              <p:cNvSpPr>
                <a:spLocks noChangeShapeType="1"/>
              </p:cNvSpPr>
              <p:nvPr/>
            </p:nvSpPr>
            <p:spPr bwMode="auto">
              <a:xfrm flipV="1">
                <a:off x="2619" y="153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72" name="Line 1394"/>
              <p:cNvSpPr>
                <a:spLocks noChangeShapeType="1"/>
              </p:cNvSpPr>
              <p:nvPr/>
            </p:nvSpPr>
            <p:spPr bwMode="auto">
              <a:xfrm>
                <a:off x="2620" y="153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73" name="Line 1395"/>
              <p:cNvSpPr>
                <a:spLocks noChangeShapeType="1"/>
              </p:cNvSpPr>
              <p:nvPr/>
            </p:nvSpPr>
            <p:spPr bwMode="auto">
              <a:xfrm>
                <a:off x="2621" y="153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74" name="Line 1396"/>
              <p:cNvSpPr>
                <a:spLocks noChangeShapeType="1"/>
              </p:cNvSpPr>
              <p:nvPr/>
            </p:nvSpPr>
            <p:spPr bwMode="auto">
              <a:xfrm>
                <a:off x="2623" y="153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75" name="Line 1397"/>
              <p:cNvSpPr>
                <a:spLocks noChangeShapeType="1"/>
              </p:cNvSpPr>
              <p:nvPr/>
            </p:nvSpPr>
            <p:spPr bwMode="auto">
              <a:xfrm>
                <a:off x="2625" y="153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76" name="Line 1398"/>
              <p:cNvSpPr>
                <a:spLocks noChangeShapeType="1"/>
              </p:cNvSpPr>
              <p:nvPr/>
            </p:nvSpPr>
            <p:spPr bwMode="auto">
              <a:xfrm>
                <a:off x="2626" y="1534"/>
                <a:ext cx="6"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77" name="Line 1399"/>
              <p:cNvSpPr>
                <a:spLocks noChangeShapeType="1"/>
              </p:cNvSpPr>
              <p:nvPr/>
            </p:nvSpPr>
            <p:spPr bwMode="auto">
              <a:xfrm flipV="1">
                <a:off x="2632" y="153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78" name="Line 1400"/>
              <p:cNvSpPr>
                <a:spLocks noChangeShapeType="1"/>
              </p:cNvSpPr>
              <p:nvPr/>
            </p:nvSpPr>
            <p:spPr bwMode="auto">
              <a:xfrm>
                <a:off x="2633" y="1533"/>
                <a:ext cx="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79" name="Line 1401"/>
              <p:cNvSpPr>
                <a:spLocks noChangeShapeType="1"/>
              </p:cNvSpPr>
              <p:nvPr/>
            </p:nvSpPr>
            <p:spPr bwMode="auto">
              <a:xfrm flipV="1">
                <a:off x="2638" y="1531"/>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80" name="Line 1402"/>
              <p:cNvSpPr>
                <a:spLocks noChangeShapeType="1"/>
              </p:cNvSpPr>
              <p:nvPr/>
            </p:nvSpPr>
            <p:spPr bwMode="auto">
              <a:xfrm>
                <a:off x="2638" y="1531"/>
                <a:ext cx="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81" name="Line 1403"/>
              <p:cNvSpPr>
                <a:spLocks noChangeShapeType="1"/>
              </p:cNvSpPr>
              <p:nvPr/>
            </p:nvSpPr>
            <p:spPr bwMode="auto">
              <a:xfrm>
                <a:off x="2643" y="153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82" name="Line 1404"/>
              <p:cNvSpPr>
                <a:spLocks noChangeShapeType="1"/>
              </p:cNvSpPr>
              <p:nvPr/>
            </p:nvSpPr>
            <p:spPr bwMode="auto">
              <a:xfrm>
                <a:off x="2644" y="153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83" name="Line 1405"/>
              <p:cNvSpPr>
                <a:spLocks noChangeShapeType="1"/>
              </p:cNvSpPr>
              <p:nvPr/>
            </p:nvSpPr>
            <p:spPr bwMode="auto">
              <a:xfrm>
                <a:off x="2646" y="153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84" name="Line 1406"/>
              <p:cNvSpPr>
                <a:spLocks noChangeShapeType="1"/>
              </p:cNvSpPr>
              <p:nvPr/>
            </p:nvSpPr>
            <p:spPr bwMode="auto">
              <a:xfrm>
                <a:off x="2647" y="1531"/>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85" name="Line 1407"/>
              <p:cNvSpPr>
                <a:spLocks noChangeShapeType="1"/>
              </p:cNvSpPr>
              <p:nvPr/>
            </p:nvSpPr>
            <p:spPr bwMode="auto">
              <a:xfrm flipV="1">
                <a:off x="2650" y="1530"/>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86" name="Line 1408"/>
              <p:cNvSpPr>
                <a:spLocks noChangeShapeType="1"/>
              </p:cNvSpPr>
              <p:nvPr/>
            </p:nvSpPr>
            <p:spPr bwMode="auto">
              <a:xfrm>
                <a:off x="2650" y="1530"/>
                <a:ext cx="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87" name="Line 1409"/>
              <p:cNvSpPr>
                <a:spLocks noChangeShapeType="1"/>
              </p:cNvSpPr>
              <p:nvPr/>
            </p:nvSpPr>
            <p:spPr bwMode="auto">
              <a:xfrm>
                <a:off x="2655" y="153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88" name="Line 1410"/>
              <p:cNvSpPr>
                <a:spLocks noChangeShapeType="1"/>
              </p:cNvSpPr>
              <p:nvPr/>
            </p:nvSpPr>
            <p:spPr bwMode="auto">
              <a:xfrm>
                <a:off x="2657" y="1530"/>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1612"/>
            <p:cNvGrpSpPr>
              <a:grpSpLocks/>
            </p:cNvGrpSpPr>
            <p:nvPr/>
          </p:nvGrpSpPr>
          <p:grpSpPr bwMode="auto">
            <a:xfrm>
              <a:off x="1965" y="1527"/>
              <a:ext cx="587" cy="28"/>
              <a:chOff x="1965" y="1527"/>
              <a:chExt cx="587" cy="28"/>
            </a:xfrm>
          </p:grpSpPr>
          <p:sp>
            <p:nvSpPr>
              <p:cNvPr id="989" name="Line 1412"/>
              <p:cNvSpPr>
                <a:spLocks noChangeShapeType="1"/>
              </p:cNvSpPr>
              <p:nvPr/>
            </p:nvSpPr>
            <p:spPr bwMode="auto">
              <a:xfrm>
                <a:off x="2448" y="1548"/>
                <a:ext cx="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0" name="Line 1413"/>
              <p:cNvSpPr>
                <a:spLocks noChangeShapeType="1"/>
              </p:cNvSpPr>
              <p:nvPr/>
            </p:nvSpPr>
            <p:spPr bwMode="auto">
              <a:xfrm>
                <a:off x="2456" y="1548"/>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1" name="Line 1414"/>
              <p:cNvSpPr>
                <a:spLocks noChangeShapeType="1"/>
              </p:cNvSpPr>
              <p:nvPr/>
            </p:nvSpPr>
            <p:spPr bwMode="auto">
              <a:xfrm>
                <a:off x="2459" y="1548"/>
                <a:ext cx="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2" name="Line 1415"/>
              <p:cNvSpPr>
                <a:spLocks noChangeShapeType="1"/>
              </p:cNvSpPr>
              <p:nvPr/>
            </p:nvSpPr>
            <p:spPr bwMode="auto">
              <a:xfrm flipV="1">
                <a:off x="2467" y="154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3" name="Line 1416"/>
              <p:cNvSpPr>
                <a:spLocks noChangeShapeType="1"/>
              </p:cNvSpPr>
              <p:nvPr/>
            </p:nvSpPr>
            <p:spPr bwMode="auto">
              <a:xfrm>
                <a:off x="2468" y="154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4" name="Line 1417"/>
              <p:cNvSpPr>
                <a:spLocks noChangeShapeType="1"/>
              </p:cNvSpPr>
              <p:nvPr/>
            </p:nvSpPr>
            <p:spPr bwMode="auto">
              <a:xfrm>
                <a:off x="2469" y="154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5" name="Line 1418"/>
              <p:cNvSpPr>
                <a:spLocks noChangeShapeType="1"/>
              </p:cNvSpPr>
              <p:nvPr/>
            </p:nvSpPr>
            <p:spPr bwMode="auto">
              <a:xfrm>
                <a:off x="2471" y="1547"/>
                <a:ext cx="6"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6" name="Line 1419"/>
              <p:cNvSpPr>
                <a:spLocks noChangeShapeType="1"/>
              </p:cNvSpPr>
              <p:nvPr/>
            </p:nvSpPr>
            <p:spPr bwMode="auto">
              <a:xfrm>
                <a:off x="2477" y="154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7" name="Line 1420"/>
              <p:cNvSpPr>
                <a:spLocks noChangeShapeType="1"/>
              </p:cNvSpPr>
              <p:nvPr/>
            </p:nvSpPr>
            <p:spPr bwMode="auto">
              <a:xfrm>
                <a:off x="2478" y="1547"/>
                <a:ext cx="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8" name="Line 1421"/>
              <p:cNvSpPr>
                <a:spLocks noChangeShapeType="1"/>
              </p:cNvSpPr>
              <p:nvPr/>
            </p:nvSpPr>
            <p:spPr bwMode="auto">
              <a:xfrm flipV="1">
                <a:off x="2486" y="1546"/>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9" name="Line 1422"/>
              <p:cNvSpPr>
                <a:spLocks noChangeShapeType="1"/>
              </p:cNvSpPr>
              <p:nvPr/>
            </p:nvSpPr>
            <p:spPr bwMode="auto">
              <a:xfrm>
                <a:off x="2488" y="1546"/>
                <a:ext cx="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0" name="Line 1423"/>
              <p:cNvSpPr>
                <a:spLocks noChangeShapeType="1"/>
              </p:cNvSpPr>
              <p:nvPr/>
            </p:nvSpPr>
            <p:spPr bwMode="auto">
              <a:xfrm flipV="1">
                <a:off x="2496" y="1545"/>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1" name="Line 1424"/>
              <p:cNvSpPr>
                <a:spLocks noChangeShapeType="1"/>
              </p:cNvSpPr>
              <p:nvPr/>
            </p:nvSpPr>
            <p:spPr bwMode="auto">
              <a:xfrm>
                <a:off x="2496" y="154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2" name="Line 1425"/>
              <p:cNvSpPr>
                <a:spLocks noChangeShapeType="1"/>
              </p:cNvSpPr>
              <p:nvPr/>
            </p:nvSpPr>
            <p:spPr bwMode="auto">
              <a:xfrm>
                <a:off x="2497" y="1545"/>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3" name="Line 1426"/>
              <p:cNvSpPr>
                <a:spLocks noChangeShapeType="1"/>
              </p:cNvSpPr>
              <p:nvPr/>
            </p:nvSpPr>
            <p:spPr bwMode="auto">
              <a:xfrm>
                <a:off x="2500" y="1545"/>
                <a:ext cx="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4" name="Line 1427"/>
              <p:cNvSpPr>
                <a:spLocks noChangeShapeType="1"/>
              </p:cNvSpPr>
              <p:nvPr/>
            </p:nvSpPr>
            <p:spPr bwMode="auto">
              <a:xfrm>
                <a:off x="2505" y="154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5" name="Line 1428"/>
              <p:cNvSpPr>
                <a:spLocks noChangeShapeType="1"/>
              </p:cNvSpPr>
              <p:nvPr/>
            </p:nvSpPr>
            <p:spPr bwMode="auto">
              <a:xfrm>
                <a:off x="2506" y="1545"/>
                <a:ext cx="7"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6" name="Line 1429"/>
              <p:cNvSpPr>
                <a:spLocks noChangeShapeType="1"/>
              </p:cNvSpPr>
              <p:nvPr/>
            </p:nvSpPr>
            <p:spPr bwMode="auto">
              <a:xfrm flipV="1">
                <a:off x="2513" y="154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7" name="Line 1430"/>
              <p:cNvSpPr>
                <a:spLocks noChangeShapeType="1"/>
              </p:cNvSpPr>
              <p:nvPr/>
            </p:nvSpPr>
            <p:spPr bwMode="auto">
              <a:xfrm>
                <a:off x="2514" y="1544"/>
                <a:ext cx="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8" name="Line 1431"/>
              <p:cNvSpPr>
                <a:spLocks noChangeShapeType="1"/>
              </p:cNvSpPr>
              <p:nvPr/>
            </p:nvSpPr>
            <p:spPr bwMode="auto">
              <a:xfrm>
                <a:off x="2522" y="154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9" name="Line 1432"/>
              <p:cNvSpPr>
                <a:spLocks noChangeShapeType="1"/>
              </p:cNvSpPr>
              <p:nvPr/>
            </p:nvSpPr>
            <p:spPr bwMode="auto">
              <a:xfrm>
                <a:off x="2523" y="1544"/>
                <a:ext cx="6"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0" name="Line 1433"/>
              <p:cNvSpPr>
                <a:spLocks noChangeShapeType="1"/>
              </p:cNvSpPr>
              <p:nvPr/>
            </p:nvSpPr>
            <p:spPr bwMode="auto">
              <a:xfrm flipV="1">
                <a:off x="2529" y="1542"/>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1" name="Line 1434"/>
              <p:cNvSpPr>
                <a:spLocks noChangeShapeType="1"/>
              </p:cNvSpPr>
              <p:nvPr/>
            </p:nvSpPr>
            <p:spPr bwMode="auto">
              <a:xfrm>
                <a:off x="2530" y="154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2" name="Line 1435"/>
              <p:cNvSpPr>
                <a:spLocks noChangeShapeType="1"/>
              </p:cNvSpPr>
              <p:nvPr/>
            </p:nvSpPr>
            <p:spPr bwMode="auto">
              <a:xfrm>
                <a:off x="2531" y="154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3" name="Line 1436"/>
              <p:cNvSpPr>
                <a:spLocks noChangeShapeType="1"/>
              </p:cNvSpPr>
              <p:nvPr/>
            </p:nvSpPr>
            <p:spPr bwMode="auto">
              <a:xfrm>
                <a:off x="2531" y="1542"/>
                <a:ext cx="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4" name="Line 1437"/>
              <p:cNvSpPr>
                <a:spLocks noChangeShapeType="1"/>
              </p:cNvSpPr>
              <p:nvPr/>
            </p:nvSpPr>
            <p:spPr bwMode="auto">
              <a:xfrm>
                <a:off x="2536" y="154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5" name="Line 1438"/>
              <p:cNvSpPr>
                <a:spLocks noChangeShapeType="1"/>
              </p:cNvSpPr>
              <p:nvPr/>
            </p:nvSpPr>
            <p:spPr bwMode="auto">
              <a:xfrm>
                <a:off x="2537" y="1542"/>
                <a:ext cx="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6" name="Line 1439"/>
              <p:cNvSpPr>
                <a:spLocks noChangeShapeType="1"/>
              </p:cNvSpPr>
              <p:nvPr/>
            </p:nvSpPr>
            <p:spPr bwMode="auto">
              <a:xfrm flipV="1">
                <a:off x="2545" y="154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7" name="Line 1440"/>
              <p:cNvSpPr>
                <a:spLocks noChangeShapeType="1"/>
              </p:cNvSpPr>
              <p:nvPr/>
            </p:nvSpPr>
            <p:spPr bwMode="auto">
              <a:xfrm>
                <a:off x="2546" y="1541"/>
                <a:ext cx="6"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8" name="Line 1441"/>
              <p:cNvSpPr>
                <a:spLocks noChangeShapeType="1"/>
              </p:cNvSpPr>
              <p:nvPr/>
            </p:nvSpPr>
            <p:spPr bwMode="auto">
              <a:xfrm>
                <a:off x="2344" y="1553"/>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9" name="Line 1442"/>
              <p:cNvSpPr>
                <a:spLocks noChangeShapeType="1"/>
              </p:cNvSpPr>
              <p:nvPr/>
            </p:nvSpPr>
            <p:spPr bwMode="auto">
              <a:xfrm flipV="1">
                <a:off x="2354" y="155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0" name="Line 1443"/>
              <p:cNvSpPr>
                <a:spLocks noChangeShapeType="1"/>
              </p:cNvSpPr>
              <p:nvPr/>
            </p:nvSpPr>
            <p:spPr bwMode="auto">
              <a:xfrm>
                <a:off x="2355" y="1552"/>
                <a:ext cx="2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1" name="Line 1444"/>
              <p:cNvSpPr>
                <a:spLocks noChangeShapeType="1"/>
              </p:cNvSpPr>
              <p:nvPr/>
            </p:nvSpPr>
            <p:spPr bwMode="auto">
              <a:xfrm>
                <a:off x="2375" y="155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2" name="Line 1445"/>
              <p:cNvSpPr>
                <a:spLocks noChangeShapeType="1"/>
              </p:cNvSpPr>
              <p:nvPr/>
            </p:nvSpPr>
            <p:spPr bwMode="auto">
              <a:xfrm>
                <a:off x="2375" y="1552"/>
                <a:ext cx="17"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3" name="Line 1446"/>
              <p:cNvSpPr>
                <a:spLocks noChangeShapeType="1"/>
              </p:cNvSpPr>
              <p:nvPr/>
            </p:nvSpPr>
            <p:spPr bwMode="auto">
              <a:xfrm flipV="1">
                <a:off x="2392" y="155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4" name="Line 1447"/>
              <p:cNvSpPr>
                <a:spLocks noChangeShapeType="1"/>
              </p:cNvSpPr>
              <p:nvPr/>
            </p:nvSpPr>
            <p:spPr bwMode="auto">
              <a:xfrm>
                <a:off x="2393" y="1551"/>
                <a:ext cx="1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5" name="Line 1448"/>
              <p:cNvSpPr>
                <a:spLocks noChangeShapeType="1"/>
              </p:cNvSpPr>
              <p:nvPr/>
            </p:nvSpPr>
            <p:spPr bwMode="auto">
              <a:xfrm>
                <a:off x="2408" y="155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6" name="Line 1449"/>
              <p:cNvSpPr>
                <a:spLocks noChangeShapeType="1"/>
              </p:cNvSpPr>
              <p:nvPr/>
            </p:nvSpPr>
            <p:spPr bwMode="auto">
              <a:xfrm>
                <a:off x="2409" y="155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7" name="Line 1450"/>
              <p:cNvSpPr>
                <a:spLocks noChangeShapeType="1"/>
              </p:cNvSpPr>
              <p:nvPr/>
            </p:nvSpPr>
            <p:spPr bwMode="auto">
              <a:xfrm>
                <a:off x="2410" y="155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8" name="Line 1451"/>
              <p:cNvSpPr>
                <a:spLocks noChangeShapeType="1"/>
              </p:cNvSpPr>
              <p:nvPr/>
            </p:nvSpPr>
            <p:spPr bwMode="auto">
              <a:xfrm>
                <a:off x="2411" y="1551"/>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9" name="Line 1452"/>
              <p:cNvSpPr>
                <a:spLocks noChangeShapeType="1"/>
              </p:cNvSpPr>
              <p:nvPr/>
            </p:nvSpPr>
            <p:spPr bwMode="auto">
              <a:xfrm flipV="1">
                <a:off x="2421" y="155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0" name="Line 1453"/>
              <p:cNvSpPr>
                <a:spLocks noChangeShapeType="1"/>
              </p:cNvSpPr>
              <p:nvPr/>
            </p:nvSpPr>
            <p:spPr bwMode="auto">
              <a:xfrm>
                <a:off x="2422" y="1550"/>
                <a:ext cx="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1" name="Line 1454"/>
              <p:cNvSpPr>
                <a:spLocks noChangeShapeType="1"/>
              </p:cNvSpPr>
              <p:nvPr/>
            </p:nvSpPr>
            <p:spPr bwMode="auto">
              <a:xfrm>
                <a:off x="2434" y="1550"/>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2" name="Line 1455"/>
              <p:cNvSpPr>
                <a:spLocks noChangeShapeType="1"/>
              </p:cNvSpPr>
              <p:nvPr/>
            </p:nvSpPr>
            <p:spPr bwMode="auto">
              <a:xfrm>
                <a:off x="2434" y="1550"/>
                <a:ext cx="1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3" name="Line 1456"/>
              <p:cNvSpPr>
                <a:spLocks noChangeShapeType="1"/>
              </p:cNvSpPr>
              <p:nvPr/>
            </p:nvSpPr>
            <p:spPr bwMode="auto">
              <a:xfrm flipV="1">
                <a:off x="2445" y="1548"/>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4" name="Line 1457"/>
              <p:cNvSpPr>
                <a:spLocks noChangeShapeType="1"/>
              </p:cNvSpPr>
              <p:nvPr/>
            </p:nvSpPr>
            <p:spPr bwMode="auto">
              <a:xfrm>
                <a:off x="2446" y="154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5" name="Line 1458"/>
              <p:cNvSpPr>
                <a:spLocks noChangeShapeType="1"/>
              </p:cNvSpPr>
              <p:nvPr/>
            </p:nvSpPr>
            <p:spPr bwMode="auto">
              <a:xfrm>
                <a:off x="2245" y="1553"/>
                <a:ext cx="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6" name="Line 1459"/>
              <p:cNvSpPr>
                <a:spLocks noChangeShapeType="1"/>
              </p:cNvSpPr>
              <p:nvPr/>
            </p:nvSpPr>
            <p:spPr bwMode="auto">
              <a:xfrm>
                <a:off x="2250" y="1553"/>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7" name="Line 1460"/>
              <p:cNvSpPr>
                <a:spLocks noChangeShapeType="1"/>
              </p:cNvSpPr>
              <p:nvPr/>
            </p:nvSpPr>
            <p:spPr bwMode="auto">
              <a:xfrm>
                <a:off x="2251" y="1555"/>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8" name="Line 1461"/>
              <p:cNvSpPr>
                <a:spLocks noChangeShapeType="1"/>
              </p:cNvSpPr>
              <p:nvPr/>
            </p:nvSpPr>
            <p:spPr bwMode="auto">
              <a:xfrm>
                <a:off x="2251" y="155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9" name="Line 1462"/>
              <p:cNvSpPr>
                <a:spLocks noChangeShapeType="1"/>
              </p:cNvSpPr>
              <p:nvPr/>
            </p:nvSpPr>
            <p:spPr bwMode="auto">
              <a:xfrm>
                <a:off x="2252" y="1555"/>
                <a:ext cx="7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0" name="Line 1463"/>
              <p:cNvSpPr>
                <a:spLocks noChangeShapeType="1"/>
              </p:cNvSpPr>
              <p:nvPr/>
            </p:nvSpPr>
            <p:spPr bwMode="auto">
              <a:xfrm flipV="1">
                <a:off x="2323" y="1553"/>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1" name="Line 1464"/>
              <p:cNvSpPr>
                <a:spLocks noChangeShapeType="1"/>
              </p:cNvSpPr>
              <p:nvPr/>
            </p:nvSpPr>
            <p:spPr bwMode="auto">
              <a:xfrm>
                <a:off x="2324" y="1553"/>
                <a:ext cx="2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2" name="Line 1465"/>
              <p:cNvSpPr>
                <a:spLocks noChangeShapeType="1"/>
              </p:cNvSpPr>
              <p:nvPr/>
            </p:nvSpPr>
            <p:spPr bwMode="auto">
              <a:xfrm>
                <a:off x="2149" y="155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3" name="Line 1466"/>
              <p:cNvSpPr>
                <a:spLocks noChangeShapeType="1"/>
              </p:cNvSpPr>
              <p:nvPr/>
            </p:nvSpPr>
            <p:spPr bwMode="auto">
              <a:xfrm>
                <a:off x="2150" y="1550"/>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4" name="Line 1467"/>
              <p:cNvSpPr>
                <a:spLocks noChangeShapeType="1"/>
              </p:cNvSpPr>
              <p:nvPr/>
            </p:nvSpPr>
            <p:spPr bwMode="auto">
              <a:xfrm>
                <a:off x="2160" y="155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5" name="Line 1468"/>
              <p:cNvSpPr>
                <a:spLocks noChangeShapeType="1"/>
              </p:cNvSpPr>
              <p:nvPr/>
            </p:nvSpPr>
            <p:spPr bwMode="auto">
              <a:xfrm>
                <a:off x="2161" y="1551"/>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6" name="Line 1469"/>
              <p:cNvSpPr>
                <a:spLocks noChangeShapeType="1"/>
              </p:cNvSpPr>
              <p:nvPr/>
            </p:nvSpPr>
            <p:spPr bwMode="auto">
              <a:xfrm>
                <a:off x="2161" y="155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7" name="Line 1470"/>
              <p:cNvSpPr>
                <a:spLocks noChangeShapeType="1"/>
              </p:cNvSpPr>
              <p:nvPr/>
            </p:nvSpPr>
            <p:spPr bwMode="auto">
              <a:xfrm>
                <a:off x="2162" y="1551"/>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8" name="Line 1471"/>
              <p:cNvSpPr>
                <a:spLocks noChangeShapeType="1"/>
              </p:cNvSpPr>
              <p:nvPr/>
            </p:nvSpPr>
            <p:spPr bwMode="auto">
              <a:xfrm>
                <a:off x="2172" y="1551"/>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9" name="Line 1472"/>
              <p:cNvSpPr>
                <a:spLocks noChangeShapeType="1"/>
              </p:cNvSpPr>
              <p:nvPr/>
            </p:nvSpPr>
            <p:spPr bwMode="auto">
              <a:xfrm>
                <a:off x="2172" y="155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0" name="Line 1473"/>
              <p:cNvSpPr>
                <a:spLocks noChangeShapeType="1"/>
              </p:cNvSpPr>
              <p:nvPr/>
            </p:nvSpPr>
            <p:spPr bwMode="auto">
              <a:xfrm>
                <a:off x="2173" y="155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1" name="Line 1474"/>
              <p:cNvSpPr>
                <a:spLocks noChangeShapeType="1"/>
              </p:cNvSpPr>
              <p:nvPr/>
            </p:nvSpPr>
            <p:spPr bwMode="auto">
              <a:xfrm>
                <a:off x="2174" y="1551"/>
                <a:ext cx="1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2" name="Line 1475"/>
              <p:cNvSpPr>
                <a:spLocks noChangeShapeType="1"/>
              </p:cNvSpPr>
              <p:nvPr/>
            </p:nvSpPr>
            <p:spPr bwMode="auto">
              <a:xfrm>
                <a:off x="2184" y="1551"/>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3" name="Line 1476"/>
              <p:cNvSpPr>
                <a:spLocks noChangeShapeType="1"/>
              </p:cNvSpPr>
              <p:nvPr/>
            </p:nvSpPr>
            <p:spPr bwMode="auto">
              <a:xfrm>
                <a:off x="2186" y="155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4" name="Line 1477"/>
              <p:cNvSpPr>
                <a:spLocks noChangeShapeType="1"/>
              </p:cNvSpPr>
              <p:nvPr/>
            </p:nvSpPr>
            <p:spPr bwMode="auto">
              <a:xfrm>
                <a:off x="2186" y="155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5" name="Line 1478"/>
              <p:cNvSpPr>
                <a:spLocks noChangeShapeType="1"/>
              </p:cNvSpPr>
              <p:nvPr/>
            </p:nvSpPr>
            <p:spPr bwMode="auto">
              <a:xfrm>
                <a:off x="2188" y="1552"/>
                <a:ext cx="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6" name="Line 1479"/>
              <p:cNvSpPr>
                <a:spLocks noChangeShapeType="1"/>
              </p:cNvSpPr>
              <p:nvPr/>
            </p:nvSpPr>
            <p:spPr bwMode="auto">
              <a:xfrm>
                <a:off x="2200" y="155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7" name="Line 1480"/>
              <p:cNvSpPr>
                <a:spLocks noChangeShapeType="1"/>
              </p:cNvSpPr>
              <p:nvPr/>
            </p:nvSpPr>
            <p:spPr bwMode="auto">
              <a:xfrm>
                <a:off x="2201" y="155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8" name="Line 1481"/>
              <p:cNvSpPr>
                <a:spLocks noChangeShapeType="1"/>
              </p:cNvSpPr>
              <p:nvPr/>
            </p:nvSpPr>
            <p:spPr bwMode="auto">
              <a:xfrm>
                <a:off x="2202" y="155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9" name="Line 1482"/>
              <p:cNvSpPr>
                <a:spLocks noChangeShapeType="1"/>
              </p:cNvSpPr>
              <p:nvPr/>
            </p:nvSpPr>
            <p:spPr bwMode="auto">
              <a:xfrm>
                <a:off x="2203" y="1552"/>
                <a:ext cx="1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0" name="Line 1483"/>
              <p:cNvSpPr>
                <a:spLocks noChangeShapeType="1"/>
              </p:cNvSpPr>
              <p:nvPr/>
            </p:nvSpPr>
            <p:spPr bwMode="auto">
              <a:xfrm>
                <a:off x="2221" y="1552"/>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1" name="Line 1484"/>
              <p:cNvSpPr>
                <a:spLocks noChangeShapeType="1"/>
              </p:cNvSpPr>
              <p:nvPr/>
            </p:nvSpPr>
            <p:spPr bwMode="auto">
              <a:xfrm>
                <a:off x="2221" y="155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2" name="Line 1485"/>
              <p:cNvSpPr>
                <a:spLocks noChangeShapeType="1"/>
              </p:cNvSpPr>
              <p:nvPr/>
            </p:nvSpPr>
            <p:spPr bwMode="auto">
              <a:xfrm>
                <a:off x="2222" y="155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3" name="Line 1486"/>
              <p:cNvSpPr>
                <a:spLocks noChangeShapeType="1"/>
              </p:cNvSpPr>
              <p:nvPr/>
            </p:nvSpPr>
            <p:spPr bwMode="auto">
              <a:xfrm>
                <a:off x="2223" y="1553"/>
                <a:ext cx="2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4" name="Line 1487"/>
              <p:cNvSpPr>
                <a:spLocks noChangeShapeType="1"/>
              </p:cNvSpPr>
              <p:nvPr/>
            </p:nvSpPr>
            <p:spPr bwMode="auto">
              <a:xfrm>
                <a:off x="2057" y="1541"/>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5" name="Line 1488"/>
              <p:cNvSpPr>
                <a:spLocks noChangeShapeType="1"/>
              </p:cNvSpPr>
              <p:nvPr/>
            </p:nvSpPr>
            <p:spPr bwMode="auto">
              <a:xfrm>
                <a:off x="2057" y="154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6" name="Line 1489"/>
              <p:cNvSpPr>
                <a:spLocks noChangeShapeType="1"/>
              </p:cNvSpPr>
              <p:nvPr/>
            </p:nvSpPr>
            <p:spPr bwMode="auto">
              <a:xfrm>
                <a:off x="2058" y="154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7" name="Line 1490"/>
              <p:cNvSpPr>
                <a:spLocks noChangeShapeType="1"/>
              </p:cNvSpPr>
              <p:nvPr/>
            </p:nvSpPr>
            <p:spPr bwMode="auto">
              <a:xfrm>
                <a:off x="2059" y="154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8" name="Line 1491"/>
              <p:cNvSpPr>
                <a:spLocks noChangeShapeType="1"/>
              </p:cNvSpPr>
              <p:nvPr/>
            </p:nvSpPr>
            <p:spPr bwMode="auto">
              <a:xfrm>
                <a:off x="2061" y="1541"/>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9" name="Line 1492"/>
              <p:cNvSpPr>
                <a:spLocks noChangeShapeType="1"/>
              </p:cNvSpPr>
              <p:nvPr/>
            </p:nvSpPr>
            <p:spPr bwMode="auto">
              <a:xfrm>
                <a:off x="2063" y="154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0" name="Line 1493"/>
              <p:cNvSpPr>
                <a:spLocks noChangeShapeType="1"/>
              </p:cNvSpPr>
              <p:nvPr/>
            </p:nvSpPr>
            <p:spPr bwMode="auto">
              <a:xfrm>
                <a:off x="2064" y="154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1" name="Line 1494"/>
              <p:cNvSpPr>
                <a:spLocks noChangeShapeType="1"/>
              </p:cNvSpPr>
              <p:nvPr/>
            </p:nvSpPr>
            <p:spPr bwMode="auto">
              <a:xfrm>
                <a:off x="2064" y="1542"/>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2" name="Line 1495"/>
              <p:cNvSpPr>
                <a:spLocks noChangeShapeType="1"/>
              </p:cNvSpPr>
              <p:nvPr/>
            </p:nvSpPr>
            <p:spPr bwMode="auto">
              <a:xfrm>
                <a:off x="2067" y="154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3" name="Line 1496"/>
              <p:cNvSpPr>
                <a:spLocks noChangeShapeType="1"/>
              </p:cNvSpPr>
              <p:nvPr/>
            </p:nvSpPr>
            <p:spPr bwMode="auto">
              <a:xfrm>
                <a:off x="2067" y="154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4" name="Line 1497"/>
              <p:cNvSpPr>
                <a:spLocks noChangeShapeType="1"/>
              </p:cNvSpPr>
              <p:nvPr/>
            </p:nvSpPr>
            <p:spPr bwMode="auto">
              <a:xfrm>
                <a:off x="2069" y="154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5" name="Line 1498"/>
              <p:cNvSpPr>
                <a:spLocks noChangeShapeType="1"/>
              </p:cNvSpPr>
              <p:nvPr/>
            </p:nvSpPr>
            <p:spPr bwMode="auto">
              <a:xfrm>
                <a:off x="2070" y="1542"/>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6" name="Line 1499"/>
              <p:cNvSpPr>
                <a:spLocks noChangeShapeType="1"/>
              </p:cNvSpPr>
              <p:nvPr/>
            </p:nvSpPr>
            <p:spPr bwMode="auto">
              <a:xfrm>
                <a:off x="2074" y="1542"/>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7" name="Line 1500"/>
              <p:cNvSpPr>
                <a:spLocks noChangeShapeType="1"/>
              </p:cNvSpPr>
              <p:nvPr/>
            </p:nvSpPr>
            <p:spPr bwMode="auto">
              <a:xfrm>
                <a:off x="2075" y="1544"/>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8" name="Line 1501"/>
              <p:cNvSpPr>
                <a:spLocks noChangeShapeType="1"/>
              </p:cNvSpPr>
              <p:nvPr/>
            </p:nvSpPr>
            <p:spPr bwMode="auto">
              <a:xfrm>
                <a:off x="2075" y="154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9" name="Line 1502"/>
              <p:cNvSpPr>
                <a:spLocks noChangeShapeType="1"/>
              </p:cNvSpPr>
              <p:nvPr/>
            </p:nvSpPr>
            <p:spPr bwMode="auto">
              <a:xfrm>
                <a:off x="2077" y="1544"/>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0" name="Line 1503"/>
              <p:cNvSpPr>
                <a:spLocks noChangeShapeType="1"/>
              </p:cNvSpPr>
              <p:nvPr/>
            </p:nvSpPr>
            <p:spPr bwMode="auto">
              <a:xfrm>
                <a:off x="2080" y="1544"/>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1" name="Line 1504"/>
              <p:cNvSpPr>
                <a:spLocks noChangeShapeType="1"/>
              </p:cNvSpPr>
              <p:nvPr/>
            </p:nvSpPr>
            <p:spPr bwMode="auto">
              <a:xfrm>
                <a:off x="2080" y="154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2" name="Line 1505"/>
              <p:cNvSpPr>
                <a:spLocks noChangeShapeType="1"/>
              </p:cNvSpPr>
              <p:nvPr/>
            </p:nvSpPr>
            <p:spPr bwMode="auto">
              <a:xfrm>
                <a:off x="2081" y="154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3" name="Line 1506"/>
              <p:cNvSpPr>
                <a:spLocks noChangeShapeType="1"/>
              </p:cNvSpPr>
              <p:nvPr/>
            </p:nvSpPr>
            <p:spPr bwMode="auto">
              <a:xfrm>
                <a:off x="2082" y="1544"/>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4" name="Line 1507"/>
              <p:cNvSpPr>
                <a:spLocks noChangeShapeType="1"/>
              </p:cNvSpPr>
              <p:nvPr/>
            </p:nvSpPr>
            <p:spPr bwMode="auto">
              <a:xfrm>
                <a:off x="2086" y="154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5" name="Line 1508"/>
              <p:cNvSpPr>
                <a:spLocks noChangeShapeType="1"/>
              </p:cNvSpPr>
              <p:nvPr/>
            </p:nvSpPr>
            <p:spPr bwMode="auto">
              <a:xfrm>
                <a:off x="2087" y="1545"/>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6" name="Line 1509"/>
              <p:cNvSpPr>
                <a:spLocks noChangeShapeType="1"/>
              </p:cNvSpPr>
              <p:nvPr/>
            </p:nvSpPr>
            <p:spPr bwMode="auto">
              <a:xfrm>
                <a:off x="2087" y="154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7" name="Line 1510"/>
              <p:cNvSpPr>
                <a:spLocks noChangeShapeType="1"/>
              </p:cNvSpPr>
              <p:nvPr/>
            </p:nvSpPr>
            <p:spPr bwMode="auto">
              <a:xfrm>
                <a:off x="2088" y="1545"/>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8" name="Line 1511"/>
              <p:cNvSpPr>
                <a:spLocks noChangeShapeType="1"/>
              </p:cNvSpPr>
              <p:nvPr/>
            </p:nvSpPr>
            <p:spPr bwMode="auto">
              <a:xfrm>
                <a:off x="2092" y="154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9" name="Line 1512"/>
              <p:cNvSpPr>
                <a:spLocks noChangeShapeType="1"/>
              </p:cNvSpPr>
              <p:nvPr/>
            </p:nvSpPr>
            <p:spPr bwMode="auto">
              <a:xfrm>
                <a:off x="2093" y="154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0" name="Line 1513"/>
              <p:cNvSpPr>
                <a:spLocks noChangeShapeType="1"/>
              </p:cNvSpPr>
              <p:nvPr/>
            </p:nvSpPr>
            <p:spPr bwMode="auto">
              <a:xfrm>
                <a:off x="2094" y="154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1" name="Line 1514"/>
              <p:cNvSpPr>
                <a:spLocks noChangeShapeType="1"/>
              </p:cNvSpPr>
              <p:nvPr/>
            </p:nvSpPr>
            <p:spPr bwMode="auto">
              <a:xfrm>
                <a:off x="2095" y="1545"/>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2" name="Line 1515"/>
              <p:cNvSpPr>
                <a:spLocks noChangeShapeType="1"/>
              </p:cNvSpPr>
              <p:nvPr/>
            </p:nvSpPr>
            <p:spPr bwMode="auto">
              <a:xfrm>
                <a:off x="2099" y="154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3" name="Line 1516"/>
              <p:cNvSpPr>
                <a:spLocks noChangeShapeType="1"/>
              </p:cNvSpPr>
              <p:nvPr/>
            </p:nvSpPr>
            <p:spPr bwMode="auto">
              <a:xfrm>
                <a:off x="2100" y="1546"/>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4" name="Line 1517"/>
              <p:cNvSpPr>
                <a:spLocks noChangeShapeType="1"/>
              </p:cNvSpPr>
              <p:nvPr/>
            </p:nvSpPr>
            <p:spPr bwMode="auto">
              <a:xfrm>
                <a:off x="2100" y="154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5" name="Line 1518"/>
              <p:cNvSpPr>
                <a:spLocks noChangeShapeType="1"/>
              </p:cNvSpPr>
              <p:nvPr/>
            </p:nvSpPr>
            <p:spPr bwMode="auto">
              <a:xfrm>
                <a:off x="2101" y="154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6" name="Line 1519"/>
              <p:cNvSpPr>
                <a:spLocks noChangeShapeType="1"/>
              </p:cNvSpPr>
              <p:nvPr/>
            </p:nvSpPr>
            <p:spPr bwMode="auto">
              <a:xfrm>
                <a:off x="2103" y="154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7" name="Line 1520"/>
              <p:cNvSpPr>
                <a:spLocks noChangeShapeType="1"/>
              </p:cNvSpPr>
              <p:nvPr/>
            </p:nvSpPr>
            <p:spPr bwMode="auto">
              <a:xfrm>
                <a:off x="2104" y="154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8" name="Line 1521"/>
              <p:cNvSpPr>
                <a:spLocks noChangeShapeType="1"/>
              </p:cNvSpPr>
              <p:nvPr/>
            </p:nvSpPr>
            <p:spPr bwMode="auto">
              <a:xfrm>
                <a:off x="2106" y="1546"/>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9" name="Line 1522"/>
              <p:cNvSpPr>
                <a:spLocks noChangeShapeType="1"/>
              </p:cNvSpPr>
              <p:nvPr/>
            </p:nvSpPr>
            <p:spPr bwMode="auto">
              <a:xfrm>
                <a:off x="2108" y="1547"/>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00" name="Line 1523"/>
              <p:cNvSpPr>
                <a:spLocks noChangeShapeType="1"/>
              </p:cNvSpPr>
              <p:nvPr/>
            </p:nvSpPr>
            <p:spPr bwMode="auto">
              <a:xfrm>
                <a:off x="2108" y="154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01" name="Line 1524"/>
              <p:cNvSpPr>
                <a:spLocks noChangeShapeType="1"/>
              </p:cNvSpPr>
              <p:nvPr/>
            </p:nvSpPr>
            <p:spPr bwMode="auto">
              <a:xfrm>
                <a:off x="2109" y="1547"/>
                <a:ext cx="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02" name="Line 1525"/>
              <p:cNvSpPr>
                <a:spLocks noChangeShapeType="1"/>
              </p:cNvSpPr>
              <p:nvPr/>
            </p:nvSpPr>
            <p:spPr bwMode="auto">
              <a:xfrm>
                <a:off x="2114" y="154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03" name="Line 1526"/>
              <p:cNvSpPr>
                <a:spLocks noChangeShapeType="1"/>
              </p:cNvSpPr>
              <p:nvPr/>
            </p:nvSpPr>
            <p:spPr bwMode="auto">
              <a:xfrm>
                <a:off x="2115" y="154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04" name="Line 1527"/>
              <p:cNvSpPr>
                <a:spLocks noChangeShapeType="1"/>
              </p:cNvSpPr>
              <p:nvPr/>
            </p:nvSpPr>
            <p:spPr bwMode="auto">
              <a:xfrm>
                <a:off x="2116" y="154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05" name="Line 1528"/>
              <p:cNvSpPr>
                <a:spLocks noChangeShapeType="1"/>
              </p:cNvSpPr>
              <p:nvPr/>
            </p:nvSpPr>
            <p:spPr bwMode="auto">
              <a:xfrm>
                <a:off x="2117" y="1547"/>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06" name="Line 1529"/>
              <p:cNvSpPr>
                <a:spLocks noChangeShapeType="1"/>
              </p:cNvSpPr>
              <p:nvPr/>
            </p:nvSpPr>
            <p:spPr bwMode="auto">
              <a:xfrm>
                <a:off x="2121" y="154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07" name="Line 1530"/>
              <p:cNvSpPr>
                <a:spLocks noChangeShapeType="1"/>
              </p:cNvSpPr>
              <p:nvPr/>
            </p:nvSpPr>
            <p:spPr bwMode="auto">
              <a:xfrm>
                <a:off x="2122" y="154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08" name="Line 1531"/>
              <p:cNvSpPr>
                <a:spLocks noChangeShapeType="1"/>
              </p:cNvSpPr>
              <p:nvPr/>
            </p:nvSpPr>
            <p:spPr bwMode="auto">
              <a:xfrm>
                <a:off x="2123" y="154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09" name="Line 1532"/>
              <p:cNvSpPr>
                <a:spLocks noChangeShapeType="1"/>
              </p:cNvSpPr>
              <p:nvPr/>
            </p:nvSpPr>
            <p:spPr bwMode="auto">
              <a:xfrm>
                <a:off x="2125" y="1548"/>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10" name="Line 1533"/>
              <p:cNvSpPr>
                <a:spLocks noChangeShapeType="1"/>
              </p:cNvSpPr>
              <p:nvPr/>
            </p:nvSpPr>
            <p:spPr bwMode="auto">
              <a:xfrm>
                <a:off x="2129" y="154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11" name="Line 1534"/>
              <p:cNvSpPr>
                <a:spLocks noChangeShapeType="1"/>
              </p:cNvSpPr>
              <p:nvPr/>
            </p:nvSpPr>
            <p:spPr bwMode="auto">
              <a:xfrm>
                <a:off x="2131" y="154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12" name="Line 1535"/>
              <p:cNvSpPr>
                <a:spLocks noChangeShapeType="1"/>
              </p:cNvSpPr>
              <p:nvPr/>
            </p:nvSpPr>
            <p:spPr bwMode="auto">
              <a:xfrm>
                <a:off x="2132" y="154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13" name="Line 1536"/>
              <p:cNvSpPr>
                <a:spLocks noChangeShapeType="1"/>
              </p:cNvSpPr>
              <p:nvPr/>
            </p:nvSpPr>
            <p:spPr bwMode="auto">
              <a:xfrm>
                <a:off x="2133" y="1548"/>
                <a:ext cx="6"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14" name="Line 1537"/>
              <p:cNvSpPr>
                <a:spLocks noChangeShapeType="1"/>
              </p:cNvSpPr>
              <p:nvPr/>
            </p:nvSpPr>
            <p:spPr bwMode="auto">
              <a:xfrm>
                <a:off x="2139" y="1548"/>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15" name="Line 1538"/>
              <p:cNvSpPr>
                <a:spLocks noChangeShapeType="1"/>
              </p:cNvSpPr>
              <p:nvPr/>
            </p:nvSpPr>
            <p:spPr bwMode="auto">
              <a:xfrm>
                <a:off x="2140" y="155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16" name="Line 1539"/>
              <p:cNvSpPr>
                <a:spLocks noChangeShapeType="1"/>
              </p:cNvSpPr>
              <p:nvPr/>
            </p:nvSpPr>
            <p:spPr bwMode="auto">
              <a:xfrm>
                <a:off x="2142" y="155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17" name="Line 1540"/>
              <p:cNvSpPr>
                <a:spLocks noChangeShapeType="1"/>
              </p:cNvSpPr>
              <p:nvPr/>
            </p:nvSpPr>
            <p:spPr bwMode="auto">
              <a:xfrm>
                <a:off x="2143" y="1550"/>
                <a:ext cx="6"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18" name="Line 1541"/>
              <p:cNvSpPr>
                <a:spLocks noChangeShapeType="1"/>
              </p:cNvSpPr>
              <p:nvPr/>
            </p:nvSpPr>
            <p:spPr bwMode="auto">
              <a:xfrm>
                <a:off x="1965" y="1527"/>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19" name="Line 1542"/>
              <p:cNvSpPr>
                <a:spLocks noChangeShapeType="1"/>
              </p:cNvSpPr>
              <p:nvPr/>
            </p:nvSpPr>
            <p:spPr bwMode="auto">
              <a:xfrm>
                <a:off x="1968" y="152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0" name="Line 1543"/>
              <p:cNvSpPr>
                <a:spLocks noChangeShapeType="1"/>
              </p:cNvSpPr>
              <p:nvPr/>
            </p:nvSpPr>
            <p:spPr bwMode="auto">
              <a:xfrm>
                <a:off x="1970" y="1528"/>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1" name="Line 1544"/>
              <p:cNvSpPr>
                <a:spLocks noChangeShapeType="1"/>
              </p:cNvSpPr>
              <p:nvPr/>
            </p:nvSpPr>
            <p:spPr bwMode="auto">
              <a:xfrm>
                <a:off x="1970" y="1528"/>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2" name="Line 1545"/>
              <p:cNvSpPr>
                <a:spLocks noChangeShapeType="1"/>
              </p:cNvSpPr>
              <p:nvPr/>
            </p:nvSpPr>
            <p:spPr bwMode="auto">
              <a:xfrm>
                <a:off x="1973" y="152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3" name="Line 1546"/>
              <p:cNvSpPr>
                <a:spLocks noChangeShapeType="1"/>
              </p:cNvSpPr>
              <p:nvPr/>
            </p:nvSpPr>
            <p:spPr bwMode="auto">
              <a:xfrm>
                <a:off x="1974" y="152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4" name="Line 1547"/>
              <p:cNvSpPr>
                <a:spLocks noChangeShapeType="1"/>
              </p:cNvSpPr>
              <p:nvPr/>
            </p:nvSpPr>
            <p:spPr bwMode="auto">
              <a:xfrm>
                <a:off x="1975" y="152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5" name="Line 1548"/>
              <p:cNvSpPr>
                <a:spLocks noChangeShapeType="1"/>
              </p:cNvSpPr>
              <p:nvPr/>
            </p:nvSpPr>
            <p:spPr bwMode="auto">
              <a:xfrm>
                <a:off x="1976" y="152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6" name="Line 1549"/>
              <p:cNvSpPr>
                <a:spLocks noChangeShapeType="1"/>
              </p:cNvSpPr>
              <p:nvPr/>
            </p:nvSpPr>
            <p:spPr bwMode="auto">
              <a:xfrm>
                <a:off x="1976" y="152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7" name="Line 1550"/>
              <p:cNvSpPr>
                <a:spLocks noChangeShapeType="1"/>
              </p:cNvSpPr>
              <p:nvPr/>
            </p:nvSpPr>
            <p:spPr bwMode="auto">
              <a:xfrm>
                <a:off x="1978" y="152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8" name="Line 1551"/>
              <p:cNvSpPr>
                <a:spLocks noChangeShapeType="1"/>
              </p:cNvSpPr>
              <p:nvPr/>
            </p:nvSpPr>
            <p:spPr bwMode="auto">
              <a:xfrm>
                <a:off x="1979" y="152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9" name="Line 1552"/>
              <p:cNvSpPr>
                <a:spLocks noChangeShapeType="1"/>
              </p:cNvSpPr>
              <p:nvPr/>
            </p:nvSpPr>
            <p:spPr bwMode="auto">
              <a:xfrm>
                <a:off x="1979" y="152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0" name="Line 1553"/>
              <p:cNvSpPr>
                <a:spLocks noChangeShapeType="1"/>
              </p:cNvSpPr>
              <p:nvPr/>
            </p:nvSpPr>
            <p:spPr bwMode="auto">
              <a:xfrm>
                <a:off x="1981" y="1529"/>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1" name="Line 1554"/>
              <p:cNvSpPr>
                <a:spLocks noChangeShapeType="1"/>
              </p:cNvSpPr>
              <p:nvPr/>
            </p:nvSpPr>
            <p:spPr bwMode="auto">
              <a:xfrm>
                <a:off x="1981" y="153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2" name="Line 1555"/>
              <p:cNvSpPr>
                <a:spLocks noChangeShapeType="1"/>
              </p:cNvSpPr>
              <p:nvPr/>
            </p:nvSpPr>
            <p:spPr bwMode="auto">
              <a:xfrm>
                <a:off x="1982" y="153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3" name="Line 1556"/>
              <p:cNvSpPr>
                <a:spLocks noChangeShapeType="1"/>
              </p:cNvSpPr>
              <p:nvPr/>
            </p:nvSpPr>
            <p:spPr bwMode="auto">
              <a:xfrm>
                <a:off x="1984" y="1530"/>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4" name="Line 1557"/>
              <p:cNvSpPr>
                <a:spLocks noChangeShapeType="1"/>
              </p:cNvSpPr>
              <p:nvPr/>
            </p:nvSpPr>
            <p:spPr bwMode="auto">
              <a:xfrm>
                <a:off x="1984" y="153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5" name="Line 1558"/>
              <p:cNvSpPr>
                <a:spLocks noChangeShapeType="1"/>
              </p:cNvSpPr>
              <p:nvPr/>
            </p:nvSpPr>
            <p:spPr bwMode="auto">
              <a:xfrm>
                <a:off x="1985" y="153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6" name="Line 1559"/>
              <p:cNvSpPr>
                <a:spLocks noChangeShapeType="1"/>
              </p:cNvSpPr>
              <p:nvPr/>
            </p:nvSpPr>
            <p:spPr bwMode="auto">
              <a:xfrm>
                <a:off x="1986" y="1530"/>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7" name="Line 1560"/>
              <p:cNvSpPr>
                <a:spLocks noChangeShapeType="1"/>
              </p:cNvSpPr>
              <p:nvPr/>
            </p:nvSpPr>
            <p:spPr bwMode="auto">
              <a:xfrm>
                <a:off x="1986" y="1530"/>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8" name="Line 1561"/>
              <p:cNvSpPr>
                <a:spLocks noChangeShapeType="1"/>
              </p:cNvSpPr>
              <p:nvPr/>
            </p:nvSpPr>
            <p:spPr bwMode="auto">
              <a:xfrm>
                <a:off x="1989" y="153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9" name="Line 1562"/>
              <p:cNvSpPr>
                <a:spLocks noChangeShapeType="1"/>
              </p:cNvSpPr>
              <p:nvPr/>
            </p:nvSpPr>
            <p:spPr bwMode="auto">
              <a:xfrm>
                <a:off x="1990" y="153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0" name="Line 1563"/>
              <p:cNvSpPr>
                <a:spLocks noChangeShapeType="1"/>
              </p:cNvSpPr>
              <p:nvPr/>
            </p:nvSpPr>
            <p:spPr bwMode="auto">
              <a:xfrm>
                <a:off x="1991" y="1531"/>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1" name="Line 1564"/>
              <p:cNvSpPr>
                <a:spLocks noChangeShapeType="1"/>
              </p:cNvSpPr>
              <p:nvPr/>
            </p:nvSpPr>
            <p:spPr bwMode="auto">
              <a:xfrm>
                <a:off x="1991" y="153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2" name="Line 1565"/>
              <p:cNvSpPr>
                <a:spLocks noChangeShapeType="1"/>
              </p:cNvSpPr>
              <p:nvPr/>
            </p:nvSpPr>
            <p:spPr bwMode="auto">
              <a:xfrm>
                <a:off x="1992" y="153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3" name="Line 1566"/>
              <p:cNvSpPr>
                <a:spLocks noChangeShapeType="1"/>
              </p:cNvSpPr>
              <p:nvPr/>
            </p:nvSpPr>
            <p:spPr bwMode="auto">
              <a:xfrm>
                <a:off x="1993" y="153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4" name="Line 1567"/>
              <p:cNvSpPr>
                <a:spLocks noChangeShapeType="1"/>
              </p:cNvSpPr>
              <p:nvPr/>
            </p:nvSpPr>
            <p:spPr bwMode="auto">
              <a:xfrm>
                <a:off x="1995" y="1531"/>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5" name="Line 1568"/>
              <p:cNvSpPr>
                <a:spLocks noChangeShapeType="1"/>
              </p:cNvSpPr>
              <p:nvPr/>
            </p:nvSpPr>
            <p:spPr bwMode="auto">
              <a:xfrm>
                <a:off x="1995" y="153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6" name="Line 1569"/>
              <p:cNvSpPr>
                <a:spLocks noChangeShapeType="1"/>
              </p:cNvSpPr>
              <p:nvPr/>
            </p:nvSpPr>
            <p:spPr bwMode="auto">
              <a:xfrm>
                <a:off x="1996" y="1531"/>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7" name="Line 1570"/>
              <p:cNvSpPr>
                <a:spLocks noChangeShapeType="1"/>
              </p:cNvSpPr>
              <p:nvPr/>
            </p:nvSpPr>
            <p:spPr bwMode="auto">
              <a:xfrm>
                <a:off x="1997" y="1533"/>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8" name="Line 1571"/>
              <p:cNvSpPr>
                <a:spLocks noChangeShapeType="1"/>
              </p:cNvSpPr>
              <p:nvPr/>
            </p:nvSpPr>
            <p:spPr bwMode="auto">
              <a:xfrm>
                <a:off x="1997" y="153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9" name="Line 1572"/>
              <p:cNvSpPr>
                <a:spLocks noChangeShapeType="1"/>
              </p:cNvSpPr>
              <p:nvPr/>
            </p:nvSpPr>
            <p:spPr bwMode="auto">
              <a:xfrm>
                <a:off x="1998" y="153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50" name="Line 1573"/>
              <p:cNvSpPr>
                <a:spLocks noChangeShapeType="1"/>
              </p:cNvSpPr>
              <p:nvPr/>
            </p:nvSpPr>
            <p:spPr bwMode="auto">
              <a:xfrm>
                <a:off x="1999" y="1533"/>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51" name="Line 1574"/>
              <p:cNvSpPr>
                <a:spLocks noChangeShapeType="1"/>
              </p:cNvSpPr>
              <p:nvPr/>
            </p:nvSpPr>
            <p:spPr bwMode="auto">
              <a:xfrm>
                <a:off x="2002" y="1534"/>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52" name="Line 1575"/>
              <p:cNvSpPr>
                <a:spLocks noChangeShapeType="1"/>
              </p:cNvSpPr>
              <p:nvPr/>
            </p:nvSpPr>
            <p:spPr bwMode="auto">
              <a:xfrm>
                <a:off x="2002" y="153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53" name="Line 1576"/>
              <p:cNvSpPr>
                <a:spLocks noChangeShapeType="1"/>
              </p:cNvSpPr>
              <p:nvPr/>
            </p:nvSpPr>
            <p:spPr bwMode="auto">
              <a:xfrm>
                <a:off x="2003" y="153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54" name="Line 1577"/>
              <p:cNvSpPr>
                <a:spLocks noChangeShapeType="1"/>
              </p:cNvSpPr>
              <p:nvPr/>
            </p:nvSpPr>
            <p:spPr bwMode="auto">
              <a:xfrm>
                <a:off x="2004" y="153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55" name="Line 1578"/>
              <p:cNvSpPr>
                <a:spLocks noChangeShapeType="1"/>
              </p:cNvSpPr>
              <p:nvPr/>
            </p:nvSpPr>
            <p:spPr bwMode="auto">
              <a:xfrm>
                <a:off x="2006" y="153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56" name="Line 1579"/>
              <p:cNvSpPr>
                <a:spLocks noChangeShapeType="1"/>
              </p:cNvSpPr>
              <p:nvPr/>
            </p:nvSpPr>
            <p:spPr bwMode="auto">
              <a:xfrm>
                <a:off x="2007" y="153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57" name="Line 1580"/>
              <p:cNvSpPr>
                <a:spLocks noChangeShapeType="1"/>
              </p:cNvSpPr>
              <p:nvPr/>
            </p:nvSpPr>
            <p:spPr bwMode="auto">
              <a:xfrm>
                <a:off x="2009" y="1534"/>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58" name="Line 1581"/>
              <p:cNvSpPr>
                <a:spLocks noChangeShapeType="1"/>
              </p:cNvSpPr>
              <p:nvPr/>
            </p:nvSpPr>
            <p:spPr bwMode="auto">
              <a:xfrm>
                <a:off x="2009" y="153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59" name="Line 1582"/>
              <p:cNvSpPr>
                <a:spLocks noChangeShapeType="1"/>
              </p:cNvSpPr>
              <p:nvPr/>
            </p:nvSpPr>
            <p:spPr bwMode="auto">
              <a:xfrm>
                <a:off x="2010" y="1535"/>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60" name="Line 1583"/>
              <p:cNvSpPr>
                <a:spLocks noChangeShapeType="1"/>
              </p:cNvSpPr>
              <p:nvPr/>
            </p:nvSpPr>
            <p:spPr bwMode="auto">
              <a:xfrm>
                <a:off x="2012" y="153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61" name="Line 1584"/>
              <p:cNvSpPr>
                <a:spLocks noChangeShapeType="1"/>
              </p:cNvSpPr>
              <p:nvPr/>
            </p:nvSpPr>
            <p:spPr bwMode="auto">
              <a:xfrm>
                <a:off x="2013" y="153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62" name="Line 1585"/>
              <p:cNvSpPr>
                <a:spLocks noChangeShapeType="1"/>
              </p:cNvSpPr>
              <p:nvPr/>
            </p:nvSpPr>
            <p:spPr bwMode="auto">
              <a:xfrm>
                <a:off x="2014" y="153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63" name="Line 1586"/>
              <p:cNvSpPr>
                <a:spLocks noChangeShapeType="1"/>
              </p:cNvSpPr>
              <p:nvPr/>
            </p:nvSpPr>
            <p:spPr bwMode="auto">
              <a:xfrm>
                <a:off x="2015" y="1535"/>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64" name="Line 1587"/>
              <p:cNvSpPr>
                <a:spLocks noChangeShapeType="1"/>
              </p:cNvSpPr>
              <p:nvPr/>
            </p:nvSpPr>
            <p:spPr bwMode="auto">
              <a:xfrm>
                <a:off x="2015" y="1535"/>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65" name="Line 1588"/>
              <p:cNvSpPr>
                <a:spLocks noChangeShapeType="1"/>
              </p:cNvSpPr>
              <p:nvPr/>
            </p:nvSpPr>
            <p:spPr bwMode="auto">
              <a:xfrm>
                <a:off x="2018" y="153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66" name="Line 1589"/>
              <p:cNvSpPr>
                <a:spLocks noChangeShapeType="1"/>
              </p:cNvSpPr>
              <p:nvPr/>
            </p:nvSpPr>
            <p:spPr bwMode="auto">
              <a:xfrm>
                <a:off x="2019" y="1536"/>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67" name="Line 1590"/>
              <p:cNvSpPr>
                <a:spLocks noChangeShapeType="1"/>
              </p:cNvSpPr>
              <p:nvPr/>
            </p:nvSpPr>
            <p:spPr bwMode="auto">
              <a:xfrm>
                <a:off x="2023" y="1536"/>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68" name="Line 1591"/>
              <p:cNvSpPr>
                <a:spLocks noChangeShapeType="1"/>
              </p:cNvSpPr>
              <p:nvPr/>
            </p:nvSpPr>
            <p:spPr bwMode="auto">
              <a:xfrm>
                <a:off x="2023" y="1536"/>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69" name="Line 1592"/>
              <p:cNvSpPr>
                <a:spLocks noChangeShapeType="1"/>
              </p:cNvSpPr>
              <p:nvPr/>
            </p:nvSpPr>
            <p:spPr bwMode="auto">
              <a:xfrm>
                <a:off x="2026" y="1536"/>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0" name="Line 1593"/>
              <p:cNvSpPr>
                <a:spLocks noChangeShapeType="1"/>
              </p:cNvSpPr>
              <p:nvPr/>
            </p:nvSpPr>
            <p:spPr bwMode="auto">
              <a:xfrm>
                <a:off x="2027" y="1538"/>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1" name="Line 1594"/>
              <p:cNvSpPr>
                <a:spLocks noChangeShapeType="1"/>
              </p:cNvSpPr>
              <p:nvPr/>
            </p:nvSpPr>
            <p:spPr bwMode="auto">
              <a:xfrm>
                <a:off x="2031" y="153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2" name="Line 1595"/>
              <p:cNvSpPr>
                <a:spLocks noChangeShapeType="1"/>
              </p:cNvSpPr>
              <p:nvPr/>
            </p:nvSpPr>
            <p:spPr bwMode="auto">
              <a:xfrm>
                <a:off x="2032" y="1538"/>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3" name="Line 1596"/>
              <p:cNvSpPr>
                <a:spLocks noChangeShapeType="1"/>
              </p:cNvSpPr>
              <p:nvPr/>
            </p:nvSpPr>
            <p:spPr bwMode="auto">
              <a:xfrm>
                <a:off x="2036" y="153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4" name="Line 1597"/>
              <p:cNvSpPr>
                <a:spLocks noChangeShapeType="1"/>
              </p:cNvSpPr>
              <p:nvPr/>
            </p:nvSpPr>
            <p:spPr bwMode="auto">
              <a:xfrm>
                <a:off x="2037" y="153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5" name="Line 1598"/>
              <p:cNvSpPr>
                <a:spLocks noChangeShapeType="1"/>
              </p:cNvSpPr>
              <p:nvPr/>
            </p:nvSpPr>
            <p:spPr bwMode="auto">
              <a:xfrm>
                <a:off x="2037" y="153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6" name="Line 1599"/>
              <p:cNvSpPr>
                <a:spLocks noChangeShapeType="1"/>
              </p:cNvSpPr>
              <p:nvPr/>
            </p:nvSpPr>
            <p:spPr bwMode="auto">
              <a:xfrm>
                <a:off x="2038" y="153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7" name="Line 1600"/>
              <p:cNvSpPr>
                <a:spLocks noChangeShapeType="1"/>
              </p:cNvSpPr>
              <p:nvPr/>
            </p:nvSpPr>
            <p:spPr bwMode="auto">
              <a:xfrm>
                <a:off x="2040" y="153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8" name="Line 1601"/>
              <p:cNvSpPr>
                <a:spLocks noChangeShapeType="1"/>
              </p:cNvSpPr>
              <p:nvPr/>
            </p:nvSpPr>
            <p:spPr bwMode="auto">
              <a:xfrm>
                <a:off x="2041" y="154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9" name="Line 1602"/>
              <p:cNvSpPr>
                <a:spLocks noChangeShapeType="1"/>
              </p:cNvSpPr>
              <p:nvPr/>
            </p:nvSpPr>
            <p:spPr bwMode="auto">
              <a:xfrm>
                <a:off x="2042" y="154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0" name="Line 1603"/>
              <p:cNvSpPr>
                <a:spLocks noChangeShapeType="1"/>
              </p:cNvSpPr>
              <p:nvPr/>
            </p:nvSpPr>
            <p:spPr bwMode="auto">
              <a:xfrm>
                <a:off x="2043" y="1540"/>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1" name="Line 1604"/>
              <p:cNvSpPr>
                <a:spLocks noChangeShapeType="1"/>
              </p:cNvSpPr>
              <p:nvPr/>
            </p:nvSpPr>
            <p:spPr bwMode="auto">
              <a:xfrm>
                <a:off x="2046" y="154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2" name="Line 1605"/>
              <p:cNvSpPr>
                <a:spLocks noChangeShapeType="1"/>
              </p:cNvSpPr>
              <p:nvPr/>
            </p:nvSpPr>
            <p:spPr bwMode="auto">
              <a:xfrm>
                <a:off x="2047" y="154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3" name="Line 1606"/>
              <p:cNvSpPr>
                <a:spLocks noChangeShapeType="1"/>
              </p:cNvSpPr>
              <p:nvPr/>
            </p:nvSpPr>
            <p:spPr bwMode="auto">
              <a:xfrm>
                <a:off x="2048" y="154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4" name="Line 1607"/>
              <p:cNvSpPr>
                <a:spLocks noChangeShapeType="1"/>
              </p:cNvSpPr>
              <p:nvPr/>
            </p:nvSpPr>
            <p:spPr bwMode="auto">
              <a:xfrm>
                <a:off x="2049" y="1540"/>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5" name="Line 1608"/>
              <p:cNvSpPr>
                <a:spLocks noChangeShapeType="1"/>
              </p:cNvSpPr>
              <p:nvPr/>
            </p:nvSpPr>
            <p:spPr bwMode="auto">
              <a:xfrm>
                <a:off x="2052" y="1540"/>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6" name="Line 1609"/>
              <p:cNvSpPr>
                <a:spLocks noChangeShapeType="1"/>
              </p:cNvSpPr>
              <p:nvPr/>
            </p:nvSpPr>
            <p:spPr bwMode="auto">
              <a:xfrm>
                <a:off x="2052" y="154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7" name="Line 1610"/>
              <p:cNvSpPr>
                <a:spLocks noChangeShapeType="1"/>
              </p:cNvSpPr>
              <p:nvPr/>
            </p:nvSpPr>
            <p:spPr bwMode="auto">
              <a:xfrm>
                <a:off x="2053" y="154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8" name="Line 1611"/>
              <p:cNvSpPr>
                <a:spLocks noChangeShapeType="1"/>
              </p:cNvSpPr>
              <p:nvPr/>
            </p:nvSpPr>
            <p:spPr bwMode="auto">
              <a:xfrm>
                <a:off x="2054" y="1541"/>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27" name="Group 1813"/>
            <p:cNvGrpSpPr>
              <a:grpSpLocks/>
            </p:cNvGrpSpPr>
            <p:nvPr/>
          </p:nvGrpSpPr>
          <p:grpSpPr bwMode="auto">
            <a:xfrm>
              <a:off x="1718" y="1446"/>
              <a:ext cx="247" cy="81"/>
              <a:chOff x="1718" y="1446"/>
              <a:chExt cx="247" cy="81"/>
            </a:xfrm>
          </p:grpSpPr>
          <p:sp>
            <p:nvSpPr>
              <p:cNvPr id="789" name="Line 1613"/>
              <p:cNvSpPr>
                <a:spLocks noChangeShapeType="1"/>
              </p:cNvSpPr>
              <p:nvPr/>
            </p:nvSpPr>
            <p:spPr bwMode="auto">
              <a:xfrm>
                <a:off x="1880" y="150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0" name="Line 1614"/>
              <p:cNvSpPr>
                <a:spLocks noChangeShapeType="1"/>
              </p:cNvSpPr>
              <p:nvPr/>
            </p:nvSpPr>
            <p:spPr bwMode="auto">
              <a:xfrm>
                <a:off x="1882" y="150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1" name="Line 1615"/>
              <p:cNvSpPr>
                <a:spLocks noChangeShapeType="1"/>
              </p:cNvSpPr>
              <p:nvPr/>
            </p:nvSpPr>
            <p:spPr bwMode="auto">
              <a:xfrm>
                <a:off x="1883" y="150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2" name="Line 1616"/>
              <p:cNvSpPr>
                <a:spLocks noChangeShapeType="1"/>
              </p:cNvSpPr>
              <p:nvPr/>
            </p:nvSpPr>
            <p:spPr bwMode="auto">
              <a:xfrm>
                <a:off x="1884" y="1508"/>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3" name="Line 1617"/>
              <p:cNvSpPr>
                <a:spLocks noChangeShapeType="1"/>
              </p:cNvSpPr>
              <p:nvPr/>
            </p:nvSpPr>
            <p:spPr bwMode="auto">
              <a:xfrm>
                <a:off x="1884" y="1508"/>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4" name="Line 1618"/>
              <p:cNvSpPr>
                <a:spLocks noChangeShapeType="1"/>
              </p:cNvSpPr>
              <p:nvPr/>
            </p:nvSpPr>
            <p:spPr bwMode="auto">
              <a:xfrm>
                <a:off x="1887" y="1508"/>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5" name="Line 1619"/>
              <p:cNvSpPr>
                <a:spLocks noChangeShapeType="1"/>
              </p:cNvSpPr>
              <p:nvPr/>
            </p:nvSpPr>
            <p:spPr bwMode="auto">
              <a:xfrm>
                <a:off x="1888" y="151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6" name="Line 1620"/>
              <p:cNvSpPr>
                <a:spLocks noChangeShapeType="1"/>
              </p:cNvSpPr>
              <p:nvPr/>
            </p:nvSpPr>
            <p:spPr bwMode="auto">
              <a:xfrm>
                <a:off x="1889" y="151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7" name="Line 1621"/>
              <p:cNvSpPr>
                <a:spLocks noChangeShapeType="1"/>
              </p:cNvSpPr>
              <p:nvPr/>
            </p:nvSpPr>
            <p:spPr bwMode="auto">
              <a:xfrm>
                <a:off x="1890" y="1510"/>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8" name="Line 1622"/>
              <p:cNvSpPr>
                <a:spLocks noChangeShapeType="1"/>
              </p:cNvSpPr>
              <p:nvPr/>
            </p:nvSpPr>
            <p:spPr bwMode="auto">
              <a:xfrm>
                <a:off x="1893" y="1510"/>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9" name="Line 1623"/>
              <p:cNvSpPr>
                <a:spLocks noChangeShapeType="1"/>
              </p:cNvSpPr>
              <p:nvPr/>
            </p:nvSpPr>
            <p:spPr bwMode="auto">
              <a:xfrm>
                <a:off x="1893" y="151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0" name="Line 1624"/>
              <p:cNvSpPr>
                <a:spLocks noChangeShapeType="1"/>
              </p:cNvSpPr>
              <p:nvPr/>
            </p:nvSpPr>
            <p:spPr bwMode="auto">
              <a:xfrm>
                <a:off x="1895" y="1511"/>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1" name="Line 1625"/>
              <p:cNvSpPr>
                <a:spLocks noChangeShapeType="1"/>
              </p:cNvSpPr>
              <p:nvPr/>
            </p:nvSpPr>
            <p:spPr bwMode="auto">
              <a:xfrm>
                <a:off x="1895" y="151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2" name="Line 1626"/>
              <p:cNvSpPr>
                <a:spLocks noChangeShapeType="1"/>
              </p:cNvSpPr>
              <p:nvPr/>
            </p:nvSpPr>
            <p:spPr bwMode="auto">
              <a:xfrm>
                <a:off x="1896" y="151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3" name="Line 1627"/>
              <p:cNvSpPr>
                <a:spLocks noChangeShapeType="1"/>
              </p:cNvSpPr>
              <p:nvPr/>
            </p:nvSpPr>
            <p:spPr bwMode="auto">
              <a:xfrm>
                <a:off x="1897" y="1511"/>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4" name="Line 1628"/>
              <p:cNvSpPr>
                <a:spLocks noChangeShapeType="1"/>
              </p:cNvSpPr>
              <p:nvPr/>
            </p:nvSpPr>
            <p:spPr bwMode="auto">
              <a:xfrm>
                <a:off x="1897" y="1512"/>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5" name="Line 1629"/>
              <p:cNvSpPr>
                <a:spLocks noChangeShapeType="1"/>
              </p:cNvSpPr>
              <p:nvPr/>
            </p:nvSpPr>
            <p:spPr bwMode="auto">
              <a:xfrm>
                <a:off x="1900" y="151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6" name="Line 1630"/>
              <p:cNvSpPr>
                <a:spLocks noChangeShapeType="1"/>
              </p:cNvSpPr>
              <p:nvPr/>
            </p:nvSpPr>
            <p:spPr bwMode="auto">
              <a:xfrm>
                <a:off x="1901" y="1513"/>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7" name="Line 1631"/>
              <p:cNvSpPr>
                <a:spLocks noChangeShapeType="1"/>
              </p:cNvSpPr>
              <p:nvPr/>
            </p:nvSpPr>
            <p:spPr bwMode="auto">
              <a:xfrm>
                <a:off x="1901" y="151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8" name="Line 1632"/>
              <p:cNvSpPr>
                <a:spLocks noChangeShapeType="1"/>
              </p:cNvSpPr>
              <p:nvPr/>
            </p:nvSpPr>
            <p:spPr bwMode="auto">
              <a:xfrm>
                <a:off x="1902" y="151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9" name="Line 1633"/>
              <p:cNvSpPr>
                <a:spLocks noChangeShapeType="1"/>
              </p:cNvSpPr>
              <p:nvPr/>
            </p:nvSpPr>
            <p:spPr bwMode="auto">
              <a:xfrm>
                <a:off x="1904" y="151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0" name="Line 1634"/>
              <p:cNvSpPr>
                <a:spLocks noChangeShapeType="1"/>
              </p:cNvSpPr>
              <p:nvPr/>
            </p:nvSpPr>
            <p:spPr bwMode="auto">
              <a:xfrm>
                <a:off x="1905" y="151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1" name="Line 1635"/>
              <p:cNvSpPr>
                <a:spLocks noChangeShapeType="1"/>
              </p:cNvSpPr>
              <p:nvPr/>
            </p:nvSpPr>
            <p:spPr bwMode="auto">
              <a:xfrm>
                <a:off x="1906" y="151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2" name="Line 1636"/>
              <p:cNvSpPr>
                <a:spLocks noChangeShapeType="1"/>
              </p:cNvSpPr>
              <p:nvPr/>
            </p:nvSpPr>
            <p:spPr bwMode="auto">
              <a:xfrm>
                <a:off x="1907" y="1514"/>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3" name="Line 1637"/>
              <p:cNvSpPr>
                <a:spLocks noChangeShapeType="1"/>
              </p:cNvSpPr>
              <p:nvPr/>
            </p:nvSpPr>
            <p:spPr bwMode="auto">
              <a:xfrm>
                <a:off x="1907" y="151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4" name="Line 1638"/>
              <p:cNvSpPr>
                <a:spLocks noChangeShapeType="1"/>
              </p:cNvSpPr>
              <p:nvPr/>
            </p:nvSpPr>
            <p:spPr bwMode="auto">
              <a:xfrm>
                <a:off x="1908" y="151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5" name="Line 1639"/>
              <p:cNvSpPr>
                <a:spLocks noChangeShapeType="1"/>
              </p:cNvSpPr>
              <p:nvPr/>
            </p:nvSpPr>
            <p:spPr bwMode="auto">
              <a:xfrm>
                <a:off x="1910" y="1514"/>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6" name="Line 1640"/>
              <p:cNvSpPr>
                <a:spLocks noChangeShapeType="1"/>
              </p:cNvSpPr>
              <p:nvPr/>
            </p:nvSpPr>
            <p:spPr bwMode="auto">
              <a:xfrm>
                <a:off x="1910" y="151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7" name="Line 1641"/>
              <p:cNvSpPr>
                <a:spLocks noChangeShapeType="1"/>
              </p:cNvSpPr>
              <p:nvPr/>
            </p:nvSpPr>
            <p:spPr bwMode="auto">
              <a:xfrm>
                <a:off x="1911" y="1514"/>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8" name="Line 1642"/>
              <p:cNvSpPr>
                <a:spLocks noChangeShapeType="1"/>
              </p:cNvSpPr>
              <p:nvPr/>
            </p:nvSpPr>
            <p:spPr bwMode="auto">
              <a:xfrm>
                <a:off x="1912" y="151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9" name="Line 1643"/>
              <p:cNvSpPr>
                <a:spLocks noChangeShapeType="1"/>
              </p:cNvSpPr>
              <p:nvPr/>
            </p:nvSpPr>
            <p:spPr bwMode="auto">
              <a:xfrm>
                <a:off x="1913" y="151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0" name="Line 1644"/>
              <p:cNvSpPr>
                <a:spLocks noChangeShapeType="1"/>
              </p:cNvSpPr>
              <p:nvPr/>
            </p:nvSpPr>
            <p:spPr bwMode="auto">
              <a:xfrm>
                <a:off x="1914" y="151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1" name="Line 1645"/>
              <p:cNvSpPr>
                <a:spLocks noChangeShapeType="1"/>
              </p:cNvSpPr>
              <p:nvPr/>
            </p:nvSpPr>
            <p:spPr bwMode="auto">
              <a:xfrm>
                <a:off x="1916" y="1516"/>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2" name="Line 1646"/>
              <p:cNvSpPr>
                <a:spLocks noChangeShapeType="1"/>
              </p:cNvSpPr>
              <p:nvPr/>
            </p:nvSpPr>
            <p:spPr bwMode="auto">
              <a:xfrm>
                <a:off x="1916" y="151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3" name="Line 1647"/>
              <p:cNvSpPr>
                <a:spLocks noChangeShapeType="1"/>
              </p:cNvSpPr>
              <p:nvPr/>
            </p:nvSpPr>
            <p:spPr bwMode="auto">
              <a:xfrm>
                <a:off x="1917" y="151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4" name="Line 1648"/>
              <p:cNvSpPr>
                <a:spLocks noChangeShapeType="1"/>
              </p:cNvSpPr>
              <p:nvPr/>
            </p:nvSpPr>
            <p:spPr bwMode="auto">
              <a:xfrm>
                <a:off x="1918" y="151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5" name="Line 1649"/>
              <p:cNvSpPr>
                <a:spLocks noChangeShapeType="1"/>
              </p:cNvSpPr>
              <p:nvPr/>
            </p:nvSpPr>
            <p:spPr bwMode="auto">
              <a:xfrm>
                <a:off x="1919" y="1517"/>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6" name="Line 1650"/>
              <p:cNvSpPr>
                <a:spLocks noChangeShapeType="1"/>
              </p:cNvSpPr>
              <p:nvPr/>
            </p:nvSpPr>
            <p:spPr bwMode="auto">
              <a:xfrm>
                <a:off x="1922" y="151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7" name="Line 1651"/>
              <p:cNvSpPr>
                <a:spLocks noChangeShapeType="1"/>
              </p:cNvSpPr>
              <p:nvPr/>
            </p:nvSpPr>
            <p:spPr bwMode="auto">
              <a:xfrm>
                <a:off x="1923" y="151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8" name="Line 1652"/>
              <p:cNvSpPr>
                <a:spLocks noChangeShapeType="1"/>
              </p:cNvSpPr>
              <p:nvPr/>
            </p:nvSpPr>
            <p:spPr bwMode="auto">
              <a:xfrm>
                <a:off x="1924" y="151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9" name="Line 1653"/>
              <p:cNvSpPr>
                <a:spLocks noChangeShapeType="1"/>
              </p:cNvSpPr>
              <p:nvPr/>
            </p:nvSpPr>
            <p:spPr bwMode="auto">
              <a:xfrm>
                <a:off x="1925" y="1519"/>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0" name="Line 1654"/>
              <p:cNvSpPr>
                <a:spLocks noChangeShapeType="1"/>
              </p:cNvSpPr>
              <p:nvPr/>
            </p:nvSpPr>
            <p:spPr bwMode="auto">
              <a:xfrm>
                <a:off x="1928" y="151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1" name="Line 1655"/>
              <p:cNvSpPr>
                <a:spLocks noChangeShapeType="1"/>
              </p:cNvSpPr>
              <p:nvPr/>
            </p:nvSpPr>
            <p:spPr bwMode="auto">
              <a:xfrm>
                <a:off x="1928" y="151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2" name="Line 1656"/>
              <p:cNvSpPr>
                <a:spLocks noChangeShapeType="1"/>
              </p:cNvSpPr>
              <p:nvPr/>
            </p:nvSpPr>
            <p:spPr bwMode="auto">
              <a:xfrm>
                <a:off x="1929" y="151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3" name="Line 1657"/>
              <p:cNvSpPr>
                <a:spLocks noChangeShapeType="1"/>
              </p:cNvSpPr>
              <p:nvPr/>
            </p:nvSpPr>
            <p:spPr bwMode="auto">
              <a:xfrm>
                <a:off x="1930" y="151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4" name="Line 1658"/>
              <p:cNvSpPr>
                <a:spLocks noChangeShapeType="1"/>
              </p:cNvSpPr>
              <p:nvPr/>
            </p:nvSpPr>
            <p:spPr bwMode="auto">
              <a:xfrm>
                <a:off x="1930" y="1519"/>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5" name="Line 1659"/>
              <p:cNvSpPr>
                <a:spLocks noChangeShapeType="1"/>
              </p:cNvSpPr>
              <p:nvPr/>
            </p:nvSpPr>
            <p:spPr bwMode="auto">
              <a:xfrm>
                <a:off x="1931" y="1521"/>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6" name="Line 1660"/>
              <p:cNvSpPr>
                <a:spLocks noChangeShapeType="1"/>
              </p:cNvSpPr>
              <p:nvPr/>
            </p:nvSpPr>
            <p:spPr bwMode="auto">
              <a:xfrm>
                <a:off x="1934" y="152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7" name="Line 1661"/>
              <p:cNvSpPr>
                <a:spLocks noChangeShapeType="1"/>
              </p:cNvSpPr>
              <p:nvPr/>
            </p:nvSpPr>
            <p:spPr bwMode="auto">
              <a:xfrm>
                <a:off x="1935" y="152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8" name="Line 1662"/>
              <p:cNvSpPr>
                <a:spLocks noChangeShapeType="1"/>
              </p:cNvSpPr>
              <p:nvPr/>
            </p:nvSpPr>
            <p:spPr bwMode="auto">
              <a:xfrm>
                <a:off x="1936" y="152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9" name="Line 1663"/>
              <p:cNvSpPr>
                <a:spLocks noChangeShapeType="1"/>
              </p:cNvSpPr>
              <p:nvPr/>
            </p:nvSpPr>
            <p:spPr bwMode="auto">
              <a:xfrm>
                <a:off x="1938" y="1521"/>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0" name="Line 1664"/>
              <p:cNvSpPr>
                <a:spLocks noChangeShapeType="1"/>
              </p:cNvSpPr>
              <p:nvPr/>
            </p:nvSpPr>
            <p:spPr bwMode="auto">
              <a:xfrm>
                <a:off x="1938" y="152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1" name="Line 1665"/>
              <p:cNvSpPr>
                <a:spLocks noChangeShapeType="1"/>
              </p:cNvSpPr>
              <p:nvPr/>
            </p:nvSpPr>
            <p:spPr bwMode="auto">
              <a:xfrm>
                <a:off x="1939" y="152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2" name="Line 1666"/>
              <p:cNvSpPr>
                <a:spLocks noChangeShapeType="1"/>
              </p:cNvSpPr>
              <p:nvPr/>
            </p:nvSpPr>
            <p:spPr bwMode="auto">
              <a:xfrm>
                <a:off x="1939" y="152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3" name="Line 1667"/>
              <p:cNvSpPr>
                <a:spLocks noChangeShapeType="1"/>
              </p:cNvSpPr>
              <p:nvPr/>
            </p:nvSpPr>
            <p:spPr bwMode="auto">
              <a:xfrm>
                <a:off x="1941" y="152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4" name="Line 1668"/>
              <p:cNvSpPr>
                <a:spLocks noChangeShapeType="1"/>
              </p:cNvSpPr>
              <p:nvPr/>
            </p:nvSpPr>
            <p:spPr bwMode="auto">
              <a:xfrm>
                <a:off x="1942" y="152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5" name="Line 1669"/>
              <p:cNvSpPr>
                <a:spLocks noChangeShapeType="1"/>
              </p:cNvSpPr>
              <p:nvPr/>
            </p:nvSpPr>
            <p:spPr bwMode="auto">
              <a:xfrm>
                <a:off x="1944" y="1522"/>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6" name="Line 1670"/>
              <p:cNvSpPr>
                <a:spLocks noChangeShapeType="1"/>
              </p:cNvSpPr>
              <p:nvPr/>
            </p:nvSpPr>
            <p:spPr bwMode="auto">
              <a:xfrm>
                <a:off x="1944" y="152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7" name="Line 1671"/>
              <p:cNvSpPr>
                <a:spLocks noChangeShapeType="1"/>
              </p:cNvSpPr>
              <p:nvPr/>
            </p:nvSpPr>
            <p:spPr bwMode="auto">
              <a:xfrm>
                <a:off x="1945" y="152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8" name="Line 1672"/>
              <p:cNvSpPr>
                <a:spLocks noChangeShapeType="1"/>
              </p:cNvSpPr>
              <p:nvPr/>
            </p:nvSpPr>
            <p:spPr bwMode="auto">
              <a:xfrm>
                <a:off x="1946" y="152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9" name="Line 1673"/>
              <p:cNvSpPr>
                <a:spLocks noChangeShapeType="1"/>
              </p:cNvSpPr>
              <p:nvPr/>
            </p:nvSpPr>
            <p:spPr bwMode="auto">
              <a:xfrm>
                <a:off x="1947" y="1523"/>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0" name="Line 1674"/>
              <p:cNvSpPr>
                <a:spLocks noChangeShapeType="1"/>
              </p:cNvSpPr>
              <p:nvPr/>
            </p:nvSpPr>
            <p:spPr bwMode="auto">
              <a:xfrm>
                <a:off x="1947" y="152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1" name="Line 1675"/>
              <p:cNvSpPr>
                <a:spLocks noChangeShapeType="1"/>
              </p:cNvSpPr>
              <p:nvPr/>
            </p:nvSpPr>
            <p:spPr bwMode="auto">
              <a:xfrm>
                <a:off x="1948" y="152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2" name="Line 1676"/>
              <p:cNvSpPr>
                <a:spLocks noChangeShapeType="1"/>
              </p:cNvSpPr>
              <p:nvPr/>
            </p:nvSpPr>
            <p:spPr bwMode="auto">
              <a:xfrm>
                <a:off x="1950" y="1523"/>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3" name="Line 1677"/>
              <p:cNvSpPr>
                <a:spLocks noChangeShapeType="1"/>
              </p:cNvSpPr>
              <p:nvPr/>
            </p:nvSpPr>
            <p:spPr bwMode="auto">
              <a:xfrm>
                <a:off x="1950" y="152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4" name="Line 1678"/>
              <p:cNvSpPr>
                <a:spLocks noChangeShapeType="1"/>
              </p:cNvSpPr>
              <p:nvPr/>
            </p:nvSpPr>
            <p:spPr bwMode="auto">
              <a:xfrm>
                <a:off x="1951" y="152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5" name="Line 1679"/>
              <p:cNvSpPr>
                <a:spLocks noChangeShapeType="1"/>
              </p:cNvSpPr>
              <p:nvPr/>
            </p:nvSpPr>
            <p:spPr bwMode="auto">
              <a:xfrm>
                <a:off x="1952" y="1524"/>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6" name="Line 1680"/>
              <p:cNvSpPr>
                <a:spLocks noChangeShapeType="1"/>
              </p:cNvSpPr>
              <p:nvPr/>
            </p:nvSpPr>
            <p:spPr bwMode="auto">
              <a:xfrm>
                <a:off x="1952" y="1524"/>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7" name="Line 1681"/>
              <p:cNvSpPr>
                <a:spLocks noChangeShapeType="1"/>
              </p:cNvSpPr>
              <p:nvPr/>
            </p:nvSpPr>
            <p:spPr bwMode="auto">
              <a:xfrm>
                <a:off x="1955" y="152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8" name="Line 1682"/>
              <p:cNvSpPr>
                <a:spLocks noChangeShapeType="1"/>
              </p:cNvSpPr>
              <p:nvPr/>
            </p:nvSpPr>
            <p:spPr bwMode="auto">
              <a:xfrm>
                <a:off x="1957" y="1524"/>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9" name="Line 1683"/>
              <p:cNvSpPr>
                <a:spLocks noChangeShapeType="1"/>
              </p:cNvSpPr>
              <p:nvPr/>
            </p:nvSpPr>
            <p:spPr bwMode="auto">
              <a:xfrm>
                <a:off x="1957" y="1525"/>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0" name="Line 1684"/>
              <p:cNvSpPr>
                <a:spLocks noChangeShapeType="1"/>
              </p:cNvSpPr>
              <p:nvPr/>
            </p:nvSpPr>
            <p:spPr bwMode="auto">
              <a:xfrm>
                <a:off x="1959" y="1525"/>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1" name="Line 1685"/>
              <p:cNvSpPr>
                <a:spLocks noChangeShapeType="1"/>
              </p:cNvSpPr>
              <p:nvPr/>
            </p:nvSpPr>
            <p:spPr bwMode="auto">
              <a:xfrm>
                <a:off x="1961" y="152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2" name="Line 1686"/>
              <p:cNvSpPr>
                <a:spLocks noChangeShapeType="1"/>
              </p:cNvSpPr>
              <p:nvPr/>
            </p:nvSpPr>
            <p:spPr bwMode="auto">
              <a:xfrm>
                <a:off x="1963" y="1527"/>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3" name="Line 1687"/>
              <p:cNvSpPr>
                <a:spLocks noChangeShapeType="1"/>
              </p:cNvSpPr>
              <p:nvPr/>
            </p:nvSpPr>
            <p:spPr bwMode="auto">
              <a:xfrm>
                <a:off x="1963" y="152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4" name="Line 1688"/>
              <p:cNvSpPr>
                <a:spLocks noChangeShapeType="1"/>
              </p:cNvSpPr>
              <p:nvPr/>
            </p:nvSpPr>
            <p:spPr bwMode="auto">
              <a:xfrm>
                <a:off x="1798" y="1480"/>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5" name="Line 1689"/>
              <p:cNvSpPr>
                <a:spLocks noChangeShapeType="1"/>
              </p:cNvSpPr>
              <p:nvPr/>
            </p:nvSpPr>
            <p:spPr bwMode="auto">
              <a:xfrm>
                <a:off x="1798" y="1480"/>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6" name="Line 1690"/>
              <p:cNvSpPr>
                <a:spLocks noChangeShapeType="1"/>
              </p:cNvSpPr>
              <p:nvPr/>
            </p:nvSpPr>
            <p:spPr bwMode="auto">
              <a:xfrm>
                <a:off x="1799" y="148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7" name="Line 1691"/>
              <p:cNvSpPr>
                <a:spLocks noChangeShapeType="1"/>
              </p:cNvSpPr>
              <p:nvPr/>
            </p:nvSpPr>
            <p:spPr bwMode="auto">
              <a:xfrm>
                <a:off x="1799" y="148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8" name="Line 1692"/>
              <p:cNvSpPr>
                <a:spLocks noChangeShapeType="1"/>
              </p:cNvSpPr>
              <p:nvPr/>
            </p:nvSpPr>
            <p:spPr bwMode="auto">
              <a:xfrm>
                <a:off x="1800" y="148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9" name="Line 1693"/>
              <p:cNvSpPr>
                <a:spLocks noChangeShapeType="1"/>
              </p:cNvSpPr>
              <p:nvPr/>
            </p:nvSpPr>
            <p:spPr bwMode="auto">
              <a:xfrm>
                <a:off x="1801" y="1482"/>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0" name="Line 1694"/>
              <p:cNvSpPr>
                <a:spLocks noChangeShapeType="1"/>
              </p:cNvSpPr>
              <p:nvPr/>
            </p:nvSpPr>
            <p:spPr bwMode="auto">
              <a:xfrm>
                <a:off x="1801" y="148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1" name="Line 1695"/>
              <p:cNvSpPr>
                <a:spLocks noChangeShapeType="1"/>
              </p:cNvSpPr>
              <p:nvPr/>
            </p:nvSpPr>
            <p:spPr bwMode="auto">
              <a:xfrm>
                <a:off x="1803" y="148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2" name="Line 1696"/>
              <p:cNvSpPr>
                <a:spLocks noChangeShapeType="1"/>
              </p:cNvSpPr>
              <p:nvPr/>
            </p:nvSpPr>
            <p:spPr bwMode="auto">
              <a:xfrm>
                <a:off x="1804" y="148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3" name="Line 1697"/>
              <p:cNvSpPr>
                <a:spLocks noChangeShapeType="1"/>
              </p:cNvSpPr>
              <p:nvPr/>
            </p:nvSpPr>
            <p:spPr bwMode="auto">
              <a:xfrm>
                <a:off x="1805" y="148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4" name="Line 1698"/>
              <p:cNvSpPr>
                <a:spLocks noChangeShapeType="1"/>
              </p:cNvSpPr>
              <p:nvPr/>
            </p:nvSpPr>
            <p:spPr bwMode="auto">
              <a:xfrm>
                <a:off x="1806" y="1484"/>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5" name="Line 1699"/>
              <p:cNvSpPr>
                <a:spLocks noChangeShapeType="1"/>
              </p:cNvSpPr>
              <p:nvPr/>
            </p:nvSpPr>
            <p:spPr bwMode="auto">
              <a:xfrm>
                <a:off x="1806" y="1484"/>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6" name="Line 1700"/>
              <p:cNvSpPr>
                <a:spLocks noChangeShapeType="1"/>
              </p:cNvSpPr>
              <p:nvPr/>
            </p:nvSpPr>
            <p:spPr bwMode="auto">
              <a:xfrm>
                <a:off x="1808" y="148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7" name="Line 1701"/>
              <p:cNvSpPr>
                <a:spLocks noChangeShapeType="1"/>
              </p:cNvSpPr>
              <p:nvPr/>
            </p:nvSpPr>
            <p:spPr bwMode="auto">
              <a:xfrm>
                <a:off x="1809" y="1485"/>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8" name="Line 1702"/>
              <p:cNvSpPr>
                <a:spLocks noChangeShapeType="1"/>
              </p:cNvSpPr>
              <p:nvPr/>
            </p:nvSpPr>
            <p:spPr bwMode="auto">
              <a:xfrm>
                <a:off x="1809" y="148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9" name="Line 1703"/>
              <p:cNvSpPr>
                <a:spLocks noChangeShapeType="1"/>
              </p:cNvSpPr>
              <p:nvPr/>
            </p:nvSpPr>
            <p:spPr bwMode="auto">
              <a:xfrm>
                <a:off x="1810" y="148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0" name="Line 1704"/>
              <p:cNvSpPr>
                <a:spLocks noChangeShapeType="1"/>
              </p:cNvSpPr>
              <p:nvPr/>
            </p:nvSpPr>
            <p:spPr bwMode="auto">
              <a:xfrm>
                <a:off x="1811" y="1485"/>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1" name="Line 1705"/>
              <p:cNvSpPr>
                <a:spLocks noChangeShapeType="1"/>
              </p:cNvSpPr>
              <p:nvPr/>
            </p:nvSpPr>
            <p:spPr bwMode="auto">
              <a:xfrm>
                <a:off x="1812" y="1487"/>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2" name="Line 1706"/>
              <p:cNvSpPr>
                <a:spLocks noChangeShapeType="1"/>
              </p:cNvSpPr>
              <p:nvPr/>
            </p:nvSpPr>
            <p:spPr bwMode="auto">
              <a:xfrm>
                <a:off x="1812" y="148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3" name="Line 1707"/>
              <p:cNvSpPr>
                <a:spLocks noChangeShapeType="1"/>
              </p:cNvSpPr>
              <p:nvPr/>
            </p:nvSpPr>
            <p:spPr bwMode="auto">
              <a:xfrm>
                <a:off x="1814" y="148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4" name="Line 1708"/>
              <p:cNvSpPr>
                <a:spLocks noChangeShapeType="1"/>
              </p:cNvSpPr>
              <p:nvPr/>
            </p:nvSpPr>
            <p:spPr bwMode="auto">
              <a:xfrm>
                <a:off x="1815" y="1487"/>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5" name="Line 1709"/>
              <p:cNvSpPr>
                <a:spLocks noChangeShapeType="1"/>
              </p:cNvSpPr>
              <p:nvPr/>
            </p:nvSpPr>
            <p:spPr bwMode="auto">
              <a:xfrm>
                <a:off x="1815" y="148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6" name="Line 1710"/>
              <p:cNvSpPr>
                <a:spLocks noChangeShapeType="1"/>
              </p:cNvSpPr>
              <p:nvPr/>
            </p:nvSpPr>
            <p:spPr bwMode="auto">
              <a:xfrm>
                <a:off x="1817" y="148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7" name="Line 1711"/>
              <p:cNvSpPr>
                <a:spLocks noChangeShapeType="1"/>
              </p:cNvSpPr>
              <p:nvPr/>
            </p:nvSpPr>
            <p:spPr bwMode="auto">
              <a:xfrm>
                <a:off x="1818" y="1488"/>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8" name="Line 1712"/>
              <p:cNvSpPr>
                <a:spLocks noChangeShapeType="1"/>
              </p:cNvSpPr>
              <p:nvPr/>
            </p:nvSpPr>
            <p:spPr bwMode="auto">
              <a:xfrm>
                <a:off x="1818" y="1488"/>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9" name="Line 1713"/>
              <p:cNvSpPr>
                <a:spLocks noChangeShapeType="1"/>
              </p:cNvSpPr>
              <p:nvPr/>
            </p:nvSpPr>
            <p:spPr bwMode="auto">
              <a:xfrm>
                <a:off x="1820" y="148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0" name="Line 1714"/>
              <p:cNvSpPr>
                <a:spLocks noChangeShapeType="1"/>
              </p:cNvSpPr>
              <p:nvPr/>
            </p:nvSpPr>
            <p:spPr bwMode="auto">
              <a:xfrm>
                <a:off x="1820" y="148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1" name="Line 1715"/>
              <p:cNvSpPr>
                <a:spLocks noChangeShapeType="1"/>
              </p:cNvSpPr>
              <p:nvPr/>
            </p:nvSpPr>
            <p:spPr bwMode="auto">
              <a:xfrm>
                <a:off x="1821" y="148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2" name="Line 1716"/>
              <p:cNvSpPr>
                <a:spLocks noChangeShapeType="1"/>
              </p:cNvSpPr>
              <p:nvPr/>
            </p:nvSpPr>
            <p:spPr bwMode="auto">
              <a:xfrm>
                <a:off x="1822" y="148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3" name="Line 1717"/>
              <p:cNvSpPr>
                <a:spLocks noChangeShapeType="1"/>
              </p:cNvSpPr>
              <p:nvPr/>
            </p:nvSpPr>
            <p:spPr bwMode="auto">
              <a:xfrm>
                <a:off x="1823" y="149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4" name="Line 1718"/>
              <p:cNvSpPr>
                <a:spLocks noChangeShapeType="1"/>
              </p:cNvSpPr>
              <p:nvPr/>
            </p:nvSpPr>
            <p:spPr bwMode="auto">
              <a:xfrm>
                <a:off x="1825" y="149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5" name="Line 1719"/>
              <p:cNvSpPr>
                <a:spLocks noChangeShapeType="1"/>
              </p:cNvSpPr>
              <p:nvPr/>
            </p:nvSpPr>
            <p:spPr bwMode="auto">
              <a:xfrm>
                <a:off x="1826" y="1490"/>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6" name="Line 1720"/>
              <p:cNvSpPr>
                <a:spLocks noChangeShapeType="1"/>
              </p:cNvSpPr>
              <p:nvPr/>
            </p:nvSpPr>
            <p:spPr bwMode="auto">
              <a:xfrm>
                <a:off x="1826" y="149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7" name="Line 1721"/>
              <p:cNvSpPr>
                <a:spLocks noChangeShapeType="1"/>
              </p:cNvSpPr>
              <p:nvPr/>
            </p:nvSpPr>
            <p:spPr bwMode="auto">
              <a:xfrm>
                <a:off x="1827" y="1491"/>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8" name="Line 1722"/>
              <p:cNvSpPr>
                <a:spLocks noChangeShapeType="1"/>
              </p:cNvSpPr>
              <p:nvPr/>
            </p:nvSpPr>
            <p:spPr bwMode="auto">
              <a:xfrm>
                <a:off x="1827" y="149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9" name="Line 1723"/>
              <p:cNvSpPr>
                <a:spLocks noChangeShapeType="1"/>
              </p:cNvSpPr>
              <p:nvPr/>
            </p:nvSpPr>
            <p:spPr bwMode="auto">
              <a:xfrm>
                <a:off x="1828" y="1491"/>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0" name="Line 1724"/>
              <p:cNvSpPr>
                <a:spLocks noChangeShapeType="1"/>
              </p:cNvSpPr>
              <p:nvPr/>
            </p:nvSpPr>
            <p:spPr bwMode="auto">
              <a:xfrm>
                <a:off x="1829" y="1493"/>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1" name="Line 1725"/>
              <p:cNvSpPr>
                <a:spLocks noChangeShapeType="1"/>
              </p:cNvSpPr>
              <p:nvPr/>
            </p:nvSpPr>
            <p:spPr bwMode="auto">
              <a:xfrm>
                <a:off x="1829" y="149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2" name="Line 1726"/>
              <p:cNvSpPr>
                <a:spLocks noChangeShapeType="1"/>
              </p:cNvSpPr>
              <p:nvPr/>
            </p:nvSpPr>
            <p:spPr bwMode="auto">
              <a:xfrm>
                <a:off x="1831" y="149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3" name="Line 1727"/>
              <p:cNvSpPr>
                <a:spLocks noChangeShapeType="1"/>
              </p:cNvSpPr>
              <p:nvPr/>
            </p:nvSpPr>
            <p:spPr bwMode="auto">
              <a:xfrm>
                <a:off x="1832" y="149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4" name="Line 1728"/>
              <p:cNvSpPr>
                <a:spLocks noChangeShapeType="1"/>
              </p:cNvSpPr>
              <p:nvPr/>
            </p:nvSpPr>
            <p:spPr bwMode="auto">
              <a:xfrm>
                <a:off x="1833" y="1493"/>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5" name="Line 1729"/>
              <p:cNvSpPr>
                <a:spLocks noChangeShapeType="1"/>
              </p:cNvSpPr>
              <p:nvPr/>
            </p:nvSpPr>
            <p:spPr bwMode="auto">
              <a:xfrm>
                <a:off x="1833" y="149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6" name="Line 1730"/>
              <p:cNvSpPr>
                <a:spLocks noChangeShapeType="1"/>
              </p:cNvSpPr>
              <p:nvPr/>
            </p:nvSpPr>
            <p:spPr bwMode="auto">
              <a:xfrm>
                <a:off x="1834" y="149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7" name="Line 1731"/>
              <p:cNvSpPr>
                <a:spLocks noChangeShapeType="1"/>
              </p:cNvSpPr>
              <p:nvPr/>
            </p:nvSpPr>
            <p:spPr bwMode="auto">
              <a:xfrm>
                <a:off x="1835" y="149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8" name="Line 1732"/>
              <p:cNvSpPr>
                <a:spLocks noChangeShapeType="1"/>
              </p:cNvSpPr>
              <p:nvPr/>
            </p:nvSpPr>
            <p:spPr bwMode="auto">
              <a:xfrm>
                <a:off x="1837" y="149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9" name="Line 1733"/>
              <p:cNvSpPr>
                <a:spLocks noChangeShapeType="1"/>
              </p:cNvSpPr>
              <p:nvPr/>
            </p:nvSpPr>
            <p:spPr bwMode="auto">
              <a:xfrm>
                <a:off x="1838" y="149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0" name="Line 1734"/>
              <p:cNvSpPr>
                <a:spLocks noChangeShapeType="1"/>
              </p:cNvSpPr>
              <p:nvPr/>
            </p:nvSpPr>
            <p:spPr bwMode="auto">
              <a:xfrm>
                <a:off x="1839" y="1495"/>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1" name="Line 1735"/>
              <p:cNvSpPr>
                <a:spLocks noChangeShapeType="1"/>
              </p:cNvSpPr>
              <p:nvPr/>
            </p:nvSpPr>
            <p:spPr bwMode="auto">
              <a:xfrm>
                <a:off x="1839" y="149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2" name="Line 1736"/>
              <p:cNvSpPr>
                <a:spLocks noChangeShapeType="1"/>
              </p:cNvSpPr>
              <p:nvPr/>
            </p:nvSpPr>
            <p:spPr bwMode="auto">
              <a:xfrm>
                <a:off x="1840" y="1495"/>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3" name="Line 1737"/>
              <p:cNvSpPr>
                <a:spLocks noChangeShapeType="1"/>
              </p:cNvSpPr>
              <p:nvPr/>
            </p:nvSpPr>
            <p:spPr bwMode="auto">
              <a:xfrm>
                <a:off x="1842" y="149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4" name="Line 1738"/>
              <p:cNvSpPr>
                <a:spLocks noChangeShapeType="1"/>
              </p:cNvSpPr>
              <p:nvPr/>
            </p:nvSpPr>
            <p:spPr bwMode="auto">
              <a:xfrm>
                <a:off x="1843" y="1496"/>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5" name="Line 1739"/>
              <p:cNvSpPr>
                <a:spLocks noChangeShapeType="1"/>
              </p:cNvSpPr>
              <p:nvPr/>
            </p:nvSpPr>
            <p:spPr bwMode="auto">
              <a:xfrm>
                <a:off x="1843" y="149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6" name="Line 1740"/>
              <p:cNvSpPr>
                <a:spLocks noChangeShapeType="1"/>
              </p:cNvSpPr>
              <p:nvPr/>
            </p:nvSpPr>
            <p:spPr bwMode="auto">
              <a:xfrm>
                <a:off x="1845" y="149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7" name="Line 1741"/>
              <p:cNvSpPr>
                <a:spLocks noChangeShapeType="1"/>
              </p:cNvSpPr>
              <p:nvPr/>
            </p:nvSpPr>
            <p:spPr bwMode="auto">
              <a:xfrm>
                <a:off x="1846" y="1497"/>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8" name="Line 1742"/>
              <p:cNvSpPr>
                <a:spLocks noChangeShapeType="1"/>
              </p:cNvSpPr>
              <p:nvPr/>
            </p:nvSpPr>
            <p:spPr bwMode="auto">
              <a:xfrm>
                <a:off x="1846" y="149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9" name="Line 1743"/>
              <p:cNvSpPr>
                <a:spLocks noChangeShapeType="1"/>
              </p:cNvSpPr>
              <p:nvPr/>
            </p:nvSpPr>
            <p:spPr bwMode="auto">
              <a:xfrm>
                <a:off x="1848" y="149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0" name="Line 1744"/>
              <p:cNvSpPr>
                <a:spLocks noChangeShapeType="1"/>
              </p:cNvSpPr>
              <p:nvPr/>
            </p:nvSpPr>
            <p:spPr bwMode="auto">
              <a:xfrm>
                <a:off x="1849" y="1497"/>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1" name="Line 1745"/>
              <p:cNvSpPr>
                <a:spLocks noChangeShapeType="1"/>
              </p:cNvSpPr>
              <p:nvPr/>
            </p:nvSpPr>
            <p:spPr bwMode="auto">
              <a:xfrm>
                <a:off x="1850" y="149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2" name="Line 1746"/>
              <p:cNvSpPr>
                <a:spLocks noChangeShapeType="1"/>
              </p:cNvSpPr>
              <p:nvPr/>
            </p:nvSpPr>
            <p:spPr bwMode="auto">
              <a:xfrm>
                <a:off x="1851" y="149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3" name="Line 1747"/>
              <p:cNvSpPr>
                <a:spLocks noChangeShapeType="1"/>
              </p:cNvSpPr>
              <p:nvPr/>
            </p:nvSpPr>
            <p:spPr bwMode="auto">
              <a:xfrm>
                <a:off x="1852" y="1499"/>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4" name="Line 1748"/>
              <p:cNvSpPr>
                <a:spLocks noChangeShapeType="1"/>
              </p:cNvSpPr>
              <p:nvPr/>
            </p:nvSpPr>
            <p:spPr bwMode="auto">
              <a:xfrm>
                <a:off x="1852" y="150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5" name="Line 1749"/>
              <p:cNvSpPr>
                <a:spLocks noChangeShapeType="1"/>
              </p:cNvSpPr>
              <p:nvPr/>
            </p:nvSpPr>
            <p:spPr bwMode="auto">
              <a:xfrm>
                <a:off x="1854" y="150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6" name="Line 1750"/>
              <p:cNvSpPr>
                <a:spLocks noChangeShapeType="1"/>
              </p:cNvSpPr>
              <p:nvPr/>
            </p:nvSpPr>
            <p:spPr bwMode="auto">
              <a:xfrm>
                <a:off x="1855" y="150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7" name="Line 1751"/>
              <p:cNvSpPr>
                <a:spLocks noChangeShapeType="1"/>
              </p:cNvSpPr>
              <p:nvPr/>
            </p:nvSpPr>
            <p:spPr bwMode="auto">
              <a:xfrm>
                <a:off x="1856" y="1500"/>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8" name="Line 1752"/>
              <p:cNvSpPr>
                <a:spLocks noChangeShapeType="1"/>
              </p:cNvSpPr>
              <p:nvPr/>
            </p:nvSpPr>
            <p:spPr bwMode="auto">
              <a:xfrm>
                <a:off x="1856" y="1501"/>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9" name="Line 1753"/>
              <p:cNvSpPr>
                <a:spLocks noChangeShapeType="1"/>
              </p:cNvSpPr>
              <p:nvPr/>
            </p:nvSpPr>
            <p:spPr bwMode="auto">
              <a:xfrm>
                <a:off x="1859" y="1501"/>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0" name="Line 1754"/>
              <p:cNvSpPr>
                <a:spLocks noChangeShapeType="1"/>
              </p:cNvSpPr>
              <p:nvPr/>
            </p:nvSpPr>
            <p:spPr bwMode="auto">
              <a:xfrm>
                <a:off x="1859" y="150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1" name="Line 1755"/>
              <p:cNvSpPr>
                <a:spLocks noChangeShapeType="1"/>
              </p:cNvSpPr>
              <p:nvPr/>
            </p:nvSpPr>
            <p:spPr bwMode="auto">
              <a:xfrm>
                <a:off x="1860" y="150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2" name="Line 1756"/>
              <p:cNvSpPr>
                <a:spLocks noChangeShapeType="1"/>
              </p:cNvSpPr>
              <p:nvPr/>
            </p:nvSpPr>
            <p:spPr bwMode="auto">
              <a:xfrm>
                <a:off x="1861" y="150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3" name="Line 1757"/>
              <p:cNvSpPr>
                <a:spLocks noChangeShapeType="1"/>
              </p:cNvSpPr>
              <p:nvPr/>
            </p:nvSpPr>
            <p:spPr bwMode="auto">
              <a:xfrm>
                <a:off x="1862" y="150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4" name="Line 1758"/>
              <p:cNvSpPr>
                <a:spLocks noChangeShapeType="1"/>
              </p:cNvSpPr>
              <p:nvPr/>
            </p:nvSpPr>
            <p:spPr bwMode="auto">
              <a:xfrm>
                <a:off x="1862" y="150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5" name="Line 1759"/>
              <p:cNvSpPr>
                <a:spLocks noChangeShapeType="1"/>
              </p:cNvSpPr>
              <p:nvPr/>
            </p:nvSpPr>
            <p:spPr bwMode="auto">
              <a:xfrm>
                <a:off x="1863" y="1502"/>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6" name="Line 1760"/>
              <p:cNvSpPr>
                <a:spLocks noChangeShapeType="1"/>
              </p:cNvSpPr>
              <p:nvPr/>
            </p:nvSpPr>
            <p:spPr bwMode="auto">
              <a:xfrm>
                <a:off x="1866" y="1502"/>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7" name="Line 1761"/>
              <p:cNvSpPr>
                <a:spLocks noChangeShapeType="1"/>
              </p:cNvSpPr>
              <p:nvPr/>
            </p:nvSpPr>
            <p:spPr bwMode="auto">
              <a:xfrm>
                <a:off x="1866" y="150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8" name="Line 1762"/>
              <p:cNvSpPr>
                <a:spLocks noChangeShapeType="1"/>
              </p:cNvSpPr>
              <p:nvPr/>
            </p:nvSpPr>
            <p:spPr bwMode="auto">
              <a:xfrm>
                <a:off x="1867" y="150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9" name="Line 1763"/>
              <p:cNvSpPr>
                <a:spLocks noChangeShapeType="1"/>
              </p:cNvSpPr>
              <p:nvPr/>
            </p:nvSpPr>
            <p:spPr bwMode="auto">
              <a:xfrm>
                <a:off x="1868" y="150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0" name="Line 1764"/>
              <p:cNvSpPr>
                <a:spLocks noChangeShapeType="1"/>
              </p:cNvSpPr>
              <p:nvPr/>
            </p:nvSpPr>
            <p:spPr bwMode="auto">
              <a:xfrm>
                <a:off x="1869" y="1504"/>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1" name="Line 1765"/>
              <p:cNvSpPr>
                <a:spLocks noChangeShapeType="1"/>
              </p:cNvSpPr>
              <p:nvPr/>
            </p:nvSpPr>
            <p:spPr bwMode="auto">
              <a:xfrm>
                <a:off x="1871" y="150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2" name="Line 1766"/>
              <p:cNvSpPr>
                <a:spLocks noChangeShapeType="1"/>
              </p:cNvSpPr>
              <p:nvPr/>
            </p:nvSpPr>
            <p:spPr bwMode="auto">
              <a:xfrm>
                <a:off x="1872" y="150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3" name="Line 1767"/>
              <p:cNvSpPr>
                <a:spLocks noChangeShapeType="1"/>
              </p:cNvSpPr>
              <p:nvPr/>
            </p:nvSpPr>
            <p:spPr bwMode="auto">
              <a:xfrm>
                <a:off x="1873" y="150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4" name="Line 1768"/>
              <p:cNvSpPr>
                <a:spLocks noChangeShapeType="1"/>
              </p:cNvSpPr>
              <p:nvPr/>
            </p:nvSpPr>
            <p:spPr bwMode="auto">
              <a:xfrm>
                <a:off x="1874" y="150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5" name="Line 1769"/>
              <p:cNvSpPr>
                <a:spLocks noChangeShapeType="1"/>
              </p:cNvSpPr>
              <p:nvPr/>
            </p:nvSpPr>
            <p:spPr bwMode="auto">
              <a:xfrm>
                <a:off x="1876" y="150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6" name="Line 1770"/>
              <p:cNvSpPr>
                <a:spLocks noChangeShapeType="1"/>
              </p:cNvSpPr>
              <p:nvPr/>
            </p:nvSpPr>
            <p:spPr bwMode="auto">
              <a:xfrm>
                <a:off x="1877" y="150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7" name="Line 1771"/>
              <p:cNvSpPr>
                <a:spLocks noChangeShapeType="1"/>
              </p:cNvSpPr>
              <p:nvPr/>
            </p:nvSpPr>
            <p:spPr bwMode="auto">
              <a:xfrm>
                <a:off x="1878" y="150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8" name="Line 1772"/>
              <p:cNvSpPr>
                <a:spLocks noChangeShapeType="1"/>
              </p:cNvSpPr>
              <p:nvPr/>
            </p:nvSpPr>
            <p:spPr bwMode="auto">
              <a:xfrm>
                <a:off x="1879" y="150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9" name="Line 1773"/>
              <p:cNvSpPr>
                <a:spLocks noChangeShapeType="1"/>
              </p:cNvSpPr>
              <p:nvPr/>
            </p:nvSpPr>
            <p:spPr bwMode="auto">
              <a:xfrm>
                <a:off x="1718" y="1446"/>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0" name="Line 1774"/>
              <p:cNvSpPr>
                <a:spLocks noChangeShapeType="1"/>
              </p:cNvSpPr>
              <p:nvPr/>
            </p:nvSpPr>
            <p:spPr bwMode="auto">
              <a:xfrm>
                <a:off x="1719" y="144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1" name="Line 1775"/>
              <p:cNvSpPr>
                <a:spLocks noChangeShapeType="1"/>
              </p:cNvSpPr>
              <p:nvPr/>
            </p:nvSpPr>
            <p:spPr bwMode="auto">
              <a:xfrm>
                <a:off x="1720" y="1448"/>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2" name="Line 1776"/>
              <p:cNvSpPr>
                <a:spLocks noChangeShapeType="1"/>
              </p:cNvSpPr>
              <p:nvPr/>
            </p:nvSpPr>
            <p:spPr bwMode="auto">
              <a:xfrm>
                <a:off x="1720" y="144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3" name="Line 1777"/>
              <p:cNvSpPr>
                <a:spLocks noChangeShapeType="1"/>
              </p:cNvSpPr>
              <p:nvPr/>
            </p:nvSpPr>
            <p:spPr bwMode="auto">
              <a:xfrm>
                <a:off x="1721" y="144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4" name="Line 1778"/>
              <p:cNvSpPr>
                <a:spLocks noChangeShapeType="1"/>
              </p:cNvSpPr>
              <p:nvPr/>
            </p:nvSpPr>
            <p:spPr bwMode="auto">
              <a:xfrm>
                <a:off x="1723" y="144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5" name="Line 1779"/>
              <p:cNvSpPr>
                <a:spLocks noChangeShapeType="1"/>
              </p:cNvSpPr>
              <p:nvPr/>
            </p:nvSpPr>
            <p:spPr bwMode="auto">
              <a:xfrm>
                <a:off x="1723" y="144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6" name="Line 1780"/>
              <p:cNvSpPr>
                <a:spLocks noChangeShapeType="1"/>
              </p:cNvSpPr>
              <p:nvPr/>
            </p:nvSpPr>
            <p:spPr bwMode="auto">
              <a:xfrm>
                <a:off x="1724" y="144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7" name="Line 1781"/>
              <p:cNvSpPr>
                <a:spLocks noChangeShapeType="1"/>
              </p:cNvSpPr>
              <p:nvPr/>
            </p:nvSpPr>
            <p:spPr bwMode="auto">
              <a:xfrm>
                <a:off x="1725" y="1450"/>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8" name="Line 1782"/>
              <p:cNvSpPr>
                <a:spLocks noChangeShapeType="1"/>
              </p:cNvSpPr>
              <p:nvPr/>
            </p:nvSpPr>
            <p:spPr bwMode="auto">
              <a:xfrm>
                <a:off x="1725" y="145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9" name="Line 1783"/>
              <p:cNvSpPr>
                <a:spLocks noChangeShapeType="1"/>
              </p:cNvSpPr>
              <p:nvPr/>
            </p:nvSpPr>
            <p:spPr bwMode="auto">
              <a:xfrm>
                <a:off x="1726" y="1451"/>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0" name="Line 1784"/>
              <p:cNvSpPr>
                <a:spLocks noChangeShapeType="1"/>
              </p:cNvSpPr>
              <p:nvPr/>
            </p:nvSpPr>
            <p:spPr bwMode="auto">
              <a:xfrm>
                <a:off x="1726" y="145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1" name="Line 1785"/>
              <p:cNvSpPr>
                <a:spLocks noChangeShapeType="1"/>
              </p:cNvSpPr>
              <p:nvPr/>
            </p:nvSpPr>
            <p:spPr bwMode="auto">
              <a:xfrm>
                <a:off x="1727" y="1451"/>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2" name="Line 1786"/>
              <p:cNvSpPr>
                <a:spLocks noChangeShapeType="1"/>
              </p:cNvSpPr>
              <p:nvPr/>
            </p:nvSpPr>
            <p:spPr bwMode="auto">
              <a:xfrm>
                <a:off x="1727" y="1452"/>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3" name="Line 1787"/>
              <p:cNvSpPr>
                <a:spLocks noChangeShapeType="1"/>
              </p:cNvSpPr>
              <p:nvPr/>
            </p:nvSpPr>
            <p:spPr bwMode="auto">
              <a:xfrm>
                <a:off x="1730" y="145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4" name="Line 1788"/>
              <p:cNvSpPr>
                <a:spLocks noChangeShapeType="1"/>
              </p:cNvSpPr>
              <p:nvPr/>
            </p:nvSpPr>
            <p:spPr bwMode="auto">
              <a:xfrm>
                <a:off x="1730" y="145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5" name="Line 1789"/>
              <p:cNvSpPr>
                <a:spLocks noChangeShapeType="1"/>
              </p:cNvSpPr>
              <p:nvPr/>
            </p:nvSpPr>
            <p:spPr bwMode="auto">
              <a:xfrm>
                <a:off x="1731" y="1452"/>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6" name="Line 1790"/>
              <p:cNvSpPr>
                <a:spLocks noChangeShapeType="1"/>
              </p:cNvSpPr>
              <p:nvPr/>
            </p:nvSpPr>
            <p:spPr bwMode="auto">
              <a:xfrm>
                <a:off x="1731" y="145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7" name="Line 1791"/>
              <p:cNvSpPr>
                <a:spLocks noChangeShapeType="1"/>
              </p:cNvSpPr>
              <p:nvPr/>
            </p:nvSpPr>
            <p:spPr bwMode="auto">
              <a:xfrm>
                <a:off x="1732" y="145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8" name="Line 1792"/>
              <p:cNvSpPr>
                <a:spLocks noChangeShapeType="1"/>
              </p:cNvSpPr>
              <p:nvPr/>
            </p:nvSpPr>
            <p:spPr bwMode="auto">
              <a:xfrm>
                <a:off x="1733" y="1454"/>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9" name="Line 1793"/>
              <p:cNvSpPr>
                <a:spLocks noChangeShapeType="1"/>
              </p:cNvSpPr>
              <p:nvPr/>
            </p:nvSpPr>
            <p:spPr bwMode="auto">
              <a:xfrm>
                <a:off x="1733" y="1455"/>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0" name="Line 1794"/>
              <p:cNvSpPr>
                <a:spLocks noChangeShapeType="1"/>
              </p:cNvSpPr>
              <p:nvPr/>
            </p:nvSpPr>
            <p:spPr bwMode="auto">
              <a:xfrm>
                <a:off x="1735" y="145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1" name="Line 1795"/>
              <p:cNvSpPr>
                <a:spLocks noChangeShapeType="1"/>
              </p:cNvSpPr>
              <p:nvPr/>
            </p:nvSpPr>
            <p:spPr bwMode="auto">
              <a:xfrm>
                <a:off x="1736" y="1455"/>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2" name="Line 1796"/>
              <p:cNvSpPr>
                <a:spLocks noChangeShapeType="1"/>
              </p:cNvSpPr>
              <p:nvPr/>
            </p:nvSpPr>
            <p:spPr bwMode="auto">
              <a:xfrm>
                <a:off x="1736" y="145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3" name="Line 1797"/>
              <p:cNvSpPr>
                <a:spLocks noChangeShapeType="1"/>
              </p:cNvSpPr>
              <p:nvPr/>
            </p:nvSpPr>
            <p:spPr bwMode="auto">
              <a:xfrm>
                <a:off x="1737" y="145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4" name="Line 1798"/>
              <p:cNvSpPr>
                <a:spLocks noChangeShapeType="1"/>
              </p:cNvSpPr>
              <p:nvPr/>
            </p:nvSpPr>
            <p:spPr bwMode="auto">
              <a:xfrm>
                <a:off x="1738" y="1456"/>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5" name="Line 1799"/>
              <p:cNvSpPr>
                <a:spLocks noChangeShapeType="1"/>
              </p:cNvSpPr>
              <p:nvPr/>
            </p:nvSpPr>
            <p:spPr bwMode="auto">
              <a:xfrm>
                <a:off x="1738" y="145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6" name="Line 1800"/>
              <p:cNvSpPr>
                <a:spLocks noChangeShapeType="1"/>
              </p:cNvSpPr>
              <p:nvPr/>
            </p:nvSpPr>
            <p:spPr bwMode="auto">
              <a:xfrm>
                <a:off x="1740" y="1456"/>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7" name="Line 1801"/>
              <p:cNvSpPr>
                <a:spLocks noChangeShapeType="1"/>
              </p:cNvSpPr>
              <p:nvPr/>
            </p:nvSpPr>
            <p:spPr bwMode="auto">
              <a:xfrm>
                <a:off x="1740" y="145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8" name="Line 1802"/>
              <p:cNvSpPr>
                <a:spLocks noChangeShapeType="1"/>
              </p:cNvSpPr>
              <p:nvPr/>
            </p:nvSpPr>
            <p:spPr bwMode="auto">
              <a:xfrm>
                <a:off x="1741" y="1457"/>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9" name="Line 1803"/>
              <p:cNvSpPr>
                <a:spLocks noChangeShapeType="1"/>
              </p:cNvSpPr>
              <p:nvPr/>
            </p:nvSpPr>
            <p:spPr bwMode="auto">
              <a:xfrm>
                <a:off x="1742" y="145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0" name="Line 1804"/>
              <p:cNvSpPr>
                <a:spLocks noChangeShapeType="1"/>
              </p:cNvSpPr>
              <p:nvPr/>
            </p:nvSpPr>
            <p:spPr bwMode="auto">
              <a:xfrm>
                <a:off x="1743" y="145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1" name="Line 1805"/>
              <p:cNvSpPr>
                <a:spLocks noChangeShapeType="1"/>
              </p:cNvSpPr>
              <p:nvPr/>
            </p:nvSpPr>
            <p:spPr bwMode="auto">
              <a:xfrm>
                <a:off x="1743" y="145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2" name="Line 1806"/>
              <p:cNvSpPr>
                <a:spLocks noChangeShapeType="1"/>
              </p:cNvSpPr>
              <p:nvPr/>
            </p:nvSpPr>
            <p:spPr bwMode="auto">
              <a:xfrm>
                <a:off x="1744" y="1460"/>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3" name="Line 1807"/>
              <p:cNvSpPr>
                <a:spLocks noChangeShapeType="1"/>
              </p:cNvSpPr>
              <p:nvPr/>
            </p:nvSpPr>
            <p:spPr bwMode="auto">
              <a:xfrm>
                <a:off x="1744" y="146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4" name="Line 1808"/>
              <p:cNvSpPr>
                <a:spLocks noChangeShapeType="1"/>
              </p:cNvSpPr>
              <p:nvPr/>
            </p:nvSpPr>
            <p:spPr bwMode="auto">
              <a:xfrm>
                <a:off x="1746" y="146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5" name="Line 1809"/>
              <p:cNvSpPr>
                <a:spLocks noChangeShapeType="1"/>
              </p:cNvSpPr>
              <p:nvPr/>
            </p:nvSpPr>
            <p:spPr bwMode="auto">
              <a:xfrm>
                <a:off x="1747" y="1460"/>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6" name="Line 1810"/>
              <p:cNvSpPr>
                <a:spLocks noChangeShapeType="1"/>
              </p:cNvSpPr>
              <p:nvPr/>
            </p:nvSpPr>
            <p:spPr bwMode="auto">
              <a:xfrm>
                <a:off x="1747" y="146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7" name="Line 1811"/>
              <p:cNvSpPr>
                <a:spLocks noChangeShapeType="1"/>
              </p:cNvSpPr>
              <p:nvPr/>
            </p:nvSpPr>
            <p:spPr bwMode="auto">
              <a:xfrm>
                <a:off x="1748" y="146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8" name="Line 1812"/>
              <p:cNvSpPr>
                <a:spLocks noChangeShapeType="1"/>
              </p:cNvSpPr>
              <p:nvPr/>
            </p:nvSpPr>
            <p:spPr bwMode="auto">
              <a:xfrm>
                <a:off x="1749" y="1461"/>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28" name="Group 2014"/>
            <p:cNvGrpSpPr>
              <a:grpSpLocks/>
            </p:cNvGrpSpPr>
            <p:nvPr/>
          </p:nvGrpSpPr>
          <p:grpSpPr bwMode="auto">
            <a:xfrm>
              <a:off x="1572" y="1354"/>
              <a:ext cx="226" cy="126"/>
              <a:chOff x="1572" y="1354"/>
              <a:chExt cx="226" cy="126"/>
            </a:xfrm>
          </p:grpSpPr>
          <p:sp>
            <p:nvSpPr>
              <p:cNvPr id="589" name="Line 1814"/>
              <p:cNvSpPr>
                <a:spLocks noChangeShapeType="1"/>
              </p:cNvSpPr>
              <p:nvPr/>
            </p:nvSpPr>
            <p:spPr bwMode="auto">
              <a:xfrm>
                <a:off x="1749" y="146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0" name="Line 1815"/>
              <p:cNvSpPr>
                <a:spLocks noChangeShapeType="1"/>
              </p:cNvSpPr>
              <p:nvPr/>
            </p:nvSpPr>
            <p:spPr bwMode="auto">
              <a:xfrm>
                <a:off x="1750" y="146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1" name="Line 1816"/>
              <p:cNvSpPr>
                <a:spLocks noChangeShapeType="1"/>
              </p:cNvSpPr>
              <p:nvPr/>
            </p:nvSpPr>
            <p:spPr bwMode="auto">
              <a:xfrm>
                <a:off x="1752" y="146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2" name="Line 1817"/>
              <p:cNvSpPr>
                <a:spLocks noChangeShapeType="1"/>
              </p:cNvSpPr>
              <p:nvPr/>
            </p:nvSpPr>
            <p:spPr bwMode="auto">
              <a:xfrm>
                <a:off x="1752" y="146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3" name="Line 1818"/>
              <p:cNvSpPr>
                <a:spLocks noChangeShapeType="1"/>
              </p:cNvSpPr>
              <p:nvPr/>
            </p:nvSpPr>
            <p:spPr bwMode="auto">
              <a:xfrm>
                <a:off x="1753" y="1462"/>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4" name="Line 1819"/>
              <p:cNvSpPr>
                <a:spLocks noChangeShapeType="1"/>
              </p:cNvSpPr>
              <p:nvPr/>
            </p:nvSpPr>
            <p:spPr bwMode="auto">
              <a:xfrm>
                <a:off x="1753" y="146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5" name="Line 1820"/>
              <p:cNvSpPr>
                <a:spLocks noChangeShapeType="1"/>
              </p:cNvSpPr>
              <p:nvPr/>
            </p:nvSpPr>
            <p:spPr bwMode="auto">
              <a:xfrm>
                <a:off x="1754" y="146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6" name="Line 1821"/>
              <p:cNvSpPr>
                <a:spLocks noChangeShapeType="1"/>
              </p:cNvSpPr>
              <p:nvPr/>
            </p:nvSpPr>
            <p:spPr bwMode="auto">
              <a:xfrm>
                <a:off x="1755" y="146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7" name="Line 1822"/>
              <p:cNvSpPr>
                <a:spLocks noChangeShapeType="1"/>
              </p:cNvSpPr>
              <p:nvPr/>
            </p:nvSpPr>
            <p:spPr bwMode="auto">
              <a:xfrm>
                <a:off x="1757" y="1463"/>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8" name="Line 1823"/>
              <p:cNvSpPr>
                <a:spLocks noChangeShapeType="1"/>
              </p:cNvSpPr>
              <p:nvPr/>
            </p:nvSpPr>
            <p:spPr bwMode="auto">
              <a:xfrm>
                <a:off x="1757" y="146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9" name="Line 1824"/>
              <p:cNvSpPr>
                <a:spLocks noChangeShapeType="1"/>
              </p:cNvSpPr>
              <p:nvPr/>
            </p:nvSpPr>
            <p:spPr bwMode="auto">
              <a:xfrm>
                <a:off x="1758" y="146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0" name="Line 1825"/>
              <p:cNvSpPr>
                <a:spLocks noChangeShapeType="1"/>
              </p:cNvSpPr>
              <p:nvPr/>
            </p:nvSpPr>
            <p:spPr bwMode="auto">
              <a:xfrm>
                <a:off x="1759" y="1466"/>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1" name="Line 1826"/>
              <p:cNvSpPr>
                <a:spLocks noChangeShapeType="1"/>
              </p:cNvSpPr>
              <p:nvPr/>
            </p:nvSpPr>
            <p:spPr bwMode="auto">
              <a:xfrm>
                <a:off x="1759" y="146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2" name="Line 1827"/>
              <p:cNvSpPr>
                <a:spLocks noChangeShapeType="1"/>
              </p:cNvSpPr>
              <p:nvPr/>
            </p:nvSpPr>
            <p:spPr bwMode="auto">
              <a:xfrm>
                <a:off x="1760" y="1466"/>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3" name="Line 1828"/>
              <p:cNvSpPr>
                <a:spLocks noChangeShapeType="1"/>
              </p:cNvSpPr>
              <p:nvPr/>
            </p:nvSpPr>
            <p:spPr bwMode="auto">
              <a:xfrm>
                <a:off x="1760" y="146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4" name="Line 1829"/>
              <p:cNvSpPr>
                <a:spLocks noChangeShapeType="1"/>
              </p:cNvSpPr>
              <p:nvPr/>
            </p:nvSpPr>
            <p:spPr bwMode="auto">
              <a:xfrm>
                <a:off x="1761" y="146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5" name="Line 1830"/>
              <p:cNvSpPr>
                <a:spLocks noChangeShapeType="1"/>
              </p:cNvSpPr>
              <p:nvPr/>
            </p:nvSpPr>
            <p:spPr bwMode="auto">
              <a:xfrm>
                <a:off x="1763" y="146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6" name="Line 1831"/>
              <p:cNvSpPr>
                <a:spLocks noChangeShapeType="1"/>
              </p:cNvSpPr>
              <p:nvPr/>
            </p:nvSpPr>
            <p:spPr bwMode="auto">
              <a:xfrm>
                <a:off x="1764" y="1467"/>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7" name="Line 1832"/>
              <p:cNvSpPr>
                <a:spLocks noChangeShapeType="1"/>
              </p:cNvSpPr>
              <p:nvPr/>
            </p:nvSpPr>
            <p:spPr bwMode="auto">
              <a:xfrm>
                <a:off x="1764" y="146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8" name="Line 1833"/>
              <p:cNvSpPr>
                <a:spLocks noChangeShapeType="1"/>
              </p:cNvSpPr>
              <p:nvPr/>
            </p:nvSpPr>
            <p:spPr bwMode="auto">
              <a:xfrm>
                <a:off x="1765" y="1468"/>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9" name="Line 1834"/>
              <p:cNvSpPr>
                <a:spLocks noChangeShapeType="1"/>
              </p:cNvSpPr>
              <p:nvPr/>
            </p:nvSpPr>
            <p:spPr bwMode="auto">
              <a:xfrm>
                <a:off x="1765" y="146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0" name="Line 1835"/>
              <p:cNvSpPr>
                <a:spLocks noChangeShapeType="1"/>
              </p:cNvSpPr>
              <p:nvPr/>
            </p:nvSpPr>
            <p:spPr bwMode="auto">
              <a:xfrm>
                <a:off x="1766" y="146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1" name="Line 1836"/>
              <p:cNvSpPr>
                <a:spLocks noChangeShapeType="1"/>
              </p:cNvSpPr>
              <p:nvPr/>
            </p:nvSpPr>
            <p:spPr bwMode="auto">
              <a:xfrm>
                <a:off x="1767" y="1468"/>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2" name="Line 1837"/>
              <p:cNvSpPr>
                <a:spLocks noChangeShapeType="1"/>
              </p:cNvSpPr>
              <p:nvPr/>
            </p:nvSpPr>
            <p:spPr bwMode="auto">
              <a:xfrm>
                <a:off x="1767" y="147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3" name="Line 1838"/>
              <p:cNvSpPr>
                <a:spLocks noChangeShapeType="1"/>
              </p:cNvSpPr>
              <p:nvPr/>
            </p:nvSpPr>
            <p:spPr bwMode="auto">
              <a:xfrm>
                <a:off x="1769" y="147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4" name="Line 1839"/>
              <p:cNvSpPr>
                <a:spLocks noChangeShapeType="1"/>
              </p:cNvSpPr>
              <p:nvPr/>
            </p:nvSpPr>
            <p:spPr bwMode="auto">
              <a:xfrm>
                <a:off x="1770" y="147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5" name="Line 1840"/>
              <p:cNvSpPr>
                <a:spLocks noChangeShapeType="1"/>
              </p:cNvSpPr>
              <p:nvPr/>
            </p:nvSpPr>
            <p:spPr bwMode="auto">
              <a:xfrm>
                <a:off x="1771" y="1470"/>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6" name="Line 1841"/>
              <p:cNvSpPr>
                <a:spLocks noChangeShapeType="1"/>
              </p:cNvSpPr>
              <p:nvPr/>
            </p:nvSpPr>
            <p:spPr bwMode="auto">
              <a:xfrm>
                <a:off x="1771" y="147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7" name="Line 1842"/>
              <p:cNvSpPr>
                <a:spLocks noChangeShapeType="1"/>
              </p:cNvSpPr>
              <p:nvPr/>
            </p:nvSpPr>
            <p:spPr bwMode="auto">
              <a:xfrm>
                <a:off x="1772" y="1471"/>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8" name="Line 1843"/>
              <p:cNvSpPr>
                <a:spLocks noChangeShapeType="1"/>
              </p:cNvSpPr>
              <p:nvPr/>
            </p:nvSpPr>
            <p:spPr bwMode="auto">
              <a:xfrm>
                <a:off x="1772" y="147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9" name="Line 1844"/>
              <p:cNvSpPr>
                <a:spLocks noChangeShapeType="1"/>
              </p:cNvSpPr>
              <p:nvPr/>
            </p:nvSpPr>
            <p:spPr bwMode="auto">
              <a:xfrm>
                <a:off x="1774" y="147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0" name="Line 1845"/>
              <p:cNvSpPr>
                <a:spLocks noChangeShapeType="1"/>
              </p:cNvSpPr>
              <p:nvPr/>
            </p:nvSpPr>
            <p:spPr bwMode="auto">
              <a:xfrm>
                <a:off x="1775" y="147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1" name="Line 1846"/>
              <p:cNvSpPr>
                <a:spLocks noChangeShapeType="1"/>
              </p:cNvSpPr>
              <p:nvPr/>
            </p:nvSpPr>
            <p:spPr bwMode="auto">
              <a:xfrm>
                <a:off x="1775" y="147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2" name="Line 1847"/>
              <p:cNvSpPr>
                <a:spLocks noChangeShapeType="1"/>
              </p:cNvSpPr>
              <p:nvPr/>
            </p:nvSpPr>
            <p:spPr bwMode="auto">
              <a:xfrm>
                <a:off x="1776" y="147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3" name="Line 1848"/>
              <p:cNvSpPr>
                <a:spLocks noChangeShapeType="1"/>
              </p:cNvSpPr>
              <p:nvPr/>
            </p:nvSpPr>
            <p:spPr bwMode="auto">
              <a:xfrm>
                <a:off x="1777" y="1473"/>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4" name="Line 1849"/>
              <p:cNvSpPr>
                <a:spLocks noChangeShapeType="1"/>
              </p:cNvSpPr>
              <p:nvPr/>
            </p:nvSpPr>
            <p:spPr bwMode="auto">
              <a:xfrm>
                <a:off x="1777" y="147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5" name="Line 1850"/>
              <p:cNvSpPr>
                <a:spLocks noChangeShapeType="1"/>
              </p:cNvSpPr>
              <p:nvPr/>
            </p:nvSpPr>
            <p:spPr bwMode="auto">
              <a:xfrm>
                <a:off x="1778" y="1473"/>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6" name="Line 1851"/>
              <p:cNvSpPr>
                <a:spLocks noChangeShapeType="1"/>
              </p:cNvSpPr>
              <p:nvPr/>
            </p:nvSpPr>
            <p:spPr bwMode="auto">
              <a:xfrm>
                <a:off x="1780" y="1474"/>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7" name="Line 1852"/>
              <p:cNvSpPr>
                <a:spLocks noChangeShapeType="1"/>
              </p:cNvSpPr>
              <p:nvPr/>
            </p:nvSpPr>
            <p:spPr bwMode="auto">
              <a:xfrm>
                <a:off x="1780" y="147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8" name="Line 1853"/>
              <p:cNvSpPr>
                <a:spLocks noChangeShapeType="1"/>
              </p:cNvSpPr>
              <p:nvPr/>
            </p:nvSpPr>
            <p:spPr bwMode="auto">
              <a:xfrm>
                <a:off x="1781" y="147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9" name="Line 1854"/>
              <p:cNvSpPr>
                <a:spLocks noChangeShapeType="1"/>
              </p:cNvSpPr>
              <p:nvPr/>
            </p:nvSpPr>
            <p:spPr bwMode="auto">
              <a:xfrm>
                <a:off x="1782" y="1474"/>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0" name="Line 1855"/>
              <p:cNvSpPr>
                <a:spLocks noChangeShapeType="1"/>
              </p:cNvSpPr>
              <p:nvPr/>
            </p:nvSpPr>
            <p:spPr bwMode="auto">
              <a:xfrm>
                <a:off x="1783" y="1476"/>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1" name="Line 1856"/>
              <p:cNvSpPr>
                <a:spLocks noChangeShapeType="1"/>
              </p:cNvSpPr>
              <p:nvPr/>
            </p:nvSpPr>
            <p:spPr bwMode="auto">
              <a:xfrm>
                <a:off x="1783" y="147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2" name="Line 1857"/>
              <p:cNvSpPr>
                <a:spLocks noChangeShapeType="1"/>
              </p:cNvSpPr>
              <p:nvPr/>
            </p:nvSpPr>
            <p:spPr bwMode="auto">
              <a:xfrm>
                <a:off x="1784" y="1476"/>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3" name="Line 1858"/>
              <p:cNvSpPr>
                <a:spLocks noChangeShapeType="1"/>
              </p:cNvSpPr>
              <p:nvPr/>
            </p:nvSpPr>
            <p:spPr bwMode="auto">
              <a:xfrm>
                <a:off x="1784" y="147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4" name="Line 1859"/>
              <p:cNvSpPr>
                <a:spLocks noChangeShapeType="1"/>
              </p:cNvSpPr>
              <p:nvPr/>
            </p:nvSpPr>
            <p:spPr bwMode="auto">
              <a:xfrm>
                <a:off x="1786" y="147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5" name="Line 1860"/>
              <p:cNvSpPr>
                <a:spLocks noChangeShapeType="1"/>
              </p:cNvSpPr>
              <p:nvPr/>
            </p:nvSpPr>
            <p:spPr bwMode="auto">
              <a:xfrm>
                <a:off x="1787" y="1477"/>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6" name="Line 1861"/>
              <p:cNvSpPr>
                <a:spLocks noChangeShapeType="1"/>
              </p:cNvSpPr>
              <p:nvPr/>
            </p:nvSpPr>
            <p:spPr bwMode="auto">
              <a:xfrm>
                <a:off x="1787" y="147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7" name="Line 1862"/>
              <p:cNvSpPr>
                <a:spLocks noChangeShapeType="1"/>
              </p:cNvSpPr>
              <p:nvPr/>
            </p:nvSpPr>
            <p:spPr bwMode="auto">
              <a:xfrm>
                <a:off x="1788" y="1477"/>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8" name="Line 1863"/>
              <p:cNvSpPr>
                <a:spLocks noChangeShapeType="1"/>
              </p:cNvSpPr>
              <p:nvPr/>
            </p:nvSpPr>
            <p:spPr bwMode="auto">
              <a:xfrm>
                <a:off x="1788" y="1477"/>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9" name="Line 1864"/>
              <p:cNvSpPr>
                <a:spLocks noChangeShapeType="1"/>
              </p:cNvSpPr>
              <p:nvPr/>
            </p:nvSpPr>
            <p:spPr bwMode="auto">
              <a:xfrm>
                <a:off x="1791" y="1478"/>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0" name="Line 1865"/>
              <p:cNvSpPr>
                <a:spLocks noChangeShapeType="1"/>
              </p:cNvSpPr>
              <p:nvPr/>
            </p:nvSpPr>
            <p:spPr bwMode="auto">
              <a:xfrm>
                <a:off x="1791" y="147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1" name="Line 1866"/>
              <p:cNvSpPr>
                <a:spLocks noChangeShapeType="1"/>
              </p:cNvSpPr>
              <p:nvPr/>
            </p:nvSpPr>
            <p:spPr bwMode="auto">
              <a:xfrm>
                <a:off x="1792" y="147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2" name="Line 1867"/>
              <p:cNvSpPr>
                <a:spLocks noChangeShapeType="1"/>
              </p:cNvSpPr>
              <p:nvPr/>
            </p:nvSpPr>
            <p:spPr bwMode="auto">
              <a:xfrm>
                <a:off x="1792" y="147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3" name="Line 1868"/>
              <p:cNvSpPr>
                <a:spLocks noChangeShapeType="1"/>
              </p:cNvSpPr>
              <p:nvPr/>
            </p:nvSpPr>
            <p:spPr bwMode="auto">
              <a:xfrm>
                <a:off x="1793" y="147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4" name="Line 1869"/>
              <p:cNvSpPr>
                <a:spLocks noChangeShapeType="1"/>
              </p:cNvSpPr>
              <p:nvPr/>
            </p:nvSpPr>
            <p:spPr bwMode="auto">
              <a:xfrm>
                <a:off x="1794" y="1479"/>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 name="Line 1870"/>
              <p:cNvSpPr>
                <a:spLocks noChangeShapeType="1"/>
              </p:cNvSpPr>
              <p:nvPr/>
            </p:nvSpPr>
            <p:spPr bwMode="auto">
              <a:xfrm>
                <a:off x="1794" y="148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 name="Line 1871"/>
              <p:cNvSpPr>
                <a:spLocks noChangeShapeType="1"/>
              </p:cNvSpPr>
              <p:nvPr/>
            </p:nvSpPr>
            <p:spPr bwMode="auto">
              <a:xfrm>
                <a:off x="1795" y="1480"/>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 name="Line 1872"/>
              <p:cNvSpPr>
                <a:spLocks noChangeShapeType="1"/>
              </p:cNvSpPr>
              <p:nvPr/>
            </p:nvSpPr>
            <p:spPr bwMode="auto">
              <a:xfrm>
                <a:off x="1795" y="1480"/>
                <a:ext cx="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8" name="Line 1873"/>
              <p:cNvSpPr>
                <a:spLocks noChangeShapeType="1"/>
              </p:cNvSpPr>
              <p:nvPr/>
            </p:nvSpPr>
            <p:spPr bwMode="auto">
              <a:xfrm>
                <a:off x="1644" y="1405"/>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9" name="Line 1874"/>
              <p:cNvSpPr>
                <a:spLocks noChangeShapeType="1"/>
              </p:cNvSpPr>
              <p:nvPr/>
            </p:nvSpPr>
            <p:spPr bwMode="auto">
              <a:xfrm>
                <a:off x="1644" y="140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0" name="Line 1875"/>
              <p:cNvSpPr>
                <a:spLocks noChangeShapeType="1"/>
              </p:cNvSpPr>
              <p:nvPr/>
            </p:nvSpPr>
            <p:spPr bwMode="auto">
              <a:xfrm>
                <a:off x="1645" y="1406"/>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1" name="Line 1876"/>
              <p:cNvSpPr>
                <a:spLocks noChangeShapeType="1"/>
              </p:cNvSpPr>
              <p:nvPr/>
            </p:nvSpPr>
            <p:spPr bwMode="auto">
              <a:xfrm>
                <a:off x="1645" y="1406"/>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2" name="Line 1877"/>
              <p:cNvSpPr>
                <a:spLocks noChangeShapeType="1"/>
              </p:cNvSpPr>
              <p:nvPr/>
            </p:nvSpPr>
            <p:spPr bwMode="auto">
              <a:xfrm>
                <a:off x="1646" y="140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3" name="Line 1878"/>
              <p:cNvSpPr>
                <a:spLocks noChangeShapeType="1"/>
              </p:cNvSpPr>
              <p:nvPr/>
            </p:nvSpPr>
            <p:spPr bwMode="auto">
              <a:xfrm>
                <a:off x="1647" y="1408"/>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4" name="Line 1879"/>
              <p:cNvSpPr>
                <a:spLocks noChangeShapeType="1"/>
              </p:cNvSpPr>
              <p:nvPr/>
            </p:nvSpPr>
            <p:spPr bwMode="auto">
              <a:xfrm>
                <a:off x="1647" y="140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5" name="Line 1880"/>
              <p:cNvSpPr>
                <a:spLocks noChangeShapeType="1"/>
              </p:cNvSpPr>
              <p:nvPr/>
            </p:nvSpPr>
            <p:spPr bwMode="auto">
              <a:xfrm>
                <a:off x="1648" y="140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6" name="Line 1881"/>
              <p:cNvSpPr>
                <a:spLocks noChangeShapeType="1"/>
              </p:cNvSpPr>
              <p:nvPr/>
            </p:nvSpPr>
            <p:spPr bwMode="auto">
              <a:xfrm>
                <a:off x="1650" y="140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7" name="Line 1882"/>
              <p:cNvSpPr>
                <a:spLocks noChangeShapeType="1"/>
              </p:cNvSpPr>
              <p:nvPr/>
            </p:nvSpPr>
            <p:spPr bwMode="auto">
              <a:xfrm>
                <a:off x="1650" y="1409"/>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8" name="Line 1883"/>
              <p:cNvSpPr>
                <a:spLocks noChangeShapeType="1"/>
              </p:cNvSpPr>
              <p:nvPr/>
            </p:nvSpPr>
            <p:spPr bwMode="auto">
              <a:xfrm>
                <a:off x="1651" y="141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9" name="Line 1884"/>
              <p:cNvSpPr>
                <a:spLocks noChangeShapeType="1"/>
              </p:cNvSpPr>
              <p:nvPr/>
            </p:nvSpPr>
            <p:spPr bwMode="auto">
              <a:xfrm>
                <a:off x="1652" y="1411"/>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0" name="Line 1885"/>
              <p:cNvSpPr>
                <a:spLocks noChangeShapeType="1"/>
              </p:cNvSpPr>
              <p:nvPr/>
            </p:nvSpPr>
            <p:spPr bwMode="auto">
              <a:xfrm>
                <a:off x="1652" y="141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1" name="Line 1886"/>
              <p:cNvSpPr>
                <a:spLocks noChangeShapeType="1"/>
              </p:cNvSpPr>
              <p:nvPr/>
            </p:nvSpPr>
            <p:spPr bwMode="auto">
              <a:xfrm>
                <a:off x="1653" y="141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2" name="Line 1887"/>
              <p:cNvSpPr>
                <a:spLocks noChangeShapeType="1"/>
              </p:cNvSpPr>
              <p:nvPr/>
            </p:nvSpPr>
            <p:spPr bwMode="auto">
              <a:xfrm>
                <a:off x="1655" y="141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3" name="Line 1888"/>
              <p:cNvSpPr>
                <a:spLocks noChangeShapeType="1"/>
              </p:cNvSpPr>
              <p:nvPr/>
            </p:nvSpPr>
            <p:spPr bwMode="auto">
              <a:xfrm>
                <a:off x="1655" y="1412"/>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4" name="Line 1889"/>
              <p:cNvSpPr>
                <a:spLocks noChangeShapeType="1"/>
              </p:cNvSpPr>
              <p:nvPr/>
            </p:nvSpPr>
            <p:spPr bwMode="auto">
              <a:xfrm>
                <a:off x="1656" y="141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5" name="Line 1890"/>
              <p:cNvSpPr>
                <a:spLocks noChangeShapeType="1"/>
              </p:cNvSpPr>
              <p:nvPr/>
            </p:nvSpPr>
            <p:spPr bwMode="auto">
              <a:xfrm>
                <a:off x="1657" y="141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6" name="Line 1891"/>
              <p:cNvSpPr>
                <a:spLocks noChangeShapeType="1"/>
              </p:cNvSpPr>
              <p:nvPr/>
            </p:nvSpPr>
            <p:spPr bwMode="auto">
              <a:xfrm>
                <a:off x="1658" y="1415"/>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7" name="Line 1892"/>
              <p:cNvSpPr>
                <a:spLocks noChangeShapeType="1"/>
              </p:cNvSpPr>
              <p:nvPr/>
            </p:nvSpPr>
            <p:spPr bwMode="auto">
              <a:xfrm>
                <a:off x="1658" y="141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8" name="Line 1893"/>
              <p:cNvSpPr>
                <a:spLocks noChangeShapeType="1"/>
              </p:cNvSpPr>
              <p:nvPr/>
            </p:nvSpPr>
            <p:spPr bwMode="auto">
              <a:xfrm>
                <a:off x="1659" y="1415"/>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9" name="Line 1894"/>
              <p:cNvSpPr>
                <a:spLocks noChangeShapeType="1"/>
              </p:cNvSpPr>
              <p:nvPr/>
            </p:nvSpPr>
            <p:spPr bwMode="auto">
              <a:xfrm>
                <a:off x="1661" y="1416"/>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0" name="Line 1895"/>
              <p:cNvSpPr>
                <a:spLocks noChangeShapeType="1"/>
              </p:cNvSpPr>
              <p:nvPr/>
            </p:nvSpPr>
            <p:spPr bwMode="auto">
              <a:xfrm>
                <a:off x="1661" y="141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1" name="Line 1896"/>
              <p:cNvSpPr>
                <a:spLocks noChangeShapeType="1"/>
              </p:cNvSpPr>
              <p:nvPr/>
            </p:nvSpPr>
            <p:spPr bwMode="auto">
              <a:xfrm>
                <a:off x="1662" y="141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2" name="Line 1897"/>
              <p:cNvSpPr>
                <a:spLocks noChangeShapeType="1"/>
              </p:cNvSpPr>
              <p:nvPr/>
            </p:nvSpPr>
            <p:spPr bwMode="auto">
              <a:xfrm>
                <a:off x="1663" y="1417"/>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3" name="Line 1898"/>
              <p:cNvSpPr>
                <a:spLocks noChangeShapeType="1"/>
              </p:cNvSpPr>
              <p:nvPr/>
            </p:nvSpPr>
            <p:spPr bwMode="auto">
              <a:xfrm>
                <a:off x="1663" y="141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4" name="Line 1899"/>
              <p:cNvSpPr>
                <a:spLocks noChangeShapeType="1"/>
              </p:cNvSpPr>
              <p:nvPr/>
            </p:nvSpPr>
            <p:spPr bwMode="auto">
              <a:xfrm>
                <a:off x="1664" y="1418"/>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5" name="Line 1900"/>
              <p:cNvSpPr>
                <a:spLocks noChangeShapeType="1"/>
              </p:cNvSpPr>
              <p:nvPr/>
            </p:nvSpPr>
            <p:spPr bwMode="auto">
              <a:xfrm>
                <a:off x="1664" y="141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6" name="Line 1901"/>
              <p:cNvSpPr>
                <a:spLocks noChangeShapeType="1"/>
              </p:cNvSpPr>
              <p:nvPr/>
            </p:nvSpPr>
            <p:spPr bwMode="auto">
              <a:xfrm>
                <a:off x="1665" y="1418"/>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7" name="Line 1902"/>
              <p:cNvSpPr>
                <a:spLocks noChangeShapeType="1"/>
              </p:cNvSpPr>
              <p:nvPr/>
            </p:nvSpPr>
            <p:spPr bwMode="auto">
              <a:xfrm>
                <a:off x="1667" y="142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8" name="Line 1903"/>
              <p:cNvSpPr>
                <a:spLocks noChangeShapeType="1"/>
              </p:cNvSpPr>
              <p:nvPr/>
            </p:nvSpPr>
            <p:spPr bwMode="auto">
              <a:xfrm>
                <a:off x="1668" y="142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9" name="Line 1904"/>
              <p:cNvSpPr>
                <a:spLocks noChangeShapeType="1"/>
              </p:cNvSpPr>
              <p:nvPr/>
            </p:nvSpPr>
            <p:spPr bwMode="auto">
              <a:xfrm>
                <a:off x="1669" y="1421"/>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0" name="Line 1905"/>
              <p:cNvSpPr>
                <a:spLocks noChangeShapeType="1"/>
              </p:cNvSpPr>
              <p:nvPr/>
            </p:nvSpPr>
            <p:spPr bwMode="auto">
              <a:xfrm>
                <a:off x="1669" y="142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1" name="Line 1906"/>
              <p:cNvSpPr>
                <a:spLocks noChangeShapeType="1"/>
              </p:cNvSpPr>
              <p:nvPr/>
            </p:nvSpPr>
            <p:spPr bwMode="auto">
              <a:xfrm>
                <a:off x="1670" y="142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2" name="Line 1907"/>
              <p:cNvSpPr>
                <a:spLocks noChangeShapeType="1"/>
              </p:cNvSpPr>
              <p:nvPr/>
            </p:nvSpPr>
            <p:spPr bwMode="auto">
              <a:xfrm>
                <a:off x="1672" y="142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3" name="Line 1908"/>
              <p:cNvSpPr>
                <a:spLocks noChangeShapeType="1"/>
              </p:cNvSpPr>
              <p:nvPr/>
            </p:nvSpPr>
            <p:spPr bwMode="auto">
              <a:xfrm>
                <a:off x="1672" y="142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4" name="Line 1909"/>
              <p:cNvSpPr>
                <a:spLocks noChangeShapeType="1"/>
              </p:cNvSpPr>
              <p:nvPr/>
            </p:nvSpPr>
            <p:spPr bwMode="auto">
              <a:xfrm>
                <a:off x="1673" y="142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5" name="Line 1910"/>
              <p:cNvSpPr>
                <a:spLocks noChangeShapeType="1"/>
              </p:cNvSpPr>
              <p:nvPr/>
            </p:nvSpPr>
            <p:spPr bwMode="auto">
              <a:xfrm>
                <a:off x="1674" y="1423"/>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6" name="Line 1911"/>
              <p:cNvSpPr>
                <a:spLocks noChangeShapeType="1"/>
              </p:cNvSpPr>
              <p:nvPr/>
            </p:nvSpPr>
            <p:spPr bwMode="auto">
              <a:xfrm>
                <a:off x="1675" y="142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7" name="Line 1912"/>
              <p:cNvSpPr>
                <a:spLocks noChangeShapeType="1"/>
              </p:cNvSpPr>
              <p:nvPr/>
            </p:nvSpPr>
            <p:spPr bwMode="auto">
              <a:xfrm>
                <a:off x="1676" y="1425"/>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8" name="Line 1913"/>
              <p:cNvSpPr>
                <a:spLocks noChangeShapeType="1"/>
              </p:cNvSpPr>
              <p:nvPr/>
            </p:nvSpPr>
            <p:spPr bwMode="auto">
              <a:xfrm>
                <a:off x="1676" y="142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9" name="Line 1914"/>
              <p:cNvSpPr>
                <a:spLocks noChangeShapeType="1"/>
              </p:cNvSpPr>
              <p:nvPr/>
            </p:nvSpPr>
            <p:spPr bwMode="auto">
              <a:xfrm>
                <a:off x="1678" y="1426"/>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0" name="Line 1915"/>
              <p:cNvSpPr>
                <a:spLocks noChangeShapeType="1"/>
              </p:cNvSpPr>
              <p:nvPr/>
            </p:nvSpPr>
            <p:spPr bwMode="auto">
              <a:xfrm>
                <a:off x="1678" y="142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1" name="Line 1916"/>
              <p:cNvSpPr>
                <a:spLocks noChangeShapeType="1"/>
              </p:cNvSpPr>
              <p:nvPr/>
            </p:nvSpPr>
            <p:spPr bwMode="auto">
              <a:xfrm>
                <a:off x="1679" y="142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2" name="Line 1917"/>
              <p:cNvSpPr>
                <a:spLocks noChangeShapeType="1"/>
              </p:cNvSpPr>
              <p:nvPr/>
            </p:nvSpPr>
            <p:spPr bwMode="auto">
              <a:xfrm>
                <a:off x="1680" y="142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3" name="Line 1918"/>
              <p:cNvSpPr>
                <a:spLocks noChangeShapeType="1"/>
              </p:cNvSpPr>
              <p:nvPr/>
            </p:nvSpPr>
            <p:spPr bwMode="auto">
              <a:xfrm>
                <a:off x="1681" y="142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4" name="Line 1919"/>
              <p:cNvSpPr>
                <a:spLocks noChangeShapeType="1"/>
              </p:cNvSpPr>
              <p:nvPr/>
            </p:nvSpPr>
            <p:spPr bwMode="auto">
              <a:xfrm>
                <a:off x="1682" y="1428"/>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5" name="Line 1920"/>
              <p:cNvSpPr>
                <a:spLocks noChangeShapeType="1"/>
              </p:cNvSpPr>
              <p:nvPr/>
            </p:nvSpPr>
            <p:spPr bwMode="auto">
              <a:xfrm>
                <a:off x="1684" y="142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6" name="Line 1921"/>
              <p:cNvSpPr>
                <a:spLocks noChangeShapeType="1"/>
              </p:cNvSpPr>
              <p:nvPr/>
            </p:nvSpPr>
            <p:spPr bwMode="auto">
              <a:xfrm>
                <a:off x="1684" y="142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7" name="Line 1922"/>
              <p:cNvSpPr>
                <a:spLocks noChangeShapeType="1"/>
              </p:cNvSpPr>
              <p:nvPr/>
            </p:nvSpPr>
            <p:spPr bwMode="auto">
              <a:xfrm>
                <a:off x="1685" y="142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8" name="Line 1923"/>
              <p:cNvSpPr>
                <a:spLocks noChangeShapeType="1"/>
              </p:cNvSpPr>
              <p:nvPr/>
            </p:nvSpPr>
            <p:spPr bwMode="auto">
              <a:xfrm>
                <a:off x="1686" y="1429"/>
                <a:ext cx="1"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9" name="Line 1924"/>
              <p:cNvSpPr>
                <a:spLocks noChangeShapeType="1"/>
              </p:cNvSpPr>
              <p:nvPr/>
            </p:nvSpPr>
            <p:spPr bwMode="auto">
              <a:xfrm>
                <a:off x="1687" y="143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0" name="Line 1925"/>
              <p:cNvSpPr>
                <a:spLocks noChangeShapeType="1"/>
              </p:cNvSpPr>
              <p:nvPr/>
            </p:nvSpPr>
            <p:spPr bwMode="auto">
              <a:xfrm>
                <a:off x="1689" y="143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1" name="Line 1926"/>
              <p:cNvSpPr>
                <a:spLocks noChangeShapeType="1"/>
              </p:cNvSpPr>
              <p:nvPr/>
            </p:nvSpPr>
            <p:spPr bwMode="auto">
              <a:xfrm>
                <a:off x="1689" y="143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2" name="Line 1927"/>
              <p:cNvSpPr>
                <a:spLocks noChangeShapeType="1"/>
              </p:cNvSpPr>
              <p:nvPr/>
            </p:nvSpPr>
            <p:spPr bwMode="auto">
              <a:xfrm>
                <a:off x="1690" y="143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3" name="Line 1928"/>
              <p:cNvSpPr>
                <a:spLocks noChangeShapeType="1"/>
              </p:cNvSpPr>
              <p:nvPr/>
            </p:nvSpPr>
            <p:spPr bwMode="auto">
              <a:xfrm>
                <a:off x="1691" y="1433"/>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4" name="Line 1929"/>
              <p:cNvSpPr>
                <a:spLocks noChangeShapeType="1"/>
              </p:cNvSpPr>
              <p:nvPr/>
            </p:nvSpPr>
            <p:spPr bwMode="auto">
              <a:xfrm>
                <a:off x="1691" y="143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5" name="Line 1930"/>
              <p:cNvSpPr>
                <a:spLocks noChangeShapeType="1"/>
              </p:cNvSpPr>
              <p:nvPr/>
            </p:nvSpPr>
            <p:spPr bwMode="auto">
              <a:xfrm>
                <a:off x="1692" y="1433"/>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6" name="Line 1931"/>
              <p:cNvSpPr>
                <a:spLocks noChangeShapeType="1"/>
              </p:cNvSpPr>
              <p:nvPr/>
            </p:nvSpPr>
            <p:spPr bwMode="auto">
              <a:xfrm>
                <a:off x="1692" y="143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7" name="Line 1932"/>
              <p:cNvSpPr>
                <a:spLocks noChangeShapeType="1"/>
              </p:cNvSpPr>
              <p:nvPr/>
            </p:nvSpPr>
            <p:spPr bwMode="auto">
              <a:xfrm>
                <a:off x="1693" y="1434"/>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8" name="Line 1933"/>
              <p:cNvSpPr>
                <a:spLocks noChangeShapeType="1"/>
              </p:cNvSpPr>
              <p:nvPr/>
            </p:nvSpPr>
            <p:spPr bwMode="auto">
              <a:xfrm>
                <a:off x="1695" y="1434"/>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9" name="Line 1934"/>
              <p:cNvSpPr>
                <a:spLocks noChangeShapeType="1"/>
              </p:cNvSpPr>
              <p:nvPr/>
            </p:nvSpPr>
            <p:spPr bwMode="auto">
              <a:xfrm>
                <a:off x="1695" y="143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0" name="Line 1935"/>
              <p:cNvSpPr>
                <a:spLocks noChangeShapeType="1"/>
              </p:cNvSpPr>
              <p:nvPr/>
            </p:nvSpPr>
            <p:spPr bwMode="auto">
              <a:xfrm>
                <a:off x="1696" y="143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1" name="Line 1936"/>
              <p:cNvSpPr>
                <a:spLocks noChangeShapeType="1"/>
              </p:cNvSpPr>
              <p:nvPr/>
            </p:nvSpPr>
            <p:spPr bwMode="auto">
              <a:xfrm>
                <a:off x="1697" y="1435"/>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2" name="Line 1937"/>
              <p:cNvSpPr>
                <a:spLocks noChangeShapeType="1"/>
              </p:cNvSpPr>
              <p:nvPr/>
            </p:nvSpPr>
            <p:spPr bwMode="auto">
              <a:xfrm>
                <a:off x="1697" y="143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3" name="Line 1938"/>
              <p:cNvSpPr>
                <a:spLocks noChangeShapeType="1"/>
              </p:cNvSpPr>
              <p:nvPr/>
            </p:nvSpPr>
            <p:spPr bwMode="auto">
              <a:xfrm>
                <a:off x="1698" y="1437"/>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4" name="Line 1939"/>
              <p:cNvSpPr>
                <a:spLocks noChangeShapeType="1"/>
              </p:cNvSpPr>
              <p:nvPr/>
            </p:nvSpPr>
            <p:spPr bwMode="auto">
              <a:xfrm>
                <a:off x="1698" y="143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5" name="Line 1940"/>
              <p:cNvSpPr>
                <a:spLocks noChangeShapeType="1"/>
              </p:cNvSpPr>
              <p:nvPr/>
            </p:nvSpPr>
            <p:spPr bwMode="auto">
              <a:xfrm>
                <a:off x="1699" y="143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6" name="Line 1941"/>
              <p:cNvSpPr>
                <a:spLocks noChangeShapeType="1"/>
              </p:cNvSpPr>
              <p:nvPr/>
            </p:nvSpPr>
            <p:spPr bwMode="auto">
              <a:xfrm>
                <a:off x="1701" y="143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7" name="Line 1942"/>
              <p:cNvSpPr>
                <a:spLocks noChangeShapeType="1"/>
              </p:cNvSpPr>
              <p:nvPr/>
            </p:nvSpPr>
            <p:spPr bwMode="auto">
              <a:xfrm>
                <a:off x="1702" y="143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8" name="Line 1943"/>
              <p:cNvSpPr>
                <a:spLocks noChangeShapeType="1"/>
              </p:cNvSpPr>
              <p:nvPr/>
            </p:nvSpPr>
            <p:spPr bwMode="auto">
              <a:xfrm>
                <a:off x="1702" y="143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9" name="Line 1944"/>
              <p:cNvSpPr>
                <a:spLocks noChangeShapeType="1"/>
              </p:cNvSpPr>
              <p:nvPr/>
            </p:nvSpPr>
            <p:spPr bwMode="auto">
              <a:xfrm>
                <a:off x="1703" y="143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0" name="Line 1945"/>
              <p:cNvSpPr>
                <a:spLocks noChangeShapeType="1"/>
              </p:cNvSpPr>
              <p:nvPr/>
            </p:nvSpPr>
            <p:spPr bwMode="auto">
              <a:xfrm>
                <a:off x="1703" y="143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1" name="Line 1946"/>
              <p:cNvSpPr>
                <a:spLocks noChangeShapeType="1"/>
              </p:cNvSpPr>
              <p:nvPr/>
            </p:nvSpPr>
            <p:spPr bwMode="auto">
              <a:xfrm>
                <a:off x="1704" y="144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2" name="Line 1947"/>
              <p:cNvSpPr>
                <a:spLocks noChangeShapeType="1"/>
              </p:cNvSpPr>
              <p:nvPr/>
            </p:nvSpPr>
            <p:spPr bwMode="auto">
              <a:xfrm>
                <a:off x="1706" y="1440"/>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3" name="Line 1948"/>
              <p:cNvSpPr>
                <a:spLocks noChangeShapeType="1"/>
              </p:cNvSpPr>
              <p:nvPr/>
            </p:nvSpPr>
            <p:spPr bwMode="auto">
              <a:xfrm>
                <a:off x="1707" y="144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4" name="Line 1949"/>
              <p:cNvSpPr>
                <a:spLocks noChangeShapeType="1"/>
              </p:cNvSpPr>
              <p:nvPr/>
            </p:nvSpPr>
            <p:spPr bwMode="auto">
              <a:xfrm>
                <a:off x="1707" y="1442"/>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5" name="Line 1950"/>
              <p:cNvSpPr>
                <a:spLocks noChangeShapeType="1"/>
              </p:cNvSpPr>
              <p:nvPr/>
            </p:nvSpPr>
            <p:spPr bwMode="auto">
              <a:xfrm>
                <a:off x="1709" y="1443"/>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6" name="Line 1951"/>
              <p:cNvSpPr>
                <a:spLocks noChangeShapeType="1"/>
              </p:cNvSpPr>
              <p:nvPr/>
            </p:nvSpPr>
            <p:spPr bwMode="auto">
              <a:xfrm>
                <a:off x="1709" y="144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7" name="Line 1952"/>
              <p:cNvSpPr>
                <a:spLocks noChangeShapeType="1"/>
              </p:cNvSpPr>
              <p:nvPr/>
            </p:nvSpPr>
            <p:spPr bwMode="auto">
              <a:xfrm>
                <a:off x="1710" y="144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8" name="Line 1953"/>
              <p:cNvSpPr>
                <a:spLocks noChangeShapeType="1"/>
              </p:cNvSpPr>
              <p:nvPr/>
            </p:nvSpPr>
            <p:spPr bwMode="auto">
              <a:xfrm>
                <a:off x="1712" y="1443"/>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9" name="Line 1954"/>
              <p:cNvSpPr>
                <a:spLocks noChangeShapeType="1"/>
              </p:cNvSpPr>
              <p:nvPr/>
            </p:nvSpPr>
            <p:spPr bwMode="auto">
              <a:xfrm>
                <a:off x="1712" y="144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0" name="Line 1955"/>
              <p:cNvSpPr>
                <a:spLocks noChangeShapeType="1"/>
              </p:cNvSpPr>
              <p:nvPr/>
            </p:nvSpPr>
            <p:spPr bwMode="auto">
              <a:xfrm>
                <a:off x="1713" y="1444"/>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1" name="Line 1956"/>
              <p:cNvSpPr>
                <a:spLocks noChangeShapeType="1"/>
              </p:cNvSpPr>
              <p:nvPr/>
            </p:nvSpPr>
            <p:spPr bwMode="auto">
              <a:xfrm>
                <a:off x="1713" y="144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2" name="Line 1957"/>
              <p:cNvSpPr>
                <a:spLocks noChangeShapeType="1"/>
              </p:cNvSpPr>
              <p:nvPr/>
            </p:nvSpPr>
            <p:spPr bwMode="auto">
              <a:xfrm>
                <a:off x="1714" y="144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3" name="Line 1958"/>
              <p:cNvSpPr>
                <a:spLocks noChangeShapeType="1"/>
              </p:cNvSpPr>
              <p:nvPr/>
            </p:nvSpPr>
            <p:spPr bwMode="auto">
              <a:xfrm>
                <a:off x="1715" y="144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4" name="Line 1959"/>
              <p:cNvSpPr>
                <a:spLocks noChangeShapeType="1"/>
              </p:cNvSpPr>
              <p:nvPr/>
            </p:nvSpPr>
            <p:spPr bwMode="auto">
              <a:xfrm>
                <a:off x="1716" y="1446"/>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5" name="Line 1960"/>
              <p:cNvSpPr>
                <a:spLocks noChangeShapeType="1"/>
              </p:cNvSpPr>
              <p:nvPr/>
            </p:nvSpPr>
            <p:spPr bwMode="auto">
              <a:xfrm>
                <a:off x="1716" y="144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6" name="Line 1961"/>
              <p:cNvSpPr>
                <a:spLocks noChangeShapeType="1"/>
              </p:cNvSpPr>
              <p:nvPr/>
            </p:nvSpPr>
            <p:spPr bwMode="auto">
              <a:xfrm>
                <a:off x="1718" y="1446"/>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7" name="Line 1962"/>
              <p:cNvSpPr>
                <a:spLocks noChangeShapeType="1"/>
              </p:cNvSpPr>
              <p:nvPr/>
            </p:nvSpPr>
            <p:spPr bwMode="auto">
              <a:xfrm>
                <a:off x="1572" y="1354"/>
                <a:ext cx="1"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8" name="Line 1963"/>
              <p:cNvSpPr>
                <a:spLocks noChangeShapeType="1"/>
              </p:cNvSpPr>
              <p:nvPr/>
            </p:nvSpPr>
            <p:spPr bwMode="auto">
              <a:xfrm>
                <a:off x="1573" y="135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9" name="Line 1964"/>
              <p:cNvSpPr>
                <a:spLocks noChangeShapeType="1"/>
              </p:cNvSpPr>
              <p:nvPr/>
            </p:nvSpPr>
            <p:spPr bwMode="auto">
              <a:xfrm>
                <a:off x="1574" y="1357"/>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0" name="Line 1965"/>
              <p:cNvSpPr>
                <a:spLocks noChangeShapeType="1"/>
              </p:cNvSpPr>
              <p:nvPr/>
            </p:nvSpPr>
            <p:spPr bwMode="auto">
              <a:xfrm>
                <a:off x="1574" y="135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1" name="Line 1966"/>
              <p:cNvSpPr>
                <a:spLocks noChangeShapeType="1"/>
              </p:cNvSpPr>
              <p:nvPr/>
            </p:nvSpPr>
            <p:spPr bwMode="auto">
              <a:xfrm>
                <a:off x="1576" y="135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2" name="Line 1967"/>
              <p:cNvSpPr>
                <a:spLocks noChangeShapeType="1"/>
              </p:cNvSpPr>
              <p:nvPr/>
            </p:nvSpPr>
            <p:spPr bwMode="auto">
              <a:xfrm>
                <a:off x="1577" y="135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3" name="Line 1968"/>
              <p:cNvSpPr>
                <a:spLocks noChangeShapeType="1"/>
              </p:cNvSpPr>
              <p:nvPr/>
            </p:nvSpPr>
            <p:spPr bwMode="auto">
              <a:xfrm>
                <a:off x="1578" y="135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4" name="Line 1969"/>
              <p:cNvSpPr>
                <a:spLocks noChangeShapeType="1"/>
              </p:cNvSpPr>
              <p:nvPr/>
            </p:nvSpPr>
            <p:spPr bwMode="auto">
              <a:xfrm>
                <a:off x="1579" y="136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5" name="Line 1970"/>
              <p:cNvSpPr>
                <a:spLocks noChangeShapeType="1"/>
              </p:cNvSpPr>
              <p:nvPr/>
            </p:nvSpPr>
            <p:spPr bwMode="auto">
              <a:xfrm>
                <a:off x="1580" y="1361"/>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6" name="Line 1971"/>
              <p:cNvSpPr>
                <a:spLocks noChangeShapeType="1"/>
              </p:cNvSpPr>
              <p:nvPr/>
            </p:nvSpPr>
            <p:spPr bwMode="auto">
              <a:xfrm>
                <a:off x="1580" y="1361"/>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7" name="Line 1972"/>
              <p:cNvSpPr>
                <a:spLocks noChangeShapeType="1"/>
              </p:cNvSpPr>
              <p:nvPr/>
            </p:nvSpPr>
            <p:spPr bwMode="auto">
              <a:xfrm>
                <a:off x="1582" y="1363"/>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8" name="Line 1973"/>
              <p:cNvSpPr>
                <a:spLocks noChangeShapeType="1"/>
              </p:cNvSpPr>
              <p:nvPr/>
            </p:nvSpPr>
            <p:spPr bwMode="auto">
              <a:xfrm>
                <a:off x="1582" y="136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9" name="Line 1974"/>
              <p:cNvSpPr>
                <a:spLocks noChangeShapeType="1"/>
              </p:cNvSpPr>
              <p:nvPr/>
            </p:nvSpPr>
            <p:spPr bwMode="auto">
              <a:xfrm>
                <a:off x="1583" y="1364"/>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0" name="Line 1975"/>
              <p:cNvSpPr>
                <a:spLocks noChangeShapeType="1"/>
              </p:cNvSpPr>
              <p:nvPr/>
            </p:nvSpPr>
            <p:spPr bwMode="auto">
              <a:xfrm>
                <a:off x="1583" y="136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1" name="Line 1976"/>
              <p:cNvSpPr>
                <a:spLocks noChangeShapeType="1"/>
              </p:cNvSpPr>
              <p:nvPr/>
            </p:nvSpPr>
            <p:spPr bwMode="auto">
              <a:xfrm>
                <a:off x="1584" y="1364"/>
                <a:ext cx="3"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2" name="Line 1977"/>
              <p:cNvSpPr>
                <a:spLocks noChangeShapeType="1"/>
              </p:cNvSpPr>
              <p:nvPr/>
            </p:nvSpPr>
            <p:spPr bwMode="auto">
              <a:xfrm>
                <a:off x="1587" y="1366"/>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3" name="Line 1978"/>
              <p:cNvSpPr>
                <a:spLocks noChangeShapeType="1"/>
              </p:cNvSpPr>
              <p:nvPr/>
            </p:nvSpPr>
            <p:spPr bwMode="auto">
              <a:xfrm>
                <a:off x="1587" y="136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4" name="Line 1979"/>
              <p:cNvSpPr>
                <a:spLocks noChangeShapeType="1"/>
              </p:cNvSpPr>
              <p:nvPr/>
            </p:nvSpPr>
            <p:spPr bwMode="auto">
              <a:xfrm>
                <a:off x="1588" y="1366"/>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5" name="Line 1980"/>
              <p:cNvSpPr>
                <a:spLocks noChangeShapeType="1"/>
              </p:cNvSpPr>
              <p:nvPr/>
            </p:nvSpPr>
            <p:spPr bwMode="auto">
              <a:xfrm>
                <a:off x="1588" y="136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6" name="Line 1981"/>
              <p:cNvSpPr>
                <a:spLocks noChangeShapeType="1"/>
              </p:cNvSpPr>
              <p:nvPr/>
            </p:nvSpPr>
            <p:spPr bwMode="auto">
              <a:xfrm>
                <a:off x="1589" y="1367"/>
                <a:ext cx="1"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7" name="Line 1982"/>
              <p:cNvSpPr>
                <a:spLocks noChangeShapeType="1"/>
              </p:cNvSpPr>
              <p:nvPr/>
            </p:nvSpPr>
            <p:spPr bwMode="auto">
              <a:xfrm>
                <a:off x="1590" y="137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8" name="Line 1983"/>
              <p:cNvSpPr>
                <a:spLocks noChangeShapeType="1"/>
              </p:cNvSpPr>
              <p:nvPr/>
            </p:nvSpPr>
            <p:spPr bwMode="auto">
              <a:xfrm>
                <a:off x="1591" y="137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9" name="Line 1984"/>
              <p:cNvSpPr>
                <a:spLocks noChangeShapeType="1"/>
              </p:cNvSpPr>
              <p:nvPr/>
            </p:nvSpPr>
            <p:spPr bwMode="auto">
              <a:xfrm>
                <a:off x="1593" y="1370"/>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0" name="Line 1985"/>
              <p:cNvSpPr>
                <a:spLocks noChangeShapeType="1"/>
              </p:cNvSpPr>
              <p:nvPr/>
            </p:nvSpPr>
            <p:spPr bwMode="auto">
              <a:xfrm>
                <a:off x="1593" y="137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1" name="Line 1986"/>
              <p:cNvSpPr>
                <a:spLocks noChangeShapeType="1"/>
              </p:cNvSpPr>
              <p:nvPr/>
            </p:nvSpPr>
            <p:spPr bwMode="auto">
              <a:xfrm>
                <a:off x="1594" y="1371"/>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2" name="Line 1987"/>
              <p:cNvSpPr>
                <a:spLocks noChangeShapeType="1"/>
              </p:cNvSpPr>
              <p:nvPr/>
            </p:nvSpPr>
            <p:spPr bwMode="auto">
              <a:xfrm>
                <a:off x="1594" y="137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3" name="Line 1988"/>
              <p:cNvSpPr>
                <a:spLocks noChangeShapeType="1"/>
              </p:cNvSpPr>
              <p:nvPr/>
            </p:nvSpPr>
            <p:spPr bwMode="auto">
              <a:xfrm>
                <a:off x="1595" y="137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4" name="Line 1989"/>
              <p:cNvSpPr>
                <a:spLocks noChangeShapeType="1"/>
              </p:cNvSpPr>
              <p:nvPr/>
            </p:nvSpPr>
            <p:spPr bwMode="auto">
              <a:xfrm>
                <a:off x="1595" y="1372"/>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5" name="Line 1990"/>
              <p:cNvSpPr>
                <a:spLocks noChangeShapeType="1"/>
              </p:cNvSpPr>
              <p:nvPr/>
            </p:nvSpPr>
            <p:spPr bwMode="auto">
              <a:xfrm>
                <a:off x="1596" y="1374"/>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6" name="Line 1991"/>
              <p:cNvSpPr>
                <a:spLocks noChangeShapeType="1"/>
              </p:cNvSpPr>
              <p:nvPr/>
            </p:nvSpPr>
            <p:spPr bwMode="auto">
              <a:xfrm>
                <a:off x="1596" y="137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7" name="Line 1992"/>
              <p:cNvSpPr>
                <a:spLocks noChangeShapeType="1"/>
              </p:cNvSpPr>
              <p:nvPr/>
            </p:nvSpPr>
            <p:spPr bwMode="auto">
              <a:xfrm>
                <a:off x="1597" y="1374"/>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8" name="Line 1993"/>
              <p:cNvSpPr>
                <a:spLocks noChangeShapeType="1"/>
              </p:cNvSpPr>
              <p:nvPr/>
            </p:nvSpPr>
            <p:spPr bwMode="auto">
              <a:xfrm>
                <a:off x="1599" y="137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9" name="Line 1994"/>
              <p:cNvSpPr>
                <a:spLocks noChangeShapeType="1"/>
              </p:cNvSpPr>
              <p:nvPr/>
            </p:nvSpPr>
            <p:spPr bwMode="auto">
              <a:xfrm>
                <a:off x="1600" y="137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0" name="Line 1995"/>
              <p:cNvSpPr>
                <a:spLocks noChangeShapeType="1"/>
              </p:cNvSpPr>
              <p:nvPr/>
            </p:nvSpPr>
            <p:spPr bwMode="auto">
              <a:xfrm>
                <a:off x="1601" y="1377"/>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1" name="Line 1996"/>
              <p:cNvSpPr>
                <a:spLocks noChangeShapeType="1"/>
              </p:cNvSpPr>
              <p:nvPr/>
            </p:nvSpPr>
            <p:spPr bwMode="auto">
              <a:xfrm>
                <a:off x="1601" y="137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2" name="Line 1997"/>
              <p:cNvSpPr>
                <a:spLocks noChangeShapeType="1"/>
              </p:cNvSpPr>
              <p:nvPr/>
            </p:nvSpPr>
            <p:spPr bwMode="auto">
              <a:xfrm>
                <a:off x="1602" y="1377"/>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3" name="Line 1998"/>
              <p:cNvSpPr>
                <a:spLocks noChangeShapeType="1"/>
              </p:cNvSpPr>
              <p:nvPr/>
            </p:nvSpPr>
            <p:spPr bwMode="auto">
              <a:xfrm>
                <a:off x="1604" y="1378"/>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4" name="Line 1999"/>
              <p:cNvSpPr>
                <a:spLocks noChangeShapeType="1"/>
              </p:cNvSpPr>
              <p:nvPr/>
            </p:nvSpPr>
            <p:spPr bwMode="auto">
              <a:xfrm>
                <a:off x="1604" y="1378"/>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5" name="Line 2000"/>
              <p:cNvSpPr>
                <a:spLocks noChangeShapeType="1"/>
              </p:cNvSpPr>
              <p:nvPr/>
            </p:nvSpPr>
            <p:spPr bwMode="auto">
              <a:xfrm>
                <a:off x="1605" y="138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6" name="Line 2001"/>
              <p:cNvSpPr>
                <a:spLocks noChangeShapeType="1"/>
              </p:cNvSpPr>
              <p:nvPr/>
            </p:nvSpPr>
            <p:spPr bwMode="auto">
              <a:xfrm>
                <a:off x="1606" y="138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7" name="Line 2002"/>
              <p:cNvSpPr>
                <a:spLocks noChangeShapeType="1"/>
              </p:cNvSpPr>
              <p:nvPr/>
            </p:nvSpPr>
            <p:spPr bwMode="auto">
              <a:xfrm>
                <a:off x="1607" y="138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8" name="Line 2003"/>
              <p:cNvSpPr>
                <a:spLocks noChangeShapeType="1"/>
              </p:cNvSpPr>
              <p:nvPr/>
            </p:nvSpPr>
            <p:spPr bwMode="auto">
              <a:xfrm>
                <a:off x="1608" y="1382"/>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9" name="Line 2004"/>
              <p:cNvSpPr>
                <a:spLocks noChangeShapeType="1"/>
              </p:cNvSpPr>
              <p:nvPr/>
            </p:nvSpPr>
            <p:spPr bwMode="auto">
              <a:xfrm>
                <a:off x="1610" y="138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0" name="Line 2005"/>
              <p:cNvSpPr>
                <a:spLocks noChangeShapeType="1"/>
              </p:cNvSpPr>
              <p:nvPr/>
            </p:nvSpPr>
            <p:spPr bwMode="auto">
              <a:xfrm>
                <a:off x="1611" y="138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1" name="Line 2006"/>
              <p:cNvSpPr>
                <a:spLocks noChangeShapeType="1"/>
              </p:cNvSpPr>
              <p:nvPr/>
            </p:nvSpPr>
            <p:spPr bwMode="auto">
              <a:xfrm>
                <a:off x="1612" y="1384"/>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2" name="Line 2007"/>
              <p:cNvSpPr>
                <a:spLocks noChangeShapeType="1"/>
              </p:cNvSpPr>
              <p:nvPr/>
            </p:nvSpPr>
            <p:spPr bwMode="auto">
              <a:xfrm>
                <a:off x="1613" y="1386"/>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3" name="Line 2008"/>
              <p:cNvSpPr>
                <a:spLocks noChangeShapeType="1"/>
              </p:cNvSpPr>
              <p:nvPr/>
            </p:nvSpPr>
            <p:spPr bwMode="auto">
              <a:xfrm>
                <a:off x="1613" y="138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4" name="Line 2009"/>
              <p:cNvSpPr>
                <a:spLocks noChangeShapeType="1"/>
              </p:cNvSpPr>
              <p:nvPr/>
            </p:nvSpPr>
            <p:spPr bwMode="auto">
              <a:xfrm>
                <a:off x="1614" y="1386"/>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5" name="Line 2010"/>
              <p:cNvSpPr>
                <a:spLocks noChangeShapeType="1"/>
              </p:cNvSpPr>
              <p:nvPr/>
            </p:nvSpPr>
            <p:spPr bwMode="auto">
              <a:xfrm>
                <a:off x="1614" y="138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6" name="Line 2011"/>
              <p:cNvSpPr>
                <a:spLocks noChangeShapeType="1"/>
              </p:cNvSpPr>
              <p:nvPr/>
            </p:nvSpPr>
            <p:spPr bwMode="auto">
              <a:xfrm>
                <a:off x="1616" y="1387"/>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7" name="Line 2012"/>
              <p:cNvSpPr>
                <a:spLocks noChangeShapeType="1"/>
              </p:cNvSpPr>
              <p:nvPr/>
            </p:nvSpPr>
            <p:spPr bwMode="auto">
              <a:xfrm>
                <a:off x="1616" y="1387"/>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8" name="Line 2013"/>
              <p:cNvSpPr>
                <a:spLocks noChangeShapeType="1"/>
              </p:cNvSpPr>
              <p:nvPr/>
            </p:nvSpPr>
            <p:spPr bwMode="auto">
              <a:xfrm>
                <a:off x="1618" y="138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29" name="Group 2215"/>
            <p:cNvGrpSpPr>
              <a:grpSpLocks/>
            </p:cNvGrpSpPr>
            <p:nvPr/>
          </p:nvGrpSpPr>
          <p:grpSpPr bwMode="auto">
            <a:xfrm>
              <a:off x="1387" y="1163"/>
              <a:ext cx="257" cy="242"/>
              <a:chOff x="1387" y="1163"/>
              <a:chExt cx="257" cy="242"/>
            </a:xfrm>
          </p:grpSpPr>
          <p:sp>
            <p:nvSpPr>
              <p:cNvPr id="389" name="Line 2015"/>
              <p:cNvSpPr>
                <a:spLocks noChangeShapeType="1"/>
              </p:cNvSpPr>
              <p:nvPr/>
            </p:nvSpPr>
            <p:spPr bwMode="auto">
              <a:xfrm>
                <a:off x="1618" y="1389"/>
                <a:ext cx="3"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0" name="Line 2016"/>
              <p:cNvSpPr>
                <a:spLocks noChangeShapeType="1"/>
              </p:cNvSpPr>
              <p:nvPr/>
            </p:nvSpPr>
            <p:spPr bwMode="auto">
              <a:xfrm>
                <a:off x="1621" y="1391"/>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1" name="Line 2017"/>
              <p:cNvSpPr>
                <a:spLocks noChangeShapeType="1"/>
              </p:cNvSpPr>
              <p:nvPr/>
            </p:nvSpPr>
            <p:spPr bwMode="auto">
              <a:xfrm>
                <a:off x="1621" y="139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2" name="Line 2018"/>
              <p:cNvSpPr>
                <a:spLocks noChangeShapeType="1"/>
              </p:cNvSpPr>
              <p:nvPr/>
            </p:nvSpPr>
            <p:spPr bwMode="auto">
              <a:xfrm>
                <a:off x="1622" y="1391"/>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3" name="Line 2019"/>
              <p:cNvSpPr>
                <a:spLocks noChangeShapeType="1"/>
              </p:cNvSpPr>
              <p:nvPr/>
            </p:nvSpPr>
            <p:spPr bwMode="auto">
              <a:xfrm>
                <a:off x="1622" y="139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4" name="Line 2020"/>
              <p:cNvSpPr>
                <a:spLocks noChangeShapeType="1"/>
              </p:cNvSpPr>
              <p:nvPr/>
            </p:nvSpPr>
            <p:spPr bwMode="auto">
              <a:xfrm>
                <a:off x="1623" y="1392"/>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5" name="Line 2021"/>
              <p:cNvSpPr>
                <a:spLocks noChangeShapeType="1"/>
              </p:cNvSpPr>
              <p:nvPr/>
            </p:nvSpPr>
            <p:spPr bwMode="auto">
              <a:xfrm>
                <a:off x="1623" y="139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6" name="Line 2022"/>
              <p:cNvSpPr>
                <a:spLocks noChangeShapeType="1"/>
              </p:cNvSpPr>
              <p:nvPr/>
            </p:nvSpPr>
            <p:spPr bwMode="auto">
              <a:xfrm>
                <a:off x="1624" y="1393"/>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7" name="Line 2023"/>
              <p:cNvSpPr>
                <a:spLocks noChangeShapeType="1"/>
              </p:cNvSpPr>
              <p:nvPr/>
            </p:nvSpPr>
            <p:spPr bwMode="auto">
              <a:xfrm>
                <a:off x="1627" y="1394"/>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8" name="Line 2024"/>
              <p:cNvSpPr>
                <a:spLocks noChangeShapeType="1"/>
              </p:cNvSpPr>
              <p:nvPr/>
            </p:nvSpPr>
            <p:spPr bwMode="auto">
              <a:xfrm>
                <a:off x="1627" y="139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9" name="Line 2025"/>
              <p:cNvSpPr>
                <a:spLocks noChangeShapeType="1"/>
              </p:cNvSpPr>
              <p:nvPr/>
            </p:nvSpPr>
            <p:spPr bwMode="auto">
              <a:xfrm>
                <a:off x="1628" y="1395"/>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0" name="Line 2026"/>
              <p:cNvSpPr>
                <a:spLocks noChangeShapeType="1"/>
              </p:cNvSpPr>
              <p:nvPr/>
            </p:nvSpPr>
            <p:spPr bwMode="auto">
              <a:xfrm>
                <a:off x="1629" y="1397"/>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1" name="Line 2027"/>
              <p:cNvSpPr>
                <a:spLocks noChangeShapeType="1"/>
              </p:cNvSpPr>
              <p:nvPr/>
            </p:nvSpPr>
            <p:spPr bwMode="auto">
              <a:xfrm>
                <a:off x="1629" y="139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2" name="Line 2028"/>
              <p:cNvSpPr>
                <a:spLocks noChangeShapeType="1"/>
              </p:cNvSpPr>
              <p:nvPr/>
            </p:nvSpPr>
            <p:spPr bwMode="auto">
              <a:xfrm>
                <a:off x="1630" y="1397"/>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3" name="Line 2029"/>
              <p:cNvSpPr>
                <a:spLocks noChangeShapeType="1"/>
              </p:cNvSpPr>
              <p:nvPr/>
            </p:nvSpPr>
            <p:spPr bwMode="auto">
              <a:xfrm>
                <a:off x="1630" y="139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4" name="Line 2030"/>
              <p:cNvSpPr>
                <a:spLocks noChangeShapeType="1"/>
              </p:cNvSpPr>
              <p:nvPr/>
            </p:nvSpPr>
            <p:spPr bwMode="auto">
              <a:xfrm>
                <a:off x="1631" y="1398"/>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5" name="Line 2031"/>
              <p:cNvSpPr>
                <a:spLocks noChangeShapeType="1"/>
              </p:cNvSpPr>
              <p:nvPr/>
            </p:nvSpPr>
            <p:spPr bwMode="auto">
              <a:xfrm>
                <a:off x="1631" y="1398"/>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6" name="Line 2032"/>
              <p:cNvSpPr>
                <a:spLocks noChangeShapeType="1"/>
              </p:cNvSpPr>
              <p:nvPr/>
            </p:nvSpPr>
            <p:spPr bwMode="auto">
              <a:xfrm>
                <a:off x="1634" y="139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7" name="Line 2033"/>
              <p:cNvSpPr>
                <a:spLocks noChangeShapeType="1"/>
              </p:cNvSpPr>
              <p:nvPr/>
            </p:nvSpPr>
            <p:spPr bwMode="auto">
              <a:xfrm>
                <a:off x="1634" y="139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8" name="Line 2034"/>
              <p:cNvSpPr>
                <a:spLocks noChangeShapeType="1"/>
              </p:cNvSpPr>
              <p:nvPr/>
            </p:nvSpPr>
            <p:spPr bwMode="auto">
              <a:xfrm>
                <a:off x="1635" y="140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9" name="Line 2035"/>
              <p:cNvSpPr>
                <a:spLocks noChangeShapeType="1"/>
              </p:cNvSpPr>
              <p:nvPr/>
            </p:nvSpPr>
            <p:spPr bwMode="auto">
              <a:xfrm>
                <a:off x="1636" y="1400"/>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0" name="Line 2036"/>
              <p:cNvSpPr>
                <a:spLocks noChangeShapeType="1"/>
              </p:cNvSpPr>
              <p:nvPr/>
            </p:nvSpPr>
            <p:spPr bwMode="auto">
              <a:xfrm>
                <a:off x="1636" y="1401"/>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1" name="Line 2037"/>
              <p:cNvSpPr>
                <a:spLocks noChangeShapeType="1"/>
              </p:cNvSpPr>
              <p:nvPr/>
            </p:nvSpPr>
            <p:spPr bwMode="auto">
              <a:xfrm>
                <a:off x="1638" y="1401"/>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2" name="Line 2038"/>
              <p:cNvSpPr>
                <a:spLocks noChangeShapeType="1"/>
              </p:cNvSpPr>
              <p:nvPr/>
            </p:nvSpPr>
            <p:spPr bwMode="auto">
              <a:xfrm>
                <a:off x="1638" y="1401"/>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3" name="Line 2039"/>
              <p:cNvSpPr>
                <a:spLocks noChangeShapeType="1"/>
              </p:cNvSpPr>
              <p:nvPr/>
            </p:nvSpPr>
            <p:spPr bwMode="auto">
              <a:xfrm>
                <a:off x="1639" y="1403"/>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4" name="Line 2040"/>
              <p:cNvSpPr>
                <a:spLocks noChangeShapeType="1"/>
              </p:cNvSpPr>
              <p:nvPr/>
            </p:nvSpPr>
            <p:spPr bwMode="auto">
              <a:xfrm>
                <a:off x="1639" y="140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5" name="Line 2041"/>
              <p:cNvSpPr>
                <a:spLocks noChangeShapeType="1"/>
              </p:cNvSpPr>
              <p:nvPr/>
            </p:nvSpPr>
            <p:spPr bwMode="auto">
              <a:xfrm>
                <a:off x="1640" y="140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6" name="Line 2042"/>
              <p:cNvSpPr>
                <a:spLocks noChangeShapeType="1"/>
              </p:cNvSpPr>
              <p:nvPr/>
            </p:nvSpPr>
            <p:spPr bwMode="auto">
              <a:xfrm>
                <a:off x="1641" y="1404"/>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7" name="Line 2043"/>
              <p:cNvSpPr>
                <a:spLocks noChangeShapeType="1"/>
              </p:cNvSpPr>
              <p:nvPr/>
            </p:nvSpPr>
            <p:spPr bwMode="auto">
              <a:xfrm>
                <a:off x="1641" y="140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8" name="Line 2044"/>
              <p:cNvSpPr>
                <a:spLocks noChangeShapeType="1"/>
              </p:cNvSpPr>
              <p:nvPr/>
            </p:nvSpPr>
            <p:spPr bwMode="auto">
              <a:xfrm>
                <a:off x="1642" y="1405"/>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9" name="Line 2045"/>
              <p:cNvSpPr>
                <a:spLocks noChangeShapeType="1"/>
              </p:cNvSpPr>
              <p:nvPr/>
            </p:nvSpPr>
            <p:spPr bwMode="auto">
              <a:xfrm>
                <a:off x="1506" y="1296"/>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0" name="Line 2046"/>
              <p:cNvSpPr>
                <a:spLocks noChangeShapeType="1"/>
              </p:cNvSpPr>
              <p:nvPr/>
            </p:nvSpPr>
            <p:spPr bwMode="auto">
              <a:xfrm>
                <a:off x="1506" y="1297"/>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1" name="Line 2047"/>
              <p:cNvSpPr>
                <a:spLocks noChangeShapeType="1"/>
              </p:cNvSpPr>
              <p:nvPr/>
            </p:nvSpPr>
            <p:spPr bwMode="auto">
              <a:xfrm>
                <a:off x="1508" y="1297"/>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2" name="Line 2048"/>
              <p:cNvSpPr>
                <a:spLocks noChangeShapeType="1"/>
              </p:cNvSpPr>
              <p:nvPr/>
            </p:nvSpPr>
            <p:spPr bwMode="auto">
              <a:xfrm>
                <a:off x="1508" y="129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3" name="Line 2049"/>
              <p:cNvSpPr>
                <a:spLocks noChangeShapeType="1"/>
              </p:cNvSpPr>
              <p:nvPr/>
            </p:nvSpPr>
            <p:spPr bwMode="auto">
              <a:xfrm>
                <a:off x="1509" y="129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4" name="Line 2050"/>
              <p:cNvSpPr>
                <a:spLocks noChangeShapeType="1"/>
              </p:cNvSpPr>
              <p:nvPr/>
            </p:nvSpPr>
            <p:spPr bwMode="auto">
              <a:xfrm>
                <a:off x="1509" y="1299"/>
                <a:ext cx="2"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5" name="Line 2051"/>
              <p:cNvSpPr>
                <a:spLocks noChangeShapeType="1"/>
              </p:cNvSpPr>
              <p:nvPr/>
            </p:nvSpPr>
            <p:spPr bwMode="auto">
              <a:xfrm>
                <a:off x="1511" y="130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6" name="Line 2052"/>
              <p:cNvSpPr>
                <a:spLocks noChangeShapeType="1"/>
              </p:cNvSpPr>
              <p:nvPr/>
            </p:nvSpPr>
            <p:spPr bwMode="auto">
              <a:xfrm>
                <a:off x="1512" y="1302"/>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7" name="Line 2053"/>
              <p:cNvSpPr>
                <a:spLocks noChangeShapeType="1"/>
              </p:cNvSpPr>
              <p:nvPr/>
            </p:nvSpPr>
            <p:spPr bwMode="auto">
              <a:xfrm>
                <a:off x="1512" y="1303"/>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8" name="Line 2054"/>
              <p:cNvSpPr>
                <a:spLocks noChangeShapeType="1"/>
              </p:cNvSpPr>
              <p:nvPr/>
            </p:nvSpPr>
            <p:spPr bwMode="auto">
              <a:xfrm>
                <a:off x="1514" y="130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9" name="Line 2055"/>
              <p:cNvSpPr>
                <a:spLocks noChangeShapeType="1"/>
              </p:cNvSpPr>
              <p:nvPr/>
            </p:nvSpPr>
            <p:spPr bwMode="auto">
              <a:xfrm>
                <a:off x="1515" y="1304"/>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0" name="Line 2056"/>
              <p:cNvSpPr>
                <a:spLocks noChangeShapeType="1"/>
              </p:cNvSpPr>
              <p:nvPr/>
            </p:nvSpPr>
            <p:spPr bwMode="auto">
              <a:xfrm>
                <a:off x="1516" y="1306"/>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1" name="Line 2057"/>
              <p:cNvSpPr>
                <a:spLocks noChangeShapeType="1"/>
              </p:cNvSpPr>
              <p:nvPr/>
            </p:nvSpPr>
            <p:spPr bwMode="auto">
              <a:xfrm>
                <a:off x="1516" y="1307"/>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2" name="Line 2058"/>
              <p:cNvSpPr>
                <a:spLocks noChangeShapeType="1"/>
              </p:cNvSpPr>
              <p:nvPr/>
            </p:nvSpPr>
            <p:spPr bwMode="auto">
              <a:xfrm>
                <a:off x="1518" y="1308"/>
                <a:ext cx="3"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3" name="Line 2059"/>
              <p:cNvSpPr>
                <a:spLocks noChangeShapeType="1"/>
              </p:cNvSpPr>
              <p:nvPr/>
            </p:nvSpPr>
            <p:spPr bwMode="auto">
              <a:xfrm>
                <a:off x="1521" y="1310"/>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4" name="Line 2060"/>
              <p:cNvSpPr>
                <a:spLocks noChangeShapeType="1"/>
              </p:cNvSpPr>
              <p:nvPr/>
            </p:nvSpPr>
            <p:spPr bwMode="auto">
              <a:xfrm>
                <a:off x="1521" y="131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5" name="Line 2061"/>
              <p:cNvSpPr>
                <a:spLocks noChangeShapeType="1"/>
              </p:cNvSpPr>
              <p:nvPr/>
            </p:nvSpPr>
            <p:spPr bwMode="auto">
              <a:xfrm>
                <a:off x="1522" y="131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6" name="Line 2062"/>
              <p:cNvSpPr>
                <a:spLocks noChangeShapeType="1"/>
              </p:cNvSpPr>
              <p:nvPr/>
            </p:nvSpPr>
            <p:spPr bwMode="auto">
              <a:xfrm>
                <a:off x="1523" y="1313"/>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7" name="Line 2063"/>
              <p:cNvSpPr>
                <a:spLocks noChangeShapeType="1"/>
              </p:cNvSpPr>
              <p:nvPr/>
            </p:nvSpPr>
            <p:spPr bwMode="auto">
              <a:xfrm>
                <a:off x="1525" y="131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8" name="Line 2064"/>
              <p:cNvSpPr>
                <a:spLocks noChangeShapeType="1"/>
              </p:cNvSpPr>
              <p:nvPr/>
            </p:nvSpPr>
            <p:spPr bwMode="auto">
              <a:xfrm>
                <a:off x="1526" y="131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9" name="Line 2065"/>
              <p:cNvSpPr>
                <a:spLocks noChangeShapeType="1"/>
              </p:cNvSpPr>
              <p:nvPr/>
            </p:nvSpPr>
            <p:spPr bwMode="auto">
              <a:xfrm>
                <a:off x="1527" y="1316"/>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0" name="Line 2066"/>
              <p:cNvSpPr>
                <a:spLocks noChangeShapeType="1"/>
              </p:cNvSpPr>
              <p:nvPr/>
            </p:nvSpPr>
            <p:spPr bwMode="auto">
              <a:xfrm>
                <a:off x="1528" y="131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1" name="Line 2067"/>
              <p:cNvSpPr>
                <a:spLocks noChangeShapeType="1"/>
              </p:cNvSpPr>
              <p:nvPr/>
            </p:nvSpPr>
            <p:spPr bwMode="auto">
              <a:xfrm>
                <a:off x="1529" y="131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2" name="Line 2068"/>
              <p:cNvSpPr>
                <a:spLocks noChangeShapeType="1"/>
              </p:cNvSpPr>
              <p:nvPr/>
            </p:nvSpPr>
            <p:spPr bwMode="auto">
              <a:xfrm>
                <a:off x="1529" y="1319"/>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3" name="Line 2069"/>
              <p:cNvSpPr>
                <a:spLocks noChangeShapeType="1"/>
              </p:cNvSpPr>
              <p:nvPr/>
            </p:nvSpPr>
            <p:spPr bwMode="auto">
              <a:xfrm>
                <a:off x="1531" y="131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4" name="Line 2070"/>
              <p:cNvSpPr>
                <a:spLocks noChangeShapeType="1"/>
              </p:cNvSpPr>
              <p:nvPr/>
            </p:nvSpPr>
            <p:spPr bwMode="auto">
              <a:xfrm>
                <a:off x="1532" y="132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5" name="Line 2071"/>
              <p:cNvSpPr>
                <a:spLocks noChangeShapeType="1"/>
              </p:cNvSpPr>
              <p:nvPr/>
            </p:nvSpPr>
            <p:spPr bwMode="auto">
              <a:xfrm>
                <a:off x="1533" y="1321"/>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6" name="Line 2072"/>
              <p:cNvSpPr>
                <a:spLocks noChangeShapeType="1"/>
              </p:cNvSpPr>
              <p:nvPr/>
            </p:nvSpPr>
            <p:spPr bwMode="auto">
              <a:xfrm>
                <a:off x="1534" y="1323"/>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7" name="Line 2073"/>
              <p:cNvSpPr>
                <a:spLocks noChangeShapeType="1"/>
              </p:cNvSpPr>
              <p:nvPr/>
            </p:nvSpPr>
            <p:spPr bwMode="auto">
              <a:xfrm>
                <a:off x="1534" y="132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8" name="Line 2074"/>
              <p:cNvSpPr>
                <a:spLocks noChangeShapeType="1"/>
              </p:cNvSpPr>
              <p:nvPr/>
            </p:nvSpPr>
            <p:spPr bwMode="auto">
              <a:xfrm>
                <a:off x="1535" y="1325"/>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9" name="Line 2075"/>
              <p:cNvSpPr>
                <a:spLocks noChangeShapeType="1"/>
              </p:cNvSpPr>
              <p:nvPr/>
            </p:nvSpPr>
            <p:spPr bwMode="auto">
              <a:xfrm>
                <a:off x="1537" y="132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0" name="Line 2076"/>
              <p:cNvSpPr>
                <a:spLocks noChangeShapeType="1"/>
              </p:cNvSpPr>
              <p:nvPr/>
            </p:nvSpPr>
            <p:spPr bwMode="auto">
              <a:xfrm>
                <a:off x="1538" y="1325"/>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1" name="Line 2077"/>
              <p:cNvSpPr>
                <a:spLocks noChangeShapeType="1"/>
              </p:cNvSpPr>
              <p:nvPr/>
            </p:nvSpPr>
            <p:spPr bwMode="auto">
              <a:xfrm>
                <a:off x="1538" y="132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2" name="Line 2078"/>
              <p:cNvSpPr>
                <a:spLocks noChangeShapeType="1"/>
              </p:cNvSpPr>
              <p:nvPr/>
            </p:nvSpPr>
            <p:spPr bwMode="auto">
              <a:xfrm>
                <a:off x="1539" y="1327"/>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3" name="Line 2079"/>
              <p:cNvSpPr>
                <a:spLocks noChangeShapeType="1"/>
              </p:cNvSpPr>
              <p:nvPr/>
            </p:nvSpPr>
            <p:spPr bwMode="auto">
              <a:xfrm>
                <a:off x="1540" y="1329"/>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4" name="Line 2080"/>
              <p:cNvSpPr>
                <a:spLocks noChangeShapeType="1"/>
              </p:cNvSpPr>
              <p:nvPr/>
            </p:nvSpPr>
            <p:spPr bwMode="auto">
              <a:xfrm>
                <a:off x="1542" y="133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5" name="Line 2081"/>
              <p:cNvSpPr>
                <a:spLocks noChangeShapeType="1"/>
              </p:cNvSpPr>
              <p:nvPr/>
            </p:nvSpPr>
            <p:spPr bwMode="auto">
              <a:xfrm>
                <a:off x="1543" y="1331"/>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6" name="Line 2082"/>
              <p:cNvSpPr>
                <a:spLocks noChangeShapeType="1"/>
              </p:cNvSpPr>
              <p:nvPr/>
            </p:nvSpPr>
            <p:spPr bwMode="auto">
              <a:xfrm>
                <a:off x="1543" y="133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7" name="Line 2083"/>
              <p:cNvSpPr>
                <a:spLocks noChangeShapeType="1"/>
              </p:cNvSpPr>
              <p:nvPr/>
            </p:nvSpPr>
            <p:spPr bwMode="auto">
              <a:xfrm>
                <a:off x="1544" y="133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8" name="Line 2084"/>
              <p:cNvSpPr>
                <a:spLocks noChangeShapeType="1"/>
              </p:cNvSpPr>
              <p:nvPr/>
            </p:nvSpPr>
            <p:spPr bwMode="auto">
              <a:xfrm>
                <a:off x="1545" y="133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9" name="Line 2085"/>
              <p:cNvSpPr>
                <a:spLocks noChangeShapeType="1"/>
              </p:cNvSpPr>
              <p:nvPr/>
            </p:nvSpPr>
            <p:spPr bwMode="auto">
              <a:xfrm>
                <a:off x="1545" y="133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0" name="Line 2086"/>
              <p:cNvSpPr>
                <a:spLocks noChangeShapeType="1"/>
              </p:cNvSpPr>
              <p:nvPr/>
            </p:nvSpPr>
            <p:spPr bwMode="auto">
              <a:xfrm>
                <a:off x="1546" y="1333"/>
                <a:ext cx="2"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1" name="Line 2087"/>
              <p:cNvSpPr>
                <a:spLocks noChangeShapeType="1"/>
              </p:cNvSpPr>
              <p:nvPr/>
            </p:nvSpPr>
            <p:spPr bwMode="auto">
              <a:xfrm>
                <a:off x="1548" y="133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2" name="Line 2088"/>
              <p:cNvSpPr>
                <a:spLocks noChangeShapeType="1"/>
              </p:cNvSpPr>
              <p:nvPr/>
            </p:nvSpPr>
            <p:spPr bwMode="auto">
              <a:xfrm>
                <a:off x="1549" y="1336"/>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3" name="Line 2089"/>
              <p:cNvSpPr>
                <a:spLocks noChangeShapeType="1"/>
              </p:cNvSpPr>
              <p:nvPr/>
            </p:nvSpPr>
            <p:spPr bwMode="auto">
              <a:xfrm>
                <a:off x="1549" y="133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4" name="Line 2090"/>
              <p:cNvSpPr>
                <a:spLocks noChangeShapeType="1"/>
              </p:cNvSpPr>
              <p:nvPr/>
            </p:nvSpPr>
            <p:spPr bwMode="auto">
              <a:xfrm>
                <a:off x="1550" y="1337"/>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5" name="Line 2091"/>
              <p:cNvSpPr>
                <a:spLocks noChangeShapeType="1"/>
              </p:cNvSpPr>
              <p:nvPr/>
            </p:nvSpPr>
            <p:spPr bwMode="auto">
              <a:xfrm>
                <a:off x="1550" y="1337"/>
                <a:ext cx="4"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6" name="Line 2092"/>
              <p:cNvSpPr>
                <a:spLocks noChangeShapeType="1"/>
              </p:cNvSpPr>
              <p:nvPr/>
            </p:nvSpPr>
            <p:spPr bwMode="auto">
              <a:xfrm>
                <a:off x="1554" y="1340"/>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7" name="Line 2093"/>
              <p:cNvSpPr>
                <a:spLocks noChangeShapeType="1"/>
              </p:cNvSpPr>
              <p:nvPr/>
            </p:nvSpPr>
            <p:spPr bwMode="auto">
              <a:xfrm>
                <a:off x="1554" y="134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8" name="Line 2094"/>
              <p:cNvSpPr>
                <a:spLocks noChangeShapeType="1"/>
              </p:cNvSpPr>
              <p:nvPr/>
            </p:nvSpPr>
            <p:spPr bwMode="auto">
              <a:xfrm>
                <a:off x="1555" y="134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9" name="Line 2095"/>
              <p:cNvSpPr>
                <a:spLocks noChangeShapeType="1"/>
              </p:cNvSpPr>
              <p:nvPr/>
            </p:nvSpPr>
            <p:spPr bwMode="auto">
              <a:xfrm>
                <a:off x="1556" y="1341"/>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0" name="Line 2096"/>
              <p:cNvSpPr>
                <a:spLocks noChangeShapeType="1"/>
              </p:cNvSpPr>
              <p:nvPr/>
            </p:nvSpPr>
            <p:spPr bwMode="auto">
              <a:xfrm>
                <a:off x="1556" y="1342"/>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1" name="Line 2097"/>
              <p:cNvSpPr>
                <a:spLocks noChangeShapeType="1"/>
              </p:cNvSpPr>
              <p:nvPr/>
            </p:nvSpPr>
            <p:spPr bwMode="auto">
              <a:xfrm>
                <a:off x="1559" y="1343"/>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2" name="Line 2098"/>
              <p:cNvSpPr>
                <a:spLocks noChangeShapeType="1"/>
              </p:cNvSpPr>
              <p:nvPr/>
            </p:nvSpPr>
            <p:spPr bwMode="auto">
              <a:xfrm>
                <a:off x="1559" y="134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3" name="Line 2099"/>
              <p:cNvSpPr>
                <a:spLocks noChangeShapeType="1"/>
              </p:cNvSpPr>
              <p:nvPr/>
            </p:nvSpPr>
            <p:spPr bwMode="auto">
              <a:xfrm>
                <a:off x="1560" y="1344"/>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4" name="Line 2100"/>
              <p:cNvSpPr>
                <a:spLocks noChangeShapeType="1"/>
              </p:cNvSpPr>
              <p:nvPr/>
            </p:nvSpPr>
            <p:spPr bwMode="auto">
              <a:xfrm>
                <a:off x="1560" y="1344"/>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5" name="Line 2101"/>
              <p:cNvSpPr>
                <a:spLocks noChangeShapeType="1"/>
              </p:cNvSpPr>
              <p:nvPr/>
            </p:nvSpPr>
            <p:spPr bwMode="auto">
              <a:xfrm>
                <a:off x="1561" y="134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6" name="Line 2102"/>
              <p:cNvSpPr>
                <a:spLocks noChangeShapeType="1"/>
              </p:cNvSpPr>
              <p:nvPr/>
            </p:nvSpPr>
            <p:spPr bwMode="auto">
              <a:xfrm>
                <a:off x="1562" y="134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7" name="Line 2103"/>
              <p:cNvSpPr>
                <a:spLocks noChangeShapeType="1"/>
              </p:cNvSpPr>
              <p:nvPr/>
            </p:nvSpPr>
            <p:spPr bwMode="auto">
              <a:xfrm>
                <a:off x="1563" y="1348"/>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8" name="Line 2104"/>
              <p:cNvSpPr>
                <a:spLocks noChangeShapeType="1"/>
              </p:cNvSpPr>
              <p:nvPr/>
            </p:nvSpPr>
            <p:spPr bwMode="auto">
              <a:xfrm>
                <a:off x="1563" y="1348"/>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9" name="Line 2105"/>
              <p:cNvSpPr>
                <a:spLocks noChangeShapeType="1"/>
              </p:cNvSpPr>
              <p:nvPr/>
            </p:nvSpPr>
            <p:spPr bwMode="auto">
              <a:xfrm>
                <a:off x="1565" y="134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0" name="Line 2106"/>
              <p:cNvSpPr>
                <a:spLocks noChangeShapeType="1"/>
              </p:cNvSpPr>
              <p:nvPr/>
            </p:nvSpPr>
            <p:spPr bwMode="auto">
              <a:xfrm>
                <a:off x="1566" y="1350"/>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1" name="Line 2107"/>
              <p:cNvSpPr>
                <a:spLocks noChangeShapeType="1"/>
              </p:cNvSpPr>
              <p:nvPr/>
            </p:nvSpPr>
            <p:spPr bwMode="auto">
              <a:xfrm>
                <a:off x="1567" y="135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2" name="Line 2108"/>
              <p:cNvSpPr>
                <a:spLocks noChangeShapeType="1"/>
              </p:cNvSpPr>
              <p:nvPr/>
            </p:nvSpPr>
            <p:spPr bwMode="auto">
              <a:xfrm>
                <a:off x="1568" y="135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3" name="Line 2109"/>
              <p:cNvSpPr>
                <a:spLocks noChangeShapeType="1"/>
              </p:cNvSpPr>
              <p:nvPr/>
            </p:nvSpPr>
            <p:spPr bwMode="auto">
              <a:xfrm>
                <a:off x="1568" y="1352"/>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4" name="Line 2110"/>
              <p:cNvSpPr>
                <a:spLocks noChangeShapeType="1"/>
              </p:cNvSpPr>
              <p:nvPr/>
            </p:nvSpPr>
            <p:spPr bwMode="auto">
              <a:xfrm>
                <a:off x="1570" y="135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5" name="Line 2111"/>
              <p:cNvSpPr>
                <a:spLocks noChangeShapeType="1"/>
              </p:cNvSpPr>
              <p:nvPr/>
            </p:nvSpPr>
            <p:spPr bwMode="auto">
              <a:xfrm>
                <a:off x="1571" y="135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6" name="Line 2112"/>
              <p:cNvSpPr>
                <a:spLocks noChangeShapeType="1"/>
              </p:cNvSpPr>
              <p:nvPr/>
            </p:nvSpPr>
            <p:spPr bwMode="auto">
              <a:xfrm>
                <a:off x="1572" y="1354"/>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7" name="Line 2113"/>
              <p:cNvSpPr>
                <a:spLocks noChangeShapeType="1"/>
              </p:cNvSpPr>
              <p:nvPr/>
            </p:nvSpPr>
            <p:spPr bwMode="auto">
              <a:xfrm>
                <a:off x="1444" y="1230"/>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8" name="Line 2114"/>
              <p:cNvSpPr>
                <a:spLocks noChangeShapeType="1"/>
              </p:cNvSpPr>
              <p:nvPr/>
            </p:nvSpPr>
            <p:spPr bwMode="auto">
              <a:xfrm>
                <a:off x="1444" y="1230"/>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9" name="Line 2115"/>
              <p:cNvSpPr>
                <a:spLocks noChangeShapeType="1"/>
              </p:cNvSpPr>
              <p:nvPr/>
            </p:nvSpPr>
            <p:spPr bwMode="auto">
              <a:xfrm>
                <a:off x="1446" y="1231"/>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0" name="Line 2116"/>
              <p:cNvSpPr>
                <a:spLocks noChangeShapeType="1"/>
              </p:cNvSpPr>
              <p:nvPr/>
            </p:nvSpPr>
            <p:spPr bwMode="auto">
              <a:xfrm>
                <a:off x="1446" y="123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1" name="Line 2117"/>
              <p:cNvSpPr>
                <a:spLocks noChangeShapeType="1"/>
              </p:cNvSpPr>
              <p:nvPr/>
            </p:nvSpPr>
            <p:spPr bwMode="auto">
              <a:xfrm>
                <a:off x="1447" y="123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2" name="Line 2118"/>
              <p:cNvSpPr>
                <a:spLocks noChangeShapeType="1"/>
              </p:cNvSpPr>
              <p:nvPr/>
            </p:nvSpPr>
            <p:spPr bwMode="auto">
              <a:xfrm>
                <a:off x="1448" y="123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3" name="Line 2119"/>
              <p:cNvSpPr>
                <a:spLocks noChangeShapeType="1"/>
              </p:cNvSpPr>
              <p:nvPr/>
            </p:nvSpPr>
            <p:spPr bwMode="auto">
              <a:xfrm>
                <a:off x="1449" y="123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4" name="Line 2120"/>
              <p:cNvSpPr>
                <a:spLocks noChangeShapeType="1"/>
              </p:cNvSpPr>
              <p:nvPr/>
            </p:nvSpPr>
            <p:spPr bwMode="auto">
              <a:xfrm>
                <a:off x="1450" y="1236"/>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5" name="Line 2121"/>
              <p:cNvSpPr>
                <a:spLocks noChangeShapeType="1"/>
              </p:cNvSpPr>
              <p:nvPr/>
            </p:nvSpPr>
            <p:spPr bwMode="auto">
              <a:xfrm>
                <a:off x="1452" y="1238"/>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6" name="Line 2122"/>
              <p:cNvSpPr>
                <a:spLocks noChangeShapeType="1"/>
              </p:cNvSpPr>
              <p:nvPr/>
            </p:nvSpPr>
            <p:spPr bwMode="auto">
              <a:xfrm>
                <a:off x="1452" y="1239"/>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7" name="Line 2123"/>
              <p:cNvSpPr>
                <a:spLocks noChangeShapeType="1"/>
              </p:cNvSpPr>
              <p:nvPr/>
            </p:nvSpPr>
            <p:spPr bwMode="auto">
              <a:xfrm>
                <a:off x="1452" y="124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8" name="Line 2124"/>
              <p:cNvSpPr>
                <a:spLocks noChangeShapeType="1"/>
              </p:cNvSpPr>
              <p:nvPr/>
            </p:nvSpPr>
            <p:spPr bwMode="auto">
              <a:xfrm>
                <a:off x="1453" y="1240"/>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9" name="Line 2125"/>
              <p:cNvSpPr>
                <a:spLocks noChangeShapeType="1"/>
              </p:cNvSpPr>
              <p:nvPr/>
            </p:nvSpPr>
            <p:spPr bwMode="auto">
              <a:xfrm>
                <a:off x="1453" y="124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0" name="Line 2126"/>
              <p:cNvSpPr>
                <a:spLocks noChangeShapeType="1"/>
              </p:cNvSpPr>
              <p:nvPr/>
            </p:nvSpPr>
            <p:spPr bwMode="auto">
              <a:xfrm>
                <a:off x="1454" y="1242"/>
                <a:ext cx="3"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1" name="Line 2127"/>
              <p:cNvSpPr>
                <a:spLocks noChangeShapeType="1"/>
              </p:cNvSpPr>
              <p:nvPr/>
            </p:nvSpPr>
            <p:spPr bwMode="auto">
              <a:xfrm>
                <a:off x="1457" y="1244"/>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2" name="Line 2128"/>
              <p:cNvSpPr>
                <a:spLocks noChangeShapeType="1"/>
              </p:cNvSpPr>
              <p:nvPr/>
            </p:nvSpPr>
            <p:spPr bwMode="auto">
              <a:xfrm>
                <a:off x="1457" y="124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3" name="Line 2129"/>
              <p:cNvSpPr>
                <a:spLocks noChangeShapeType="1"/>
              </p:cNvSpPr>
              <p:nvPr/>
            </p:nvSpPr>
            <p:spPr bwMode="auto">
              <a:xfrm>
                <a:off x="1458" y="1245"/>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4" name="Line 2130"/>
              <p:cNvSpPr>
                <a:spLocks noChangeShapeType="1"/>
              </p:cNvSpPr>
              <p:nvPr/>
            </p:nvSpPr>
            <p:spPr bwMode="auto">
              <a:xfrm>
                <a:off x="1458" y="124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5" name="Line 2131"/>
              <p:cNvSpPr>
                <a:spLocks noChangeShapeType="1"/>
              </p:cNvSpPr>
              <p:nvPr/>
            </p:nvSpPr>
            <p:spPr bwMode="auto">
              <a:xfrm>
                <a:off x="1459" y="1246"/>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6" name="Line 2132"/>
              <p:cNvSpPr>
                <a:spLocks noChangeShapeType="1"/>
              </p:cNvSpPr>
              <p:nvPr/>
            </p:nvSpPr>
            <p:spPr bwMode="auto">
              <a:xfrm>
                <a:off x="1459" y="1247"/>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7" name="Line 2133"/>
              <p:cNvSpPr>
                <a:spLocks noChangeShapeType="1"/>
              </p:cNvSpPr>
              <p:nvPr/>
            </p:nvSpPr>
            <p:spPr bwMode="auto">
              <a:xfrm>
                <a:off x="1459" y="124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8" name="Line 2134"/>
              <p:cNvSpPr>
                <a:spLocks noChangeShapeType="1"/>
              </p:cNvSpPr>
              <p:nvPr/>
            </p:nvSpPr>
            <p:spPr bwMode="auto">
              <a:xfrm>
                <a:off x="1460" y="1248"/>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9" name="Line 2135"/>
              <p:cNvSpPr>
                <a:spLocks noChangeShapeType="1"/>
              </p:cNvSpPr>
              <p:nvPr/>
            </p:nvSpPr>
            <p:spPr bwMode="auto">
              <a:xfrm>
                <a:off x="1461" y="1250"/>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0" name="Line 2136"/>
              <p:cNvSpPr>
                <a:spLocks noChangeShapeType="1"/>
              </p:cNvSpPr>
              <p:nvPr/>
            </p:nvSpPr>
            <p:spPr bwMode="auto">
              <a:xfrm>
                <a:off x="1461" y="1251"/>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1" name="Line 2137"/>
              <p:cNvSpPr>
                <a:spLocks noChangeShapeType="1"/>
              </p:cNvSpPr>
              <p:nvPr/>
            </p:nvSpPr>
            <p:spPr bwMode="auto">
              <a:xfrm>
                <a:off x="1464" y="125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2" name="Line 2138"/>
              <p:cNvSpPr>
                <a:spLocks noChangeShapeType="1"/>
              </p:cNvSpPr>
              <p:nvPr/>
            </p:nvSpPr>
            <p:spPr bwMode="auto">
              <a:xfrm>
                <a:off x="1464" y="1252"/>
                <a:ext cx="1"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3" name="Line 2139"/>
              <p:cNvSpPr>
                <a:spLocks noChangeShapeType="1"/>
              </p:cNvSpPr>
              <p:nvPr/>
            </p:nvSpPr>
            <p:spPr bwMode="auto">
              <a:xfrm>
                <a:off x="1465" y="125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4" name="Line 2140"/>
              <p:cNvSpPr>
                <a:spLocks noChangeShapeType="1"/>
              </p:cNvSpPr>
              <p:nvPr/>
            </p:nvSpPr>
            <p:spPr bwMode="auto">
              <a:xfrm>
                <a:off x="1466" y="125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5" name="Line 2141"/>
              <p:cNvSpPr>
                <a:spLocks noChangeShapeType="1"/>
              </p:cNvSpPr>
              <p:nvPr/>
            </p:nvSpPr>
            <p:spPr bwMode="auto">
              <a:xfrm>
                <a:off x="1467" y="1256"/>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6" name="Line 2142"/>
              <p:cNvSpPr>
                <a:spLocks noChangeShapeType="1"/>
              </p:cNvSpPr>
              <p:nvPr/>
            </p:nvSpPr>
            <p:spPr bwMode="auto">
              <a:xfrm>
                <a:off x="1467" y="1257"/>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7" name="Line 2143"/>
              <p:cNvSpPr>
                <a:spLocks noChangeShapeType="1"/>
              </p:cNvSpPr>
              <p:nvPr/>
            </p:nvSpPr>
            <p:spPr bwMode="auto">
              <a:xfrm>
                <a:off x="1469" y="125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8" name="Line 2144"/>
              <p:cNvSpPr>
                <a:spLocks noChangeShapeType="1"/>
              </p:cNvSpPr>
              <p:nvPr/>
            </p:nvSpPr>
            <p:spPr bwMode="auto">
              <a:xfrm>
                <a:off x="1470" y="1258"/>
                <a:ext cx="1"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9" name="Line 2145"/>
              <p:cNvSpPr>
                <a:spLocks noChangeShapeType="1"/>
              </p:cNvSpPr>
              <p:nvPr/>
            </p:nvSpPr>
            <p:spPr bwMode="auto">
              <a:xfrm>
                <a:off x="1471" y="126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0" name="Line 2146"/>
              <p:cNvSpPr>
                <a:spLocks noChangeShapeType="1"/>
              </p:cNvSpPr>
              <p:nvPr/>
            </p:nvSpPr>
            <p:spPr bwMode="auto">
              <a:xfrm>
                <a:off x="1472" y="126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 name="Line 2147"/>
              <p:cNvSpPr>
                <a:spLocks noChangeShapeType="1"/>
              </p:cNvSpPr>
              <p:nvPr/>
            </p:nvSpPr>
            <p:spPr bwMode="auto">
              <a:xfrm>
                <a:off x="1472" y="1262"/>
                <a:ext cx="3"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2" name="Line 2148"/>
              <p:cNvSpPr>
                <a:spLocks noChangeShapeType="1"/>
              </p:cNvSpPr>
              <p:nvPr/>
            </p:nvSpPr>
            <p:spPr bwMode="auto">
              <a:xfrm>
                <a:off x="1475" y="126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3" name="Line 2149"/>
              <p:cNvSpPr>
                <a:spLocks noChangeShapeType="1"/>
              </p:cNvSpPr>
              <p:nvPr/>
            </p:nvSpPr>
            <p:spPr bwMode="auto">
              <a:xfrm>
                <a:off x="1476" y="126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4" name="Line 2150"/>
              <p:cNvSpPr>
                <a:spLocks noChangeShapeType="1"/>
              </p:cNvSpPr>
              <p:nvPr/>
            </p:nvSpPr>
            <p:spPr bwMode="auto">
              <a:xfrm>
                <a:off x="1477" y="1265"/>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5" name="Line 2151"/>
              <p:cNvSpPr>
                <a:spLocks noChangeShapeType="1"/>
              </p:cNvSpPr>
              <p:nvPr/>
            </p:nvSpPr>
            <p:spPr bwMode="auto">
              <a:xfrm>
                <a:off x="1477" y="1267"/>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6" name="Line 2152"/>
              <p:cNvSpPr>
                <a:spLocks noChangeShapeType="1"/>
              </p:cNvSpPr>
              <p:nvPr/>
            </p:nvSpPr>
            <p:spPr bwMode="auto">
              <a:xfrm>
                <a:off x="1477" y="126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7" name="Line 2153"/>
              <p:cNvSpPr>
                <a:spLocks noChangeShapeType="1"/>
              </p:cNvSpPr>
              <p:nvPr/>
            </p:nvSpPr>
            <p:spPr bwMode="auto">
              <a:xfrm>
                <a:off x="1478" y="1268"/>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8" name="Line 2154"/>
              <p:cNvSpPr>
                <a:spLocks noChangeShapeType="1"/>
              </p:cNvSpPr>
              <p:nvPr/>
            </p:nvSpPr>
            <p:spPr bwMode="auto">
              <a:xfrm>
                <a:off x="1478" y="1269"/>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9" name="Line 2155"/>
              <p:cNvSpPr>
                <a:spLocks noChangeShapeType="1"/>
              </p:cNvSpPr>
              <p:nvPr/>
            </p:nvSpPr>
            <p:spPr bwMode="auto">
              <a:xfrm>
                <a:off x="1480" y="127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0" name="Line 2156"/>
              <p:cNvSpPr>
                <a:spLocks noChangeShapeType="1"/>
              </p:cNvSpPr>
              <p:nvPr/>
            </p:nvSpPr>
            <p:spPr bwMode="auto">
              <a:xfrm>
                <a:off x="1481" y="1270"/>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1" name="Line 2157"/>
              <p:cNvSpPr>
                <a:spLocks noChangeShapeType="1"/>
              </p:cNvSpPr>
              <p:nvPr/>
            </p:nvSpPr>
            <p:spPr bwMode="auto">
              <a:xfrm>
                <a:off x="1481" y="1272"/>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2" name="Line 2158"/>
              <p:cNvSpPr>
                <a:spLocks noChangeShapeType="1"/>
              </p:cNvSpPr>
              <p:nvPr/>
            </p:nvSpPr>
            <p:spPr bwMode="auto">
              <a:xfrm>
                <a:off x="1483" y="1273"/>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3" name="Line 2159"/>
              <p:cNvSpPr>
                <a:spLocks noChangeShapeType="1"/>
              </p:cNvSpPr>
              <p:nvPr/>
            </p:nvSpPr>
            <p:spPr bwMode="auto">
              <a:xfrm>
                <a:off x="1483" y="127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4" name="Line 2160"/>
              <p:cNvSpPr>
                <a:spLocks noChangeShapeType="1"/>
              </p:cNvSpPr>
              <p:nvPr/>
            </p:nvSpPr>
            <p:spPr bwMode="auto">
              <a:xfrm>
                <a:off x="1484" y="1275"/>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5" name="Line 2161"/>
              <p:cNvSpPr>
                <a:spLocks noChangeShapeType="1"/>
              </p:cNvSpPr>
              <p:nvPr/>
            </p:nvSpPr>
            <p:spPr bwMode="auto">
              <a:xfrm>
                <a:off x="1486" y="127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6" name="Line 2162"/>
              <p:cNvSpPr>
                <a:spLocks noChangeShapeType="1"/>
              </p:cNvSpPr>
              <p:nvPr/>
            </p:nvSpPr>
            <p:spPr bwMode="auto">
              <a:xfrm>
                <a:off x="1487" y="1276"/>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7" name="Line 2163"/>
              <p:cNvSpPr>
                <a:spLocks noChangeShapeType="1"/>
              </p:cNvSpPr>
              <p:nvPr/>
            </p:nvSpPr>
            <p:spPr bwMode="auto">
              <a:xfrm>
                <a:off x="1488" y="1278"/>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8" name="Line 2164"/>
              <p:cNvSpPr>
                <a:spLocks noChangeShapeType="1"/>
              </p:cNvSpPr>
              <p:nvPr/>
            </p:nvSpPr>
            <p:spPr bwMode="auto">
              <a:xfrm>
                <a:off x="1488" y="127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9" name="Line 2165"/>
              <p:cNvSpPr>
                <a:spLocks noChangeShapeType="1"/>
              </p:cNvSpPr>
              <p:nvPr/>
            </p:nvSpPr>
            <p:spPr bwMode="auto">
              <a:xfrm>
                <a:off x="1489" y="1279"/>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0" name="Line 2166"/>
              <p:cNvSpPr>
                <a:spLocks noChangeShapeType="1"/>
              </p:cNvSpPr>
              <p:nvPr/>
            </p:nvSpPr>
            <p:spPr bwMode="auto">
              <a:xfrm>
                <a:off x="1489" y="1280"/>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1" name="Line 2167"/>
              <p:cNvSpPr>
                <a:spLocks noChangeShapeType="1"/>
              </p:cNvSpPr>
              <p:nvPr/>
            </p:nvSpPr>
            <p:spPr bwMode="auto">
              <a:xfrm>
                <a:off x="1491" y="128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2" name="Line 2168"/>
              <p:cNvSpPr>
                <a:spLocks noChangeShapeType="1"/>
              </p:cNvSpPr>
              <p:nvPr/>
            </p:nvSpPr>
            <p:spPr bwMode="auto">
              <a:xfrm>
                <a:off x="1492" y="128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3" name="Line 2169"/>
              <p:cNvSpPr>
                <a:spLocks noChangeShapeType="1"/>
              </p:cNvSpPr>
              <p:nvPr/>
            </p:nvSpPr>
            <p:spPr bwMode="auto">
              <a:xfrm>
                <a:off x="1492" y="1282"/>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4" name="Line 2170"/>
              <p:cNvSpPr>
                <a:spLocks noChangeShapeType="1"/>
              </p:cNvSpPr>
              <p:nvPr/>
            </p:nvSpPr>
            <p:spPr bwMode="auto">
              <a:xfrm>
                <a:off x="1493" y="128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5" name="Line 2171"/>
              <p:cNvSpPr>
                <a:spLocks noChangeShapeType="1"/>
              </p:cNvSpPr>
              <p:nvPr/>
            </p:nvSpPr>
            <p:spPr bwMode="auto">
              <a:xfrm>
                <a:off x="1494" y="128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6" name="Line 2172"/>
              <p:cNvSpPr>
                <a:spLocks noChangeShapeType="1"/>
              </p:cNvSpPr>
              <p:nvPr/>
            </p:nvSpPr>
            <p:spPr bwMode="auto">
              <a:xfrm>
                <a:off x="1495" y="1286"/>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7" name="Line 2173"/>
              <p:cNvSpPr>
                <a:spLocks noChangeShapeType="1"/>
              </p:cNvSpPr>
              <p:nvPr/>
            </p:nvSpPr>
            <p:spPr bwMode="auto">
              <a:xfrm>
                <a:off x="1495" y="1286"/>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8" name="Line 2174"/>
              <p:cNvSpPr>
                <a:spLocks noChangeShapeType="1"/>
              </p:cNvSpPr>
              <p:nvPr/>
            </p:nvSpPr>
            <p:spPr bwMode="auto">
              <a:xfrm>
                <a:off x="1497" y="128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9" name="Line 2175"/>
              <p:cNvSpPr>
                <a:spLocks noChangeShapeType="1"/>
              </p:cNvSpPr>
              <p:nvPr/>
            </p:nvSpPr>
            <p:spPr bwMode="auto">
              <a:xfrm>
                <a:off x="1498" y="1287"/>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0" name="Line 2176"/>
              <p:cNvSpPr>
                <a:spLocks noChangeShapeType="1"/>
              </p:cNvSpPr>
              <p:nvPr/>
            </p:nvSpPr>
            <p:spPr bwMode="auto">
              <a:xfrm>
                <a:off x="1498" y="1289"/>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1" name="Line 2177"/>
              <p:cNvSpPr>
                <a:spLocks noChangeShapeType="1"/>
              </p:cNvSpPr>
              <p:nvPr/>
            </p:nvSpPr>
            <p:spPr bwMode="auto">
              <a:xfrm>
                <a:off x="1500" y="1290"/>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2" name="Line 2178"/>
              <p:cNvSpPr>
                <a:spLocks noChangeShapeType="1"/>
              </p:cNvSpPr>
              <p:nvPr/>
            </p:nvSpPr>
            <p:spPr bwMode="auto">
              <a:xfrm>
                <a:off x="1500" y="129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3" name="Line 2179"/>
              <p:cNvSpPr>
                <a:spLocks noChangeShapeType="1"/>
              </p:cNvSpPr>
              <p:nvPr/>
            </p:nvSpPr>
            <p:spPr bwMode="auto">
              <a:xfrm>
                <a:off x="1501" y="129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4" name="Line 2180"/>
              <p:cNvSpPr>
                <a:spLocks noChangeShapeType="1"/>
              </p:cNvSpPr>
              <p:nvPr/>
            </p:nvSpPr>
            <p:spPr bwMode="auto">
              <a:xfrm>
                <a:off x="1503" y="1292"/>
                <a:ext cx="2"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5" name="Line 2181"/>
              <p:cNvSpPr>
                <a:spLocks noChangeShapeType="1"/>
              </p:cNvSpPr>
              <p:nvPr/>
            </p:nvSpPr>
            <p:spPr bwMode="auto">
              <a:xfrm>
                <a:off x="1505" y="1295"/>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6" name="Line 2182"/>
              <p:cNvSpPr>
                <a:spLocks noChangeShapeType="1"/>
              </p:cNvSpPr>
              <p:nvPr/>
            </p:nvSpPr>
            <p:spPr bwMode="auto">
              <a:xfrm>
                <a:off x="1505" y="129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7" name="Line 2183"/>
              <p:cNvSpPr>
                <a:spLocks noChangeShapeType="1"/>
              </p:cNvSpPr>
              <p:nvPr/>
            </p:nvSpPr>
            <p:spPr bwMode="auto">
              <a:xfrm flipH="1">
                <a:off x="1387" y="116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8" name="Line 2184"/>
              <p:cNvSpPr>
                <a:spLocks noChangeShapeType="1"/>
              </p:cNvSpPr>
              <p:nvPr/>
            </p:nvSpPr>
            <p:spPr bwMode="auto">
              <a:xfrm>
                <a:off x="1387" y="1163"/>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9" name="Line 2185"/>
              <p:cNvSpPr>
                <a:spLocks noChangeShapeType="1"/>
              </p:cNvSpPr>
              <p:nvPr/>
            </p:nvSpPr>
            <p:spPr bwMode="auto">
              <a:xfrm>
                <a:off x="1389" y="1163"/>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0" name="Line 2186"/>
              <p:cNvSpPr>
                <a:spLocks noChangeShapeType="1"/>
              </p:cNvSpPr>
              <p:nvPr/>
            </p:nvSpPr>
            <p:spPr bwMode="auto">
              <a:xfrm>
                <a:off x="1389" y="116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1" name="Line 2187"/>
              <p:cNvSpPr>
                <a:spLocks noChangeShapeType="1"/>
              </p:cNvSpPr>
              <p:nvPr/>
            </p:nvSpPr>
            <p:spPr bwMode="auto">
              <a:xfrm>
                <a:off x="1390" y="116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2" name="Line 2188"/>
              <p:cNvSpPr>
                <a:spLocks noChangeShapeType="1"/>
              </p:cNvSpPr>
              <p:nvPr/>
            </p:nvSpPr>
            <p:spPr bwMode="auto">
              <a:xfrm>
                <a:off x="1391" y="1167"/>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 name="Line 2189"/>
              <p:cNvSpPr>
                <a:spLocks noChangeShapeType="1"/>
              </p:cNvSpPr>
              <p:nvPr/>
            </p:nvSpPr>
            <p:spPr bwMode="auto">
              <a:xfrm>
                <a:off x="1391" y="116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4" name="Line 2190"/>
              <p:cNvSpPr>
                <a:spLocks noChangeShapeType="1"/>
              </p:cNvSpPr>
              <p:nvPr/>
            </p:nvSpPr>
            <p:spPr bwMode="auto">
              <a:xfrm>
                <a:off x="1392" y="116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5" name="Line 2191"/>
              <p:cNvSpPr>
                <a:spLocks noChangeShapeType="1"/>
              </p:cNvSpPr>
              <p:nvPr/>
            </p:nvSpPr>
            <p:spPr bwMode="auto">
              <a:xfrm>
                <a:off x="1393" y="1169"/>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6" name="Line 2192"/>
              <p:cNvSpPr>
                <a:spLocks noChangeShapeType="1"/>
              </p:cNvSpPr>
              <p:nvPr/>
            </p:nvSpPr>
            <p:spPr bwMode="auto">
              <a:xfrm>
                <a:off x="1393" y="1171"/>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7" name="Line 2193"/>
              <p:cNvSpPr>
                <a:spLocks noChangeShapeType="1"/>
              </p:cNvSpPr>
              <p:nvPr/>
            </p:nvSpPr>
            <p:spPr bwMode="auto">
              <a:xfrm>
                <a:off x="1393" y="1172"/>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8" name="Line 2194"/>
              <p:cNvSpPr>
                <a:spLocks noChangeShapeType="1"/>
              </p:cNvSpPr>
              <p:nvPr/>
            </p:nvSpPr>
            <p:spPr bwMode="auto">
              <a:xfrm>
                <a:off x="1396" y="117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9" name="Line 2195"/>
              <p:cNvSpPr>
                <a:spLocks noChangeShapeType="1"/>
              </p:cNvSpPr>
              <p:nvPr/>
            </p:nvSpPr>
            <p:spPr bwMode="auto">
              <a:xfrm>
                <a:off x="1397" y="1174"/>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0" name="Line 2196"/>
              <p:cNvSpPr>
                <a:spLocks noChangeShapeType="1"/>
              </p:cNvSpPr>
              <p:nvPr/>
            </p:nvSpPr>
            <p:spPr bwMode="auto">
              <a:xfrm>
                <a:off x="1397" y="1174"/>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1" name="Line 2197"/>
              <p:cNvSpPr>
                <a:spLocks noChangeShapeType="1"/>
              </p:cNvSpPr>
              <p:nvPr/>
            </p:nvSpPr>
            <p:spPr bwMode="auto">
              <a:xfrm>
                <a:off x="1397" y="117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2" name="Line 2198"/>
              <p:cNvSpPr>
                <a:spLocks noChangeShapeType="1"/>
              </p:cNvSpPr>
              <p:nvPr/>
            </p:nvSpPr>
            <p:spPr bwMode="auto">
              <a:xfrm>
                <a:off x="1398" y="117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3" name="Line 2199"/>
              <p:cNvSpPr>
                <a:spLocks noChangeShapeType="1"/>
              </p:cNvSpPr>
              <p:nvPr/>
            </p:nvSpPr>
            <p:spPr bwMode="auto">
              <a:xfrm>
                <a:off x="1399" y="1177"/>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4" name="Line 2200"/>
              <p:cNvSpPr>
                <a:spLocks noChangeShapeType="1"/>
              </p:cNvSpPr>
              <p:nvPr/>
            </p:nvSpPr>
            <p:spPr bwMode="auto">
              <a:xfrm>
                <a:off x="1399" y="1178"/>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5" name="Line 2201"/>
              <p:cNvSpPr>
                <a:spLocks noChangeShapeType="1"/>
              </p:cNvSpPr>
              <p:nvPr/>
            </p:nvSpPr>
            <p:spPr bwMode="auto">
              <a:xfrm>
                <a:off x="1401" y="117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6" name="Line 2202"/>
              <p:cNvSpPr>
                <a:spLocks noChangeShapeType="1"/>
              </p:cNvSpPr>
              <p:nvPr/>
            </p:nvSpPr>
            <p:spPr bwMode="auto">
              <a:xfrm>
                <a:off x="1401" y="117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7" name="Line 2203"/>
              <p:cNvSpPr>
                <a:spLocks noChangeShapeType="1"/>
              </p:cNvSpPr>
              <p:nvPr/>
            </p:nvSpPr>
            <p:spPr bwMode="auto">
              <a:xfrm>
                <a:off x="1402" y="1180"/>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8" name="Line 2204"/>
              <p:cNvSpPr>
                <a:spLocks noChangeShapeType="1"/>
              </p:cNvSpPr>
              <p:nvPr/>
            </p:nvSpPr>
            <p:spPr bwMode="auto">
              <a:xfrm>
                <a:off x="1403" y="118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9" name="Line 2205"/>
              <p:cNvSpPr>
                <a:spLocks noChangeShapeType="1"/>
              </p:cNvSpPr>
              <p:nvPr/>
            </p:nvSpPr>
            <p:spPr bwMode="auto">
              <a:xfrm>
                <a:off x="1403" y="118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0" name="Line 2206"/>
              <p:cNvSpPr>
                <a:spLocks noChangeShapeType="1"/>
              </p:cNvSpPr>
              <p:nvPr/>
            </p:nvSpPr>
            <p:spPr bwMode="auto">
              <a:xfrm>
                <a:off x="1404" y="1183"/>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1" name="Line 2207"/>
              <p:cNvSpPr>
                <a:spLocks noChangeShapeType="1"/>
              </p:cNvSpPr>
              <p:nvPr/>
            </p:nvSpPr>
            <p:spPr bwMode="auto">
              <a:xfrm>
                <a:off x="1404" y="1183"/>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2" name="Line 2208"/>
              <p:cNvSpPr>
                <a:spLocks noChangeShapeType="1"/>
              </p:cNvSpPr>
              <p:nvPr/>
            </p:nvSpPr>
            <p:spPr bwMode="auto">
              <a:xfrm>
                <a:off x="1404" y="1184"/>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3" name="Line 2209"/>
              <p:cNvSpPr>
                <a:spLocks noChangeShapeType="1"/>
              </p:cNvSpPr>
              <p:nvPr/>
            </p:nvSpPr>
            <p:spPr bwMode="auto">
              <a:xfrm>
                <a:off x="1406" y="1185"/>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4" name="Line 2210"/>
              <p:cNvSpPr>
                <a:spLocks noChangeShapeType="1"/>
              </p:cNvSpPr>
              <p:nvPr/>
            </p:nvSpPr>
            <p:spPr bwMode="auto">
              <a:xfrm>
                <a:off x="1407" y="1187"/>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5" name="Line 2211"/>
              <p:cNvSpPr>
                <a:spLocks noChangeShapeType="1"/>
              </p:cNvSpPr>
              <p:nvPr/>
            </p:nvSpPr>
            <p:spPr bwMode="auto">
              <a:xfrm>
                <a:off x="1407" y="118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6" name="Line 2212"/>
              <p:cNvSpPr>
                <a:spLocks noChangeShapeType="1"/>
              </p:cNvSpPr>
              <p:nvPr/>
            </p:nvSpPr>
            <p:spPr bwMode="auto">
              <a:xfrm>
                <a:off x="1408" y="1188"/>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7" name="Line 2213"/>
              <p:cNvSpPr>
                <a:spLocks noChangeShapeType="1"/>
              </p:cNvSpPr>
              <p:nvPr/>
            </p:nvSpPr>
            <p:spPr bwMode="auto">
              <a:xfrm>
                <a:off x="1408" y="118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8" name="Line 2214"/>
              <p:cNvSpPr>
                <a:spLocks noChangeShapeType="1"/>
              </p:cNvSpPr>
              <p:nvPr/>
            </p:nvSpPr>
            <p:spPr bwMode="auto">
              <a:xfrm>
                <a:off x="1409" y="118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0" name="Group 2416"/>
            <p:cNvGrpSpPr>
              <a:grpSpLocks/>
            </p:cNvGrpSpPr>
            <p:nvPr/>
          </p:nvGrpSpPr>
          <p:grpSpPr bwMode="auto">
            <a:xfrm>
              <a:off x="1278" y="1117"/>
              <a:ext cx="166" cy="142"/>
              <a:chOff x="1278" y="1117"/>
              <a:chExt cx="166" cy="142"/>
            </a:xfrm>
          </p:grpSpPr>
          <p:sp>
            <p:nvSpPr>
              <p:cNvPr id="189" name="Line 2216"/>
              <p:cNvSpPr>
                <a:spLocks noChangeShapeType="1"/>
              </p:cNvSpPr>
              <p:nvPr/>
            </p:nvSpPr>
            <p:spPr bwMode="auto">
              <a:xfrm>
                <a:off x="1409" y="118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0" name="Line 2217"/>
              <p:cNvSpPr>
                <a:spLocks noChangeShapeType="1"/>
              </p:cNvSpPr>
              <p:nvPr/>
            </p:nvSpPr>
            <p:spPr bwMode="auto">
              <a:xfrm>
                <a:off x="1410" y="1190"/>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1" name="Line 2218"/>
              <p:cNvSpPr>
                <a:spLocks noChangeShapeType="1"/>
              </p:cNvSpPr>
              <p:nvPr/>
            </p:nvSpPr>
            <p:spPr bwMode="auto">
              <a:xfrm>
                <a:off x="1412" y="1191"/>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2" name="Line 2219"/>
              <p:cNvSpPr>
                <a:spLocks noChangeShapeType="1"/>
              </p:cNvSpPr>
              <p:nvPr/>
            </p:nvSpPr>
            <p:spPr bwMode="auto">
              <a:xfrm>
                <a:off x="1412" y="1193"/>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3" name="Line 2220"/>
              <p:cNvSpPr>
                <a:spLocks noChangeShapeType="1"/>
              </p:cNvSpPr>
              <p:nvPr/>
            </p:nvSpPr>
            <p:spPr bwMode="auto">
              <a:xfrm>
                <a:off x="1412" y="119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4" name="Line 2221"/>
              <p:cNvSpPr>
                <a:spLocks noChangeShapeType="1"/>
              </p:cNvSpPr>
              <p:nvPr/>
            </p:nvSpPr>
            <p:spPr bwMode="auto">
              <a:xfrm>
                <a:off x="1413" y="1194"/>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5" name="Line 2222"/>
              <p:cNvSpPr>
                <a:spLocks noChangeShapeType="1"/>
              </p:cNvSpPr>
              <p:nvPr/>
            </p:nvSpPr>
            <p:spPr bwMode="auto">
              <a:xfrm>
                <a:off x="1415" y="1195"/>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6" name="Line 2223"/>
              <p:cNvSpPr>
                <a:spLocks noChangeShapeType="1"/>
              </p:cNvSpPr>
              <p:nvPr/>
            </p:nvSpPr>
            <p:spPr bwMode="auto">
              <a:xfrm>
                <a:off x="1415" y="119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7" name="Line 2224"/>
              <p:cNvSpPr>
                <a:spLocks noChangeShapeType="1"/>
              </p:cNvSpPr>
              <p:nvPr/>
            </p:nvSpPr>
            <p:spPr bwMode="auto">
              <a:xfrm>
                <a:off x="1416" y="1196"/>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8" name="Line 2225"/>
              <p:cNvSpPr>
                <a:spLocks noChangeShapeType="1"/>
              </p:cNvSpPr>
              <p:nvPr/>
            </p:nvSpPr>
            <p:spPr bwMode="auto">
              <a:xfrm>
                <a:off x="1416" y="1197"/>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9" name="Line 2226"/>
              <p:cNvSpPr>
                <a:spLocks noChangeShapeType="1"/>
              </p:cNvSpPr>
              <p:nvPr/>
            </p:nvSpPr>
            <p:spPr bwMode="auto">
              <a:xfrm>
                <a:off x="1416" y="1197"/>
                <a:ext cx="2"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0" name="Line 2227"/>
              <p:cNvSpPr>
                <a:spLocks noChangeShapeType="1"/>
              </p:cNvSpPr>
              <p:nvPr/>
            </p:nvSpPr>
            <p:spPr bwMode="auto">
              <a:xfrm>
                <a:off x="1418" y="120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1" name="Line 2228"/>
              <p:cNvSpPr>
                <a:spLocks noChangeShapeType="1"/>
              </p:cNvSpPr>
              <p:nvPr/>
            </p:nvSpPr>
            <p:spPr bwMode="auto">
              <a:xfrm>
                <a:off x="1419" y="1200"/>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2" name="Line 2229"/>
              <p:cNvSpPr>
                <a:spLocks noChangeShapeType="1"/>
              </p:cNvSpPr>
              <p:nvPr/>
            </p:nvSpPr>
            <p:spPr bwMode="auto">
              <a:xfrm>
                <a:off x="1419" y="120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3" name="Line 2230"/>
              <p:cNvSpPr>
                <a:spLocks noChangeShapeType="1"/>
              </p:cNvSpPr>
              <p:nvPr/>
            </p:nvSpPr>
            <p:spPr bwMode="auto">
              <a:xfrm>
                <a:off x="1420" y="1201"/>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4" name="Line 2231"/>
              <p:cNvSpPr>
                <a:spLocks noChangeShapeType="1"/>
              </p:cNvSpPr>
              <p:nvPr/>
            </p:nvSpPr>
            <p:spPr bwMode="auto">
              <a:xfrm>
                <a:off x="1420" y="120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 name="Line 2232"/>
              <p:cNvSpPr>
                <a:spLocks noChangeShapeType="1"/>
              </p:cNvSpPr>
              <p:nvPr/>
            </p:nvSpPr>
            <p:spPr bwMode="auto">
              <a:xfrm>
                <a:off x="1420" y="1202"/>
                <a:ext cx="3"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6" name="Line 2233"/>
              <p:cNvSpPr>
                <a:spLocks noChangeShapeType="1"/>
              </p:cNvSpPr>
              <p:nvPr/>
            </p:nvSpPr>
            <p:spPr bwMode="auto">
              <a:xfrm>
                <a:off x="1423" y="120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7" name="Line 2234"/>
              <p:cNvSpPr>
                <a:spLocks noChangeShapeType="1"/>
              </p:cNvSpPr>
              <p:nvPr/>
            </p:nvSpPr>
            <p:spPr bwMode="auto">
              <a:xfrm>
                <a:off x="1424" y="1206"/>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 name="Line 2235"/>
              <p:cNvSpPr>
                <a:spLocks noChangeShapeType="1"/>
              </p:cNvSpPr>
              <p:nvPr/>
            </p:nvSpPr>
            <p:spPr bwMode="auto">
              <a:xfrm>
                <a:off x="1424" y="120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9" name="Line 2236"/>
              <p:cNvSpPr>
                <a:spLocks noChangeShapeType="1"/>
              </p:cNvSpPr>
              <p:nvPr/>
            </p:nvSpPr>
            <p:spPr bwMode="auto">
              <a:xfrm>
                <a:off x="1425" y="1207"/>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0" name="Line 2237"/>
              <p:cNvSpPr>
                <a:spLocks noChangeShapeType="1"/>
              </p:cNvSpPr>
              <p:nvPr/>
            </p:nvSpPr>
            <p:spPr bwMode="auto">
              <a:xfrm>
                <a:off x="1425" y="1208"/>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 name="Line 2238"/>
              <p:cNvSpPr>
                <a:spLocks noChangeShapeType="1"/>
              </p:cNvSpPr>
              <p:nvPr/>
            </p:nvSpPr>
            <p:spPr bwMode="auto">
              <a:xfrm>
                <a:off x="1425" y="1208"/>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2" name="Line 2239"/>
              <p:cNvSpPr>
                <a:spLocks noChangeShapeType="1"/>
              </p:cNvSpPr>
              <p:nvPr/>
            </p:nvSpPr>
            <p:spPr bwMode="auto">
              <a:xfrm>
                <a:off x="1426" y="121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3" name="Line 2240"/>
              <p:cNvSpPr>
                <a:spLocks noChangeShapeType="1"/>
              </p:cNvSpPr>
              <p:nvPr/>
            </p:nvSpPr>
            <p:spPr bwMode="auto">
              <a:xfrm>
                <a:off x="1427" y="1211"/>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 name="Line 2241"/>
              <p:cNvSpPr>
                <a:spLocks noChangeShapeType="1"/>
              </p:cNvSpPr>
              <p:nvPr/>
            </p:nvSpPr>
            <p:spPr bwMode="auto">
              <a:xfrm>
                <a:off x="1429" y="121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5" name="Line 2242"/>
              <p:cNvSpPr>
                <a:spLocks noChangeShapeType="1"/>
              </p:cNvSpPr>
              <p:nvPr/>
            </p:nvSpPr>
            <p:spPr bwMode="auto">
              <a:xfrm>
                <a:off x="1430" y="1213"/>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6" name="Line 2243"/>
              <p:cNvSpPr>
                <a:spLocks noChangeShapeType="1"/>
              </p:cNvSpPr>
              <p:nvPr/>
            </p:nvSpPr>
            <p:spPr bwMode="auto">
              <a:xfrm>
                <a:off x="1430" y="121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7" name="Line 2244"/>
              <p:cNvSpPr>
                <a:spLocks noChangeShapeType="1"/>
              </p:cNvSpPr>
              <p:nvPr/>
            </p:nvSpPr>
            <p:spPr bwMode="auto">
              <a:xfrm>
                <a:off x="1431" y="1214"/>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8" name="Line 2245"/>
              <p:cNvSpPr>
                <a:spLocks noChangeShapeType="1"/>
              </p:cNvSpPr>
              <p:nvPr/>
            </p:nvSpPr>
            <p:spPr bwMode="auto">
              <a:xfrm>
                <a:off x="1431" y="1216"/>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 name="Line 2246"/>
              <p:cNvSpPr>
                <a:spLocks noChangeShapeType="1"/>
              </p:cNvSpPr>
              <p:nvPr/>
            </p:nvSpPr>
            <p:spPr bwMode="auto">
              <a:xfrm>
                <a:off x="1433" y="1217"/>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0" name="Line 2247"/>
              <p:cNvSpPr>
                <a:spLocks noChangeShapeType="1"/>
              </p:cNvSpPr>
              <p:nvPr/>
            </p:nvSpPr>
            <p:spPr bwMode="auto">
              <a:xfrm>
                <a:off x="1433" y="1218"/>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 name="Line 2248"/>
              <p:cNvSpPr>
                <a:spLocks noChangeShapeType="1"/>
              </p:cNvSpPr>
              <p:nvPr/>
            </p:nvSpPr>
            <p:spPr bwMode="auto">
              <a:xfrm>
                <a:off x="1435" y="1218"/>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2" name="Line 2249"/>
              <p:cNvSpPr>
                <a:spLocks noChangeShapeType="1"/>
              </p:cNvSpPr>
              <p:nvPr/>
            </p:nvSpPr>
            <p:spPr bwMode="auto">
              <a:xfrm>
                <a:off x="1435" y="1219"/>
                <a:ext cx="2"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3" name="Line 2250"/>
              <p:cNvSpPr>
                <a:spLocks noChangeShapeType="1"/>
              </p:cNvSpPr>
              <p:nvPr/>
            </p:nvSpPr>
            <p:spPr bwMode="auto">
              <a:xfrm>
                <a:off x="1437" y="122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4" name="Line 2251"/>
              <p:cNvSpPr>
                <a:spLocks noChangeShapeType="1"/>
              </p:cNvSpPr>
              <p:nvPr/>
            </p:nvSpPr>
            <p:spPr bwMode="auto">
              <a:xfrm>
                <a:off x="1437" y="122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 name="Line 2252"/>
              <p:cNvSpPr>
                <a:spLocks noChangeShapeType="1"/>
              </p:cNvSpPr>
              <p:nvPr/>
            </p:nvSpPr>
            <p:spPr bwMode="auto">
              <a:xfrm>
                <a:off x="1438" y="1223"/>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6" name="Line 2253"/>
              <p:cNvSpPr>
                <a:spLocks noChangeShapeType="1"/>
              </p:cNvSpPr>
              <p:nvPr/>
            </p:nvSpPr>
            <p:spPr bwMode="auto">
              <a:xfrm>
                <a:off x="1440" y="1224"/>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7" name="Line 2254"/>
              <p:cNvSpPr>
                <a:spLocks noChangeShapeType="1"/>
              </p:cNvSpPr>
              <p:nvPr/>
            </p:nvSpPr>
            <p:spPr bwMode="auto">
              <a:xfrm>
                <a:off x="1440" y="1224"/>
                <a:ext cx="0"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8" name="Line 2255"/>
              <p:cNvSpPr>
                <a:spLocks noChangeShapeType="1"/>
              </p:cNvSpPr>
              <p:nvPr/>
            </p:nvSpPr>
            <p:spPr bwMode="auto">
              <a:xfrm>
                <a:off x="1440" y="1227"/>
                <a:ext cx="3"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9" name="Line 2256"/>
              <p:cNvSpPr>
                <a:spLocks noChangeShapeType="1"/>
              </p:cNvSpPr>
              <p:nvPr/>
            </p:nvSpPr>
            <p:spPr bwMode="auto">
              <a:xfrm>
                <a:off x="1443" y="122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0" name="Line 2257"/>
              <p:cNvSpPr>
                <a:spLocks noChangeShapeType="1"/>
              </p:cNvSpPr>
              <p:nvPr/>
            </p:nvSpPr>
            <p:spPr bwMode="auto">
              <a:xfrm>
                <a:off x="1443" y="122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1" name="Line 2258"/>
              <p:cNvSpPr>
                <a:spLocks noChangeShapeType="1"/>
              </p:cNvSpPr>
              <p:nvPr/>
            </p:nvSpPr>
            <p:spPr bwMode="auto">
              <a:xfrm>
                <a:off x="1327" y="111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2" name="Line 2259"/>
              <p:cNvSpPr>
                <a:spLocks noChangeShapeType="1"/>
              </p:cNvSpPr>
              <p:nvPr/>
            </p:nvSpPr>
            <p:spPr bwMode="auto">
              <a:xfrm>
                <a:off x="1328" y="1117"/>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3" name="Line 2260"/>
              <p:cNvSpPr>
                <a:spLocks noChangeShapeType="1"/>
              </p:cNvSpPr>
              <p:nvPr/>
            </p:nvSpPr>
            <p:spPr bwMode="auto">
              <a:xfrm>
                <a:off x="1328" y="111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4" name="Line 2261"/>
              <p:cNvSpPr>
                <a:spLocks noChangeShapeType="1"/>
              </p:cNvSpPr>
              <p:nvPr/>
            </p:nvSpPr>
            <p:spPr bwMode="auto">
              <a:xfrm>
                <a:off x="1329" y="1117"/>
                <a:ext cx="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5" name="Line 2262"/>
              <p:cNvSpPr>
                <a:spLocks noChangeShapeType="1"/>
              </p:cNvSpPr>
              <p:nvPr/>
            </p:nvSpPr>
            <p:spPr bwMode="auto">
              <a:xfrm>
                <a:off x="1334" y="1117"/>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6" name="Line 2263"/>
              <p:cNvSpPr>
                <a:spLocks noChangeShapeType="1"/>
              </p:cNvSpPr>
              <p:nvPr/>
            </p:nvSpPr>
            <p:spPr bwMode="auto">
              <a:xfrm>
                <a:off x="1334" y="111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7" name="Line 2264"/>
              <p:cNvSpPr>
                <a:spLocks noChangeShapeType="1"/>
              </p:cNvSpPr>
              <p:nvPr/>
            </p:nvSpPr>
            <p:spPr bwMode="auto">
              <a:xfrm>
                <a:off x="1335" y="111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8" name="Line 2265"/>
              <p:cNvSpPr>
                <a:spLocks noChangeShapeType="1"/>
              </p:cNvSpPr>
              <p:nvPr/>
            </p:nvSpPr>
            <p:spPr bwMode="auto">
              <a:xfrm>
                <a:off x="1336" y="1118"/>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9" name="Line 2266"/>
              <p:cNvSpPr>
                <a:spLocks noChangeShapeType="1"/>
              </p:cNvSpPr>
              <p:nvPr/>
            </p:nvSpPr>
            <p:spPr bwMode="auto">
              <a:xfrm>
                <a:off x="1336" y="1118"/>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0" name="Line 2267"/>
              <p:cNvSpPr>
                <a:spLocks noChangeShapeType="1"/>
              </p:cNvSpPr>
              <p:nvPr/>
            </p:nvSpPr>
            <p:spPr bwMode="auto">
              <a:xfrm>
                <a:off x="1338" y="112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1" name="Line 2268"/>
              <p:cNvSpPr>
                <a:spLocks noChangeShapeType="1"/>
              </p:cNvSpPr>
              <p:nvPr/>
            </p:nvSpPr>
            <p:spPr bwMode="auto">
              <a:xfrm>
                <a:off x="1339" y="1120"/>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2" name="Line 2269"/>
              <p:cNvSpPr>
                <a:spLocks noChangeShapeType="1"/>
              </p:cNvSpPr>
              <p:nvPr/>
            </p:nvSpPr>
            <p:spPr bwMode="auto">
              <a:xfrm>
                <a:off x="1339" y="112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3" name="Line 2270"/>
              <p:cNvSpPr>
                <a:spLocks noChangeShapeType="1"/>
              </p:cNvSpPr>
              <p:nvPr/>
            </p:nvSpPr>
            <p:spPr bwMode="auto">
              <a:xfrm>
                <a:off x="1340" y="112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4" name="Line 2271"/>
              <p:cNvSpPr>
                <a:spLocks noChangeShapeType="1"/>
              </p:cNvSpPr>
              <p:nvPr/>
            </p:nvSpPr>
            <p:spPr bwMode="auto">
              <a:xfrm>
                <a:off x="1341" y="1121"/>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5" name="Line 2272"/>
              <p:cNvSpPr>
                <a:spLocks noChangeShapeType="1"/>
              </p:cNvSpPr>
              <p:nvPr/>
            </p:nvSpPr>
            <p:spPr bwMode="auto">
              <a:xfrm>
                <a:off x="1341" y="112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6" name="Line 2273"/>
              <p:cNvSpPr>
                <a:spLocks noChangeShapeType="1"/>
              </p:cNvSpPr>
              <p:nvPr/>
            </p:nvSpPr>
            <p:spPr bwMode="auto">
              <a:xfrm>
                <a:off x="1342" y="1121"/>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7" name="Line 2274"/>
              <p:cNvSpPr>
                <a:spLocks noChangeShapeType="1"/>
              </p:cNvSpPr>
              <p:nvPr/>
            </p:nvSpPr>
            <p:spPr bwMode="auto">
              <a:xfrm>
                <a:off x="1342" y="1121"/>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8" name="Line 2275"/>
              <p:cNvSpPr>
                <a:spLocks noChangeShapeType="1"/>
              </p:cNvSpPr>
              <p:nvPr/>
            </p:nvSpPr>
            <p:spPr bwMode="auto">
              <a:xfrm>
                <a:off x="1344" y="112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9" name="Line 2276"/>
              <p:cNvSpPr>
                <a:spLocks noChangeShapeType="1"/>
              </p:cNvSpPr>
              <p:nvPr/>
            </p:nvSpPr>
            <p:spPr bwMode="auto">
              <a:xfrm>
                <a:off x="1344" y="112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0" name="Line 2277"/>
              <p:cNvSpPr>
                <a:spLocks noChangeShapeType="1"/>
              </p:cNvSpPr>
              <p:nvPr/>
            </p:nvSpPr>
            <p:spPr bwMode="auto">
              <a:xfrm>
                <a:off x="1345" y="1122"/>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1" name="Line 2278"/>
              <p:cNvSpPr>
                <a:spLocks noChangeShapeType="1"/>
              </p:cNvSpPr>
              <p:nvPr/>
            </p:nvSpPr>
            <p:spPr bwMode="auto">
              <a:xfrm>
                <a:off x="1345" y="112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2" name="Line 2279"/>
              <p:cNvSpPr>
                <a:spLocks noChangeShapeType="1"/>
              </p:cNvSpPr>
              <p:nvPr/>
            </p:nvSpPr>
            <p:spPr bwMode="auto">
              <a:xfrm>
                <a:off x="1346" y="1123"/>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3" name="Line 2280"/>
              <p:cNvSpPr>
                <a:spLocks noChangeShapeType="1"/>
              </p:cNvSpPr>
              <p:nvPr/>
            </p:nvSpPr>
            <p:spPr bwMode="auto">
              <a:xfrm>
                <a:off x="1347" y="1125"/>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4" name="Line 2281"/>
              <p:cNvSpPr>
                <a:spLocks noChangeShapeType="1"/>
              </p:cNvSpPr>
              <p:nvPr/>
            </p:nvSpPr>
            <p:spPr bwMode="auto">
              <a:xfrm>
                <a:off x="1347" y="112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5" name="Line 2282"/>
              <p:cNvSpPr>
                <a:spLocks noChangeShapeType="1"/>
              </p:cNvSpPr>
              <p:nvPr/>
            </p:nvSpPr>
            <p:spPr bwMode="auto">
              <a:xfrm>
                <a:off x="1348" y="1125"/>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6" name="Line 2283"/>
              <p:cNvSpPr>
                <a:spLocks noChangeShapeType="1"/>
              </p:cNvSpPr>
              <p:nvPr/>
            </p:nvSpPr>
            <p:spPr bwMode="auto">
              <a:xfrm>
                <a:off x="1350" y="1126"/>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7" name="Line 2284"/>
              <p:cNvSpPr>
                <a:spLocks noChangeShapeType="1"/>
              </p:cNvSpPr>
              <p:nvPr/>
            </p:nvSpPr>
            <p:spPr bwMode="auto">
              <a:xfrm>
                <a:off x="1350" y="112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8" name="Line 2285"/>
              <p:cNvSpPr>
                <a:spLocks noChangeShapeType="1"/>
              </p:cNvSpPr>
              <p:nvPr/>
            </p:nvSpPr>
            <p:spPr bwMode="auto">
              <a:xfrm>
                <a:off x="1351" y="112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9" name="Line 2286"/>
              <p:cNvSpPr>
                <a:spLocks noChangeShapeType="1"/>
              </p:cNvSpPr>
              <p:nvPr/>
            </p:nvSpPr>
            <p:spPr bwMode="auto">
              <a:xfrm>
                <a:off x="1352" y="1128"/>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0" name="Line 2287"/>
              <p:cNvSpPr>
                <a:spLocks noChangeShapeType="1"/>
              </p:cNvSpPr>
              <p:nvPr/>
            </p:nvSpPr>
            <p:spPr bwMode="auto">
              <a:xfrm>
                <a:off x="1352" y="112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1" name="Line 2288"/>
              <p:cNvSpPr>
                <a:spLocks noChangeShapeType="1"/>
              </p:cNvSpPr>
              <p:nvPr/>
            </p:nvSpPr>
            <p:spPr bwMode="auto">
              <a:xfrm>
                <a:off x="1353" y="1128"/>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2" name="Line 2289"/>
              <p:cNvSpPr>
                <a:spLocks noChangeShapeType="1"/>
              </p:cNvSpPr>
              <p:nvPr/>
            </p:nvSpPr>
            <p:spPr bwMode="auto">
              <a:xfrm>
                <a:off x="1355" y="112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3" name="Line 2290"/>
              <p:cNvSpPr>
                <a:spLocks noChangeShapeType="1"/>
              </p:cNvSpPr>
              <p:nvPr/>
            </p:nvSpPr>
            <p:spPr bwMode="auto">
              <a:xfrm>
                <a:off x="1355" y="1129"/>
                <a:ext cx="1"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4" name="Line 2291"/>
              <p:cNvSpPr>
                <a:spLocks noChangeShapeType="1"/>
              </p:cNvSpPr>
              <p:nvPr/>
            </p:nvSpPr>
            <p:spPr bwMode="auto">
              <a:xfrm>
                <a:off x="1356" y="1132"/>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5" name="Line 2292"/>
              <p:cNvSpPr>
                <a:spLocks noChangeShapeType="1"/>
              </p:cNvSpPr>
              <p:nvPr/>
            </p:nvSpPr>
            <p:spPr bwMode="auto">
              <a:xfrm>
                <a:off x="1357" y="113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6" name="Line 2293"/>
              <p:cNvSpPr>
                <a:spLocks noChangeShapeType="1"/>
              </p:cNvSpPr>
              <p:nvPr/>
            </p:nvSpPr>
            <p:spPr bwMode="auto">
              <a:xfrm>
                <a:off x="1357" y="113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7" name="Line 2294"/>
              <p:cNvSpPr>
                <a:spLocks noChangeShapeType="1"/>
              </p:cNvSpPr>
              <p:nvPr/>
            </p:nvSpPr>
            <p:spPr bwMode="auto">
              <a:xfrm>
                <a:off x="1358" y="1133"/>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8" name="Line 2295"/>
              <p:cNvSpPr>
                <a:spLocks noChangeShapeType="1"/>
              </p:cNvSpPr>
              <p:nvPr/>
            </p:nvSpPr>
            <p:spPr bwMode="auto">
              <a:xfrm>
                <a:off x="1358" y="1133"/>
                <a:ext cx="3"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9" name="Line 2296"/>
              <p:cNvSpPr>
                <a:spLocks noChangeShapeType="1"/>
              </p:cNvSpPr>
              <p:nvPr/>
            </p:nvSpPr>
            <p:spPr bwMode="auto">
              <a:xfrm>
                <a:off x="1361" y="1135"/>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0" name="Line 2297"/>
              <p:cNvSpPr>
                <a:spLocks noChangeShapeType="1"/>
              </p:cNvSpPr>
              <p:nvPr/>
            </p:nvSpPr>
            <p:spPr bwMode="auto">
              <a:xfrm>
                <a:off x="1362" y="1135"/>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1" name="Line 2298"/>
              <p:cNvSpPr>
                <a:spLocks noChangeShapeType="1"/>
              </p:cNvSpPr>
              <p:nvPr/>
            </p:nvSpPr>
            <p:spPr bwMode="auto">
              <a:xfrm>
                <a:off x="1362" y="113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2" name="Line 2299"/>
              <p:cNvSpPr>
                <a:spLocks noChangeShapeType="1"/>
              </p:cNvSpPr>
              <p:nvPr/>
            </p:nvSpPr>
            <p:spPr bwMode="auto">
              <a:xfrm>
                <a:off x="1363" y="1137"/>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3" name="Line 2300"/>
              <p:cNvSpPr>
                <a:spLocks noChangeShapeType="1"/>
              </p:cNvSpPr>
              <p:nvPr/>
            </p:nvSpPr>
            <p:spPr bwMode="auto">
              <a:xfrm>
                <a:off x="1363" y="1138"/>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4" name="Line 2301"/>
              <p:cNvSpPr>
                <a:spLocks noChangeShapeType="1"/>
              </p:cNvSpPr>
              <p:nvPr/>
            </p:nvSpPr>
            <p:spPr bwMode="auto">
              <a:xfrm>
                <a:off x="1363" y="113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5" name="Line 2302"/>
              <p:cNvSpPr>
                <a:spLocks noChangeShapeType="1"/>
              </p:cNvSpPr>
              <p:nvPr/>
            </p:nvSpPr>
            <p:spPr bwMode="auto">
              <a:xfrm>
                <a:off x="1364" y="113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6" name="Line 2303"/>
              <p:cNvSpPr>
                <a:spLocks noChangeShapeType="1"/>
              </p:cNvSpPr>
              <p:nvPr/>
            </p:nvSpPr>
            <p:spPr bwMode="auto">
              <a:xfrm>
                <a:off x="1364" y="1139"/>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7" name="Line 2304"/>
              <p:cNvSpPr>
                <a:spLocks noChangeShapeType="1"/>
              </p:cNvSpPr>
              <p:nvPr/>
            </p:nvSpPr>
            <p:spPr bwMode="auto">
              <a:xfrm>
                <a:off x="1365" y="1139"/>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8" name="Line 2305"/>
              <p:cNvSpPr>
                <a:spLocks noChangeShapeType="1"/>
              </p:cNvSpPr>
              <p:nvPr/>
            </p:nvSpPr>
            <p:spPr bwMode="auto">
              <a:xfrm>
                <a:off x="1365" y="1140"/>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9" name="Line 2306"/>
              <p:cNvSpPr>
                <a:spLocks noChangeShapeType="1"/>
              </p:cNvSpPr>
              <p:nvPr/>
            </p:nvSpPr>
            <p:spPr bwMode="auto">
              <a:xfrm>
                <a:off x="1365" y="1140"/>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0" name="Line 2307"/>
              <p:cNvSpPr>
                <a:spLocks noChangeShapeType="1"/>
              </p:cNvSpPr>
              <p:nvPr/>
            </p:nvSpPr>
            <p:spPr bwMode="auto">
              <a:xfrm>
                <a:off x="1367" y="1140"/>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1" name="Line 2308"/>
              <p:cNvSpPr>
                <a:spLocks noChangeShapeType="1"/>
              </p:cNvSpPr>
              <p:nvPr/>
            </p:nvSpPr>
            <p:spPr bwMode="auto">
              <a:xfrm>
                <a:off x="1368" y="1142"/>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2" name="Line 2309"/>
              <p:cNvSpPr>
                <a:spLocks noChangeShapeType="1"/>
              </p:cNvSpPr>
              <p:nvPr/>
            </p:nvSpPr>
            <p:spPr bwMode="auto">
              <a:xfrm>
                <a:off x="1368" y="1143"/>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3" name="Line 2310"/>
              <p:cNvSpPr>
                <a:spLocks noChangeShapeType="1"/>
              </p:cNvSpPr>
              <p:nvPr/>
            </p:nvSpPr>
            <p:spPr bwMode="auto">
              <a:xfrm>
                <a:off x="1369" y="1143"/>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4" name="Line 2311"/>
              <p:cNvSpPr>
                <a:spLocks noChangeShapeType="1"/>
              </p:cNvSpPr>
              <p:nvPr/>
            </p:nvSpPr>
            <p:spPr bwMode="auto">
              <a:xfrm>
                <a:off x="1369" y="1143"/>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5" name="Line 2312"/>
              <p:cNvSpPr>
                <a:spLocks noChangeShapeType="1"/>
              </p:cNvSpPr>
              <p:nvPr/>
            </p:nvSpPr>
            <p:spPr bwMode="auto">
              <a:xfrm>
                <a:off x="1370" y="1145"/>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6" name="Line 2313"/>
              <p:cNvSpPr>
                <a:spLocks noChangeShapeType="1"/>
              </p:cNvSpPr>
              <p:nvPr/>
            </p:nvSpPr>
            <p:spPr bwMode="auto">
              <a:xfrm>
                <a:off x="1370" y="1145"/>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7" name="Line 2314"/>
              <p:cNvSpPr>
                <a:spLocks noChangeShapeType="1"/>
              </p:cNvSpPr>
              <p:nvPr/>
            </p:nvSpPr>
            <p:spPr bwMode="auto">
              <a:xfrm>
                <a:off x="1372" y="1146"/>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8" name="Line 2315"/>
              <p:cNvSpPr>
                <a:spLocks noChangeShapeType="1"/>
              </p:cNvSpPr>
              <p:nvPr/>
            </p:nvSpPr>
            <p:spPr bwMode="auto">
              <a:xfrm>
                <a:off x="1372" y="114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9" name="Line 2316"/>
              <p:cNvSpPr>
                <a:spLocks noChangeShapeType="1"/>
              </p:cNvSpPr>
              <p:nvPr/>
            </p:nvSpPr>
            <p:spPr bwMode="auto">
              <a:xfrm>
                <a:off x="1373" y="1146"/>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0" name="Line 2317"/>
              <p:cNvSpPr>
                <a:spLocks noChangeShapeType="1"/>
              </p:cNvSpPr>
              <p:nvPr/>
            </p:nvSpPr>
            <p:spPr bwMode="auto">
              <a:xfrm>
                <a:off x="1373" y="1148"/>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1" name="Line 2318"/>
              <p:cNvSpPr>
                <a:spLocks noChangeShapeType="1"/>
              </p:cNvSpPr>
              <p:nvPr/>
            </p:nvSpPr>
            <p:spPr bwMode="auto">
              <a:xfrm>
                <a:off x="1373" y="1148"/>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2" name="Line 2319"/>
              <p:cNvSpPr>
                <a:spLocks noChangeShapeType="1"/>
              </p:cNvSpPr>
              <p:nvPr/>
            </p:nvSpPr>
            <p:spPr bwMode="auto">
              <a:xfrm>
                <a:off x="1374" y="114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3" name="Line 2320"/>
              <p:cNvSpPr>
                <a:spLocks noChangeShapeType="1"/>
              </p:cNvSpPr>
              <p:nvPr/>
            </p:nvSpPr>
            <p:spPr bwMode="auto">
              <a:xfrm>
                <a:off x="1375" y="115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4" name="Line 2321"/>
              <p:cNvSpPr>
                <a:spLocks noChangeShapeType="1"/>
              </p:cNvSpPr>
              <p:nvPr/>
            </p:nvSpPr>
            <p:spPr bwMode="auto">
              <a:xfrm>
                <a:off x="1376" y="1151"/>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5" name="Line 2322"/>
              <p:cNvSpPr>
                <a:spLocks noChangeShapeType="1"/>
              </p:cNvSpPr>
              <p:nvPr/>
            </p:nvSpPr>
            <p:spPr bwMode="auto">
              <a:xfrm>
                <a:off x="1378" y="1152"/>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6" name="Line 2323"/>
              <p:cNvSpPr>
                <a:spLocks noChangeShapeType="1"/>
              </p:cNvSpPr>
              <p:nvPr/>
            </p:nvSpPr>
            <p:spPr bwMode="auto">
              <a:xfrm>
                <a:off x="1379" y="1154"/>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7" name="Line 2324"/>
              <p:cNvSpPr>
                <a:spLocks noChangeShapeType="1"/>
              </p:cNvSpPr>
              <p:nvPr/>
            </p:nvSpPr>
            <p:spPr bwMode="auto">
              <a:xfrm>
                <a:off x="1379" y="115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8" name="Line 2325"/>
              <p:cNvSpPr>
                <a:spLocks noChangeShapeType="1"/>
              </p:cNvSpPr>
              <p:nvPr/>
            </p:nvSpPr>
            <p:spPr bwMode="auto">
              <a:xfrm>
                <a:off x="1380" y="115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9" name="Line 2326"/>
              <p:cNvSpPr>
                <a:spLocks noChangeShapeType="1"/>
              </p:cNvSpPr>
              <p:nvPr/>
            </p:nvSpPr>
            <p:spPr bwMode="auto">
              <a:xfrm>
                <a:off x="1381" y="1156"/>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0" name="Line 2327"/>
              <p:cNvSpPr>
                <a:spLocks noChangeShapeType="1"/>
              </p:cNvSpPr>
              <p:nvPr/>
            </p:nvSpPr>
            <p:spPr bwMode="auto">
              <a:xfrm>
                <a:off x="1382" y="1157"/>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1" name="Line 2328"/>
              <p:cNvSpPr>
                <a:spLocks noChangeShapeType="1"/>
              </p:cNvSpPr>
              <p:nvPr/>
            </p:nvSpPr>
            <p:spPr bwMode="auto">
              <a:xfrm>
                <a:off x="1382" y="1159"/>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2" name="Line 2329"/>
              <p:cNvSpPr>
                <a:spLocks noChangeShapeType="1"/>
              </p:cNvSpPr>
              <p:nvPr/>
            </p:nvSpPr>
            <p:spPr bwMode="auto">
              <a:xfrm>
                <a:off x="1384" y="116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3" name="Line 2330"/>
              <p:cNvSpPr>
                <a:spLocks noChangeShapeType="1"/>
              </p:cNvSpPr>
              <p:nvPr/>
            </p:nvSpPr>
            <p:spPr bwMode="auto">
              <a:xfrm>
                <a:off x="1385" y="1160"/>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4" name="Line 2331"/>
              <p:cNvSpPr>
                <a:spLocks noChangeShapeType="1"/>
              </p:cNvSpPr>
              <p:nvPr/>
            </p:nvSpPr>
            <p:spPr bwMode="auto">
              <a:xfrm>
                <a:off x="1385" y="1161"/>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5" name="Line 2332"/>
              <p:cNvSpPr>
                <a:spLocks noChangeShapeType="1"/>
              </p:cNvSpPr>
              <p:nvPr/>
            </p:nvSpPr>
            <p:spPr bwMode="auto">
              <a:xfrm>
                <a:off x="1385" y="116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6" name="Line 2333"/>
              <p:cNvSpPr>
                <a:spLocks noChangeShapeType="1"/>
              </p:cNvSpPr>
              <p:nvPr/>
            </p:nvSpPr>
            <p:spPr bwMode="auto">
              <a:xfrm>
                <a:off x="1386" y="116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 name="Line 2334"/>
              <p:cNvSpPr>
                <a:spLocks noChangeShapeType="1"/>
              </p:cNvSpPr>
              <p:nvPr/>
            </p:nvSpPr>
            <p:spPr bwMode="auto">
              <a:xfrm>
                <a:off x="1386" y="1162"/>
                <a:ext cx="3"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 name="Line 2335"/>
              <p:cNvSpPr>
                <a:spLocks noChangeShapeType="1"/>
              </p:cNvSpPr>
              <p:nvPr/>
            </p:nvSpPr>
            <p:spPr bwMode="auto">
              <a:xfrm flipV="1">
                <a:off x="1278" y="1256"/>
                <a:ext cx="1"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 name="Line 2336"/>
              <p:cNvSpPr>
                <a:spLocks noChangeShapeType="1"/>
              </p:cNvSpPr>
              <p:nvPr/>
            </p:nvSpPr>
            <p:spPr bwMode="auto">
              <a:xfrm flipV="1">
                <a:off x="1279" y="1252"/>
                <a:ext cx="0"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0" name="Line 2337"/>
              <p:cNvSpPr>
                <a:spLocks noChangeShapeType="1"/>
              </p:cNvSpPr>
              <p:nvPr/>
            </p:nvSpPr>
            <p:spPr bwMode="auto">
              <a:xfrm flipV="1">
                <a:off x="1279" y="1245"/>
                <a:ext cx="1"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1" name="Line 2338"/>
              <p:cNvSpPr>
                <a:spLocks noChangeShapeType="1"/>
              </p:cNvSpPr>
              <p:nvPr/>
            </p:nvSpPr>
            <p:spPr bwMode="auto">
              <a:xfrm flipV="1">
                <a:off x="1280" y="1242"/>
                <a:ext cx="0"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2" name="Line 2339"/>
              <p:cNvSpPr>
                <a:spLocks noChangeShapeType="1"/>
              </p:cNvSpPr>
              <p:nvPr/>
            </p:nvSpPr>
            <p:spPr bwMode="auto">
              <a:xfrm flipV="1">
                <a:off x="1280" y="1239"/>
                <a:ext cx="0"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3" name="Line 2340"/>
              <p:cNvSpPr>
                <a:spLocks noChangeShapeType="1"/>
              </p:cNvSpPr>
              <p:nvPr/>
            </p:nvSpPr>
            <p:spPr bwMode="auto">
              <a:xfrm flipV="1">
                <a:off x="1280" y="1235"/>
                <a:ext cx="2"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4" name="Line 2341"/>
              <p:cNvSpPr>
                <a:spLocks noChangeShapeType="1"/>
              </p:cNvSpPr>
              <p:nvPr/>
            </p:nvSpPr>
            <p:spPr bwMode="auto">
              <a:xfrm flipV="1">
                <a:off x="1282" y="1231"/>
                <a:ext cx="0"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5" name="Line 2342"/>
              <p:cNvSpPr>
                <a:spLocks noChangeShapeType="1"/>
              </p:cNvSpPr>
              <p:nvPr/>
            </p:nvSpPr>
            <p:spPr bwMode="auto">
              <a:xfrm flipV="1">
                <a:off x="1282" y="1229"/>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6" name="Line 2343"/>
              <p:cNvSpPr>
                <a:spLocks noChangeShapeType="1"/>
              </p:cNvSpPr>
              <p:nvPr/>
            </p:nvSpPr>
            <p:spPr bwMode="auto">
              <a:xfrm flipV="1">
                <a:off x="1282" y="1227"/>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7" name="Line 2344"/>
              <p:cNvSpPr>
                <a:spLocks noChangeShapeType="1"/>
              </p:cNvSpPr>
              <p:nvPr/>
            </p:nvSpPr>
            <p:spPr bwMode="auto">
              <a:xfrm flipV="1">
                <a:off x="1282" y="1223"/>
                <a:ext cx="1"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8" name="Line 2345"/>
              <p:cNvSpPr>
                <a:spLocks noChangeShapeType="1"/>
              </p:cNvSpPr>
              <p:nvPr/>
            </p:nvSpPr>
            <p:spPr bwMode="auto">
              <a:xfrm flipV="1">
                <a:off x="1283" y="1221"/>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9" name="Line 2346"/>
              <p:cNvSpPr>
                <a:spLocks noChangeShapeType="1"/>
              </p:cNvSpPr>
              <p:nvPr/>
            </p:nvSpPr>
            <p:spPr bwMode="auto">
              <a:xfrm flipV="1">
                <a:off x="1283" y="1218"/>
                <a:ext cx="0"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0" name="Line 2347"/>
              <p:cNvSpPr>
                <a:spLocks noChangeShapeType="1"/>
              </p:cNvSpPr>
              <p:nvPr/>
            </p:nvSpPr>
            <p:spPr bwMode="auto">
              <a:xfrm flipV="1">
                <a:off x="1283" y="1216"/>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1" name="Line 2348"/>
              <p:cNvSpPr>
                <a:spLocks noChangeShapeType="1"/>
              </p:cNvSpPr>
              <p:nvPr/>
            </p:nvSpPr>
            <p:spPr bwMode="auto">
              <a:xfrm flipV="1">
                <a:off x="1284" y="1213"/>
                <a:ext cx="0"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2" name="Line 2349"/>
              <p:cNvSpPr>
                <a:spLocks noChangeShapeType="1"/>
              </p:cNvSpPr>
              <p:nvPr/>
            </p:nvSpPr>
            <p:spPr bwMode="auto">
              <a:xfrm flipV="1">
                <a:off x="1284" y="1210"/>
                <a:ext cx="0"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3" name="Line 2350"/>
              <p:cNvSpPr>
                <a:spLocks noChangeShapeType="1"/>
              </p:cNvSpPr>
              <p:nvPr/>
            </p:nvSpPr>
            <p:spPr bwMode="auto">
              <a:xfrm flipV="1">
                <a:off x="1284" y="1207"/>
                <a:ext cx="1"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4" name="Line 2351"/>
              <p:cNvSpPr>
                <a:spLocks noChangeShapeType="1"/>
              </p:cNvSpPr>
              <p:nvPr/>
            </p:nvSpPr>
            <p:spPr bwMode="auto">
              <a:xfrm flipV="1">
                <a:off x="1285" y="1205"/>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5" name="Line 2352"/>
              <p:cNvSpPr>
                <a:spLocks noChangeShapeType="1"/>
              </p:cNvSpPr>
              <p:nvPr/>
            </p:nvSpPr>
            <p:spPr bwMode="auto">
              <a:xfrm flipV="1">
                <a:off x="1287" y="1202"/>
                <a:ext cx="0"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6" name="Line 2353"/>
              <p:cNvSpPr>
                <a:spLocks noChangeShapeType="1"/>
              </p:cNvSpPr>
              <p:nvPr/>
            </p:nvSpPr>
            <p:spPr bwMode="auto">
              <a:xfrm flipV="1">
                <a:off x="1287" y="1200"/>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 name="Line 2354"/>
              <p:cNvSpPr>
                <a:spLocks noChangeShapeType="1"/>
              </p:cNvSpPr>
              <p:nvPr/>
            </p:nvSpPr>
            <p:spPr bwMode="auto">
              <a:xfrm flipV="1">
                <a:off x="1287" y="1197"/>
                <a:ext cx="0"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 name="Line 2355"/>
              <p:cNvSpPr>
                <a:spLocks noChangeShapeType="1"/>
              </p:cNvSpPr>
              <p:nvPr/>
            </p:nvSpPr>
            <p:spPr bwMode="auto">
              <a:xfrm flipV="1">
                <a:off x="1287" y="1195"/>
                <a:ext cx="1"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9" name="Line 2356"/>
              <p:cNvSpPr>
                <a:spLocks noChangeShapeType="1"/>
              </p:cNvSpPr>
              <p:nvPr/>
            </p:nvSpPr>
            <p:spPr bwMode="auto">
              <a:xfrm flipV="1">
                <a:off x="1288" y="1193"/>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0" name="Line 2357"/>
              <p:cNvSpPr>
                <a:spLocks noChangeShapeType="1"/>
              </p:cNvSpPr>
              <p:nvPr/>
            </p:nvSpPr>
            <p:spPr bwMode="auto">
              <a:xfrm flipV="1">
                <a:off x="1288" y="1190"/>
                <a:ext cx="0"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1" name="Line 2358"/>
              <p:cNvSpPr>
                <a:spLocks noChangeShapeType="1"/>
              </p:cNvSpPr>
              <p:nvPr/>
            </p:nvSpPr>
            <p:spPr bwMode="auto">
              <a:xfrm flipV="1">
                <a:off x="1288" y="118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2" name="Line 2359"/>
              <p:cNvSpPr>
                <a:spLocks noChangeShapeType="1"/>
              </p:cNvSpPr>
              <p:nvPr/>
            </p:nvSpPr>
            <p:spPr bwMode="auto">
              <a:xfrm flipV="1">
                <a:off x="1289" y="1187"/>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3" name="Line 2360"/>
              <p:cNvSpPr>
                <a:spLocks noChangeShapeType="1"/>
              </p:cNvSpPr>
              <p:nvPr/>
            </p:nvSpPr>
            <p:spPr bwMode="auto">
              <a:xfrm flipV="1">
                <a:off x="1289" y="1184"/>
                <a:ext cx="0"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4" name="Line 2361"/>
              <p:cNvSpPr>
                <a:spLocks noChangeShapeType="1"/>
              </p:cNvSpPr>
              <p:nvPr/>
            </p:nvSpPr>
            <p:spPr bwMode="auto">
              <a:xfrm flipV="1">
                <a:off x="1289" y="1180"/>
                <a:ext cx="1"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5" name="Line 2362"/>
              <p:cNvSpPr>
                <a:spLocks noChangeShapeType="1"/>
              </p:cNvSpPr>
              <p:nvPr/>
            </p:nvSpPr>
            <p:spPr bwMode="auto">
              <a:xfrm flipV="1">
                <a:off x="1290" y="1179"/>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6" name="Line 2363"/>
              <p:cNvSpPr>
                <a:spLocks noChangeShapeType="1"/>
              </p:cNvSpPr>
              <p:nvPr/>
            </p:nvSpPr>
            <p:spPr bwMode="auto">
              <a:xfrm flipV="1">
                <a:off x="1290" y="1174"/>
                <a:ext cx="3"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7" name="Line 2364"/>
              <p:cNvSpPr>
                <a:spLocks noChangeShapeType="1"/>
              </p:cNvSpPr>
              <p:nvPr/>
            </p:nvSpPr>
            <p:spPr bwMode="auto">
              <a:xfrm flipV="1">
                <a:off x="1293" y="1173"/>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8" name="Line 2365"/>
              <p:cNvSpPr>
                <a:spLocks noChangeShapeType="1"/>
              </p:cNvSpPr>
              <p:nvPr/>
            </p:nvSpPr>
            <p:spPr bwMode="auto">
              <a:xfrm flipV="1">
                <a:off x="1293" y="1172"/>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9" name="Line 2366"/>
              <p:cNvSpPr>
                <a:spLocks noChangeShapeType="1"/>
              </p:cNvSpPr>
              <p:nvPr/>
            </p:nvSpPr>
            <p:spPr bwMode="auto">
              <a:xfrm flipV="1">
                <a:off x="1293" y="1169"/>
                <a:ext cx="1"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0" name="Line 2367"/>
              <p:cNvSpPr>
                <a:spLocks noChangeShapeType="1"/>
              </p:cNvSpPr>
              <p:nvPr/>
            </p:nvSpPr>
            <p:spPr bwMode="auto">
              <a:xfrm flipV="1">
                <a:off x="1294" y="1168"/>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1" name="Line 2368"/>
              <p:cNvSpPr>
                <a:spLocks noChangeShapeType="1"/>
              </p:cNvSpPr>
              <p:nvPr/>
            </p:nvSpPr>
            <p:spPr bwMode="auto">
              <a:xfrm flipV="1">
                <a:off x="1294" y="1166"/>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2" name="Line 2369"/>
              <p:cNvSpPr>
                <a:spLocks noChangeShapeType="1"/>
              </p:cNvSpPr>
              <p:nvPr/>
            </p:nvSpPr>
            <p:spPr bwMode="auto">
              <a:xfrm flipV="1">
                <a:off x="1294" y="116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3" name="Line 2370"/>
              <p:cNvSpPr>
                <a:spLocks noChangeShapeType="1"/>
              </p:cNvSpPr>
              <p:nvPr/>
            </p:nvSpPr>
            <p:spPr bwMode="auto">
              <a:xfrm flipV="1">
                <a:off x="1295" y="1162"/>
                <a:ext cx="0"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4" name="Line 2371"/>
              <p:cNvSpPr>
                <a:spLocks noChangeShapeType="1"/>
              </p:cNvSpPr>
              <p:nvPr/>
            </p:nvSpPr>
            <p:spPr bwMode="auto">
              <a:xfrm flipV="1">
                <a:off x="1295" y="1161"/>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5" name="Line 2372"/>
              <p:cNvSpPr>
                <a:spLocks noChangeShapeType="1"/>
              </p:cNvSpPr>
              <p:nvPr/>
            </p:nvSpPr>
            <p:spPr bwMode="auto">
              <a:xfrm flipV="1">
                <a:off x="1295" y="1160"/>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6" name="Line 2373"/>
              <p:cNvSpPr>
                <a:spLocks noChangeShapeType="1"/>
              </p:cNvSpPr>
              <p:nvPr/>
            </p:nvSpPr>
            <p:spPr bwMode="auto">
              <a:xfrm flipV="1">
                <a:off x="1296" y="1159"/>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7" name="Line 2374"/>
              <p:cNvSpPr>
                <a:spLocks noChangeShapeType="1"/>
              </p:cNvSpPr>
              <p:nvPr/>
            </p:nvSpPr>
            <p:spPr bwMode="auto">
              <a:xfrm flipV="1">
                <a:off x="1296" y="1156"/>
                <a:ext cx="0"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8" name="Line 2375"/>
              <p:cNvSpPr>
                <a:spLocks noChangeShapeType="1"/>
              </p:cNvSpPr>
              <p:nvPr/>
            </p:nvSpPr>
            <p:spPr bwMode="auto">
              <a:xfrm flipV="1">
                <a:off x="1296" y="1155"/>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9" name="Line 2376"/>
              <p:cNvSpPr>
                <a:spLocks noChangeShapeType="1"/>
              </p:cNvSpPr>
              <p:nvPr/>
            </p:nvSpPr>
            <p:spPr bwMode="auto">
              <a:xfrm flipV="1">
                <a:off x="1296" y="1154"/>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0" name="Line 2377"/>
              <p:cNvSpPr>
                <a:spLocks noChangeShapeType="1"/>
              </p:cNvSpPr>
              <p:nvPr/>
            </p:nvSpPr>
            <p:spPr bwMode="auto">
              <a:xfrm flipV="1">
                <a:off x="1297" y="1152"/>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1" name="Line 2378"/>
              <p:cNvSpPr>
                <a:spLocks noChangeShapeType="1"/>
              </p:cNvSpPr>
              <p:nvPr/>
            </p:nvSpPr>
            <p:spPr bwMode="auto">
              <a:xfrm flipV="1">
                <a:off x="1297" y="1151"/>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2" name="Line 2379"/>
              <p:cNvSpPr>
                <a:spLocks noChangeShapeType="1"/>
              </p:cNvSpPr>
              <p:nvPr/>
            </p:nvSpPr>
            <p:spPr bwMode="auto">
              <a:xfrm flipV="1">
                <a:off x="1297" y="1150"/>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3" name="Line 2380"/>
              <p:cNvSpPr>
                <a:spLocks noChangeShapeType="1"/>
              </p:cNvSpPr>
              <p:nvPr/>
            </p:nvSpPr>
            <p:spPr bwMode="auto">
              <a:xfrm flipV="1">
                <a:off x="1299" y="1149"/>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4" name="Line 2381"/>
              <p:cNvSpPr>
                <a:spLocks noChangeShapeType="1"/>
              </p:cNvSpPr>
              <p:nvPr/>
            </p:nvSpPr>
            <p:spPr bwMode="auto">
              <a:xfrm flipV="1">
                <a:off x="1300" y="1148"/>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5" name="Line 2382"/>
              <p:cNvSpPr>
                <a:spLocks noChangeShapeType="1"/>
              </p:cNvSpPr>
              <p:nvPr/>
            </p:nvSpPr>
            <p:spPr bwMode="auto">
              <a:xfrm flipV="1">
                <a:off x="1300" y="1146"/>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6" name="Line 2383"/>
              <p:cNvSpPr>
                <a:spLocks noChangeShapeType="1"/>
              </p:cNvSpPr>
              <p:nvPr/>
            </p:nvSpPr>
            <p:spPr bwMode="auto">
              <a:xfrm flipV="1">
                <a:off x="1300" y="114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7" name="Line 2384"/>
              <p:cNvSpPr>
                <a:spLocks noChangeShapeType="1"/>
              </p:cNvSpPr>
              <p:nvPr/>
            </p:nvSpPr>
            <p:spPr bwMode="auto">
              <a:xfrm>
                <a:off x="1301" y="1145"/>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8" name="Line 2385"/>
              <p:cNvSpPr>
                <a:spLocks noChangeShapeType="1"/>
              </p:cNvSpPr>
              <p:nvPr/>
            </p:nvSpPr>
            <p:spPr bwMode="auto">
              <a:xfrm flipV="1">
                <a:off x="1301" y="1143"/>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9" name="Line 2386"/>
              <p:cNvSpPr>
                <a:spLocks noChangeShapeType="1"/>
              </p:cNvSpPr>
              <p:nvPr/>
            </p:nvSpPr>
            <p:spPr bwMode="auto">
              <a:xfrm flipV="1">
                <a:off x="1301" y="1142"/>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0" name="Line 2387"/>
              <p:cNvSpPr>
                <a:spLocks noChangeShapeType="1"/>
              </p:cNvSpPr>
              <p:nvPr/>
            </p:nvSpPr>
            <p:spPr bwMode="auto">
              <a:xfrm>
                <a:off x="1302" y="114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1" name="Line 2388"/>
              <p:cNvSpPr>
                <a:spLocks noChangeShapeType="1"/>
              </p:cNvSpPr>
              <p:nvPr/>
            </p:nvSpPr>
            <p:spPr bwMode="auto">
              <a:xfrm flipV="1">
                <a:off x="1302" y="1140"/>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2" name="Line 2389"/>
              <p:cNvSpPr>
                <a:spLocks noChangeShapeType="1"/>
              </p:cNvSpPr>
              <p:nvPr/>
            </p:nvSpPr>
            <p:spPr bwMode="auto">
              <a:xfrm flipV="1">
                <a:off x="1302" y="1139"/>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3" name="Line 2390"/>
              <p:cNvSpPr>
                <a:spLocks noChangeShapeType="1"/>
              </p:cNvSpPr>
              <p:nvPr/>
            </p:nvSpPr>
            <p:spPr bwMode="auto">
              <a:xfrm flipV="1">
                <a:off x="1304" y="1138"/>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4" name="Line 2391"/>
              <p:cNvSpPr>
                <a:spLocks noChangeShapeType="1"/>
              </p:cNvSpPr>
              <p:nvPr/>
            </p:nvSpPr>
            <p:spPr bwMode="auto">
              <a:xfrm>
                <a:off x="1304" y="1138"/>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5" name="Line 2392"/>
              <p:cNvSpPr>
                <a:spLocks noChangeShapeType="1"/>
              </p:cNvSpPr>
              <p:nvPr/>
            </p:nvSpPr>
            <p:spPr bwMode="auto">
              <a:xfrm flipV="1">
                <a:off x="1304" y="1137"/>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6" name="Line 2393"/>
              <p:cNvSpPr>
                <a:spLocks noChangeShapeType="1"/>
              </p:cNvSpPr>
              <p:nvPr/>
            </p:nvSpPr>
            <p:spPr bwMode="auto">
              <a:xfrm flipV="1">
                <a:off x="1305" y="1135"/>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7" name="Line 2394"/>
              <p:cNvSpPr>
                <a:spLocks noChangeShapeType="1"/>
              </p:cNvSpPr>
              <p:nvPr/>
            </p:nvSpPr>
            <p:spPr bwMode="auto">
              <a:xfrm flipV="1">
                <a:off x="1305" y="1134"/>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8" name="Line 2395"/>
              <p:cNvSpPr>
                <a:spLocks noChangeShapeType="1"/>
              </p:cNvSpPr>
              <p:nvPr/>
            </p:nvSpPr>
            <p:spPr bwMode="auto">
              <a:xfrm>
                <a:off x="1305" y="1134"/>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9" name="Line 2396"/>
              <p:cNvSpPr>
                <a:spLocks noChangeShapeType="1"/>
              </p:cNvSpPr>
              <p:nvPr/>
            </p:nvSpPr>
            <p:spPr bwMode="auto">
              <a:xfrm flipV="1">
                <a:off x="1306" y="1133"/>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0" name="Line 2397"/>
              <p:cNvSpPr>
                <a:spLocks noChangeShapeType="1"/>
              </p:cNvSpPr>
              <p:nvPr/>
            </p:nvSpPr>
            <p:spPr bwMode="auto">
              <a:xfrm>
                <a:off x="1307" y="1133"/>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1" name="Line 2398"/>
              <p:cNvSpPr>
                <a:spLocks noChangeShapeType="1"/>
              </p:cNvSpPr>
              <p:nvPr/>
            </p:nvSpPr>
            <p:spPr bwMode="auto">
              <a:xfrm flipV="1">
                <a:off x="1307" y="1132"/>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2" name="Line 2399"/>
              <p:cNvSpPr>
                <a:spLocks noChangeShapeType="1"/>
              </p:cNvSpPr>
              <p:nvPr/>
            </p:nvSpPr>
            <p:spPr bwMode="auto">
              <a:xfrm flipV="1">
                <a:off x="1307" y="1131"/>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3" name="Line 2400"/>
              <p:cNvSpPr>
                <a:spLocks noChangeShapeType="1"/>
              </p:cNvSpPr>
              <p:nvPr/>
            </p:nvSpPr>
            <p:spPr bwMode="auto">
              <a:xfrm flipV="1">
                <a:off x="1308" y="1129"/>
                <a:ext cx="0"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4" name="Line 2401"/>
              <p:cNvSpPr>
                <a:spLocks noChangeShapeType="1"/>
              </p:cNvSpPr>
              <p:nvPr/>
            </p:nvSpPr>
            <p:spPr bwMode="auto">
              <a:xfrm>
                <a:off x="1308" y="1129"/>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5" name="Line 2402"/>
              <p:cNvSpPr>
                <a:spLocks noChangeShapeType="1"/>
              </p:cNvSpPr>
              <p:nvPr/>
            </p:nvSpPr>
            <p:spPr bwMode="auto">
              <a:xfrm flipV="1">
                <a:off x="1308" y="1128"/>
                <a:ext cx="2"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6" name="Line 2403"/>
              <p:cNvSpPr>
                <a:spLocks noChangeShapeType="1"/>
              </p:cNvSpPr>
              <p:nvPr/>
            </p:nvSpPr>
            <p:spPr bwMode="auto">
              <a:xfrm>
                <a:off x="1310" y="1128"/>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7" name="Line 2404"/>
              <p:cNvSpPr>
                <a:spLocks noChangeShapeType="1"/>
              </p:cNvSpPr>
              <p:nvPr/>
            </p:nvSpPr>
            <p:spPr bwMode="auto">
              <a:xfrm flipV="1">
                <a:off x="1310" y="1127"/>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8" name="Line 2405"/>
              <p:cNvSpPr>
                <a:spLocks noChangeShapeType="1"/>
              </p:cNvSpPr>
              <p:nvPr/>
            </p:nvSpPr>
            <p:spPr bwMode="auto">
              <a:xfrm>
                <a:off x="1310" y="1127"/>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9" name="Line 2406"/>
              <p:cNvSpPr>
                <a:spLocks noChangeShapeType="1"/>
              </p:cNvSpPr>
              <p:nvPr/>
            </p:nvSpPr>
            <p:spPr bwMode="auto">
              <a:xfrm flipV="1">
                <a:off x="1311" y="1126"/>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0" name="Line 2407"/>
              <p:cNvSpPr>
                <a:spLocks noChangeShapeType="1"/>
              </p:cNvSpPr>
              <p:nvPr/>
            </p:nvSpPr>
            <p:spPr bwMode="auto">
              <a:xfrm>
                <a:off x="1311" y="1126"/>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1" name="Line 2408"/>
              <p:cNvSpPr>
                <a:spLocks noChangeShapeType="1"/>
              </p:cNvSpPr>
              <p:nvPr/>
            </p:nvSpPr>
            <p:spPr bwMode="auto">
              <a:xfrm flipV="1">
                <a:off x="1312" y="1125"/>
                <a:ext cx="1"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2" name="Line 2409"/>
              <p:cNvSpPr>
                <a:spLocks noChangeShapeType="1"/>
              </p:cNvSpPr>
              <p:nvPr/>
            </p:nvSpPr>
            <p:spPr bwMode="auto">
              <a:xfrm>
                <a:off x="1313" y="1125"/>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3" name="Line 2410"/>
              <p:cNvSpPr>
                <a:spLocks noChangeShapeType="1"/>
              </p:cNvSpPr>
              <p:nvPr/>
            </p:nvSpPr>
            <p:spPr bwMode="auto">
              <a:xfrm>
                <a:off x="1313" y="1125"/>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4" name="Line 2411"/>
              <p:cNvSpPr>
                <a:spLocks noChangeShapeType="1"/>
              </p:cNvSpPr>
              <p:nvPr/>
            </p:nvSpPr>
            <p:spPr bwMode="auto">
              <a:xfrm flipV="1">
                <a:off x="1313" y="1122"/>
                <a:ext cx="1"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5" name="Line 2412"/>
              <p:cNvSpPr>
                <a:spLocks noChangeShapeType="1"/>
              </p:cNvSpPr>
              <p:nvPr/>
            </p:nvSpPr>
            <p:spPr bwMode="auto">
              <a:xfrm>
                <a:off x="1314" y="112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6" name="Line 2413"/>
              <p:cNvSpPr>
                <a:spLocks noChangeShapeType="1"/>
              </p:cNvSpPr>
              <p:nvPr/>
            </p:nvSpPr>
            <p:spPr bwMode="auto">
              <a:xfrm>
                <a:off x="1314" y="1122"/>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7" name="Line 2414"/>
              <p:cNvSpPr>
                <a:spLocks noChangeShapeType="1"/>
              </p:cNvSpPr>
              <p:nvPr/>
            </p:nvSpPr>
            <p:spPr bwMode="auto">
              <a:xfrm>
                <a:off x="1314" y="1122"/>
                <a:ext cx="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8" name="Line 2415"/>
              <p:cNvSpPr>
                <a:spLocks noChangeShapeType="1"/>
              </p:cNvSpPr>
              <p:nvPr/>
            </p:nvSpPr>
            <p:spPr bwMode="auto">
              <a:xfrm flipV="1">
                <a:off x="1316" y="1121"/>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31" name="Line 2417"/>
            <p:cNvSpPr>
              <a:spLocks noChangeShapeType="1"/>
            </p:cNvSpPr>
            <p:nvPr/>
          </p:nvSpPr>
          <p:spPr bwMode="auto">
            <a:xfrm>
              <a:off x="1316" y="1121"/>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Line 2418"/>
            <p:cNvSpPr>
              <a:spLocks noChangeShapeType="1"/>
            </p:cNvSpPr>
            <p:nvPr/>
          </p:nvSpPr>
          <p:spPr bwMode="auto">
            <a:xfrm flipV="1">
              <a:off x="1317" y="1120"/>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Line 2419"/>
            <p:cNvSpPr>
              <a:spLocks noChangeShapeType="1"/>
            </p:cNvSpPr>
            <p:nvPr/>
          </p:nvSpPr>
          <p:spPr bwMode="auto">
            <a:xfrm>
              <a:off x="1317" y="112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Line 2420"/>
            <p:cNvSpPr>
              <a:spLocks noChangeShapeType="1"/>
            </p:cNvSpPr>
            <p:nvPr/>
          </p:nvSpPr>
          <p:spPr bwMode="auto">
            <a:xfrm>
              <a:off x="1318" y="1120"/>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Line 2421"/>
            <p:cNvSpPr>
              <a:spLocks noChangeShapeType="1"/>
            </p:cNvSpPr>
            <p:nvPr/>
          </p:nvSpPr>
          <p:spPr bwMode="auto">
            <a:xfrm>
              <a:off x="1318" y="1120"/>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Line 2422"/>
            <p:cNvSpPr>
              <a:spLocks noChangeShapeType="1"/>
            </p:cNvSpPr>
            <p:nvPr/>
          </p:nvSpPr>
          <p:spPr bwMode="auto">
            <a:xfrm flipV="1">
              <a:off x="1319" y="1118"/>
              <a:ext cx="2" cy="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Line 2423"/>
            <p:cNvSpPr>
              <a:spLocks noChangeShapeType="1"/>
            </p:cNvSpPr>
            <p:nvPr/>
          </p:nvSpPr>
          <p:spPr bwMode="auto">
            <a:xfrm>
              <a:off x="1321" y="1118"/>
              <a:ext cx="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 name="Line 2424"/>
            <p:cNvSpPr>
              <a:spLocks noChangeShapeType="1"/>
            </p:cNvSpPr>
            <p:nvPr/>
          </p:nvSpPr>
          <p:spPr bwMode="auto">
            <a:xfrm>
              <a:off x="1321" y="111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Line 2425"/>
            <p:cNvSpPr>
              <a:spLocks noChangeShapeType="1"/>
            </p:cNvSpPr>
            <p:nvPr/>
          </p:nvSpPr>
          <p:spPr bwMode="auto">
            <a:xfrm>
              <a:off x="1322" y="1118"/>
              <a:ext cx="1"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Line 2426"/>
            <p:cNvSpPr>
              <a:spLocks noChangeShapeType="1"/>
            </p:cNvSpPr>
            <p:nvPr/>
          </p:nvSpPr>
          <p:spPr bwMode="auto">
            <a:xfrm flipV="1">
              <a:off x="1323" y="1117"/>
              <a:ext cx="0" cy="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Line 2427"/>
            <p:cNvSpPr>
              <a:spLocks noChangeShapeType="1"/>
            </p:cNvSpPr>
            <p:nvPr/>
          </p:nvSpPr>
          <p:spPr bwMode="auto">
            <a:xfrm>
              <a:off x="1323" y="1117"/>
              <a:ext cx="4"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Line 2428"/>
            <p:cNvSpPr>
              <a:spLocks noChangeShapeType="1"/>
            </p:cNvSpPr>
            <p:nvPr/>
          </p:nvSpPr>
          <p:spPr bwMode="auto">
            <a:xfrm flipV="1">
              <a:off x="1233" y="2776"/>
              <a:ext cx="1" cy="7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Line 2429"/>
            <p:cNvSpPr>
              <a:spLocks noChangeShapeType="1"/>
            </p:cNvSpPr>
            <p:nvPr/>
          </p:nvSpPr>
          <p:spPr bwMode="auto">
            <a:xfrm flipV="1">
              <a:off x="1234" y="2711"/>
              <a:ext cx="2" cy="6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Line 2430"/>
            <p:cNvSpPr>
              <a:spLocks noChangeShapeType="1"/>
            </p:cNvSpPr>
            <p:nvPr/>
          </p:nvSpPr>
          <p:spPr bwMode="auto">
            <a:xfrm flipV="1">
              <a:off x="1236" y="2651"/>
              <a:ext cx="0" cy="6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Line 2431"/>
            <p:cNvSpPr>
              <a:spLocks noChangeShapeType="1"/>
            </p:cNvSpPr>
            <p:nvPr/>
          </p:nvSpPr>
          <p:spPr bwMode="auto">
            <a:xfrm flipV="1">
              <a:off x="1236" y="2597"/>
              <a:ext cx="1" cy="5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Line 2432"/>
            <p:cNvSpPr>
              <a:spLocks noChangeShapeType="1"/>
            </p:cNvSpPr>
            <p:nvPr/>
          </p:nvSpPr>
          <p:spPr bwMode="auto">
            <a:xfrm flipV="1">
              <a:off x="1237" y="2546"/>
              <a:ext cx="1" cy="5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Line 2433"/>
            <p:cNvSpPr>
              <a:spLocks noChangeShapeType="1"/>
            </p:cNvSpPr>
            <p:nvPr/>
          </p:nvSpPr>
          <p:spPr bwMode="auto">
            <a:xfrm flipV="1">
              <a:off x="1238" y="2499"/>
              <a:ext cx="0" cy="4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Line 2434"/>
            <p:cNvSpPr>
              <a:spLocks noChangeShapeType="1"/>
            </p:cNvSpPr>
            <p:nvPr/>
          </p:nvSpPr>
          <p:spPr bwMode="auto">
            <a:xfrm flipV="1">
              <a:off x="1238" y="2456"/>
              <a:ext cx="1" cy="4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Line 2435"/>
            <p:cNvSpPr>
              <a:spLocks noChangeShapeType="1"/>
            </p:cNvSpPr>
            <p:nvPr/>
          </p:nvSpPr>
          <p:spPr bwMode="auto">
            <a:xfrm flipV="1">
              <a:off x="1239" y="2414"/>
              <a:ext cx="0" cy="4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Line 2436"/>
            <p:cNvSpPr>
              <a:spLocks noChangeShapeType="1"/>
            </p:cNvSpPr>
            <p:nvPr/>
          </p:nvSpPr>
          <p:spPr bwMode="auto">
            <a:xfrm flipV="1">
              <a:off x="1239" y="2374"/>
              <a:ext cx="0" cy="4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Line 2437"/>
            <p:cNvSpPr>
              <a:spLocks noChangeShapeType="1"/>
            </p:cNvSpPr>
            <p:nvPr/>
          </p:nvSpPr>
          <p:spPr bwMode="auto">
            <a:xfrm flipV="1">
              <a:off x="1239" y="2338"/>
              <a:ext cx="1" cy="3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Line 2438"/>
            <p:cNvSpPr>
              <a:spLocks noChangeShapeType="1"/>
            </p:cNvSpPr>
            <p:nvPr/>
          </p:nvSpPr>
          <p:spPr bwMode="auto">
            <a:xfrm flipV="1">
              <a:off x="1240" y="2302"/>
              <a:ext cx="0" cy="3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Line 2439"/>
            <p:cNvSpPr>
              <a:spLocks noChangeShapeType="1"/>
            </p:cNvSpPr>
            <p:nvPr/>
          </p:nvSpPr>
          <p:spPr bwMode="auto">
            <a:xfrm flipV="1">
              <a:off x="1240" y="2267"/>
              <a:ext cx="2" cy="3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Line 2440"/>
            <p:cNvSpPr>
              <a:spLocks noChangeShapeType="1"/>
            </p:cNvSpPr>
            <p:nvPr/>
          </p:nvSpPr>
          <p:spPr bwMode="auto">
            <a:xfrm flipV="1">
              <a:off x="1242" y="2236"/>
              <a:ext cx="0" cy="3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Line 2441"/>
            <p:cNvSpPr>
              <a:spLocks noChangeShapeType="1"/>
            </p:cNvSpPr>
            <p:nvPr/>
          </p:nvSpPr>
          <p:spPr bwMode="auto">
            <a:xfrm flipV="1">
              <a:off x="1242" y="2206"/>
              <a:ext cx="0" cy="3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Line 2442"/>
            <p:cNvSpPr>
              <a:spLocks noChangeShapeType="1"/>
            </p:cNvSpPr>
            <p:nvPr/>
          </p:nvSpPr>
          <p:spPr bwMode="auto">
            <a:xfrm flipV="1">
              <a:off x="1242" y="2175"/>
              <a:ext cx="1" cy="3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Line 2443"/>
            <p:cNvSpPr>
              <a:spLocks noChangeShapeType="1"/>
            </p:cNvSpPr>
            <p:nvPr/>
          </p:nvSpPr>
          <p:spPr bwMode="auto">
            <a:xfrm flipV="1">
              <a:off x="1243" y="2147"/>
              <a:ext cx="0" cy="2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Line 2444"/>
            <p:cNvSpPr>
              <a:spLocks noChangeShapeType="1"/>
            </p:cNvSpPr>
            <p:nvPr/>
          </p:nvSpPr>
          <p:spPr bwMode="auto">
            <a:xfrm flipV="1">
              <a:off x="1243" y="2121"/>
              <a:ext cx="0" cy="2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Line 2445"/>
            <p:cNvSpPr>
              <a:spLocks noChangeShapeType="1"/>
            </p:cNvSpPr>
            <p:nvPr/>
          </p:nvSpPr>
          <p:spPr bwMode="auto">
            <a:xfrm flipV="1">
              <a:off x="1243" y="2094"/>
              <a:ext cx="1" cy="2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Line 2446"/>
            <p:cNvSpPr>
              <a:spLocks noChangeShapeType="1"/>
            </p:cNvSpPr>
            <p:nvPr/>
          </p:nvSpPr>
          <p:spPr bwMode="auto">
            <a:xfrm flipV="1">
              <a:off x="1244" y="2068"/>
              <a:ext cx="1" cy="2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Line 2447"/>
            <p:cNvSpPr>
              <a:spLocks noChangeShapeType="1"/>
            </p:cNvSpPr>
            <p:nvPr/>
          </p:nvSpPr>
          <p:spPr bwMode="auto">
            <a:xfrm flipV="1">
              <a:off x="1245" y="2044"/>
              <a:ext cx="0" cy="2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Line 2448"/>
            <p:cNvSpPr>
              <a:spLocks noChangeShapeType="1"/>
            </p:cNvSpPr>
            <p:nvPr/>
          </p:nvSpPr>
          <p:spPr bwMode="auto">
            <a:xfrm flipV="1">
              <a:off x="1245" y="2021"/>
              <a:ext cx="0" cy="2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 name="Line 2449"/>
            <p:cNvSpPr>
              <a:spLocks noChangeShapeType="1"/>
            </p:cNvSpPr>
            <p:nvPr/>
          </p:nvSpPr>
          <p:spPr bwMode="auto">
            <a:xfrm flipV="1">
              <a:off x="1245" y="1998"/>
              <a:ext cx="1" cy="2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 name="Line 2450"/>
            <p:cNvSpPr>
              <a:spLocks noChangeShapeType="1"/>
            </p:cNvSpPr>
            <p:nvPr/>
          </p:nvSpPr>
          <p:spPr bwMode="auto">
            <a:xfrm flipV="1">
              <a:off x="1246" y="1976"/>
              <a:ext cx="0" cy="2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 name="Line 2451"/>
            <p:cNvSpPr>
              <a:spLocks noChangeShapeType="1"/>
            </p:cNvSpPr>
            <p:nvPr/>
          </p:nvSpPr>
          <p:spPr bwMode="auto">
            <a:xfrm flipV="1">
              <a:off x="1246" y="1954"/>
              <a:ext cx="0" cy="2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 name="Line 2452"/>
            <p:cNvSpPr>
              <a:spLocks noChangeShapeType="1"/>
            </p:cNvSpPr>
            <p:nvPr/>
          </p:nvSpPr>
          <p:spPr bwMode="auto">
            <a:xfrm flipV="1">
              <a:off x="1246" y="1933"/>
              <a:ext cx="2" cy="2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 name="Line 2453"/>
            <p:cNvSpPr>
              <a:spLocks noChangeShapeType="1"/>
            </p:cNvSpPr>
            <p:nvPr/>
          </p:nvSpPr>
          <p:spPr bwMode="auto">
            <a:xfrm flipV="1">
              <a:off x="1248" y="1914"/>
              <a:ext cx="0" cy="19"/>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 name="Line 2454"/>
            <p:cNvSpPr>
              <a:spLocks noChangeShapeType="1"/>
            </p:cNvSpPr>
            <p:nvPr/>
          </p:nvSpPr>
          <p:spPr bwMode="auto">
            <a:xfrm flipV="1">
              <a:off x="1248" y="1895"/>
              <a:ext cx="0" cy="19"/>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 name="Line 2455"/>
            <p:cNvSpPr>
              <a:spLocks noChangeShapeType="1"/>
            </p:cNvSpPr>
            <p:nvPr/>
          </p:nvSpPr>
          <p:spPr bwMode="auto">
            <a:xfrm flipV="1">
              <a:off x="1248" y="1876"/>
              <a:ext cx="1" cy="19"/>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 name="Line 2456"/>
            <p:cNvSpPr>
              <a:spLocks noChangeShapeType="1"/>
            </p:cNvSpPr>
            <p:nvPr/>
          </p:nvSpPr>
          <p:spPr bwMode="auto">
            <a:xfrm flipV="1">
              <a:off x="1249" y="1857"/>
              <a:ext cx="0" cy="19"/>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 name="Line 2457"/>
            <p:cNvSpPr>
              <a:spLocks noChangeShapeType="1"/>
            </p:cNvSpPr>
            <p:nvPr/>
          </p:nvSpPr>
          <p:spPr bwMode="auto">
            <a:xfrm flipV="1">
              <a:off x="1249" y="1840"/>
              <a:ext cx="0" cy="1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 name="Line 2458"/>
            <p:cNvSpPr>
              <a:spLocks noChangeShapeType="1"/>
            </p:cNvSpPr>
            <p:nvPr/>
          </p:nvSpPr>
          <p:spPr bwMode="auto">
            <a:xfrm flipV="1">
              <a:off x="1249" y="1823"/>
              <a:ext cx="1" cy="1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 name="Line 2459"/>
            <p:cNvSpPr>
              <a:spLocks noChangeShapeType="1"/>
            </p:cNvSpPr>
            <p:nvPr/>
          </p:nvSpPr>
          <p:spPr bwMode="auto">
            <a:xfrm flipV="1">
              <a:off x="1250" y="1806"/>
              <a:ext cx="0" cy="1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 name="Line 2460"/>
            <p:cNvSpPr>
              <a:spLocks noChangeShapeType="1"/>
            </p:cNvSpPr>
            <p:nvPr/>
          </p:nvSpPr>
          <p:spPr bwMode="auto">
            <a:xfrm flipV="1">
              <a:off x="1250" y="1790"/>
              <a:ext cx="0" cy="1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 name="Line 2461"/>
            <p:cNvSpPr>
              <a:spLocks noChangeShapeType="1"/>
            </p:cNvSpPr>
            <p:nvPr/>
          </p:nvSpPr>
          <p:spPr bwMode="auto">
            <a:xfrm flipV="1">
              <a:off x="1250" y="1774"/>
              <a:ext cx="1" cy="1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 name="Line 2462"/>
            <p:cNvSpPr>
              <a:spLocks noChangeShapeType="1"/>
            </p:cNvSpPr>
            <p:nvPr/>
          </p:nvSpPr>
          <p:spPr bwMode="auto">
            <a:xfrm flipV="1">
              <a:off x="1251" y="1759"/>
              <a:ext cx="0" cy="1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 name="Line 2463"/>
            <p:cNvSpPr>
              <a:spLocks noChangeShapeType="1"/>
            </p:cNvSpPr>
            <p:nvPr/>
          </p:nvSpPr>
          <p:spPr bwMode="auto">
            <a:xfrm flipV="1">
              <a:off x="1251" y="1743"/>
              <a:ext cx="2" cy="1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 name="Line 2464"/>
            <p:cNvSpPr>
              <a:spLocks noChangeShapeType="1"/>
            </p:cNvSpPr>
            <p:nvPr/>
          </p:nvSpPr>
          <p:spPr bwMode="auto">
            <a:xfrm flipV="1">
              <a:off x="1253" y="1729"/>
              <a:ext cx="0" cy="1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 name="Line 2465"/>
            <p:cNvSpPr>
              <a:spLocks noChangeShapeType="1"/>
            </p:cNvSpPr>
            <p:nvPr/>
          </p:nvSpPr>
          <p:spPr bwMode="auto">
            <a:xfrm flipV="1">
              <a:off x="1253" y="1715"/>
              <a:ext cx="0" cy="1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 name="Line 2466"/>
            <p:cNvSpPr>
              <a:spLocks noChangeShapeType="1"/>
            </p:cNvSpPr>
            <p:nvPr/>
          </p:nvSpPr>
          <p:spPr bwMode="auto">
            <a:xfrm flipV="1">
              <a:off x="1253" y="1701"/>
              <a:ext cx="1" cy="1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 name="Line 2467"/>
            <p:cNvSpPr>
              <a:spLocks noChangeShapeType="1"/>
            </p:cNvSpPr>
            <p:nvPr/>
          </p:nvSpPr>
          <p:spPr bwMode="auto">
            <a:xfrm flipV="1">
              <a:off x="1254" y="1687"/>
              <a:ext cx="0" cy="1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 name="Line 2468"/>
            <p:cNvSpPr>
              <a:spLocks noChangeShapeType="1"/>
            </p:cNvSpPr>
            <p:nvPr/>
          </p:nvSpPr>
          <p:spPr bwMode="auto">
            <a:xfrm flipV="1">
              <a:off x="1254" y="1675"/>
              <a:ext cx="0" cy="1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 name="Line 2469"/>
            <p:cNvSpPr>
              <a:spLocks noChangeShapeType="1"/>
            </p:cNvSpPr>
            <p:nvPr/>
          </p:nvSpPr>
          <p:spPr bwMode="auto">
            <a:xfrm flipV="1">
              <a:off x="1254" y="1663"/>
              <a:ext cx="1" cy="1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 name="Line 2470"/>
            <p:cNvSpPr>
              <a:spLocks noChangeShapeType="1"/>
            </p:cNvSpPr>
            <p:nvPr/>
          </p:nvSpPr>
          <p:spPr bwMode="auto">
            <a:xfrm flipV="1">
              <a:off x="1255" y="1649"/>
              <a:ext cx="0" cy="1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 name="Line 2471"/>
            <p:cNvSpPr>
              <a:spLocks noChangeShapeType="1"/>
            </p:cNvSpPr>
            <p:nvPr/>
          </p:nvSpPr>
          <p:spPr bwMode="auto">
            <a:xfrm flipV="1">
              <a:off x="1255" y="1637"/>
              <a:ext cx="0" cy="1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 name="Line 2472"/>
            <p:cNvSpPr>
              <a:spLocks noChangeShapeType="1"/>
            </p:cNvSpPr>
            <p:nvPr/>
          </p:nvSpPr>
          <p:spPr bwMode="auto">
            <a:xfrm flipV="1">
              <a:off x="1255" y="1625"/>
              <a:ext cx="1" cy="1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 name="Line 2473"/>
            <p:cNvSpPr>
              <a:spLocks noChangeShapeType="1"/>
            </p:cNvSpPr>
            <p:nvPr/>
          </p:nvSpPr>
          <p:spPr bwMode="auto">
            <a:xfrm flipV="1">
              <a:off x="1256" y="1614"/>
              <a:ext cx="0" cy="1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 name="Line 2474"/>
            <p:cNvSpPr>
              <a:spLocks noChangeShapeType="1"/>
            </p:cNvSpPr>
            <p:nvPr/>
          </p:nvSpPr>
          <p:spPr bwMode="auto">
            <a:xfrm flipV="1">
              <a:off x="1256" y="1603"/>
              <a:ext cx="0" cy="1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 name="Line 2475"/>
            <p:cNvSpPr>
              <a:spLocks noChangeShapeType="1"/>
            </p:cNvSpPr>
            <p:nvPr/>
          </p:nvSpPr>
          <p:spPr bwMode="auto">
            <a:xfrm flipV="1">
              <a:off x="1256" y="1591"/>
              <a:ext cx="1" cy="1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 name="Line 2476"/>
            <p:cNvSpPr>
              <a:spLocks noChangeShapeType="1"/>
            </p:cNvSpPr>
            <p:nvPr/>
          </p:nvSpPr>
          <p:spPr bwMode="auto">
            <a:xfrm flipV="1">
              <a:off x="1257" y="1581"/>
              <a:ext cx="0" cy="1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 name="Line 2477"/>
            <p:cNvSpPr>
              <a:spLocks noChangeShapeType="1"/>
            </p:cNvSpPr>
            <p:nvPr/>
          </p:nvSpPr>
          <p:spPr bwMode="auto">
            <a:xfrm flipV="1">
              <a:off x="1257" y="1570"/>
              <a:ext cx="2" cy="1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 name="Line 2478"/>
            <p:cNvSpPr>
              <a:spLocks noChangeShapeType="1"/>
            </p:cNvSpPr>
            <p:nvPr/>
          </p:nvSpPr>
          <p:spPr bwMode="auto">
            <a:xfrm flipV="1">
              <a:off x="1259" y="1561"/>
              <a:ext cx="0" cy="9"/>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 name="Line 2479"/>
            <p:cNvSpPr>
              <a:spLocks noChangeShapeType="1"/>
            </p:cNvSpPr>
            <p:nvPr/>
          </p:nvSpPr>
          <p:spPr bwMode="auto">
            <a:xfrm flipV="1">
              <a:off x="1259" y="1550"/>
              <a:ext cx="0" cy="11"/>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 name="Line 2480"/>
            <p:cNvSpPr>
              <a:spLocks noChangeShapeType="1"/>
            </p:cNvSpPr>
            <p:nvPr/>
          </p:nvSpPr>
          <p:spPr bwMode="auto">
            <a:xfrm flipV="1">
              <a:off x="1259" y="1540"/>
              <a:ext cx="1" cy="1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 name="Line 2481"/>
            <p:cNvSpPr>
              <a:spLocks noChangeShapeType="1"/>
            </p:cNvSpPr>
            <p:nvPr/>
          </p:nvSpPr>
          <p:spPr bwMode="auto">
            <a:xfrm flipV="1">
              <a:off x="1260" y="1530"/>
              <a:ext cx="0" cy="1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 name="Line 2482"/>
            <p:cNvSpPr>
              <a:spLocks noChangeShapeType="1"/>
            </p:cNvSpPr>
            <p:nvPr/>
          </p:nvSpPr>
          <p:spPr bwMode="auto">
            <a:xfrm flipV="1">
              <a:off x="1260" y="1522"/>
              <a:ext cx="0"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 name="Line 2483"/>
            <p:cNvSpPr>
              <a:spLocks noChangeShapeType="1"/>
            </p:cNvSpPr>
            <p:nvPr/>
          </p:nvSpPr>
          <p:spPr bwMode="auto">
            <a:xfrm flipV="1">
              <a:off x="1260" y="1512"/>
              <a:ext cx="0" cy="1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 name="Line 2484"/>
            <p:cNvSpPr>
              <a:spLocks noChangeShapeType="1"/>
            </p:cNvSpPr>
            <p:nvPr/>
          </p:nvSpPr>
          <p:spPr bwMode="auto">
            <a:xfrm flipV="1">
              <a:off x="1260" y="1502"/>
              <a:ext cx="1" cy="1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 name="Line 2485"/>
            <p:cNvSpPr>
              <a:spLocks noChangeShapeType="1"/>
            </p:cNvSpPr>
            <p:nvPr/>
          </p:nvSpPr>
          <p:spPr bwMode="auto">
            <a:xfrm flipV="1">
              <a:off x="1261" y="1494"/>
              <a:ext cx="0"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 name="Line 2486"/>
            <p:cNvSpPr>
              <a:spLocks noChangeShapeType="1"/>
            </p:cNvSpPr>
            <p:nvPr/>
          </p:nvSpPr>
          <p:spPr bwMode="auto">
            <a:xfrm flipV="1">
              <a:off x="1261" y="1487"/>
              <a:ext cx="0"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 name="Line 2487"/>
            <p:cNvSpPr>
              <a:spLocks noChangeShapeType="1"/>
            </p:cNvSpPr>
            <p:nvPr/>
          </p:nvSpPr>
          <p:spPr bwMode="auto">
            <a:xfrm flipV="1">
              <a:off x="1261" y="1477"/>
              <a:ext cx="1" cy="1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 name="Line 2488"/>
            <p:cNvSpPr>
              <a:spLocks noChangeShapeType="1"/>
            </p:cNvSpPr>
            <p:nvPr/>
          </p:nvSpPr>
          <p:spPr bwMode="auto">
            <a:xfrm flipV="1">
              <a:off x="1262" y="1470"/>
              <a:ext cx="0"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 name="Line 2489"/>
            <p:cNvSpPr>
              <a:spLocks noChangeShapeType="1"/>
            </p:cNvSpPr>
            <p:nvPr/>
          </p:nvSpPr>
          <p:spPr bwMode="auto">
            <a:xfrm flipV="1">
              <a:off x="1262" y="1461"/>
              <a:ext cx="0" cy="9"/>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 name="Line 2490"/>
            <p:cNvSpPr>
              <a:spLocks noChangeShapeType="1"/>
            </p:cNvSpPr>
            <p:nvPr/>
          </p:nvSpPr>
          <p:spPr bwMode="auto">
            <a:xfrm flipV="1">
              <a:off x="1262" y="1454"/>
              <a:ext cx="1"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 name="Line 2491"/>
            <p:cNvSpPr>
              <a:spLocks noChangeShapeType="1"/>
            </p:cNvSpPr>
            <p:nvPr/>
          </p:nvSpPr>
          <p:spPr bwMode="auto">
            <a:xfrm flipV="1">
              <a:off x="1263" y="1446"/>
              <a:ext cx="0"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 name="Line 2492"/>
            <p:cNvSpPr>
              <a:spLocks noChangeShapeType="1"/>
            </p:cNvSpPr>
            <p:nvPr/>
          </p:nvSpPr>
          <p:spPr bwMode="auto">
            <a:xfrm flipV="1">
              <a:off x="1263" y="1438"/>
              <a:ext cx="0"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 name="Line 2493"/>
            <p:cNvSpPr>
              <a:spLocks noChangeShapeType="1"/>
            </p:cNvSpPr>
            <p:nvPr/>
          </p:nvSpPr>
          <p:spPr bwMode="auto">
            <a:xfrm flipV="1">
              <a:off x="1263" y="1431"/>
              <a:ext cx="2"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 name="Line 2494"/>
            <p:cNvSpPr>
              <a:spLocks noChangeShapeType="1"/>
            </p:cNvSpPr>
            <p:nvPr/>
          </p:nvSpPr>
          <p:spPr bwMode="auto">
            <a:xfrm flipV="1">
              <a:off x="1265" y="1425"/>
              <a:ext cx="0"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 name="Line 2495"/>
            <p:cNvSpPr>
              <a:spLocks noChangeShapeType="1"/>
            </p:cNvSpPr>
            <p:nvPr/>
          </p:nvSpPr>
          <p:spPr bwMode="auto">
            <a:xfrm flipV="1">
              <a:off x="1265" y="1417"/>
              <a:ext cx="1" cy="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0" name="Line 2496"/>
            <p:cNvSpPr>
              <a:spLocks noChangeShapeType="1"/>
            </p:cNvSpPr>
            <p:nvPr/>
          </p:nvSpPr>
          <p:spPr bwMode="auto">
            <a:xfrm flipV="1">
              <a:off x="1266" y="1410"/>
              <a:ext cx="0"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1" name="Line 2497"/>
            <p:cNvSpPr>
              <a:spLocks noChangeShapeType="1"/>
            </p:cNvSpPr>
            <p:nvPr/>
          </p:nvSpPr>
          <p:spPr bwMode="auto">
            <a:xfrm flipV="1">
              <a:off x="1266" y="1404"/>
              <a:ext cx="0"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 name="Line 2498"/>
            <p:cNvSpPr>
              <a:spLocks noChangeShapeType="1"/>
            </p:cNvSpPr>
            <p:nvPr/>
          </p:nvSpPr>
          <p:spPr bwMode="auto">
            <a:xfrm flipV="1">
              <a:off x="1266" y="1397"/>
              <a:ext cx="1"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 name="Line 2499"/>
            <p:cNvSpPr>
              <a:spLocks noChangeShapeType="1"/>
            </p:cNvSpPr>
            <p:nvPr/>
          </p:nvSpPr>
          <p:spPr bwMode="auto">
            <a:xfrm flipV="1">
              <a:off x="1267" y="1391"/>
              <a:ext cx="0"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 name="Line 2500"/>
            <p:cNvSpPr>
              <a:spLocks noChangeShapeType="1"/>
            </p:cNvSpPr>
            <p:nvPr/>
          </p:nvSpPr>
          <p:spPr bwMode="auto">
            <a:xfrm flipV="1">
              <a:off x="1267" y="1384"/>
              <a:ext cx="0" cy="7"/>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5" name="Line 2501"/>
            <p:cNvSpPr>
              <a:spLocks noChangeShapeType="1"/>
            </p:cNvSpPr>
            <p:nvPr/>
          </p:nvSpPr>
          <p:spPr bwMode="auto">
            <a:xfrm flipV="1">
              <a:off x="1267" y="1378"/>
              <a:ext cx="1"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6" name="Line 2502"/>
            <p:cNvSpPr>
              <a:spLocks noChangeShapeType="1"/>
            </p:cNvSpPr>
            <p:nvPr/>
          </p:nvSpPr>
          <p:spPr bwMode="auto">
            <a:xfrm flipV="1">
              <a:off x="1268" y="1372"/>
              <a:ext cx="0"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 name="Line 2503"/>
            <p:cNvSpPr>
              <a:spLocks noChangeShapeType="1"/>
            </p:cNvSpPr>
            <p:nvPr/>
          </p:nvSpPr>
          <p:spPr bwMode="auto">
            <a:xfrm flipV="1">
              <a:off x="1268" y="1366"/>
              <a:ext cx="0"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 name="Line 2504"/>
            <p:cNvSpPr>
              <a:spLocks noChangeShapeType="1"/>
            </p:cNvSpPr>
            <p:nvPr/>
          </p:nvSpPr>
          <p:spPr bwMode="auto">
            <a:xfrm flipV="1">
              <a:off x="1268" y="1360"/>
              <a:ext cx="0"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 name="Line 2505"/>
            <p:cNvSpPr>
              <a:spLocks noChangeShapeType="1"/>
            </p:cNvSpPr>
            <p:nvPr/>
          </p:nvSpPr>
          <p:spPr bwMode="auto">
            <a:xfrm flipV="1">
              <a:off x="1268" y="1354"/>
              <a:ext cx="2"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 name="Line 2506"/>
            <p:cNvSpPr>
              <a:spLocks noChangeShapeType="1"/>
            </p:cNvSpPr>
            <p:nvPr/>
          </p:nvSpPr>
          <p:spPr bwMode="auto">
            <a:xfrm flipV="1">
              <a:off x="1270" y="1349"/>
              <a:ext cx="0"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 name="Line 2507"/>
            <p:cNvSpPr>
              <a:spLocks noChangeShapeType="1"/>
            </p:cNvSpPr>
            <p:nvPr/>
          </p:nvSpPr>
          <p:spPr bwMode="auto">
            <a:xfrm flipV="1">
              <a:off x="1270" y="1343"/>
              <a:ext cx="0"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 name="Line 2508"/>
            <p:cNvSpPr>
              <a:spLocks noChangeShapeType="1"/>
            </p:cNvSpPr>
            <p:nvPr/>
          </p:nvSpPr>
          <p:spPr bwMode="auto">
            <a:xfrm flipV="1">
              <a:off x="1270" y="1338"/>
              <a:ext cx="1"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3" name="Line 2509"/>
            <p:cNvSpPr>
              <a:spLocks noChangeShapeType="1"/>
            </p:cNvSpPr>
            <p:nvPr/>
          </p:nvSpPr>
          <p:spPr bwMode="auto">
            <a:xfrm flipV="1">
              <a:off x="1271" y="1332"/>
              <a:ext cx="0"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4" name="Line 2510"/>
            <p:cNvSpPr>
              <a:spLocks noChangeShapeType="1"/>
            </p:cNvSpPr>
            <p:nvPr/>
          </p:nvSpPr>
          <p:spPr bwMode="auto">
            <a:xfrm flipV="1">
              <a:off x="1271" y="1329"/>
              <a:ext cx="0"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 name="Line 2511"/>
            <p:cNvSpPr>
              <a:spLocks noChangeShapeType="1"/>
            </p:cNvSpPr>
            <p:nvPr/>
          </p:nvSpPr>
          <p:spPr bwMode="auto">
            <a:xfrm flipV="1">
              <a:off x="1271" y="1323"/>
              <a:ext cx="1" cy="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 name="Line 2512"/>
            <p:cNvSpPr>
              <a:spLocks noChangeShapeType="1"/>
            </p:cNvSpPr>
            <p:nvPr/>
          </p:nvSpPr>
          <p:spPr bwMode="auto">
            <a:xfrm flipV="1">
              <a:off x="1272" y="1318"/>
              <a:ext cx="0"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 name="Line 2513"/>
            <p:cNvSpPr>
              <a:spLocks noChangeShapeType="1"/>
            </p:cNvSpPr>
            <p:nvPr/>
          </p:nvSpPr>
          <p:spPr bwMode="auto">
            <a:xfrm flipV="1">
              <a:off x="1272" y="1309"/>
              <a:ext cx="1" cy="9"/>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8" name="Line 2514"/>
            <p:cNvSpPr>
              <a:spLocks noChangeShapeType="1"/>
            </p:cNvSpPr>
            <p:nvPr/>
          </p:nvSpPr>
          <p:spPr bwMode="auto">
            <a:xfrm flipV="1">
              <a:off x="1273" y="1304"/>
              <a:ext cx="0"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9" name="Line 2515"/>
            <p:cNvSpPr>
              <a:spLocks noChangeShapeType="1"/>
            </p:cNvSpPr>
            <p:nvPr/>
          </p:nvSpPr>
          <p:spPr bwMode="auto">
            <a:xfrm flipV="1">
              <a:off x="1273" y="1299"/>
              <a:ext cx="1"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0" name="Line 2516"/>
            <p:cNvSpPr>
              <a:spLocks noChangeShapeType="1"/>
            </p:cNvSpPr>
            <p:nvPr/>
          </p:nvSpPr>
          <p:spPr bwMode="auto">
            <a:xfrm flipV="1">
              <a:off x="1274" y="1295"/>
              <a:ext cx="0"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1" name="Line 2517"/>
            <p:cNvSpPr>
              <a:spLocks noChangeShapeType="1"/>
            </p:cNvSpPr>
            <p:nvPr/>
          </p:nvSpPr>
          <p:spPr bwMode="auto">
            <a:xfrm flipV="1">
              <a:off x="1274" y="1291"/>
              <a:ext cx="0"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2" name="Line 2518"/>
            <p:cNvSpPr>
              <a:spLocks noChangeShapeType="1"/>
            </p:cNvSpPr>
            <p:nvPr/>
          </p:nvSpPr>
          <p:spPr bwMode="auto">
            <a:xfrm flipV="1">
              <a:off x="1274" y="1286"/>
              <a:ext cx="2"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3" name="Line 2519"/>
            <p:cNvSpPr>
              <a:spLocks noChangeShapeType="1"/>
            </p:cNvSpPr>
            <p:nvPr/>
          </p:nvSpPr>
          <p:spPr bwMode="auto">
            <a:xfrm flipV="1">
              <a:off x="1276" y="1282"/>
              <a:ext cx="0"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4" name="Line 2520"/>
            <p:cNvSpPr>
              <a:spLocks noChangeShapeType="1"/>
            </p:cNvSpPr>
            <p:nvPr/>
          </p:nvSpPr>
          <p:spPr bwMode="auto">
            <a:xfrm flipV="1">
              <a:off x="1276" y="1278"/>
              <a:ext cx="0"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5" name="Line 2521"/>
            <p:cNvSpPr>
              <a:spLocks noChangeShapeType="1"/>
            </p:cNvSpPr>
            <p:nvPr/>
          </p:nvSpPr>
          <p:spPr bwMode="auto">
            <a:xfrm flipV="1">
              <a:off x="1276" y="1274"/>
              <a:ext cx="1"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6" name="Line 2522"/>
            <p:cNvSpPr>
              <a:spLocks noChangeShapeType="1"/>
            </p:cNvSpPr>
            <p:nvPr/>
          </p:nvSpPr>
          <p:spPr bwMode="auto">
            <a:xfrm flipV="1">
              <a:off x="1277" y="1270"/>
              <a:ext cx="0"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7" name="Line 2523"/>
            <p:cNvSpPr>
              <a:spLocks noChangeShapeType="1"/>
            </p:cNvSpPr>
            <p:nvPr/>
          </p:nvSpPr>
          <p:spPr bwMode="auto">
            <a:xfrm flipV="1">
              <a:off x="1277" y="1267"/>
              <a:ext cx="0" cy="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8" name="Line 2524"/>
            <p:cNvSpPr>
              <a:spLocks noChangeShapeType="1"/>
            </p:cNvSpPr>
            <p:nvPr/>
          </p:nvSpPr>
          <p:spPr bwMode="auto">
            <a:xfrm flipV="1">
              <a:off x="1277" y="1263"/>
              <a:ext cx="0"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9" name="Line 2525"/>
            <p:cNvSpPr>
              <a:spLocks noChangeShapeType="1"/>
            </p:cNvSpPr>
            <p:nvPr/>
          </p:nvSpPr>
          <p:spPr bwMode="auto">
            <a:xfrm flipV="1">
              <a:off x="1277" y="1259"/>
              <a:ext cx="1" cy="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0" name="Line 2526"/>
            <p:cNvSpPr>
              <a:spLocks noChangeShapeType="1"/>
            </p:cNvSpPr>
            <p:nvPr/>
          </p:nvSpPr>
          <p:spPr bwMode="auto">
            <a:xfrm flipV="1">
              <a:off x="1227" y="3172"/>
              <a:ext cx="2" cy="33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1" name="Line 2527"/>
            <p:cNvSpPr>
              <a:spLocks noChangeShapeType="1"/>
            </p:cNvSpPr>
            <p:nvPr/>
          </p:nvSpPr>
          <p:spPr bwMode="auto">
            <a:xfrm flipV="1">
              <a:off x="1229" y="3036"/>
              <a:ext cx="3" cy="136"/>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2" name="Line 2528"/>
            <p:cNvSpPr>
              <a:spLocks noChangeShapeType="1"/>
            </p:cNvSpPr>
            <p:nvPr/>
          </p:nvSpPr>
          <p:spPr bwMode="auto">
            <a:xfrm flipV="1">
              <a:off x="1232" y="2934"/>
              <a:ext cx="1" cy="102"/>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3" name="Line 2529"/>
            <p:cNvSpPr>
              <a:spLocks noChangeShapeType="1"/>
            </p:cNvSpPr>
            <p:nvPr/>
          </p:nvSpPr>
          <p:spPr bwMode="auto">
            <a:xfrm flipV="1">
              <a:off x="1233" y="2850"/>
              <a:ext cx="0" cy="84"/>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4" name="Line 2530"/>
            <p:cNvSpPr>
              <a:spLocks noChangeShapeType="1"/>
            </p:cNvSpPr>
            <p:nvPr/>
          </p:nvSpPr>
          <p:spPr bwMode="auto">
            <a:xfrm>
              <a:off x="1227" y="1344"/>
              <a:ext cx="47"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5" name="Line 2531"/>
            <p:cNvSpPr>
              <a:spLocks noChangeShapeType="1"/>
            </p:cNvSpPr>
            <p:nvPr/>
          </p:nvSpPr>
          <p:spPr bwMode="auto">
            <a:xfrm>
              <a:off x="1323" y="1344"/>
              <a:ext cx="47"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6" name="Line 2532"/>
            <p:cNvSpPr>
              <a:spLocks noChangeShapeType="1"/>
            </p:cNvSpPr>
            <p:nvPr/>
          </p:nvSpPr>
          <p:spPr bwMode="auto">
            <a:xfrm>
              <a:off x="1419" y="1344"/>
              <a:ext cx="47"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7" name="Line 2533"/>
            <p:cNvSpPr>
              <a:spLocks noChangeShapeType="1"/>
            </p:cNvSpPr>
            <p:nvPr/>
          </p:nvSpPr>
          <p:spPr bwMode="auto">
            <a:xfrm>
              <a:off x="1515" y="1344"/>
              <a:ext cx="47"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 name="Line 2534"/>
            <p:cNvSpPr>
              <a:spLocks noChangeShapeType="1"/>
            </p:cNvSpPr>
            <p:nvPr/>
          </p:nvSpPr>
          <p:spPr bwMode="auto">
            <a:xfrm>
              <a:off x="1611" y="1344"/>
              <a:ext cx="47"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9" name="Line 2535"/>
            <p:cNvSpPr>
              <a:spLocks noChangeShapeType="1"/>
            </p:cNvSpPr>
            <p:nvPr/>
          </p:nvSpPr>
          <p:spPr bwMode="auto">
            <a:xfrm>
              <a:off x="1707" y="1344"/>
              <a:ext cx="47"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0" name="Line 2536"/>
            <p:cNvSpPr>
              <a:spLocks noChangeShapeType="1"/>
            </p:cNvSpPr>
            <p:nvPr/>
          </p:nvSpPr>
          <p:spPr bwMode="auto">
            <a:xfrm>
              <a:off x="1803" y="1344"/>
              <a:ext cx="47"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1" name="Line 2537"/>
            <p:cNvSpPr>
              <a:spLocks noChangeShapeType="1"/>
            </p:cNvSpPr>
            <p:nvPr/>
          </p:nvSpPr>
          <p:spPr bwMode="auto">
            <a:xfrm>
              <a:off x="1899" y="1344"/>
              <a:ext cx="4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2" name="Line 2538"/>
            <p:cNvSpPr>
              <a:spLocks noChangeShapeType="1"/>
            </p:cNvSpPr>
            <p:nvPr/>
          </p:nvSpPr>
          <p:spPr bwMode="auto">
            <a:xfrm>
              <a:off x="1995" y="1344"/>
              <a:ext cx="4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3" name="Line 2539"/>
            <p:cNvSpPr>
              <a:spLocks noChangeShapeType="1"/>
            </p:cNvSpPr>
            <p:nvPr/>
          </p:nvSpPr>
          <p:spPr bwMode="auto">
            <a:xfrm>
              <a:off x="2091" y="1344"/>
              <a:ext cx="4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4" name="Line 2540"/>
            <p:cNvSpPr>
              <a:spLocks noChangeShapeType="1"/>
            </p:cNvSpPr>
            <p:nvPr/>
          </p:nvSpPr>
          <p:spPr bwMode="auto">
            <a:xfrm>
              <a:off x="2186" y="1344"/>
              <a:ext cx="4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5" name="Line 2541"/>
            <p:cNvSpPr>
              <a:spLocks noChangeShapeType="1"/>
            </p:cNvSpPr>
            <p:nvPr/>
          </p:nvSpPr>
          <p:spPr bwMode="auto">
            <a:xfrm>
              <a:off x="2282" y="1344"/>
              <a:ext cx="4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6" name="Line 2542"/>
            <p:cNvSpPr>
              <a:spLocks noChangeShapeType="1"/>
            </p:cNvSpPr>
            <p:nvPr/>
          </p:nvSpPr>
          <p:spPr bwMode="auto">
            <a:xfrm>
              <a:off x="2378" y="1344"/>
              <a:ext cx="4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7" name="Line 2543"/>
            <p:cNvSpPr>
              <a:spLocks noChangeShapeType="1"/>
            </p:cNvSpPr>
            <p:nvPr/>
          </p:nvSpPr>
          <p:spPr bwMode="auto">
            <a:xfrm>
              <a:off x="2474" y="1344"/>
              <a:ext cx="4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8" name="Line 2544"/>
            <p:cNvSpPr>
              <a:spLocks noChangeShapeType="1"/>
            </p:cNvSpPr>
            <p:nvPr/>
          </p:nvSpPr>
          <p:spPr bwMode="auto">
            <a:xfrm>
              <a:off x="2570" y="1344"/>
              <a:ext cx="4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9" name="Line 2545"/>
            <p:cNvSpPr>
              <a:spLocks noChangeShapeType="1"/>
            </p:cNvSpPr>
            <p:nvPr/>
          </p:nvSpPr>
          <p:spPr bwMode="auto">
            <a:xfrm>
              <a:off x="2666" y="1344"/>
              <a:ext cx="4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0" name="Line 2546"/>
            <p:cNvSpPr>
              <a:spLocks noChangeShapeType="1"/>
            </p:cNvSpPr>
            <p:nvPr/>
          </p:nvSpPr>
          <p:spPr bwMode="auto">
            <a:xfrm>
              <a:off x="2762" y="1344"/>
              <a:ext cx="4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1" name="Line 2547"/>
            <p:cNvSpPr>
              <a:spLocks noChangeShapeType="1"/>
            </p:cNvSpPr>
            <p:nvPr/>
          </p:nvSpPr>
          <p:spPr bwMode="auto">
            <a:xfrm>
              <a:off x="2858" y="1344"/>
              <a:ext cx="4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2" name="Line 2548"/>
            <p:cNvSpPr>
              <a:spLocks noChangeShapeType="1"/>
            </p:cNvSpPr>
            <p:nvPr/>
          </p:nvSpPr>
          <p:spPr bwMode="auto">
            <a:xfrm>
              <a:off x="2954" y="1344"/>
              <a:ext cx="49"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3" name="Line 2549"/>
            <p:cNvSpPr>
              <a:spLocks noChangeShapeType="1"/>
            </p:cNvSpPr>
            <p:nvPr/>
          </p:nvSpPr>
          <p:spPr bwMode="auto">
            <a:xfrm>
              <a:off x="3051" y="1344"/>
              <a:ext cx="4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4" name="Line 2550"/>
            <p:cNvSpPr>
              <a:spLocks noChangeShapeType="1"/>
            </p:cNvSpPr>
            <p:nvPr/>
          </p:nvSpPr>
          <p:spPr bwMode="auto">
            <a:xfrm>
              <a:off x="3147" y="1344"/>
              <a:ext cx="4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5" name="Line 2551"/>
            <p:cNvSpPr>
              <a:spLocks noChangeShapeType="1"/>
            </p:cNvSpPr>
            <p:nvPr/>
          </p:nvSpPr>
          <p:spPr bwMode="auto">
            <a:xfrm>
              <a:off x="3243" y="1344"/>
              <a:ext cx="4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6" name="Line 2552"/>
            <p:cNvSpPr>
              <a:spLocks noChangeShapeType="1"/>
            </p:cNvSpPr>
            <p:nvPr/>
          </p:nvSpPr>
          <p:spPr bwMode="auto">
            <a:xfrm>
              <a:off x="3339" y="1344"/>
              <a:ext cx="47"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7" name="Line 2553"/>
            <p:cNvSpPr>
              <a:spLocks noChangeShapeType="1"/>
            </p:cNvSpPr>
            <p:nvPr/>
          </p:nvSpPr>
          <p:spPr bwMode="auto">
            <a:xfrm>
              <a:off x="3435" y="1344"/>
              <a:ext cx="47"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8" name="Line 2554"/>
            <p:cNvSpPr>
              <a:spLocks noChangeShapeType="1"/>
            </p:cNvSpPr>
            <p:nvPr/>
          </p:nvSpPr>
          <p:spPr bwMode="auto">
            <a:xfrm>
              <a:off x="3531" y="1344"/>
              <a:ext cx="47"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9" name="Line 2555"/>
            <p:cNvSpPr>
              <a:spLocks noChangeShapeType="1"/>
            </p:cNvSpPr>
            <p:nvPr/>
          </p:nvSpPr>
          <p:spPr bwMode="auto">
            <a:xfrm>
              <a:off x="3627" y="1344"/>
              <a:ext cx="47"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0" name="Line 2556"/>
            <p:cNvSpPr>
              <a:spLocks noChangeShapeType="1"/>
            </p:cNvSpPr>
            <p:nvPr/>
          </p:nvSpPr>
          <p:spPr bwMode="auto">
            <a:xfrm>
              <a:off x="3723" y="1344"/>
              <a:ext cx="47"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 name="Line 2557"/>
            <p:cNvSpPr>
              <a:spLocks noChangeShapeType="1"/>
            </p:cNvSpPr>
            <p:nvPr/>
          </p:nvSpPr>
          <p:spPr bwMode="auto">
            <a:xfrm>
              <a:off x="3819" y="1344"/>
              <a:ext cx="47"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2" name="Line 2558"/>
            <p:cNvSpPr>
              <a:spLocks noChangeShapeType="1"/>
            </p:cNvSpPr>
            <p:nvPr/>
          </p:nvSpPr>
          <p:spPr bwMode="auto">
            <a:xfrm>
              <a:off x="3915" y="1344"/>
              <a:ext cx="47"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3" name="Line 2559"/>
            <p:cNvSpPr>
              <a:spLocks noChangeShapeType="1"/>
            </p:cNvSpPr>
            <p:nvPr/>
          </p:nvSpPr>
          <p:spPr bwMode="auto">
            <a:xfrm>
              <a:off x="4011" y="1344"/>
              <a:ext cx="47"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4" name="Line 2560"/>
            <p:cNvSpPr>
              <a:spLocks noChangeShapeType="1"/>
            </p:cNvSpPr>
            <p:nvPr/>
          </p:nvSpPr>
          <p:spPr bwMode="auto">
            <a:xfrm flipV="1">
              <a:off x="1271" y="1433"/>
              <a:ext cx="0"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5" name="Line 2561"/>
            <p:cNvSpPr>
              <a:spLocks noChangeShapeType="1"/>
            </p:cNvSpPr>
            <p:nvPr/>
          </p:nvSpPr>
          <p:spPr bwMode="auto">
            <a:xfrm flipV="1">
              <a:off x="1271" y="1353"/>
              <a:ext cx="0" cy="4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6" name="Line 2562"/>
            <p:cNvSpPr>
              <a:spLocks noChangeShapeType="1"/>
            </p:cNvSpPr>
            <p:nvPr/>
          </p:nvSpPr>
          <p:spPr bwMode="auto">
            <a:xfrm flipV="1">
              <a:off x="3615" y="1433"/>
              <a:ext cx="0" cy="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7" name="Line 2563"/>
            <p:cNvSpPr>
              <a:spLocks noChangeShapeType="1"/>
            </p:cNvSpPr>
            <p:nvPr/>
          </p:nvSpPr>
          <p:spPr bwMode="auto">
            <a:xfrm flipV="1">
              <a:off x="3615" y="1353"/>
              <a:ext cx="0" cy="4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8" name="Freeform 2564"/>
            <p:cNvSpPr>
              <a:spLocks/>
            </p:cNvSpPr>
            <p:nvPr/>
          </p:nvSpPr>
          <p:spPr bwMode="auto">
            <a:xfrm>
              <a:off x="2961" y="3636"/>
              <a:ext cx="55" cy="51"/>
            </a:xfrm>
            <a:custGeom>
              <a:avLst/>
              <a:gdLst>
                <a:gd name="T0" fmla="*/ 17 w 55"/>
                <a:gd name="T1" fmla="*/ 2 h 51"/>
                <a:gd name="T2" fmla="*/ 19 w 55"/>
                <a:gd name="T3" fmla="*/ 4 h 51"/>
                <a:gd name="T4" fmla="*/ 19 w 55"/>
                <a:gd name="T5" fmla="*/ 8 h 51"/>
                <a:gd name="T6" fmla="*/ 17 w 55"/>
                <a:gd name="T7" fmla="*/ 12 h 51"/>
                <a:gd name="T8" fmla="*/ 16 w 55"/>
                <a:gd name="T9" fmla="*/ 17 h 51"/>
                <a:gd name="T10" fmla="*/ 15 w 55"/>
                <a:gd name="T11" fmla="*/ 21 h 51"/>
                <a:gd name="T12" fmla="*/ 20 w 55"/>
                <a:gd name="T13" fmla="*/ 19 h 51"/>
                <a:gd name="T14" fmla="*/ 25 w 55"/>
                <a:gd name="T15" fmla="*/ 15 h 51"/>
                <a:gd name="T16" fmla="*/ 33 w 55"/>
                <a:gd name="T17" fmla="*/ 9 h 51"/>
                <a:gd name="T18" fmla="*/ 43 w 55"/>
                <a:gd name="T19" fmla="*/ 3 h 51"/>
                <a:gd name="T20" fmla="*/ 49 w 55"/>
                <a:gd name="T21" fmla="*/ 2 h 51"/>
                <a:gd name="T22" fmla="*/ 51 w 55"/>
                <a:gd name="T23" fmla="*/ 4 h 51"/>
                <a:gd name="T24" fmla="*/ 51 w 55"/>
                <a:gd name="T25" fmla="*/ 5 h 51"/>
                <a:gd name="T26" fmla="*/ 50 w 55"/>
                <a:gd name="T27" fmla="*/ 10 h 51"/>
                <a:gd name="T28" fmla="*/ 45 w 55"/>
                <a:gd name="T29" fmla="*/ 11 h 51"/>
                <a:gd name="T30" fmla="*/ 43 w 55"/>
                <a:gd name="T31" fmla="*/ 10 h 51"/>
                <a:gd name="T32" fmla="*/ 42 w 55"/>
                <a:gd name="T33" fmla="*/ 8 h 51"/>
                <a:gd name="T34" fmla="*/ 42 w 55"/>
                <a:gd name="T35" fmla="*/ 5 h 51"/>
                <a:gd name="T36" fmla="*/ 34 w 55"/>
                <a:gd name="T37" fmla="*/ 10 h 51"/>
                <a:gd name="T38" fmla="*/ 25 w 55"/>
                <a:gd name="T39" fmla="*/ 19 h 51"/>
                <a:gd name="T40" fmla="*/ 25 w 55"/>
                <a:gd name="T41" fmla="*/ 22 h 51"/>
                <a:gd name="T42" fmla="*/ 38 w 55"/>
                <a:gd name="T43" fmla="*/ 27 h 51"/>
                <a:gd name="T44" fmla="*/ 40 w 55"/>
                <a:gd name="T45" fmla="*/ 36 h 51"/>
                <a:gd name="T46" fmla="*/ 39 w 55"/>
                <a:gd name="T47" fmla="*/ 40 h 51"/>
                <a:gd name="T48" fmla="*/ 39 w 55"/>
                <a:gd name="T49" fmla="*/ 46 h 51"/>
                <a:gd name="T50" fmla="*/ 42 w 55"/>
                <a:gd name="T51" fmla="*/ 49 h 51"/>
                <a:gd name="T52" fmla="*/ 45 w 55"/>
                <a:gd name="T53" fmla="*/ 48 h 51"/>
                <a:gd name="T54" fmla="*/ 50 w 55"/>
                <a:gd name="T55" fmla="*/ 43 h 51"/>
                <a:gd name="T56" fmla="*/ 53 w 55"/>
                <a:gd name="T57" fmla="*/ 36 h 51"/>
                <a:gd name="T58" fmla="*/ 54 w 55"/>
                <a:gd name="T59" fmla="*/ 33 h 51"/>
                <a:gd name="T60" fmla="*/ 55 w 55"/>
                <a:gd name="T61" fmla="*/ 33 h 51"/>
                <a:gd name="T62" fmla="*/ 55 w 55"/>
                <a:gd name="T63" fmla="*/ 34 h 51"/>
                <a:gd name="T64" fmla="*/ 54 w 55"/>
                <a:gd name="T65" fmla="*/ 39 h 51"/>
                <a:gd name="T66" fmla="*/ 51 w 55"/>
                <a:gd name="T67" fmla="*/ 45 h 51"/>
                <a:gd name="T68" fmla="*/ 47 w 55"/>
                <a:gd name="T69" fmla="*/ 50 h 51"/>
                <a:gd name="T70" fmla="*/ 39 w 55"/>
                <a:gd name="T71" fmla="*/ 51 h 51"/>
                <a:gd name="T72" fmla="*/ 34 w 55"/>
                <a:gd name="T73" fmla="*/ 46 h 51"/>
                <a:gd name="T74" fmla="*/ 32 w 55"/>
                <a:gd name="T75" fmla="*/ 40 h 51"/>
                <a:gd name="T76" fmla="*/ 33 w 55"/>
                <a:gd name="T77" fmla="*/ 37 h 51"/>
                <a:gd name="T78" fmla="*/ 33 w 55"/>
                <a:gd name="T79" fmla="*/ 34 h 51"/>
                <a:gd name="T80" fmla="*/ 31 w 55"/>
                <a:gd name="T81" fmla="*/ 28 h 51"/>
                <a:gd name="T82" fmla="*/ 26 w 55"/>
                <a:gd name="T83" fmla="*/ 26 h 51"/>
                <a:gd name="T84" fmla="*/ 17 w 55"/>
                <a:gd name="T85" fmla="*/ 25 h 51"/>
                <a:gd name="T86" fmla="*/ 11 w 55"/>
                <a:gd name="T87" fmla="*/ 33 h 51"/>
                <a:gd name="T88" fmla="*/ 10 w 55"/>
                <a:gd name="T89" fmla="*/ 42 h 51"/>
                <a:gd name="T90" fmla="*/ 9 w 55"/>
                <a:gd name="T91" fmla="*/ 45 h 51"/>
                <a:gd name="T92" fmla="*/ 8 w 55"/>
                <a:gd name="T93" fmla="*/ 50 h 51"/>
                <a:gd name="T94" fmla="*/ 4 w 55"/>
                <a:gd name="T95" fmla="*/ 51 h 51"/>
                <a:gd name="T96" fmla="*/ 0 w 55"/>
                <a:gd name="T97" fmla="*/ 50 h 51"/>
                <a:gd name="T98" fmla="*/ 0 w 55"/>
                <a:gd name="T99" fmla="*/ 48 h 51"/>
                <a:gd name="T100" fmla="*/ 0 w 55"/>
                <a:gd name="T101" fmla="*/ 45 h 51"/>
                <a:gd name="T102" fmla="*/ 13 w 55"/>
                <a:gd name="T103" fmla="*/ 3 h 51"/>
                <a:gd name="T104" fmla="*/ 15 w 55"/>
                <a:gd name="T105"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51">
                  <a:moveTo>
                    <a:pt x="16" y="0"/>
                  </a:moveTo>
                  <a:lnTo>
                    <a:pt x="17" y="2"/>
                  </a:lnTo>
                  <a:lnTo>
                    <a:pt x="19" y="2"/>
                  </a:lnTo>
                  <a:lnTo>
                    <a:pt x="19" y="4"/>
                  </a:lnTo>
                  <a:lnTo>
                    <a:pt x="19" y="5"/>
                  </a:lnTo>
                  <a:lnTo>
                    <a:pt x="19" y="8"/>
                  </a:lnTo>
                  <a:lnTo>
                    <a:pt x="17" y="10"/>
                  </a:lnTo>
                  <a:lnTo>
                    <a:pt x="17" y="12"/>
                  </a:lnTo>
                  <a:lnTo>
                    <a:pt x="16" y="15"/>
                  </a:lnTo>
                  <a:lnTo>
                    <a:pt x="16" y="17"/>
                  </a:lnTo>
                  <a:lnTo>
                    <a:pt x="15" y="20"/>
                  </a:lnTo>
                  <a:lnTo>
                    <a:pt x="15" y="21"/>
                  </a:lnTo>
                  <a:lnTo>
                    <a:pt x="17" y="20"/>
                  </a:lnTo>
                  <a:lnTo>
                    <a:pt x="20" y="19"/>
                  </a:lnTo>
                  <a:lnTo>
                    <a:pt x="22" y="17"/>
                  </a:lnTo>
                  <a:lnTo>
                    <a:pt x="25" y="15"/>
                  </a:lnTo>
                  <a:lnTo>
                    <a:pt x="30" y="11"/>
                  </a:lnTo>
                  <a:lnTo>
                    <a:pt x="33" y="9"/>
                  </a:lnTo>
                  <a:lnTo>
                    <a:pt x="38" y="5"/>
                  </a:lnTo>
                  <a:lnTo>
                    <a:pt x="43" y="3"/>
                  </a:lnTo>
                  <a:lnTo>
                    <a:pt x="48" y="2"/>
                  </a:lnTo>
                  <a:lnTo>
                    <a:pt x="49" y="2"/>
                  </a:lnTo>
                  <a:lnTo>
                    <a:pt x="50" y="3"/>
                  </a:lnTo>
                  <a:lnTo>
                    <a:pt x="51" y="4"/>
                  </a:lnTo>
                  <a:lnTo>
                    <a:pt x="51" y="5"/>
                  </a:lnTo>
                  <a:lnTo>
                    <a:pt x="51" y="5"/>
                  </a:lnTo>
                  <a:lnTo>
                    <a:pt x="51" y="8"/>
                  </a:lnTo>
                  <a:lnTo>
                    <a:pt x="50" y="10"/>
                  </a:lnTo>
                  <a:lnTo>
                    <a:pt x="48" y="11"/>
                  </a:lnTo>
                  <a:lnTo>
                    <a:pt x="45" y="11"/>
                  </a:lnTo>
                  <a:lnTo>
                    <a:pt x="44" y="11"/>
                  </a:lnTo>
                  <a:lnTo>
                    <a:pt x="43" y="10"/>
                  </a:lnTo>
                  <a:lnTo>
                    <a:pt x="42" y="9"/>
                  </a:lnTo>
                  <a:lnTo>
                    <a:pt x="42" y="8"/>
                  </a:lnTo>
                  <a:lnTo>
                    <a:pt x="42" y="6"/>
                  </a:lnTo>
                  <a:lnTo>
                    <a:pt x="42" y="5"/>
                  </a:lnTo>
                  <a:lnTo>
                    <a:pt x="38" y="8"/>
                  </a:lnTo>
                  <a:lnTo>
                    <a:pt x="34" y="10"/>
                  </a:lnTo>
                  <a:lnTo>
                    <a:pt x="30" y="15"/>
                  </a:lnTo>
                  <a:lnTo>
                    <a:pt x="25" y="19"/>
                  </a:lnTo>
                  <a:lnTo>
                    <a:pt x="19" y="22"/>
                  </a:lnTo>
                  <a:lnTo>
                    <a:pt x="25" y="22"/>
                  </a:lnTo>
                  <a:lnTo>
                    <a:pt x="32" y="23"/>
                  </a:lnTo>
                  <a:lnTo>
                    <a:pt x="38" y="27"/>
                  </a:lnTo>
                  <a:lnTo>
                    <a:pt x="40" y="33"/>
                  </a:lnTo>
                  <a:lnTo>
                    <a:pt x="40" y="36"/>
                  </a:lnTo>
                  <a:lnTo>
                    <a:pt x="40" y="37"/>
                  </a:lnTo>
                  <a:lnTo>
                    <a:pt x="39" y="40"/>
                  </a:lnTo>
                  <a:lnTo>
                    <a:pt x="39" y="44"/>
                  </a:lnTo>
                  <a:lnTo>
                    <a:pt x="39" y="46"/>
                  </a:lnTo>
                  <a:lnTo>
                    <a:pt x="40" y="48"/>
                  </a:lnTo>
                  <a:lnTo>
                    <a:pt x="42" y="49"/>
                  </a:lnTo>
                  <a:lnTo>
                    <a:pt x="43" y="49"/>
                  </a:lnTo>
                  <a:lnTo>
                    <a:pt x="45" y="48"/>
                  </a:lnTo>
                  <a:lnTo>
                    <a:pt x="48" y="46"/>
                  </a:lnTo>
                  <a:lnTo>
                    <a:pt x="50" y="43"/>
                  </a:lnTo>
                  <a:lnTo>
                    <a:pt x="51" y="39"/>
                  </a:lnTo>
                  <a:lnTo>
                    <a:pt x="53" y="36"/>
                  </a:lnTo>
                  <a:lnTo>
                    <a:pt x="53" y="33"/>
                  </a:lnTo>
                  <a:lnTo>
                    <a:pt x="54" y="33"/>
                  </a:lnTo>
                  <a:lnTo>
                    <a:pt x="55" y="33"/>
                  </a:lnTo>
                  <a:lnTo>
                    <a:pt x="55" y="33"/>
                  </a:lnTo>
                  <a:lnTo>
                    <a:pt x="55" y="34"/>
                  </a:lnTo>
                  <a:lnTo>
                    <a:pt x="55" y="34"/>
                  </a:lnTo>
                  <a:lnTo>
                    <a:pt x="55" y="37"/>
                  </a:lnTo>
                  <a:lnTo>
                    <a:pt x="54" y="39"/>
                  </a:lnTo>
                  <a:lnTo>
                    <a:pt x="53" y="43"/>
                  </a:lnTo>
                  <a:lnTo>
                    <a:pt x="51" y="45"/>
                  </a:lnTo>
                  <a:lnTo>
                    <a:pt x="49" y="49"/>
                  </a:lnTo>
                  <a:lnTo>
                    <a:pt x="47" y="50"/>
                  </a:lnTo>
                  <a:lnTo>
                    <a:pt x="43" y="51"/>
                  </a:lnTo>
                  <a:lnTo>
                    <a:pt x="39" y="51"/>
                  </a:lnTo>
                  <a:lnTo>
                    <a:pt x="37" y="49"/>
                  </a:lnTo>
                  <a:lnTo>
                    <a:pt x="34" y="46"/>
                  </a:lnTo>
                  <a:lnTo>
                    <a:pt x="33" y="44"/>
                  </a:lnTo>
                  <a:lnTo>
                    <a:pt x="32" y="40"/>
                  </a:lnTo>
                  <a:lnTo>
                    <a:pt x="32" y="39"/>
                  </a:lnTo>
                  <a:lnTo>
                    <a:pt x="33" y="37"/>
                  </a:lnTo>
                  <a:lnTo>
                    <a:pt x="33" y="36"/>
                  </a:lnTo>
                  <a:lnTo>
                    <a:pt x="33" y="34"/>
                  </a:lnTo>
                  <a:lnTo>
                    <a:pt x="32" y="31"/>
                  </a:lnTo>
                  <a:lnTo>
                    <a:pt x="31" y="28"/>
                  </a:lnTo>
                  <a:lnTo>
                    <a:pt x="28" y="27"/>
                  </a:lnTo>
                  <a:lnTo>
                    <a:pt x="26" y="26"/>
                  </a:lnTo>
                  <a:lnTo>
                    <a:pt x="22" y="25"/>
                  </a:lnTo>
                  <a:lnTo>
                    <a:pt x="17" y="25"/>
                  </a:lnTo>
                  <a:lnTo>
                    <a:pt x="14" y="25"/>
                  </a:lnTo>
                  <a:lnTo>
                    <a:pt x="11" y="33"/>
                  </a:lnTo>
                  <a:lnTo>
                    <a:pt x="10" y="39"/>
                  </a:lnTo>
                  <a:lnTo>
                    <a:pt x="10" y="42"/>
                  </a:lnTo>
                  <a:lnTo>
                    <a:pt x="9" y="43"/>
                  </a:lnTo>
                  <a:lnTo>
                    <a:pt x="9" y="45"/>
                  </a:lnTo>
                  <a:lnTo>
                    <a:pt x="8" y="48"/>
                  </a:lnTo>
                  <a:lnTo>
                    <a:pt x="8" y="50"/>
                  </a:lnTo>
                  <a:lnTo>
                    <a:pt x="5" y="51"/>
                  </a:lnTo>
                  <a:lnTo>
                    <a:pt x="4" y="51"/>
                  </a:lnTo>
                  <a:lnTo>
                    <a:pt x="2" y="51"/>
                  </a:lnTo>
                  <a:lnTo>
                    <a:pt x="0" y="50"/>
                  </a:lnTo>
                  <a:lnTo>
                    <a:pt x="0" y="49"/>
                  </a:lnTo>
                  <a:lnTo>
                    <a:pt x="0" y="48"/>
                  </a:lnTo>
                  <a:lnTo>
                    <a:pt x="0" y="46"/>
                  </a:lnTo>
                  <a:lnTo>
                    <a:pt x="0" y="45"/>
                  </a:lnTo>
                  <a:lnTo>
                    <a:pt x="11" y="5"/>
                  </a:lnTo>
                  <a:lnTo>
                    <a:pt x="13" y="3"/>
                  </a:lnTo>
                  <a:lnTo>
                    <a:pt x="14" y="2"/>
                  </a:lnTo>
                  <a:lnTo>
                    <a:pt x="15" y="0"/>
                  </a:lnTo>
                  <a:lnTo>
                    <a:pt x="1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2565"/>
            <p:cNvSpPr>
              <a:spLocks/>
            </p:cNvSpPr>
            <p:nvPr/>
          </p:nvSpPr>
          <p:spPr bwMode="auto">
            <a:xfrm>
              <a:off x="922" y="2210"/>
              <a:ext cx="51" cy="55"/>
            </a:xfrm>
            <a:custGeom>
              <a:avLst/>
              <a:gdLst>
                <a:gd name="T0" fmla="*/ 34 w 51"/>
                <a:gd name="T1" fmla="*/ 0 h 55"/>
                <a:gd name="T2" fmla="*/ 39 w 51"/>
                <a:gd name="T3" fmla="*/ 2 h 55"/>
                <a:gd name="T4" fmla="*/ 45 w 51"/>
                <a:gd name="T5" fmla="*/ 4 h 55"/>
                <a:gd name="T6" fmla="*/ 50 w 51"/>
                <a:gd name="T7" fmla="*/ 10 h 55"/>
                <a:gd name="T8" fmla="*/ 50 w 51"/>
                <a:gd name="T9" fmla="*/ 16 h 55"/>
                <a:gd name="T10" fmla="*/ 46 w 51"/>
                <a:gd name="T11" fmla="*/ 21 h 55"/>
                <a:gd name="T12" fmla="*/ 39 w 51"/>
                <a:gd name="T13" fmla="*/ 23 h 55"/>
                <a:gd name="T14" fmla="*/ 35 w 51"/>
                <a:gd name="T15" fmla="*/ 22 h 55"/>
                <a:gd name="T16" fmla="*/ 33 w 51"/>
                <a:gd name="T17" fmla="*/ 22 h 55"/>
                <a:gd name="T18" fmla="*/ 28 w 51"/>
                <a:gd name="T19" fmla="*/ 25 h 55"/>
                <a:gd name="T20" fmla="*/ 26 w 51"/>
                <a:gd name="T21" fmla="*/ 31 h 55"/>
                <a:gd name="T22" fmla="*/ 23 w 51"/>
                <a:gd name="T23" fmla="*/ 38 h 55"/>
                <a:gd name="T24" fmla="*/ 33 w 51"/>
                <a:gd name="T25" fmla="*/ 44 h 55"/>
                <a:gd name="T26" fmla="*/ 40 w 51"/>
                <a:gd name="T27" fmla="*/ 47 h 55"/>
                <a:gd name="T28" fmla="*/ 44 w 51"/>
                <a:gd name="T29" fmla="*/ 47 h 55"/>
                <a:gd name="T30" fmla="*/ 49 w 51"/>
                <a:gd name="T31" fmla="*/ 49 h 55"/>
                <a:gd name="T32" fmla="*/ 51 w 51"/>
                <a:gd name="T33" fmla="*/ 51 h 55"/>
                <a:gd name="T34" fmla="*/ 49 w 51"/>
                <a:gd name="T35" fmla="*/ 55 h 55"/>
                <a:gd name="T36" fmla="*/ 46 w 51"/>
                <a:gd name="T37" fmla="*/ 55 h 55"/>
                <a:gd name="T38" fmla="*/ 45 w 51"/>
                <a:gd name="T39" fmla="*/ 55 h 55"/>
                <a:gd name="T40" fmla="*/ 1 w 51"/>
                <a:gd name="T41" fmla="*/ 43 h 55"/>
                <a:gd name="T42" fmla="*/ 0 w 51"/>
                <a:gd name="T43" fmla="*/ 40 h 55"/>
                <a:gd name="T44" fmla="*/ 0 w 51"/>
                <a:gd name="T45" fmla="*/ 38 h 55"/>
                <a:gd name="T46" fmla="*/ 3 w 51"/>
                <a:gd name="T47" fmla="*/ 37 h 55"/>
                <a:gd name="T48" fmla="*/ 6 w 51"/>
                <a:gd name="T49" fmla="*/ 38 h 55"/>
                <a:gd name="T50" fmla="*/ 11 w 51"/>
                <a:gd name="T51" fmla="*/ 39 h 55"/>
                <a:gd name="T52" fmla="*/ 16 w 51"/>
                <a:gd name="T53" fmla="*/ 40 h 55"/>
                <a:gd name="T54" fmla="*/ 21 w 51"/>
                <a:gd name="T55" fmla="*/ 40 h 55"/>
                <a:gd name="T56" fmla="*/ 18 w 51"/>
                <a:gd name="T57" fmla="*/ 37 h 55"/>
                <a:gd name="T58" fmla="*/ 15 w 51"/>
                <a:gd name="T59" fmla="*/ 31 h 55"/>
                <a:gd name="T60" fmla="*/ 7 w 51"/>
                <a:gd name="T61" fmla="*/ 22 h 55"/>
                <a:gd name="T62" fmla="*/ 3 w 51"/>
                <a:gd name="T63" fmla="*/ 14 h 55"/>
                <a:gd name="T64" fmla="*/ 1 w 51"/>
                <a:gd name="T65" fmla="*/ 6 h 55"/>
                <a:gd name="T66" fmla="*/ 3 w 51"/>
                <a:gd name="T67" fmla="*/ 4 h 55"/>
                <a:gd name="T68" fmla="*/ 5 w 51"/>
                <a:gd name="T69" fmla="*/ 4 h 55"/>
                <a:gd name="T70" fmla="*/ 9 w 51"/>
                <a:gd name="T71" fmla="*/ 5 h 55"/>
                <a:gd name="T72" fmla="*/ 11 w 51"/>
                <a:gd name="T73" fmla="*/ 10 h 55"/>
                <a:gd name="T74" fmla="*/ 10 w 51"/>
                <a:gd name="T75" fmla="*/ 14 h 55"/>
                <a:gd name="T76" fmla="*/ 7 w 51"/>
                <a:gd name="T77" fmla="*/ 14 h 55"/>
                <a:gd name="T78" fmla="*/ 5 w 51"/>
                <a:gd name="T79" fmla="*/ 14 h 55"/>
                <a:gd name="T80" fmla="*/ 10 w 51"/>
                <a:gd name="T81" fmla="*/ 22 h 55"/>
                <a:gd name="T82" fmla="*/ 17 w 51"/>
                <a:gd name="T83" fmla="*/ 31 h 55"/>
                <a:gd name="T84" fmla="*/ 22 w 51"/>
                <a:gd name="T85" fmla="*/ 31 h 55"/>
                <a:gd name="T86" fmla="*/ 27 w 51"/>
                <a:gd name="T87" fmla="*/ 17 h 55"/>
                <a:gd name="T88" fmla="*/ 34 w 51"/>
                <a:gd name="T89" fmla="*/ 15 h 55"/>
                <a:gd name="T90" fmla="*/ 40 w 51"/>
                <a:gd name="T91" fmla="*/ 16 h 55"/>
                <a:gd name="T92" fmla="*/ 45 w 51"/>
                <a:gd name="T93" fmla="*/ 16 h 55"/>
                <a:gd name="T94" fmla="*/ 48 w 51"/>
                <a:gd name="T95" fmla="*/ 15 h 55"/>
                <a:gd name="T96" fmla="*/ 48 w 51"/>
                <a:gd name="T97" fmla="*/ 10 h 55"/>
                <a:gd name="T98" fmla="*/ 43 w 51"/>
                <a:gd name="T99" fmla="*/ 6 h 55"/>
                <a:gd name="T100" fmla="*/ 34 w 51"/>
                <a:gd name="T101" fmla="*/ 3 h 55"/>
                <a:gd name="T102" fmla="*/ 32 w 51"/>
                <a:gd name="T103" fmla="*/ 2 h 55"/>
                <a:gd name="T104" fmla="*/ 33 w 51"/>
                <a:gd name="T105"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1" h="55">
                  <a:moveTo>
                    <a:pt x="33" y="0"/>
                  </a:moveTo>
                  <a:lnTo>
                    <a:pt x="34" y="0"/>
                  </a:lnTo>
                  <a:lnTo>
                    <a:pt x="37" y="0"/>
                  </a:lnTo>
                  <a:lnTo>
                    <a:pt x="39" y="2"/>
                  </a:lnTo>
                  <a:lnTo>
                    <a:pt x="41" y="3"/>
                  </a:lnTo>
                  <a:lnTo>
                    <a:pt x="45" y="4"/>
                  </a:lnTo>
                  <a:lnTo>
                    <a:pt x="48" y="6"/>
                  </a:lnTo>
                  <a:lnTo>
                    <a:pt x="50" y="10"/>
                  </a:lnTo>
                  <a:lnTo>
                    <a:pt x="51" y="13"/>
                  </a:lnTo>
                  <a:lnTo>
                    <a:pt x="50" y="16"/>
                  </a:lnTo>
                  <a:lnTo>
                    <a:pt x="49" y="20"/>
                  </a:lnTo>
                  <a:lnTo>
                    <a:pt x="46" y="21"/>
                  </a:lnTo>
                  <a:lnTo>
                    <a:pt x="43" y="23"/>
                  </a:lnTo>
                  <a:lnTo>
                    <a:pt x="39" y="23"/>
                  </a:lnTo>
                  <a:lnTo>
                    <a:pt x="38" y="23"/>
                  </a:lnTo>
                  <a:lnTo>
                    <a:pt x="35" y="22"/>
                  </a:lnTo>
                  <a:lnTo>
                    <a:pt x="34" y="22"/>
                  </a:lnTo>
                  <a:lnTo>
                    <a:pt x="33" y="22"/>
                  </a:lnTo>
                  <a:lnTo>
                    <a:pt x="31" y="23"/>
                  </a:lnTo>
                  <a:lnTo>
                    <a:pt x="28" y="25"/>
                  </a:lnTo>
                  <a:lnTo>
                    <a:pt x="27" y="27"/>
                  </a:lnTo>
                  <a:lnTo>
                    <a:pt x="26" y="31"/>
                  </a:lnTo>
                  <a:lnTo>
                    <a:pt x="24" y="34"/>
                  </a:lnTo>
                  <a:lnTo>
                    <a:pt x="23" y="38"/>
                  </a:lnTo>
                  <a:lnTo>
                    <a:pt x="23" y="42"/>
                  </a:lnTo>
                  <a:lnTo>
                    <a:pt x="33" y="44"/>
                  </a:lnTo>
                  <a:lnTo>
                    <a:pt x="38" y="45"/>
                  </a:lnTo>
                  <a:lnTo>
                    <a:pt x="40" y="47"/>
                  </a:lnTo>
                  <a:lnTo>
                    <a:pt x="43" y="47"/>
                  </a:lnTo>
                  <a:lnTo>
                    <a:pt x="44" y="47"/>
                  </a:lnTo>
                  <a:lnTo>
                    <a:pt x="46" y="48"/>
                  </a:lnTo>
                  <a:lnTo>
                    <a:pt x="49" y="49"/>
                  </a:lnTo>
                  <a:lnTo>
                    <a:pt x="50" y="50"/>
                  </a:lnTo>
                  <a:lnTo>
                    <a:pt x="51" y="51"/>
                  </a:lnTo>
                  <a:lnTo>
                    <a:pt x="50" y="54"/>
                  </a:lnTo>
                  <a:lnTo>
                    <a:pt x="49" y="55"/>
                  </a:lnTo>
                  <a:lnTo>
                    <a:pt x="48" y="55"/>
                  </a:lnTo>
                  <a:lnTo>
                    <a:pt x="46" y="55"/>
                  </a:lnTo>
                  <a:lnTo>
                    <a:pt x="46" y="55"/>
                  </a:lnTo>
                  <a:lnTo>
                    <a:pt x="45" y="55"/>
                  </a:lnTo>
                  <a:lnTo>
                    <a:pt x="4" y="44"/>
                  </a:lnTo>
                  <a:lnTo>
                    <a:pt x="1" y="43"/>
                  </a:lnTo>
                  <a:lnTo>
                    <a:pt x="0" y="42"/>
                  </a:lnTo>
                  <a:lnTo>
                    <a:pt x="0" y="40"/>
                  </a:lnTo>
                  <a:lnTo>
                    <a:pt x="0" y="40"/>
                  </a:lnTo>
                  <a:lnTo>
                    <a:pt x="0" y="38"/>
                  </a:lnTo>
                  <a:lnTo>
                    <a:pt x="1" y="37"/>
                  </a:lnTo>
                  <a:lnTo>
                    <a:pt x="3" y="37"/>
                  </a:lnTo>
                  <a:lnTo>
                    <a:pt x="4" y="37"/>
                  </a:lnTo>
                  <a:lnTo>
                    <a:pt x="6" y="38"/>
                  </a:lnTo>
                  <a:lnTo>
                    <a:pt x="9" y="38"/>
                  </a:lnTo>
                  <a:lnTo>
                    <a:pt x="11" y="39"/>
                  </a:lnTo>
                  <a:lnTo>
                    <a:pt x="14" y="39"/>
                  </a:lnTo>
                  <a:lnTo>
                    <a:pt x="16" y="40"/>
                  </a:lnTo>
                  <a:lnTo>
                    <a:pt x="18" y="40"/>
                  </a:lnTo>
                  <a:lnTo>
                    <a:pt x="21" y="40"/>
                  </a:lnTo>
                  <a:lnTo>
                    <a:pt x="20" y="39"/>
                  </a:lnTo>
                  <a:lnTo>
                    <a:pt x="18" y="37"/>
                  </a:lnTo>
                  <a:lnTo>
                    <a:pt x="17" y="34"/>
                  </a:lnTo>
                  <a:lnTo>
                    <a:pt x="15" y="31"/>
                  </a:lnTo>
                  <a:lnTo>
                    <a:pt x="11" y="27"/>
                  </a:lnTo>
                  <a:lnTo>
                    <a:pt x="7" y="22"/>
                  </a:lnTo>
                  <a:lnTo>
                    <a:pt x="4" y="19"/>
                  </a:lnTo>
                  <a:lnTo>
                    <a:pt x="3" y="14"/>
                  </a:lnTo>
                  <a:lnTo>
                    <a:pt x="1" y="9"/>
                  </a:lnTo>
                  <a:lnTo>
                    <a:pt x="1" y="6"/>
                  </a:lnTo>
                  <a:lnTo>
                    <a:pt x="3" y="5"/>
                  </a:lnTo>
                  <a:lnTo>
                    <a:pt x="3" y="4"/>
                  </a:lnTo>
                  <a:lnTo>
                    <a:pt x="4" y="4"/>
                  </a:lnTo>
                  <a:lnTo>
                    <a:pt x="5" y="4"/>
                  </a:lnTo>
                  <a:lnTo>
                    <a:pt x="7" y="4"/>
                  </a:lnTo>
                  <a:lnTo>
                    <a:pt x="9" y="5"/>
                  </a:lnTo>
                  <a:lnTo>
                    <a:pt x="11" y="8"/>
                  </a:lnTo>
                  <a:lnTo>
                    <a:pt x="11" y="10"/>
                  </a:lnTo>
                  <a:lnTo>
                    <a:pt x="11" y="13"/>
                  </a:lnTo>
                  <a:lnTo>
                    <a:pt x="10" y="14"/>
                  </a:lnTo>
                  <a:lnTo>
                    <a:pt x="9" y="14"/>
                  </a:lnTo>
                  <a:lnTo>
                    <a:pt x="7" y="14"/>
                  </a:lnTo>
                  <a:lnTo>
                    <a:pt x="6" y="14"/>
                  </a:lnTo>
                  <a:lnTo>
                    <a:pt x="5" y="14"/>
                  </a:lnTo>
                  <a:lnTo>
                    <a:pt x="7" y="17"/>
                  </a:lnTo>
                  <a:lnTo>
                    <a:pt x="10" y="22"/>
                  </a:lnTo>
                  <a:lnTo>
                    <a:pt x="14" y="26"/>
                  </a:lnTo>
                  <a:lnTo>
                    <a:pt x="17" y="31"/>
                  </a:lnTo>
                  <a:lnTo>
                    <a:pt x="21" y="37"/>
                  </a:lnTo>
                  <a:lnTo>
                    <a:pt x="22" y="31"/>
                  </a:lnTo>
                  <a:lnTo>
                    <a:pt x="23" y="23"/>
                  </a:lnTo>
                  <a:lnTo>
                    <a:pt x="27" y="17"/>
                  </a:lnTo>
                  <a:lnTo>
                    <a:pt x="33" y="15"/>
                  </a:lnTo>
                  <a:lnTo>
                    <a:pt x="34" y="15"/>
                  </a:lnTo>
                  <a:lnTo>
                    <a:pt x="37" y="15"/>
                  </a:lnTo>
                  <a:lnTo>
                    <a:pt x="40" y="16"/>
                  </a:lnTo>
                  <a:lnTo>
                    <a:pt x="43" y="16"/>
                  </a:lnTo>
                  <a:lnTo>
                    <a:pt x="45" y="16"/>
                  </a:lnTo>
                  <a:lnTo>
                    <a:pt x="46" y="15"/>
                  </a:lnTo>
                  <a:lnTo>
                    <a:pt x="48" y="15"/>
                  </a:lnTo>
                  <a:lnTo>
                    <a:pt x="48" y="13"/>
                  </a:lnTo>
                  <a:lnTo>
                    <a:pt x="48" y="10"/>
                  </a:lnTo>
                  <a:lnTo>
                    <a:pt x="45" y="8"/>
                  </a:lnTo>
                  <a:lnTo>
                    <a:pt x="43" y="6"/>
                  </a:lnTo>
                  <a:lnTo>
                    <a:pt x="39" y="4"/>
                  </a:lnTo>
                  <a:lnTo>
                    <a:pt x="34" y="3"/>
                  </a:lnTo>
                  <a:lnTo>
                    <a:pt x="33" y="3"/>
                  </a:lnTo>
                  <a:lnTo>
                    <a:pt x="32" y="2"/>
                  </a:lnTo>
                  <a:lnTo>
                    <a:pt x="32" y="2"/>
                  </a:lnTo>
                  <a:lnTo>
                    <a:pt x="33" y="0"/>
                  </a:lnTo>
                  <a:lnTo>
                    <a:pt x="33"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2566"/>
            <p:cNvSpPr>
              <a:spLocks/>
            </p:cNvSpPr>
            <p:nvPr/>
          </p:nvSpPr>
          <p:spPr bwMode="auto">
            <a:xfrm>
              <a:off x="906" y="2102"/>
              <a:ext cx="74" cy="74"/>
            </a:xfrm>
            <a:custGeom>
              <a:avLst/>
              <a:gdLst>
                <a:gd name="T0" fmla="*/ 37 w 74"/>
                <a:gd name="T1" fmla="*/ 0 h 74"/>
                <a:gd name="T2" fmla="*/ 39 w 74"/>
                <a:gd name="T3" fmla="*/ 0 h 74"/>
                <a:gd name="T4" fmla="*/ 39 w 74"/>
                <a:gd name="T5" fmla="*/ 2 h 74"/>
                <a:gd name="T6" fmla="*/ 39 w 74"/>
                <a:gd name="T7" fmla="*/ 3 h 74"/>
                <a:gd name="T8" fmla="*/ 39 w 74"/>
                <a:gd name="T9" fmla="*/ 4 h 74"/>
                <a:gd name="T10" fmla="*/ 39 w 74"/>
                <a:gd name="T11" fmla="*/ 34 h 74"/>
                <a:gd name="T12" fmla="*/ 71 w 74"/>
                <a:gd name="T13" fmla="*/ 34 h 74"/>
                <a:gd name="T14" fmla="*/ 72 w 74"/>
                <a:gd name="T15" fmla="*/ 36 h 74"/>
                <a:gd name="T16" fmla="*/ 73 w 74"/>
                <a:gd name="T17" fmla="*/ 36 h 74"/>
                <a:gd name="T18" fmla="*/ 74 w 74"/>
                <a:gd name="T19" fmla="*/ 36 h 74"/>
                <a:gd name="T20" fmla="*/ 74 w 74"/>
                <a:gd name="T21" fmla="*/ 37 h 74"/>
                <a:gd name="T22" fmla="*/ 74 w 74"/>
                <a:gd name="T23" fmla="*/ 38 h 74"/>
                <a:gd name="T24" fmla="*/ 73 w 74"/>
                <a:gd name="T25" fmla="*/ 39 h 74"/>
                <a:gd name="T26" fmla="*/ 72 w 74"/>
                <a:gd name="T27" fmla="*/ 39 h 74"/>
                <a:gd name="T28" fmla="*/ 71 w 74"/>
                <a:gd name="T29" fmla="*/ 39 h 74"/>
                <a:gd name="T30" fmla="*/ 39 w 74"/>
                <a:gd name="T31" fmla="*/ 39 h 74"/>
                <a:gd name="T32" fmla="*/ 39 w 74"/>
                <a:gd name="T33" fmla="*/ 71 h 74"/>
                <a:gd name="T34" fmla="*/ 39 w 74"/>
                <a:gd name="T35" fmla="*/ 72 h 74"/>
                <a:gd name="T36" fmla="*/ 39 w 74"/>
                <a:gd name="T37" fmla="*/ 73 h 74"/>
                <a:gd name="T38" fmla="*/ 39 w 74"/>
                <a:gd name="T39" fmla="*/ 74 h 74"/>
                <a:gd name="T40" fmla="*/ 37 w 74"/>
                <a:gd name="T41" fmla="*/ 74 h 74"/>
                <a:gd name="T42" fmla="*/ 36 w 74"/>
                <a:gd name="T43" fmla="*/ 74 h 74"/>
                <a:gd name="T44" fmla="*/ 36 w 74"/>
                <a:gd name="T45" fmla="*/ 73 h 74"/>
                <a:gd name="T46" fmla="*/ 36 w 74"/>
                <a:gd name="T47" fmla="*/ 72 h 74"/>
                <a:gd name="T48" fmla="*/ 36 w 74"/>
                <a:gd name="T49" fmla="*/ 71 h 74"/>
                <a:gd name="T50" fmla="*/ 36 w 74"/>
                <a:gd name="T51" fmla="*/ 39 h 74"/>
                <a:gd name="T52" fmla="*/ 4 w 74"/>
                <a:gd name="T53" fmla="*/ 39 h 74"/>
                <a:gd name="T54" fmla="*/ 3 w 74"/>
                <a:gd name="T55" fmla="*/ 39 h 74"/>
                <a:gd name="T56" fmla="*/ 2 w 74"/>
                <a:gd name="T57" fmla="*/ 39 h 74"/>
                <a:gd name="T58" fmla="*/ 0 w 74"/>
                <a:gd name="T59" fmla="*/ 38 h 74"/>
                <a:gd name="T60" fmla="*/ 0 w 74"/>
                <a:gd name="T61" fmla="*/ 37 h 74"/>
                <a:gd name="T62" fmla="*/ 0 w 74"/>
                <a:gd name="T63" fmla="*/ 36 h 74"/>
                <a:gd name="T64" fmla="*/ 2 w 74"/>
                <a:gd name="T65" fmla="*/ 36 h 74"/>
                <a:gd name="T66" fmla="*/ 3 w 74"/>
                <a:gd name="T67" fmla="*/ 36 h 74"/>
                <a:gd name="T68" fmla="*/ 4 w 74"/>
                <a:gd name="T69" fmla="*/ 34 h 74"/>
                <a:gd name="T70" fmla="*/ 36 w 74"/>
                <a:gd name="T71" fmla="*/ 34 h 74"/>
                <a:gd name="T72" fmla="*/ 36 w 74"/>
                <a:gd name="T73" fmla="*/ 4 h 74"/>
                <a:gd name="T74" fmla="*/ 36 w 74"/>
                <a:gd name="T75" fmla="*/ 3 h 74"/>
                <a:gd name="T76" fmla="*/ 36 w 74"/>
                <a:gd name="T77" fmla="*/ 2 h 74"/>
                <a:gd name="T78" fmla="*/ 36 w 74"/>
                <a:gd name="T79" fmla="*/ 0 h 74"/>
                <a:gd name="T80" fmla="*/ 37 w 74"/>
                <a:gd name="T81"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4" h="74">
                  <a:moveTo>
                    <a:pt x="37" y="0"/>
                  </a:moveTo>
                  <a:lnTo>
                    <a:pt x="39" y="0"/>
                  </a:lnTo>
                  <a:lnTo>
                    <a:pt x="39" y="2"/>
                  </a:lnTo>
                  <a:lnTo>
                    <a:pt x="39" y="3"/>
                  </a:lnTo>
                  <a:lnTo>
                    <a:pt x="39" y="4"/>
                  </a:lnTo>
                  <a:lnTo>
                    <a:pt x="39" y="34"/>
                  </a:lnTo>
                  <a:lnTo>
                    <a:pt x="71" y="34"/>
                  </a:lnTo>
                  <a:lnTo>
                    <a:pt x="72" y="36"/>
                  </a:lnTo>
                  <a:lnTo>
                    <a:pt x="73" y="36"/>
                  </a:lnTo>
                  <a:lnTo>
                    <a:pt x="74" y="36"/>
                  </a:lnTo>
                  <a:lnTo>
                    <a:pt x="74" y="37"/>
                  </a:lnTo>
                  <a:lnTo>
                    <a:pt x="74" y="38"/>
                  </a:lnTo>
                  <a:lnTo>
                    <a:pt x="73" y="39"/>
                  </a:lnTo>
                  <a:lnTo>
                    <a:pt x="72" y="39"/>
                  </a:lnTo>
                  <a:lnTo>
                    <a:pt x="71" y="39"/>
                  </a:lnTo>
                  <a:lnTo>
                    <a:pt x="39" y="39"/>
                  </a:lnTo>
                  <a:lnTo>
                    <a:pt x="39" y="71"/>
                  </a:lnTo>
                  <a:lnTo>
                    <a:pt x="39" y="72"/>
                  </a:lnTo>
                  <a:lnTo>
                    <a:pt x="39" y="73"/>
                  </a:lnTo>
                  <a:lnTo>
                    <a:pt x="39" y="74"/>
                  </a:lnTo>
                  <a:lnTo>
                    <a:pt x="37" y="74"/>
                  </a:lnTo>
                  <a:lnTo>
                    <a:pt x="36" y="74"/>
                  </a:lnTo>
                  <a:lnTo>
                    <a:pt x="36" y="73"/>
                  </a:lnTo>
                  <a:lnTo>
                    <a:pt x="36" y="72"/>
                  </a:lnTo>
                  <a:lnTo>
                    <a:pt x="36" y="71"/>
                  </a:lnTo>
                  <a:lnTo>
                    <a:pt x="36" y="39"/>
                  </a:lnTo>
                  <a:lnTo>
                    <a:pt x="4" y="39"/>
                  </a:lnTo>
                  <a:lnTo>
                    <a:pt x="3" y="39"/>
                  </a:lnTo>
                  <a:lnTo>
                    <a:pt x="2" y="39"/>
                  </a:lnTo>
                  <a:lnTo>
                    <a:pt x="0" y="38"/>
                  </a:lnTo>
                  <a:lnTo>
                    <a:pt x="0" y="37"/>
                  </a:lnTo>
                  <a:lnTo>
                    <a:pt x="0" y="36"/>
                  </a:lnTo>
                  <a:lnTo>
                    <a:pt x="2" y="36"/>
                  </a:lnTo>
                  <a:lnTo>
                    <a:pt x="3" y="36"/>
                  </a:lnTo>
                  <a:lnTo>
                    <a:pt x="4" y="34"/>
                  </a:lnTo>
                  <a:lnTo>
                    <a:pt x="36" y="34"/>
                  </a:lnTo>
                  <a:lnTo>
                    <a:pt x="36" y="4"/>
                  </a:lnTo>
                  <a:lnTo>
                    <a:pt x="36" y="3"/>
                  </a:lnTo>
                  <a:lnTo>
                    <a:pt x="36" y="2"/>
                  </a:lnTo>
                  <a:lnTo>
                    <a:pt x="36" y="0"/>
                  </a:lnTo>
                  <a:lnTo>
                    <a:pt x="37"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2567"/>
            <p:cNvSpPr>
              <a:spLocks noEditPoints="1"/>
            </p:cNvSpPr>
            <p:nvPr/>
          </p:nvSpPr>
          <p:spPr bwMode="auto">
            <a:xfrm>
              <a:off x="895" y="1997"/>
              <a:ext cx="76" cy="76"/>
            </a:xfrm>
            <a:custGeom>
              <a:avLst/>
              <a:gdLst>
                <a:gd name="T0" fmla="*/ 76 w 76"/>
                <a:gd name="T1" fmla="*/ 62 h 76"/>
                <a:gd name="T2" fmla="*/ 76 w 76"/>
                <a:gd name="T3" fmla="*/ 71 h 76"/>
                <a:gd name="T4" fmla="*/ 75 w 76"/>
                <a:gd name="T5" fmla="*/ 73 h 76"/>
                <a:gd name="T6" fmla="*/ 73 w 76"/>
                <a:gd name="T7" fmla="*/ 71 h 76"/>
                <a:gd name="T8" fmla="*/ 73 w 76"/>
                <a:gd name="T9" fmla="*/ 63 h 76"/>
                <a:gd name="T10" fmla="*/ 54 w 76"/>
                <a:gd name="T11" fmla="*/ 52 h 76"/>
                <a:gd name="T12" fmla="*/ 70 w 76"/>
                <a:gd name="T13" fmla="*/ 56 h 76"/>
                <a:gd name="T14" fmla="*/ 72 w 76"/>
                <a:gd name="T15" fmla="*/ 58 h 76"/>
                <a:gd name="T16" fmla="*/ 72 w 76"/>
                <a:gd name="T17" fmla="*/ 60 h 76"/>
                <a:gd name="T18" fmla="*/ 72 w 76"/>
                <a:gd name="T19" fmla="*/ 45 h 76"/>
                <a:gd name="T20" fmla="*/ 72 w 76"/>
                <a:gd name="T21" fmla="*/ 46 h 76"/>
                <a:gd name="T22" fmla="*/ 70 w 76"/>
                <a:gd name="T23" fmla="*/ 46 h 76"/>
                <a:gd name="T24" fmla="*/ 72 w 76"/>
                <a:gd name="T25" fmla="*/ 45 h 76"/>
                <a:gd name="T26" fmla="*/ 76 w 76"/>
                <a:gd name="T27" fmla="*/ 31 h 76"/>
                <a:gd name="T28" fmla="*/ 76 w 76"/>
                <a:gd name="T29" fmla="*/ 34 h 76"/>
                <a:gd name="T30" fmla="*/ 76 w 76"/>
                <a:gd name="T31" fmla="*/ 43 h 76"/>
                <a:gd name="T32" fmla="*/ 72 w 76"/>
                <a:gd name="T33" fmla="*/ 42 h 76"/>
                <a:gd name="T34" fmla="*/ 73 w 76"/>
                <a:gd name="T35" fmla="*/ 37 h 76"/>
                <a:gd name="T36" fmla="*/ 73 w 76"/>
                <a:gd name="T37" fmla="*/ 32 h 76"/>
                <a:gd name="T38" fmla="*/ 75 w 76"/>
                <a:gd name="T39" fmla="*/ 31 h 76"/>
                <a:gd name="T40" fmla="*/ 3 w 76"/>
                <a:gd name="T41" fmla="*/ 0 h 76"/>
                <a:gd name="T42" fmla="*/ 24 w 76"/>
                <a:gd name="T43" fmla="*/ 3 h 76"/>
                <a:gd name="T44" fmla="*/ 26 w 76"/>
                <a:gd name="T45" fmla="*/ 3 h 76"/>
                <a:gd name="T46" fmla="*/ 25 w 76"/>
                <a:gd name="T47" fmla="*/ 6 h 76"/>
                <a:gd name="T48" fmla="*/ 24 w 76"/>
                <a:gd name="T49" fmla="*/ 6 h 76"/>
                <a:gd name="T50" fmla="*/ 19 w 76"/>
                <a:gd name="T51" fmla="*/ 4 h 76"/>
                <a:gd name="T52" fmla="*/ 13 w 76"/>
                <a:gd name="T53" fmla="*/ 4 h 76"/>
                <a:gd name="T54" fmla="*/ 7 w 76"/>
                <a:gd name="T55" fmla="*/ 6 h 76"/>
                <a:gd name="T56" fmla="*/ 4 w 76"/>
                <a:gd name="T57" fmla="*/ 12 h 76"/>
                <a:gd name="T58" fmla="*/ 4 w 76"/>
                <a:gd name="T59" fmla="*/ 21 h 76"/>
                <a:gd name="T60" fmla="*/ 4 w 76"/>
                <a:gd name="T61" fmla="*/ 26 h 76"/>
                <a:gd name="T62" fmla="*/ 5 w 76"/>
                <a:gd name="T63" fmla="*/ 29 h 76"/>
                <a:gd name="T64" fmla="*/ 9 w 76"/>
                <a:gd name="T65" fmla="*/ 30 h 76"/>
                <a:gd name="T66" fmla="*/ 8 w 76"/>
                <a:gd name="T67" fmla="*/ 40 h 76"/>
                <a:gd name="T68" fmla="*/ 5 w 76"/>
                <a:gd name="T69" fmla="*/ 40 h 76"/>
                <a:gd name="T70" fmla="*/ 4 w 76"/>
                <a:gd name="T71" fmla="*/ 41 h 76"/>
                <a:gd name="T72" fmla="*/ 4 w 76"/>
                <a:gd name="T73" fmla="*/ 47 h 76"/>
                <a:gd name="T74" fmla="*/ 8 w 76"/>
                <a:gd name="T75" fmla="*/ 64 h 76"/>
                <a:gd name="T76" fmla="*/ 24 w 76"/>
                <a:gd name="T77" fmla="*/ 73 h 76"/>
                <a:gd name="T78" fmla="*/ 26 w 76"/>
                <a:gd name="T79" fmla="*/ 74 h 76"/>
                <a:gd name="T80" fmla="*/ 26 w 76"/>
                <a:gd name="T81" fmla="*/ 75 h 76"/>
                <a:gd name="T82" fmla="*/ 24 w 76"/>
                <a:gd name="T83" fmla="*/ 76 h 76"/>
                <a:gd name="T84" fmla="*/ 22 w 76"/>
                <a:gd name="T85" fmla="*/ 75 h 76"/>
                <a:gd name="T86" fmla="*/ 2 w 76"/>
                <a:gd name="T87" fmla="*/ 68 h 76"/>
                <a:gd name="T88" fmla="*/ 0 w 76"/>
                <a:gd name="T89" fmla="*/ 65 h 76"/>
                <a:gd name="T90" fmla="*/ 0 w 76"/>
                <a:gd name="T91" fmla="*/ 1 h 76"/>
                <a:gd name="T92" fmla="*/ 2 w 76"/>
                <a:gd name="T93"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76">
                  <a:moveTo>
                    <a:pt x="72" y="60"/>
                  </a:moveTo>
                  <a:lnTo>
                    <a:pt x="76" y="62"/>
                  </a:lnTo>
                  <a:lnTo>
                    <a:pt x="76" y="71"/>
                  </a:lnTo>
                  <a:lnTo>
                    <a:pt x="76" y="71"/>
                  </a:lnTo>
                  <a:lnTo>
                    <a:pt x="76" y="73"/>
                  </a:lnTo>
                  <a:lnTo>
                    <a:pt x="75" y="73"/>
                  </a:lnTo>
                  <a:lnTo>
                    <a:pt x="73" y="73"/>
                  </a:lnTo>
                  <a:lnTo>
                    <a:pt x="73" y="71"/>
                  </a:lnTo>
                  <a:lnTo>
                    <a:pt x="73" y="68"/>
                  </a:lnTo>
                  <a:lnTo>
                    <a:pt x="73" y="63"/>
                  </a:lnTo>
                  <a:lnTo>
                    <a:pt x="72" y="60"/>
                  </a:lnTo>
                  <a:close/>
                  <a:moveTo>
                    <a:pt x="54" y="52"/>
                  </a:moveTo>
                  <a:lnTo>
                    <a:pt x="67" y="54"/>
                  </a:lnTo>
                  <a:lnTo>
                    <a:pt x="70" y="56"/>
                  </a:lnTo>
                  <a:lnTo>
                    <a:pt x="71" y="56"/>
                  </a:lnTo>
                  <a:lnTo>
                    <a:pt x="72" y="58"/>
                  </a:lnTo>
                  <a:lnTo>
                    <a:pt x="72" y="59"/>
                  </a:lnTo>
                  <a:lnTo>
                    <a:pt x="72" y="60"/>
                  </a:lnTo>
                  <a:lnTo>
                    <a:pt x="54" y="52"/>
                  </a:lnTo>
                  <a:close/>
                  <a:moveTo>
                    <a:pt x="72" y="45"/>
                  </a:moveTo>
                  <a:lnTo>
                    <a:pt x="72" y="45"/>
                  </a:lnTo>
                  <a:lnTo>
                    <a:pt x="72" y="46"/>
                  </a:lnTo>
                  <a:lnTo>
                    <a:pt x="70" y="46"/>
                  </a:lnTo>
                  <a:lnTo>
                    <a:pt x="70" y="46"/>
                  </a:lnTo>
                  <a:lnTo>
                    <a:pt x="67" y="46"/>
                  </a:lnTo>
                  <a:lnTo>
                    <a:pt x="72" y="45"/>
                  </a:lnTo>
                  <a:close/>
                  <a:moveTo>
                    <a:pt x="75" y="31"/>
                  </a:moveTo>
                  <a:lnTo>
                    <a:pt x="76" y="31"/>
                  </a:lnTo>
                  <a:lnTo>
                    <a:pt x="76" y="32"/>
                  </a:lnTo>
                  <a:lnTo>
                    <a:pt x="76" y="34"/>
                  </a:lnTo>
                  <a:lnTo>
                    <a:pt x="76" y="39"/>
                  </a:lnTo>
                  <a:lnTo>
                    <a:pt x="76" y="43"/>
                  </a:lnTo>
                  <a:lnTo>
                    <a:pt x="72" y="45"/>
                  </a:lnTo>
                  <a:lnTo>
                    <a:pt x="72" y="42"/>
                  </a:lnTo>
                  <a:lnTo>
                    <a:pt x="73" y="40"/>
                  </a:lnTo>
                  <a:lnTo>
                    <a:pt x="73" y="37"/>
                  </a:lnTo>
                  <a:lnTo>
                    <a:pt x="73" y="35"/>
                  </a:lnTo>
                  <a:lnTo>
                    <a:pt x="73" y="32"/>
                  </a:lnTo>
                  <a:lnTo>
                    <a:pt x="73" y="31"/>
                  </a:lnTo>
                  <a:lnTo>
                    <a:pt x="75" y="31"/>
                  </a:lnTo>
                  <a:close/>
                  <a:moveTo>
                    <a:pt x="2" y="0"/>
                  </a:moveTo>
                  <a:lnTo>
                    <a:pt x="3" y="0"/>
                  </a:lnTo>
                  <a:lnTo>
                    <a:pt x="4" y="0"/>
                  </a:lnTo>
                  <a:lnTo>
                    <a:pt x="24" y="3"/>
                  </a:lnTo>
                  <a:lnTo>
                    <a:pt x="25" y="3"/>
                  </a:lnTo>
                  <a:lnTo>
                    <a:pt x="26" y="3"/>
                  </a:lnTo>
                  <a:lnTo>
                    <a:pt x="26" y="4"/>
                  </a:lnTo>
                  <a:lnTo>
                    <a:pt x="25" y="6"/>
                  </a:lnTo>
                  <a:lnTo>
                    <a:pt x="25" y="6"/>
                  </a:lnTo>
                  <a:lnTo>
                    <a:pt x="24" y="6"/>
                  </a:lnTo>
                  <a:lnTo>
                    <a:pt x="22" y="6"/>
                  </a:lnTo>
                  <a:lnTo>
                    <a:pt x="19" y="4"/>
                  </a:lnTo>
                  <a:lnTo>
                    <a:pt x="15" y="4"/>
                  </a:lnTo>
                  <a:lnTo>
                    <a:pt x="13" y="4"/>
                  </a:lnTo>
                  <a:lnTo>
                    <a:pt x="9" y="4"/>
                  </a:lnTo>
                  <a:lnTo>
                    <a:pt x="7" y="6"/>
                  </a:lnTo>
                  <a:lnTo>
                    <a:pt x="5" y="8"/>
                  </a:lnTo>
                  <a:lnTo>
                    <a:pt x="4" y="12"/>
                  </a:lnTo>
                  <a:lnTo>
                    <a:pt x="4" y="15"/>
                  </a:lnTo>
                  <a:lnTo>
                    <a:pt x="4" y="21"/>
                  </a:lnTo>
                  <a:lnTo>
                    <a:pt x="4" y="24"/>
                  </a:lnTo>
                  <a:lnTo>
                    <a:pt x="4" y="26"/>
                  </a:lnTo>
                  <a:lnTo>
                    <a:pt x="4" y="28"/>
                  </a:lnTo>
                  <a:lnTo>
                    <a:pt x="5" y="29"/>
                  </a:lnTo>
                  <a:lnTo>
                    <a:pt x="7" y="30"/>
                  </a:lnTo>
                  <a:lnTo>
                    <a:pt x="9" y="30"/>
                  </a:lnTo>
                  <a:lnTo>
                    <a:pt x="54" y="52"/>
                  </a:lnTo>
                  <a:lnTo>
                    <a:pt x="8" y="40"/>
                  </a:lnTo>
                  <a:lnTo>
                    <a:pt x="7" y="40"/>
                  </a:lnTo>
                  <a:lnTo>
                    <a:pt x="5" y="40"/>
                  </a:lnTo>
                  <a:lnTo>
                    <a:pt x="4" y="40"/>
                  </a:lnTo>
                  <a:lnTo>
                    <a:pt x="4" y="41"/>
                  </a:lnTo>
                  <a:lnTo>
                    <a:pt x="4" y="42"/>
                  </a:lnTo>
                  <a:lnTo>
                    <a:pt x="4" y="47"/>
                  </a:lnTo>
                  <a:lnTo>
                    <a:pt x="4" y="57"/>
                  </a:lnTo>
                  <a:lnTo>
                    <a:pt x="8" y="64"/>
                  </a:lnTo>
                  <a:lnTo>
                    <a:pt x="13" y="68"/>
                  </a:lnTo>
                  <a:lnTo>
                    <a:pt x="24" y="73"/>
                  </a:lnTo>
                  <a:lnTo>
                    <a:pt x="25" y="73"/>
                  </a:lnTo>
                  <a:lnTo>
                    <a:pt x="26" y="74"/>
                  </a:lnTo>
                  <a:lnTo>
                    <a:pt x="26" y="75"/>
                  </a:lnTo>
                  <a:lnTo>
                    <a:pt x="26" y="75"/>
                  </a:lnTo>
                  <a:lnTo>
                    <a:pt x="25" y="76"/>
                  </a:lnTo>
                  <a:lnTo>
                    <a:pt x="24" y="76"/>
                  </a:lnTo>
                  <a:lnTo>
                    <a:pt x="24" y="75"/>
                  </a:lnTo>
                  <a:lnTo>
                    <a:pt x="22" y="75"/>
                  </a:lnTo>
                  <a:lnTo>
                    <a:pt x="3" y="69"/>
                  </a:lnTo>
                  <a:lnTo>
                    <a:pt x="2" y="68"/>
                  </a:lnTo>
                  <a:lnTo>
                    <a:pt x="0" y="66"/>
                  </a:lnTo>
                  <a:lnTo>
                    <a:pt x="0" y="65"/>
                  </a:lnTo>
                  <a:lnTo>
                    <a:pt x="0" y="2"/>
                  </a:lnTo>
                  <a:lnTo>
                    <a:pt x="0" y="1"/>
                  </a:lnTo>
                  <a:lnTo>
                    <a:pt x="0" y="0"/>
                  </a:lnTo>
                  <a:lnTo>
                    <a:pt x="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2568"/>
            <p:cNvSpPr>
              <a:spLocks noEditPoints="1"/>
            </p:cNvSpPr>
            <p:nvPr/>
          </p:nvSpPr>
          <p:spPr bwMode="auto">
            <a:xfrm>
              <a:off x="937" y="1978"/>
              <a:ext cx="52" cy="26"/>
            </a:xfrm>
            <a:custGeom>
              <a:avLst/>
              <a:gdLst>
                <a:gd name="T0" fmla="*/ 50 w 52"/>
                <a:gd name="T1" fmla="*/ 25 h 26"/>
                <a:gd name="T2" fmla="*/ 52 w 52"/>
                <a:gd name="T3" fmla="*/ 26 h 26"/>
                <a:gd name="T4" fmla="*/ 50 w 52"/>
                <a:gd name="T5" fmla="*/ 26 h 26"/>
                <a:gd name="T6" fmla="*/ 50 w 52"/>
                <a:gd name="T7" fmla="*/ 25 h 26"/>
                <a:gd name="T8" fmla="*/ 20 w 52"/>
                <a:gd name="T9" fmla="*/ 16 h 26"/>
                <a:gd name="T10" fmla="*/ 46 w 52"/>
                <a:gd name="T11" fmla="*/ 16 h 26"/>
                <a:gd name="T12" fmla="*/ 47 w 52"/>
                <a:gd name="T13" fmla="*/ 16 h 26"/>
                <a:gd name="T14" fmla="*/ 48 w 52"/>
                <a:gd name="T15" fmla="*/ 16 h 26"/>
                <a:gd name="T16" fmla="*/ 48 w 52"/>
                <a:gd name="T17" fmla="*/ 17 h 26"/>
                <a:gd name="T18" fmla="*/ 50 w 52"/>
                <a:gd name="T19" fmla="*/ 20 h 26"/>
                <a:gd name="T20" fmla="*/ 50 w 52"/>
                <a:gd name="T21" fmla="*/ 23 h 26"/>
                <a:gd name="T22" fmla="*/ 50 w 52"/>
                <a:gd name="T23" fmla="*/ 25 h 26"/>
                <a:gd name="T24" fmla="*/ 20 w 52"/>
                <a:gd name="T25" fmla="*/ 16 h 26"/>
                <a:gd name="T26" fmla="*/ 1 w 52"/>
                <a:gd name="T27" fmla="*/ 10 h 26"/>
                <a:gd name="T28" fmla="*/ 20 w 52"/>
                <a:gd name="T29" fmla="*/ 16 h 26"/>
                <a:gd name="T30" fmla="*/ 5 w 52"/>
                <a:gd name="T31" fmla="*/ 16 h 26"/>
                <a:gd name="T32" fmla="*/ 6 w 52"/>
                <a:gd name="T33" fmla="*/ 20 h 26"/>
                <a:gd name="T34" fmla="*/ 7 w 52"/>
                <a:gd name="T35" fmla="*/ 23 h 26"/>
                <a:gd name="T36" fmla="*/ 7 w 52"/>
                <a:gd name="T37" fmla="*/ 26 h 26"/>
                <a:gd name="T38" fmla="*/ 5 w 52"/>
                <a:gd name="T39" fmla="*/ 26 h 26"/>
                <a:gd name="T40" fmla="*/ 5 w 52"/>
                <a:gd name="T41" fmla="*/ 25 h 26"/>
                <a:gd name="T42" fmla="*/ 5 w 52"/>
                <a:gd name="T43" fmla="*/ 22 h 26"/>
                <a:gd name="T44" fmla="*/ 3 w 52"/>
                <a:gd name="T45" fmla="*/ 19 h 26"/>
                <a:gd name="T46" fmla="*/ 2 w 52"/>
                <a:gd name="T47" fmla="*/ 15 h 26"/>
                <a:gd name="T48" fmla="*/ 0 w 52"/>
                <a:gd name="T49" fmla="*/ 13 h 26"/>
                <a:gd name="T50" fmla="*/ 0 w 52"/>
                <a:gd name="T51" fmla="*/ 11 h 26"/>
                <a:gd name="T52" fmla="*/ 0 w 52"/>
                <a:gd name="T53" fmla="*/ 10 h 26"/>
                <a:gd name="T54" fmla="*/ 1 w 52"/>
                <a:gd name="T55" fmla="*/ 10 h 26"/>
                <a:gd name="T56" fmla="*/ 50 w 52"/>
                <a:gd name="T57" fmla="*/ 4 h 26"/>
                <a:gd name="T58" fmla="*/ 50 w 52"/>
                <a:gd name="T59" fmla="*/ 6 h 26"/>
                <a:gd name="T60" fmla="*/ 48 w 52"/>
                <a:gd name="T61" fmla="*/ 9 h 26"/>
                <a:gd name="T62" fmla="*/ 48 w 52"/>
                <a:gd name="T63" fmla="*/ 10 h 26"/>
                <a:gd name="T64" fmla="*/ 47 w 52"/>
                <a:gd name="T65" fmla="*/ 10 h 26"/>
                <a:gd name="T66" fmla="*/ 46 w 52"/>
                <a:gd name="T67" fmla="*/ 10 h 26"/>
                <a:gd name="T68" fmla="*/ 50 w 52"/>
                <a:gd name="T69" fmla="*/ 4 h 26"/>
                <a:gd name="T70" fmla="*/ 50 w 52"/>
                <a:gd name="T71" fmla="*/ 0 h 26"/>
                <a:gd name="T72" fmla="*/ 52 w 52"/>
                <a:gd name="T73" fmla="*/ 0 h 26"/>
                <a:gd name="T74" fmla="*/ 50 w 52"/>
                <a:gd name="T75" fmla="*/ 4 h 26"/>
                <a:gd name="T76" fmla="*/ 50 w 52"/>
                <a:gd name="T77" fmla="*/ 3 h 26"/>
                <a:gd name="T78" fmla="*/ 50 w 52"/>
                <a:gd name="T7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2" h="26">
                  <a:moveTo>
                    <a:pt x="50" y="25"/>
                  </a:moveTo>
                  <a:lnTo>
                    <a:pt x="52" y="26"/>
                  </a:lnTo>
                  <a:lnTo>
                    <a:pt x="50" y="26"/>
                  </a:lnTo>
                  <a:lnTo>
                    <a:pt x="50" y="25"/>
                  </a:lnTo>
                  <a:close/>
                  <a:moveTo>
                    <a:pt x="20" y="16"/>
                  </a:moveTo>
                  <a:lnTo>
                    <a:pt x="46" y="16"/>
                  </a:lnTo>
                  <a:lnTo>
                    <a:pt x="47" y="16"/>
                  </a:lnTo>
                  <a:lnTo>
                    <a:pt x="48" y="16"/>
                  </a:lnTo>
                  <a:lnTo>
                    <a:pt x="48" y="17"/>
                  </a:lnTo>
                  <a:lnTo>
                    <a:pt x="50" y="20"/>
                  </a:lnTo>
                  <a:lnTo>
                    <a:pt x="50" y="23"/>
                  </a:lnTo>
                  <a:lnTo>
                    <a:pt x="50" y="25"/>
                  </a:lnTo>
                  <a:lnTo>
                    <a:pt x="20" y="16"/>
                  </a:lnTo>
                  <a:close/>
                  <a:moveTo>
                    <a:pt x="1" y="10"/>
                  </a:moveTo>
                  <a:lnTo>
                    <a:pt x="20" y="16"/>
                  </a:lnTo>
                  <a:lnTo>
                    <a:pt x="5" y="16"/>
                  </a:lnTo>
                  <a:lnTo>
                    <a:pt x="6" y="20"/>
                  </a:lnTo>
                  <a:lnTo>
                    <a:pt x="7" y="23"/>
                  </a:lnTo>
                  <a:lnTo>
                    <a:pt x="7" y="26"/>
                  </a:lnTo>
                  <a:lnTo>
                    <a:pt x="5" y="26"/>
                  </a:lnTo>
                  <a:lnTo>
                    <a:pt x="5" y="25"/>
                  </a:lnTo>
                  <a:lnTo>
                    <a:pt x="5" y="22"/>
                  </a:lnTo>
                  <a:lnTo>
                    <a:pt x="3" y="19"/>
                  </a:lnTo>
                  <a:lnTo>
                    <a:pt x="2" y="15"/>
                  </a:lnTo>
                  <a:lnTo>
                    <a:pt x="0" y="13"/>
                  </a:lnTo>
                  <a:lnTo>
                    <a:pt x="0" y="11"/>
                  </a:lnTo>
                  <a:lnTo>
                    <a:pt x="0" y="10"/>
                  </a:lnTo>
                  <a:lnTo>
                    <a:pt x="1" y="10"/>
                  </a:lnTo>
                  <a:close/>
                  <a:moveTo>
                    <a:pt x="50" y="4"/>
                  </a:moveTo>
                  <a:lnTo>
                    <a:pt x="50" y="6"/>
                  </a:lnTo>
                  <a:lnTo>
                    <a:pt x="48" y="9"/>
                  </a:lnTo>
                  <a:lnTo>
                    <a:pt x="48" y="10"/>
                  </a:lnTo>
                  <a:lnTo>
                    <a:pt x="47" y="10"/>
                  </a:lnTo>
                  <a:lnTo>
                    <a:pt x="46" y="10"/>
                  </a:lnTo>
                  <a:lnTo>
                    <a:pt x="50" y="4"/>
                  </a:lnTo>
                  <a:close/>
                  <a:moveTo>
                    <a:pt x="50" y="0"/>
                  </a:moveTo>
                  <a:lnTo>
                    <a:pt x="52" y="0"/>
                  </a:lnTo>
                  <a:lnTo>
                    <a:pt x="50" y="4"/>
                  </a:lnTo>
                  <a:lnTo>
                    <a:pt x="50" y="3"/>
                  </a:lnTo>
                  <a:lnTo>
                    <a:pt x="5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2569"/>
            <p:cNvSpPr>
              <a:spLocks/>
            </p:cNvSpPr>
            <p:nvPr/>
          </p:nvSpPr>
          <p:spPr bwMode="auto">
            <a:xfrm>
              <a:off x="937" y="1931"/>
              <a:ext cx="52" cy="32"/>
            </a:xfrm>
            <a:custGeom>
              <a:avLst/>
              <a:gdLst>
                <a:gd name="T0" fmla="*/ 14 w 52"/>
                <a:gd name="T1" fmla="*/ 0 h 32"/>
                <a:gd name="T2" fmla="*/ 22 w 52"/>
                <a:gd name="T3" fmla="*/ 2 h 32"/>
                <a:gd name="T4" fmla="*/ 29 w 52"/>
                <a:gd name="T5" fmla="*/ 7 h 32"/>
                <a:gd name="T6" fmla="*/ 37 w 52"/>
                <a:gd name="T7" fmla="*/ 17 h 32"/>
                <a:gd name="T8" fmla="*/ 46 w 52"/>
                <a:gd name="T9" fmla="*/ 26 h 32"/>
                <a:gd name="T10" fmla="*/ 46 w 52"/>
                <a:gd name="T11" fmla="*/ 12 h 32"/>
                <a:gd name="T12" fmla="*/ 46 w 52"/>
                <a:gd name="T13" fmla="*/ 10 h 32"/>
                <a:gd name="T14" fmla="*/ 46 w 52"/>
                <a:gd name="T15" fmla="*/ 7 h 32"/>
                <a:gd name="T16" fmla="*/ 46 w 52"/>
                <a:gd name="T17" fmla="*/ 5 h 32"/>
                <a:gd name="T18" fmla="*/ 45 w 52"/>
                <a:gd name="T19" fmla="*/ 4 h 32"/>
                <a:gd name="T20" fmla="*/ 43 w 52"/>
                <a:gd name="T21" fmla="*/ 4 h 32"/>
                <a:gd name="T22" fmla="*/ 41 w 52"/>
                <a:gd name="T23" fmla="*/ 2 h 32"/>
                <a:gd name="T24" fmla="*/ 39 w 52"/>
                <a:gd name="T25" fmla="*/ 2 h 32"/>
                <a:gd name="T26" fmla="*/ 39 w 52"/>
                <a:gd name="T27" fmla="*/ 0 h 32"/>
                <a:gd name="T28" fmla="*/ 52 w 52"/>
                <a:gd name="T29" fmla="*/ 2 h 32"/>
                <a:gd name="T30" fmla="*/ 52 w 52"/>
                <a:gd name="T31" fmla="*/ 32 h 32"/>
                <a:gd name="T32" fmla="*/ 51 w 52"/>
                <a:gd name="T33" fmla="*/ 32 h 32"/>
                <a:gd name="T34" fmla="*/ 50 w 52"/>
                <a:gd name="T35" fmla="*/ 32 h 32"/>
                <a:gd name="T36" fmla="*/ 48 w 52"/>
                <a:gd name="T37" fmla="*/ 30 h 32"/>
                <a:gd name="T38" fmla="*/ 33 w 52"/>
                <a:gd name="T39" fmla="*/ 16 h 32"/>
                <a:gd name="T40" fmla="*/ 28 w 52"/>
                <a:gd name="T41" fmla="*/ 12 h 32"/>
                <a:gd name="T42" fmla="*/ 24 w 52"/>
                <a:gd name="T43" fmla="*/ 10 h 32"/>
                <a:gd name="T44" fmla="*/ 19 w 52"/>
                <a:gd name="T45" fmla="*/ 9 h 32"/>
                <a:gd name="T46" fmla="*/ 14 w 52"/>
                <a:gd name="T47" fmla="*/ 7 h 32"/>
                <a:gd name="T48" fmla="*/ 11 w 52"/>
                <a:gd name="T49" fmla="*/ 9 h 32"/>
                <a:gd name="T50" fmla="*/ 7 w 52"/>
                <a:gd name="T51" fmla="*/ 10 h 32"/>
                <a:gd name="T52" fmla="*/ 5 w 52"/>
                <a:gd name="T53" fmla="*/ 11 h 32"/>
                <a:gd name="T54" fmla="*/ 2 w 52"/>
                <a:gd name="T55" fmla="*/ 15 h 32"/>
                <a:gd name="T56" fmla="*/ 2 w 52"/>
                <a:gd name="T57" fmla="*/ 18 h 32"/>
                <a:gd name="T58" fmla="*/ 2 w 52"/>
                <a:gd name="T59" fmla="*/ 22 h 32"/>
                <a:gd name="T60" fmla="*/ 3 w 52"/>
                <a:gd name="T61" fmla="*/ 24 h 32"/>
                <a:gd name="T62" fmla="*/ 7 w 52"/>
                <a:gd name="T63" fmla="*/ 27 h 32"/>
                <a:gd name="T64" fmla="*/ 9 w 52"/>
                <a:gd name="T65" fmla="*/ 29 h 32"/>
                <a:gd name="T66" fmla="*/ 9 w 52"/>
                <a:gd name="T67" fmla="*/ 28 h 32"/>
                <a:gd name="T68" fmla="*/ 9 w 52"/>
                <a:gd name="T69" fmla="*/ 28 h 32"/>
                <a:gd name="T70" fmla="*/ 11 w 52"/>
                <a:gd name="T71" fmla="*/ 26 h 32"/>
                <a:gd name="T72" fmla="*/ 12 w 52"/>
                <a:gd name="T73" fmla="*/ 24 h 32"/>
                <a:gd name="T74" fmla="*/ 14 w 52"/>
                <a:gd name="T75" fmla="*/ 23 h 32"/>
                <a:gd name="T76" fmla="*/ 16 w 52"/>
                <a:gd name="T77" fmla="*/ 24 h 32"/>
                <a:gd name="T78" fmla="*/ 17 w 52"/>
                <a:gd name="T79" fmla="*/ 26 h 32"/>
                <a:gd name="T80" fmla="*/ 18 w 52"/>
                <a:gd name="T81" fmla="*/ 27 h 32"/>
                <a:gd name="T82" fmla="*/ 18 w 52"/>
                <a:gd name="T83" fmla="*/ 28 h 32"/>
                <a:gd name="T84" fmla="*/ 18 w 52"/>
                <a:gd name="T85" fmla="*/ 28 h 32"/>
                <a:gd name="T86" fmla="*/ 18 w 52"/>
                <a:gd name="T87" fmla="*/ 29 h 32"/>
                <a:gd name="T88" fmla="*/ 17 w 52"/>
                <a:gd name="T89" fmla="*/ 30 h 32"/>
                <a:gd name="T90" fmla="*/ 16 w 52"/>
                <a:gd name="T91" fmla="*/ 32 h 32"/>
                <a:gd name="T92" fmla="*/ 13 w 52"/>
                <a:gd name="T93" fmla="*/ 32 h 32"/>
                <a:gd name="T94" fmla="*/ 11 w 52"/>
                <a:gd name="T95" fmla="*/ 32 h 32"/>
                <a:gd name="T96" fmla="*/ 7 w 52"/>
                <a:gd name="T97" fmla="*/ 30 h 32"/>
                <a:gd name="T98" fmla="*/ 3 w 52"/>
                <a:gd name="T99" fmla="*/ 28 h 32"/>
                <a:gd name="T100" fmla="*/ 2 w 52"/>
                <a:gd name="T101" fmla="*/ 24 h 32"/>
                <a:gd name="T102" fmla="*/ 0 w 52"/>
                <a:gd name="T103" fmla="*/ 21 h 32"/>
                <a:gd name="T104" fmla="*/ 0 w 52"/>
                <a:gd name="T105" fmla="*/ 17 h 32"/>
                <a:gd name="T106" fmla="*/ 0 w 52"/>
                <a:gd name="T107" fmla="*/ 12 h 32"/>
                <a:gd name="T108" fmla="*/ 2 w 52"/>
                <a:gd name="T109" fmla="*/ 7 h 32"/>
                <a:gd name="T110" fmla="*/ 6 w 52"/>
                <a:gd name="T111" fmla="*/ 4 h 32"/>
                <a:gd name="T112" fmla="*/ 9 w 52"/>
                <a:gd name="T113" fmla="*/ 1 h 32"/>
                <a:gd name="T114" fmla="*/ 14 w 52"/>
                <a:gd name="T11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 h="32">
                  <a:moveTo>
                    <a:pt x="14" y="0"/>
                  </a:moveTo>
                  <a:lnTo>
                    <a:pt x="22" y="2"/>
                  </a:lnTo>
                  <a:lnTo>
                    <a:pt x="29" y="7"/>
                  </a:lnTo>
                  <a:lnTo>
                    <a:pt x="37" y="17"/>
                  </a:lnTo>
                  <a:lnTo>
                    <a:pt x="46" y="26"/>
                  </a:lnTo>
                  <a:lnTo>
                    <a:pt x="46" y="12"/>
                  </a:lnTo>
                  <a:lnTo>
                    <a:pt x="46" y="10"/>
                  </a:lnTo>
                  <a:lnTo>
                    <a:pt x="46" y="7"/>
                  </a:lnTo>
                  <a:lnTo>
                    <a:pt x="46" y="5"/>
                  </a:lnTo>
                  <a:lnTo>
                    <a:pt x="45" y="4"/>
                  </a:lnTo>
                  <a:lnTo>
                    <a:pt x="43" y="4"/>
                  </a:lnTo>
                  <a:lnTo>
                    <a:pt x="41" y="2"/>
                  </a:lnTo>
                  <a:lnTo>
                    <a:pt x="39" y="2"/>
                  </a:lnTo>
                  <a:lnTo>
                    <a:pt x="39" y="0"/>
                  </a:lnTo>
                  <a:lnTo>
                    <a:pt x="52" y="2"/>
                  </a:lnTo>
                  <a:lnTo>
                    <a:pt x="52" y="32"/>
                  </a:lnTo>
                  <a:lnTo>
                    <a:pt x="51" y="32"/>
                  </a:lnTo>
                  <a:lnTo>
                    <a:pt x="50" y="32"/>
                  </a:lnTo>
                  <a:lnTo>
                    <a:pt x="48" y="30"/>
                  </a:lnTo>
                  <a:lnTo>
                    <a:pt x="33" y="16"/>
                  </a:lnTo>
                  <a:lnTo>
                    <a:pt x="28" y="12"/>
                  </a:lnTo>
                  <a:lnTo>
                    <a:pt x="24" y="10"/>
                  </a:lnTo>
                  <a:lnTo>
                    <a:pt x="19" y="9"/>
                  </a:lnTo>
                  <a:lnTo>
                    <a:pt x="14" y="7"/>
                  </a:lnTo>
                  <a:lnTo>
                    <a:pt x="11" y="9"/>
                  </a:lnTo>
                  <a:lnTo>
                    <a:pt x="7" y="10"/>
                  </a:lnTo>
                  <a:lnTo>
                    <a:pt x="5" y="11"/>
                  </a:lnTo>
                  <a:lnTo>
                    <a:pt x="2" y="15"/>
                  </a:lnTo>
                  <a:lnTo>
                    <a:pt x="2" y="18"/>
                  </a:lnTo>
                  <a:lnTo>
                    <a:pt x="2" y="22"/>
                  </a:lnTo>
                  <a:lnTo>
                    <a:pt x="3" y="24"/>
                  </a:lnTo>
                  <a:lnTo>
                    <a:pt x="7" y="27"/>
                  </a:lnTo>
                  <a:lnTo>
                    <a:pt x="9" y="29"/>
                  </a:lnTo>
                  <a:lnTo>
                    <a:pt x="9" y="28"/>
                  </a:lnTo>
                  <a:lnTo>
                    <a:pt x="9" y="28"/>
                  </a:lnTo>
                  <a:lnTo>
                    <a:pt x="11" y="26"/>
                  </a:lnTo>
                  <a:lnTo>
                    <a:pt x="12" y="24"/>
                  </a:lnTo>
                  <a:lnTo>
                    <a:pt x="14" y="23"/>
                  </a:lnTo>
                  <a:lnTo>
                    <a:pt x="16" y="24"/>
                  </a:lnTo>
                  <a:lnTo>
                    <a:pt x="17" y="26"/>
                  </a:lnTo>
                  <a:lnTo>
                    <a:pt x="18" y="27"/>
                  </a:lnTo>
                  <a:lnTo>
                    <a:pt x="18" y="28"/>
                  </a:lnTo>
                  <a:lnTo>
                    <a:pt x="18" y="28"/>
                  </a:lnTo>
                  <a:lnTo>
                    <a:pt x="18" y="29"/>
                  </a:lnTo>
                  <a:lnTo>
                    <a:pt x="17" y="30"/>
                  </a:lnTo>
                  <a:lnTo>
                    <a:pt x="16" y="32"/>
                  </a:lnTo>
                  <a:lnTo>
                    <a:pt x="13" y="32"/>
                  </a:lnTo>
                  <a:lnTo>
                    <a:pt x="11" y="32"/>
                  </a:lnTo>
                  <a:lnTo>
                    <a:pt x="7" y="30"/>
                  </a:lnTo>
                  <a:lnTo>
                    <a:pt x="3" y="28"/>
                  </a:lnTo>
                  <a:lnTo>
                    <a:pt x="2" y="24"/>
                  </a:lnTo>
                  <a:lnTo>
                    <a:pt x="0" y="21"/>
                  </a:lnTo>
                  <a:lnTo>
                    <a:pt x="0" y="17"/>
                  </a:lnTo>
                  <a:lnTo>
                    <a:pt x="0" y="12"/>
                  </a:lnTo>
                  <a:lnTo>
                    <a:pt x="2" y="7"/>
                  </a:lnTo>
                  <a:lnTo>
                    <a:pt x="6" y="4"/>
                  </a:lnTo>
                  <a:lnTo>
                    <a:pt x="9" y="1"/>
                  </a:lnTo>
                  <a:lnTo>
                    <a:pt x="1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2570"/>
            <p:cNvSpPr>
              <a:spLocks/>
            </p:cNvSpPr>
            <p:nvPr/>
          </p:nvSpPr>
          <p:spPr bwMode="auto">
            <a:xfrm>
              <a:off x="4184" y="1320"/>
              <a:ext cx="55" cy="50"/>
            </a:xfrm>
            <a:custGeom>
              <a:avLst/>
              <a:gdLst>
                <a:gd name="T0" fmla="*/ 20 w 55"/>
                <a:gd name="T1" fmla="*/ 0 h 50"/>
                <a:gd name="T2" fmla="*/ 50 w 55"/>
                <a:gd name="T3" fmla="*/ 0 h 50"/>
                <a:gd name="T4" fmla="*/ 53 w 55"/>
                <a:gd name="T5" fmla="*/ 0 h 50"/>
                <a:gd name="T6" fmla="*/ 54 w 55"/>
                <a:gd name="T7" fmla="*/ 0 h 50"/>
                <a:gd name="T8" fmla="*/ 55 w 55"/>
                <a:gd name="T9" fmla="*/ 1 h 50"/>
                <a:gd name="T10" fmla="*/ 55 w 55"/>
                <a:gd name="T11" fmla="*/ 3 h 50"/>
                <a:gd name="T12" fmla="*/ 55 w 55"/>
                <a:gd name="T13" fmla="*/ 4 h 50"/>
                <a:gd name="T14" fmla="*/ 54 w 55"/>
                <a:gd name="T15" fmla="*/ 5 h 50"/>
                <a:gd name="T16" fmla="*/ 53 w 55"/>
                <a:gd name="T17" fmla="*/ 6 h 50"/>
                <a:gd name="T18" fmla="*/ 51 w 55"/>
                <a:gd name="T19" fmla="*/ 6 h 50"/>
                <a:gd name="T20" fmla="*/ 50 w 55"/>
                <a:gd name="T21" fmla="*/ 6 h 50"/>
                <a:gd name="T22" fmla="*/ 31 w 55"/>
                <a:gd name="T23" fmla="*/ 6 h 50"/>
                <a:gd name="T24" fmla="*/ 23 w 55"/>
                <a:gd name="T25" fmla="*/ 45 h 50"/>
                <a:gd name="T26" fmla="*/ 23 w 55"/>
                <a:gd name="T27" fmla="*/ 46 h 50"/>
                <a:gd name="T28" fmla="*/ 22 w 55"/>
                <a:gd name="T29" fmla="*/ 47 h 50"/>
                <a:gd name="T30" fmla="*/ 21 w 55"/>
                <a:gd name="T31" fmla="*/ 49 h 50"/>
                <a:gd name="T32" fmla="*/ 19 w 55"/>
                <a:gd name="T33" fmla="*/ 50 h 50"/>
                <a:gd name="T34" fmla="*/ 17 w 55"/>
                <a:gd name="T35" fmla="*/ 49 h 50"/>
                <a:gd name="T36" fmla="*/ 16 w 55"/>
                <a:gd name="T37" fmla="*/ 47 h 50"/>
                <a:gd name="T38" fmla="*/ 15 w 55"/>
                <a:gd name="T39" fmla="*/ 46 h 50"/>
                <a:gd name="T40" fmla="*/ 16 w 55"/>
                <a:gd name="T41" fmla="*/ 45 h 50"/>
                <a:gd name="T42" fmla="*/ 16 w 55"/>
                <a:gd name="T43" fmla="*/ 44 h 50"/>
                <a:gd name="T44" fmla="*/ 16 w 55"/>
                <a:gd name="T45" fmla="*/ 43 h 50"/>
                <a:gd name="T46" fmla="*/ 27 w 55"/>
                <a:gd name="T47" fmla="*/ 6 h 50"/>
                <a:gd name="T48" fmla="*/ 19 w 55"/>
                <a:gd name="T49" fmla="*/ 6 h 50"/>
                <a:gd name="T50" fmla="*/ 16 w 55"/>
                <a:gd name="T51" fmla="*/ 6 h 50"/>
                <a:gd name="T52" fmla="*/ 14 w 55"/>
                <a:gd name="T53" fmla="*/ 7 h 50"/>
                <a:gd name="T54" fmla="*/ 11 w 55"/>
                <a:gd name="T55" fmla="*/ 9 h 50"/>
                <a:gd name="T56" fmla="*/ 8 w 55"/>
                <a:gd name="T57" fmla="*/ 11 h 50"/>
                <a:gd name="T58" fmla="*/ 4 w 55"/>
                <a:gd name="T59" fmla="*/ 15 h 50"/>
                <a:gd name="T60" fmla="*/ 3 w 55"/>
                <a:gd name="T61" fmla="*/ 16 h 50"/>
                <a:gd name="T62" fmla="*/ 3 w 55"/>
                <a:gd name="T63" fmla="*/ 16 h 50"/>
                <a:gd name="T64" fmla="*/ 2 w 55"/>
                <a:gd name="T65" fmla="*/ 16 h 50"/>
                <a:gd name="T66" fmla="*/ 2 w 55"/>
                <a:gd name="T67" fmla="*/ 16 h 50"/>
                <a:gd name="T68" fmla="*/ 0 w 55"/>
                <a:gd name="T69" fmla="*/ 15 h 50"/>
                <a:gd name="T70" fmla="*/ 2 w 55"/>
                <a:gd name="T71" fmla="*/ 15 h 50"/>
                <a:gd name="T72" fmla="*/ 3 w 55"/>
                <a:gd name="T73" fmla="*/ 12 h 50"/>
                <a:gd name="T74" fmla="*/ 4 w 55"/>
                <a:gd name="T75" fmla="*/ 10 h 50"/>
                <a:gd name="T76" fmla="*/ 5 w 55"/>
                <a:gd name="T77" fmla="*/ 7 h 50"/>
                <a:gd name="T78" fmla="*/ 8 w 55"/>
                <a:gd name="T79" fmla="*/ 5 h 50"/>
                <a:gd name="T80" fmla="*/ 11 w 55"/>
                <a:gd name="T81" fmla="*/ 3 h 50"/>
                <a:gd name="T82" fmla="*/ 15 w 55"/>
                <a:gd name="T83" fmla="*/ 0 h 50"/>
                <a:gd name="T84" fmla="*/ 17 w 55"/>
                <a:gd name="T85" fmla="*/ 0 h 50"/>
                <a:gd name="T86" fmla="*/ 20 w 55"/>
                <a:gd name="T87"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5" h="50">
                  <a:moveTo>
                    <a:pt x="20" y="0"/>
                  </a:moveTo>
                  <a:lnTo>
                    <a:pt x="50" y="0"/>
                  </a:lnTo>
                  <a:lnTo>
                    <a:pt x="53" y="0"/>
                  </a:lnTo>
                  <a:lnTo>
                    <a:pt x="54" y="0"/>
                  </a:lnTo>
                  <a:lnTo>
                    <a:pt x="55" y="1"/>
                  </a:lnTo>
                  <a:lnTo>
                    <a:pt x="55" y="3"/>
                  </a:lnTo>
                  <a:lnTo>
                    <a:pt x="55" y="4"/>
                  </a:lnTo>
                  <a:lnTo>
                    <a:pt x="54" y="5"/>
                  </a:lnTo>
                  <a:lnTo>
                    <a:pt x="53" y="6"/>
                  </a:lnTo>
                  <a:lnTo>
                    <a:pt x="51" y="6"/>
                  </a:lnTo>
                  <a:lnTo>
                    <a:pt x="50" y="6"/>
                  </a:lnTo>
                  <a:lnTo>
                    <a:pt x="31" y="6"/>
                  </a:lnTo>
                  <a:lnTo>
                    <a:pt x="23" y="45"/>
                  </a:lnTo>
                  <a:lnTo>
                    <a:pt x="23" y="46"/>
                  </a:lnTo>
                  <a:lnTo>
                    <a:pt x="22" y="47"/>
                  </a:lnTo>
                  <a:lnTo>
                    <a:pt x="21" y="49"/>
                  </a:lnTo>
                  <a:lnTo>
                    <a:pt x="19" y="50"/>
                  </a:lnTo>
                  <a:lnTo>
                    <a:pt x="17" y="49"/>
                  </a:lnTo>
                  <a:lnTo>
                    <a:pt x="16" y="47"/>
                  </a:lnTo>
                  <a:lnTo>
                    <a:pt x="15" y="46"/>
                  </a:lnTo>
                  <a:lnTo>
                    <a:pt x="16" y="45"/>
                  </a:lnTo>
                  <a:lnTo>
                    <a:pt x="16" y="44"/>
                  </a:lnTo>
                  <a:lnTo>
                    <a:pt x="16" y="43"/>
                  </a:lnTo>
                  <a:lnTo>
                    <a:pt x="27" y="6"/>
                  </a:lnTo>
                  <a:lnTo>
                    <a:pt x="19" y="6"/>
                  </a:lnTo>
                  <a:lnTo>
                    <a:pt x="16" y="6"/>
                  </a:lnTo>
                  <a:lnTo>
                    <a:pt x="14" y="7"/>
                  </a:lnTo>
                  <a:lnTo>
                    <a:pt x="11" y="9"/>
                  </a:lnTo>
                  <a:lnTo>
                    <a:pt x="8" y="11"/>
                  </a:lnTo>
                  <a:lnTo>
                    <a:pt x="4" y="15"/>
                  </a:lnTo>
                  <a:lnTo>
                    <a:pt x="3" y="16"/>
                  </a:lnTo>
                  <a:lnTo>
                    <a:pt x="3" y="16"/>
                  </a:lnTo>
                  <a:lnTo>
                    <a:pt x="2" y="16"/>
                  </a:lnTo>
                  <a:lnTo>
                    <a:pt x="2" y="16"/>
                  </a:lnTo>
                  <a:lnTo>
                    <a:pt x="0" y="15"/>
                  </a:lnTo>
                  <a:lnTo>
                    <a:pt x="2" y="15"/>
                  </a:lnTo>
                  <a:lnTo>
                    <a:pt x="3" y="12"/>
                  </a:lnTo>
                  <a:lnTo>
                    <a:pt x="4" y="10"/>
                  </a:lnTo>
                  <a:lnTo>
                    <a:pt x="5" y="7"/>
                  </a:lnTo>
                  <a:lnTo>
                    <a:pt x="8" y="5"/>
                  </a:lnTo>
                  <a:lnTo>
                    <a:pt x="11" y="3"/>
                  </a:lnTo>
                  <a:lnTo>
                    <a:pt x="15" y="0"/>
                  </a:lnTo>
                  <a:lnTo>
                    <a:pt x="17" y="0"/>
                  </a:lnTo>
                  <a:lnTo>
                    <a:pt x="2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2571"/>
            <p:cNvSpPr>
              <a:spLocks/>
            </p:cNvSpPr>
            <p:nvPr/>
          </p:nvSpPr>
          <p:spPr bwMode="auto">
            <a:xfrm>
              <a:off x="1327" y="1405"/>
              <a:ext cx="54" cy="50"/>
            </a:xfrm>
            <a:custGeom>
              <a:avLst/>
              <a:gdLst>
                <a:gd name="T0" fmla="*/ 17 w 54"/>
                <a:gd name="T1" fmla="*/ 0 h 50"/>
                <a:gd name="T2" fmla="*/ 18 w 54"/>
                <a:gd name="T3" fmla="*/ 3 h 50"/>
                <a:gd name="T4" fmla="*/ 18 w 54"/>
                <a:gd name="T5" fmla="*/ 6 h 50"/>
                <a:gd name="T6" fmla="*/ 17 w 54"/>
                <a:gd name="T7" fmla="*/ 11 h 50"/>
                <a:gd name="T8" fmla="*/ 15 w 54"/>
                <a:gd name="T9" fmla="*/ 16 h 50"/>
                <a:gd name="T10" fmla="*/ 14 w 54"/>
                <a:gd name="T11" fmla="*/ 20 h 50"/>
                <a:gd name="T12" fmla="*/ 19 w 54"/>
                <a:gd name="T13" fmla="*/ 18 h 50"/>
                <a:gd name="T14" fmla="*/ 24 w 54"/>
                <a:gd name="T15" fmla="*/ 13 h 50"/>
                <a:gd name="T16" fmla="*/ 32 w 54"/>
                <a:gd name="T17" fmla="*/ 7 h 50"/>
                <a:gd name="T18" fmla="*/ 42 w 54"/>
                <a:gd name="T19" fmla="*/ 1 h 50"/>
                <a:gd name="T20" fmla="*/ 48 w 54"/>
                <a:gd name="T21" fmla="*/ 1 h 50"/>
                <a:gd name="T22" fmla="*/ 51 w 54"/>
                <a:gd name="T23" fmla="*/ 3 h 50"/>
                <a:gd name="T24" fmla="*/ 52 w 54"/>
                <a:gd name="T25" fmla="*/ 5 h 50"/>
                <a:gd name="T26" fmla="*/ 49 w 54"/>
                <a:gd name="T27" fmla="*/ 9 h 50"/>
                <a:gd name="T28" fmla="*/ 46 w 54"/>
                <a:gd name="T29" fmla="*/ 11 h 50"/>
                <a:gd name="T30" fmla="*/ 42 w 54"/>
                <a:gd name="T31" fmla="*/ 10 h 50"/>
                <a:gd name="T32" fmla="*/ 41 w 54"/>
                <a:gd name="T33" fmla="*/ 6 h 50"/>
                <a:gd name="T34" fmla="*/ 41 w 54"/>
                <a:gd name="T35" fmla="*/ 4 h 50"/>
                <a:gd name="T36" fmla="*/ 34 w 54"/>
                <a:gd name="T37" fmla="*/ 10 h 50"/>
                <a:gd name="T38" fmla="*/ 24 w 54"/>
                <a:gd name="T39" fmla="*/ 17 h 50"/>
                <a:gd name="T40" fmla="*/ 24 w 54"/>
                <a:gd name="T41" fmla="*/ 21 h 50"/>
                <a:gd name="T42" fmla="*/ 37 w 54"/>
                <a:gd name="T43" fmla="*/ 26 h 50"/>
                <a:gd name="T44" fmla="*/ 40 w 54"/>
                <a:gd name="T45" fmla="*/ 34 h 50"/>
                <a:gd name="T46" fmla="*/ 38 w 54"/>
                <a:gd name="T47" fmla="*/ 39 h 50"/>
                <a:gd name="T48" fmla="*/ 38 w 54"/>
                <a:gd name="T49" fmla="*/ 45 h 50"/>
                <a:gd name="T50" fmla="*/ 41 w 54"/>
                <a:gd name="T51" fmla="*/ 47 h 50"/>
                <a:gd name="T52" fmla="*/ 45 w 54"/>
                <a:gd name="T53" fmla="*/ 47 h 50"/>
                <a:gd name="T54" fmla="*/ 49 w 54"/>
                <a:gd name="T55" fmla="*/ 43 h 50"/>
                <a:gd name="T56" fmla="*/ 52 w 54"/>
                <a:gd name="T57" fmla="*/ 34 h 50"/>
                <a:gd name="T58" fmla="*/ 53 w 54"/>
                <a:gd name="T59" fmla="*/ 32 h 50"/>
                <a:gd name="T60" fmla="*/ 54 w 54"/>
                <a:gd name="T61" fmla="*/ 32 h 50"/>
                <a:gd name="T62" fmla="*/ 54 w 54"/>
                <a:gd name="T63" fmla="*/ 34 h 50"/>
                <a:gd name="T64" fmla="*/ 53 w 54"/>
                <a:gd name="T65" fmla="*/ 39 h 50"/>
                <a:gd name="T66" fmla="*/ 51 w 54"/>
                <a:gd name="T67" fmla="*/ 44 h 50"/>
                <a:gd name="T68" fmla="*/ 46 w 54"/>
                <a:gd name="T69" fmla="*/ 50 h 50"/>
                <a:gd name="T70" fmla="*/ 38 w 54"/>
                <a:gd name="T71" fmla="*/ 50 h 50"/>
                <a:gd name="T72" fmla="*/ 34 w 54"/>
                <a:gd name="T73" fmla="*/ 46 h 50"/>
                <a:gd name="T74" fmla="*/ 31 w 54"/>
                <a:gd name="T75" fmla="*/ 39 h 50"/>
                <a:gd name="T76" fmla="*/ 32 w 54"/>
                <a:gd name="T77" fmla="*/ 35 h 50"/>
                <a:gd name="T78" fmla="*/ 32 w 54"/>
                <a:gd name="T79" fmla="*/ 33 h 50"/>
                <a:gd name="T80" fmla="*/ 30 w 54"/>
                <a:gd name="T81" fmla="*/ 28 h 50"/>
                <a:gd name="T82" fmla="*/ 25 w 54"/>
                <a:gd name="T83" fmla="*/ 24 h 50"/>
                <a:gd name="T84" fmla="*/ 18 w 54"/>
                <a:gd name="T85" fmla="*/ 23 h 50"/>
                <a:gd name="T86" fmla="*/ 11 w 54"/>
                <a:gd name="T87" fmla="*/ 32 h 50"/>
                <a:gd name="T88" fmla="*/ 9 w 54"/>
                <a:gd name="T89" fmla="*/ 40 h 50"/>
                <a:gd name="T90" fmla="*/ 8 w 54"/>
                <a:gd name="T91" fmla="*/ 44 h 50"/>
                <a:gd name="T92" fmla="*/ 7 w 54"/>
                <a:gd name="T93" fmla="*/ 49 h 50"/>
                <a:gd name="T94" fmla="*/ 3 w 54"/>
                <a:gd name="T95" fmla="*/ 50 h 50"/>
                <a:gd name="T96" fmla="*/ 1 w 54"/>
                <a:gd name="T97" fmla="*/ 49 h 50"/>
                <a:gd name="T98" fmla="*/ 0 w 54"/>
                <a:gd name="T99" fmla="*/ 46 h 50"/>
                <a:gd name="T100" fmla="*/ 1 w 54"/>
                <a:gd name="T101" fmla="*/ 45 h 50"/>
                <a:gd name="T102" fmla="*/ 12 w 54"/>
                <a:gd name="T103" fmla="*/ 1 h 50"/>
                <a:gd name="T104" fmla="*/ 14 w 54"/>
                <a:gd name="T105"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4" h="50">
                  <a:moveTo>
                    <a:pt x="15" y="0"/>
                  </a:moveTo>
                  <a:lnTo>
                    <a:pt x="17" y="0"/>
                  </a:lnTo>
                  <a:lnTo>
                    <a:pt x="18" y="1"/>
                  </a:lnTo>
                  <a:lnTo>
                    <a:pt x="18" y="3"/>
                  </a:lnTo>
                  <a:lnTo>
                    <a:pt x="18" y="4"/>
                  </a:lnTo>
                  <a:lnTo>
                    <a:pt x="18" y="6"/>
                  </a:lnTo>
                  <a:lnTo>
                    <a:pt x="17" y="9"/>
                  </a:lnTo>
                  <a:lnTo>
                    <a:pt x="17" y="11"/>
                  </a:lnTo>
                  <a:lnTo>
                    <a:pt x="15" y="13"/>
                  </a:lnTo>
                  <a:lnTo>
                    <a:pt x="15" y="16"/>
                  </a:lnTo>
                  <a:lnTo>
                    <a:pt x="14" y="18"/>
                  </a:lnTo>
                  <a:lnTo>
                    <a:pt x="14" y="20"/>
                  </a:lnTo>
                  <a:lnTo>
                    <a:pt x="17" y="20"/>
                  </a:lnTo>
                  <a:lnTo>
                    <a:pt x="19" y="18"/>
                  </a:lnTo>
                  <a:lnTo>
                    <a:pt x="21" y="16"/>
                  </a:lnTo>
                  <a:lnTo>
                    <a:pt x="24" y="13"/>
                  </a:lnTo>
                  <a:lnTo>
                    <a:pt x="29" y="11"/>
                  </a:lnTo>
                  <a:lnTo>
                    <a:pt x="32" y="7"/>
                  </a:lnTo>
                  <a:lnTo>
                    <a:pt x="37" y="4"/>
                  </a:lnTo>
                  <a:lnTo>
                    <a:pt x="42" y="1"/>
                  </a:lnTo>
                  <a:lnTo>
                    <a:pt x="47" y="1"/>
                  </a:lnTo>
                  <a:lnTo>
                    <a:pt x="48" y="1"/>
                  </a:lnTo>
                  <a:lnTo>
                    <a:pt x="51" y="1"/>
                  </a:lnTo>
                  <a:lnTo>
                    <a:pt x="51" y="3"/>
                  </a:lnTo>
                  <a:lnTo>
                    <a:pt x="51" y="4"/>
                  </a:lnTo>
                  <a:lnTo>
                    <a:pt x="52" y="5"/>
                  </a:lnTo>
                  <a:lnTo>
                    <a:pt x="51" y="6"/>
                  </a:lnTo>
                  <a:lnTo>
                    <a:pt x="49" y="9"/>
                  </a:lnTo>
                  <a:lnTo>
                    <a:pt x="48" y="10"/>
                  </a:lnTo>
                  <a:lnTo>
                    <a:pt x="46" y="11"/>
                  </a:lnTo>
                  <a:lnTo>
                    <a:pt x="43" y="10"/>
                  </a:lnTo>
                  <a:lnTo>
                    <a:pt x="42" y="10"/>
                  </a:lnTo>
                  <a:lnTo>
                    <a:pt x="41" y="7"/>
                  </a:lnTo>
                  <a:lnTo>
                    <a:pt x="41" y="6"/>
                  </a:lnTo>
                  <a:lnTo>
                    <a:pt x="41" y="5"/>
                  </a:lnTo>
                  <a:lnTo>
                    <a:pt x="41" y="4"/>
                  </a:lnTo>
                  <a:lnTo>
                    <a:pt x="37" y="6"/>
                  </a:lnTo>
                  <a:lnTo>
                    <a:pt x="34" y="10"/>
                  </a:lnTo>
                  <a:lnTo>
                    <a:pt x="29" y="13"/>
                  </a:lnTo>
                  <a:lnTo>
                    <a:pt x="24" y="17"/>
                  </a:lnTo>
                  <a:lnTo>
                    <a:pt x="18" y="21"/>
                  </a:lnTo>
                  <a:lnTo>
                    <a:pt x="24" y="21"/>
                  </a:lnTo>
                  <a:lnTo>
                    <a:pt x="31" y="23"/>
                  </a:lnTo>
                  <a:lnTo>
                    <a:pt x="37" y="26"/>
                  </a:lnTo>
                  <a:lnTo>
                    <a:pt x="40" y="33"/>
                  </a:lnTo>
                  <a:lnTo>
                    <a:pt x="40" y="34"/>
                  </a:lnTo>
                  <a:lnTo>
                    <a:pt x="40" y="37"/>
                  </a:lnTo>
                  <a:lnTo>
                    <a:pt x="38" y="39"/>
                  </a:lnTo>
                  <a:lnTo>
                    <a:pt x="38" y="43"/>
                  </a:lnTo>
                  <a:lnTo>
                    <a:pt x="38" y="45"/>
                  </a:lnTo>
                  <a:lnTo>
                    <a:pt x="40" y="46"/>
                  </a:lnTo>
                  <a:lnTo>
                    <a:pt x="41" y="47"/>
                  </a:lnTo>
                  <a:lnTo>
                    <a:pt x="42" y="47"/>
                  </a:lnTo>
                  <a:lnTo>
                    <a:pt x="45" y="47"/>
                  </a:lnTo>
                  <a:lnTo>
                    <a:pt x="47" y="45"/>
                  </a:lnTo>
                  <a:lnTo>
                    <a:pt x="49" y="43"/>
                  </a:lnTo>
                  <a:lnTo>
                    <a:pt x="51" y="38"/>
                  </a:lnTo>
                  <a:lnTo>
                    <a:pt x="52" y="34"/>
                  </a:lnTo>
                  <a:lnTo>
                    <a:pt x="52" y="32"/>
                  </a:lnTo>
                  <a:lnTo>
                    <a:pt x="53" y="32"/>
                  </a:lnTo>
                  <a:lnTo>
                    <a:pt x="54" y="32"/>
                  </a:lnTo>
                  <a:lnTo>
                    <a:pt x="54" y="32"/>
                  </a:lnTo>
                  <a:lnTo>
                    <a:pt x="54" y="33"/>
                  </a:lnTo>
                  <a:lnTo>
                    <a:pt x="54" y="34"/>
                  </a:lnTo>
                  <a:lnTo>
                    <a:pt x="54" y="35"/>
                  </a:lnTo>
                  <a:lnTo>
                    <a:pt x="53" y="39"/>
                  </a:lnTo>
                  <a:lnTo>
                    <a:pt x="52" y="41"/>
                  </a:lnTo>
                  <a:lnTo>
                    <a:pt x="51" y="44"/>
                  </a:lnTo>
                  <a:lnTo>
                    <a:pt x="48" y="47"/>
                  </a:lnTo>
                  <a:lnTo>
                    <a:pt x="46" y="50"/>
                  </a:lnTo>
                  <a:lnTo>
                    <a:pt x="42" y="50"/>
                  </a:lnTo>
                  <a:lnTo>
                    <a:pt x="38" y="50"/>
                  </a:lnTo>
                  <a:lnTo>
                    <a:pt x="36" y="49"/>
                  </a:lnTo>
                  <a:lnTo>
                    <a:pt x="34" y="46"/>
                  </a:lnTo>
                  <a:lnTo>
                    <a:pt x="32" y="43"/>
                  </a:lnTo>
                  <a:lnTo>
                    <a:pt x="31" y="39"/>
                  </a:lnTo>
                  <a:lnTo>
                    <a:pt x="31" y="38"/>
                  </a:lnTo>
                  <a:lnTo>
                    <a:pt x="32" y="35"/>
                  </a:lnTo>
                  <a:lnTo>
                    <a:pt x="32" y="34"/>
                  </a:lnTo>
                  <a:lnTo>
                    <a:pt x="32" y="33"/>
                  </a:lnTo>
                  <a:lnTo>
                    <a:pt x="32" y="30"/>
                  </a:lnTo>
                  <a:lnTo>
                    <a:pt x="30" y="28"/>
                  </a:lnTo>
                  <a:lnTo>
                    <a:pt x="28" y="26"/>
                  </a:lnTo>
                  <a:lnTo>
                    <a:pt x="25" y="24"/>
                  </a:lnTo>
                  <a:lnTo>
                    <a:pt x="21" y="24"/>
                  </a:lnTo>
                  <a:lnTo>
                    <a:pt x="18" y="23"/>
                  </a:lnTo>
                  <a:lnTo>
                    <a:pt x="13" y="23"/>
                  </a:lnTo>
                  <a:lnTo>
                    <a:pt x="11" y="32"/>
                  </a:lnTo>
                  <a:lnTo>
                    <a:pt x="9" y="38"/>
                  </a:lnTo>
                  <a:lnTo>
                    <a:pt x="9" y="40"/>
                  </a:lnTo>
                  <a:lnTo>
                    <a:pt x="8" y="43"/>
                  </a:lnTo>
                  <a:lnTo>
                    <a:pt x="8" y="44"/>
                  </a:lnTo>
                  <a:lnTo>
                    <a:pt x="7" y="46"/>
                  </a:lnTo>
                  <a:lnTo>
                    <a:pt x="7" y="49"/>
                  </a:lnTo>
                  <a:lnTo>
                    <a:pt x="6" y="50"/>
                  </a:lnTo>
                  <a:lnTo>
                    <a:pt x="3" y="50"/>
                  </a:lnTo>
                  <a:lnTo>
                    <a:pt x="2" y="50"/>
                  </a:lnTo>
                  <a:lnTo>
                    <a:pt x="1" y="49"/>
                  </a:lnTo>
                  <a:lnTo>
                    <a:pt x="0" y="47"/>
                  </a:lnTo>
                  <a:lnTo>
                    <a:pt x="0" y="46"/>
                  </a:lnTo>
                  <a:lnTo>
                    <a:pt x="0" y="46"/>
                  </a:lnTo>
                  <a:lnTo>
                    <a:pt x="1" y="45"/>
                  </a:lnTo>
                  <a:lnTo>
                    <a:pt x="11" y="4"/>
                  </a:lnTo>
                  <a:lnTo>
                    <a:pt x="12" y="1"/>
                  </a:lnTo>
                  <a:lnTo>
                    <a:pt x="13" y="0"/>
                  </a:lnTo>
                  <a:lnTo>
                    <a:pt x="14" y="0"/>
                  </a:lnTo>
                  <a:lnTo>
                    <a:pt x="1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2572"/>
            <p:cNvSpPr>
              <a:spLocks noEditPoints="1"/>
            </p:cNvSpPr>
            <p:nvPr/>
          </p:nvSpPr>
          <p:spPr bwMode="auto">
            <a:xfrm>
              <a:off x="1392" y="1420"/>
              <a:ext cx="26" cy="52"/>
            </a:xfrm>
            <a:custGeom>
              <a:avLst/>
              <a:gdLst>
                <a:gd name="T0" fmla="*/ 0 w 26"/>
                <a:gd name="T1" fmla="*/ 50 h 52"/>
                <a:gd name="T2" fmla="*/ 1 w 26"/>
                <a:gd name="T3" fmla="*/ 50 h 52"/>
                <a:gd name="T4" fmla="*/ 0 w 26"/>
                <a:gd name="T5" fmla="*/ 52 h 52"/>
                <a:gd name="T6" fmla="*/ 0 w 26"/>
                <a:gd name="T7" fmla="*/ 50 h 52"/>
                <a:gd name="T8" fmla="*/ 22 w 26"/>
                <a:gd name="T9" fmla="*/ 48 h 52"/>
                <a:gd name="T10" fmla="*/ 23 w 26"/>
                <a:gd name="T11" fmla="*/ 50 h 52"/>
                <a:gd name="T12" fmla="*/ 26 w 26"/>
                <a:gd name="T13" fmla="*/ 50 h 52"/>
                <a:gd name="T14" fmla="*/ 26 w 26"/>
                <a:gd name="T15" fmla="*/ 52 h 52"/>
                <a:gd name="T16" fmla="*/ 22 w 26"/>
                <a:gd name="T17" fmla="*/ 48 h 52"/>
                <a:gd name="T18" fmla="*/ 16 w 26"/>
                <a:gd name="T19" fmla="*/ 45 h 52"/>
                <a:gd name="T20" fmla="*/ 22 w 26"/>
                <a:gd name="T21" fmla="*/ 48 h 52"/>
                <a:gd name="T22" fmla="*/ 20 w 26"/>
                <a:gd name="T23" fmla="*/ 48 h 52"/>
                <a:gd name="T24" fmla="*/ 17 w 26"/>
                <a:gd name="T25" fmla="*/ 48 h 52"/>
                <a:gd name="T26" fmla="*/ 16 w 26"/>
                <a:gd name="T27" fmla="*/ 48 h 52"/>
                <a:gd name="T28" fmla="*/ 16 w 26"/>
                <a:gd name="T29" fmla="*/ 47 h 52"/>
                <a:gd name="T30" fmla="*/ 16 w 26"/>
                <a:gd name="T31" fmla="*/ 45 h 52"/>
                <a:gd name="T32" fmla="*/ 10 w 26"/>
                <a:gd name="T33" fmla="*/ 20 h 52"/>
                <a:gd name="T34" fmla="*/ 10 w 26"/>
                <a:gd name="T35" fmla="*/ 45 h 52"/>
                <a:gd name="T36" fmla="*/ 10 w 26"/>
                <a:gd name="T37" fmla="*/ 47 h 52"/>
                <a:gd name="T38" fmla="*/ 10 w 26"/>
                <a:gd name="T39" fmla="*/ 48 h 52"/>
                <a:gd name="T40" fmla="*/ 9 w 26"/>
                <a:gd name="T41" fmla="*/ 48 h 52"/>
                <a:gd name="T42" fmla="*/ 6 w 26"/>
                <a:gd name="T43" fmla="*/ 48 h 52"/>
                <a:gd name="T44" fmla="*/ 3 w 26"/>
                <a:gd name="T45" fmla="*/ 50 h 52"/>
                <a:gd name="T46" fmla="*/ 1 w 26"/>
                <a:gd name="T47" fmla="*/ 50 h 52"/>
                <a:gd name="T48" fmla="*/ 10 w 26"/>
                <a:gd name="T49" fmla="*/ 20 h 52"/>
                <a:gd name="T50" fmla="*/ 14 w 26"/>
                <a:gd name="T51" fmla="*/ 0 h 52"/>
                <a:gd name="T52" fmla="*/ 15 w 26"/>
                <a:gd name="T53" fmla="*/ 0 h 52"/>
                <a:gd name="T54" fmla="*/ 16 w 26"/>
                <a:gd name="T55" fmla="*/ 0 h 52"/>
                <a:gd name="T56" fmla="*/ 16 w 26"/>
                <a:gd name="T57" fmla="*/ 1 h 52"/>
                <a:gd name="T58" fmla="*/ 10 w 26"/>
                <a:gd name="T59" fmla="*/ 20 h 52"/>
                <a:gd name="T60" fmla="*/ 10 w 26"/>
                <a:gd name="T61" fmla="*/ 5 h 52"/>
                <a:gd name="T62" fmla="*/ 6 w 26"/>
                <a:gd name="T63" fmla="*/ 6 h 52"/>
                <a:gd name="T64" fmla="*/ 3 w 26"/>
                <a:gd name="T65" fmla="*/ 7 h 52"/>
                <a:gd name="T66" fmla="*/ 0 w 26"/>
                <a:gd name="T67" fmla="*/ 7 h 52"/>
                <a:gd name="T68" fmla="*/ 0 w 26"/>
                <a:gd name="T69" fmla="*/ 5 h 52"/>
                <a:gd name="T70" fmla="*/ 1 w 26"/>
                <a:gd name="T71" fmla="*/ 5 h 52"/>
                <a:gd name="T72" fmla="*/ 4 w 26"/>
                <a:gd name="T73" fmla="*/ 3 h 52"/>
                <a:gd name="T74" fmla="*/ 7 w 26"/>
                <a:gd name="T75" fmla="*/ 3 h 52"/>
                <a:gd name="T76" fmla="*/ 11 w 26"/>
                <a:gd name="T77" fmla="*/ 2 h 52"/>
                <a:gd name="T78" fmla="*/ 14 w 26"/>
                <a:gd name="T79"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 h="52">
                  <a:moveTo>
                    <a:pt x="0" y="50"/>
                  </a:moveTo>
                  <a:lnTo>
                    <a:pt x="1" y="50"/>
                  </a:lnTo>
                  <a:lnTo>
                    <a:pt x="0" y="52"/>
                  </a:lnTo>
                  <a:lnTo>
                    <a:pt x="0" y="50"/>
                  </a:lnTo>
                  <a:close/>
                  <a:moveTo>
                    <a:pt x="22" y="48"/>
                  </a:moveTo>
                  <a:lnTo>
                    <a:pt x="23" y="50"/>
                  </a:lnTo>
                  <a:lnTo>
                    <a:pt x="26" y="50"/>
                  </a:lnTo>
                  <a:lnTo>
                    <a:pt x="26" y="52"/>
                  </a:lnTo>
                  <a:lnTo>
                    <a:pt x="22" y="48"/>
                  </a:lnTo>
                  <a:close/>
                  <a:moveTo>
                    <a:pt x="16" y="45"/>
                  </a:moveTo>
                  <a:lnTo>
                    <a:pt x="22" y="48"/>
                  </a:lnTo>
                  <a:lnTo>
                    <a:pt x="20" y="48"/>
                  </a:lnTo>
                  <a:lnTo>
                    <a:pt x="17" y="48"/>
                  </a:lnTo>
                  <a:lnTo>
                    <a:pt x="16" y="48"/>
                  </a:lnTo>
                  <a:lnTo>
                    <a:pt x="16" y="47"/>
                  </a:lnTo>
                  <a:lnTo>
                    <a:pt x="16" y="45"/>
                  </a:lnTo>
                  <a:close/>
                  <a:moveTo>
                    <a:pt x="10" y="20"/>
                  </a:moveTo>
                  <a:lnTo>
                    <a:pt x="10" y="45"/>
                  </a:lnTo>
                  <a:lnTo>
                    <a:pt x="10" y="47"/>
                  </a:lnTo>
                  <a:lnTo>
                    <a:pt x="10" y="48"/>
                  </a:lnTo>
                  <a:lnTo>
                    <a:pt x="9" y="48"/>
                  </a:lnTo>
                  <a:lnTo>
                    <a:pt x="6" y="48"/>
                  </a:lnTo>
                  <a:lnTo>
                    <a:pt x="3" y="50"/>
                  </a:lnTo>
                  <a:lnTo>
                    <a:pt x="1" y="50"/>
                  </a:lnTo>
                  <a:lnTo>
                    <a:pt x="10" y="20"/>
                  </a:lnTo>
                  <a:close/>
                  <a:moveTo>
                    <a:pt x="14" y="0"/>
                  </a:moveTo>
                  <a:lnTo>
                    <a:pt x="15" y="0"/>
                  </a:lnTo>
                  <a:lnTo>
                    <a:pt x="16" y="0"/>
                  </a:lnTo>
                  <a:lnTo>
                    <a:pt x="16" y="1"/>
                  </a:lnTo>
                  <a:lnTo>
                    <a:pt x="10" y="20"/>
                  </a:lnTo>
                  <a:lnTo>
                    <a:pt x="10" y="5"/>
                  </a:lnTo>
                  <a:lnTo>
                    <a:pt x="6" y="6"/>
                  </a:lnTo>
                  <a:lnTo>
                    <a:pt x="3" y="7"/>
                  </a:lnTo>
                  <a:lnTo>
                    <a:pt x="0" y="7"/>
                  </a:lnTo>
                  <a:lnTo>
                    <a:pt x="0" y="5"/>
                  </a:lnTo>
                  <a:lnTo>
                    <a:pt x="1" y="5"/>
                  </a:lnTo>
                  <a:lnTo>
                    <a:pt x="4" y="3"/>
                  </a:lnTo>
                  <a:lnTo>
                    <a:pt x="7" y="3"/>
                  </a:lnTo>
                  <a:lnTo>
                    <a:pt x="11" y="2"/>
                  </a:lnTo>
                  <a:lnTo>
                    <a:pt x="1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2573"/>
            <p:cNvSpPr>
              <a:spLocks/>
            </p:cNvSpPr>
            <p:nvPr/>
          </p:nvSpPr>
          <p:spPr bwMode="auto">
            <a:xfrm>
              <a:off x="3644" y="1405"/>
              <a:ext cx="55" cy="50"/>
            </a:xfrm>
            <a:custGeom>
              <a:avLst/>
              <a:gdLst>
                <a:gd name="T0" fmla="*/ 17 w 55"/>
                <a:gd name="T1" fmla="*/ 0 h 50"/>
                <a:gd name="T2" fmla="*/ 18 w 55"/>
                <a:gd name="T3" fmla="*/ 3 h 50"/>
                <a:gd name="T4" fmla="*/ 18 w 55"/>
                <a:gd name="T5" fmla="*/ 6 h 50"/>
                <a:gd name="T6" fmla="*/ 17 w 55"/>
                <a:gd name="T7" fmla="*/ 11 h 50"/>
                <a:gd name="T8" fmla="*/ 16 w 55"/>
                <a:gd name="T9" fmla="*/ 16 h 50"/>
                <a:gd name="T10" fmla="*/ 15 w 55"/>
                <a:gd name="T11" fmla="*/ 20 h 50"/>
                <a:gd name="T12" fmla="*/ 19 w 55"/>
                <a:gd name="T13" fmla="*/ 18 h 50"/>
                <a:gd name="T14" fmla="*/ 24 w 55"/>
                <a:gd name="T15" fmla="*/ 13 h 50"/>
                <a:gd name="T16" fmla="*/ 33 w 55"/>
                <a:gd name="T17" fmla="*/ 7 h 50"/>
                <a:gd name="T18" fmla="*/ 42 w 55"/>
                <a:gd name="T19" fmla="*/ 1 h 50"/>
                <a:gd name="T20" fmla="*/ 49 w 55"/>
                <a:gd name="T21" fmla="*/ 1 h 50"/>
                <a:gd name="T22" fmla="*/ 51 w 55"/>
                <a:gd name="T23" fmla="*/ 3 h 50"/>
                <a:gd name="T24" fmla="*/ 52 w 55"/>
                <a:gd name="T25" fmla="*/ 5 h 50"/>
                <a:gd name="T26" fmla="*/ 50 w 55"/>
                <a:gd name="T27" fmla="*/ 9 h 50"/>
                <a:gd name="T28" fmla="*/ 46 w 55"/>
                <a:gd name="T29" fmla="*/ 11 h 50"/>
                <a:gd name="T30" fmla="*/ 42 w 55"/>
                <a:gd name="T31" fmla="*/ 10 h 50"/>
                <a:gd name="T32" fmla="*/ 41 w 55"/>
                <a:gd name="T33" fmla="*/ 6 h 50"/>
                <a:gd name="T34" fmla="*/ 41 w 55"/>
                <a:gd name="T35" fmla="*/ 4 h 50"/>
                <a:gd name="T36" fmla="*/ 34 w 55"/>
                <a:gd name="T37" fmla="*/ 10 h 50"/>
                <a:gd name="T38" fmla="*/ 24 w 55"/>
                <a:gd name="T39" fmla="*/ 17 h 50"/>
                <a:gd name="T40" fmla="*/ 24 w 55"/>
                <a:gd name="T41" fmla="*/ 21 h 50"/>
                <a:gd name="T42" fmla="*/ 38 w 55"/>
                <a:gd name="T43" fmla="*/ 26 h 50"/>
                <a:gd name="T44" fmla="*/ 40 w 55"/>
                <a:gd name="T45" fmla="*/ 34 h 50"/>
                <a:gd name="T46" fmla="*/ 39 w 55"/>
                <a:gd name="T47" fmla="*/ 39 h 50"/>
                <a:gd name="T48" fmla="*/ 39 w 55"/>
                <a:gd name="T49" fmla="*/ 45 h 50"/>
                <a:gd name="T50" fmla="*/ 41 w 55"/>
                <a:gd name="T51" fmla="*/ 47 h 50"/>
                <a:gd name="T52" fmla="*/ 45 w 55"/>
                <a:gd name="T53" fmla="*/ 47 h 50"/>
                <a:gd name="T54" fmla="*/ 50 w 55"/>
                <a:gd name="T55" fmla="*/ 43 h 50"/>
                <a:gd name="T56" fmla="*/ 52 w 55"/>
                <a:gd name="T57" fmla="*/ 34 h 50"/>
                <a:gd name="T58" fmla="*/ 53 w 55"/>
                <a:gd name="T59" fmla="*/ 32 h 50"/>
                <a:gd name="T60" fmla="*/ 55 w 55"/>
                <a:gd name="T61" fmla="*/ 32 h 50"/>
                <a:gd name="T62" fmla="*/ 55 w 55"/>
                <a:gd name="T63" fmla="*/ 34 h 50"/>
                <a:gd name="T64" fmla="*/ 53 w 55"/>
                <a:gd name="T65" fmla="*/ 39 h 50"/>
                <a:gd name="T66" fmla="*/ 51 w 55"/>
                <a:gd name="T67" fmla="*/ 44 h 50"/>
                <a:gd name="T68" fmla="*/ 46 w 55"/>
                <a:gd name="T69" fmla="*/ 50 h 50"/>
                <a:gd name="T70" fmla="*/ 39 w 55"/>
                <a:gd name="T71" fmla="*/ 50 h 50"/>
                <a:gd name="T72" fmla="*/ 34 w 55"/>
                <a:gd name="T73" fmla="*/ 46 h 50"/>
                <a:gd name="T74" fmla="*/ 32 w 55"/>
                <a:gd name="T75" fmla="*/ 39 h 50"/>
                <a:gd name="T76" fmla="*/ 33 w 55"/>
                <a:gd name="T77" fmla="*/ 35 h 50"/>
                <a:gd name="T78" fmla="*/ 33 w 55"/>
                <a:gd name="T79" fmla="*/ 33 h 50"/>
                <a:gd name="T80" fmla="*/ 30 w 55"/>
                <a:gd name="T81" fmla="*/ 28 h 50"/>
                <a:gd name="T82" fmla="*/ 25 w 55"/>
                <a:gd name="T83" fmla="*/ 24 h 50"/>
                <a:gd name="T84" fmla="*/ 18 w 55"/>
                <a:gd name="T85" fmla="*/ 23 h 50"/>
                <a:gd name="T86" fmla="*/ 11 w 55"/>
                <a:gd name="T87" fmla="*/ 32 h 50"/>
                <a:gd name="T88" fmla="*/ 10 w 55"/>
                <a:gd name="T89" fmla="*/ 40 h 50"/>
                <a:gd name="T90" fmla="*/ 8 w 55"/>
                <a:gd name="T91" fmla="*/ 44 h 50"/>
                <a:gd name="T92" fmla="*/ 7 w 55"/>
                <a:gd name="T93" fmla="*/ 49 h 50"/>
                <a:gd name="T94" fmla="*/ 4 w 55"/>
                <a:gd name="T95" fmla="*/ 50 h 50"/>
                <a:gd name="T96" fmla="*/ 1 w 55"/>
                <a:gd name="T97" fmla="*/ 49 h 50"/>
                <a:gd name="T98" fmla="*/ 0 w 55"/>
                <a:gd name="T99" fmla="*/ 46 h 50"/>
                <a:gd name="T100" fmla="*/ 1 w 55"/>
                <a:gd name="T101" fmla="*/ 45 h 50"/>
                <a:gd name="T102" fmla="*/ 12 w 55"/>
                <a:gd name="T103" fmla="*/ 1 h 50"/>
                <a:gd name="T104" fmla="*/ 15 w 55"/>
                <a:gd name="T105"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50">
                  <a:moveTo>
                    <a:pt x="16" y="0"/>
                  </a:moveTo>
                  <a:lnTo>
                    <a:pt x="17" y="0"/>
                  </a:lnTo>
                  <a:lnTo>
                    <a:pt x="18" y="1"/>
                  </a:lnTo>
                  <a:lnTo>
                    <a:pt x="18" y="3"/>
                  </a:lnTo>
                  <a:lnTo>
                    <a:pt x="18" y="4"/>
                  </a:lnTo>
                  <a:lnTo>
                    <a:pt x="18" y="6"/>
                  </a:lnTo>
                  <a:lnTo>
                    <a:pt x="17" y="9"/>
                  </a:lnTo>
                  <a:lnTo>
                    <a:pt x="17" y="11"/>
                  </a:lnTo>
                  <a:lnTo>
                    <a:pt x="16" y="13"/>
                  </a:lnTo>
                  <a:lnTo>
                    <a:pt x="16" y="16"/>
                  </a:lnTo>
                  <a:lnTo>
                    <a:pt x="15" y="18"/>
                  </a:lnTo>
                  <a:lnTo>
                    <a:pt x="15" y="20"/>
                  </a:lnTo>
                  <a:lnTo>
                    <a:pt x="17" y="20"/>
                  </a:lnTo>
                  <a:lnTo>
                    <a:pt x="19" y="18"/>
                  </a:lnTo>
                  <a:lnTo>
                    <a:pt x="22" y="16"/>
                  </a:lnTo>
                  <a:lnTo>
                    <a:pt x="24" y="13"/>
                  </a:lnTo>
                  <a:lnTo>
                    <a:pt x="29" y="11"/>
                  </a:lnTo>
                  <a:lnTo>
                    <a:pt x="33" y="7"/>
                  </a:lnTo>
                  <a:lnTo>
                    <a:pt x="38" y="4"/>
                  </a:lnTo>
                  <a:lnTo>
                    <a:pt x="42" y="1"/>
                  </a:lnTo>
                  <a:lnTo>
                    <a:pt x="47" y="1"/>
                  </a:lnTo>
                  <a:lnTo>
                    <a:pt x="49" y="1"/>
                  </a:lnTo>
                  <a:lnTo>
                    <a:pt x="51" y="1"/>
                  </a:lnTo>
                  <a:lnTo>
                    <a:pt x="51" y="3"/>
                  </a:lnTo>
                  <a:lnTo>
                    <a:pt x="51" y="4"/>
                  </a:lnTo>
                  <a:lnTo>
                    <a:pt x="52" y="5"/>
                  </a:lnTo>
                  <a:lnTo>
                    <a:pt x="51" y="6"/>
                  </a:lnTo>
                  <a:lnTo>
                    <a:pt x="50" y="9"/>
                  </a:lnTo>
                  <a:lnTo>
                    <a:pt x="49" y="10"/>
                  </a:lnTo>
                  <a:lnTo>
                    <a:pt x="46" y="11"/>
                  </a:lnTo>
                  <a:lnTo>
                    <a:pt x="44" y="10"/>
                  </a:lnTo>
                  <a:lnTo>
                    <a:pt x="42" y="10"/>
                  </a:lnTo>
                  <a:lnTo>
                    <a:pt x="41" y="7"/>
                  </a:lnTo>
                  <a:lnTo>
                    <a:pt x="41" y="6"/>
                  </a:lnTo>
                  <a:lnTo>
                    <a:pt x="41" y="5"/>
                  </a:lnTo>
                  <a:lnTo>
                    <a:pt x="41" y="4"/>
                  </a:lnTo>
                  <a:lnTo>
                    <a:pt x="38" y="6"/>
                  </a:lnTo>
                  <a:lnTo>
                    <a:pt x="34" y="10"/>
                  </a:lnTo>
                  <a:lnTo>
                    <a:pt x="29" y="13"/>
                  </a:lnTo>
                  <a:lnTo>
                    <a:pt x="24" y="17"/>
                  </a:lnTo>
                  <a:lnTo>
                    <a:pt x="18" y="21"/>
                  </a:lnTo>
                  <a:lnTo>
                    <a:pt x="24" y="21"/>
                  </a:lnTo>
                  <a:lnTo>
                    <a:pt x="32" y="23"/>
                  </a:lnTo>
                  <a:lnTo>
                    <a:pt x="38" y="26"/>
                  </a:lnTo>
                  <a:lnTo>
                    <a:pt x="40" y="33"/>
                  </a:lnTo>
                  <a:lnTo>
                    <a:pt x="40" y="34"/>
                  </a:lnTo>
                  <a:lnTo>
                    <a:pt x="40" y="37"/>
                  </a:lnTo>
                  <a:lnTo>
                    <a:pt x="39" y="39"/>
                  </a:lnTo>
                  <a:lnTo>
                    <a:pt x="39" y="43"/>
                  </a:lnTo>
                  <a:lnTo>
                    <a:pt x="39" y="45"/>
                  </a:lnTo>
                  <a:lnTo>
                    <a:pt x="40" y="46"/>
                  </a:lnTo>
                  <a:lnTo>
                    <a:pt x="41" y="47"/>
                  </a:lnTo>
                  <a:lnTo>
                    <a:pt x="42" y="47"/>
                  </a:lnTo>
                  <a:lnTo>
                    <a:pt x="45" y="47"/>
                  </a:lnTo>
                  <a:lnTo>
                    <a:pt x="47" y="45"/>
                  </a:lnTo>
                  <a:lnTo>
                    <a:pt x="50" y="43"/>
                  </a:lnTo>
                  <a:lnTo>
                    <a:pt x="51" y="38"/>
                  </a:lnTo>
                  <a:lnTo>
                    <a:pt x="52" y="34"/>
                  </a:lnTo>
                  <a:lnTo>
                    <a:pt x="52" y="32"/>
                  </a:lnTo>
                  <a:lnTo>
                    <a:pt x="53" y="32"/>
                  </a:lnTo>
                  <a:lnTo>
                    <a:pt x="55" y="32"/>
                  </a:lnTo>
                  <a:lnTo>
                    <a:pt x="55" y="32"/>
                  </a:lnTo>
                  <a:lnTo>
                    <a:pt x="55" y="33"/>
                  </a:lnTo>
                  <a:lnTo>
                    <a:pt x="55" y="34"/>
                  </a:lnTo>
                  <a:lnTo>
                    <a:pt x="55" y="35"/>
                  </a:lnTo>
                  <a:lnTo>
                    <a:pt x="53" y="39"/>
                  </a:lnTo>
                  <a:lnTo>
                    <a:pt x="52" y="41"/>
                  </a:lnTo>
                  <a:lnTo>
                    <a:pt x="51" y="44"/>
                  </a:lnTo>
                  <a:lnTo>
                    <a:pt x="49" y="47"/>
                  </a:lnTo>
                  <a:lnTo>
                    <a:pt x="46" y="50"/>
                  </a:lnTo>
                  <a:lnTo>
                    <a:pt x="42" y="50"/>
                  </a:lnTo>
                  <a:lnTo>
                    <a:pt x="39" y="50"/>
                  </a:lnTo>
                  <a:lnTo>
                    <a:pt x="36" y="49"/>
                  </a:lnTo>
                  <a:lnTo>
                    <a:pt x="34" y="46"/>
                  </a:lnTo>
                  <a:lnTo>
                    <a:pt x="33" y="43"/>
                  </a:lnTo>
                  <a:lnTo>
                    <a:pt x="32" y="39"/>
                  </a:lnTo>
                  <a:lnTo>
                    <a:pt x="32" y="38"/>
                  </a:lnTo>
                  <a:lnTo>
                    <a:pt x="33" y="35"/>
                  </a:lnTo>
                  <a:lnTo>
                    <a:pt x="33" y="34"/>
                  </a:lnTo>
                  <a:lnTo>
                    <a:pt x="33" y="33"/>
                  </a:lnTo>
                  <a:lnTo>
                    <a:pt x="33" y="30"/>
                  </a:lnTo>
                  <a:lnTo>
                    <a:pt x="30" y="28"/>
                  </a:lnTo>
                  <a:lnTo>
                    <a:pt x="28" y="26"/>
                  </a:lnTo>
                  <a:lnTo>
                    <a:pt x="25" y="24"/>
                  </a:lnTo>
                  <a:lnTo>
                    <a:pt x="22" y="24"/>
                  </a:lnTo>
                  <a:lnTo>
                    <a:pt x="18" y="23"/>
                  </a:lnTo>
                  <a:lnTo>
                    <a:pt x="13" y="23"/>
                  </a:lnTo>
                  <a:lnTo>
                    <a:pt x="11" y="32"/>
                  </a:lnTo>
                  <a:lnTo>
                    <a:pt x="10" y="38"/>
                  </a:lnTo>
                  <a:lnTo>
                    <a:pt x="10" y="40"/>
                  </a:lnTo>
                  <a:lnTo>
                    <a:pt x="8" y="43"/>
                  </a:lnTo>
                  <a:lnTo>
                    <a:pt x="8" y="44"/>
                  </a:lnTo>
                  <a:lnTo>
                    <a:pt x="7" y="46"/>
                  </a:lnTo>
                  <a:lnTo>
                    <a:pt x="7" y="49"/>
                  </a:lnTo>
                  <a:lnTo>
                    <a:pt x="6" y="50"/>
                  </a:lnTo>
                  <a:lnTo>
                    <a:pt x="4" y="50"/>
                  </a:lnTo>
                  <a:lnTo>
                    <a:pt x="2" y="50"/>
                  </a:lnTo>
                  <a:lnTo>
                    <a:pt x="1" y="49"/>
                  </a:lnTo>
                  <a:lnTo>
                    <a:pt x="0" y="47"/>
                  </a:lnTo>
                  <a:lnTo>
                    <a:pt x="0" y="46"/>
                  </a:lnTo>
                  <a:lnTo>
                    <a:pt x="0" y="46"/>
                  </a:lnTo>
                  <a:lnTo>
                    <a:pt x="1" y="45"/>
                  </a:lnTo>
                  <a:lnTo>
                    <a:pt x="11" y="4"/>
                  </a:lnTo>
                  <a:lnTo>
                    <a:pt x="12" y="1"/>
                  </a:lnTo>
                  <a:lnTo>
                    <a:pt x="13" y="0"/>
                  </a:lnTo>
                  <a:lnTo>
                    <a:pt x="15" y="0"/>
                  </a:lnTo>
                  <a:lnTo>
                    <a:pt x="1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2574"/>
            <p:cNvSpPr>
              <a:spLocks/>
            </p:cNvSpPr>
            <p:nvPr/>
          </p:nvSpPr>
          <p:spPr bwMode="auto">
            <a:xfrm>
              <a:off x="3706" y="1420"/>
              <a:ext cx="31" cy="52"/>
            </a:xfrm>
            <a:custGeom>
              <a:avLst/>
              <a:gdLst>
                <a:gd name="T0" fmla="*/ 14 w 31"/>
                <a:gd name="T1" fmla="*/ 0 h 52"/>
                <a:gd name="T2" fmla="*/ 21 w 31"/>
                <a:gd name="T3" fmla="*/ 0 h 52"/>
                <a:gd name="T4" fmla="*/ 24 w 31"/>
                <a:gd name="T5" fmla="*/ 2 h 52"/>
                <a:gd name="T6" fmla="*/ 28 w 31"/>
                <a:gd name="T7" fmla="*/ 5 h 52"/>
                <a:gd name="T8" fmla="*/ 30 w 31"/>
                <a:gd name="T9" fmla="*/ 9 h 52"/>
                <a:gd name="T10" fmla="*/ 31 w 31"/>
                <a:gd name="T11" fmla="*/ 14 h 52"/>
                <a:gd name="T12" fmla="*/ 29 w 31"/>
                <a:gd name="T13" fmla="*/ 22 h 52"/>
                <a:gd name="T14" fmla="*/ 24 w 31"/>
                <a:gd name="T15" fmla="*/ 29 h 52"/>
                <a:gd name="T16" fmla="*/ 14 w 31"/>
                <a:gd name="T17" fmla="*/ 37 h 52"/>
                <a:gd name="T18" fmla="*/ 6 w 31"/>
                <a:gd name="T19" fmla="*/ 46 h 52"/>
                <a:gd name="T20" fmla="*/ 21 w 31"/>
                <a:gd name="T21" fmla="*/ 46 h 52"/>
                <a:gd name="T22" fmla="*/ 22 w 31"/>
                <a:gd name="T23" fmla="*/ 46 h 52"/>
                <a:gd name="T24" fmla="*/ 24 w 31"/>
                <a:gd name="T25" fmla="*/ 45 h 52"/>
                <a:gd name="T26" fmla="*/ 27 w 31"/>
                <a:gd name="T27" fmla="*/ 45 h 52"/>
                <a:gd name="T28" fmla="*/ 28 w 31"/>
                <a:gd name="T29" fmla="*/ 45 h 52"/>
                <a:gd name="T30" fmla="*/ 28 w 31"/>
                <a:gd name="T31" fmla="*/ 43 h 52"/>
                <a:gd name="T32" fmla="*/ 29 w 31"/>
                <a:gd name="T33" fmla="*/ 40 h 52"/>
                <a:gd name="T34" fmla="*/ 29 w 31"/>
                <a:gd name="T35" fmla="*/ 37 h 52"/>
                <a:gd name="T36" fmla="*/ 31 w 31"/>
                <a:gd name="T37" fmla="*/ 37 h 52"/>
                <a:gd name="T38" fmla="*/ 29 w 31"/>
                <a:gd name="T39" fmla="*/ 52 h 52"/>
                <a:gd name="T40" fmla="*/ 0 w 31"/>
                <a:gd name="T41" fmla="*/ 52 h 52"/>
                <a:gd name="T42" fmla="*/ 0 w 31"/>
                <a:gd name="T43" fmla="*/ 50 h 52"/>
                <a:gd name="T44" fmla="*/ 0 w 31"/>
                <a:gd name="T45" fmla="*/ 50 h 52"/>
                <a:gd name="T46" fmla="*/ 1 w 31"/>
                <a:gd name="T47" fmla="*/ 48 h 52"/>
                <a:gd name="T48" fmla="*/ 16 w 31"/>
                <a:gd name="T49" fmla="*/ 31 h 52"/>
                <a:gd name="T50" fmla="*/ 19 w 31"/>
                <a:gd name="T51" fmla="*/ 28 h 52"/>
                <a:gd name="T52" fmla="*/ 22 w 31"/>
                <a:gd name="T53" fmla="*/ 24 h 52"/>
                <a:gd name="T54" fmla="*/ 23 w 31"/>
                <a:gd name="T55" fmla="*/ 19 h 52"/>
                <a:gd name="T56" fmla="*/ 24 w 31"/>
                <a:gd name="T57" fmla="*/ 14 h 52"/>
                <a:gd name="T58" fmla="*/ 24 w 31"/>
                <a:gd name="T59" fmla="*/ 11 h 52"/>
                <a:gd name="T60" fmla="*/ 23 w 31"/>
                <a:gd name="T61" fmla="*/ 7 h 52"/>
                <a:gd name="T62" fmla="*/ 21 w 31"/>
                <a:gd name="T63" fmla="*/ 5 h 52"/>
                <a:gd name="T64" fmla="*/ 17 w 31"/>
                <a:gd name="T65" fmla="*/ 2 h 52"/>
                <a:gd name="T66" fmla="*/ 13 w 31"/>
                <a:gd name="T67" fmla="*/ 2 h 52"/>
                <a:gd name="T68" fmla="*/ 11 w 31"/>
                <a:gd name="T69" fmla="*/ 2 h 52"/>
                <a:gd name="T70" fmla="*/ 7 w 31"/>
                <a:gd name="T71" fmla="*/ 3 h 52"/>
                <a:gd name="T72" fmla="*/ 5 w 31"/>
                <a:gd name="T73" fmla="*/ 6 h 52"/>
                <a:gd name="T74" fmla="*/ 4 w 31"/>
                <a:gd name="T75" fmla="*/ 9 h 52"/>
                <a:gd name="T76" fmla="*/ 4 w 31"/>
                <a:gd name="T77" fmla="*/ 9 h 52"/>
                <a:gd name="T78" fmla="*/ 4 w 31"/>
                <a:gd name="T79" fmla="*/ 9 h 52"/>
                <a:gd name="T80" fmla="*/ 6 w 31"/>
                <a:gd name="T81" fmla="*/ 11 h 52"/>
                <a:gd name="T82" fmla="*/ 7 w 31"/>
                <a:gd name="T83" fmla="*/ 12 h 52"/>
                <a:gd name="T84" fmla="*/ 8 w 31"/>
                <a:gd name="T85" fmla="*/ 13 h 52"/>
                <a:gd name="T86" fmla="*/ 7 w 31"/>
                <a:gd name="T87" fmla="*/ 15 h 52"/>
                <a:gd name="T88" fmla="*/ 7 w 31"/>
                <a:gd name="T89" fmla="*/ 17 h 52"/>
                <a:gd name="T90" fmla="*/ 5 w 31"/>
                <a:gd name="T91" fmla="*/ 18 h 52"/>
                <a:gd name="T92" fmla="*/ 4 w 31"/>
                <a:gd name="T93" fmla="*/ 18 h 52"/>
                <a:gd name="T94" fmla="*/ 4 w 31"/>
                <a:gd name="T95" fmla="*/ 18 h 52"/>
                <a:gd name="T96" fmla="*/ 2 w 31"/>
                <a:gd name="T97" fmla="*/ 18 h 52"/>
                <a:gd name="T98" fmla="*/ 1 w 31"/>
                <a:gd name="T99" fmla="*/ 17 h 52"/>
                <a:gd name="T100" fmla="*/ 0 w 31"/>
                <a:gd name="T101" fmla="*/ 15 h 52"/>
                <a:gd name="T102" fmla="*/ 0 w 31"/>
                <a:gd name="T103" fmla="*/ 13 h 52"/>
                <a:gd name="T104" fmla="*/ 0 w 31"/>
                <a:gd name="T105" fmla="*/ 9 h 52"/>
                <a:gd name="T106" fmla="*/ 2 w 31"/>
                <a:gd name="T107" fmla="*/ 7 h 52"/>
                <a:gd name="T108" fmla="*/ 4 w 31"/>
                <a:gd name="T109" fmla="*/ 3 h 52"/>
                <a:gd name="T110" fmla="*/ 7 w 31"/>
                <a:gd name="T111" fmla="*/ 1 h 52"/>
                <a:gd name="T112" fmla="*/ 11 w 31"/>
                <a:gd name="T113" fmla="*/ 0 h 52"/>
                <a:gd name="T114" fmla="*/ 14 w 31"/>
                <a:gd name="T115"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 h="52">
                  <a:moveTo>
                    <a:pt x="14" y="0"/>
                  </a:moveTo>
                  <a:lnTo>
                    <a:pt x="21" y="0"/>
                  </a:lnTo>
                  <a:lnTo>
                    <a:pt x="24" y="2"/>
                  </a:lnTo>
                  <a:lnTo>
                    <a:pt x="28" y="5"/>
                  </a:lnTo>
                  <a:lnTo>
                    <a:pt x="30" y="9"/>
                  </a:lnTo>
                  <a:lnTo>
                    <a:pt x="31" y="14"/>
                  </a:lnTo>
                  <a:lnTo>
                    <a:pt x="29" y="22"/>
                  </a:lnTo>
                  <a:lnTo>
                    <a:pt x="24" y="29"/>
                  </a:lnTo>
                  <a:lnTo>
                    <a:pt x="14" y="37"/>
                  </a:lnTo>
                  <a:lnTo>
                    <a:pt x="6" y="46"/>
                  </a:lnTo>
                  <a:lnTo>
                    <a:pt x="21" y="46"/>
                  </a:lnTo>
                  <a:lnTo>
                    <a:pt x="22" y="46"/>
                  </a:lnTo>
                  <a:lnTo>
                    <a:pt x="24" y="45"/>
                  </a:lnTo>
                  <a:lnTo>
                    <a:pt x="27" y="45"/>
                  </a:lnTo>
                  <a:lnTo>
                    <a:pt x="28" y="45"/>
                  </a:lnTo>
                  <a:lnTo>
                    <a:pt x="28" y="43"/>
                  </a:lnTo>
                  <a:lnTo>
                    <a:pt x="29" y="40"/>
                  </a:lnTo>
                  <a:lnTo>
                    <a:pt x="29" y="37"/>
                  </a:lnTo>
                  <a:lnTo>
                    <a:pt x="31" y="37"/>
                  </a:lnTo>
                  <a:lnTo>
                    <a:pt x="29" y="52"/>
                  </a:lnTo>
                  <a:lnTo>
                    <a:pt x="0" y="52"/>
                  </a:lnTo>
                  <a:lnTo>
                    <a:pt x="0" y="50"/>
                  </a:lnTo>
                  <a:lnTo>
                    <a:pt x="0" y="50"/>
                  </a:lnTo>
                  <a:lnTo>
                    <a:pt x="1" y="48"/>
                  </a:lnTo>
                  <a:lnTo>
                    <a:pt x="16" y="31"/>
                  </a:lnTo>
                  <a:lnTo>
                    <a:pt x="19" y="28"/>
                  </a:lnTo>
                  <a:lnTo>
                    <a:pt x="22" y="24"/>
                  </a:lnTo>
                  <a:lnTo>
                    <a:pt x="23" y="19"/>
                  </a:lnTo>
                  <a:lnTo>
                    <a:pt x="24" y="14"/>
                  </a:lnTo>
                  <a:lnTo>
                    <a:pt x="24" y="11"/>
                  </a:lnTo>
                  <a:lnTo>
                    <a:pt x="23" y="7"/>
                  </a:lnTo>
                  <a:lnTo>
                    <a:pt x="21" y="5"/>
                  </a:lnTo>
                  <a:lnTo>
                    <a:pt x="17" y="2"/>
                  </a:lnTo>
                  <a:lnTo>
                    <a:pt x="13" y="2"/>
                  </a:lnTo>
                  <a:lnTo>
                    <a:pt x="11" y="2"/>
                  </a:lnTo>
                  <a:lnTo>
                    <a:pt x="7" y="3"/>
                  </a:lnTo>
                  <a:lnTo>
                    <a:pt x="5" y="6"/>
                  </a:lnTo>
                  <a:lnTo>
                    <a:pt x="4" y="9"/>
                  </a:lnTo>
                  <a:lnTo>
                    <a:pt x="4" y="9"/>
                  </a:lnTo>
                  <a:lnTo>
                    <a:pt x="4" y="9"/>
                  </a:lnTo>
                  <a:lnTo>
                    <a:pt x="6" y="11"/>
                  </a:lnTo>
                  <a:lnTo>
                    <a:pt x="7" y="12"/>
                  </a:lnTo>
                  <a:lnTo>
                    <a:pt x="8" y="13"/>
                  </a:lnTo>
                  <a:lnTo>
                    <a:pt x="7" y="15"/>
                  </a:lnTo>
                  <a:lnTo>
                    <a:pt x="7" y="17"/>
                  </a:lnTo>
                  <a:lnTo>
                    <a:pt x="5" y="18"/>
                  </a:lnTo>
                  <a:lnTo>
                    <a:pt x="4" y="18"/>
                  </a:lnTo>
                  <a:lnTo>
                    <a:pt x="4" y="18"/>
                  </a:lnTo>
                  <a:lnTo>
                    <a:pt x="2" y="18"/>
                  </a:lnTo>
                  <a:lnTo>
                    <a:pt x="1" y="17"/>
                  </a:lnTo>
                  <a:lnTo>
                    <a:pt x="0" y="15"/>
                  </a:lnTo>
                  <a:lnTo>
                    <a:pt x="0" y="13"/>
                  </a:lnTo>
                  <a:lnTo>
                    <a:pt x="0" y="9"/>
                  </a:lnTo>
                  <a:lnTo>
                    <a:pt x="2" y="7"/>
                  </a:lnTo>
                  <a:lnTo>
                    <a:pt x="4" y="3"/>
                  </a:lnTo>
                  <a:lnTo>
                    <a:pt x="7" y="1"/>
                  </a:lnTo>
                  <a:lnTo>
                    <a:pt x="11" y="0"/>
                  </a:lnTo>
                  <a:lnTo>
                    <a:pt x="1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 name="TextBox 2"/>
          <p:cNvSpPr txBox="1">
            <a:spLocks noChangeArrowheads="1"/>
          </p:cNvSpPr>
          <p:nvPr/>
        </p:nvSpPr>
        <p:spPr bwMode="auto">
          <a:xfrm>
            <a:off x="177752" y="171703"/>
            <a:ext cx="8761532" cy="369332"/>
          </a:xfrm>
          <a:prstGeom prst="rect">
            <a:avLst/>
          </a:prstGeom>
          <a:solidFill>
            <a:schemeClr val="accent2">
              <a:lumMod val="75000"/>
            </a:schemeClr>
          </a:solidFill>
          <a:ln w="9525">
            <a:solidFill>
              <a:srgbClr val="990000"/>
            </a:solidFill>
            <a:miter lim="800000"/>
            <a:headEnd/>
            <a:tailEnd/>
          </a:ln>
        </p:spPr>
        <p:txBody>
          <a:bodyPr wrap="square">
            <a:spAutoFit/>
          </a:bodyPr>
          <a:lstStyle/>
          <a:p>
            <a:r>
              <a:rPr lang="en-US" b="1" dirty="0" smtClean="0">
                <a:solidFill>
                  <a:schemeClr val="bg1"/>
                </a:solidFill>
              </a:rPr>
              <a:t>  </a:t>
            </a:r>
            <a:r>
              <a:rPr lang="en-US" b="1" dirty="0">
                <a:solidFill>
                  <a:schemeClr val="bg1"/>
                </a:solidFill>
              </a:rPr>
              <a:t>T</a:t>
            </a:r>
            <a:r>
              <a:rPr lang="en-US" b="1" dirty="0" smtClean="0">
                <a:solidFill>
                  <a:schemeClr val="bg1"/>
                </a:solidFill>
              </a:rPr>
              <a:t>o the title of this talk. We address linearized stability of shear banded flow:  </a:t>
            </a:r>
            <a:endParaRPr lang="en-US" b="1" dirty="0">
              <a:solidFill>
                <a:schemeClr val="bg1"/>
              </a:solidFill>
              <a:latin typeface="Arial" pitchFamily="34" charset="0"/>
              <a:cs typeface="Arial" pitchFamily="34" charset="0"/>
            </a:endParaRPr>
          </a:p>
        </p:txBody>
      </p:sp>
      <p:pic>
        <p:nvPicPr>
          <p:cNvPr id="2" name="Picture 1"/>
          <p:cNvPicPr>
            <a:picLocks noChangeAspect="1"/>
          </p:cNvPicPr>
          <p:nvPr/>
        </p:nvPicPr>
        <p:blipFill>
          <a:blip r:embed="rId3"/>
          <a:stretch>
            <a:fillRect/>
          </a:stretch>
        </p:blipFill>
        <p:spPr>
          <a:xfrm>
            <a:off x="3240957" y="2465841"/>
            <a:ext cx="2155761" cy="2609666"/>
          </a:xfrm>
          <a:prstGeom prst="rect">
            <a:avLst/>
          </a:prstGeom>
        </p:spPr>
      </p:pic>
      <p:cxnSp>
        <p:nvCxnSpPr>
          <p:cNvPr id="5" name="Straight Arrow Connector 4"/>
          <p:cNvCxnSpPr/>
          <p:nvPr/>
        </p:nvCxnSpPr>
        <p:spPr>
          <a:xfrm>
            <a:off x="3627815" y="2548976"/>
            <a:ext cx="1656782" cy="5371"/>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V="1">
            <a:off x="3627815" y="2703146"/>
            <a:ext cx="1160573" cy="974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627815" y="2808145"/>
            <a:ext cx="646871"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364749" y="2433964"/>
            <a:ext cx="2909283" cy="369332"/>
          </a:xfrm>
          <a:prstGeom prst="rect">
            <a:avLst/>
          </a:prstGeom>
          <a:noFill/>
          <a:ln>
            <a:solidFill>
              <a:srgbClr val="0070C0"/>
            </a:solidFill>
          </a:ln>
        </p:spPr>
        <p:txBody>
          <a:bodyPr wrap="square" rtlCol="0">
            <a:spAutoFit/>
          </a:bodyPr>
          <a:lstStyle/>
          <a:p>
            <a:r>
              <a:rPr lang="en-US" dirty="0" smtClean="0">
                <a:solidFill>
                  <a:srgbClr val="0070C0"/>
                </a:solidFill>
              </a:rPr>
              <a:t>Velocity profile for base flow</a:t>
            </a:r>
            <a:endParaRPr lang="en-US" dirty="0">
              <a:solidFill>
                <a:srgbClr val="0070C0"/>
              </a:solidFill>
            </a:endParaRPr>
          </a:p>
        </p:txBody>
      </p:sp>
      <p:sp>
        <p:nvSpPr>
          <p:cNvPr id="16" name="TextBox 15"/>
          <p:cNvSpPr txBox="1"/>
          <p:nvPr/>
        </p:nvSpPr>
        <p:spPr>
          <a:xfrm>
            <a:off x="5284597" y="2753981"/>
            <a:ext cx="3249803" cy="707886"/>
          </a:xfrm>
          <a:prstGeom prst="rect">
            <a:avLst/>
          </a:prstGeom>
          <a:noFill/>
        </p:spPr>
        <p:txBody>
          <a:bodyPr wrap="square" rtlCol="0">
            <a:spAutoFit/>
          </a:bodyPr>
          <a:lstStyle/>
          <a:p>
            <a:r>
              <a:rPr lang="en-US" sz="2000" dirty="0" smtClean="0">
                <a:solidFill>
                  <a:srgbClr val="0070C0"/>
                </a:solidFill>
              </a:rPr>
              <a:t>Interface at y=l</a:t>
            </a:r>
            <a:r>
              <a:rPr lang="en-US" sz="2000" baseline="-25000" dirty="0" smtClean="0">
                <a:solidFill>
                  <a:srgbClr val="0070C0"/>
                </a:solidFill>
              </a:rPr>
              <a:t>1 </a:t>
            </a:r>
            <a:r>
              <a:rPr lang="en-US" sz="2000" dirty="0" smtClean="0">
                <a:solidFill>
                  <a:srgbClr val="0070C0"/>
                </a:solidFill>
              </a:rPr>
              <a:t>between yielded and </a:t>
            </a:r>
            <a:r>
              <a:rPr lang="en-US" sz="2000" dirty="0" err="1" smtClean="0">
                <a:solidFill>
                  <a:srgbClr val="0070C0"/>
                </a:solidFill>
              </a:rPr>
              <a:t>unyielded</a:t>
            </a:r>
            <a:r>
              <a:rPr lang="en-US" sz="2000" dirty="0" smtClean="0">
                <a:solidFill>
                  <a:srgbClr val="0070C0"/>
                </a:solidFill>
              </a:rPr>
              <a:t> zones</a:t>
            </a:r>
            <a:endParaRPr lang="en-US" sz="2000" dirty="0">
              <a:solidFill>
                <a:srgbClr val="0070C0"/>
              </a:solidFill>
            </a:endParaRPr>
          </a:p>
        </p:txBody>
      </p:sp>
      <p:sp>
        <p:nvSpPr>
          <p:cNvPr id="19" name="Isosceles Triangle 18"/>
          <p:cNvSpPr/>
          <p:nvPr/>
        </p:nvSpPr>
        <p:spPr>
          <a:xfrm>
            <a:off x="1219200" y="1842808"/>
            <a:ext cx="152400" cy="22860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19"/>
          <p:cNvSpPr/>
          <p:nvPr/>
        </p:nvSpPr>
        <p:spPr>
          <a:xfrm>
            <a:off x="5943600" y="1842808"/>
            <a:ext cx="152400" cy="22860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89" name="TextBox 2588"/>
          <p:cNvSpPr txBox="1"/>
          <p:nvPr/>
        </p:nvSpPr>
        <p:spPr>
          <a:xfrm>
            <a:off x="519194" y="5665805"/>
            <a:ext cx="8420090" cy="923330"/>
          </a:xfrm>
          <a:prstGeom prst="rect">
            <a:avLst/>
          </a:prstGeom>
          <a:noFill/>
        </p:spPr>
        <p:txBody>
          <a:bodyPr wrap="square" rtlCol="0">
            <a:spAutoFit/>
          </a:bodyPr>
          <a:lstStyle/>
          <a:p>
            <a:r>
              <a:rPr lang="en-US" dirty="0"/>
              <a:t>A</a:t>
            </a:r>
            <a:r>
              <a:rPr lang="en-US" dirty="0" smtClean="0"/>
              <a:t>t small </a:t>
            </a:r>
            <a:r>
              <a:rPr lang="en-US" dirty="0" smtClean="0">
                <a:latin typeface="Symbol" panose="05050102010706020507" pitchFamily="18" charset="2"/>
              </a:rPr>
              <a:t>e </a:t>
            </a:r>
            <a:r>
              <a:rPr lang="en-US" dirty="0" smtClean="0"/>
              <a:t>and </a:t>
            </a:r>
            <a:r>
              <a:rPr lang="en-US" dirty="0" smtClean="0">
                <a:latin typeface="Symbol" panose="05050102010706020507" pitchFamily="18" charset="2"/>
              </a:rPr>
              <a:t>a</a:t>
            </a:r>
            <a:r>
              <a:rPr lang="en-US" dirty="0" smtClean="0"/>
              <a:t>&gt;-3 and small Re,  the steady solution curve for shear stress vs shear rate can be non monotone. Next, the applied total shear stress </a:t>
            </a:r>
            <a:r>
              <a:rPr lang="en-US" dirty="0" smtClean="0">
                <a:latin typeface="Symbol" panose="05050102010706020507" pitchFamily="18" charset="2"/>
              </a:rPr>
              <a:t>t </a:t>
            </a:r>
            <a:r>
              <a:rPr lang="en-US" dirty="0" smtClean="0">
                <a:latin typeface="+mj-lt"/>
              </a:rPr>
              <a:t>is chosen, which gives the shear rates of the two layers.</a:t>
            </a:r>
            <a:endParaRPr lang="en-US" dirty="0">
              <a:latin typeface="+mj-lt"/>
            </a:endParaRPr>
          </a:p>
        </p:txBody>
      </p:sp>
      <p:cxnSp>
        <p:nvCxnSpPr>
          <p:cNvPr id="2591" name="Straight Arrow Connector 2590"/>
          <p:cNvCxnSpPr/>
          <p:nvPr/>
        </p:nvCxnSpPr>
        <p:spPr>
          <a:xfrm flipV="1">
            <a:off x="1196887" y="4815840"/>
            <a:ext cx="266153" cy="6276"/>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593" name="Rectangle 2592"/>
          <p:cNvSpPr/>
          <p:nvPr/>
        </p:nvSpPr>
        <p:spPr>
          <a:xfrm>
            <a:off x="1256755" y="4471996"/>
            <a:ext cx="285656" cy="369332"/>
          </a:xfrm>
          <a:prstGeom prst="rect">
            <a:avLst/>
          </a:prstGeom>
        </p:spPr>
        <p:txBody>
          <a:bodyPr wrap="none">
            <a:spAutoFit/>
          </a:bodyPr>
          <a:lstStyle/>
          <a:p>
            <a:r>
              <a:rPr lang="en-US" dirty="0">
                <a:latin typeface="Symbol" panose="05050102010706020507" pitchFamily="18" charset="2"/>
              </a:rPr>
              <a:t>e</a:t>
            </a:r>
          </a:p>
        </p:txBody>
      </p:sp>
      <p:cxnSp>
        <p:nvCxnSpPr>
          <p:cNvPr id="2602" name="Straight Arrow Connector 2601"/>
          <p:cNvCxnSpPr/>
          <p:nvPr/>
        </p:nvCxnSpPr>
        <p:spPr>
          <a:xfrm>
            <a:off x="1619324" y="2183390"/>
            <a:ext cx="2152555" cy="133557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05" name="Straight Arrow Connector 2604"/>
          <p:cNvCxnSpPr/>
          <p:nvPr/>
        </p:nvCxnSpPr>
        <p:spPr>
          <a:xfrm flipH="1">
            <a:off x="4703763" y="2133020"/>
            <a:ext cx="1275397" cy="55477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07" name="AutoShape 2"/>
          <p:cNvSpPr>
            <a:spLocks noChangeArrowheads="1"/>
          </p:cNvSpPr>
          <p:nvPr/>
        </p:nvSpPr>
        <p:spPr bwMode="auto">
          <a:xfrm rot="16200000">
            <a:off x="-333590" y="3072002"/>
            <a:ext cx="1841595" cy="340735"/>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solidFill>
            <a:srgbClr val="FFFF00"/>
          </a:solidFill>
          <a:ln w="9525">
            <a:noFill/>
            <a:miter lim="800000"/>
            <a:headEnd/>
            <a:tailEnd/>
          </a:ln>
        </p:spPr>
        <p:txBody>
          <a:bodyPr wrap="square" lIns="90000" tIns="46800" rIns="90000" bIns="46800">
            <a:spAutoFit/>
          </a:bodyPr>
          <a:lstStyle/>
          <a:p>
            <a:pPr marL="342900" indent="-342900">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600" dirty="0">
                <a:latin typeface="Arial Black" pitchFamily="34" charset="0"/>
              </a:rPr>
              <a:t> Shear </a:t>
            </a:r>
            <a:r>
              <a:rPr lang="en-GB" sz="1600" dirty="0" smtClean="0">
                <a:latin typeface="Arial Black" pitchFamily="34" charset="0"/>
              </a:rPr>
              <a:t>stress </a:t>
            </a:r>
            <a:r>
              <a:rPr lang="en-GB" sz="1600" dirty="0" smtClean="0">
                <a:latin typeface="Symbol" pitchFamily="18" charset="2"/>
              </a:rPr>
              <a:t>t</a:t>
            </a:r>
            <a:r>
              <a:rPr lang="en-GB" sz="1600" dirty="0" smtClean="0">
                <a:latin typeface="Arial Black" pitchFamily="34" charset="0"/>
              </a:rPr>
              <a:t>  </a:t>
            </a:r>
            <a:endParaRPr lang="en-GB" sz="1600" dirty="0">
              <a:latin typeface="Arial Black" pitchFamily="34" charset="0"/>
            </a:endParaRPr>
          </a:p>
        </p:txBody>
      </p:sp>
      <p:sp>
        <p:nvSpPr>
          <p:cNvPr id="2608" name="AutoShape 2"/>
          <p:cNvSpPr>
            <a:spLocks noChangeArrowheads="1"/>
          </p:cNvSpPr>
          <p:nvPr/>
        </p:nvSpPr>
        <p:spPr bwMode="auto">
          <a:xfrm>
            <a:off x="3878925" y="5242441"/>
            <a:ext cx="1720195" cy="340735"/>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solidFill>
            <a:srgbClr val="FFFF00"/>
          </a:solidFill>
          <a:ln w="9525">
            <a:noFill/>
            <a:miter lim="800000"/>
            <a:headEnd/>
            <a:tailEnd/>
          </a:ln>
        </p:spPr>
        <p:txBody>
          <a:bodyPr wrap="square" lIns="90000" tIns="46800" rIns="90000" bIns="46800">
            <a:spAutoFit/>
          </a:bodyPr>
          <a:lstStyle/>
          <a:p>
            <a:pPr marL="342900" indent="-342900">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600" dirty="0">
                <a:latin typeface="Arial Black" pitchFamily="34" charset="0"/>
              </a:rPr>
              <a:t> </a:t>
            </a:r>
            <a:r>
              <a:rPr lang="en-GB" sz="1600" dirty="0" smtClean="0">
                <a:latin typeface="Arial Black" pitchFamily="34" charset="0"/>
              </a:rPr>
              <a:t> </a:t>
            </a:r>
            <a:r>
              <a:rPr lang="en-GB" sz="1600" dirty="0">
                <a:latin typeface="Arial Black" pitchFamily="34" charset="0"/>
              </a:rPr>
              <a:t>shear </a:t>
            </a:r>
            <a:r>
              <a:rPr lang="en-GB" sz="1600" dirty="0" smtClean="0">
                <a:latin typeface="Arial Black" pitchFamily="34" charset="0"/>
              </a:rPr>
              <a:t>rate </a:t>
            </a:r>
            <a:r>
              <a:rPr lang="en-GB" sz="1600" dirty="0" smtClean="0">
                <a:latin typeface="Symbol" pitchFamily="18" charset="2"/>
              </a:rPr>
              <a:t>k</a:t>
            </a:r>
            <a:r>
              <a:rPr lang="en-GB" sz="1600" dirty="0" smtClean="0">
                <a:latin typeface="Arial Black" pitchFamily="34" charset="0"/>
              </a:rPr>
              <a:t> </a:t>
            </a:r>
            <a:endParaRPr lang="en-GB" sz="1600" dirty="0">
              <a:latin typeface="Arial Black" pitchFamily="34" charset="0"/>
            </a:endParaRPr>
          </a:p>
        </p:txBody>
      </p:sp>
      <p:cxnSp>
        <p:nvCxnSpPr>
          <p:cNvPr id="2611" name="Straight Arrow Connector 2610"/>
          <p:cNvCxnSpPr/>
          <p:nvPr/>
        </p:nvCxnSpPr>
        <p:spPr>
          <a:xfrm>
            <a:off x="3915944" y="2847279"/>
            <a:ext cx="1404373" cy="122518"/>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39577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15240" y="867695"/>
            <a:ext cx="8839201" cy="1631216"/>
          </a:xfrm>
          <a:prstGeom prst="rect">
            <a:avLst/>
          </a:prstGeom>
          <a:noFill/>
        </p:spPr>
        <p:txBody>
          <a:bodyPr wrap="square" rtlCol="0">
            <a:spAutoFit/>
          </a:bodyPr>
          <a:lstStyle/>
          <a:p>
            <a:r>
              <a:rPr lang="en-US" sz="2000" dirty="0" smtClean="0"/>
              <a:t> </a:t>
            </a:r>
            <a:r>
              <a:rPr lang="en-US" sz="2000" dirty="0"/>
              <a:t>The 5 </a:t>
            </a:r>
            <a:r>
              <a:rPr lang="en-US" sz="2000" dirty="0" smtClean="0">
                <a:solidFill>
                  <a:srgbClr val="0070C0"/>
                </a:solidFill>
              </a:rPr>
              <a:t>interface </a:t>
            </a:r>
            <a:r>
              <a:rPr lang="en-US" sz="2000" dirty="0">
                <a:solidFill>
                  <a:srgbClr val="0070C0"/>
                </a:solidFill>
              </a:rPr>
              <a:t>conditions </a:t>
            </a:r>
            <a:r>
              <a:rPr lang="en-US" sz="2000" dirty="0"/>
              <a:t>(</a:t>
            </a:r>
            <a:r>
              <a:rPr lang="en-US" sz="2000" dirty="0" smtClean="0"/>
              <a:t>continuity </a:t>
            </a:r>
            <a:r>
              <a:rPr lang="en-US" sz="2000" dirty="0"/>
              <a:t>of velocity, stresses, and the kinematic free surface </a:t>
            </a:r>
            <a:r>
              <a:rPr lang="en-US" sz="2000" dirty="0" smtClean="0"/>
              <a:t>condition); </a:t>
            </a:r>
          </a:p>
          <a:p>
            <a:r>
              <a:rPr lang="en-US" sz="2000" dirty="0" smtClean="0"/>
              <a:t>The </a:t>
            </a:r>
            <a:r>
              <a:rPr lang="en-US" sz="2000" dirty="0"/>
              <a:t>no slip </a:t>
            </a:r>
            <a:r>
              <a:rPr lang="en-US" sz="2000" dirty="0">
                <a:solidFill>
                  <a:srgbClr val="0070C0"/>
                </a:solidFill>
              </a:rPr>
              <a:t>boundary </a:t>
            </a:r>
            <a:r>
              <a:rPr lang="en-US" sz="2000" dirty="0" smtClean="0">
                <a:solidFill>
                  <a:srgbClr val="0070C0"/>
                </a:solidFill>
              </a:rPr>
              <a:t>conditions </a:t>
            </a:r>
            <a:r>
              <a:rPr lang="en-US" sz="2000" dirty="0" smtClean="0"/>
              <a:t>at the bottom and top plates.. </a:t>
            </a:r>
          </a:p>
          <a:p>
            <a:r>
              <a:rPr lang="en-US" sz="2000" dirty="0" smtClean="0"/>
              <a:t>Plus </a:t>
            </a:r>
            <a:r>
              <a:rPr lang="en-US" sz="2000" dirty="0" smtClean="0">
                <a:solidFill>
                  <a:srgbClr val="0070C0"/>
                </a:solidFill>
              </a:rPr>
              <a:t>momentum equations, incompressibility, and constitutive equations</a:t>
            </a:r>
            <a:r>
              <a:rPr lang="en-US" sz="2000" dirty="0"/>
              <a:t> </a:t>
            </a:r>
            <a:endParaRPr lang="en-US" sz="2000" dirty="0" smtClean="0"/>
          </a:p>
          <a:p>
            <a:r>
              <a:rPr lang="en-US" sz="2000" dirty="0" smtClean="0"/>
              <a:t>define the linearized operators L</a:t>
            </a:r>
            <a:r>
              <a:rPr lang="en-US" sz="2000" baseline="-25000" dirty="0" smtClean="0"/>
              <a:t>1</a:t>
            </a:r>
            <a:r>
              <a:rPr lang="en-US" sz="2000" dirty="0" smtClean="0"/>
              <a:t> and L</a:t>
            </a:r>
            <a:r>
              <a:rPr lang="en-US" sz="2000" baseline="-25000" dirty="0" smtClean="0"/>
              <a:t>2</a:t>
            </a:r>
            <a:r>
              <a:rPr lang="en-US" sz="2000" dirty="0" smtClean="0"/>
              <a:t> which depend on </a:t>
            </a:r>
            <a:endParaRPr lang="en-US" sz="2000" dirty="0" smtClean="0">
              <a:latin typeface="Symbol" panose="05050102010706020507" pitchFamily="18" charset="2"/>
            </a:endParaRPr>
          </a:p>
        </p:txBody>
      </p:sp>
      <p:sp>
        <p:nvSpPr>
          <p:cNvPr id="4" name="TextBox 2"/>
          <p:cNvSpPr txBox="1">
            <a:spLocks noChangeArrowheads="1"/>
          </p:cNvSpPr>
          <p:nvPr/>
        </p:nvSpPr>
        <p:spPr bwMode="auto">
          <a:xfrm>
            <a:off x="177752" y="171703"/>
            <a:ext cx="8761532" cy="707886"/>
          </a:xfrm>
          <a:prstGeom prst="rect">
            <a:avLst/>
          </a:prstGeom>
          <a:solidFill>
            <a:schemeClr val="accent2">
              <a:lumMod val="75000"/>
            </a:schemeClr>
          </a:solidFill>
          <a:ln w="9525">
            <a:solidFill>
              <a:srgbClr val="990000"/>
            </a:solidFill>
            <a:miter lim="800000"/>
            <a:headEnd/>
            <a:tailEnd/>
          </a:ln>
        </p:spPr>
        <p:txBody>
          <a:bodyPr wrap="square">
            <a:spAutoFit/>
          </a:bodyPr>
          <a:lstStyle/>
          <a:p>
            <a:r>
              <a:rPr lang="en-US" sz="2000" b="1" dirty="0" smtClean="0">
                <a:solidFill>
                  <a:schemeClr val="bg1"/>
                </a:solidFill>
              </a:rPr>
              <a:t> To the base flow, we add small perturbations with wavenumber </a:t>
            </a:r>
            <a:r>
              <a:rPr lang="en-US" sz="2000" b="1" dirty="0" smtClean="0">
                <a:solidFill>
                  <a:schemeClr val="bg1"/>
                </a:solidFill>
                <a:latin typeface="Symbol" panose="05050102010706020507" pitchFamily="18" charset="2"/>
              </a:rPr>
              <a:t>b </a:t>
            </a:r>
            <a:r>
              <a:rPr lang="en-US" sz="2000" b="1" dirty="0" smtClean="0">
                <a:solidFill>
                  <a:schemeClr val="bg1"/>
                </a:solidFill>
                <a:latin typeface="+mj-lt"/>
              </a:rPr>
              <a:t>in the </a:t>
            </a:r>
            <a:r>
              <a:rPr lang="en-US" sz="2000" b="1" dirty="0" err="1" smtClean="0">
                <a:solidFill>
                  <a:schemeClr val="bg1"/>
                </a:solidFill>
                <a:latin typeface="+mj-lt"/>
              </a:rPr>
              <a:t>streamwise</a:t>
            </a:r>
            <a:r>
              <a:rPr lang="en-US" sz="2000" b="1" dirty="0" smtClean="0">
                <a:solidFill>
                  <a:schemeClr val="bg1"/>
                </a:solidFill>
                <a:latin typeface="+mj-lt"/>
              </a:rPr>
              <a:t> direction x, and proportional to </a:t>
            </a:r>
            <a:r>
              <a:rPr lang="en-US" sz="2000" b="1" dirty="0" err="1" smtClean="0">
                <a:solidFill>
                  <a:schemeClr val="bg1"/>
                </a:solidFill>
                <a:latin typeface="+mj-lt"/>
              </a:rPr>
              <a:t>exp</a:t>
            </a:r>
            <a:r>
              <a:rPr lang="en-US" sz="2000" b="1" dirty="0" smtClean="0">
                <a:solidFill>
                  <a:schemeClr val="bg1"/>
                </a:solidFill>
                <a:latin typeface="+mj-lt"/>
              </a:rPr>
              <a:t>(</a:t>
            </a:r>
            <a:r>
              <a:rPr lang="en-US" sz="2000" b="1" dirty="0" smtClean="0">
                <a:solidFill>
                  <a:schemeClr val="bg1"/>
                </a:solidFill>
                <a:latin typeface="Symbol" panose="05050102010706020507" pitchFamily="18" charset="2"/>
              </a:rPr>
              <a:t>s </a:t>
            </a:r>
            <a:r>
              <a:rPr lang="en-US" sz="2000" b="1" dirty="0" smtClean="0">
                <a:solidFill>
                  <a:schemeClr val="bg1"/>
                </a:solidFill>
                <a:latin typeface="+mj-lt"/>
              </a:rPr>
              <a:t>t).</a:t>
            </a:r>
            <a:r>
              <a:rPr lang="en-US" sz="2000" b="1" dirty="0" smtClean="0">
                <a:solidFill>
                  <a:schemeClr val="bg1"/>
                </a:solidFill>
                <a:latin typeface="Symbol" panose="05050102010706020507" pitchFamily="18" charset="2"/>
              </a:rPr>
              <a:t>  </a:t>
            </a:r>
            <a:endParaRPr lang="en-US" sz="2000" b="1" dirty="0">
              <a:solidFill>
                <a:schemeClr val="bg1"/>
              </a:solidFill>
              <a:latin typeface="Symbol" panose="05050102010706020507" pitchFamily="18" charset="2"/>
              <a:cs typeface="Arial" pitchFamily="34" charset="0"/>
            </a:endParaRPr>
          </a:p>
        </p:txBody>
      </p:sp>
      <p:pic>
        <p:nvPicPr>
          <p:cNvPr id="2" name="Picture 1"/>
          <p:cNvPicPr>
            <a:picLocks noChangeAspect="1"/>
          </p:cNvPicPr>
          <p:nvPr/>
        </p:nvPicPr>
        <p:blipFill>
          <a:blip r:embed="rId3"/>
          <a:stretch>
            <a:fillRect/>
          </a:stretch>
        </p:blipFill>
        <p:spPr>
          <a:xfrm>
            <a:off x="268118" y="2600824"/>
            <a:ext cx="2110792" cy="502583"/>
          </a:xfrm>
          <a:prstGeom prst="rect">
            <a:avLst/>
          </a:prstGeom>
        </p:spPr>
      </p:pic>
      <p:pic>
        <p:nvPicPr>
          <p:cNvPr id="12" name="Picture 11"/>
          <p:cNvPicPr>
            <a:picLocks noChangeAspect="1"/>
          </p:cNvPicPr>
          <p:nvPr/>
        </p:nvPicPr>
        <p:blipFill>
          <a:blip r:embed="rId4"/>
          <a:stretch>
            <a:fillRect/>
          </a:stretch>
        </p:blipFill>
        <p:spPr>
          <a:xfrm>
            <a:off x="6065469" y="2167788"/>
            <a:ext cx="1795074" cy="325586"/>
          </a:xfrm>
          <a:prstGeom prst="rect">
            <a:avLst/>
          </a:prstGeom>
          <a:ln>
            <a:noFill/>
          </a:ln>
        </p:spPr>
      </p:pic>
      <p:cxnSp>
        <p:nvCxnSpPr>
          <p:cNvPr id="16" name="Straight Arrow Connector 15"/>
          <p:cNvCxnSpPr/>
          <p:nvPr/>
        </p:nvCxnSpPr>
        <p:spPr>
          <a:xfrm flipH="1" flipV="1">
            <a:off x="2175332" y="2907624"/>
            <a:ext cx="85244" cy="465094"/>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pic>
        <p:nvPicPr>
          <p:cNvPr id="35" name="Picture 3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60576" y="3103408"/>
            <a:ext cx="4623513" cy="960225"/>
          </a:xfrm>
          <a:prstGeom prst="rect">
            <a:avLst/>
          </a:prstGeom>
        </p:spPr>
      </p:pic>
      <p:sp>
        <p:nvSpPr>
          <p:cNvPr id="38" name="TextBox 2"/>
          <p:cNvSpPr txBox="1">
            <a:spLocks noChangeArrowheads="1"/>
          </p:cNvSpPr>
          <p:nvPr/>
        </p:nvSpPr>
        <p:spPr bwMode="auto">
          <a:xfrm>
            <a:off x="191566" y="4267200"/>
            <a:ext cx="8761532" cy="2062103"/>
          </a:xfrm>
          <a:prstGeom prst="rect">
            <a:avLst/>
          </a:prstGeom>
          <a:solidFill>
            <a:schemeClr val="accent2">
              <a:lumMod val="75000"/>
            </a:schemeClr>
          </a:solidFill>
          <a:ln w="9525">
            <a:solidFill>
              <a:srgbClr val="990000"/>
            </a:solidFill>
            <a:miter lim="800000"/>
            <a:headEnd/>
            <a:tailEnd/>
          </a:ln>
        </p:spPr>
        <p:txBody>
          <a:bodyPr wrap="square">
            <a:spAutoFit/>
          </a:bodyPr>
          <a:lstStyle/>
          <a:p>
            <a:r>
              <a:rPr lang="en-US" b="1" dirty="0" smtClean="0">
                <a:solidFill>
                  <a:schemeClr val="bg1"/>
                </a:solidFill>
              </a:rPr>
              <a:t> </a:t>
            </a:r>
            <a:r>
              <a:rPr lang="en-US" sz="2000" b="1" dirty="0" smtClean="0">
                <a:solidFill>
                  <a:schemeClr val="bg1"/>
                </a:solidFill>
              </a:rPr>
              <a:t>Analysis for one-layer yielded flow  yields explicit formulas for</a:t>
            </a:r>
          </a:p>
          <a:p>
            <a:pPr marL="285750" indent="-285750">
              <a:buFont typeface="Arial" panose="020B0604020202020204" pitchFamily="34" charset="0"/>
              <a:buChar char="•"/>
            </a:pPr>
            <a:r>
              <a:rPr lang="en-US" b="1" dirty="0" smtClean="0">
                <a:solidFill>
                  <a:schemeClr val="bg1"/>
                </a:solidFill>
                <a:latin typeface="+mj-lt"/>
              </a:rPr>
              <a:t>Asymptotic analysis of  the (stable) discrete spectrum for </a:t>
            </a:r>
            <a:r>
              <a:rPr lang="en-US" b="1" dirty="0" smtClean="0">
                <a:solidFill>
                  <a:schemeClr val="bg1"/>
                </a:solidFill>
                <a:latin typeface="Symbol" panose="05050102010706020507" pitchFamily="18" charset="2"/>
              </a:rPr>
              <a:t>b</a:t>
            </a:r>
            <a:r>
              <a:rPr lang="en-US" b="1" dirty="0" smtClean="0">
                <a:solidFill>
                  <a:schemeClr val="bg1"/>
                </a:solidFill>
                <a:latin typeface="+mj-lt"/>
              </a:rPr>
              <a:t> -&gt; ∞.</a:t>
            </a:r>
          </a:p>
          <a:p>
            <a:pPr marL="285750" indent="-285750">
              <a:buFont typeface="Arial" panose="020B0604020202020204" pitchFamily="34" charset="0"/>
              <a:buChar char="•"/>
            </a:pPr>
            <a:r>
              <a:rPr lang="en-US" b="1" dirty="0" smtClean="0">
                <a:solidFill>
                  <a:schemeClr val="bg1"/>
                </a:solidFill>
                <a:latin typeface="+mj-lt"/>
              </a:rPr>
              <a:t>Asymptotic analysis for  long waves </a:t>
            </a:r>
            <a:r>
              <a:rPr lang="en-US" b="1" dirty="0" smtClean="0">
                <a:solidFill>
                  <a:schemeClr val="bg1"/>
                </a:solidFill>
                <a:latin typeface="Symbol" panose="05050102010706020507" pitchFamily="18" charset="2"/>
              </a:rPr>
              <a:t>b </a:t>
            </a:r>
            <a:r>
              <a:rPr lang="en-US" b="1" dirty="0" smtClean="0">
                <a:solidFill>
                  <a:schemeClr val="bg1"/>
                </a:solidFill>
                <a:latin typeface="+mj-lt"/>
              </a:rPr>
              <a:t>-&gt; 0.</a:t>
            </a:r>
          </a:p>
          <a:p>
            <a:pPr marL="285750" indent="-285750">
              <a:buFont typeface="Arial" panose="020B0604020202020204" pitchFamily="34" charset="0"/>
              <a:buChar char="•"/>
            </a:pPr>
            <a:r>
              <a:rPr lang="en-US" b="1" dirty="0" smtClean="0">
                <a:solidFill>
                  <a:schemeClr val="bg1"/>
                </a:solidFill>
                <a:latin typeface="+mj-lt"/>
              </a:rPr>
              <a:t>Continuous spectrum due to vanishing of the highest derivative in velocity v, two intervals per layer</a:t>
            </a:r>
          </a:p>
          <a:p>
            <a:pPr marL="285750" indent="-285750">
              <a:buFont typeface="Arial" panose="020B0604020202020204" pitchFamily="34" charset="0"/>
              <a:buChar char="•"/>
            </a:pPr>
            <a:r>
              <a:rPr lang="en-US" b="1" dirty="0" smtClean="0">
                <a:solidFill>
                  <a:schemeClr val="bg1"/>
                </a:solidFill>
                <a:latin typeface="+mj-lt"/>
              </a:rPr>
              <a:t>Continuous spectrum due to vanishing of the coefficient of C</a:t>
            </a:r>
            <a:r>
              <a:rPr lang="en-US" b="1" baseline="-25000" dirty="0" smtClean="0">
                <a:solidFill>
                  <a:schemeClr val="bg1"/>
                </a:solidFill>
                <a:latin typeface="+mj-lt"/>
              </a:rPr>
              <a:t>22, </a:t>
            </a:r>
            <a:r>
              <a:rPr lang="en-US" b="1" dirty="0" smtClean="0">
                <a:solidFill>
                  <a:schemeClr val="bg1"/>
                </a:solidFill>
              </a:rPr>
              <a:t>one interval per layer.</a:t>
            </a:r>
            <a:endParaRPr lang="en-US" b="1" dirty="0" smtClean="0">
              <a:solidFill>
                <a:schemeClr val="bg1"/>
              </a:solidFill>
              <a:latin typeface="+mj-lt"/>
            </a:endParaRPr>
          </a:p>
          <a:p>
            <a:pPr marL="285750" indent="-285750">
              <a:buFont typeface="Arial" panose="020B0604020202020204" pitchFamily="34" charset="0"/>
              <a:buChar char="•"/>
            </a:pPr>
            <a:r>
              <a:rPr lang="en-US" b="1" dirty="0" smtClean="0">
                <a:solidFill>
                  <a:schemeClr val="bg1"/>
                </a:solidFill>
                <a:latin typeface="+mj-lt"/>
              </a:rPr>
              <a:t>Interfacial eigenvalue is neutral.</a:t>
            </a:r>
            <a:r>
              <a:rPr lang="en-US" b="1" dirty="0" smtClean="0">
                <a:solidFill>
                  <a:schemeClr val="bg1"/>
                </a:solidFill>
                <a:latin typeface="Symbol" panose="05050102010706020507" pitchFamily="18" charset="2"/>
              </a:rPr>
              <a:t>  </a:t>
            </a:r>
            <a:endParaRPr lang="en-US" b="1" dirty="0">
              <a:solidFill>
                <a:schemeClr val="bg1"/>
              </a:solidFill>
              <a:latin typeface="Symbol" panose="05050102010706020507" pitchFamily="18" charset="2"/>
              <a:cs typeface="Arial" pitchFamily="34" charset="0"/>
            </a:endParaRPr>
          </a:p>
        </p:txBody>
      </p:sp>
    </p:spTree>
    <p:extLst>
      <p:ext uri="{BB962C8B-B14F-4D97-AF65-F5344CB8AC3E}">
        <p14:creationId xmlns:p14="http://schemas.microsoft.com/office/powerpoint/2010/main" val="23069752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76200" y="120926"/>
            <a:ext cx="8915400" cy="1138773"/>
          </a:xfrm>
          <a:prstGeom prst="rect">
            <a:avLst/>
          </a:prstGeom>
          <a:solidFill>
            <a:schemeClr val="accent2">
              <a:lumMod val="75000"/>
            </a:schemeClr>
          </a:solidFill>
          <a:ln w="9525">
            <a:solidFill>
              <a:srgbClr val="990000"/>
            </a:solidFill>
            <a:miter lim="800000"/>
            <a:headEnd/>
            <a:tailEnd/>
          </a:ln>
        </p:spPr>
        <p:txBody>
          <a:bodyPr wrap="square">
            <a:spAutoFit/>
          </a:bodyPr>
          <a:lstStyle>
            <a:lvl1pPr algn="l" defTabSz="914400" rtl="0" eaLnBrk="1" latinLnBrk="0" hangingPunct="1">
              <a:spcBef>
                <a:spcPct val="0"/>
              </a:spcBef>
              <a:buNone/>
              <a:defRPr sz="2800" b="1" kern="1200">
                <a:solidFill>
                  <a:schemeClr val="tx1"/>
                </a:solidFill>
                <a:latin typeface="+mj-lt"/>
                <a:ea typeface="+mj-ea"/>
                <a:cs typeface="+mj-cs"/>
              </a:defRPr>
            </a:lvl1pPr>
          </a:lstStyle>
          <a:p>
            <a:r>
              <a:rPr lang="en-US" dirty="0" smtClean="0">
                <a:solidFill>
                  <a:schemeClr val="bg1"/>
                </a:solidFill>
              </a:rPr>
              <a:t> Computational results. </a:t>
            </a:r>
            <a:r>
              <a:rPr lang="en-US" sz="1400" dirty="0" smtClean="0">
                <a:solidFill>
                  <a:schemeClr val="bg1"/>
                </a:solidFill>
              </a:rPr>
              <a:t>(Chebyshev collocation method, Orszag 1971,)  </a:t>
            </a:r>
          </a:p>
          <a:p>
            <a:r>
              <a:rPr lang="en-US" sz="2000" dirty="0" smtClean="0">
                <a:solidFill>
                  <a:schemeClr val="bg1"/>
                </a:solidFill>
                <a:latin typeface="+mn-lt"/>
              </a:rPr>
              <a:t>(For </a:t>
            </a:r>
            <a:r>
              <a:rPr lang="en-US" sz="2000" dirty="0" smtClean="0">
                <a:solidFill>
                  <a:schemeClr val="bg1"/>
                </a:solidFill>
              </a:rPr>
              <a:t>VCM model with </a:t>
            </a:r>
            <a:r>
              <a:rPr lang="en-US" sz="2000" smtClean="0">
                <a:solidFill>
                  <a:schemeClr val="bg1"/>
                </a:solidFill>
              </a:rPr>
              <a:t>diffusive interface in </a:t>
            </a:r>
            <a:r>
              <a:rPr lang="en-US" sz="2000" dirty="0" smtClean="0">
                <a:solidFill>
                  <a:schemeClr val="bg1"/>
                </a:solidFill>
              </a:rPr>
              <a:t>pressure driven shear banded flow, see Cromer, Cook, McKinley, JNNFM 2011</a:t>
            </a:r>
            <a:r>
              <a:rPr lang="en-US" sz="2000" dirty="0" smtClean="0">
                <a:solidFill>
                  <a:schemeClr val="bg1"/>
                </a:solidFill>
                <a:latin typeface="Symbol" panose="05050102010706020507" pitchFamily="18" charset="2"/>
              </a:rPr>
              <a:t>. )</a:t>
            </a:r>
            <a:endParaRPr lang="en-US" sz="2000" dirty="0">
              <a:solidFill>
                <a:schemeClr val="bg1"/>
              </a:solidFill>
              <a:latin typeface="Symbol" panose="05050102010706020507" pitchFamily="18" charset="2"/>
              <a:cs typeface="Arial" pitchFamily="34" charset="0"/>
            </a:endParaRPr>
          </a:p>
        </p:txBody>
      </p:sp>
      <p:sp>
        <p:nvSpPr>
          <p:cNvPr id="6" name="TextBox 5"/>
          <p:cNvSpPr txBox="1">
            <a:spLocks noChangeArrowheads="1"/>
          </p:cNvSpPr>
          <p:nvPr/>
        </p:nvSpPr>
        <p:spPr bwMode="auto">
          <a:xfrm>
            <a:off x="76200" y="1683443"/>
            <a:ext cx="8915400" cy="2062103"/>
          </a:xfrm>
          <a:prstGeom prst="rect">
            <a:avLst/>
          </a:prstGeom>
          <a:solidFill>
            <a:schemeClr val="accent2">
              <a:lumMod val="75000"/>
            </a:schemeClr>
          </a:solidFill>
          <a:ln w="9525">
            <a:solidFill>
              <a:srgbClr val="990000"/>
            </a:solidFill>
            <a:miter lim="800000"/>
            <a:headEnd/>
            <a:tailEnd/>
          </a:ln>
        </p:spPr>
        <p:txBody>
          <a:bodyPr wrap="square">
            <a:spAutoFit/>
          </a:bodyPr>
          <a:lstStyle>
            <a:lvl1pPr algn="l" defTabSz="914400" rtl="0" eaLnBrk="1" latinLnBrk="0" hangingPunct="1">
              <a:spcBef>
                <a:spcPct val="0"/>
              </a:spcBef>
              <a:buNone/>
              <a:defRPr sz="2800" b="1" kern="1200">
                <a:solidFill>
                  <a:schemeClr val="tx1"/>
                </a:solidFill>
                <a:latin typeface="+mj-lt"/>
                <a:ea typeface="+mj-ea"/>
                <a:cs typeface="+mj-cs"/>
              </a:defRPr>
            </a:lvl1pPr>
          </a:lstStyle>
          <a:p>
            <a:r>
              <a:rPr lang="en-US" dirty="0" smtClean="0">
                <a:solidFill>
                  <a:schemeClr val="bg1"/>
                </a:solidFill>
              </a:rPr>
              <a:t> Single layer yielded flow is found to be stable at</a:t>
            </a:r>
            <a:r>
              <a:rPr lang="en-US" dirty="0" smtClean="0">
                <a:latin typeface="Symbol" panose="05050102010706020507" pitchFamily="18" charset="2"/>
              </a:rPr>
              <a:t> </a:t>
            </a:r>
          </a:p>
          <a:p>
            <a:pPr marL="457200" indent="-457200">
              <a:buFont typeface="Symbol" panose="05050102010706020507" pitchFamily="18" charset="2"/>
              <a:buChar char="a"/>
            </a:pPr>
            <a:r>
              <a:rPr lang="en-US" dirty="0" smtClean="0">
                <a:solidFill>
                  <a:schemeClr val="bg1"/>
                </a:solidFill>
                <a:latin typeface="Symbol" panose="05050102010706020507" pitchFamily="18" charset="2"/>
              </a:rPr>
              <a:t>=-2.8.    </a:t>
            </a:r>
            <a:r>
              <a:rPr lang="en-US" dirty="0" smtClean="0">
                <a:solidFill>
                  <a:schemeClr val="bg1"/>
                </a:solidFill>
                <a:latin typeface="+mn-lt"/>
              </a:rPr>
              <a:t>This value of </a:t>
            </a:r>
            <a:r>
              <a:rPr lang="en-US" dirty="0" smtClean="0">
                <a:solidFill>
                  <a:schemeClr val="bg1"/>
                </a:solidFill>
                <a:latin typeface="Symbol" panose="05050102010706020507" pitchFamily="18" charset="2"/>
              </a:rPr>
              <a:t>a</a:t>
            </a:r>
            <a:r>
              <a:rPr lang="en-US" dirty="0" smtClean="0">
                <a:solidFill>
                  <a:schemeClr val="bg1"/>
                </a:solidFill>
                <a:latin typeface="+mn-lt"/>
              </a:rPr>
              <a:t> was</a:t>
            </a:r>
            <a:r>
              <a:rPr lang="en-US" dirty="0" smtClean="0">
                <a:solidFill>
                  <a:schemeClr val="bg1"/>
                </a:solidFill>
              </a:rPr>
              <a:t> used to model particulate suspension, and more generally for </a:t>
            </a:r>
            <a:r>
              <a:rPr lang="en-US" dirty="0" smtClean="0">
                <a:solidFill>
                  <a:schemeClr val="bg1"/>
                </a:solidFill>
                <a:latin typeface="Symbol" panose="05050102010706020507" pitchFamily="18" charset="2"/>
              </a:rPr>
              <a:t>a</a:t>
            </a:r>
            <a:r>
              <a:rPr lang="en-US" dirty="0" smtClean="0">
                <a:solidFill>
                  <a:schemeClr val="bg1"/>
                </a:solidFill>
              </a:rPr>
              <a:t> close to -3, we see linear stability of single layer yielded flow.</a:t>
            </a:r>
          </a:p>
          <a:p>
            <a:endParaRPr lang="en-US" sz="1600" dirty="0">
              <a:solidFill>
                <a:schemeClr val="bg1"/>
              </a:solidFill>
              <a:latin typeface="Symbol" panose="05050102010706020507" pitchFamily="18" charset="2"/>
              <a:cs typeface="Arial" pitchFamily="34" charset="0"/>
            </a:endParaRPr>
          </a:p>
        </p:txBody>
      </p:sp>
      <p:sp>
        <p:nvSpPr>
          <p:cNvPr id="2" name="TextBox 1"/>
          <p:cNvSpPr txBox="1"/>
          <p:nvPr/>
        </p:nvSpPr>
        <p:spPr>
          <a:xfrm>
            <a:off x="396934" y="4754880"/>
            <a:ext cx="8331640" cy="646331"/>
          </a:xfrm>
          <a:prstGeom prst="rect">
            <a:avLst/>
          </a:prstGeom>
          <a:noFill/>
        </p:spPr>
        <p:txBody>
          <a:bodyPr wrap="none" rtlCol="0">
            <a:spAutoFit/>
          </a:bodyPr>
          <a:lstStyle/>
          <a:p>
            <a:r>
              <a:rPr lang="en-US" dirty="0" smtClean="0"/>
              <a:t>Other VE single layer </a:t>
            </a:r>
            <a:r>
              <a:rPr lang="en-US" dirty="0" err="1" smtClean="0"/>
              <a:t>Couette</a:t>
            </a:r>
            <a:r>
              <a:rPr lang="en-US" dirty="0" smtClean="0"/>
              <a:t> flows e.g. UCM, JS, have been found to be linearly stable.</a:t>
            </a:r>
          </a:p>
          <a:p>
            <a:r>
              <a:rPr lang="en-US" dirty="0" smtClean="0"/>
              <a:t>We expect linear stability based on what we have seen, read, … do you?</a:t>
            </a:r>
            <a:endParaRPr lang="en-US" dirty="0"/>
          </a:p>
        </p:txBody>
      </p:sp>
    </p:spTree>
    <p:extLst>
      <p:ext uri="{BB962C8B-B14F-4D97-AF65-F5344CB8AC3E}">
        <p14:creationId xmlns:p14="http://schemas.microsoft.com/office/powerpoint/2010/main" val="40291848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5"/>
          <p:cNvPicPr>
            <a:picLocks noChangeAspect="1" noChangeArrowheads="1"/>
          </p:cNvPicPr>
          <p:nvPr/>
        </p:nvPicPr>
        <p:blipFill rotWithShape="1">
          <a:blip r:embed="rId3" cstate="print"/>
          <a:srcRect b="49709"/>
          <a:stretch/>
        </p:blipFill>
        <p:spPr bwMode="auto">
          <a:xfrm>
            <a:off x="638526" y="2733062"/>
            <a:ext cx="3727349" cy="3638946"/>
          </a:xfrm>
          <a:prstGeom prst="rect">
            <a:avLst/>
          </a:prstGeom>
          <a:noFill/>
          <a:ln w="9525">
            <a:noFill/>
            <a:miter lim="800000"/>
            <a:headEnd/>
            <a:tailEnd/>
          </a:ln>
        </p:spPr>
      </p:pic>
      <p:pic>
        <p:nvPicPr>
          <p:cNvPr id="15365" name="Picture 5"/>
          <p:cNvPicPr>
            <a:picLocks noChangeAspect="1" noChangeArrowheads="1"/>
          </p:cNvPicPr>
          <p:nvPr/>
        </p:nvPicPr>
        <p:blipFill rotWithShape="1">
          <a:blip r:embed="rId3" cstate="print"/>
          <a:srcRect b="49709"/>
          <a:stretch/>
        </p:blipFill>
        <p:spPr bwMode="auto">
          <a:xfrm>
            <a:off x="486126" y="2580662"/>
            <a:ext cx="3727349" cy="3638946"/>
          </a:xfrm>
          <a:prstGeom prst="rect">
            <a:avLst/>
          </a:prstGeom>
          <a:noFill/>
          <a:ln w="9525">
            <a:noFill/>
            <a:miter lim="800000"/>
            <a:headEnd/>
            <a:tailEnd/>
          </a:ln>
        </p:spPr>
      </p:pic>
      <p:sp>
        <p:nvSpPr>
          <p:cNvPr id="15371" name="AutoShape 2"/>
          <p:cNvSpPr>
            <a:spLocks noChangeArrowheads="1"/>
          </p:cNvSpPr>
          <p:nvPr/>
        </p:nvSpPr>
        <p:spPr bwMode="auto">
          <a:xfrm>
            <a:off x="122357" y="6294110"/>
            <a:ext cx="4360984" cy="586957"/>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close/>
              </a:path>
            </a:pathLst>
          </a:custGeom>
          <a:noFill/>
          <a:ln w="38100">
            <a:noFill/>
            <a:miter lim="800000"/>
            <a:headEnd/>
            <a:tailEnd/>
          </a:ln>
        </p:spPr>
        <p:txBody>
          <a:bodyPr wrap="square" lIns="90000" tIns="46800" rIns="90000" bIns="46800">
            <a:spAutoFit/>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400" dirty="0" smtClean="0">
                <a:latin typeface="Arial Black" pitchFamily="34" charset="0"/>
              </a:rPr>
              <a:t> </a:t>
            </a:r>
            <a:r>
              <a:rPr lang="en-GB" sz="1600" dirty="0" smtClean="0">
                <a:latin typeface="Arial" panose="020B0604020202020204" pitchFamily="34" charset="0"/>
                <a:cs typeface="Arial" panose="020B0604020202020204" pitchFamily="34" charset="0"/>
              </a:rPr>
              <a:t>Branched wormlike micelles in shampoo. </a:t>
            </a:r>
          </a:p>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600" dirty="0" smtClean="0">
                <a:latin typeface="Arial" panose="020B0604020202020204" pitchFamily="34" charset="0"/>
                <a:cs typeface="Arial" panose="020B0604020202020204" pitchFamily="34" charset="0"/>
              </a:rPr>
              <a:t> </a:t>
            </a:r>
            <a:r>
              <a:rPr lang="en-GB" sz="1200" dirty="0" smtClean="0">
                <a:latin typeface="Arial Black" pitchFamily="34" charset="0"/>
              </a:rPr>
              <a:t>(</a:t>
            </a:r>
            <a:r>
              <a:rPr lang="en-GB" sz="1200" dirty="0">
                <a:latin typeface="Arial Black" pitchFamily="34" charset="0"/>
              </a:rPr>
              <a:t>Lin 1996)</a:t>
            </a:r>
            <a:endParaRPr lang="en-GB" sz="1400" dirty="0">
              <a:latin typeface="Arial Black" pitchFamily="34" charset="0"/>
            </a:endParaRPr>
          </a:p>
        </p:txBody>
      </p:sp>
      <p:sp>
        <p:nvSpPr>
          <p:cNvPr id="15375" name="TextBox 5"/>
          <p:cNvSpPr txBox="1">
            <a:spLocks noChangeArrowheads="1"/>
          </p:cNvSpPr>
          <p:nvPr/>
        </p:nvSpPr>
        <p:spPr bwMode="auto">
          <a:xfrm>
            <a:off x="637761" y="2586850"/>
            <a:ext cx="2512114" cy="400110"/>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wrap="square">
            <a:spAutoFit/>
          </a:bodyPr>
          <a:lstStyle/>
          <a:p>
            <a:r>
              <a:rPr lang="en-US" sz="2000" dirty="0" smtClean="0">
                <a:solidFill>
                  <a:prstClr val="white"/>
                </a:solidFill>
                <a:latin typeface="Arial" panose="020B0604020202020204" pitchFamily="34" charset="0"/>
                <a:cs typeface="Arial" panose="020B0604020202020204" pitchFamily="34" charset="0"/>
              </a:rPr>
              <a:t> </a:t>
            </a:r>
            <a:r>
              <a:rPr lang="en-US" sz="2000" dirty="0" smtClean="0">
                <a:solidFill>
                  <a:srgbClr val="C00000"/>
                </a:solidFill>
                <a:latin typeface="Arial" panose="020B0604020202020204" pitchFamily="34" charset="0"/>
                <a:cs typeface="Arial" panose="020B0604020202020204" pitchFamily="34" charset="0"/>
              </a:rPr>
              <a:t>Bingham model</a:t>
            </a:r>
            <a:endParaRPr lang="en-US" sz="2000" dirty="0">
              <a:solidFill>
                <a:srgbClr val="C00000"/>
              </a:solidFill>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6655" y="1972605"/>
            <a:ext cx="2773726" cy="533556"/>
          </a:xfrm>
          <a:prstGeom prst="rect">
            <a:avLst/>
          </a:prstGeom>
          <a:noFill/>
          <a:ln w="57150">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362" name="AutoShape 2"/>
          <p:cNvSpPr>
            <a:spLocks noChangeArrowheads="1"/>
          </p:cNvSpPr>
          <p:nvPr/>
        </p:nvSpPr>
        <p:spPr bwMode="auto">
          <a:xfrm rot="16200000">
            <a:off x="-434510" y="4023209"/>
            <a:ext cx="1841595" cy="309958"/>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solidFill>
            <a:srgbClr val="FFFF00"/>
          </a:solidFill>
          <a:ln w="9525">
            <a:noFill/>
            <a:miter lim="800000"/>
            <a:headEnd/>
            <a:tailEnd/>
          </a:ln>
        </p:spPr>
        <p:txBody>
          <a:bodyPr wrap="square" lIns="90000" tIns="46800" rIns="90000" bIns="46800">
            <a:spAutoFit/>
          </a:bodyPr>
          <a:lstStyle/>
          <a:p>
            <a:pPr marL="342900" indent="-342900">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400" dirty="0">
                <a:latin typeface="Arial Black" pitchFamily="34" charset="0"/>
              </a:rPr>
              <a:t> Shear </a:t>
            </a:r>
            <a:r>
              <a:rPr lang="en-GB" sz="1400" dirty="0" smtClean="0">
                <a:latin typeface="Arial Black" pitchFamily="34" charset="0"/>
              </a:rPr>
              <a:t>stress </a:t>
            </a:r>
            <a:r>
              <a:rPr lang="en-GB" sz="1400" dirty="0" smtClean="0">
                <a:latin typeface="Symbol" pitchFamily="18" charset="2"/>
              </a:rPr>
              <a:t>t</a:t>
            </a:r>
            <a:r>
              <a:rPr lang="en-GB" sz="1400" dirty="0" smtClean="0">
                <a:latin typeface="Arial Black" pitchFamily="34" charset="0"/>
              </a:rPr>
              <a:t>  </a:t>
            </a:r>
            <a:endParaRPr lang="en-GB" sz="1400" dirty="0">
              <a:latin typeface="Arial Black" pitchFamily="34" charset="0"/>
            </a:endParaRPr>
          </a:p>
        </p:txBody>
      </p:sp>
      <p:cxnSp>
        <p:nvCxnSpPr>
          <p:cNvPr id="23" name="Straight Arrow Connector 22"/>
          <p:cNvCxnSpPr/>
          <p:nvPr/>
        </p:nvCxnSpPr>
        <p:spPr>
          <a:xfrm flipH="1">
            <a:off x="1064687" y="2522242"/>
            <a:ext cx="517067" cy="198894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1976717" y="2506160"/>
            <a:ext cx="767439" cy="154844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281086" y="1672193"/>
            <a:ext cx="1225464" cy="369332"/>
          </a:xfrm>
          <a:prstGeom prst="rect">
            <a:avLst/>
          </a:prstGeom>
          <a:noFill/>
        </p:spPr>
        <p:txBody>
          <a:bodyPr wrap="none" rtlCol="0">
            <a:spAutoFit/>
          </a:bodyPr>
          <a:lstStyle/>
          <a:p>
            <a:r>
              <a:rPr lang="en-US" dirty="0" smtClean="0">
                <a:solidFill>
                  <a:srgbClr val="FF0000"/>
                </a:solidFill>
              </a:rPr>
              <a:t>Yield stress</a:t>
            </a:r>
            <a:endParaRPr lang="en-US" dirty="0">
              <a:solidFill>
                <a:srgbClr val="FF0000"/>
              </a:solidFill>
            </a:endParaRPr>
          </a:p>
        </p:txBody>
      </p:sp>
      <p:sp>
        <p:nvSpPr>
          <p:cNvPr id="5" name="TextBox 4"/>
          <p:cNvSpPr txBox="1"/>
          <p:nvPr/>
        </p:nvSpPr>
        <p:spPr>
          <a:xfrm>
            <a:off x="2497335" y="1629646"/>
            <a:ext cx="973023" cy="369332"/>
          </a:xfrm>
          <a:prstGeom prst="rect">
            <a:avLst/>
          </a:prstGeom>
          <a:noFill/>
        </p:spPr>
        <p:txBody>
          <a:bodyPr wrap="none" rtlCol="0">
            <a:spAutoFit/>
          </a:bodyPr>
          <a:lstStyle/>
          <a:p>
            <a:r>
              <a:rPr lang="en-US" dirty="0" smtClean="0">
                <a:solidFill>
                  <a:srgbClr val="FF0000"/>
                </a:solidFill>
              </a:rPr>
              <a:t>viscosity</a:t>
            </a:r>
            <a:endParaRPr lang="en-US" dirty="0">
              <a:solidFill>
                <a:srgbClr val="FF0000"/>
              </a:solidFill>
            </a:endParaRPr>
          </a:p>
        </p:txBody>
      </p:sp>
      <p:sp>
        <p:nvSpPr>
          <p:cNvPr id="6" name="Rectangle 5"/>
          <p:cNvSpPr/>
          <p:nvPr/>
        </p:nvSpPr>
        <p:spPr>
          <a:xfrm>
            <a:off x="1448153" y="1977107"/>
            <a:ext cx="674931" cy="56545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686529" y="1946905"/>
            <a:ext cx="348586" cy="58168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2"/>
          <p:cNvSpPr txBox="1">
            <a:spLocks noChangeArrowheads="1"/>
          </p:cNvSpPr>
          <p:nvPr/>
        </p:nvSpPr>
        <p:spPr bwMode="auto">
          <a:xfrm>
            <a:off x="4483341" y="236704"/>
            <a:ext cx="4572000" cy="1323439"/>
          </a:xfrm>
          <a:prstGeom prst="rect">
            <a:avLst/>
          </a:prstGeom>
          <a:solidFill>
            <a:schemeClr val="accent2">
              <a:lumMod val="75000"/>
            </a:schemeClr>
          </a:solidFill>
          <a:ln w="9525">
            <a:noFill/>
            <a:miter lim="800000"/>
            <a:headEnd/>
            <a:tailEnd/>
          </a:ln>
        </p:spPr>
        <p:txBody>
          <a:bodyPr wrap="square">
            <a:spAutoFit/>
          </a:bodyPr>
          <a:lstStyle/>
          <a:p>
            <a:r>
              <a:rPr lang="en-US" sz="2000" b="1" dirty="0" smtClean="0">
                <a:solidFill>
                  <a:schemeClr val="bg1"/>
                </a:solidFill>
                <a:latin typeface="Arial Black" panose="020B0A04020102020204" pitchFamily="34" charset="0"/>
                <a:cs typeface="Arial" pitchFamily="34" charset="0"/>
              </a:rPr>
              <a:t>Thixotropic yield stress fluids: </a:t>
            </a:r>
          </a:p>
          <a:p>
            <a:r>
              <a:rPr lang="en-US" sz="2000" b="1" dirty="0" smtClean="0">
                <a:solidFill>
                  <a:schemeClr val="bg1"/>
                </a:solidFill>
                <a:latin typeface="Arial Black" panose="020B0A04020102020204" pitchFamily="34" charset="0"/>
                <a:cs typeface="Arial" pitchFamily="34" charset="0"/>
              </a:rPr>
              <a:t>The </a:t>
            </a:r>
            <a:r>
              <a:rPr lang="en-US" sz="2000" b="1" dirty="0">
                <a:solidFill>
                  <a:schemeClr val="bg1"/>
                </a:solidFill>
                <a:latin typeface="Arial Black" panose="020B0A04020102020204" pitchFamily="34" charset="0"/>
                <a:cs typeface="Arial" pitchFamily="34" charset="0"/>
              </a:rPr>
              <a:t>y</a:t>
            </a:r>
            <a:r>
              <a:rPr lang="en-US" sz="2000" b="1" dirty="0" smtClean="0">
                <a:solidFill>
                  <a:schemeClr val="bg1"/>
                </a:solidFill>
                <a:latin typeface="Arial Black" panose="020B0A04020102020204" pitchFamily="34" charset="0"/>
                <a:cs typeface="Arial" pitchFamily="34" charset="0"/>
              </a:rPr>
              <a:t>ield stress depends on the time since the fluid was last stressed.</a:t>
            </a:r>
            <a:endParaRPr lang="en-US" sz="2000" b="1" dirty="0" smtClean="0">
              <a:solidFill>
                <a:schemeClr val="bg1"/>
              </a:solidFill>
              <a:latin typeface="Arial Black" panose="020B0A04020102020204" pitchFamily="34" charset="0"/>
            </a:endParaRPr>
          </a:p>
        </p:txBody>
      </p:sp>
      <p:sp>
        <p:nvSpPr>
          <p:cNvPr id="33" name="TextBox 2"/>
          <p:cNvSpPr txBox="1">
            <a:spLocks noChangeArrowheads="1"/>
          </p:cNvSpPr>
          <p:nvPr/>
        </p:nvSpPr>
        <p:spPr bwMode="auto">
          <a:xfrm>
            <a:off x="211860" y="214977"/>
            <a:ext cx="3993063" cy="1323439"/>
          </a:xfrm>
          <a:prstGeom prst="rect">
            <a:avLst/>
          </a:prstGeom>
          <a:solidFill>
            <a:schemeClr val="accent2">
              <a:lumMod val="75000"/>
            </a:schemeClr>
          </a:solidFill>
          <a:ln w="9525">
            <a:noFill/>
            <a:miter lim="800000"/>
            <a:headEnd/>
            <a:tailEnd/>
          </a:ln>
        </p:spPr>
        <p:txBody>
          <a:bodyPr wrap="square">
            <a:spAutoFit/>
          </a:bodyPr>
          <a:lstStyle/>
          <a:p>
            <a:r>
              <a:rPr lang="en-US" sz="2000" b="1" dirty="0" smtClean="0">
                <a:solidFill>
                  <a:schemeClr val="bg1"/>
                </a:solidFill>
                <a:latin typeface="Arial Black" panose="020B0A04020102020204" pitchFamily="34" charset="0"/>
                <a:cs typeface="Arial" pitchFamily="34" charset="0"/>
              </a:rPr>
              <a:t> Simple </a:t>
            </a:r>
            <a:r>
              <a:rPr lang="en-US" sz="2000" b="1" dirty="0">
                <a:solidFill>
                  <a:schemeClr val="bg1"/>
                </a:solidFill>
                <a:latin typeface="Arial Black" panose="020B0A04020102020204" pitchFamily="34" charset="0"/>
                <a:cs typeface="Arial" pitchFamily="34" charset="0"/>
              </a:rPr>
              <a:t>y</a:t>
            </a:r>
            <a:r>
              <a:rPr lang="en-US" sz="2000" b="1" dirty="0" smtClean="0">
                <a:solidFill>
                  <a:schemeClr val="bg1"/>
                </a:solidFill>
                <a:latin typeface="Arial Black" panose="020B0A04020102020204" pitchFamily="34" charset="0"/>
                <a:cs typeface="Arial" pitchFamily="34" charset="0"/>
              </a:rPr>
              <a:t>ield stress fluids start flowing only if the applied stress exceeds a critical value.</a:t>
            </a:r>
            <a:endParaRPr lang="en-US" sz="2000" b="1" dirty="0" smtClean="0">
              <a:solidFill>
                <a:schemeClr val="bg1"/>
              </a:solidFill>
              <a:latin typeface="Arial Black" panose="020B0A04020102020204" pitchFamily="34" charset="0"/>
            </a:endParaRPr>
          </a:p>
        </p:txBody>
      </p:sp>
      <p:pic>
        <p:nvPicPr>
          <p:cNvPr id="38" name="Picture 37"/>
          <p:cNvPicPr>
            <a:picLocks noChangeAspect="1"/>
          </p:cNvPicPr>
          <p:nvPr/>
        </p:nvPicPr>
        <p:blipFill>
          <a:blip r:embed="rId5" cstate="print">
            <a:extLst>
              <a:ext uri="{28A0092B-C50C-407E-A947-70E740481C1C}">
                <a14:useLocalDpi xmlns:a14="http://schemas.microsoft.com/office/drawing/2010/main" val="0"/>
              </a:ext>
            </a:extLst>
          </a:blip>
          <a:srcRect l="2914" t="4260" r="5368" b="8527"/>
          <a:stretch>
            <a:fillRect/>
          </a:stretch>
        </p:blipFill>
        <p:spPr>
          <a:xfrm>
            <a:off x="4636895" y="2743169"/>
            <a:ext cx="4154562" cy="2971644"/>
          </a:xfrm>
          <a:prstGeom prst="rect">
            <a:avLst/>
          </a:prstGeom>
          <a:ln>
            <a:noFill/>
            <a:prstDash val="dash"/>
          </a:ln>
        </p:spPr>
      </p:pic>
      <p:sp>
        <p:nvSpPr>
          <p:cNvPr id="39" name="Rectangle 38"/>
          <p:cNvSpPr/>
          <p:nvPr/>
        </p:nvSpPr>
        <p:spPr>
          <a:xfrm>
            <a:off x="4876801" y="6235602"/>
            <a:ext cx="2971799" cy="646331"/>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10% bentonite solution,</a:t>
            </a:r>
          </a:p>
          <a:p>
            <a:r>
              <a:rPr lang="en-US" sz="1200" dirty="0" smtClean="0">
                <a:latin typeface="Arial" panose="020B0604020202020204" pitchFamily="34" charset="0"/>
                <a:cs typeface="Arial" panose="020B0604020202020204" pitchFamily="34" charset="0"/>
              </a:rPr>
              <a:t> </a:t>
            </a:r>
            <a:r>
              <a:rPr lang="en-US" sz="1200" dirty="0" err="1" smtClean="0">
                <a:latin typeface="Arial" panose="020B0604020202020204" pitchFamily="34" charset="0"/>
                <a:cs typeface="Arial" panose="020B0604020202020204" pitchFamily="34" charset="0"/>
              </a:rPr>
              <a:t>Møller</a:t>
            </a:r>
            <a:r>
              <a:rPr lang="en-US" sz="1200" dirty="0" smtClean="0">
                <a:latin typeface="Arial" panose="020B0604020202020204" pitchFamily="34" charset="0"/>
                <a:cs typeface="Arial" panose="020B0604020202020204" pitchFamily="34" charset="0"/>
              </a:rPr>
              <a:t>, Fall, </a:t>
            </a:r>
            <a:r>
              <a:rPr lang="en-US" sz="1200" dirty="0" err="1" smtClean="0">
                <a:latin typeface="Arial" panose="020B0604020202020204" pitchFamily="34" charset="0"/>
                <a:cs typeface="Arial" panose="020B0604020202020204" pitchFamily="34" charset="0"/>
              </a:rPr>
              <a:t>Chikkadi</a:t>
            </a:r>
            <a:r>
              <a:rPr lang="en-US" sz="1200" dirty="0" smtClean="0">
                <a:latin typeface="Arial" panose="020B0604020202020204" pitchFamily="34" charset="0"/>
                <a:cs typeface="Arial" panose="020B0604020202020204" pitchFamily="34" charset="0"/>
              </a:rPr>
              <a:t>, </a:t>
            </a:r>
            <a:r>
              <a:rPr lang="en-US" sz="1200" dirty="0" err="1" smtClean="0">
                <a:latin typeface="Arial" panose="020B0604020202020204" pitchFamily="34" charset="0"/>
                <a:cs typeface="Arial" panose="020B0604020202020204" pitchFamily="34" charset="0"/>
              </a:rPr>
              <a:t>Derks</a:t>
            </a:r>
            <a:r>
              <a:rPr lang="en-US" sz="1200" dirty="0" smtClean="0">
                <a:latin typeface="Arial" panose="020B0604020202020204" pitchFamily="34" charset="0"/>
                <a:cs typeface="Arial" panose="020B0604020202020204" pitchFamily="34" charset="0"/>
              </a:rPr>
              <a:t>, Bonn 2009</a:t>
            </a:r>
          </a:p>
          <a:p>
            <a:r>
              <a:rPr lang="en-US" sz="1200" dirty="0" smtClean="0">
                <a:latin typeface="Arial" panose="020B0604020202020204" pitchFamily="34" charset="0"/>
                <a:cs typeface="Arial" panose="020B0604020202020204" pitchFamily="34" charset="0"/>
              </a:rPr>
              <a:t> </a:t>
            </a:r>
            <a:endParaRPr lang="en-US" sz="1200" dirty="0">
              <a:latin typeface="Arial" panose="020B0604020202020204" pitchFamily="34" charset="0"/>
              <a:cs typeface="Arial" panose="020B0604020202020204" pitchFamily="34" charset="0"/>
            </a:endParaRPr>
          </a:p>
        </p:txBody>
      </p:sp>
      <p:cxnSp>
        <p:nvCxnSpPr>
          <p:cNvPr id="40" name="Straight Arrow Connector 39"/>
          <p:cNvCxnSpPr/>
          <p:nvPr/>
        </p:nvCxnSpPr>
        <p:spPr>
          <a:xfrm flipV="1">
            <a:off x="5943600" y="3733800"/>
            <a:ext cx="0" cy="1676400"/>
          </a:xfrm>
          <a:prstGeom prst="straightConnector1">
            <a:avLst/>
          </a:prstGeom>
          <a:ln w="57150">
            <a:solidFill>
              <a:srgbClr val="CC0099"/>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8305800" y="2743169"/>
            <a:ext cx="41816" cy="2622864"/>
          </a:xfrm>
          <a:prstGeom prst="straightConnector1">
            <a:avLst/>
          </a:prstGeom>
          <a:ln w="57150">
            <a:solidFill>
              <a:srgbClr val="FF66FF"/>
            </a:solidFill>
            <a:tailEnd type="arrow"/>
          </a:ln>
        </p:spPr>
        <p:style>
          <a:lnRef idx="1">
            <a:schemeClr val="accent1"/>
          </a:lnRef>
          <a:fillRef idx="0">
            <a:schemeClr val="accent1"/>
          </a:fillRef>
          <a:effectRef idx="0">
            <a:schemeClr val="accent1"/>
          </a:effectRef>
          <a:fontRef idx="minor">
            <a:schemeClr val="tx1"/>
          </a:fontRef>
        </p:style>
      </p:cxnSp>
      <p:sp>
        <p:nvSpPr>
          <p:cNvPr id="45" name="Rectangular Callout 44"/>
          <p:cNvSpPr/>
          <p:nvPr/>
        </p:nvSpPr>
        <p:spPr>
          <a:xfrm rot="21207553">
            <a:off x="6423303" y="4481986"/>
            <a:ext cx="1261831" cy="317500"/>
          </a:xfrm>
          <a:prstGeom prst="wedgeRectCallout">
            <a:avLst>
              <a:gd name="adj1" fmla="val -15217"/>
              <a:gd name="adj2" fmla="val 6586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rPr>
              <a:t>unyields</a:t>
            </a:r>
            <a:endParaRPr lang="en-US" b="1" dirty="0">
              <a:solidFill>
                <a:schemeClr val="tx1"/>
              </a:solidFill>
            </a:endParaRPr>
          </a:p>
        </p:txBody>
      </p:sp>
      <p:sp>
        <p:nvSpPr>
          <p:cNvPr id="46" name="TextBox 45"/>
          <p:cNvSpPr txBox="1"/>
          <p:nvPr/>
        </p:nvSpPr>
        <p:spPr>
          <a:xfrm>
            <a:off x="5275408" y="5789301"/>
            <a:ext cx="635110" cy="369332"/>
          </a:xfrm>
          <a:prstGeom prst="rect">
            <a:avLst/>
          </a:prstGeom>
          <a:noFill/>
          <a:ln>
            <a:solidFill>
              <a:srgbClr val="CC0099"/>
            </a:solidFill>
          </a:ln>
        </p:spPr>
        <p:txBody>
          <a:bodyPr wrap="none" rtlCol="0">
            <a:spAutoFit/>
          </a:bodyPr>
          <a:lstStyle/>
          <a:p>
            <a:r>
              <a:rPr lang="en-US" b="1" dirty="0" smtClean="0"/>
              <a:t>solid</a:t>
            </a:r>
            <a:endParaRPr lang="en-US" b="1" dirty="0"/>
          </a:p>
        </p:txBody>
      </p:sp>
      <p:sp>
        <p:nvSpPr>
          <p:cNvPr id="47" name="TextBox 46"/>
          <p:cNvSpPr txBox="1"/>
          <p:nvPr/>
        </p:nvSpPr>
        <p:spPr>
          <a:xfrm>
            <a:off x="8242671" y="5843111"/>
            <a:ext cx="617477" cy="369332"/>
          </a:xfrm>
          <a:prstGeom prst="rect">
            <a:avLst/>
          </a:prstGeom>
          <a:solidFill>
            <a:srgbClr val="FFCCFF"/>
          </a:solidFill>
          <a:ln>
            <a:noFill/>
          </a:ln>
        </p:spPr>
        <p:txBody>
          <a:bodyPr wrap="none" rtlCol="0">
            <a:spAutoFit/>
          </a:bodyPr>
          <a:lstStyle/>
          <a:p>
            <a:r>
              <a:rPr lang="en-US" b="1" dirty="0" smtClean="0"/>
              <a:t>fluid</a:t>
            </a:r>
            <a:endParaRPr lang="en-US" b="1" dirty="0"/>
          </a:p>
        </p:txBody>
      </p:sp>
      <p:pic>
        <p:nvPicPr>
          <p:cNvPr id="24" name="Picture 23"/>
          <p:cNvPicPr>
            <a:picLocks noChangeAspect="1" noChangeArrowheads="1"/>
          </p:cNvPicPr>
          <p:nvPr/>
        </p:nvPicPr>
        <p:blipFill rotWithShape="1">
          <a:blip r:embed="rId6" cstate="print"/>
          <a:srcRect b="25859"/>
          <a:stretch/>
        </p:blipFill>
        <p:spPr bwMode="auto">
          <a:xfrm>
            <a:off x="6164420" y="3466061"/>
            <a:ext cx="1968150" cy="776011"/>
          </a:xfrm>
          <a:prstGeom prst="rect">
            <a:avLst/>
          </a:prstGeom>
          <a:noFill/>
          <a:ln w="9525">
            <a:noFill/>
            <a:miter lim="800000"/>
            <a:headEnd/>
            <a:tailEnd/>
          </a:ln>
        </p:spPr>
      </p:pic>
      <p:sp>
        <p:nvSpPr>
          <p:cNvPr id="25" name="TextBox 24"/>
          <p:cNvSpPr txBox="1"/>
          <p:nvPr/>
        </p:nvSpPr>
        <p:spPr>
          <a:xfrm>
            <a:off x="7059398" y="3890549"/>
            <a:ext cx="880369" cy="276999"/>
          </a:xfrm>
          <a:prstGeom prst="rect">
            <a:avLst/>
          </a:prstGeom>
          <a:noFill/>
        </p:spPr>
        <p:txBody>
          <a:bodyPr wrap="none" rtlCol="0">
            <a:spAutoFit/>
          </a:bodyPr>
          <a:lstStyle/>
          <a:p>
            <a:r>
              <a:rPr lang="en-US" sz="1200" dirty="0" err="1" smtClean="0">
                <a:solidFill>
                  <a:schemeClr val="bg1"/>
                </a:solidFill>
              </a:rPr>
              <a:t>Denn,Bonn</a:t>
            </a:r>
            <a:endParaRPr lang="en-US" sz="1200" dirty="0">
              <a:solidFill>
                <a:schemeClr val="bg1"/>
              </a:solidFill>
            </a:endParaRPr>
          </a:p>
        </p:txBody>
      </p:sp>
      <p:sp>
        <p:nvSpPr>
          <p:cNvPr id="27" name="TextBox 26"/>
          <p:cNvSpPr txBox="1"/>
          <p:nvPr/>
        </p:nvSpPr>
        <p:spPr>
          <a:xfrm>
            <a:off x="4837904" y="1725958"/>
            <a:ext cx="4117825" cy="830997"/>
          </a:xfrm>
          <a:prstGeom prst="rect">
            <a:avLst/>
          </a:prstGeom>
          <a:noFill/>
          <a:ln w="57150">
            <a:solidFill>
              <a:srgbClr val="FFFF00"/>
            </a:solidFill>
          </a:ln>
        </p:spPr>
        <p:txBody>
          <a:bodyPr wrap="square" rtlCol="0">
            <a:spAutoFit/>
          </a:bodyPr>
          <a:lstStyle/>
          <a:p>
            <a:r>
              <a:rPr lang="en-US" sz="2800" dirty="0" smtClean="0">
                <a:latin typeface="Symbol" panose="05050102010706020507" pitchFamily="18" charset="2"/>
                <a:cs typeface="Arial" panose="020B0604020202020204" pitchFamily="34" charset="0"/>
              </a:rPr>
              <a:t>e </a:t>
            </a:r>
            <a:r>
              <a:rPr lang="en-US" sz="2000" dirty="0" smtClean="0">
                <a:latin typeface="Arial" panose="020B0604020202020204" pitchFamily="34" charset="0"/>
                <a:cs typeface="Arial" panose="020B0604020202020204" pitchFamily="34" charset="0"/>
              </a:rPr>
              <a:t>= </a:t>
            </a:r>
            <a:r>
              <a:rPr lang="en-US" sz="2000" dirty="0" err="1" smtClean="0">
                <a:latin typeface="Arial" panose="020B0604020202020204" pitchFamily="34" charset="0"/>
                <a:cs typeface="Arial" panose="020B0604020202020204" pitchFamily="34" charset="0"/>
              </a:rPr>
              <a:t>unyielded</a:t>
            </a:r>
            <a:r>
              <a:rPr lang="en-US" sz="2000" dirty="0" smtClean="0">
                <a:latin typeface="Arial" panose="020B0604020202020204" pitchFamily="34" charset="0"/>
                <a:cs typeface="Arial" panose="020B0604020202020204" pitchFamily="34" charset="0"/>
              </a:rPr>
              <a:t> /yielded shear rates</a:t>
            </a:r>
          </a:p>
          <a:p>
            <a:r>
              <a:rPr lang="en-US" sz="2000" dirty="0" smtClean="0">
                <a:latin typeface="Arial" panose="020B0604020202020204" pitchFamily="34" charset="0"/>
                <a:cs typeface="Arial" panose="020B0604020202020204" pitchFamily="34" charset="0"/>
              </a:rPr>
              <a:t>  =</a:t>
            </a:r>
            <a:r>
              <a:rPr lang="en-US" sz="2000" dirty="0" smtClean="0">
                <a:solidFill>
                  <a:srgbClr val="820000"/>
                </a:solidFill>
                <a:latin typeface="Arial Black" pitchFamily="34" charset="0"/>
              </a:rPr>
              <a:t> </a:t>
            </a:r>
            <a:r>
              <a:rPr lang="en-US" sz="2000" dirty="0" smtClean="0">
                <a:solidFill>
                  <a:srgbClr val="CC0099"/>
                </a:solidFill>
                <a:latin typeface="Arial Black" pitchFamily="34" charset="0"/>
              </a:rPr>
              <a:t>10 </a:t>
            </a:r>
            <a:r>
              <a:rPr lang="en-US" sz="2000" baseline="30000" dirty="0" smtClean="0">
                <a:solidFill>
                  <a:srgbClr val="CC0099"/>
                </a:solidFill>
                <a:latin typeface="Arial Black" pitchFamily="34" charset="0"/>
              </a:rPr>
              <a:t>-3</a:t>
            </a:r>
            <a:r>
              <a:rPr lang="en-US" sz="2000" dirty="0" smtClean="0">
                <a:solidFill>
                  <a:srgbClr val="820000"/>
                </a:solidFill>
                <a:latin typeface="Arial Black" pitchFamily="34" charset="0"/>
              </a:rPr>
              <a:t> / </a:t>
            </a:r>
            <a:r>
              <a:rPr lang="en-US" sz="2000" dirty="0" smtClean="0">
                <a:solidFill>
                  <a:srgbClr val="FF66FF"/>
                </a:solidFill>
                <a:latin typeface="Arial Black" pitchFamily="34" charset="0"/>
              </a:rPr>
              <a:t>10 </a:t>
            </a:r>
            <a:r>
              <a:rPr lang="en-US" sz="2000" baseline="30000" dirty="0" smtClean="0">
                <a:solidFill>
                  <a:srgbClr val="FF66FF"/>
                </a:solidFill>
                <a:latin typeface="Arial Black" pitchFamily="34" charset="0"/>
              </a:rPr>
              <a:t>2 </a:t>
            </a:r>
          </a:p>
        </p:txBody>
      </p:sp>
      <p:sp>
        <p:nvSpPr>
          <p:cNvPr id="26" name="Rectangular Callout 25"/>
          <p:cNvSpPr/>
          <p:nvPr/>
        </p:nvSpPr>
        <p:spPr>
          <a:xfrm rot="20543021">
            <a:off x="5750737" y="2871281"/>
            <a:ext cx="1649874" cy="331334"/>
          </a:xfrm>
          <a:prstGeom prst="wedgeRectCallout">
            <a:avLst>
              <a:gd name="adj1" fmla="val 40167"/>
              <a:gd name="adj2" fmla="val -23899"/>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Yields to flow</a:t>
            </a:r>
            <a:endParaRPr lang="en-US" b="1" dirty="0">
              <a:solidFill>
                <a:schemeClr val="tx1"/>
              </a:solidFill>
            </a:endParaRPr>
          </a:p>
        </p:txBody>
      </p:sp>
      <p:sp>
        <p:nvSpPr>
          <p:cNvPr id="28" name="AutoShape 2"/>
          <p:cNvSpPr>
            <a:spLocks noChangeArrowheads="1"/>
          </p:cNvSpPr>
          <p:nvPr/>
        </p:nvSpPr>
        <p:spPr bwMode="auto">
          <a:xfrm>
            <a:off x="6164420" y="5789286"/>
            <a:ext cx="1534691" cy="279180"/>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solidFill>
            <a:srgbClr val="FFFF00"/>
          </a:solidFill>
          <a:ln w="9525">
            <a:noFill/>
            <a:miter lim="800000"/>
            <a:headEnd/>
            <a:tailEnd/>
          </a:ln>
        </p:spPr>
        <p:txBody>
          <a:bodyPr wrap="square" lIns="90000" tIns="46800" rIns="90000" bIns="46800">
            <a:spAutoFit/>
          </a:bodyPr>
          <a:lstStyle/>
          <a:p>
            <a:pPr marL="342900" indent="-342900">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200" dirty="0">
                <a:latin typeface="Arial Black" pitchFamily="34" charset="0"/>
              </a:rPr>
              <a:t> </a:t>
            </a:r>
            <a:r>
              <a:rPr lang="en-GB" sz="1200" dirty="0" smtClean="0">
                <a:latin typeface="Arial Black" pitchFamily="34" charset="0"/>
              </a:rPr>
              <a:t> </a:t>
            </a:r>
            <a:r>
              <a:rPr lang="en-GB" sz="1200" dirty="0">
                <a:latin typeface="Arial Black" pitchFamily="34" charset="0"/>
              </a:rPr>
              <a:t>shear </a:t>
            </a:r>
            <a:r>
              <a:rPr lang="en-GB" sz="1200" dirty="0" smtClean="0">
                <a:latin typeface="Arial Black" pitchFamily="34" charset="0"/>
              </a:rPr>
              <a:t>rate </a:t>
            </a:r>
            <a:r>
              <a:rPr lang="en-GB" sz="1200" dirty="0" smtClean="0">
                <a:latin typeface="Symbol" pitchFamily="18" charset="2"/>
              </a:rPr>
              <a:t>k</a:t>
            </a:r>
            <a:r>
              <a:rPr lang="en-GB" sz="1200" dirty="0" smtClean="0">
                <a:latin typeface="Arial Black" pitchFamily="34" charset="0"/>
              </a:rPr>
              <a:t> </a:t>
            </a:r>
            <a:endParaRPr lang="en-GB" sz="1200" dirty="0">
              <a:latin typeface="Arial Black" pitchFamily="34" charset="0"/>
            </a:endParaRPr>
          </a:p>
        </p:txBody>
      </p:sp>
      <p:sp>
        <p:nvSpPr>
          <p:cNvPr id="30" name="AutoShape 2"/>
          <p:cNvSpPr>
            <a:spLocks noChangeArrowheads="1"/>
          </p:cNvSpPr>
          <p:nvPr/>
        </p:nvSpPr>
        <p:spPr bwMode="auto">
          <a:xfrm rot="16200000">
            <a:off x="3763492" y="4442929"/>
            <a:ext cx="1758996" cy="340735"/>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solidFill>
            <a:srgbClr val="FFFF00"/>
          </a:solidFill>
          <a:ln w="9525">
            <a:noFill/>
            <a:miter lim="800000"/>
            <a:headEnd/>
            <a:tailEnd/>
          </a:ln>
        </p:spPr>
        <p:txBody>
          <a:bodyPr wrap="square" lIns="90000" tIns="46800" rIns="90000" bIns="46800">
            <a:spAutoFit/>
          </a:bodyPr>
          <a:lstStyle/>
          <a:p>
            <a:pPr marL="342900" indent="-342900">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600" dirty="0">
                <a:latin typeface="Arial Black" pitchFamily="34" charset="0"/>
              </a:rPr>
              <a:t> </a:t>
            </a:r>
            <a:r>
              <a:rPr lang="en-GB" sz="1400" dirty="0">
                <a:latin typeface="Arial Black" pitchFamily="34" charset="0"/>
              </a:rPr>
              <a:t>Shear </a:t>
            </a:r>
            <a:r>
              <a:rPr lang="en-GB" sz="1400" dirty="0" smtClean="0">
                <a:latin typeface="Arial Black" pitchFamily="34" charset="0"/>
              </a:rPr>
              <a:t>stress </a:t>
            </a:r>
            <a:r>
              <a:rPr lang="en-GB" sz="1400" dirty="0" smtClean="0">
                <a:latin typeface="Symbol" pitchFamily="18" charset="2"/>
              </a:rPr>
              <a:t>t</a:t>
            </a:r>
            <a:r>
              <a:rPr lang="en-GB" sz="1400" dirty="0" smtClean="0">
                <a:latin typeface="Arial Black" pitchFamily="34" charset="0"/>
              </a:rPr>
              <a:t> </a:t>
            </a:r>
            <a:endParaRPr lang="en-GB" sz="1600" dirty="0">
              <a:latin typeface="Arial Black" pitchFamily="34" charset="0"/>
            </a:endParaRPr>
          </a:p>
        </p:txBody>
      </p:sp>
      <p:sp>
        <p:nvSpPr>
          <p:cNvPr id="34" name="AutoShape 2"/>
          <p:cNvSpPr>
            <a:spLocks noChangeArrowheads="1"/>
          </p:cNvSpPr>
          <p:nvPr/>
        </p:nvSpPr>
        <p:spPr bwMode="auto">
          <a:xfrm>
            <a:off x="1085282" y="5987916"/>
            <a:ext cx="1534691" cy="279180"/>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solidFill>
            <a:srgbClr val="FFFF00"/>
          </a:solidFill>
          <a:ln w="9525">
            <a:noFill/>
            <a:miter lim="800000"/>
            <a:headEnd/>
            <a:tailEnd/>
          </a:ln>
        </p:spPr>
        <p:txBody>
          <a:bodyPr wrap="square" lIns="90000" tIns="46800" rIns="90000" bIns="46800">
            <a:spAutoFit/>
          </a:bodyPr>
          <a:lstStyle/>
          <a:p>
            <a:pPr marL="342900" indent="-342900">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200" dirty="0">
                <a:latin typeface="Arial Black" pitchFamily="34" charset="0"/>
              </a:rPr>
              <a:t> </a:t>
            </a:r>
            <a:r>
              <a:rPr lang="en-GB" sz="1200" dirty="0" smtClean="0">
                <a:latin typeface="Arial Black" pitchFamily="34" charset="0"/>
              </a:rPr>
              <a:t> </a:t>
            </a:r>
            <a:r>
              <a:rPr lang="en-GB" sz="1200" dirty="0">
                <a:latin typeface="Arial Black" pitchFamily="34" charset="0"/>
              </a:rPr>
              <a:t>shear </a:t>
            </a:r>
            <a:r>
              <a:rPr lang="en-GB" sz="1200" dirty="0" smtClean="0">
                <a:latin typeface="Arial Black" pitchFamily="34" charset="0"/>
              </a:rPr>
              <a:t>rate </a:t>
            </a:r>
            <a:r>
              <a:rPr lang="en-GB" sz="1200" dirty="0" smtClean="0">
                <a:latin typeface="Symbol" pitchFamily="18" charset="2"/>
              </a:rPr>
              <a:t>k</a:t>
            </a:r>
            <a:r>
              <a:rPr lang="en-GB" sz="1200" dirty="0" smtClean="0">
                <a:latin typeface="Arial Black" pitchFamily="34" charset="0"/>
              </a:rPr>
              <a:t> </a:t>
            </a:r>
            <a:endParaRPr lang="en-GB" sz="1200" dirty="0">
              <a:latin typeface="Arial Black" pitchFamily="34" charset="0"/>
            </a:endParaRPr>
          </a:p>
        </p:txBody>
      </p:sp>
    </p:spTree>
    <p:extLst>
      <p:ext uri="{BB962C8B-B14F-4D97-AF65-F5344CB8AC3E}">
        <p14:creationId xmlns:p14="http://schemas.microsoft.com/office/powerpoint/2010/main" val="1133936073"/>
      </p:ext>
    </p:extLst>
  </p:cSld>
  <p:clrMapOvr>
    <a:masterClrMapping/>
  </p:clrMapOvr>
  <mc:AlternateContent xmlns:mc="http://schemas.openxmlformats.org/markup-compatibility/2006" xmlns:p14="http://schemas.microsoft.com/office/powerpoint/2010/main">
    <mc:Choice Requires="p14">
      <p:transition spd="slow" p14:dur="2000" advTm="105375"/>
    </mc:Choice>
    <mc:Fallback xmlns="">
      <p:transition spd="slow" advTm="10537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608731" y="1820696"/>
            <a:ext cx="6249269" cy="4396640"/>
          </a:xfrm>
          <a:prstGeom prst="rect">
            <a:avLst/>
          </a:prstGeom>
        </p:spPr>
      </p:pic>
      <p:sp>
        <p:nvSpPr>
          <p:cNvPr id="3" name="TextBox 2"/>
          <p:cNvSpPr txBox="1">
            <a:spLocks noChangeArrowheads="1"/>
          </p:cNvSpPr>
          <p:nvPr/>
        </p:nvSpPr>
        <p:spPr bwMode="auto">
          <a:xfrm>
            <a:off x="76200" y="86380"/>
            <a:ext cx="8915400" cy="523220"/>
          </a:xfrm>
          <a:prstGeom prst="rect">
            <a:avLst/>
          </a:prstGeom>
          <a:solidFill>
            <a:schemeClr val="accent2">
              <a:lumMod val="75000"/>
            </a:schemeClr>
          </a:solidFill>
          <a:ln w="9525">
            <a:solidFill>
              <a:srgbClr val="990000"/>
            </a:solidFill>
            <a:miter lim="800000"/>
            <a:headEnd/>
            <a:tailEnd/>
          </a:ln>
        </p:spPr>
        <p:txBody>
          <a:bodyPr wrap="square">
            <a:spAutoFit/>
          </a:bodyPr>
          <a:lstStyle>
            <a:lvl1pPr algn="l" defTabSz="914400" rtl="0" eaLnBrk="1" latinLnBrk="0" hangingPunct="1">
              <a:spcBef>
                <a:spcPct val="0"/>
              </a:spcBef>
              <a:buNone/>
              <a:defRPr sz="2800" b="1" kern="1200">
                <a:solidFill>
                  <a:schemeClr val="tx1"/>
                </a:solidFill>
                <a:latin typeface="+mj-lt"/>
                <a:ea typeface="+mj-ea"/>
                <a:cs typeface="+mj-cs"/>
              </a:defRPr>
            </a:lvl1pPr>
          </a:lstStyle>
          <a:p>
            <a:r>
              <a:rPr lang="en-US" dirty="0" smtClean="0">
                <a:solidFill>
                  <a:schemeClr val="bg1"/>
                </a:solidFill>
              </a:rPr>
              <a:t> Computational results. </a:t>
            </a:r>
            <a:r>
              <a:rPr lang="en-US" sz="1400" dirty="0" smtClean="0">
                <a:solidFill>
                  <a:schemeClr val="bg1"/>
                </a:solidFill>
              </a:rPr>
              <a:t>(Chebyshev collocation method, Orszag 1971)</a:t>
            </a:r>
            <a:r>
              <a:rPr lang="en-US" sz="1400" dirty="0" smtClean="0">
                <a:solidFill>
                  <a:schemeClr val="bg1"/>
                </a:solidFill>
                <a:latin typeface="Symbol" panose="05050102010706020507" pitchFamily="18" charset="2"/>
              </a:rPr>
              <a:t>  . </a:t>
            </a:r>
            <a:endParaRPr lang="en-US" sz="1400" dirty="0">
              <a:solidFill>
                <a:schemeClr val="bg1"/>
              </a:solidFill>
              <a:latin typeface="Symbol" panose="05050102010706020507" pitchFamily="18" charset="2"/>
              <a:cs typeface="Arial" pitchFamily="34" charset="0"/>
            </a:endParaRPr>
          </a:p>
        </p:txBody>
      </p:sp>
      <p:pic>
        <p:nvPicPr>
          <p:cNvPr id="4" name="Picture 3"/>
          <p:cNvPicPr>
            <a:picLocks noChangeAspect="1"/>
          </p:cNvPicPr>
          <p:nvPr/>
        </p:nvPicPr>
        <p:blipFill>
          <a:blip r:embed="rId4"/>
          <a:stretch>
            <a:fillRect/>
          </a:stretch>
        </p:blipFill>
        <p:spPr>
          <a:xfrm>
            <a:off x="342465" y="1608759"/>
            <a:ext cx="6781800" cy="423873"/>
          </a:xfrm>
          <a:prstGeom prst="rect">
            <a:avLst/>
          </a:prstGeom>
        </p:spPr>
      </p:pic>
      <p:pic>
        <p:nvPicPr>
          <p:cNvPr id="5" name="Picture 4"/>
          <p:cNvPicPr>
            <a:picLocks noChangeAspect="1"/>
          </p:cNvPicPr>
          <p:nvPr/>
        </p:nvPicPr>
        <p:blipFill>
          <a:blip r:embed="rId5"/>
          <a:stretch>
            <a:fillRect/>
          </a:stretch>
        </p:blipFill>
        <p:spPr>
          <a:xfrm>
            <a:off x="7124265" y="1697463"/>
            <a:ext cx="1064695" cy="246464"/>
          </a:xfrm>
          <a:prstGeom prst="rect">
            <a:avLst/>
          </a:prstGeom>
        </p:spPr>
      </p:pic>
      <p:sp>
        <p:nvSpPr>
          <p:cNvPr id="6" name="TextBox 5"/>
          <p:cNvSpPr txBox="1">
            <a:spLocks noChangeArrowheads="1"/>
          </p:cNvSpPr>
          <p:nvPr/>
        </p:nvSpPr>
        <p:spPr bwMode="auto">
          <a:xfrm>
            <a:off x="76200" y="687763"/>
            <a:ext cx="8915400" cy="954107"/>
          </a:xfrm>
          <a:prstGeom prst="rect">
            <a:avLst/>
          </a:prstGeom>
          <a:solidFill>
            <a:schemeClr val="accent2">
              <a:lumMod val="75000"/>
            </a:schemeClr>
          </a:solidFill>
          <a:ln w="9525">
            <a:solidFill>
              <a:srgbClr val="990000"/>
            </a:solidFill>
            <a:miter lim="800000"/>
            <a:headEnd/>
            <a:tailEnd/>
          </a:ln>
        </p:spPr>
        <p:txBody>
          <a:bodyPr wrap="square">
            <a:spAutoFit/>
          </a:bodyPr>
          <a:lstStyle>
            <a:lvl1pPr algn="l" defTabSz="914400" rtl="0" eaLnBrk="1" latinLnBrk="0" hangingPunct="1">
              <a:spcBef>
                <a:spcPct val="0"/>
              </a:spcBef>
              <a:buNone/>
              <a:defRPr sz="2800" b="1" kern="1200">
                <a:solidFill>
                  <a:schemeClr val="tx1"/>
                </a:solidFill>
                <a:latin typeface="+mj-lt"/>
                <a:ea typeface="+mj-ea"/>
                <a:cs typeface="+mj-cs"/>
              </a:defRPr>
            </a:lvl1pPr>
          </a:lstStyle>
          <a:p>
            <a:r>
              <a:rPr lang="en-US" dirty="0" smtClean="0">
                <a:solidFill>
                  <a:schemeClr val="bg1"/>
                </a:solidFill>
              </a:rPr>
              <a:t> Single layer yielded flow can have  unstable discrete bulk modes. </a:t>
            </a:r>
            <a:endParaRPr lang="en-US" sz="1600" dirty="0">
              <a:solidFill>
                <a:schemeClr val="bg1"/>
              </a:solidFill>
              <a:latin typeface="Symbol" panose="05050102010706020507" pitchFamily="18" charset="2"/>
              <a:cs typeface="Arial" pitchFamily="34" charset="0"/>
            </a:endParaRPr>
          </a:p>
        </p:txBody>
      </p:sp>
      <p:cxnSp>
        <p:nvCxnSpPr>
          <p:cNvPr id="8" name="Straight Arrow Connector 7"/>
          <p:cNvCxnSpPr/>
          <p:nvPr/>
        </p:nvCxnSpPr>
        <p:spPr>
          <a:xfrm flipH="1">
            <a:off x="6248400" y="3107556"/>
            <a:ext cx="152400" cy="626244"/>
          </a:xfrm>
          <a:prstGeom prst="straightConnector1">
            <a:avLst/>
          </a:prstGeom>
          <a:ln w="15875">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867400" y="2184226"/>
            <a:ext cx="2689860" cy="923330"/>
          </a:xfrm>
          <a:prstGeom prst="rect">
            <a:avLst/>
          </a:prstGeom>
          <a:solidFill>
            <a:schemeClr val="bg1"/>
          </a:solidFill>
        </p:spPr>
        <p:txBody>
          <a:bodyPr wrap="square" rtlCol="0">
            <a:spAutoFit/>
          </a:bodyPr>
          <a:lstStyle/>
          <a:p>
            <a:r>
              <a:rPr lang="en-US" dirty="0" smtClean="0">
                <a:solidFill>
                  <a:srgbClr val="FF0000"/>
                </a:solidFill>
              </a:rPr>
              <a:t>Unstable discrete mode emerges from continuous spectrum at </a:t>
            </a:r>
            <a:r>
              <a:rPr lang="en-US" dirty="0" smtClean="0">
                <a:solidFill>
                  <a:srgbClr val="FF0000"/>
                </a:solidFill>
                <a:latin typeface="Symbol" panose="05050102010706020507" pitchFamily="18" charset="2"/>
              </a:rPr>
              <a:t>b = </a:t>
            </a:r>
            <a:r>
              <a:rPr lang="en-US" dirty="0" smtClean="0">
                <a:solidFill>
                  <a:srgbClr val="FF0000"/>
                </a:solidFill>
              </a:rPr>
              <a:t>1.8</a:t>
            </a:r>
            <a:endParaRPr lang="en-US" dirty="0">
              <a:solidFill>
                <a:srgbClr val="FF0000"/>
              </a:solidFill>
            </a:endParaRPr>
          </a:p>
        </p:txBody>
      </p:sp>
      <p:sp>
        <p:nvSpPr>
          <p:cNvPr id="11" name="Rectangle 10"/>
          <p:cNvSpPr/>
          <p:nvPr/>
        </p:nvSpPr>
        <p:spPr>
          <a:xfrm>
            <a:off x="6096000" y="1608759"/>
            <a:ext cx="762000" cy="42387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p:nvPr/>
        </p:nvCxnSpPr>
        <p:spPr>
          <a:xfrm>
            <a:off x="4936490" y="4841240"/>
            <a:ext cx="616545"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606375" y="4629834"/>
            <a:ext cx="2503249" cy="646331"/>
          </a:xfrm>
          <a:prstGeom prst="rect">
            <a:avLst/>
          </a:prstGeom>
          <a:noFill/>
        </p:spPr>
        <p:txBody>
          <a:bodyPr wrap="none" rtlCol="0">
            <a:spAutoFit/>
          </a:bodyPr>
          <a:lstStyle/>
          <a:p>
            <a:r>
              <a:rPr lang="en-US" dirty="0" smtClean="0"/>
              <a:t>Continuous spectra from</a:t>
            </a:r>
          </a:p>
          <a:p>
            <a:r>
              <a:rPr lang="en-US" dirty="0" smtClean="0"/>
              <a:t>v equation</a:t>
            </a:r>
            <a:endParaRPr lang="en-US" dirty="0"/>
          </a:p>
        </p:txBody>
      </p:sp>
      <p:cxnSp>
        <p:nvCxnSpPr>
          <p:cNvPr id="15" name="Straight Arrow Connector 14"/>
          <p:cNvCxnSpPr/>
          <p:nvPr/>
        </p:nvCxnSpPr>
        <p:spPr>
          <a:xfrm>
            <a:off x="2590800" y="4952999"/>
            <a:ext cx="3048000" cy="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533900" y="4419600"/>
            <a:ext cx="80518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374561" y="4220605"/>
            <a:ext cx="3514680" cy="646331"/>
          </a:xfrm>
          <a:prstGeom prst="rect">
            <a:avLst/>
          </a:prstGeom>
          <a:noFill/>
        </p:spPr>
        <p:txBody>
          <a:bodyPr wrap="none" rtlCol="0">
            <a:spAutoFit/>
          </a:bodyPr>
          <a:lstStyle/>
          <a:p>
            <a:r>
              <a:rPr lang="en-US" dirty="0" smtClean="0"/>
              <a:t>Continuous spectrum from C22 eq. </a:t>
            </a:r>
          </a:p>
          <a:p>
            <a:endParaRPr lang="en-US" dirty="0"/>
          </a:p>
        </p:txBody>
      </p:sp>
      <p:sp>
        <p:nvSpPr>
          <p:cNvPr id="24" name="TextBox 23"/>
          <p:cNvSpPr txBox="1"/>
          <p:nvPr/>
        </p:nvSpPr>
        <p:spPr>
          <a:xfrm>
            <a:off x="3232389" y="3042332"/>
            <a:ext cx="1001951" cy="646331"/>
          </a:xfrm>
          <a:prstGeom prst="rect">
            <a:avLst/>
          </a:prstGeom>
          <a:noFill/>
        </p:spPr>
        <p:txBody>
          <a:bodyPr wrap="square" rtlCol="0">
            <a:spAutoFit/>
          </a:bodyPr>
          <a:lstStyle/>
          <a:p>
            <a:r>
              <a:rPr lang="en-US" dirty="0" smtClean="0"/>
              <a:t>Discrete modes</a:t>
            </a:r>
            <a:endParaRPr lang="en-US" dirty="0"/>
          </a:p>
        </p:txBody>
      </p:sp>
      <p:sp>
        <p:nvSpPr>
          <p:cNvPr id="26" name="TextBox 25"/>
          <p:cNvSpPr txBox="1"/>
          <p:nvPr/>
        </p:nvSpPr>
        <p:spPr>
          <a:xfrm>
            <a:off x="578251" y="6435479"/>
            <a:ext cx="3001399" cy="369332"/>
          </a:xfrm>
          <a:prstGeom prst="rect">
            <a:avLst/>
          </a:prstGeom>
          <a:noFill/>
        </p:spPr>
        <p:txBody>
          <a:bodyPr wrap="none" rtlCol="0">
            <a:spAutoFit/>
          </a:bodyPr>
          <a:lstStyle/>
          <a:p>
            <a:r>
              <a:rPr lang="en-US" dirty="0" smtClean="0">
                <a:latin typeface="Symbol" panose="05050102010706020507" pitchFamily="18" charset="2"/>
              </a:rPr>
              <a:t>a </a:t>
            </a:r>
            <a:r>
              <a:rPr lang="en-US" dirty="0" smtClean="0"/>
              <a:t> For particulate suspensions</a:t>
            </a:r>
            <a:endParaRPr lang="en-US" dirty="0"/>
          </a:p>
        </p:txBody>
      </p:sp>
    </p:spTree>
    <p:extLst>
      <p:ext uri="{BB962C8B-B14F-4D97-AF65-F5344CB8AC3E}">
        <p14:creationId xmlns:p14="http://schemas.microsoft.com/office/powerpoint/2010/main" val="39395028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2863" y="1379558"/>
            <a:ext cx="3936105" cy="707886"/>
          </a:xfrm>
          <a:prstGeom prst="rect">
            <a:avLst/>
          </a:prstGeom>
          <a:noFill/>
          <a:ln>
            <a:solidFill>
              <a:srgbClr val="FFC000"/>
            </a:solidFill>
          </a:ln>
        </p:spPr>
        <p:txBody>
          <a:bodyPr wrap="square" rtlCol="0">
            <a:spAutoFit/>
          </a:bodyPr>
          <a:lstStyle/>
          <a:p>
            <a:r>
              <a:rPr lang="en-US" sz="2000" dirty="0" smtClean="0"/>
              <a:t>The growth rate curve for all </a:t>
            </a:r>
            <a:r>
              <a:rPr lang="en-US" sz="2000" dirty="0" smtClean="0">
                <a:latin typeface="Symbol" panose="05050102010706020507" pitchFamily="18" charset="2"/>
              </a:rPr>
              <a:t>b</a:t>
            </a:r>
            <a:r>
              <a:rPr lang="en-US" sz="2000" dirty="0" smtClean="0"/>
              <a:t> reveals an interval of instability. </a:t>
            </a:r>
            <a:endParaRPr lang="en-US" sz="2000" dirty="0"/>
          </a:p>
        </p:txBody>
      </p:sp>
      <p:pic>
        <p:nvPicPr>
          <p:cNvPr id="3" name="Picture 2"/>
          <p:cNvPicPr>
            <a:picLocks noChangeAspect="1"/>
          </p:cNvPicPr>
          <p:nvPr/>
        </p:nvPicPr>
        <p:blipFill>
          <a:blip r:embed="rId3"/>
          <a:stretch>
            <a:fillRect/>
          </a:stretch>
        </p:blipFill>
        <p:spPr>
          <a:xfrm>
            <a:off x="241300" y="2133600"/>
            <a:ext cx="8534400" cy="2669553"/>
          </a:xfrm>
          <a:prstGeom prst="rect">
            <a:avLst/>
          </a:prstGeom>
        </p:spPr>
      </p:pic>
      <p:sp>
        <p:nvSpPr>
          <p:cNvPr id="5" name="TextBox 4"/>
          <p:cNvSpPr txBox="1"/>
          <p:nvPr/>
        </p:nvSpPr>
        <p:spPr>
          <a:xfrm rot="16200000">
            <a:off x="-577627" y="3505667"/>
            <a:ext cx="1941622" cy="369332"/>
          </a:xfrm>
          <a:prstGeom prst="rect">
            <a:avLst/>
          </a:prstGeom>
          <a:solidFill>
            <a:srgbClr val="FFFF00"/>
          </a:solidFill>
        </p:spPr>
        <p:txBody>
          <a:bodyPr wrap="none" rtlCol="0">
            <a:spAutoFit/>
          </a:bodyPr>
          <a:lstStyle/>
          <a:p>
            <a:r>
              <a:rPr lang="en-US" dirty="0" smtClean="0"/>
              <a:t>Growth rate Re( </a:t>
            </a:r>
            <a:r>
              <a:rPr lang="en-US" dirty="0" smtClean="0">
                <a:latin typeface="Symbol" panose="05050102010706020507" pitchFamily="18" charset="2"/>
              </a:rPr>
              <a:t>s</a:t>
            </a:r>
            <a:r>
              <a:rPr lang="en-US" dirty="0" smtClean="0"/>
              <a:t>)</a:t>
            </a:r>
            <a:endParaRPr lang="en-US" dirty="0"/>
          </a:p>
        </p:txBody>
      </p:sp>
      <p:sp>
        <p:nvSpPr>
          <p:cNvPr id="6" name="TextBox 5"/>
          <p:cNvSpPr txBox="1"/>
          <p:nvPr/>
        </p:nvSpPr>
        <p:spPr>
          <a:xfrm>
            <a:off x="914400" y="4661144"/>
            <a:ext cx="3399649" cy="369332"/>
          </a:xfrm>
          <a:prstGeom prst="rect">
            <a:avLst/>
          </a:prstGeom>
          <a:solidFill>
            <a:srgbClr val="FFFF00"/>
          </a:solidFill>
        </p:spPr>
        <p:txBody>
          <a:bodyPr wrap="none" rtlCol="0">
            <a:spAutoFit/>
          </a:bodyPr>
          <a:lstStyle/>
          <a:p>
            <a:r>
              <a:rPr lang="en-US" dirty="0" smtClean="0"/>
              <a:t>Wavenumber </a:t>
            </a:r>
            <a:r>
              <a:rPr lang="en-US" dirty="0" smtClean="0">
                <a:latin typeface="Symbol" panose="05050102010706020507" pitchFamily="18" charset="2"/>
              </a:rPr>
              <a:t>b </a:t>
            </a:r>
            <a:r>
              <a:rPr lang="en-US" dirty="0" smtClean="0"/>
              <a:t>of the disturbance</a:t>
            </a:r>
            <a:endParaRPr lang="en-US" dirty="0"/>
          </a:p>
        </p:txBody>
      </p:sp>
      <p:sp>
        <p:nvSpPr>
          <p:cNvPr id="7" name="TextBox 6"/>
          <p:cNvSpPr txBox="1"/>
          <p:nvPr/>
        </p:nvSpPr>
        <p:spPr>
          <a:xfrm>
            <a:off x="6705600" y="4618487"/>
            <a:ext cx="2073645" cy="369332"/>
          </a:xfrm>
          <a:prstGeom prst="rect">
            <a:avLst/>
          </a:prstGeom>
          <a:solidFill>
            <a:srgbClr val="FFFF00"/>
          </a:solidFill>
        </p:spPr>
        <p:txBody>
          <a:bodyPr wrap="none" rtlCol="0">
            <a:spAutoFit/>
          </a:bodyPr>
          <a:lstStyle/>
          <a:p>
            <a:r>
              <a:rPr lang="en-US" dirty="0" smtClean="0"/>
              <a:t>x over </a:t>
            </a:r>
            <a:r>
              <a:rPr lang="en-US" dirty="0"/>
              <a:t>a</a:t>
            </a:r>
            <a:r>
              <a:rPr lang="en-US" dirty="0" smtClean="0"/>
              <a:t> wavelength</a:t>
            </a:r>
            <a:endParaRPr lang="en-US" dirty="0"/>
          </a:p>
        </p:txBody>
      </p:sp>
      <p:sp>
        <p:nvSpPr>
          <p:cNvPr id="8" name="TextBox 7"/>
          <p:cNvSpPr txBox="1"/>
          <p:nvPr/>
        </p:nvSpPr>
        <p:spPr>
          <a:xfrm>
            <a:off x="4724400" y="3174385"/>
            <a:ext cx="288862" cy="369332"/>
          </a:xfrm>
          <a:prstGeom prst="rect">
            <a:avLst/>
          </a:prstGeom>
          <a:solidFill>
            <a:srgbClr val="FFFF00"/>
          </a:solidFill>
        </p:spPr>
        <p:txBody>
          <a:bodyPr wrap="none" rtlCol="0">
            <a:spAutoFit/>
          </a:bodyPr>
          <a:lstStyle/>
          <a:p>
            <a:r>
              <a:rPr lang="en-US" dirty="0" smtClean="0"/>
              <a:t>y</a:t>
            </a:r>
            <a:endParaRPr lang="en-US" dirty="0"/>
          </a:p>
        </p:txBody>
      </p:sp>
      <p:sp>
        <p:nvSpPr>
          <p:cNvPr id="9" name="TextBox 8"/>
          <p:cNvSpPr txBox="1"/>
          <p:nvPr/>
        </p:nvSpPr>
        <p:spPr>
          <a:xfrm>
            <a:off x="4724400" y="1344182"/>
            <a:ext cx="4275168" cy="707886"/>
          </a:xfrm>
          <a:prstGeom prst="rect">
            <a:avLst/>
          </a:prstGeom>
          <a:noFill/>
          <a:ln>
            <a:solidFill>
              <a:srgbClr val="FFFF00"/>
            </a:solidFill>
          </a:ln>
        </p:spPr>
        <p:txBody>
          <a:bodyPr wrap="square" rtlCol="0">
            <a:spAutoFit/>
          </a:bodyPr>
          <a:lstStyle/>
          <a:p>
            <a:r>
              <a:rPr lang="en-US" sz="2000" dirty="0" smtClean="0"/>
              <a:t>Stream function of max growth rate </a:t>
            </a:r>
            <a:r>
              <a:rPr lang="en-US" sz="2000" dirty="0" smtClean="0">
                <a:latin typeface="Symbol" panose="05050102010706020507" pitchFamily="18" charset="2"/>
              </a:rPr>
              <a:t>b </a:t>
            </a:r>
            <a:r>
              <a:rPr lang="en-US" sz="2000" dirty="0" smtClean="0">
                <a:latin typeface="+mj-lt"/>
              </a:rPr>
              <a:t>shows</a:t>
            </a:r>
            <a:r>
              <a:rPr lang="en-US" dirty="0" smtClean="0">
                <a:latin typeface="+mj-lt"/>
              </a:rPr>
              <a:t> </a:t>
            </a:r>
            <a:r>
              <a:rPr lang="en-US" sz="2000" dirty="0" smtClean="0">
                <a:latin typeface="+mj-lt"/>
              </a:rPr>
              <a:t>symmetry across the centerline</a:t>
            </a:r>
            <a:endParaRPr lang="en-US" sz="2000" dirty="0">
              <a:latin typeface="Symbol" panose="05050102010706020507" pitchFamily="18" charset="2"/>
            </a:endParaRPr>
          </a:p>
        </p:txBody>
      </p:sp>
      <p:cxnSp>
        <p:nvCxnSpPr>
          <p:cNvPr id="11" name="Straight Connector 10"/>
          <p:cNvCxnSpPr/>
          <p:nvPr/>
        </p:nvCxnSpPr>
        <p:spPr>
          <a:xfrm>
            <a:off x="983892" y="3174385"/>
            <a:ext cx="317104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548733" y="2719522"/>
            <a:ext cx="990399" cy="369332"/>
          </a:xfrm>
          <a:prstGeom prst="rect">
            <a:avLst/>
          </a:prstGeom>
          <a:noFill/>
        </p:spPr>
        <p:txBody>
          <a:bodyPr wrap="none" rtlCol="0">
            <a:spAutoFit/>
          </a:bodyPr>
          <a:lstStyle/>
          <a:p>
            <a:r>
              <a:rPr lang="en-US" dirty="0" smtClean="0">
                <a:solidFill>
                  <a:srgbClr val="FF0000"/>
                </a:solidFill>
              </a:rPr>
              <a:t>unstable</a:t>
            </a:r>
            <a:endParaRPr lang="en-US" dirty="0">
              <a:solidFill>
                <a:srgbClr val="FF0000"/>
              </a:solidFill>
            </a:endParaRPr>
          </a:p>
        </p:txBody>
      </p:sp>
      <p:cxnSp>
        <p:nvCxnSpPr>
          <p:cNvPr id="14" name="Straight Arrow Connector 13"/>
          <p:cNvCxnSpPr/>
          <p:nvPr/>
        </p:nvCxnSpPr>
        <p:spPr>
          <a:xfrm>
            <a:off x="3188363" y="2438400"/>
            <a:ext cx="1680468" cy="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33916" y="5662554"/>
            <a:ext cx="8910083" cy="707886"/>
          </a:xfrm>
          <a:prstGeom prst="rect">
            <a:avLst/>
          </a:prstGeom>
          <a:noFill/>
        </p:spPr>
        <p:txBody>
          <a:bodyPr wrap="square" rtlCol="0">
            <a:spAutoFit/>
          </a:bodyPr>
          <a:lstStyle/>
          <a:p>
            <a:r>
              <a:rPr lang="en-US" sz="2000" dirty="0" smtClean="0"/>
              <a:t>Bulk instability of single shear rate flow is not found in  other VE. Models that we know of...</a:t>
            </a:r>
            <a:endParaRPr lang="en-US" sz="2000" dirty="0"/>
          </a:p>
        </p:txBody>
      </p:sp>
      <p:sp>
        <p:nvSpPr>
          <p:cNvPr id="15" name="TextBox 2"/>
          <p:cNvSpPr txBox="1">
            <a:spLocks noChangeArrowheads="1"/>
          </p:cNvSpPr>
          <p:nvPr/>
        </p:nvSpPr>
        <p:spPr bwMode="auto">
          <a:xfrm>
            <a:off x="0" y="138486"/>
            <a:ext cx="2594344" cy="584775"/>
          </a:xfrm>
          <a:prstGeom prst="rect">
            <a:avLst/>
          </a:prstGeom>
          <a:solidFill>
            <a:schemeClr val="accent2">
              <a:lumMod val="75000"/>
            </a:schemeClr>
          </a:solidFill>
          <a:ln w="9525">
            <a:solidFill>
              <a:srgbClr val="990000"/>
            </a:solidFill>
            <a:miter lim="800000"/>
            <a:headEnd/>
            <a:tailEnd/>
          </a:ln>
        </p:spPr>
        <p:txBody>
          <a:bodyPr vert="horz" wrap="square" lIns="91440" tIns="45720" rIns="91440" bIns="45720" rtlCol="0" anchor="t">
            <a:spAutoFit/>
          </a:bodyPr>
          <a:lstStyle>
            <a:lvl1pPr algn="l" defTabSz="914400" rtl="0" eaLnBrk="1" latinLnBrk="0" hangingPunct="1">
              <a:spcBef>
                <a:spcPct val="0"/>
              </a:spcBef>
              <a:buNone/>
              <a:defRPr sz="2800" b="1" kern="1200">
                <a:solidFill>
                  <a:schemeClr val="tx1"/>
                </a:solidFill>
                <a:latin typeface="+mj-lt"/>
                <a:ea typeface="+mj-ea"/>
                <a:cs typeface="+mj-cs"/>
              </a:defRPr>
            </a:lvl1pPr>
          </a:lstStyle>
          <a:p>
            <a:r>
              <a:rPr lang="en-US" sz="3200" dirty="0" smtClean="0">
                <a:solidFill>
                  <a:schemeClr val="bg1"/>
                </a:solidFill>
              </a:rPr>
              <a:t> </a:t>
            </a:r>
            <a:r>
              <a:rPr lang="en-US" sz="1800" dirty="0" smtClean="0">
                <a:solidFill>
                  <a:schemeClr val="bg1"/>
                </a:solidFill>
              </a:rPr>
              <a:t>The single layer case of :</a:t>
            </a:r>
            <a:endParaRPr lang="en-US" sz="1800" dirty="0">
              <a:solidFill>
                <a:schemeClr val="bg1"/>
              </a:solidFill>
              <a:latin typeface="Symbol" panose="05050102010706020507" pitchFamily="18" charset="2"/>
              <a:cs typeface="Arial" pitchFamily="34" charset="0"/>
            </a:endParaRPr>
          </a:p>
        </p:txBody>
      </p:sp>
      <p:pic>
        <p:nvPicPr>
          <p:cNvPr id="16" name="Picture 15"/>
          <p:cNvPicPr>
            <a:picLocks noChangeAspect="1"/>
          </p:cNvPicPr>
          <p:nvPr/>
        </p:nvPicPr>
        <p:blipFill rotWithShape="1">
          <a:blip r:embed="rId4"/>
          <a:srcRect l="34052" t="21563" r="16286" b="12133"/>
          <a:stretch/>
        </p:blipFill>
        <p:spPr>
          <a:xfrm>
            <a:off x="2824500" y="457290"/>
            <a:ext cx="3367999" cy="281042"/>
          </a:xfrm>
          <a:prstGeom prst="rect">
            <a:avLst/>
          </a:prstGeom>
          <a:ln>
            <a:solidFill>
              <a:srgbClr val="C00000"/>
            </a:solidFill>
          </a:ln>
        </p:spPr>
      </p:pic>
      <p:cxnSp>
        <p:nvCxnSpPr>
          <p:cNvPr id="18" name="Straight Arrow Connector 17"/>
          <p:cNvCxnSpPr/>
          <p:nvPr/>
        </p:nvCxnSpPr>
        <p:spPr>
          <a:xfrm>
            <a:off x="14173200" y="203739"/>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55633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a:spLocks noGrp="1" noChangeArrowheads="1"/>
          </p:cNvSpPr>
          <p:nvPr>
            <p:ph type="title"/>
          </p:nvPr>
        </p:nvSpPr>
        <p:spPr bwMode="auto">
          <a:xfrm>
            <a:off x="76200" y="86380"/>
            <a:ext cx="8915400" cy="523220"/>
          </a:xfrm>
          <a:prstGeom prst="rect">
            <a:avLst/>
          </a:prstGeom>
          <a:solidFill>
            <a:schemeClr val="accent2">
              <a:lumMod val="75000"/>
            </a:schemeClr>
          </a:solidFill>
          <a:ln w="9525">
            <a:solidFill>
              <a:srgbClr val="990000"/>
            </a:solidFill>
            <a:miter lim="800000"/>
            <a:headEnd/>
            <a:tailEnd/>
          </a:ln>
        </p:spPr>
        <p:txBody>
          <a:bodyPr wrap="square">
            <a:spAutoFit/>
          </a:bodyPr>
          <a:lstStyle/>
          <a:p>
            <a:r>
              <a:rPr lang="en-US" b="1" dirty="0" smtClean="0">
                <a:solidFill>
                  <a:schemeClr val="bg1"/>
                </a:solidFill>
              </a:rPr>
              <a:t>Single layer:  There can be </a:t>
            </a:r>
            <a:r>
              <a:rPr lang="en-US" dirty="0" smtClean="0">
                <a:solidFill>
                  <a:schemeClr val="bg1"/>
                </a:solidFill>
              </a:rPr>
              <a:t>many </a:t>
            </a:r>
            <a:r>
              <a:rPr lang="en-US" b="1" dirty="0" smtClean="0">
                <a:solidFill>
                  <a:schemeClr val="bg1"/>
                </a:solidFill>
              </a:rPr>
              <a:t>unstable modes.</a:t>
            </a:r>
            <a:r>
              <a:rPr lang="en-US" b="1" dirty="0" smtClean="0">
                <a:solidFill>
                  <a:schemeClr val="bg1"/>
                </a:solidFill>
                <a:latin typeface="Symbol" panose="05050102010706020507" pitchFamily="18" charset="2"/>
              </a:rPr>
              <a:t>  </a:t>
            </a:r>
            <a:endParaRPr lang="en-US" b="1" dirty="0">
              <a:solidFill>
                <a:schemeClr val="bg1"/>
              </a:solidFill>
              <a:latin typeface="Symbol" panose="05050102010706020507" pitchFamily="18" charset="2"/>
              <a:cs typeface="Arial" pitchFamily="34" charset="0"/>
            </a:endParaRPr>
          </a:p>
        </p:txBody>
      </p:sp>
      <p:pic>
        <p:nvPicPr>
          <p:cNvPr id="5" name="Picture 4"/>
          <p:cNvPicPr>
            <a:picLocks noChangeAspect="1"/>
          </p:cNvPicPr>
          <p:nvPr/>
        </p:nvPicPr>
        <p:blipFill>
          <a:blip r:embed="rId3"/>
          <a:stretch>
            <a:fillRect/>
          </a:stretch>
        </p:blipFill>
        <p:spPr>
          <a:xfrm>
            <a:off x="505530" y="1249762"/>
            <a:ext cx="6900152" cy="5184146"/>
          </a:xfrm>
          <a:prstGeom prst="rect">
            <a:avLst/>
          </a:prstGeom>
        </p:spPr>
      </p:pic>
      <p:sp>
        <p:nvSpPr>
          <p:cNvPr id="6" name="TextBox 5"/>
          <p:cNvSpPr txBox="1"/>
          <p:nvPr/>
        </p:nvSpPr>
        <p:spPr>
          <a:xfrm>
            <a:off x="1458066" y="1924023"/>
            <a:ext cx="5716630" cy="369332"/>
          </a:xfrm>
          <a:prstGeom prst="rect">
            <a:avLst/>
          </a:prstGeom>
          <a:solidFill>
            <a:schemeClr val="bg1"/>
          </a:solidFill>
        </p:spPr>
        <p:txBody>
          <a:bodyPr wrap="none" rtlCol="0">
            <a:spAutoFit/>
          </a:bodyPr>
          <a:lstStyle/>
          <a:p>
            <a:r>
              <a:rPr lang="en-US" dirty="0" smtClean="0">
                <a:solidFill>
                  <a:srgbClr val="FF0000"/>
                </a:solidFill>
              </a:rPr>
              <a:t>N=20,30 Chebyshev functions  for smooth  </a:t>
            </a:r>
            <a:r>
              <a:rPr lang="en-US" dirty="0" err="1" smtClean="0">
                <a:solidFill>
                  <a:srgbClr val="FF0000"/>
                </a:solidFill>
              </a:rPr>
              <a:t>eigenfunctions</a:t>
            </a:r>
            <a:r>
              <a:rPr lang="en-US" dirty="0" smtClean="0">
                <a:solidFill>
                  <a:srgbClr val="FF0000"/>
                </a:solidFill>
              </a:rPr>
              <a:t>.</a:t>
            </a:r>
            <a:endParaRPr lang="en-US" dirty="0">
              <a:solidFill>
                <a:srgbClr val="FF0000"/>
              </a:solidFill>
            </a:endParaRPr>
          </a:p>
        </p:txBody>
      </p:sp>
      <p:sp>
        <p:nvSpPr>
          <p:cNvPr id="7" name="TextBox 6"/>
          <p:cNvSpPr txBox="1"/>
          <p:nvPr/>
        </p:nvSpPr>
        <p:spPr>
          <a:xfrm>
            <a:off x="2378796" y="4895671"/>
            <a:ext cx="3153620" cy="369332"/>
          </a:xfrm>
          <a:prstGeom prst="rect">
            <a:avLst/>
          </a:prstGeom>
          <a:noFill/>
        </p:spPr>
        <p:txBody>
          <a:bodyPr wrap="none" rtlCol="0">
            <a:spAutoFit/>
          </a:bodyPr>
          <a:lstStyle/>
          <a:p>
            <a:r>
              <a:rPr lang="en-US" dirty="0" smtClean="0">
                <a:solidFill>
                  <a:srgbClr val="FF0000"/>
                </a:solidFill>
              </a:rPr>
              <a:t>N=200, 300, and more needed. </a:t>
            </a:r>
            <a:endParaRPr lang="en-US" dirty="0">
              <a:solidFill>
                <a:srgbClr val="FF0000"/>
              </a:solidFill>
            </a:endParaRPr>
          </a:p>
        </p:txBody>
      </p:sp>
      <p:sp>
        <p:nvSpPr>
          <p:cNvPr id="8" name="TextBox 7"/>
          <p:cNvSpPr txBox="1"/>
          <p:nvPr/>
        </p:nvSpPr>
        <p:spPr>
          <a:xfrm>
            <a:off x="5143500" y="4153646"/>
            <a:ext cx="3848100" cy="923330"/>
          </a:xfrm>
          <a:prstGeom prst="rect">
            <a:avLst/>
          </a:prstGeom>
          <a:noFill/>
        </p:spPr>
        <p:txBody>
          <a:bodyPr wrap="square" rtlCol="0">
            <a:spAutoFit/>
          </a:bodyPr>
          <a:lstStyle/>
          <a:p>
            <a:r>
              <a:rPr lang="en-US" dirty="0" smtClean="0"/>
              <a:t>N&gt;&gt;300  improves the approximation of these continuous spectra and they are actually </a:t>
            </a:r>
            <a:r>
              <a:rPr lang="en-US" dirty="0" smtClean="0">
                <a:solidFill>
                  <a:srgbClr val="FF0000"/>
                </a:solidFill>
              </a:rPr>
              <a:t>stable</a:t>
            </a:r>
            <a:r>
              <a:rPr lang="en-US" dirty="0" smtClean="0"/>
              <a:t>.</a:t>
            </a:r>
            <a:endParaRPr lang="en-US" dirty="0"/>
          </a:p>
        </p:txBody>
      </p:sp>
      <p:cxnSp>
        <p:nvCxnSpPr>
          <p:cNvPr id="10" name="Straight Arrow Connector 9"/>
          <p:cNvCxnSpPr/>
          <p:nvPr/>
        </p:nvCxnSpPr>
        <p:spPr>
          <a:xfrm>
            <a:off x="6198788" y="5076976"/>
            <a:ext cx="33219" cy="18802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76200" y="723694"/>
            <a:ext cx="8915400" cy="646331"/>
          </a:xfrm>
        </p:spPr>
        <p:txBody>
          <a:bodyPr/>
          <a:lstStyle/>
          <a:p>
            <a:r>
              <a:rPr lang="en-US" sz="1800" b="0" dirty="0" smtClean="0">
                <a:latin typeface="Symbol" panose="05050102010706020507" pitchFamily="18" charset="2"/>
              </a:rPr>
              <a:t>a</a:t>
            </a:r>
            <a:r>
              <a:rPr lang="en-US" sz="1800" b="0" dirty="0" smtClean="0"/>
              <a:t>=5 ( wormlike micellar solutions). Single layer yielded flow is unstable to many discrete modes which emerge from the `continuous spectrum’ for small </a:t>
            </a:r>
            <a:r>
              <a:rPr lang="en-US" sz="1800" b="0" dirty="0" smtClean="0">
                <a:latin typeface="Symbol" panose="05050102010706020507" pitchFamily="18" charset="2"/>
              </a:rPr>
              <a:t>b.</a:t>
            </a:r>
            <a:endParaRPr lang="en-US" sz="1800" b="0" dirty="0">
              <a:latin typeface="Symbol" panose="05050102010706020507" pitchFamily="18" charset="2"/>
            </a:endParaRPr>
          </a:p>
        </p:txBody>
      </p:sp>
      <p:sp>
        <p:nvSpPr>
          <p:cNvPr id="15" name="TextBox 14"/>
          <p:cNvSpPr txBox="1"/>
          <p:nvPr/>
        </p:nvSpPr>
        <p:spPr>
          <a:xfrm rot="16200000">
            <a:off x="-280615" y="3251437"/>
            <a:ext cx="1941622" cy="369332"/>
          </a:xfrm>
          <a:prstGeom prst="rect">
            <a:avLst/>
          </a:prstGeom>
          <a:solidFill>
            <a:srgbClr val="FFFF00"/>
          </a:solidFill>
        </p:spPr>
        <p:txBody>
          <a:bodyPr wrap="none" rtlCol="0">
            <a:spAutoFit/>
          </a:bodyPr>
          <a:lstStyle/>
          <a:p>
            <a:r>
              <a:rPr lang="en-US" dirty="0" smtClean="0"/>
              <a:t>Growth rate Re( </a:t>
            </a:r>
            <a:r>
              <a:rPr lang="en-US" dirty="0" smtClean="0">
                <a:latin typeface="Symbol" panose="05050102010706020507" pitchFamily="18" charset="2"/>
              </a:rPr>
              <a:t>s</a:t>
            </a:r>
            <a:r>
              <a:rPr lang="en-US" dirty="0" smtClean="0"/>
              <a:t>)</a:t>
            </a:r>
            <a:endParaRPr lang="en-US" dirty="0"/>
          </a:p>
        </p:txBody>
      </p:sp>
      <p:sp>
        <p:nvSpPr>
          <p:cNvPr id="16" name="TextBox 15"/>
          <p:cNvSpPr txBox="1"/>
          <p:nvPr/>
        </p:nvSpPr>
        <p:spPr>
          <a:xfrm>
            <a:off x="2845296" y="5783379"/>
            <a:ext cx="1688604" cy="369332"/>
          </a:xfrm>
          <a:prstGeom prst="rect">
            <a:avLst/>
          </a:prstGeom>
          <a:solidFill>
            <a:srgbClr val="FFFF00"/>
          </a:solidFill>
        </p:spPr>
        <p:txBody>
          <a:bodyPr wrap="none" rtlCol="0">
            <a:spAutoFit/>
          </a:bodyPr>
          <a:lstStyle/>
          <a:p>
            <a:r>
              <a:rPr lang="en-US" dirty="0" smtClean="0"/>
              <a:t>Wavenumber </a:t>
            </a:r>
            <a:r>
              <a:rPr lang="en-US" dirty="0" smtClean="0">
                <a:latin typeface="Symbol" panose="05050102010706020507" pitchFamily="18" charset="2"/>
              </a:rPr>
              <a:t>b </a:t>
            </a:r>
            <a:endParaRPr lang="en-US" dirty="0"/>
          </a:p>
        </p:txBody>
      </p:sp>
      <p:cxnSp>
        <p:nvCxnSpPr>
          <p:cNvPr id="19" name="Straight Connector 18"/>
          <p:cNvCxnSpPr/>
          <p:nvPr/>
        </p:nvCxnSpPr>
        <p:spPr>
          <a:xfrm>
            <a:off x="1204290" y="5502182"/>
            <a:ext cx="5272710" cy="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pic>
        <p:nvPicPr>
          <p:cNvPr id="23" name="Picture 22"/>
          <p:cNvPicPr>
            <a:picLocks noChangeAspect="1"/>
          </p:cNvPicPr>
          <p:nvPr/>
        </p:nvPicPr>
        <p:blipFill>
          <a:blip r:embed="rId4"/>
          <a:stretch>
            <a:fillRect/>
          </a:stretch>
        </p:blipFill>
        <p:spPr>
          <a:xfrm>
            <a:off x="-96945" y="4926687"/>
            <a:ext cx="3638903" cy="1656793"/>
          </a:xfrm>
          <a:prstGeom prst="rect">
            <a:avLst/>
          </a:prstGeom>
        </p:spPr>
      </p:pic>
      <p:pic>
        <p:nvPicPr>
          <p:cNvPr id="26" name="Picture 25"/>
          <p:cNvPicPr>
            <a:picLocks noChangeAspect="1"/>
          </p:cNvPicPr>
          <p:nvPr/>
        </p:nvPicPr>
        <p:blipFill>
          <a:blip r:embed="rId5"/>
          <a:stretch>
            <a:fillRect/>
          </a:stretch>
        </p:blipFill>
        <p:spPr>
          <a:xfrm>
            <a:off x="4470641" y="3580600"/>
            <a:ext cx="1761366" cy="1628237"/>
          </a:xfrm>
          <a:prstGeom prst="rect">
            <a:avLst/>
          </a:prstGeom>
        </p:spPr>
      </p:pic>
      <p:sp>
        <p:nvSpPr>
          <p:cNvPr id="17" name="TextBox 16"/>
          <p:cNvSpPr txBox="1"/>
          <p:nvPr/>
        </p:nvSpPr>
        <p:spPr>
          <a:xfrm>
            <a:off x="4725408" y="2721224"/>
            <a:ext cx="4037591" cy="369332"/>
          </a:xfrm>
          <a:prstGeom prst="rect">
            <a:avLst/>
          </a:prstGeom>
          <a:noFill/>
        </p:spPr>
        <p:txBody>
          <a:bodyPr wrap="square" rtlCol="0">
            <a:spAutoFit/>
          </a:bodyPr>
          <a:lstStyle/>
          <a:p>
            <a:r>
              <a:rPr lang="en-US" dirty="0" smtClean="0"/>
              <a:t>This is a pair of modes with same Re(</a:t>
            </a:r>
            <a:r>
              <a:rPr lang="en-US" dirty="0" smtClean="0">
                <a:latin typeface="Symbol" panose="05050102010706020507" pitchFamily="18" charset="2"/>
              </a:rPr>
              <a:t>s</a:t>
            </a:r>
            <a:r>
              <a:rPr lang="en-US" dirty="0" smtClean="0"/>
              <a:t>).</a:t>
            </a:r>
            <a:endParaRPr lang="en-US" dirty="0"/>
          </a:p>
        </p:txBody>
      </p:sp>
      <p:cxnSp>
        <p:nvCxnSpPr>
          <p:cNvPr id="9" name="Straight Arrow Connector 8"/>
          <p:cNvCxnSpPr/>
          <p:nvPr/>
        </p:nvCxnSpPr>
        <p:spPr>
          <a:xfrm flipH="1">
            <a:off x="4953000" y="3066155"/>
            <a:ext cx="190500" cy="24529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p:nvPicPr>
        <p:blipFill>
          <a:blip r:embed="rId5"/>
          <a:stretch>
            <a:fillRect/>
          </a:stretch>
        </p:blipFill>
        <p:spPr>
          <a:xfrm rot="10800000">
            <a:off x="6567436" y="3421907"/>
            <a:ext cx="1761366" cy="1628237"/>
          </a:xfrm>
          <a:prstGeom prst="rect">
            <a:avLst/>
          </a:prstGeom>
        </p:spPr>
      </p:pic>
    </p:spTree>
    <p:extLst>
      <p:ext uri="{BB962C8B-B14F-4D97-AF65-F5344CB8AC3E}">
        <p14:creationId xmlns:p14="http://schemas.microsoft.com/office/powerpoint/2010/main" val="983909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noGrp="1" noChangeArrowheads="1"/>
          </p:cNvSpPr>
          <p:nvPr>
            <p:ph type="title"/>
          </p:nvPr>
        </p:nvSpPr>
        <p:spPr bwMode="auto">
          <a:xfrm>
            <a:off x="370840" y="249853"/>
            <a:ext cx="8305800" cy="954107"/>
          </a:xfrm>
          <a:prstGeom prst="rect">
            <a:avLst/>
          </a:prstGeom>
          <a:solidFill>
            <a:schemeClr val="accent2">
              <a:lumMod val="75000"/>
            </a:schemeClr>
          </a:solidFill>
          <a:ln w="9525">
            <a:solidFill>
              <a:srgbClr val="990000"/>
            </a:solidFill>
            <a:miter lim="800000"/>
            <a:headEnd/>
            <a:tailEnd/>
          </a:ln>
        </p:spPr>
        <p:txBody>
          <a:bodyPr wrap="square">
            <a:spAutoFit/>
          </a:bodyPr>
          <a:lstStyle>
            <a:lvl1pPr algn="l" defTabSz="914400" rtl="0" eaLnBrk="1" latinLnBrk="0" hangingPunct="1">
              <a:spcBef>
                <a:spcPct val="0"/>
              </a:spcBef>
              <a:buNone/>
              <a:defRPr sz="2800" b="1" kern="1200">
                <a:solidFill>
                  <a:schemeClr val="tx1"/>
                </a:solidFill>
                <a:latin typeface="+mj-lt"/>
                <a:ea typeface="+mj-ea"/>
                <a:cs typeface="+mj-cs"/>
              </a:defRPr>
            </a:lvl1pPr>
          </a:lstStyle>
          <a:p>
            <a:r>
              <a:rPr lang="en-US" dirty="0" smtClean="0">
                <a:solidFill>
                  <a:schemeClr val="bg1"/>
                </a:solidFill>
              </a:rPr>
              <a:t> Stability of shear banded (two –layer) flow can have an interfacial instability.</a:t>
            </a:r>
            <a:endParaRPr lang="en-US" sz="1600" dirty="0">
              <a:solidFill>
                <a:schemeClr val="bg1"/>
              </a:solidFill>
              <a:latin typeface="Symbol" panose="05050102010706020507" pitchFamily="18" charset="2"/>
              <a:cs typeface="Arial" pitchFamily="34" charset="0"/>
            </a:endParaRPr>
          </a:p>
        </p:txBody>
      </p:sp>
      <p:sp>
        <p:nvSpPr>
          <p:cNvPr id="2" name="TextBox 1"/>
          <p:cNvSpPr txBox="1"/>
          <p:nvPr/>
        </p:nvSpPr>
        <p:spPr>
          <a:xfrm>
            <a:off x="381000" y="1219200"/>
            <a:ext cx="7035800" cy="646331"/>
          </a:xfrm>
          <a:prstGeom prst="rect">
            <a:avLst/>
          </a:prstGeom>
          <a:noFill/>
        </p:spPr>
        <p:txBody>
          <a:bodyPr wrap="square" rtlCol="0">
            <a:spAutoFit/>
          </a:bodyPr>
          <a:lstStyle/>
          <a:p>
            <a:r>
              <a:rPr lang="en-US" dirty="0" smtClean="0">
                <a:latin typeface="Symbol" panose="05050102010706020507" pitchFamily="18" charset="2"/>
              </a:rPr>
              <a:t>a</a:t>
            </a:r>
            <a:r>
              <a:rPr lang="en-US" dirty="0" smtClean="0"/>
              <a:t>=-2.8 (particulate suspensions), has long wave and finite wavenumber  </a:t>
            </a:r>
            <a:r>
              <a:rPr lang="en-US" dirty="0" smtClean="0">
                <a:solidFill>
                  <a:srgbClr val="FF0000"/>
                </a:solidFill>
              </a:rPr>
              <a:t>interfacial instabilities </a:t>
            </a:r>
            <a:r>
              <a:rPr lang="en-US" dirty="0" smtClean="0"/>
              <a:t>at any interface positions  l</a:t>
            </a:r>
            <a:r>
              <a:rPr lang="en-US" baseline="-25000" dirty="0" smtClean="0"/>
              <a:t>1</a:t>
            </a:r>
            <a:endParaRPr lang="en-US" baseline="-25000" dirty="0"/>
          </a:p>
        </p:txBody>
      </p:sp>
      <p:pic>
        <p:nvPicPr>
          <p:cNvPr id="3" name="Picture 2"/>
          <p:cNvPicPr>
            <a:picLocks noChangeAspect="1"/>
          </p:cNvPicPr>
          <p:nvPr/>
        </p:nvPicPr>
        <p:blipFill>
          <a:blip r:embed="rId3"/>
          <a:stretch>
            <a:fillRect/>
          </a:stretch>
        </p:blipFill>
        <p:spPr>
          <a:xfrm>
            <a:off x="381000" y="2702560"/>
            <a:ext cx="1955419" cy="3091750"/>
          </a:xfrm>
          <a:prstGeom prst="rect">
            <a:avLst/>
          </a:prstGeom>
        </p:spPr>
      </p:pic>
      <p:sp>
        <p:nvSpPr>
          <p:cNvPr id="6" name="TextBox 5"/>
          <p:cNvSpPr txBox="1"/>
          <p:nvPr/>
        </p:nvSpPr>
        <p:spPr>
          <a:xfrm>
            <a:off x="964819" y="3450835"/>
            <a:ext cx="1371600" cy="646331"/>
          </a:xfrm>
          <a:prstGeom prst="rect">
            <a:avLst/>
          </a:prstGeom>
          <a:noFill/>
        </p:spPr>
        <p:txBody>
          <a:bodyPr wrap="square" rtlCol="0">
            <a:spAutoFit/>
          </a:bodyPr>
          <a:lstStyle/>
          <a:p>
            <a:r>
              <a:rPr lang="en-US" dirty="0" smtClean="0">
                <a:solidFill>
                  <a:srgbClr val="CC0099"/>
                </a:solidFill>
              </a:rPr>
              <a:t>Base  flow </a:t>
            </a:r>
          </a:p>
          <a:p>
            <a:r>
              <a:rPr lang="en-US" dirty="0">
                <a:solidFill>
                  <a:srgbClr val="CC0099"/>
                </a:solidFill>
              </a:rPr>
              <a:t>l</a:t>
            </a:r>
            <a:r>
              <a:rPr lang="en-US" baseline="-25000" dirty="0" smtClean="0">
                <a:solidFill>
                  <a:srgbClr val="CC0099"/>
                </a:solidFill>
              </a:rPr>
              <a:t>1</a:t>
            </a:r>
            <a:r>
              <a:rPr lang="en-US" dirty="0" smtClean="0">
                <a:solidFill>
                  <a:srgbClr val="CC0099"/>
                </a:solidFill>
              </a:rPr>
              <a:t>=0.7</a:t>
            </a:r>
            <a:endParaRPr lang="en-US" dirty="0">
              <a:solidFill>
                <a:srgbClr val="CC0099"/>
              </a:solidFill>
            </a:endParaRPr>
          </a:p>
        </p:txBody>
      </p:sp>
      <p:pic>
        <p:nvPicPr>
          <p:cNvPr id="7" name="Picture 6"/>
          <p:cNvPicPr>
            <a:picLocks noChangeAspect="1"/>
          </p:cNvPicPr>
          <p:nvPr/>
        </p:nvPicPr>
        <p:blipFill>
          <a:blip r:embed="rId4"/>
          <a:stretch>
            <a:fillRect/>
          </a:stretch>
        </p:blipFill>
        <p:spPr>
          <a:xfrm>
            <a:off x="2516491" y="2539920"/>
            <a:ext cx="3427110" cy="3254390"/>
          </a:xfrm>
          <a:prstGeom prst="rect">
            <a:avLst/>
          </a:prstGeom>
        </p:spPr>
      </p:pic>
      <p:sp>
        <p:nvSpPr>
          <p:cNvPr id="8" name="TextBox 7"/>
          <p:cNvSpPr txBox="1"/>
          <p:nvPr/>
        </p:nvSpPr>
        <p:spPr>
          <a:xfrm>
            <a:off x="2982102" y="2056229"/>
            <a:ext cx="3141571" cy="646331"/>
          </a:xfrm>
          <a:prstGeom prst="rect">
            <a:avLst/>
          </a:prstGeom>
          <a:noFill/>
        </p:spPr>
        <p:txBody>
          <a:bodyPr wrap="square" rtlCol="0">
            <a:spAutoFit/>
          </a:bodyPr>
          <a:lstStyle/>
          <a:p>
            <a:r>
              <a:rPr lang="en-US" dirty="0" smtClean="0"/>
              <a:t>Stream function contours of max growth rate, </a:t>
            </a:r>
            <a:r>
              <a:rPr lang="en-US" dirty="0" smtClean="0">
                <a:latin typeface="Symbol" panose="05050102010706020507" pitchFamily="18" charset="2"/>
              </a:rPr>
              <a:t>b</a:t>
            </a:r>
            <a:r>
              <a:rPr lang="en-US" dirty="0" smtClean="0"/>
              <a:t> = 5.6</a:t>
            </a:r>
            <a:endParaRPr lang="en-US" dirty="0"/>
          </a:p>
        </p:txBody>
      </p:sp>
    </p:spTree>
    <p:extLst>
      <p:ext uri="{BB962C8B-B14F-4D97-AF65-F5344CB8AC3E}">
        <p14:creationId xmlns:p14="http://schemas.microsoft.com/office/powerpoint/2010/main" val="35140727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stretch>
            <a:fillRect/>
          </a:stretch>
        </p:blipFill>
        <p:spPr>
          <a:xfrm>
            <a:off x="1572799" y="4188430"/>
            <a:ext cx="6065536" cy="2444739"/>
          </a:xfrm>
          <a:prstGeom prst="rect">
            <a:avLst/>
          </a:prstGeom>
          <a:ln>
            <a:noFill/>
          </a:ln>
        </p:spPr>
      </p:pic>
      <p:sp>
        <p:nvSpPr>
          <p:cNvPr id="5" name="Title 3"/>
          <p:cNvSpPr txBox="1">
            <a:spLocks noGrp="1" noChangeArrowheads="1"/>
          </p:cNvSpPr>
          <p:nvPr>
            <p:ph type="title"/>
          </p:nvPr>
        </p:nvSpPr>
        <p:spPr bwMode="auto">
          <a:xfrm>
            <a:off x="76200" y="86380"/>
            <a:ext cx="8915400" cy="461665"/>
          </a:xfrm>
          <a:prstGeom prst="rect">
            <a:avLst/>
          </a:prstGeom>
          <a:solidFill>
            <a:schemeClr val="accent2">
              <a:lumMod val="75000"/>
            </a:schemeClr>
          </a:solidFill>
          <a:ln w="9525">
            <a:solidFill>
              <a:srgbClr val="990000"/>
            </a:solidFill>
            <a:miter lim="800000"/>
            <a:headEnd/>
            <a:tailEnd/>
          </a:ln>
        </p:spPr>
        <p:txBody>
          <a:bodyPr wrap="square">
            <a:spAutoFit/>
          </a:bodyPr>
          <a:lstStyle>
            <a:lvl1pPr algn="l" defTabSz="914400" rtl="0" eaLnBrk="1" latinLnBrk="0" hangingPunct="1">
              <a:spcBef>
                <a:spcPct val="0"/>
              </a:spcBef>
              <a:buNone/>
              <a:defRPr sz="2800" b="1" kern="1200">
                <a:solidFill>
                  <a:schemeClr val="tx1"/>
                </a:solidFill>
                <a:latin typeface="+mj-lt"/>
                <a:ea typeface="+mj-ea"/>
                <a:cs typeface="+mj-cs"/>
              </a:defRPr>
            </a:lvl1pPr>
          </a:lstStyle>
          <a:p>
            <a:r>
              <a:rPr lang="en-US" sz="2400" dirty="0" smtClean="0">
                <a:solidFill>
                  <a:schemeClr val="bg1"/>
                </a:solidFill>
              </a:rPr>
              <a:t> </a:t>
            </a:r>
            <a:r>
              <a:rPr lang="en-US" sz="2400" dirty="0">
                <a:solidFill>
                  <a:schemeClr val="bg1"/>
                </a:solidFill>
              </a:rPr>
              <a:t>S</a:t>
            </a:r>
            <a:r>
              <a:rPr lang="en-US" sz="2400" dirty="0" smtClean="0">
                <a:solidFill>
                  <a:schemeClr val="bg1"/>
                </a:solidFill>
              </a:rPr>
              <a:t>hear banded flow </a:t>
            </a:r>
            <a:r>
              <a:rPr lang="en-US" sz="2400" dirty="0" smtClean="0">
                <a:solidFill>
                  <a:schemeClr val="bg1"/>
                </a:solidFill>
                <a:latin typeface="Symbol" panose="05050102010706020507" pitchFamily="18" charset="2"/>
              </a:rPr>
              <a:t>a</a:t>
            </a:r>
            <a:r>
              <a:rPr lang="en-US" sz="2400" dirty="0" smtClean="0">
                <a:solidFill>
                  <a:schemeClr val="bg1"/>
                </a:solidFill>
              </a:rPr>
              <a:t> =5 (wormlike micellar solution)</a:t>
            </a:r>
            <a:endParaRPr lang="en-US" sz="1400" dirty="0">
              <a:solidFill>
                <a:schemeClr val="bg1"/>
              </a:solidFill>
              <a:latin typeface="Symbol" panose="05050102010706020507" pitchFamily="18" charset="2"/>
              <a:cs typeface="Arial" pitchFamily="34" charset="0"/>
            </a:endParaRPr>
          </a:p>
        </p:txBody>
      </p:sp>
      <p:pic>
        <p:nvPicPr>
          <p:cNvPr id="6" name="Picture 5"/>
          <p:cNvPicPr>
            <a:picLocks noChangeAspect="1"/>
          </p:cNvPicPr>
          <p:nvPr/>
        </p:nvPicPr>
        <p:blipFill>
          <a:blip r:embed="rId4"/>
          <a:stretch>
            <a:fillRect/>
          </a:stretch>
        </p:blipFill>
        <p:spPr>
          <a:xfrm>
            <a:off x="213273" y="1062567"/>
            <a:ext cx="4075583" cy="3097066"/>
          </a:xfrm>
          <a:prstGeom prst="rect">
            <a:avLst/>
          </a:prstGeom>
        </p:spPr>
      </p:pic>
      <p:pic>
        <p:nvPicPr>
          <p:cNvPr id="8" name="Picture 7"/>
          <p:cNvPicPr>
            <a:picLocks/>
          </p:cNvPicPr>
          <p:nvPr/>
        </p:nvPicPr>
        <p:blipFill>
          <a:blip r:embed="rId5"/>
          <a:stretch>
            <a:fillRect/>
          </a:stretch>
        </p:blipFill>
        <p:spPr>
          <a:xfrm>
            <a:off x="445532" y="4205307"/>
            <a:ext cx="1307068" cy="2300712"/>
          </a:xfrm>
          <a:prstGeom prst="rect">
            <a:avLst/>
          </a:prstGeom>
          <a:ln w="57150" cmpd="dbl">
            <a:solidFill>
              <a:srgbClr val="FFFF00"/>
            </a:solidFill>
          </a:ln>
        </p:spPr>
      </p:pic>
      <p:pic>
        <p:nvPicPr>
          <p:cNvPr id="7" name="Picture 6"/>
          <p:cNvPicPr>
            <a:picLocks noChangeAspect="1"/>
          </p:cNvPicPr>
          <p:nvPr/>
        </p:nvPicPr>
        <p:blipFill rotWithShape="1">
          <a:blip r:embed="rId6"/>
          <a:srcRect l="24672" t="1701"/>
          <a:stretch/>
        </p:blipFill>
        <p:spPr>
          <a:xfrm>
            <a:off x="113498" y="683250"/>
            <a:ext cx="4420402" cy="350520"/>
          </a:xfrm>
          <a:prstGeom prst="rect">
            <a:avLst/>
          </a:prstGeom>
          <a:ln>
            <a:solidFill>
              <a:srgbClr val="FFFF00"/>
            </a:solidFill>
          </a:ln>
        </p:spPr>
      </p:pic>
      <p:sp>
        <p:nvSpPr>
          <p:cNvPr id="9" name="TextBox 8"/>
          <p:cNvSpPr txBox="1"/>
          <p:nvPr/>
        </p:nvSpPr>
        <p:spPr>
          <a:xfrm>
            <a:off x="2947794" y="3836222"/>
            <a:ext cx="421910" cy="369332"/>
          </a:xfrm>
          <a:prstGeom prst="rect">
            <a:avLst/>
          </a:prstGeom>
          <a:solidFill>
            <a:srgbClr val="FFFF00"/>
          </a:solidFill>
        </p:spPr>
        <p:txBody>
          <a:bodyPr wrap="none" rtlCol="0">
            <a:spAutoFit/>
          </a:bodyPr>
          <a:lstStyle/>
          <a:p>
            <a:r>
              <a:rPr lang="en-US" dirty="0" smtClean="0"/>
              <a:t> </a:t>
            </a:r>
            <a:r>
              <a:rPr lang="en-US" dirty="0" smtClean="0">
                <a:latin typeface="Symbol" panose="05050102010706020507" pitchFamily="18" charset="2"/>
              </a:rPr>
              <a:t>b </a:t>
            </a:r>
            <a:endParaRPr lang="en-US" dirty="0"/>
          </a:p>
        </p:txBody>
      </p:sp>
      <p:sp>
        <p:nvSpPr>
          <p:cNvPr id="10" name="TextBox 9"/>
          <p:cNvSpPr txBox="1"/>
          <p:nvPr/>
        </p:nvSpPr>
        <p:spPr>
          <a:xfrm rot="16200000">
            <a:off x="-709945" y="2169938"/>
            <a:ext cx="1941622" cy="369332"/>
          </a:xfrm>
          <a:prstGeom prst="rect">
            <a:avLst/>
          </a:prstGeom>
          <a:solidFill>
            <a:srgbClr val="FFFF00"/>
          </a:solidFill>
        </p:spPr>
        <p:txBody>
          <a:bodyPr wrap="none" rtlCol="0">
            <a:spAutoFit/>
          </a:bodyPr>
          <a:lstStyle/>
          <a:p>
            <a:r>
              <a:rPr lang="en-US" dirty="0" smtClean="0"/>
              <a:t>Growth rate Re( </a:t>
            </a:r>
            <a:r>
              <a:rPr lang="en-US" dirty="0" smtClean="0">
                <a:latin typeface="Symbol" panose="05050102010706020507" pitchFamily="18" charset="2"/>
              </a:rPr>
              <a:t>s</a:t>
            </a:r>
            <a:r>
              <a:rPr lang="en-US" dirty="0" smtClean="0"/>
              <a:t>)</a:t>
            </a:r>
            <a:endParaRPr lang="en-US" dirty="0"/>
          </a:p>
        </p:txBody>
      </p:sp>
      <p:sp>
        <p:nvSpPr>
          <p:cNvPr id="11" name="TextBox 10"/>
          <p:cNvSpPr txBox="1"/>
          <p:nvPr/>
        </p:nvSpPr>
        <p:spPr>
          <a:xfrm>
            <a:off x="741427" y="5410799"/>
            <a:ext cx="1371600" cy="646331"/>
          </a:xfrm>
          <a:prstGeom prst="rect">
            <a:avLst/>
          </a:prstGeom>
          <a:noFill/>
          <a:ln>
            <a:noFill/>
          </a:ln>
        </p:spPr>
        <p:txBody>
          <a:bodyPr wrap="square" rtlCol="0">
            <a:spAutoFit/>
          </a:bodyPr>
          <a:lstStyle/>
          <a:p>
            <a:r>
              <a:rPr lang="en-US" dirty="0" smtClean="0">
                <a:solidFill>
                  <a:srgbClr val="CC0099"/>
                </a:solidFill>
              </a:rPr>
              <a:t>Base  flow </a:t>
            </a:r>
          </a:p>
          <a:p>
            <a:r>
              <a:rPr lang="en-US" dirty="0" smtClean="0">
                <a:solidFill>
                  <a:srgbClr val="CC0099"/>
                </a:solidFill>
              </a:rPr>
              <a:t>l</a:t>
            </a:r>
            <a:r>
              <a:rPr lang="en-US" baseline="-25000" dirty="0" smtClean="0">
                <a:solidFill>
                  <a:srgbClr val="CC0099"/>
                </a:solidFill>
              </a:rPr>
              <a:t>1</a:t>
            </a:r>
            <a:r>
              <a:rPr lang="en-US" dirty="0" smtClean="0">
                <a:solidFill>
                  <a:srgbClr val="CC0099"/>
                </a:solidFill>
              </a:rPr>
              <a:t>=0.5</a:t>
            </a:r>
            <a:endParaRPr lang="en-US" dirty="0">
              <a:solidFill>
                <a:srgbClr val="CC0099"/>
              </a:solidFill>
            </a:endParaRPr>
          </a:p>
        </p:txBody>
      </p:sp>
      <p:sp>
        <p:nvSpPr>
          <p:cNvPr id="14" name="TextBox 13"/>
          <p:cNvSpPr txBox="1"/>
          <p:nvPr/>
        </p:nvSpPr>
        <p:spPr>
          <a:xfrm>
            <a:off x="4387113" y="4020888"/>
            <a:ext cx="2406941" cy="369332"/>
          </a:xfrm>
          <a:prstGeom prst="rect">
            <a:avLst/>
          </a:prstGeom>
          <a:noFill/>
        </p:spPr>
        <p:txBody>
          <a:bodyPr wrap="none" rtlCol="0">
            <a:spAutoFit/>
          </a:bodyPr>
          <a:lstStyle/>
          <a:p>
            <a:r>
              <a:rPr lang="en-US" dirty="0" smtClean="0">
                <a:solidFill>
                  <a:srgbClr val="FF0000"/>
                </a:solidFill>
                <a:latin typeface="Symbol" panose="05050102010706020507" pitchFamily="18" charset="2"/>
              </a:rPr>
              <a:t>b</a:t>
            </a:r>
            <a:r>
              <a:rPr lang="en-US" dirty="0" smtClean="0">
                <a:solidFill>
                  <a:srgbClr val="FF0000"/>
                </a:solidFill>
              </a:rPr>
              <a:t> = 1.2 interfacial mode</a:t>
            </a:r>
            <a:endParaRPr lang="en-US" dirty="0">
              <a:solidFill>
                <a:srgbClr val="FF0000"/>
              </a:solidFill>
            </a:endParaRPr>
          </a:p>
        </p:txBody>
      </p:sp>
      <p:pic>
        <p:nvPicPr>
          <p:cNvPr id="16" name="Picture 15"/>
          <p:cNvPicPr>
            <a:picLocks noChangeAspect="1"/>
          </p:cNvPicPr>
          <p:nvPr/>
        </p:nvPicPr>
        <p:blipFill>
          <a:blip r:embed="rId7"/>
          <a:stretch>
            <a:fillRect/>
          </a:stretch>
        </p:blipFill>
        <p:spPr>
          <a:xfrm>
            <a:off x="6503974" y="1413486"/>
            <a:ext cx="2268722" cy="2582152"/>
          </a:xfrm>
          <a:prstGeom prst="rect">
            <a:avLst/>
          </a:prstGeom>
        </p:spPr>
      </p:pic>
      <p:sp>
        <p:nvSpPr>
          <p:cNvPr id="17" name="TextBox 16"/>
          <p:cNvSpPr txBox="1"/>
          <p:nvPr/>
        </p:nvSpPr>
        <p:spPr>
          <a:xfrm>
            <a:off x="6794054" y="1115521"/>
            <a:ext cx="1277914" cy="369332"/>
          </a:xfrm>
          <a:prstGeom prst="rect">
            <a:avLst/>
          </a:prstGeom>
          <a:noFill/>
        </p:spPr>
        <p:txBody>
          <a:bodyPr wrap="none" rtlCol="0">
            <a:spAutoFit/>
          </a:bodyPr>
          <a:lstStyle/>
          <a:p>
            <a:r>
              <a:rPr lang="en-US" dirty="0" smtClean="0">
                <a:solidFill>
                  <a:srgbClr val="FF66FF"/>
                </a:solidFill>
                <a:latin typeface="Symbol" panose="05050102010706020507" pitchFamily="18" charset="2"/>
              </a:rPr>
              <a:t>b</a:t>
            </a:r>
            <a:r>
              <a:rPr lang="en-US" dirty="0" smtClean="0">
                <a:solidFill>
                  <a:srgbClr val="FF66FF"/>
                </a:solidFill>
              </a:rPr>
              <a:t> = 6.8 bulk</a:t>
            </a:r>
            <a:endParaRPr lang="en-US" dirty="0">
              <a:solidFill>
                <a:srgbClr val="FF66FF"/>
              </a:solidFill>
            </a:endParaRPr>
          </a:p>
        </p:txBody>
      </p:sp>
      <p:sp>
        <p:nvSpPr>
          <p:cNvPr id="18" name="Isosceles Triangle 17"/>
          <p:cNvSpPr/>
          <p:nvPr/>
        </p:nvSpPr>
        <p:spPr>
          <a:xfrm>
            <a:off x="819968" y="3796875"/>
            <a:ext cx="220283" cy="24089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19"/>
          <p:cNvSpPr/>
          <p:nvPr/>
        </p:nvSpPr>
        <p:spPr>
          <a:xfrm>
            <a:off x="2113027" y="1514342"/>
            <a:ext cx="220283" cy="240890"/>
          </a:xfrm>
          <a:prstGeom prst="triangle">
            <a:avLst/>
          </a:prstGeom>
          <a:solidFill>
            <a:srgbClr val="FF66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p:cNvPicPr>
            <a:picLocks/>
          </p:cNvPicPr>
          <p:nvPr/>
        </p:nvPicPr>
        <p:blipFill>
          <a:blip r:embed="rId5"/>
          <a:stretch>
            <a:fillRect/>
          </a:stretch>
        </p:blipFill>
        <p:spPr>
          <a:xfrm>
            <a:off x="5201920" y="1469672"/>
            <a:ext cx="1254860" cy="2233033"/>
          </a:xfrm>
          <a:prstGeom prst="rect">
            <a:avLst/>
          </a:prstGeom>
          <a:ln w="57150" cmpd="dbl">
            <a:solidFill>
              <a:srgbClr val="FFFF00"/>
            </a:solidFill>
          </a:ln>
        </p:spPr>
      </p:pic>
    </p:spTree>
    <p:extLst>
      <p:ext uri="{BB962C8B-B14F-4D97-AF65-F5344CB8AC3E}">
        <p14:creationId xmlns:p14="http://schemas.microsoft.com/office/powerpoint/2010/main" val="15743892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noChangeArrowheads="1"/>
          </p:cNvSpPr>
          <p:nvPr/>
        </p:nvSpPr>
        <p:spPr bwMode="auto">
          <a:xfrm>
            <a:off x="76200" y="86380"/>
            <a:ext cx="8915400" cy="1200329"/>
          </a:xfrm>
          <a:prstGeom prst="rect">
            <a:avLst/>
          </a:prstGeom>
          <a:solidFill>
            <a:schemeClr val="accent2">
              <a:lumMod val="75000"/>
            </a:schemeClr>
          </a:solidFill>
          <a:ln w="9525">
            <a:solidFill>
              <a:srgbClr val="990000"/>
            </a:solidFill>
            <a:miter lim="800000"/>
            <a:headEnd/>
            <a:tailEnd/>
          </a:ln>
        </p:spPr>
        <p:txBody>
          <a:bodyPr wrap="square">
            <a:spAutoFit/>
          </a:bodyPr>
          <a:lstStyle>
            <a:lvl1pPr algn="l" defTabSz="914400" rtl="0" eaLnBrk="1" latinLnBrk="0" hangingPunct="1">
              <a:spcBef>
                <a:spcPct val="0"/>
              </a:spcBef>
              <a:buNone/>
              <a:defRPr sz="2800" b="1" kern="1200">
                <a:solidFill>
                  <a:schemeClr val="tx1"/>
                </a:solidFill>
                <a:latin typeface="+mj-lt"/>
                <a:ea typeface="+mj-ea"/>
                <a:cs typeface="+mj-cs"/>
              </a:defRPr>
            </a:lvl1pPr>
          </a:lstStyle>
          <a:p>
            <a:r>
              <a:rPr lang="en-US" sz="2400" dirty="0" smtClean="0">
                <a:solidFill>
                  <a:schemeClr val="bg1"/>
                </a:solidFill>
              </a:rPr>
              <a:t> Both PECN and JS models have the first normal stress difference higher in the yielded phase. What if it is lower? We change to a more strongly shear thinning model</a:t>
            </a:r>
            <a:r>
              <a:rPr lang="en-US" sz="2400" dirty="0">
                <a:solidFill>
                  <a:schemeClr val="bg1"/>
                </a:solidFill>
              </a:rPr>
              <a:t> </a:t>
            </a:r>
            <a:r>
              <a:rPr lang="en-US" sz="2400" dirty="0" smtClean="0">
                <a:solidFill>
                  <a:schemeClr val="bg1"/>
                </a:solidFill>
              </a:rPr>
              <a:t>by changing </a:t>
            </a:r>
            <a:r>
              <a:rPr lang="en-US" sz="2400" dirty="0" smtClean="0">
                <a:solidFill>
                  <a:schemeClr val="bg1"/>
                </a:solidFill>
                <a:latin typeface="Symbol" panose="05050102010706020507" pitchFamily="18" charset="2"/>
              </a:rPr>
              <a:t>y</a:t>
            </a:r>
            <a:endParaRPr lang="en-US" sz="1400" dirty="0">
              <a:solidFill>
                <a:schemeClr val="bg1"/>
              </a:solidFill>
              <a:latin typeface="Symbol" panose="05050102010706020507" pitchFamily="18" charset="2"/>
              <a:cs typeface="Arial" pitchFamily="34" charset="0"/>
            </a:endParaRPr>
          </a:p>
        </p:txBody>
      </p:sp>
      <p:pic>
        <p:nvPicPr>
          <p:cNvPr id="4" name="Picture 3"/>
          <p:cNvPicPr>
            <a:picLocks noChangeAspect="1"/>
          </p:cNvPicPr>
          <p:nvPr/>
        </p:nvPicPr>
        <p:blipFill>
          <a:blip r:embed="rId3"/>
          <a:stretch>
            <a:fillRect/>
          </a:stretch>
        </p:blipFill>
        <p:spPr>
          <a:xfrm>
            <a:off x="227396" y="1787775"/>
            <a:ext cx="8002203" cy="2037653"/>
          </a:xfrm>
          <a:prstGeom prst="rect">
            <a:avLst/>
          </a:prstGeom>
          <a:ln>
            <a:solidFill>
              <a:srgbClr val="FFFF00"/>
            </a:solidFill>
          </a:ln>
        </p:spPr>
      </p:pic>
      <p:pic>
        <p:nvPicPr>
          <p:cNvPr id="5" name="Picture 4"/>
          <p:cNvPicPr>
            <a:picLocks noChangeAspect="1"/>
          </p:cNvPicPr>
          <p:nvPr/>
        </p:nvPicPr>
        <p:blipFill>
          <a:blip r:embed="rId4"/>
          <a:stretch>
            <a:fillRect/>
          </a:stretch>
        </p:blipFill>
        <p:spPr>
          <a:xfrm>
            <a:off x="260686" y="1324480"/>
            <a:ext cx="4420569" cy="431906"/>
          </a:xfrm>
          <a:prstGeom prst="rect">
            <a:avLst/>
          </a:prstGeom>
        </p:spPr>
      </p:pic>
      <p:pic>
        <p:nvPicPr>
          <p:cNvPr id="6" name="Picture 5"/>
          <p:cNvPicPr>
            <a:picLocks noChangeAspect="1"/>
          </p:cNvPicPr>
          <p:nvPr/>
        </p:nvPicPr>
        <p:blipFill>
          <a:blip r:embed="rId5"/>
          <a:stretch>
            <a:fillRect/>
          </a:stretch>
        </p:blipFill>
        <p:spPr>
          <a:xfrm>
            <a:off x="227396" y="4037571"/>
            <a:ext cx="8836599" cy="2432255"/>
          </a:xfrm>
          <a:prstGeom prst="rect">
            <a:avLst/>
          </a:prstGeom>
        </p:spPr>
      </p:pic>
      <p:sp>
        <p:nvSpPr>
          <p:cNvPr id="7" name="TextBox 6"/>
          <p:cNvSpPr txBox="1"/>
          <p:nvPr/>
        </p:nvSpPr>
        <p:spPr>
          <a:xfrm rot="16200000">
            <a:off x="-675893" y="5102478"/>
            <a:ext cx="1941622" cy="369332"/>
          </a:xfrm>
          <a:prstGeom prst="rect">
            <a:avLst/>
          </a:prstGeom>
          <a:solidFill>
            <a:srgbClr val="FFFF00"/>
          </a:solidFill>
        </p:spPr>
        <p:txBody>
          <a:bodyPr wrap="none" rtlCol="0">
            <a:spAutoFit/>
          </a:bodyPr>
          <a:lstStyle/>
          <a:p>
            <a:r>
              <a:rPr lang="en-US" dirty="0" smtClean="0"/>
              <a:t>Growth rate Re( </a:t>
            </a:r>
            <a:r>
              <a:rPr lang="en-US" dirty="0" smtClean="0">
                <a:latin typeface="Symbol" panose="05050102010706020507" pitchFamily="18" charset="2"/>
              </a:rPr>
              <a:t>s</a:t>
            </a:r>
            <a:r>
              <a:rPr lang="en-US" dirty="0" smtClean="0"/>
              <a:t>)</a:t>
            </a:r>
            <a:endParaRPr lang="en-US" dirty="0"/>
          </a:p>
        </p:txBody>
      </p:sp>
      <p:sp>
        <p:nvSpPr>
          <p:cNvPr id="8" name="TextBox 7"/>
          <p:cNvSpPr txBox="1"/>
          <p:nvPr/>
        </p:nvSpPr>
        <p:spPr>
          <a:xfrm>
            <a:off x="1600200" y="6379529"/>
            <a:ext cx="421910" cy="369332"/>
          </a:xfrm>
          <a:prstGeom prst="rect">
            <a:avLst/>
          </a:prstGeom>
          <a:solidFill>
            <a:srgbClr val="FFFF00"/>
          </a:solidFill>
        </p:spPr>
        <p:txBody>
          <a:bodyPr wrap="none" rtlCol="0">
            <a:spAutoFit/>
          </a:bodyPr>
          <a:lstStyle/>
          <a:p>
            <a:r>
              <a:rPr lang="en-US" dirty="0" smtClean="0"/>
              <a:t> </a:t>
            </a:r>
            <a:r>
              <a:rPr lang="en-US" dirty="0" smtClean="0">
                <a:latin typeface="Symbol" panose="05050102010706020507" pitchFamily="18" charset="2"/>
              </a:rPr>
              <a:t>b </a:t>
            </a:r>
            <a:endParaRPr lang="en-US" dirty="0"/>
          </a:p>
        </p:txBody>
      </p:sp>
      <p:sp>
        <p:nvSpPr>
          <p:cNvPr id="9" name="TextBox 8"/>
          <p:cNvSpPr txBox="1"/>
          <p:nvPr/>
        </p:nvSpPr>
        <p:spPr>
          <a:xfrm>
            <a:off x="4533900" y="6425070"/>
            <a:ext cx="421910" cy="369332"/>
          </a:xfrm>
          <a:prstGeom prst="rect">
            <a:avLst/>
          </a:prstGeom>
          <a:solidFill>
            <a:srgbClr val="FFFF00"/>
          </a:solidFill>
        </p:spPr>
        <p:txBody>
          <a:bodyPr wrap="none" rtlCol="0">
            <a:spAutoFit/>
          </a:bodyPr>
          <a:lstStyle/>
          <a:p>
            <a:r>
              <a:rPr lang="en-US" dirty="0" smtClean="0"/>
              <a:t> </a:t>
            </a:r>
            <a:r>
              <a:rPr lang="en-US" dirty="0" smtClean="0">
                <a:latin typeface="Symbol" panose="05050102010706020507" pitchFamily="18" charset="2"/>
              </a:rPr>
              <a:t>b </a:t>
            </a:r>
            <a:endParaRPr lang="en-US" dirty="0"/>
          </a:p>
        </p:txBody>
      </p:sp>
      <p:sp>
        <p:nvSpPr>
          <p:cNvPr id="10" name="TextBox 9"/>
          <p:cNvSpPr txBox="1"/>
          <p:nvPr/>
        </p:nvSpPr>
        <p:spPr>
          <a:xfrm>
            <a:off x="951432" y="2054355"/>
            <a:ext cx="1719445" cy="369332"/>
          </a:xfrm>
          <a:prstGeom prst="rect">
            <a:avLst/>
          </a:prstGeom>
          <a:noFill/>
        </p:spPr>
        <p:txBody>
          <a:bodyPr wrap="none" rtlCol="0">
            <a:spAutoFit/>
          </a:bodyPr>
          <a:lstStyle/>
          <a:p>
            <a:r>
              <a:rPr lang="en-US" dirty="0" smtClean="0"/>
              <a:t>Steady solutions</a:t>
            </a:r>
            <a:endParaRPr lang="en-US" dirty="0"/>
          </a:p>
        </p:txBody>
      </p:sp>
      <p:sp>
        <p:nvSpPr>
          <p:cNvPr id="11" name="TextBox 10"/>
          <p:cNvSpPr txBox="1"/>
          <p:nvPr/>
        </p:nvSpPr>
        <p:spPr>
          <a:xfrm>
            <a:off x="5638800" y="2494196"/>
            <a:ext cx="3124200" cy="646331"/>
          </a:xfrm>
          <a:prstGeom prst="rect">
            <a:avLst/>
          </a:prstGeom>
          <a:noFill/>
        </p:spPr>
        <p:txBody>
          <a:bodyPr wrap="square" rtlCol="0">
            <a:spAutoFit/>
          </a:bodyPr>
          <a:lstStyle/>
          <a:p>
            <a:r>
              <a:rPr lang="en-US" dirty="0" smtClean="0"/>
              <a:t>Altered model: N1 is lower in the yielded phase</a:t>
            </a:r>
            <a:endParaRPr lang="en-US" dirty="0"/>
          </a:p>
        </p:txBody>
      </p:sp>
      <p:sp>
        <p:nvSpPr>
          <p:cNvPr id="12" name="Oval 11"/>
          <p:cNvSpPr/>
          <p:nvPr/>
        </p:nvSpPr>
        <p:spPr>
          <a:xfrm>
            <a:off x="479583" y="4975563"/>
            <a:ext cx="529523" cy="46675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p:cNvCxnSpPr/>
          <p:nvPr/>
        </p:nvCxnSpPr>
        <p:spPr>
          <a:xfrm>
            <a:off x="951432" y="5208941"/>
            <a:ext cx="2325168" cy="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628789" y="4233144"/>
            <a:ext cx="2286000" cy="923330"/>
          </a:xfrm>
          <a:prstGeom prst="rect">
            <a:avLst/>
          </a:prstGeom>
          <a:noFill/>
        </p:spPr>
        <p:txBody>
          <a:bodyPr wrap="square" rtlCol="0">
            <a:spAutoFit/>
          </a:bodyPr>
          <a:lstStyle/>
          <a:p>
            <a:r>
              <a:rPr lang="en-US" dirty="0" smtClean="0">
                <a:solidFill>
                  <a:srgbClr val="FF0000"/>
                </a:solidFill>
              </a:rPr>
              <a:t>Magnification of long wave interfacial instability</a:t>
            </a:r>
            <a:endParaRPr lang="en-US" dirty="0">
              <a:solidFill>
                <a:srgbClr val="FF0000"/>
              </a:solidFill>
            </a:endParaRPr>
          </a:p>
        </p:txBody>
      </p:sp>
      <p:sp>
        <p:nvSpPr>
          <p:cNvPr id="17" name="TextBox 16"/>
          <p:cNvSpPr txBox="1"/>
          <p:nvPr/>
        </p:nvSpPr>
        <p:spPr>
          <a:xfrm>
            <a:off x="1600200" y="4510143"/>
            <a:ext cx="1795646" cy="646331"/>
          </a:xfrm>
          <a:prstGeom prst="rect">
            <a:avLst/>
          </a:prstGeom>
          <a:noFill/>
        </p:spPr>
        <p:txBody>
          <a:bodyPr wrap="square" rtlCol="0">
            <a:spAutoFit/>
          </a:bodyPr>
          <a:lstStyle/>
          <a:p>
            <a:r>
              <a:rPr lang="en-US" dirty="0" smtClean="0">
                <a:solidFill>
                  <a:srgbClr val="FF0000"/>
                </a:solidFill>
              </a:rPr>
              <a:t>Shortwave Interfacial mode</a:t>
            </a:r>
            <a:endParaRPr lang="en-US" dirty="0">
              <a:solidFill>
                <a:srgbClr val="FF0000"/>
              </a:solidFill>
            </a:endParaRPr>
          </a:p>
        </p:txBody>
      </p:sp>
      <p:sp>
        <p:nvSpPr>
          <p:cNvPr id="18" name="TextBox 17"/>
          <p:cNvSpPr txBox="1"/>
          <p:nvPr/>
        </p:nvSpPr>
        <p:spPr>
          <a:xfrm>
            <a:off x="6911339" y="4348014"/>
            <a:ext cx="1851661" cy="646331"/>
          </a:xfrm>
          <a:prstGeom prst="rect">
            <a:avLst/>
          </a:prstGeom>
          <a:noFill/>
        </p:spPr>
        <p:txBody>
          <a:bodyPr wrap="square" rtlCol="0">
            <a:spAutoFit/>
          </a:bodyPr>
          <a:lstStyle/>
          <a:p>
            <a:r>
              <a:rPr lang="en-US" dirty="0" smtClean="0">
                <a:solidFill>
                  <a:srgbClr val="FF0000"/>
                </a:solidFill>
              </a:rPr>
              <a:t>A discrete Bulk Mode is born</a:t>
            </a:r>
            <a:endParaRPr lang="en-US" dirty="0">
              <a:solidFill>
                <a:srgbClr val="FF0000"/>
              </a:solidFill>
            </a:endParaRPr>
          </a:p>
        </p:txBody>
      </p:sp>
      <p:cxnSp>
        <p:nvCxnSpPr>
          <p:cNvPr id="13" name="Straight Arrow Connector 12"/>
          <p:cNvCxnSpPr/>
          <p:nvPr/>
        </p:nvCxnSpPr>
        <p:spPr>
          <a:xfrm>
            <a:off x="2114016" y="2494196"/>
            <a:ext cx="447040" cy="0"/>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227396" y="2494196"/>
            <a:ext cx="447040" cy="0"/>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4433071" y="2806601"/>
            <a:ext cx="447040" cy="0"/>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6464299" y="3540676"/>
            <a:ext cx="447040" cy="0"/>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71609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a:xfrm>
            <a:off x="155264" y="2057504"/>
            <a:ext cx="8336145" cy="646331"/>
          </a:xfrm>
          <a:solidFill>
            <a:srgbClr val="800000"/>
          </a:solidFill>
        </p:spPr>
        <p:txBody>
          <a:bodyPr wrap="square">
            <a:spAutoFit/>
          </a:bodyPr>
          <a:lstStyle/>
          <a:p>
            <a:pPr marL="285750" indent="-285750" algn="l" eaLnBrk="1" hangingPunct="1">
              <a:buFont typeface="Arial" panose="020B0604020202020204" pitchFamily="34" charset="0"/>
              <a:buChar char="•"/>
            </a:pPr>
            <a:r>
              <a:rPr lang="en-US" sz="1800" dirty="0" smtClean="0">
                <a:solidFill>
                  <a:schemeClr val="bg1"/>
                </a:solidFill>
                <a:latin typeface="Arial Black" pitchFamily="34" charset="0"/>
              </a:rPr>
              <a:t>An unusual result is that the single layer yielded flow can have discrete unstable bulk modes</a:t>
            </a:r>
            <a:r>
              <a:rPr lang="en-US" sz="1800" smtClean="0">
                <a:solidFill>
                  <a:schemeClr val="bg1"/>
                </a:solidFill>
                <a:latin typeface="Arial Black" pitchFamily="34" charset="0"/>
              </a:rPr>
              <a:t>. </a:t>
            </a:r>
            <a:endParaRPr lang="en-US" sz="1800" dirty="0" smtClean="0">
              <a:solidFill>
                <a:schemeClr val="bg1"/>
              </a:solidFill>
              <a:latin typeface="Arial Black" pitchFamily="34" charset="0"/>
            </a:endParaRPr>
          </a:p>
        </p:txBody>
      </p:sp>
      <p:pic>
        <p:nvPicPr>
          <p:cNvPr id="4" name="Picture 3" descr="vt_fp_header.jpg"/>
          <p:cNvPicPr>
            <a:picLocks noChangeAspect="1"/>
          </p:cNvPicPr>
          <p:nvPr/>
        </p:nvPicPr>
        <p:blipFill>
          <a:blip r:embed="rId3" cstate="print"/>
          <a:srcRect r="70448" b="-2742"/>
          <a:stretch>
            <a:fillRect/>
          </a:stretch>
        </p:blipFill>
        <p:spPr>
          <a:xfrm>
            <a:off x="-31750" y="0"/>
            <a:ext cx="2206624" cy="645864"/>
          </a:xfrm>
          <a:prstGeom prst="rect">
            <a:avLst/>
          </a:prstGeom>
        </p:spPr>
      </p:pic>
      <p:sp>
        <p:nvSpPr>
          <p:cNvPr id="30724" name="AutoShape 4" descr="data:image/jpeg;base64,/9j/4AAQSkZJRgABAQAAAQABAAD/2wCEAAkGBhMREBUSExISFBIVEhISFBcVFRUUFBQQFBQVFBQUFRIXGyYeFxkjGRQUHy8gIycpLCwsFR4xNTArNScrLCkBCQoKDAwMDQwMDSkYFBgpKSkpKSkpKSkpKSkpKSkpKSkpKSkpKSkpKSkpKSkpKSkpKSkpKSkpKSkpKSkpKSkpKf/AABEIAOEA4QMBIgACEQEDEQH/xAAbAAEAAgMBAQAAAAAAAAAAAAAABAUCAwYBB//EAD4QAAEDAgMFBAULAwUBAAAAAAEAAgMEERIhMQUGQVFhEyJxgTKRkqGxBxQjQlJicqLB0fAVguEzU3Oy0iT/xAAUAQEAAAAAAAAAAAAAAAAAAAAA/8QAFBEBAAAAAAAAAAAAAAAAAAAAAP/aAAwDAQACEQMRAD8A+4oiICIiAiIgIiICIiAiIgIiICIiAiIgIiICIiAiIgIiICIiAiIgIiICIiAiIgIiICIiAiKLU7UijNnSMB5Xu72Rn7kEpFWP2836scz/AAjLR65MKx/rh4Qyeboh8HlBaoqk7eI1gk8jGfi8IzeOP6zJWeLMX/QuQWyKHTbXhkNmyMJ+zezvZNj7lMQEREBERAREQEREBERAREQEREBERAREQERQ67aQjs0AvkI7rBrbTE46Nb1Plc5IJUkgaCSQABckmwA5knRVztquflCzEP8AcfdrPFotif5AA/aWn5oXkOmcHkG4aL9kw9Gn0yPtO8g1SS7NBEfSvf8A6sjn/dbeNnstNyOjnFZU7GtyY1rBxwgNv421UwNvosHw2F0GqRoIyufC6iEBmfxVhBWgC2FYzMDxpkgi4cY9JQJaTCb3Vg2Frcr2W6XZuJt78OKCqlja9tiwO8bEe9QW1ckDrMe9o5Hvs9l17D8NlPFO5h1uOqVPeGbQglUm89h9MzCPtsu5niW+k38w6q8hma8BzSHNOYIIII6ELiY35loPrUeKaamkxRusCbuac2HqW/qLH4IPoKKs2Tt1k+XoSAXLCb3HFzHfWb7xxAVmgIiICIiAiIgIiICIiAiIgIih7RrTGA1oDpHnCxvC/FzraNaMyfAakINe0NoEO7KMAykXz9GNmmN/qNm6uI4AEjTT0gYDmS5xu95zc92lyfgNAMgsKGlLXOFy43u9x1e82u48uQHACwUvK9uIQZ5AdUbH0WyOHmthcAg0ioDeC9a8u4LYYweC99yDWY2tzK2h3gj2AixWgU4adT4INdXQB+YNio7GEauup8kmVhfRVkLu9ZyDRX31CwpZGu1VvPE3BcKmc4AoItfQjFiBsea0TuLm2OfVTKuMlptyUShse67VBUQXLrAlr2m7SMiCNCDwXX7v7w9qeyls2YeQkA4jkeY8xxA5zaFOGOxDI/oq+vqCLPFw4EG4yItxB6IPqCKo3d2384j71hK22MaAg6PHQ2OXAgjle3QEREBERAREQEREBERBhLKGtLnEBoBJJ0AAuSVS0cpe50zgQ5+TWnVkQ9FvQn0j1NvqhbttSF7mwDj9JJ+Bp7rT+Jw9THDio9DG6znHW6C0idhGmZWUMVruOpUOhlJvfnkrMnJBg1+LxCdmBmVjBHbPmtjm3QZLxyWWp4v0QbMQUfMvWUUZWQQbBGq6pkAKkOrAcrqFVxXQeiQuCr5YCHX4K5pS0NzyKq9oVFtEG/E3DoqWpnAdopET3OUSrpu9dBH2i0ubdaooA+PrZW0xaY+Gio/nGE2CDCgr3U7w5urPzM+sw+Nh4EA8F9Jo6tssbZGG7XNDgeh/VfJ5iTLbmLrqdwNpFpfTPOl3x+vvN94PtIO1REQEREBERAREQERQdtVBjp5HC98OFtvtu7rfe4IKWnrsUkkn23dz/jb3Weuxd/erKmnAYRx4qnoaUiUfZEeQ8Mh7lKooyHvvpfJBPeC1ospVNOSF5LYstzWyliwtsg1vlIOqlYslqliBHVYv9GyDLtr6Lxa4oDmvZThCDeZAAotW7u+ajSSm4txWzEbZoPaanuLr2tIa0LV/UWtyWipn7QIIoqnOOS8qYiRmpVC0N1AWO06oWyCDVSODQoG16oDMKH85c52V1lVREtzQaY5XOCgRQXlIKu6NzQyxVRVzhr8XVBqrqfBI1w/gWr+pCCpjlHBwJ8PrDzaXDzWvadfibdVUwJwH7wQfcGPBAIzBAI8DoslS7o1eOkjuc2Axn+w2H5cKukBERAREQEREBUO+E5bC0DjK2/UNDn/FoV8ue3sdnEDp9KfU0fugiwVt3Bw0tZbKrEBcX5+aoNo7WFLCZnteWMbidhALsI1IBI0110BVnU7304McTnH6SB9TcAYGU7GgmSRxPdab2GtyguGkltxyusaKqdexKodifKBTSyRxllTE2d2GnllhdHDO61w1jydSMxcC6nM3mgLKuUB4ZRyTxzd0XLoIxI/AL94WIte2aC5nr8ORuSt9PJiC5Lam9sDDABHVSvqaf5zCyGLtHuj7psW4hZwDr8sjnpe5rK4UlNJUSBwZHEZXAAYw1rcRFr2xW4XQXXbYdVEnkxLhZPlFidIxvZVgMzMdP9A7/wCjQ4YRe5NiDmALZ3tYmwo9+qd1LLUP7WIQSmGVkjC2Zs2QEfZgnE4lzQLHj4oOvhhA6qPXPyNlytP8oURL2vjqKd0cTp3NqIzG4wN9KRoBOIDQjXos4N/IZKWSokiqYYo42zYpYrCSN/omMtcQ4k2FsjmL2ugtaejLnZqVUxBrVR0+/MUVPJUTRVEDI8NxNGA52IDB2Ya5wffEBkdTY2UWLfuKombT9lUwyujfLhni7K0bbd4nEcjfhf0TeyCZLXnFYLIuLhmubpd/aQWkMVUYnyNijl7D6GR7nYBgkLtL3Odsmm19Fabf3ugglfE2OomdE0OmMEXaNhBFxjdcWOHOwubILKha0HNY7WqWgZKmp9riZrXxuBY4BzTzacwVxmyN6Ww08vasqHNbVVGORsZdHHimIGJ5PUaXtcIOsFY5xyUStu54CyG3YoX9n2U88uDtC2CPtHMj0DnXIAB4DU8lXbS3rgtFKwSPbMXCMMZdxc3VpbcEG+Xj60FhtGjwsWiuaOyaRrcKDtLe1pDWCKdz+zEjmNjxPjadO0F7NJ5XJUdteJYWyMddjtOHGxBHAg5IPpPycV2OOVueT2n2m2y9hdmvnfyaus+UfdZ6wXf+l9DCD1ERAREQEREBctvzGSISOBk/6jJdSqDfHKJj7ejKL+DmPb8cKCgkex8HftgwHHfTDhs+/S11yO5+6Dp9nSve9x+cQmnhcQMUdAzE2AW5nN5HgukiaHt7NwBa4Zgi4LTqCDqFa7MqwwGK1gAA0AWAboABwCDkmbGrp20sNQKdkNNLDKZI3uc+cwf6QbGWjs+tz4LKo2RWj59BAynfDWvlkMj5HMdC6eMRS3jDTjFhcWP7LuKdjXEg8NFqkhDCbXQQKXZJirKSUOaYqagfSG5IeXExYSG2ta0Zvmp29ELqqjqIGYQ6WCWJpcbNxPYWi5ANhcrAMPInivWuIQQYt1pTPsyS8eGjhmjmzNy59M2FpZ3cxiB1tkqveHceWWGtZiixT7QZWwXLiwiNjAGS2Fxezh3b6hdKKpwORKSVF9UHJbB3MnD5JnU1FAewfFEzHLPjkfqZJDpEbAYQCT8dFJurVQNqLQU0UUkDWNpHTyVFO+bFeSTNo7JpacIaL52JXcRbTsLWUeoqMaDiKHdWofRVULS2nvLSzUlOZH1EcUkDsb/pCMmvIHdGQspn9NrJqtlTVMgiY2mqIMEb3SPvLhu7FhAN7acLcbrrqN4Yc1jtSXGDhH+UHxx+0pX0dPSMkpZGNqaeKN0byZpgyXuj5uWh0ZFruJ5dbrot4tyqiOpmlEEEzKkiRrpZJIzFJhwuuG5PbkDbVdTsjZ0bJe2ayNsuffDGh+et3Wup216wuFnOLvFBUbu7JbFFHGQ3uNAOEFrb6nC0k2F7qhrN2ns2fU0xMfaTTVEjDc4Q2R4c25tcGw5K/YTwKj1rTzKDlNpbuSOqDOyKKcPijY5skj4ix8YsHNc3UEajVa27Dew0g+iHYySPkDA5rbvaR3Abk68bfouuomDDmVBqm9+/JBzW8G7z+3fOyOOUSMYC173Rlj2Cwc0t9JpGo1UykoTFSMYcAIzOAENuXYjYEk8Vb1kmIWUGU2CDrvk6deST8LPif2X0Zui+e/J1CR2h6tA8rkj8wX0FuiDJERAREQEREBVm8lN2lLKBqG4x4sIfb3W81Zrwi6D5xFNYRnWzreXNTprGQOGtrKunojFK9n+2+39mrD7JapROFodw49EEt0hbmpDZbhaXEPZYcr+ayiHd80E6lq2gWOWVuiiTOBOS0jI2WxwsUEhtN3QbrSIi4hgIz56IJTa18l5KRwQeNiIJGtuWi8LQLnUAX9a9imLeCQyNuQ/0XZG3DkUGoSF2fPT/AAvcdhc8FKqICA1ocHxgdyxHvHBQq63ZhozdiuT5aII+K5JGSi1jCpux5MLrFjXXy72g6rZt2SPHaMCwAvbS/S6CopBzKVTgtjYwdFErGFAbFcZKIT3rKVE8gKC5hx3QY1/dt1Ki1p9EDmt9ZmR0WgRF72tGtwB4k2HvQfQdx6a0IP2iXeWg9wC7AKn2DS4I2gaAADwGSuUBERAREQEREBERBym+NHhc2cDIjspPfgd73Nv1aqSjkBjwnW1vJd/W0jZY3RuF2uBB/cdRr5L57LSOhkMbtQ6xPA30cOhGfrHBBLpxZqkMk4KNHIWnC7Q6H9Ct0rfigk4QbIW5laQ7kvGzniEG+PXyWvFwXocsSgywLRJJYqU517BaZYLG+oQetZfW3kok8lslKuoc8dygyjYSFDqmqydUNwNGGzhcE31VbNPc5IEDyNVoqJrmykdmbKEWZ3QZyss25USPvZ8Fuq5LtsFGEmFtkGi4c88h8VZbp0PazY7d0E28TkPcT7QVPEwuOFuZcbeZ4X/mhX0ndnZAijA9Z5niUF9RxWapK8aLL1AREQEREBERAREQFR7z7D7dmJg+lYDbhjbqWX58RyPQlXiIPmoqQ9lnXDh5ZjLPkQpTKnujmrreXdvHeaJvf1ewfX6t+98fGy5lmTcTTcXzafflw8EE6OpBOeSmyAYRZQWljwP4QvHPIyBugk26r0wdVEvIM7ZLfFU31yQJHkDJYQtccyTZYTVjdACVnFWNtoUHs7rcbqLGC462WVTVDj6lgypHJBsmhLdVEa0ApU1ROS8jpbi5KD2oqrBRYoy7Mmy8qHgFa31BA5BBrmfd2EeZUeqsCGjxJ5BeYyLkDzKvd3N2nSOEkgy1aDqeRI5ch5ngglbr7BuRI5tsu6OQ4k9T8PNd5TQ4QtVHSBoUxAREQEREBERAREQEREBERAVDt3dgTXkjIZNxP1X/AI7aH7w87q+RB8wlgkjcWPaWuGZHG3McC3qLhZQtJFw6/Qr6JXbPjmbhkaHDUcCDza4ZtPULk9o7lysJdA/GNcLrNf5O9E/l80EFm0Do4ZhaZaxqh1DZWuwyAsdyc0g+V9fEXWbJMPpAEcx+yCbTSsvqtlTIy2Wqr5amPUZeS0OkBzs63ggkse297hbpqpoCiiojA0UV0uI91vrQbu1c491qSzOAsclqdUOYM8I81oAfI62FzzwaBc+OEZ2QexztBubkrU9zpXhrWl19ANT/AD+WXRUG500uclom8hYv9Wg8/Uuu2Xu9FALNbnxJzcfE/pog53Ym6ZuHy2JFiGj0W9TzPuHvXYU9KGhbmxgLNB4AvURAREQEREBERAREQEREBERAREQEREGuaBrxhc1rhycAR6iqaq3Npn6NdH+BxA9k3b7leog5CT5PhnhmNuGJlz7QcPgosu49SPQlit94OHwBXcog4Bm4NST35YfLH/5UyP5PT9ae34WnTxL/ANF2aIOcpdxKZhu4PkP33ZeptldUuz44xZjGtHJoA+Gqkog8DV6iICIiAiIgIiICIiAiIgIiICIiAiIgIiICIiAiIgIiICIiAiIgIiICIiAiIgIiICIiAiIgIiICIiAiIgIiICIiAiIgIiICIiAiIgIiICIiAiIgIiICIiAiIg//2Q=="/>
          <p:cNvSpPr>
            <a:spLocks noChangeAspect="1" noChangeArrowheads="1"/>
          </p:cNvSpPr>
          <p:nvPr/>
        </p:nvSpPr>
        <p:spPr bwMode="auto">
          <a:xfrm>
            <a:off x="63500" y="-1041400"/>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726" name="AutoShape 6" descr="data:image/jpeg;base64,/9j/4AAQSkZJRgABAQAAAQABAAD/2wCEAAkGBhMREBUSExISFBIVEhISFBcVFRUUFBQQFBQVFBQUFRIXGyYeFxkjGRQUHy8gIycpLCwsFR4xNTArNScrLCkBCQoKDAwMDQwMDSkYFBgpKSkpKSkpKSkpKSkpKSkpKSkpKSkpKSkpKSkpKSkpKSkpKSkpKSkpKSkpKSkpKSkpKf/AABEIAOEA4QMBIgACEQEDEQH/xAAbAAEAAgMBAQAAAAAAAAAAAAAABAUCAwYBB//EAD4QAAEDAgMFBAULAwUBAAAAAAEAAgMEERIhMQUGQVFhEyJxgTKRkqGxBxQjQlJicqLB0fAVguEzU3Oy0iT/xAAUAQEAAAAAAAAAAAAAAAAAAAAA/8QAFBEBAAAAAAAAAAAAAAAAAAAAAP/aAAwDAQACEQMRAD8A+4oiICIiAiIgIiICIiAiIgIiICIiAiIgIiICIiAiIgIiICIiAiIgIiICIiAiIgIiICIiAiKLU7UijNnSMB5Xu72Rn7kEpFWP2836scz/AAjLR65MKx/rh4Qyeboh8HlBaoqk7eI1gk8jGfi8IzeOP6zJWeLMX/QuQWyKHTbXhkNmyMJ+zezvZNj7lMQEREBERAREQEREBERAREQEREBERAREQERQ67aQjs0AvkI7rBrbTE46Nb1Plc5IJUkgaCSQABckmwA5knRVztquflCzEP8AcfdrPFotif5AA/aWn5oXkOmcHkG4aL9kw9Gn0yPtO8g1SS7NBEfSvf8A6sjn/dbeNnstNyOjnFZU7GtyY1rBxwgNv421UwNvosHw2F0GqRoIyufC6iEBmfxVhBWgC2FYzMDxpkgi4cY9JQJaTCb3Vg2Frcr2W6XZuJt78OKCqlja9tiwO8bEe9QW1ckDrMe9o5Hvs9l17D8NlPFO5h1uOqVPeGbQglUm89h9MzCPtsu5niW+k38w6q8hma8BzSHNOYIIII6ELiY35loPrUeKaamkxRusCbuac2HqW/qLH4IPoKKs2Tt1k+XoSAXLCb3HFzHfWb7xxAVmgIiICIiAiIgIiICIiAiIgIih7RrTGA1oDpHnCxvC/FzraNaMyfAakINe0NoEO7KMAykXz9GNmmN/qNm6uI4AEjTT0gYDmS5xu95zc92lyfgNAMgsKGlLXOFy43u9x1e82u48uQHACwUvK9uIQZ5AdUbH0WyOHmthcAg0ioDeC9a8u4LYYweC99yDWY2tzK2h3gj2AixWgU4adT4INdXQB+YNio7GEauup8kmVhfRVkLu9ZyDRX31CwpZGu1VvPE3BcKmc4AoItfQjFiBsea0TuLm2OfVTKuMlptyUShse67VBUQXLrAlr2m7SMiCNCDwXX7v7w9qeyls2YeQkA4jkeY8xxA5zaFOGOxDI/oq+vqCLPFw4EG4yItxB6IPqCKo3d2384j71hK22MaAg6PHQ2OXAgjle3QEREBERAREQEREBERBhLKGtLnEBoBJJ0AAuSVS0cpe50zgQ5+TWnVkQ9FvQn0j1NvqhbttSF7mwDj9JJ+Bp7rT+Jw9THDio9DG6znHW6C0idhGmZWUMVruOpUOhlJvfnkrMnJBg1+LxCdmBmVjBHbPmtjm3QZLxyWWp4v0QbMQUfMvWUUZWQQbBGq6pkAKkOrAcrqFVxXQeiQuCr5YCHX4K5pS0NzyKq9oVFtEG/E3DoqWpnAdopET3OUSrpu9dBH2i0ubdaooA+PrZW0xaY+Gio/nGE2CDCgr3U7w5urPzM+sw+Nh4EA8F9Jo6tssbZGG7XNDgeh/VfJ5iTLbmLrqdwNpFpfTPOl3x+vvN94PtIO1REQEREBERAREQERQdtVBjp5HC98OFtvtu7rfe4IKWnrsUkkn23dz/jb3Weuxd/erKmnAYRx4qnoaUiUfZEeQ8Mh7lKooyHvvpfJBPeC1ospVNOSF5LYstzWyliwtsg1vlIOqlYslqliBHVYv9GyDLtr6Lxa4oDmvZThCDeZAAotW7u+ajSSm4txWzEbZoPaanuLr2tIa0LV/UWtyWipn7QIIoqnOOS8qYiRmpVC0N1AWO06oWyCDVSODQoG16oDMKH85c52V1lVREtzQaY5XOCgRQXlIKu6NzQyxVRVzhr8XVBqrqfBI1w/gWr+pCCpjlHBwJ8PrDzaXDzWvadfibdVUwJwH7wQfcGPBAIzBAI8DoslS7o1eOkjuc2Axn+w2H5cKukBERAREQEREBUO+E5bC0DjK2/UNDn/FoV8ue3sdnEDp9KfU0fugiwVt3Bw0tZbKrEBcX5+aoNo7WFLCZnteWMbidhALsI1IBI0110BVnU7304McTnH6SB9TcAYGU7GgmSRxPdab2GtyguGkltxyusaKqdexKodifKBTSyRxllTE2d2GnllhdHDO61w1jydSMxcC6nM3mgLKuUB4ZRyTxzd0XLoIxI/AL94WIte2aC5nr8ORuSt9PJiC5Lam9sDDABHVSvqaf5zCyGLtHuj7psW4hZwDr8sjnpe5rK4UlNJUSBwZHEZXAAYw1rcRFr2xW4XQXXbYdVEnkxLhZPlFidIxvZVgMzMdP9A7/wCjQ4YRe5NiDmALZ3tYmwo9+qd1LLUP7WIQSmGVkjC2Zs2QEfZgnE4lzQLHj4oOvhhA6qPXPyNlytP8oURL2vjqKd0cTp3NqIzG4wN9KRoBOIDQjXos4N/IZKWSokiqYYo42zYpYrCSN/omMtcQ4k2FsjmL2ugtaejLnZqVUxBrVR0+/MUVPJUTRVEDI8NxNGA52IDB2Ya5wffEBkdTY2UWLfuKombT9lUwyujfLhni7K0bbd4nEcjfhf0TeyCZLXnFYLIuLhmubpd/aQWkMVUYnyNijl7D6GR7nYBgkLtL3Odsmm19Fabf3ugglfE2OomdE0OmMEXaNhBFxjdcWOHOwubILKha0HNY7WqWgZKmp9riZrXxuBY4BzTzacwVxmyN6Ww08vasqHNbVVGORsZdHHimIGJ5PUaXtcIOsFY5xyUStu54CyG3YoX9n2U88uDtC2CPtHMj0DnXIAB4DU8lXbS3rgtFKwSPbMXCMMZdxc3VpbcEG+Xj60FhtGjwsWiuaOyaRrcKDtLe1pDWCKdz+zEjmNjxPjadO0F7NJ5XJUdteJYWyMddjtOHGxBHAg5IPpPycV2OOVueT2n2m2y9hdmvnfyaus+UfdZ6wXf+l9DCD1ERAREQEREBctvzGSISOBk/6jJdSqDfHKJj7ejKL+DmPb8cKCgkex8HftgwHHfTDhs+/S11yO5+6Dp9nSve9x+cQmnhcQMUdAzE2AW5nN5HgukiaHt7NwBa4Zgi4LTqCDqFa7MqwwGK1gAA0AWAboABwCDkmbGrp20sNQKdkNNLDKZI3uc+cwf6QbGWjs+tz4LKo2RWj59BAynfDWvlkMj5HMdC6eMRS3jDTjFhcWP7LuKdjXEg8NFqkhDCbXQQKXZJirKSUOaYqagfSG5IeXExYSG2ta0Zvmp29ELqqjqIGYQ6WCWJpcbNxPYWi5ANhcrAMPInivWuIQQYt1pTPsyS8eGjhmjmzNy59M2FpZ3cxiB1tkqveHceWWGtZiixT7QZWwXLiwiNjAGS2Fxezh3b6hdKKpwORKSVF9UHJbB3MnD5JnU1FAewfFEzHLPjkfqZJDpEbAYQCT8dFJurVQNqLQU0UUkDWNpHTyVFO+bFeSTNo7JpacIaL52JXcRbTsLWUeoqMaDiKHdWofRVULS2nvLSzUlOZH1EcUkDsb/pCMmvIHdGQspn9NrJqtlTVMgiY2mqIMEb3SPvLhu7FhAN7acLcbrrqN4Yc1jtSXGDhH+UHxx+0pX0dPSMkpZGNqaeKN0byZpgyXuj5uWh0ZFruJ5dbrot4tyqiOpmlEEEzKkiRrpZJIzFJhwuuG5PbkDbVdTsjZ0bJe2ayNsuffDGh+et3Wup216wuFnOLvFBUbu7JbFFHGQ3uNAOEFrb6nC0k2F7qhrN2ns2fU0xMfaTTVEjDc4Q2R4c25tcGw5K/YTwKj1rTzKDlNpbuSOqDOyKKcPijY5skj4ix8YsHNc3UEajVa27Dew0g+iHYySPkDA5rbvaR3Abk68bfouuomDDmVBqm9+/JBzW8G7z+3fOyOOUSMYC173Rlj2Cwc0t9JpGo1UykoTFSMYcAIzOAENuXYjYEk8Vb1kmIWUGU2CDrvk6deST8LPif2X0Zui+e/J1CR2h6tA8rkj8wX0FuiDJERAREQEREBVm8lN2lLKBqG4x4sIfb3W81Zrwi6D5xFNYRnWzreXNTprGQOGtrKunojFK9n+2+39mrD7JapROFodw49EEt0hbmpDZbhaXEPZYcr+ayiHd80E6lq2gWOWVuiiTOBOS0jI2WxwsUEhtN3QbrSIi4hgIz56IJTa18l5KRwQeNiIJGtuWi8LQLnUAX9a9imLeCQyNuQ/0XZG3DkUGoSF2fPT/AAvcdhc8FKqICA1ocHxgdyxHvHBQq63ZhozdiuT5aII+K5JGSi1jCpux5MLrFjXXy72g6rZt2SPHaMCwAvbS/S6CopBzKVTgtjYwdFErGFAbFcZKIT3rKVE8gKC5hx3QY1/dt1Ki1p9EDmt9ZmR0WgRF72tGtwB4k2HvQfQdx6a0IP2iXeWg9wC7AKn2DS4I2gaAADwGSuUBERAREQEREBERBym+NHhc2cDIjspPfgd73Nv1aqSjkBjwnW1vJd/W0jZY3RuF2uBB/cdRr5L57LSOhkMbtQ6xPA30cOhGfrHBBLpxZqkMk4KNHIWnC7Q6H9Ct0rfigk4QbIW5laQ7kvGzniEG+PXyWvFwXocsSgywLRJJYqU517BaZYLG+oQetZfW3kok8lslKuoc8dygyjYSFDqmqydUNwNGGzhcE31VbNPc5IEDyNVoqJrmykdmbKEWZ3QZyss25USPvZ8Fuq5LtsFGEmFtkGi4c88h8VZbp0PazY7d0E28TkPcT7QVPEwuOFuZcbeZ4X/mhX0ndnZAijA9Z5niUF9RxWapK8aLL1AREQEREBERAREQFR7z7D7dmJg+lYDbhjbqWX58RyPQlXiIPmoqQ9lnXDh5ZjLPkQpTKnujmrreXdvHeaJvf1ewfX6t+98fGy5lmTcTTcXzafflw8EE6OpBOeSmyAYRZQWljwP4QvHPIyBugk26r0wdVEvIM7ZLfFU31yQJHkDJYQtccyTZYTVjdACVnFWNtoUHs7rcbqLGC462WVTVDj6lgypHJBsmhLdVEa0ApU1ROS8jpbi5KD2oqrBRYoy7Mmy8qHgFa31BA5BBrmfd2EeZUeqsCGjxJ5BeYyLkDzKvd3N2nSOEkgy1aDqeRI5ch5ngglbr7BuRI5tsu6OQ4k9T8PNd5TQ4QtVHSBoUxAREQEREBERAREQEREBERAVDt3dgTXkjIZNxP1X/AI7aH7w87q+RB8wlgkjcWPaWuGZHG3McC3qLhZQtJFw6/Qr6JXbPjmbhkaHDUcCDza4ZtPULk9o7lysJdA/GNcLrNf5O9E/l80EFm0Do4ZhaZaxqh1DZWuwyAsdyc0g+V9fEXWbJMPpAEcx+yCbTSsvqtlTIy2Wqr5amPUZeS0OkBzs63ggkse297hbpqpoCiiojA0UV0uI91vrQbu1c491qSzOAsclqdUOYM8I81oAfI62FzzwaBc+OEZ2QexztBubkrU9zpXhrWl19ANT/AD+WXRUG500uclom8hYv9Wg8/Uuu2Xu9FALNbnxJzcfE/pog53Ym6ZuHy2JFiGj0W9TzPuHvXYU9KGhbmxgLNB4AvURAREQEREBERAREQEREBERAREQEREGuaBrxhc1rhycAR6iqaq3Npn6NdH+BxA9k3b7leog5CT5PhnhmNuGJlz7QcPgosu49SPQlit94OHwBXcog4Bm4NST35YfLH/5UyP5PT9ae34WnTxL/ANF2aIOcpdxKZhu4PkP33ZeptldUuz44xZjGtHJoA+Gqkog8DV6iICIiAiIgIiICIiAiIgIiICIiAiIgIiICIiAiIgIiICIiAiIgIiICIiAiIgIiICIiAiIgIiICIiAiIgIiICIiAiIgIiICIiAiIgIiICIiAiIgIiICIiAiIg//2Q=="/>
          <p:cNvSpPr>
            <a:spLocks noChangeAspect="1" noChangeArrowheads="1"/>
          </p:cNvSpPr>
          <p:nvPr/>
        </p:nvSpPr>
        <p:spPr bwMode="auto">
          <a:xfrm>
            <a:off x="0" y="-1071563"/>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5" name="Rectangle 2"/>
          <p:cNvSpPr txBox="1">
            <a:spLocks/>
          </p:cNvSpPr>
          <p:nvPr/>
        </p:nvSpPr>
        <p:spPr bwMode="auto">
          <a:xfrm>
            <a:off x="155265" y="3406828"/>
            <a:ext cx="8336145" cy="646331"/>
          </a:xfrm>
          <a:prstGeom prst="rect">
            <a:avLst/>
          </a:prstGeom>
          <a:solidFill>
            <a:srgbClr val="800000"/>
          </a:solidFill>
          <a:ln w="9525">
            <a:noFill/>
            <a:miter lim="800000"/>
            <a:headEnd/>
            <a:tailEnd/>
          </a:ln>
        </p:spPr>
        <p:txBody>
          <a:bodyPr vert="horz" wrap="square" lIns="91440" tIns="45720" rIns="91440" bIns="45720" numCol="1" anchor="ctr" anchorCtr="0" compatLnSpc="1">
            <a:prstTxWarp prst="textNoShape">
              <a:avLst/>
            </a:prstTxWarp>
            <a:sp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285750" indent="-285750" algn="l" eaLnBrk="1" hangingPunct="1">
              <a:buFont typeface="Arial" panose="020B0604020202020204" pitchFamily="34" charset="0"/>
              <a:buChar char="•"/>
            </a:pPr>
            <a:r>
              <a:rPr lang="en-US" sz="1800" dirty="0" smtClean="0">
                <a:solidFill>
                  <a:schemeClr val="bg1"/>
                </a:solidFill>
                <a:latin typeface="Arial Black" pitchFamily="34" charset="0"/>
              </a:rPr>
              <a:t>The shear banded flows are unstable.  </a:t>
            </a:r>
            <a:r>
              <a:rPr lang="en-US" sz="1800" dirty="0">
                <a:solidFill>
                  <a:schemeClr val="bg1"/>
                </a:solidFill>
                <a:latin typeface="Arial Black" pitchFamily="34" charset="0"/>
              </a:rPr>
              <a:t>A</a:t>
            </a:r>
            <a:r>
              <a:rPr lang="en-US" sz="1800" dirty="0" smtClean="0">
                <a:solidFill>
                  <a:schemeClr val="bg1"/>
                </a:solidFill>
                <a:latin typeface="Arial Black" pitchFamily="34" charset="0"/>
              </a:rPr>
              <a:t>n interfacial mode for  -2.8. Interfacial and bulk mode instabilities for -1 and 5.  </a:t>
            </a:r>
            <a:endParaRPr lang="en-US" sz="1800" b="1" dirty="0">
              <a:solidFill>
                <a:prstClr val="white"/>
              </a:solidFill>
              <a:latin typeface="Arial" pitchFamily="34" charset="0"/>
              <a:cs typeface="Arial" pitchFamily="34" charset="0"/>
            </a:endParaRPr>
          </a:p>
        </p:txBody>
      </p:sp>
      <p:sp>
        <p:nvSpPr>
          <p:cNvPr id="11" name="Rectangle 2"/>
          <p:cNvSpPr txBox="1">
            <a:spLocks/>
          </p:cNvSpPr>
          <p:nvPr/>
        </p:nvSpPr>
        <p:spPr>
          <a:xfrm>
            <a:off x="155265" y="817561"/>
            <a:ext cx="8336145" cy="923330"/>
          </a:xfrm>
          <a:prstGeom prst="rect">
            <a:avLst/>
          </a:prstGeom>
          <a:solidFill>
            <a:srgbClr val="800000"/>
          </a:solidFill>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285750" indent="-285750" algn="l">
              <a:buFont typeface="Arial" panose="020B0604020202020204" pitchFamily="34" charset="0"/>
              <a:buChar char="•"/>
            </a:pPr>
            <a:r>
              <a:rPr lang="en-US" sz="1800" dirty="0">
                <a:solidFill>
                  <a:schemeClr val="bg1"/>
                </a:solidFill>
                <a:latin typeface="Arial Black" pitchFamily="34" charset="0"/>
              </a:rPr>
              <a:t> </a:t>
            </a:r>
            <a:r>
              <a:rPr lang="en-US" sz="1800" dirty="0" smtClean="0">
                <a:solidFill>
                  <a:schemeClr val="bg1"/>
                </a:solidFill>
                <a:latin typeface="Arial Black" pitchFamily="34" charset="0"/>
              </a:rPr>
              <a:t>Prior work on the </a:t>
            </a:r>
            <a:r>
              <a:rPr lang="en-US" sz="1800" dirty="0">
                <a:solidFill>
                  <a:schemeClr val="bg1"/>
                </a:solidFill>
                <a:latin typeface="Arial Black" pitchFamily="34" charset="0"/>
              </a:rPr>
              <a:t>P</a:t>
            </a:r>
            <a:r>
              <a:rPr lang="en-US" sz="1800" dirty="0" smtClean="0">
                <a:solidFill>
                  <a:schemeClr val="bg1"/>
                </a:solidFill>
                <a:latin typeface="Arial Black" pitchFamily="34" charset="0"/>
              </a:rPr>
              <a:t>ECN model suggests  values for the material parameter </a:t>
            </a:r>
            <a:r>
              <a:rPr lang="en-US" sz="1800" dirty="0" smtClean="0">
                <a:solidFill>
                  <a:schemeClr val="bg1"/>
                </a:solidFill>
                <a:latin typeface="Symbol" panose="05050102010706020507" pitchFamily="18" charset="2"/>
              </a:rPr>
              <a:t>a  </a:t>
            </a:r>
            <a:r>
              <a:rPr lang="en-US" sz="1800" dirty="0" smtClean="0">
                <a:solidFill>
                  <a:schemeClr val="bg1"/>
                </a:solidFill>
                <a:latin typeface="Arial Black" panose="020B0A04020102020204" pitchFamily="34" charset="0"/>
              </a:rPr>
              <a:t>roughly  -2.8  and  -1 (particulate suspensions), and 5 (wormlike micellar solutions).</a:t>
            </a:r>
          </a:p>
        </p:txBody>
      </p:sp>
      <p:sp>
        <p:nvSpPr>
          <p:cNvPr id="3" name="TextBox 2"/>
          <p:cNvSpPr txBox="1"/>
          <p:nvPr/>
        </p:nvSpPr>
        <p:spPr>
          <a:xfrm>
            <a:off x="3639056" y="376154"/>
            <a:ext cx="1077090" cy="369332"/>
          </a:xfrm>
          <a:prstGeom prst="rect">
            <a:avLst/>
          </a:prstGeom>
          <a:solidFill>
            <a:schemeClr val="accent2">
              <a:lumMod val="75000"/>
            </a:schemeClr>
          </a:solidFill>
        </p:spPr>
        <p:txBody>
          <a:bodyPr wrap="none" rtlCol="0">
            <a:spAutoFit/>
          </a:bodyPr>
          <a:lstStyle/>
          <a:p>
            <a:r>
              <a:rPr lang="en-US" dirty="0" smtClean="0">
                <a:solidFill>
                  <a:schemeClr val="bg1"/>
                </a:solidFill>
              </a:rPr>
              <a:t>Summary</a:t>
            </a:r>
            <a:endParaRPr lang="en-US" dirty="0">
              <a:solidFill>
                <a:schemeClr val="bg1"/>
              </a:solidFill>
            </a:endParaRPr>
          </a:p>
        </p:txBody>
      </p:sp>
      <p:sp>
        <p:nvSpPr>
          <p:cNvPr id="5" name="TextBox 4"/>
          <p:cNvSpPr txBox="1"/>
          <p:nvPr/>
        </p:nvSpPr>
        <p:spPr>
          <a:xfrm>
            <a:off x="3936269" y="6217103"/>
            <a:ext cx="1145506" cy="369332"/>
          </a:xfrm>
          <a:prstGeom prst="rect">
            <a:avLst/>
          </a:prstGeom>
          <a:solidFill>
            <a:schemeClr val="accent2">
              <a:lumMod val="75000"/>
            </a:schemeClr>
          </a:solidFill>
        </p:spPr>
        <p:txBody>
          <a:bodyPr wrap="none" rtlCol="0">
            <a:spAutoFit/>
          </a:bodyPr>
          <a:lstStyle/>
          <a:p>
            <a:r>
              <a:rPr lang="en-US" dirty="0" smtClean="0">
                <a:solidFill>
                  <a:schemeClr val="bg1"/>
                </a:solidFill>
              </a:rPr>
              <a:t>Question?</a:t>
            </a:r>
            <a:endParaRPr lang="en-US" dirty="0">
              <a:solidFill>
                <a:schemeClr val="bg1"/>
              </a:solidFill>
            </a:endParaRPr>
          </a:p>
        </p:txBody>
      </p:sp>
      <p:sp>
        <p:nvSpPr>
          <p:cNvPr id="12" name="Rectangle 2"/>
          <p:cNvSpPr txBox="1">
            <a:spLocks/>
          </p:cNvSpPr>
          <p:nvPr/>
        </p:nvSpPr>
        <p:spPr bwMode="auto">
          <a:xfrm>
            <a:off x="155264" y="4423162"/>
            <a:ext cx="8336145" cy="1477328"/>
          </a:xfrm>
          <a:prstGeom prst="rect">
            <a:avLst/>
          </a:prstGeom>
          <a:solidFill>
            <a:srgbClr val="800000"/>
          </a:solidFill>
          <a:ln w="9525">
            <a:noFill/>
            <a:miter lim="800000"/>
            <a:headEnd/>
            <a:tailEnd/>
          </a:ln>
        </p:spPr>
        <p:txBody>
          <a:bodyPr vert="horz" wrap="square" lIns="91440" tIns="45720" rIns="91440" bIns="45720" numCol="1" anchor="ctr" anchorCtr="0" compatLnSpc="1">
            <a:prstTxWarp prst="textNoShape">
              <a:avLst/>
            </a:prstTxWarp>
            <a:sp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285750" indent="-285750" algn="l" eaLnBrk="1" hangingPunct="1">
              <a:buFont typeface="Arial" panose="020B0604020202020204" pitchFamily="34" charset="0"/>
              <a:buChar char="•"/>
            </a:pPr>
            <a:r>
              <a:rPr lang="en-US" sz="1800" dirty="0" smtClean="0">
                <a:solidFill>
                  <a:schemeClr val="bg1"/>
                </a:solidFill>
                <a:latin typeface="Arial Black" pitchFamily="34" charset="0"/>
              </a:rPr>
              <a:t>Interfacial instabilities are driven by a jump in N1 between the base flows at the interface. We changed the PEC model to reverse the sign of the jump. We still find instabilities, so whether the yielded flow has the higher N1 or lower N1, there are interfacial instabilities.</a:t>
            </a:r>
            <a:endParaRPr lang="en-US" sz="1800" b="1" dirty="0">
              <a:solidFill>
                <a:prstClr val="white"/>
              </a:solidFill>
              <a:latin typeface="Arial" pitchFamily="34" charset="0"/>
              <a:cs typeface="Arial" pitchFamily="34"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88959" y="-69794"/>
            <a:ext cx="748397" cy="748397"/>
          </a:xfrm>
          <a:prstGeom prst="rect">
            <a:avLst/>
          </a:prstGeom>
        </p:spPr>
      </p:pic>
    </p:spTree>
    <p:extLst>
      <p:ext uri="{BB962C8B-B14F-4D97-AF65-F5344CB8AC3E}">
        <p14:creationId xmlns:p14="http://schemas.microsoft.com/office/powerpoint/2010/main" val="1584573354"/>
      </p:ext>
    </p:extLst>
  </p:cSld>
  <p:clrMapOvr>
    <a:masterClrMapping/>
  </p:clrMapOvr>
  <mc:AlternateContent xmlns:mc="http://schemas.openxmlformats.org/markup-compatibility/2006" xmlns:p14="http://schemas.microsoft.com/office/powerpoint/2010/main">
    <mc:Choice Requires="p14">
      <p:transition spd="slow" p14:dur="2000" advTm="2187"/>
    </mc:Choice>
    <mc:Fallback xmlns="">
      <p:transition spd="slow" advTm="2187"/>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4232242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5646228" y="6221713"/>
            <a:ext cx="3304045" cy="600164"/>
          </a:xfrm>
          <a:prstGeom prst="rect">
            <a:avLst/>
          </a:prstGeom>
        </p:spPr>
        <p:txBody>
          <a:bodyPr wrap="square">
            <a:spAutoFit/>
          </a:bodyPr>
          <a:lstStyle/>
          <a:p>
            <a:r>
              <a:rPr lang="en-US" sz="1100" dirty="0" smtClean="0">
                <a:latin typeface="Arial Black" pitchFamily="34" charset="0"/>
              </a:rPr>
              <a:t>10% bentonite solution,</a:t>
            </a:r>
          </a:p>
          <a:p>
            <a:r>
              <a:rPr lang="en-US" sz="1100" dirty="0" smtClean="0">
                <a:latin typeface="Arial Black" pitchFamily="34" charset="0"/>
              </a:rPr>
              <a:t> </a:t>
            </a:r>
            <a:r>
              <a:rPr lang="en-US" sz="1100" dirty="0" err="1" smtClean="0">
                <a:latin typeface="Arial Black" pitchFamily="34" charset="0"/>
              </a:rPr>
              <a:t>Møller</a:t>
            </a:r>
            <a:r>
              <a:rPr lang="en-US" sz="1100" dirty="0" smtClean="0">
                <a:latin typeface="Arial Black" pitchFamily="34" charset="0"/>
              </a:rPr>
              <a:t>, Fall, </a:t>
            </a:r>
            <a:r>
              <a:rPr lang="en-US" sz="1100" dirty="0" err="1" smtClean="0">
                <a:latin typeface="Arial Black" pitchFamily="34" charset="0"/>
              </a:rPr>
              <a:t>Chikkadi</a:t>
            </a:r>
            <a:r>
              <a:rPr lang="en-US" sz="1100" dirty="0" smtClean="0">
                <a:latin typeface="Arial Black" pitchFamily="34" charset="0"/>
              </a:rPr>
              <a:t>, </a:t>
            </a:r>
            <a:r>
              <a:rPr lang="en-US" sz="1100" dirty="0" err="1" smtClean="0">
                <a:latin typeface="Arial Black" pitchFamily="34" charset="0"/>
              </a:rPr>
              <a:t>Derks</a:t>
            </a:r>
            <a:r>
              <a:rPr lang="en-US" sz="1100" dirty="0" smtClean="0">
                <a:latin typeface="Arial Black" pitchFamily="34" charset="0"/>
              </a:rPr>
              <a:t>, Bonn 2009</a:t>
            </a:r>
          </a:p>
          <a:p>
            <a:r>
              <a:rPr lang="en-US" sz="1100" dirty="0" smtClean="0">
                <a:latin typeface="Arial Black" pitchFamily="34" charset="0"/>
              </a:rPr>
              <a:t> </a:t>
            </a:r>
            <a:endParaRPr lang="en-US" sz="1100" dirty="0">
              <a:latin typeface="Arial Black" pitchFamily="34" charset="0"/>
            </a:endParaRPr>
          </a:p>
        </p:txBody>
      </p:sp>
      <p:sp>
        <p:nvSpPr>
          <p:cNvPr id="5" name="TextBox 2"/>
          <p:cNvSpPr txBox="1">
            <a:spLocks noChangeArrowheads="1"/>
          </p:cNvSpPr>
          <p:nvPr/>
        </p:nvSpPr>
        <p:spPr bwMode="auto">
          <a:xfrm>
            <a:off x="128485" y="24656"/>
            <a:ext cx="8958967" cy="707886"/>
          </a:xfrm>
          <a:prstGeom prst="rect">
            <a:avLst/>
          </a:prstGeom>
          <a:solidFill>
            <a:schemeClr val="accent2">
              <a:lumMod val="75000"/>
            </a:schemeClr>
          </a:solidFill>
          <a:ln w="9525">
            <a:noFill/>
            <a:miter lim="800000"/>
            <a:headEnd/>
            <a:tailEnd/>
          </a:ln>
        </p:spPr>
        <p:txBody>
          <a:bodyPr wrap="square">
            <a:spAutoFit/>
          </a:bodyPr>
          <a:lstStyle/>
          <a:p>
            <a:r>
              <a:rPr lang="en-US" sz="2000" b="1" dirty="0" smtClean="0">
                <a:solidFill>
                  <a:schemeClr val="bg1"/>
                </a:solidFill>
                <a:latin typeface="Arial Black" panose="020B0A04020102020204" pitchFamily="34" charset="0"/>
                <a:cs typeface="Arial" pitchFamily="34" charset="0"/>
              </a:rPr>
              <a:t>  </a:t>
            </a:r>
            <a:r>
              <a:rPr lang="en-US" sz="2000" b="1" dirty="0">
                <a:solidFill>
                  <a:schemeClr val="bg1"/>
                </a:solidFill>
                <a:latin typeface="Arial Black" panose="020B0A04020102020204" pitchFamily="34" charset="0"/>
                <a:cs typeface="Arial" pitchFamily="34" charset="0"/>
              </a:rPr>
              <a:t>V</a:t>
            </a:r>
            <a:r>
              <a:rPr lang="en-US" sz="2000" b="1" dirty="0" smtClean="0">
                <a:solidFill>
                  <a:schemeClr val="bg1"/>
                </a:solidFill>
                <a:latin typeface="Arial Black" panose="020B0A04020102020204" pitchFamily="34" charset="0"/>
                <a:cs typeface="Arial" pitchFamily="34" charset="0"/>
              </a:rPr>
              <a:t>iscoelastic models  for an entangled microstructure in solvent</a:t>
            </a:r>
            <a:r>
              <a:rPr lang="en-US" sz="2000" b="1" dirty="0">
                <a:solidFill>
                  <a:schemeClr val="bg1"/>
                </a:solidFill>
                <a:latin typeface="Arial Black" panose="020B0A04020102020204" pitchFamily="34" charset="0"/>
                <a:cs typeface="Arial" pitchFamily="34" charset="0"/>
              </a:rPr>
              <a:t> </a:t>
            </a:r>
            <a:r>
              <a:rPr lang="en-US" sz="2000" b="1" dirty="0" smtClean="0">
                <a:solidFill>
                  <a:schemeClr val="bg1"/>
                </a:solidFill>
                <a:latin typeface="Arial Black" panose="020B0A04020102020204" pitchFamily="34" charset="0"/>
                <a:cs typeface="Arial" pitchFamily="34" charset="0"/>
              </a:rPr>
              <a:t> are in use for co-existence of two shear rates.</a:t>
            </a:r>
            <a:endParaRPr lang="en-US" sz="2000" b="1" dirty="0" smtClean="0">
              <a:solidFill>
                <a:schemeClr val="bg1"/>
              </a:solidFill>
              <a:latin typeface="Arial Black" panose="020B0A04020102020204" pitchFamily="34" charset="0"/>
            </a:endParaRP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rcRect l="2914" t="4260" r="5368" b="8527"/>
          <a:stretch>
            <a:fillRect/>
          </a:stretch>
        </p:blipFill>
        <p:spPr>
          <a:xfrm>
            <a:off x="830701" y="1387826"/>
            <a:ext cx="7010400" cy="4689231"/>
          </a:xfrm>
          <a:prstGeom prst="rect">
            <a:avLst/>
          </a:prstGeom>
          <a:ln>
            <a:noFill/>
            <a:prstDash val="dash"/>
          </a:ln>
        </p:spPr>
      </p:pic>
      <p:sp>
        <p:nvSpPr>
          <p:cNvPr id="6" name="Rectangular Callout 5"/>
          <p:cNvSpPr/>
          <p:nvPr/>
        </p:nvSpPr>
        <p:spPr>
          <a:xfrm rot="20543021">
            <a:off x="2747927" y="2079064"/>
            <a:ext cx="1649874" cy="331334"/>
          </a:xfrm>
          <a:prstGeom prst="wedgeRectCallout">
            <a:avLst>
              <a:gd name="adj1" fmla="val 40167"/>
              <a:gd name="adj2" fmla="val -23899"/>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Yields to flow</a:t>
            </a:r>
            <a:endParaRPr lang="en-US" b="1" dirty="0">
              <a:solidFill>
                <a:schemeClr val="tx1"/>
              </a:solidFill>
            </a:endParaRPr>
          </a:p>
        </p:txBody>
      </p:sp>
      <p:sp>
        <p:nvSpPr>
          <p:cNvPr id="16" name="Rectangular Callout 15"/>
          <p:cNvSpPr/>
          <p:nvPr/>
        </p:nvSpPr>
        <p:spPr>
          <a:xfrm rot="20847908">
            <a:off x="5124440" y="4717841"/>
            <a:ext cx="1261831" cy="317500"/>
          </a:xfrm>
          <a:prstGeom prst="wedgeRectCallout">
            <a:avLst>
              <a:gd name="adj1" fmla="val -15217"/>
              <a:gd name="adj2" fmla="val 6586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rPr>
              <a:t>unyields</a:t>
            </a:r>
            <a:endParaRPr lang="en-US" b="1" dirty="0">
              <a:solidFill>
                <a:schemeClr val="tx1"/>
              </a:solidFill>
            </a:endParaRPr>
          </a:p>
        </p:txBody>
      </p:sp>
      <p:sp>
        <p:nvSpPr>
          <p:cNvPr id="18" name="TextBox 17"/>
          <p:cNvSpPr txBox="1"/>
          <p:nvPr/>
        </p:nvSpPr>
        <p:spPr>
          <a:xfrm>
            <a:off x="2081045" y="5264674"/>
            <a:ext cx="635110" cy="369332"/>
          </a:xfrm>
          <a:prstGeom prst="rect">
            <a:avLst/>
          </a:prstGeom>
          <a:noFill/>
          <a:ln>
            <a:solidFill>
              <a:srgbClr val="CC0099"/>
            </a:solidFill>
          </a:ln>
        </p:spPr>
        <p:txBody>
          <a:bodyPr wrap="none" rtlCol="0">
            <a:spAutoFit/>
          </a:bodyPr>
          <a:lstStyle/>
          <a:p>
            <a:r>
              <a:rPr lang="en-US" b="1" dirty="0" smtClean="0"/>
              <a:t>solid</a:t>
            </a:r>
            <a:endParaRPr lang="en-US" b="1" dirty="0"/>
          </a:p>
        </p:txBody>
      </p:sp>
      <p:sp>
        <p:nvSpPr>
          <p:cNvPr id="19" name="TextBox 18"/>
          <p:cNvSpPr txBox="1"/>
          <p:nvPr/>
        </p:nvSpPr>
        <p:spPr>
          <a:xfrm>
            <a:off x="6430419" y="5225676"/>
            <a:ext cx="617477" cy="369332"/>
          </a:xfrm>
          <a:prstGeom prst="rect">
            <a:avLst/>
          </a:prstGeom>
          <a:solidFill>
            <a:srgbClr val="FFCCFF"/>
          </a:solidFill>
          <a:ln>
            <a:noFill/>
          </a:ln>
        </p:spPr>
        <p:txBody>
          <a:bodyPr wrap="none" rtlCol="0">
            <a:spAutoFit/>
          </a:bodyPr>
          <a:lstStyle/>
          <a:p>
            <a:r>
              <a:rPr lang="en-US" b="1" dirty="0" smtClean="0"/>
              <a:t>fluid</a:t>
            </a:r>
            <a:endParaRPr lang="en-US" b="1" dirty="0"/>
          </a:p>
        </p:txBody>
      </p:sp>
      <p:sp>
        <p:nvSpPr>
          <p:cNvPr id="22" name="AutoShape 2"/>
          <p:cNvSpPr>
            <a:spLocks noChangeArrowheads="1"/>
          </p:cNvSpPr>
          <p:nvPr/>
        </p:nvSpPr>
        <p:spPr bwMode="auto">
          <a:xfrm rot="16200000">
            <a:off x="93457" y="3883817"/>
            <a:ext cx="1841595" cy="340735"/>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solidFill>
            <a:srgbClr val="FFFF00"/>
          </a:solidFill>
          <a:ln w="9525">
            <a:noFill/>
            <a:miter lim="800000"/>
            <a:headEnd/>
            <a:tailEnd/>
          </a:ln>
        </p:spPr>
        <p:txBody>
          <a:bodyPr wrap="square" lIns="90000" tIns="46800" rIns="90000" bIns="46800">
            <a:spAutoFit/>
          </a:bodyPr>
          <a:lstStyle/>
          <a:p>
            <a:pPr marL="342900" indent="-342900">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600" dirty="0">
                <a:latin typeface="Arial Black" pitchFamily="34" charset="0"/>
              </a:rPr>
              <a:t> Shear </a:t>
            </a:r>
            <a:r>
              <a:rPr lang="en-GB" sz="1600" dirty="0" smtClean="0">
                <a:latin typeface="Arial Black" pitchFamily="34" charset="0"/>
              </a:rPr>
              <a:t>stress </a:t>
            </a:r>
            <a:r>
              <a:rPr lang="en-GB" sz="1600" dirty="0" smtClean="0">
                <a:latin typeface="Symbol" pitchFamily="18" charset="2"/>
              </a:rPr>
              <a:t>t</a:t>
            </a:r>
            <a:r>
              <a:rPr lang="en-GB" sz="1600" dirty="0" smtClean="0">
                <a:latin typeface="Arial Black" pitchFamily="34" charset="0"/>
              </a:rPr>
              <a:t>  </a:t>
            </a:r>
            <a:endParaRPr lang="en-GB" sz="1600" dirty="0">
              <a:latin typeface="Arial Black" pitchFamily="34" charset="0"/>
            </a:endParaRPr>
          </a:p>
        </p:txBody>
      </p:sp>
      <p:sp>
        <p:nvSpPr>
          <p:cNvPr id="25" name="AutoShape 2"/>
          <p:cNvSpPr>
            <a:spLocks noChangeArrowheads="1"/>
          </p:cNvSpPr>
          <p:nvPr/>
        </p:nvSpPr>
        <p:spPr bwMode="auto">
          <a:xfrm>
            <a:off x="3227467" y="6131585"/>
            <a:ext cx="1720195" cy="340735"/>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solidFill>
            <a:srgbClr val="FFFF00"/>
          </a:solidFill>
          <a:ln w="9525">
            <a:noFill/>
            <a:miter lim="800000"/>
            <a:headEnd/>
            <a:tailEnd/>
          </a:ln>
        </p:spPr>
        <p:txBody>
          <a:bodyPr wrap="square" lIns="90000" tIns="46800" rIns="90000" bIns="46800">
            <a:spAutoFit/>
          </a:bodyPr>
          <a:lstStyle/>
          <a:p>
            <a:pPr marL="342900" indent="-342900">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600" dirty="0">
                <a:latin typeface="Arial Black" pitchFamily="34" charset="0"/>
              </a:rPr>
              <a:t> </a:t>
            </a:r>
            <a:r>
              <a:rPr lang="en-GB" sz="1600" dirty="0" smtClean="0">
                <a:latin typeface="Arial Black" pitchFamily="34" charset="0"/>
              </a:rPr>
              <a:t> </a:t>
            </a:r>
            <a:r>
              <a:rPr lang="en-GB" sz="1600" dirty="0">
                <a:latin typeface="Arial Black" pitchFamily="34" charset="0"/>
              </a:rPr>
              <a:t>shear </a:t>
            </a:r>
            <a:r>
              <a:rPr lang="en-GB" sz="1600" dirty="0" smtClean="0">
                <a:latin typeface="Arial Black" pitchFamily="34" charset="0"/>
              </a:rPr>
              <a:t>rate </a:t>
            </a:r>
            <a:r>
              <a:rPr lang="en-GB" sz="1600" dirty="0" smtClean="0">
                <a:latin typeface="Symbol" pitchFamily="18" charset="2"/>
              </a:rPr>
              <a:t>k</a:t>
            </a:r>
            <a:r>
              <a:rPr lang="en-GB" sz="1600" dirty="0" smtClean="0">
                <a:latin typeface="Arial Black" pitchFamily="34" charset="0"/>
              </a:rPr>
              <a:t> </a:t>
            </a:r>
            <a:endParaRPr lang="en-GB" sz="1600" dirty="0">
              <a:latin typeface="Arial Black" pitchFamily="34" charset="0"/>
            </a:endParaRPr>
          </a:p>
        </p:txBody>
      </p:sp>
      <p:sp>
        <p:nvSpPr>
          <p:cNvPr id="2" name="Rectangle 1"/>
          <p:cNvSpPr/>
          <p:nvPr/>
        </p:nvSpPr>
        <p:spPr>
          <a:xfrm>
            <a:off x="841722" y="1388118"/>
            <a:ext cx="3810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2081045" y="815755"/>
            <a:ext cx="6896689" cy="923330"/>
          </a:xfrm>
          <a:prstGeom prst="rect">
            <a:avLst/>
          </a:prstGeom>
          <a:noFill/>
          <a:ln w="28575">
            <a:solidFill>
              <a:srgbClr val="FFFF00"/>
            </a:solidFill>
          </a:ln>
        </p:spPr>
        <p:txBody>
          <a:bodyPr wrap="square" rtlCol="0">
            <a:spAutoFit/>
          </a:bodyPr>
          <a:lstStyle/>
          <a:p>
            <a:r>
              <a:rPr lang="en-US" dirty="0" smtClean="0">
                <a:latin typeface="+mj-lt"/>
              </a:rPr>
              <a:t>Viscoelastic model with non-monotone shear stress – shear rate curve.</a:t>
            </a:r>
          </a:p>
          <a:p>
            <a:r>
              <a:rPr lang="en-US" dirty="0" smtClean="0">
                <a:latin typeface="Symbol" panose="05050102010706020507" pitchFamily="18" charset="2"/>
              </a:rPr>
              <a:t> </a:t>
            </a:r>
            <a:r>
              <a:rPr lang="en-US" b="1" dirty="0" smtClean="0">
                <a:latin typeface="Symbol" panose="05050102010706020507" pitchFamily="18" charset="2"/>
              </a:rPr>
              <a:t>e</a:t>
            </a:r>
            <a:r>
              <a:rPr lang="en-US" dirty="0" smtClean="0">
                <a:latin typeface="+mj-lt"/>
              </a:rPr>
              <a:t> </a:t>
            </a:r>
            <a:r>
              <a:rPr lang="en-US" dirty="0">
                <a:latin typeface="+mj-lt"/>
              </a:rPr>
              <a:t>=</a:t>
            </a:r>
            <a:r>
              <a:rPr lang="en-US" dirty="0" smtClean="0">
                <a:latin typeface="+mj-lt"/>
              </a:rPr>
              <a:t> </a:t>
            </a:r>
            <a:r>
              <a:rPr lang="en-US" dirty="0" smtClean="0">
                <a:latin typeface="+mj-lt"/>
                <a:cs typeface="Arial" panose="020B0604020202020204" pitchFamily="34" charset="0"/>
              </a:rPr>
              <a:t>retardation time  </a:t>
            </a:r>
          </a:p>
          <a:p>
            <a:r>
              <a:rPr lang="en-US" dirty="0" smtClean="0">
                <a:latin typeface="+mj-lt"/>
                <a:cs typeface="Arial" panose="020B0604020202020204" pitchFamily="34" charset="0"/>
              </a:rPr>
              <a:t>  </a:t>
            </a:r>
            <a:r>
              <a:rPr lang="en-US" dirty="0" smtClean="0">
                <a:latin typeface="+mj-lt"/>
              </a:rPr>
              <a:t> .    relaxation time</a:t>
            </a:r>
            <a:r>
              <a:rPr lang="en-US" dirty="0" smtClean="0">
                <a:latin typeface="Arial Black" pitchFamily="34" charset="0"/>
              </a:rPr>
              <a:t>          </a:t>
            </a:r>
          </a:p>
        </p:txBody>
      </p:sp>
      <p:sp>
        <p:nvSpPr>
          <p:cNvPr id="27" name="Freeform 26"/>
          <p:cNvSpPr/>
          <p:nvPr/>
        </p:nvSpPr>
        <p:spPr>
          <a:xfrm>
            <a:off x="1773725" y="1159143"/>
            <a:ext cx="5920154" cy="4435865"/>
          </a:xfrm>
          <a:custGeom>
            <a:avLst/>
            <a:gdLst>
              <a:gd name="connsiteX0" fmla="*/ 0 w 5046133"/>
              <a:gd name="connsiteY0" fmla="*/ 3911600 h 3911600"/>
              <a:gd name="connsiteX1" fmla="*/ 982133 w 5046133"/>
              <a:gd name="connsiteY1" fmla="*/ 1845733 h 3911600"/>
              <a:gd name="connsiteX2" fmla="*/ 1405466 w 5046133"/>
              <a:gd name="connsiteY2" fmla="*/ 1303867 h 3911600"/>
              <a:gd name="connsiteX3" fmla="*/ 2150533 w 5046133"/>
              <a:gd name="connsiteY3" fmla="*/ 2015067 h 3911600"/>
              <a:gd name="connsiteX4" fmla="*/ 2912533 w 5046133"/>
              <a:gd name="connsiteY4" fmla="*/ 2946400 h 3911600"/>
              <a:gd name="connsiteX5" fmla="*/ 3674533 w 5046133"/>
              <a:gd name="connsiteY5" fmla="*/ 2946400 h 3911600"/>
              <a:gd name="connsiteX6" fmla="*/ 5046133 w 5046133"/>
              <a:gd name="connsiteY6" fmla="*/ 0 h 3911600"/>
              <a:gd name="connsiteX7" fmla="*/ 5046133 w 5046133"/>
              <a:gd name="connsiteY7" fmla="*/ 0 h 391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46133" h="3911600">
                <a:moveTo>
                  <a:pt x="0" y="3911600"/>
                </a:moveTo>
                <a:cubicBezTo>
                  <a:pt x="373944" y="3095977"/>
                  <a:pt x="747889" y="2280355"/>
                  <a:pt x="982133" y="1845733"/>
                </a:cubicBezTo>
                <a:cubicBezTo>
                  <a:pt x="1216377" y="1411111"/>
                  <a:pt x="1210733" y="1275645"/>
                  <a:pt x="1405466" y="1303867"/>
                </a:cubicBezTo>
                <a:cubicBezTo>
                  <a:pt x="1600199" y="1332089"/>
                  <a:pt x="1899355" y="1741312"/>
                  <a:pt x="2150533" y="2015067"/>
                </a:cubicBezTo>
                <a:cubicBezTo>
                  <a:pt x="2401711" y="2288822"/>
                  <a:pt x="2658533" y="2791178"/>
                  <a:pt x="2912533" y="2946400"/>
                </a:cubicBezTo>
                <a:cubicBezTo>
                  <a:pt x="3166533" y="3101622"/>
                  <a:pt x="3318933" y="3437467"/>
                  <a:pt x="3674533" y="2946400"/>
                </a:cubicBezTo>
                <a:cubicBezTo>
                  <a:pt x="4030133" y="2455333"/>
                  <a:pt x="5046133" y="0"/>
                  <a:pt x="5046133" y="0"/>
                </a:cubicBezTo>
                <a:lnTo>
                  <a:pt x="5046133" y="0"/>
                </a:lnTo>
              </a:path>
            </a:pathLst>
          </a:custGeom>
          <a:noFill/>
          <a:ln>
            <a:solidFill>
              <a:srgbClr val="FF33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cxnSp>
        <p:nvCxnSpPr>
          <p:cNvPr id="30" name="Straight Connector 29"/>
          <p:cNvCxnSpPr/>
          <p:nvPr/>
        </p:nvCxnSpPr>
        <p:spPr>
          <a:xfrm>
            <a:off x="2564769" y="1387826"/>
            <a:ext cx="132539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568356" y="5705064"/>
            <a:ext cx="6125523" cy="0"/>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1773725" y="1159144"/>
            <a:ext cx="0" cy="45459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3551720" y="3511843"/>
            <a:ext cx="1977669" cy="646331"/>
          </a:xfrm>
          <a:prstGeom prst="rect">
            <a:avLst/>
          </a:prstGeom>
          <a:noFill/>
        </p:spPr>
        <p:txBody>
          <a:bodyPr wrap="square" rtlCol="0">
            <a:spAutoFit/>
          </a:bodyPr>
          <a:lstStyle/>
          <a:p>
            <a:r>
              <a:rPr lang="en-US" dirty="0" smtClean="0">
                <a:solidFill>
                  <a:srgbClr val="FF0000"/>
                </a:solidFill>
              </a:rPr>
              <a:t>Physically unstable decreasing branch</a:t>
            </a:r>
            <a:endParaRPr lang="en-US" dirty="0">
              <a:solidFill>
                <a:srgbClr val="FF0000"/>
              </a:solidFill>
            </a:endParaRPr>
          </a:p>
        </p:txBody>
      </p:sp>
      <p:cxnSp>
        <p:nvCxnSpPr>
          <p:cNvPr id="8" name="Straight Connector 7"/>
          <p:cNvCxnSpPr/>
          <p:nvPr/>
        </p:nvCxnSpPr>
        <p:spPr>
          <a:xfrm flipV="1">
            <a:off x="1773725" y="3003192"/>
            <a:ext cx="5977600" cy="2014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459281" y="3023332"/>
            <a:ext cx="513748" cy="0"/>
          </a:xfrm>
          <a:prstGeom prst="straightConnector1">
            <a:avLst/>
          </a:prstGeom>
          <a:ln w="571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6405687" y="3037599"/>
            <a:ext cx="513748" cy="0"/>
          </a:xfrm>
          <a:prstGeom prst="straightConnector1">
            <a:avLst/>
          </a:prstGeom>
          <a:ln w="571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3854473" y="3077860"/>
            <a:ext cx="442549" cy="442549"/>
          </a:xfrm>
          <a:prstGeom prst="rect">
            <a:avLst/>
          </a:prstGeom>
        </p:spPr>
      </p:pic>
      <p:pic>
        <p:nvPicPr>
          <p:cNvPr id="23" name="Picture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365557" y="2288363"/>
            <a:ext cx="1636644" cy="2588543"/>
          </a:xfrm>
          <a:prstGeom prst="rect">
            <a:avLst/>
          </a:prstGeom>
        </p:spPr>
      </p:pic>
      <p:sp>
        <p:nvSpPr>
          <p:cNvPr id="29" name="TextBox 28"/>
          <p:cNvSpPr txBox="1"/>
          <p:nvPr/>
        </p:nvSpPr>
        <p:spPr>
          <a:xfrm>
            <a:off x="241598" y="5859648"/>
            <a:ext cx="8762466" cy="923330"/>
          </a:xfrm>
          <a:prstGeom prst="rect">
            <a:avLst/>
          </a:prstGeom>
          <a:solidFill>
            <a:schemeClr val="bg1"/>
          </a:solidFill>
        </p:spPr>
        <p:txBody>
          <a:bodyPr wrap="square" rtlCol="0">
            <a:spAutoFit/>
          </a:bodyPr>
          <a:lstStyle/>
          <a:p>
            <a:r>
              <a:rPr lang="en-US" dirty="0" smtClean="0"/>
              <a:t>Among other VE models, Johnson-</a:t>
            </a:r>
            <a:r>
              <a:rPr lang="en-US" dirty="0" err="1" smtClean="0"/>
              <a:t>Segalman</a:t>
            </a:r>
            <a:r>
              <a:rPr lang="en-US" dirty="0" smtClean="0"/>
              <a:t>, Vasquez Cook McKinley, </a:t>
            </a:r>
            <a:r>
              <a:rPr lang="en-US" dirty="0" err="1" smtClean="0"/>
              <a:t>Giesekus</a:t>
            </a:r>
            <a:r>
              <a:rPr lang="en-US" dirty="0" smtClean="0"/>
              <a:t>,  </a:t>
            </a:r>
            <a:r>
              <a:rPr lang="en-US" dirty="0" err="1" smtClean="0"/>
              <a:t>Rolie</a:t>
            </a:r>
            <a:r>
              <a:rPr lang="en-US" smtClean="0"/>
              <a:t> Poly,… </a:t>
            </a:r>
            <a:r>
              <a:rPr lang="en-US" dirty="0" err="1" smtClean="0"/>
              <a:t>Spenley</a:t>
            </a:r>
            <a:r>
              <a:rPr lang="en-US" dirty="0" smtClean="0"/>
              <a:t>, </a:t>
            </a:r>
            <a:r>
              <a:rPr lang="en-US" dirty="0" err="1" smtClean="0"/>
              <a:t>Yuan,Cates</a:t>
            </a:r>
            <a:r>
              <a:rPr lang="en-US" dirty="0" smtClean="0"/>
              <a:t>, 1996, H. J. Wilson et al, , S. M. Fielding,   P. Olmsted, L. Zhou et al,  T. McLeish, M. Cromer et al,  …</a:t>
            </a:r>
            <a:endParaRPr lang="en-US" dirty="0"/>
          </a:p>
        </p:txBody>
      </p:sp>
    </p:spTree>
    <p:custDataLst>
      <p:tags r:id="rId1"/>
    </p:custDataLst>
    <p:extLst>
      <p:ext uri="{BB962C8B-B14F-4D97-AF65-F5344CB8AC3E}">
        <p14:creationId xmlns:p14="http://schemas.microsoft.com/office/powerpoint/2010/main" val="1295334201"/>
      </p:ext>
    </p:extLst>
  </p:cSld>
  <p:clrMapOvr>
    <a:masterClrMapping/>
  </p:clrMapOvr>
  <mc:AlternateContent xmlns:mc="http://schemas.openxmlformats.org/markup-compatibility/2006" xmlns:p14="http://schemas.microsoft.com/office/powerpoint/2010/main">
    <mc:Choice Requires="p14">
      <p:transition spd="slow" p14:dur="2000" advTm="298358"/>
    </mc:Choice>
    <mc:Fallback xmlns="">
      <p:transition spd="slow" advTm="29835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10"/>
                                        </p:tgtEl>
                                      </p:cBhvr>
                                    </p:animEffect>
                                    <p:set>
                                      <p:cBhvr>
                                        <p:cTn id="15" dur="1" fill="hold">
                                          <p:stCondLst>
                                            <p:cond delay="499"/>
                                          </p:stCondLst>
                                        </p:cTn>
                                        <p:tgtEl>
                                          <p:spTgt spid="10"/>
                                        </p:tgtEl>
                                        <p:attrNameLst>
                                          <p:attrName>style.visibility</p:attrName>
                                        </p:attrNameLst>
                                      </p:cBhvr>
                                      <p:to>
                                        <p:strVal val="hidden"/>
                                      </p:to>
                                    </p:set>
                                  </p:childTnLst>
                                </p:cTn>
                              </p:par>
                              <p:par>
                                <p:cTn id="16" presetID="10" presetClass="exit" presetSubtype="0" fill="hold" grpId="0" nodeType="withEffect">
                                  <p:stCondLst>
                                    <p:cond delay="0"/>
                                  </p:stCondLst>
                                  <p:childTnLst>
                                    <p:animEffect transition="out" filter="fade">
                                      <p:cBhvr>
                                        <p:cTn id="17" dur="500"/>
                                        <p:tgtEl>
                                          <p:spTgt spid="21"/>
                                        </p:tgtEl>
                                      </p:cBhvr>
                                    </p:animEffect>
                                    <p:set>
                                      <p:cBhvr>
                                        <p:cTn id="18" dur="1" fill="hold">
                                          <p:stCondLst>
                                            <p:cond delay="499"/>
                                          </p:stCondLst>
                                        </p:cTn>
                                        <p:tgtEl>
                                          <p:spTgt spid="21"/>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 grpId="0" animBg="1"/>
      <p:bldP spid="27" grpId="0" animBg="1"/>
      <p:bldP spid="4" grpId="0"/>
      <p:bldP spid="2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9894"/>
          <a:stretch/>
        </p:blipFill>
        <p:spPr bwMode="auto">
          <a:xfrm>
            <a:off x="595993" y="2841479"/>
            <a:ext cx="3933825" cy="587521"/>
          </a:xfrm>
          <a:prstGeom prst="rect">
            <a:avLst/>
          </a:prstGeom>
          <a:solidFill>
            <a:srgbClr val="FFFF00"/>
          </a:solidFill>
          <a:ln>
            <a:solidFill>
              <a:srgbClr val="FFFF00"/>
            </a:solidFill>
          </a:ln>
          <a:effectLst/>
          <a:extLst/>
        </p:spPr>
      </p:pic>
      <p:sp>
        <p:nvSpPr>
          <p:cNvPr id="6" name="Text Box 23"/>
          <p:cNvSpPr txBox="1">
            <a:spLocks noChangeArrowheads="1"/>
          </p:cNvSpPr>
          <p:nvPr/>
        </p:nvSpPr>
        <p:spPr bwMode="auto">
          <a:xfrm>
            <a:off x="294565" y="2099047"/>
            <a:ext cx="8316035" cy="646331"/>
          </a:xfrm>
          <a:prstGeom prst="rect">
            <a:avLst/>
          </a:prstGeom>
          <a:solidFill>
            <a:srgbClr val="820000"/>
          </a:solidFill>
          <a:ln w="9525">
            <a:noFill/>
            <a:miter lim="800000"/>
            <a:headEnd/>
            <a:tailEnd/>
          </a:ln>
        </p:spPr>
        <p:txBody>
          <a:bodyPr wrap="square">
            <a:spAutoFit/>
          </a:bodyPr>
          <a:lstStyle/>
          <a:p>
            <a:pPr marL="285750" indent="-285750">
              <a:buFont typeface="Arial" pitchFamily="34" charset="0"/>
              <a:buChar char="•"/>
            </a:pPr>
            <a:r>
              <a:rPr lang="en-US" dirty="0">
                <a:solidFill>
                  <a:schemeClr val="bg1"/>
                </a:solidFill>
                <a:latin typeface="Arial Black" pitchFamily="34" charset="0"/>
              </a:rPr>
              <a:t>And </a:t>
            </a:r>
            <a:r>
              <a:rPr lang="en-US" dirty="0" smtClean="0">
                <a:solidFill>
                  <a:schemeClr val="bg1"/>
                </a:solidFill>
                <a:latin typeface="Arial Black" pitchFamily="34" charset="0"/>
              </a:rPr>
              <a:t>PEC constitutive model for the conformation tensor C .</a:t>
            </a:r>
          </a:p>
          <a:p>
            <a:pPr marL="285750" indent="-285750">
              <a:buFont typeface="Arial" pitchFamily="34" charset="0"/>
              <a:buChar char="•"/>
            </a:pPr>
            <a:r>
              <a:rPr lang="en-US" dirty="0" smtClean="0">
                <a:solidFill>
                  <a:schemeClr val="bg1"/>
                </a:solidFill>
                <a:latin typeface="Arial Black" pitchFamily="34" charset="0"/>
              </a:rPr>
              <a:t>Trace of C , microstructure  elongation, </a:t>
            </a:r>
            <a:endParaRPr lang="en-US" dirty="0">
              <a:solidFill>
                <a:schemeClr val="bg1"/>
              </a:solidFill>
              <a:latin typeface="Arial Black" pitchFamily="34" charset="0"/>
            </a:endParaRPr>
          </a:p>
        </p:txBody>
      </p:sp>
      <p:sp>
        <p:nvSpPr>
          <p:cNvPr id="14" name="Text Box 29"/>
          <p:cNvSpPr txBox="1">
            <a:spLocks noChangeArrowheads="1"/>
          </p:cNvSpPr>
          <p:nvPr/>
        </p:nvSpPr>
        <p:spPr bwMode="auto">
          <a:xfrm>
            <a:off x="2008560" y="4599086"/>
            <a:ext cx="2026517" cy="307777"/>
          </a:xfrm>
          <a:prstGeom prst="rect">
            <a:avLst/>
          </a:prstGeom>
          <a:noFill/>
          <a:ln w="9525">
            <a:solidFill>
              <a:schemeClr val="folHlink"/>
            </a:solidFill>
            <a:miter lim="800000"/>
            <a:headEnd/>
            <a:tailEnd/>
          </a:ln>
        </p:spPr>
        <p:txBody>
          <a:bodyPr wrap="none">
            <a:spAutoFit/>
          </a:bodyPr>
          <a:lstStyle/>
          <a:p>
            <a:r>
              <a:rPr lang="en-US" sz="1400" dirty="0" smtClean="0">
                <a:solidFill>
                  <a:srgbClr val="800080"/>
                </a:solidFill>
              </a:rPr>
              <a:t>Stretching with the flow</a:t>
            </a:r>
            <a:endParaRPr lang="en-US" sz="1400" dirty="0">
              <a:solidFill>
                <a:srgbClr val="800080"/>
              </a:solidFill>
            </a:endParaRPr>
          </a:p>
        </p:txBody>
      </p:sp>
      <p:sp>
        <p:nvSpPr>
          <p:cNvPr id="15" name="Line 30"/>
          <p:cNvSpPr>
            <a:spLocks noChangeShapeType="1"/>
          </p:cNvSpPr>
          <p:nvPr/>
        </p:nvSpPr>
        <p:spPr bwMode="auto">
          <a:xfrm flipH="1" flipV="1">
            <a:off x="2960706" y="4378701"/>
            <a:ext cx="76200" cy="228600"/>
          </a:xfrm>
          <a:prstGeom prst="line">
            <a:avLst/>
          </a:prstGeom>
          <a:noFill/>
          <a:ln w="9525">
            <a:solidFill>
              <a:schemeClr val="folHlink"/>
            </a:solidFill>
            <a:round/>
            <a:headEnd/>
            <a:tailEnd type="triangle" w="med" len="med"/>
          </a:ln>
        </p:spPr>
        <p:txBody>
          <a:bodyPr/>
          <a:lstStyle/>
          <a:p>
            <a:endParaRPr lang="en-US">
              <a:solidFill>
                <a:prstClr val="black"/>
              </a:solidFill>
            </a:endParaRPr>
          </a:p>
        </p:txBody>
      </p:sp>
      <p:sp>
        <p:nvSpPr>
          <p:cNvPr id="16" name="Text Box 29"/>
          <p:cNvSpPr txBox="1">
            <a:spLocks noChangeArrowheads="1"/>
          </p:cNvSpPr>
          <p:nvPr/>
        </p:nvSpPr>
        <p:spPr bwMode="auto">
          <a:xfrm>
            <a:off x="1665996" y="3441781"/>
            <a:ext cx="3812197" cy="307777"/>
          </a:xfrm>
          <a:prstGeom prst="rect">
            <a:avLst/>
          </a:prstGeom>
          <a:noFill/>
          <a:ln w="9525">
            <a:solidFill>
              <a:schemeClr val="folHlink"/>
            </a:solidFill>
            <a:miter lim="800000"/>
            <a:headEnd/>
            <a:tailEnd/>
          </a:ln>
        </p:spPr>
        <p:txBody>
          <a:bodyPr wrap="none">
            <a:spAutoFit/>
          </a:bodyPr>
          <a:lstStyle/>
          <a:p>
            <a:r>
              <a:rPr lang="en-US" sz="1400" dirty="0" smtClean="0">
                <a:solidFill>
                  <a:srgbClr val="800080"/>
                </a:solidFill>
              </a:rPr>
              <a:t>Effects leading to non-zero equilibrium length</a:t>
            </a:r>
            <a:endParaRPr lang="en-US" sz="1400" dirty="0">
              <a:solidFill>
                <a:srgbClr val="800080"/>
              </a:solidFill>
            </a:endParaRPr>
          </a:p>
        </p:txBody>
      </p:sp>
      <p:pic>
        <p:nvPicPr>
          <p:cNvPr id="17" name="Picture 24"/>
          <p:cNvPicPr>
            <a:picLocks noChangeAspect="1" noChangeArrowheads="1"/>
          </p:cNvPicPr>
          <p:nvPr/>
        </p:nvPicPr>
        <p:blipFill>
          <a:blip r:embed="rId3" cstate="print"/>
          <a:srcRect l="69942" t="14128" b="17369"/>
          <a:stretch>
            <a:fillRect/>
          </a:stretch>
        </p:blipFill>
        <p:spPr bwMode="auto">
          <a:xfrm>
            <a:off x="1038004" y="1465183"/>
            <a:ext cx="1794044" cy="593890"/>
          </a:xfrm>
          <a:prstGeom prst="rect">
            <a:avLst/>
          </a:prstGeom>
          <a:noFill/>
          <a:ln w="9525">
            <a:noFill/>
            <a:miter lim="800000"/>
            <a:headEnd/>
            <a:tailEnd/>
          </a:ln>
        </p:spPr>
      </p:pic>
      <p:sp>
        <p:nvSpPr>
          <p:cNvPr id="18" name="Text Box 28"/>
          <p:cNvSpPr txBox="1">
            <a:spLocks noChangeArrowheads="1"/>
          </p:cNvSpPr>
          <p:nvPr/>
        </p:nvSpPr>
        <p:spPr bwMode="auto">
          <a:xfrm>
            <a:off x="2643961" y="1628986"/>
            <a:ext cx="4037739" cy="307777"/>
          </a:xfrm>
          <a:prstGeom prst="rect">
            <a:avLst/>
          </a:prstGeom>
          <a:noFill/>
          <a:ln w="9525">
            <a:solidFill>
              <a:schemeClr val="accent4"/>
            </a:solidFill>
            <a:miter lim="800000"/>
            <a:headEnd/>
            <a:tailEnd/>
          </a:ln>
        </p:spPr>
        <p:txBody>
          <a:bodyPr wrap="square">
            <a:spAutoFit/>
          </a:bodyPr>
          <a:lstStyle/>
          <a:p>
            <a:r>
              <a:rPr lang="en-US" sz="1400" dirty="0" smtClean="0">
                <a:solidFill>
                  <a:srgbClr val="7030A0"/>
                </a:solidFill>
              </a:rPr>
              <a:t>Extra stress tensor and tube conformation tensor.</a:t>
            </a:r>
            <a:endParaRPr lang="en-US" sz="1400" dirty="0">
              <a:solidFill>
                <a:srgbClr val="7030A0"/>
              </a:solidFill>
            </a:endParaRPr>
          </a:p>
        </p:txBody>
      </p:sp>
      <p:sp>
        <p:nvSpPr>
          <p:cNvPr id="19" name="TextBox 18"/>
          <p:cNvSpPr txBox="1"/>
          <p:nvPr/>
        </p:nvSpPr>
        <p:spPr>
          <a:xfrm>
            <a:off x="0" y="-24296"/>
            <a:ext cx="8544599" cy="646331"/>
          </a:xfrm>
          <a:prstGeom prst="rect">
            <a:avLst/>
          </a:prstGeom>
          <a:solidFill>
            <a:srgbClr val="800000"/>
          </a:solidFill>
        </p:spPr>
        <p:txBody>
          <a:bodyPr wrap="square" rtlCol="0">
            <a:spAutoFit/>
          </a:bodyPr>
          <a:lstStyle/>
          <a:p>
            <a:r>
              <a:rPr lang="en-US" b="1" dirty="0" smtClean="0">
                <a:solidFill>
                  <a:schemeClr val="bg1"/>
                </a:solidFill>
                <a:latin typeface="Arial Black" pitchFamily="34" charset="0"/>
              </a:rPr>
              <a:t>Governing equations </a:t>
            </a:r>
          </a:p>
          <a:p>
            <a:r>
              <a:rPr lang="en-US" b="1" dirty="0" smtClean="0">
                <a:solidFill>
                  <a:schemeClr val="bg1"/>
                </a:solidFill>
                <a:latin typeface="Arial Black" pitchFamily="34" charset="0"/>
              </a:rPr>
              <a:t>for </a:t>
            </a:r>
            <a:r>
              <a:rPr lang="en-US" sz="1600" b="1" dirty="0" smtClean="0">
                <a:solidFill>
                  <a:schemeClr val="bg1"/>
                </a:solidFill>
                <a:latin typeface="Arial Black" pitchFamily="34" charset="0"/>
              </a:rPr>
              <a:t>Partially Extending strand Convection-Newtonian solvent model</a:t>
            </a:r>
            <a:endParaRPr lang="en-US" sz="1600" b="1" dirty="0">
              <a:solidFill>
                <a:schemeClr val="bg1"/>
              </a:solidFill>
              <a:latin typeface="Arial Black" pitchFamily="34" charset="0"/>
            </a:endParaRPr>
          </a:p>
        </p:txBody>
      </p:sp>
      <p:sp>
        <p:nvSpPr>
          <p:cNvPr id="20" name="Text Box 20"/>
          <p:cNvSpPr txBox="1">
            <a:spLocks noChangeArrowheads="1"/>
          </p:cNvSpPr>
          <p:nvPr/>
        </p:nvSpPr>
        <p:spPr bwMode="auto">
          <a:xfrm>
            <a:off x="294565" y="633247"/>
            <a:ext cx="6462347" cy="369332"/>
          </a:xfrm>
          <a:prstGeom prst="rect">
            <a:avLst/>
          </a:prstGeom>
          <a:solidFill>
            <a:srgbClr val="820000"/>
          </a:solidFill>
          <a:ln w="9525">
            <a:noFill/>
            <a:miter lim="800000"/>
            <a:headEnd/>
            <a:tailEnd/>
          </a:ln>
        </p:spPr>
        <p:txBody>
          <a:bodyPr wrap="none">
            <a:spAutoFit/>
          </a:bodyPr>
          <a:lstStyle/>
          <a:p>
            <a:pPr marL="285750" indent="-285750">
              <a:buFont typeface="Arial" pitchFamily="34" charset="0"/>
              <a:buChar char="•"/>
            </a:pPr>
            <a:r>
              <a:rPr lang="en-US" dirty="0">
                <a:solidFill>
                  <a:schemeClr val="bg1"/>
                </a:solidFill>
                <a:latin typeface="Arial Black" pitchFamily="34" charset="0"/>
              </a:rPr>
              <a:t>Momentum conservation and </a:t>
            </a:r>
            <a:r>
              <a:rPr lang="en-US" dirty="0" smtClean="0">
                <a:solidFill>
                  <a:schemeClr val="bg1"/>
                </a:solidFill>
                <a:latin typeface="Arial Black" pitchFamily="34" charset="0"/>
              </a:rPr>
              <a:t>incompressibility</a:t>
            </a:r>
            <a:endParaRPr lang="en-US" dirty="0">
              <a:solidFill>
                <a:schemeClr val="bg1"/>
              </a:solidFill>
              <a:latin typeface="Arial Black" pitchFamily="34" charset="0"/>
            </a:endParaRPr>
          </a:p>
        </p:txBody>
      </p:sp>
      <p:sp>
        <p:nvSpPr>
          <p:cNvPr id="22" name="TextBox 21"/>
          <p:cNvSpPr txBox="1"/>
          <p:nvPr/>
        </p:nvSpPr>
        <p:spPr>
          <a:xfrm>
            <a:off x="5697794" y="2334399"/>
            <a:ext cx="1936749" cy="369332"/>
          </a:xfrm>
          <a:prstGeom prst="rect">
            <a:avLst/>
          </a:prstGeom>
          <a:solidFill>
            <a:srgbClr val="820000"/>
          </a:solidFill>
          <a:ln>
            <a:noFill/>
          </a:ln>
        </p:spPr>
        <p:txBody>
          <a:bodyPr wrap="none" rtlCol="0">
            <a:spAutoFit/>
          </a:bodyPr>
          <a:lstStyle/>
          <a:p>
            <a:r>
              <a:rPr lang="en-US" dirty="0">
                <a:solidFill>
                  <a:schemeClr val="bg1"/>
                </a:solidFill>
                <a:latin typeface="Arial Black" pitchFamily="34" charset="0"/>
              </a:rPr>
              <a:t>s</a:t>
            </a:r>
            <a:r>
              <a:rPr lang="en-US" dirty="0" smtClean="0">
                <a:solidFill>
                  <a:schemeClr val="bg1"/>
                </a:solidFill>
                <a:latin typeface="Arial Black" pitchFamily="34" charset="0"/>
              </a:rPr>
              <a:t>=C</a:t>
            </a:r>
            <a:r>
              <a:rPr lang="en-US" baseline="-25000" dirty="0" smtClean="0">
                <a:solidFill>
                  <a:schemeClr val="bg1"/>
                </a:solidFill>
                <a:latin typeface="Arial Black" pitchFamily="34" charset="0"/>
              </a:rPr>
              <a:t>11</a:t>
            </a:r>
            <a:r>
              <a:rPr lang="en-US" dirty="0" smtClean="0">
                <a:solidFill>
                  <a:schemeClr val="bg1"/>
                </a:solidFill>
                <a:latin typeface="Arial Black" pitchFamily="34" charset="0"/>
              </a:rPr>
              <a:t>+C</a:t>
            </a:r>
            <a:r>
              <a:rPr lang="en-US" baseline="-25000" dirty="0" smtClean="0">
                <a:solidFill>
                  <a:schemeClr val="bg1"/>
                </a:solidFill>
                <a:latin typeface="Arial Black" pitchFamily="34" charset="0"/>
              </a:rPr>
              <a:t>22</a:t>
            </a:r>
            <a:r>
              <a:rPr lang="en-US" dirty="0" smtClean="0">
                <a:solidFill>
                  <a:schemeClr val="bg1"/>
                </a:solidFill>
                <a:latin typeface="Arial Black" pitchFamily="34" charset="0"/>
              </a:rPr>
              <a:t>+C</a:t>
            </a:r>
            <a:r>
              <a:rPr lang="en-US" baseline="-25000" dirty="0" smtClean="0">
                <a:solidFill>
                  <a:schemeClr val="bg1"/>
                </a:solidFill>
                <a:latin typeface="Arial Black" pitchFamily="34" charset="0"/>
              </a:rPr>
              <a:t>33</a:t>
            </a:r>
            <a:endParaRPr lang="en-US" baseline="-25000" dirty="0">
              <a:solidFill>
                <a:schemeClr val="bg1"/>
              </a:solidFill>
              <a:latin typeface="Arial Black" pitchFamily="34" charset="0"/>
            </a:endParaRP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7711" y="3886200"/>
            <a:ext cx="394335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6856" y="1060384"/>
            <a:ext cx="3665059" cy="510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4588" y="1133210"/>
            <a:ext cx="1543050" cy="42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02055" y="5110958"/>
            <a:ext cx="23812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20922" y="5110728"/>
            <a:ext cx="228600"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8200" y="5103066"/>
            <a:ext cx="390525"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Text Box 29"/>
          <p:cNvSpPr txBox="1">
            <a:spLocks noChangeArrowheads="1"/>
          </p:cNvSpPr>
          <p:nvPr/>
        </p:nvSpPr>
        <p:spPr bwMode="auto">
          <a:xfrm>
            <a:off x="2237729" y="5175914"/>
            <a:ext cx="6982472" cy="307777"/>
          </a:xfrm>
          <a:prstGeom prst="rect">
            <a:avLst/>
          </a:prstGeom>
          <a:noFill/>
          <a:ln w="9525">
            <a:solidFill>
              <a:schemeClr val="folHlink"/>
            </a:solidFill>
            <a:miter lim="800000"/>
            <a:headEnd/>
            <a:tailEnd/>
          </a:ln>
        </p:spPr>
        <p:txBody>
          <a:bodyPr wrap="square">
            <a:spAutoFit/>
          </a:bodyPr>
          <a:lstStyle/>
          <a:p>
            <a:r>
              <a:rPr lang="en-US" sz="1400" dirty="0" smtClean="0">
                <a:solidFill>
                  <a:srgbClr val="800080"/>
                </a:solidFill>
              </a:rPr>
              <a:t>Functions of </a:t>
            </a:r>
            <a:r>
              <a:rPr lang="en-US" sz="1400" dirty="0" err="1" smtClean="0">
                <a:solidFill>
                  <a:srgbClr val="800080"/>
                </a:solidFill>
              </a:rPr>
              <a:t>trC</a:t>
            </a:r>
            <a:r>
              <a:rPr lang="en-US" sz="1400" dirty="0" smtClean="0">
                <a:solidFill>
                  <a:srgbClr val="800080"/>
                </a:solidFill>
              </a:rPr>
              <a:t> and </a:t>
            </a:r>
            <a:r>
              <a:rPr lang="en-US" sz="1400" dirty="0" smtClean="0">
                <a:solidFill>
                  <a:srgbClr val="800080"/>
                </a:solidFill>
                <a:latin typeface="Symbol" panose="05050102010706020507" pitchFamily="18" charset="2"/>
              </a:rPr>
              <a:t>a</a:t>
            </a:r>
            <a:r>
              <a:rPr lang="en-US" sz="1400" dirty="0" smtClean="0">
                <a:solidFill>
                  <a:srgbClr val="800080"/>
                </a:solidFill>
              </a:rPr>
              <a:t> that are systematically derived from molecular theory in Larson 1984.</a:t>
            </a:r>
            <a:endParaRPr lang="en-US" sz="1400" dirty="0">
              <a:solidFill>
                <a:srgbClr val="800080"/>
              </a:solidFill>
            </a:endParaRPr>
          </a:p>
        </p:txBody>
      </p:sp>
      <p:sp>
        <p:nvSpPr>
          <p:cNvPr id="31" name="Line 30"/>
          <p:cNvSpPr>
            <a:spLocks noChangeShapeType="1"/>
          </p:cNvSpPr>
          <p:nvPr/>
        </p:nvSpPr>
        <p:spPr bwMode="auto">
          <a:xfrm flipH="1" flipV="1">
            <a:off x="1776042" y="5334000"/>
            <a:ext cx="465035" cy="0"/>
          </a:xfrm>
          <a:prstGeom prst="line">
            <a:avLst/>
          </a:prstGeom>
          <a:noFill/>
          <a:ln w="9525">
            <a:solidFill>
              <a:schemeClr val="folHlink"/>
            </a:solidFill>
            <a:round/>
            <a:headEnd/>
            <a:tailEnd type="triangle" w="med" len="med"/>
          </a:ln>
        </p:spPr>
        <p:txBody>
          <a:bodyPr/>
          <a:lstStyle/>
          <a:p>
            <a:endParaRPr lang="en-US">
              <a:solidFill>
                <a:prstClr val="black"/>
              </a:solidFill>
            </a:endParaRPr>
          </a:p>
        </p:txBody>
      </p:sp>
      <p:pic>
        <p:nvPicPr>
          <p:cNvPr id="2060" name="Picture 12"/>
          <p:cNvPicPr>
            <a:picLocks noChangeAspect="1" noChangeArrowheads="1"/>
          </p:cNvPicPr>
          <p:nvPr/>
        </p:nvPicPr>
        <p:blipFill rotWithShape="1">
          <a:blip r:embed="rId10">
            <a:extLst>
              <a:ext uri="{28A0092B-C50C-407E-A947-70E740481C1C}">
                <a14:useLocalDpi xmlns:a14="http://schemas.microsoft.com/office/drawing/2010/main" val="0"/>
              </a:ext>
            </a:extLst>
          </a:blip>
          <a:srcRect l="7519"/>
          <a:stretch/>
        </p:blipFill>
        <p:spPr bwMode="auto">
          <a:xfrm>
            <a:off x="5697794" y="2898788"/>
            <a:ext cx="2582674" cy="661157"/>
          </a:xfrm>
          <a:prstGeom prst="rect">
            <a:avLst/>
          </a:prstGeom>
          <a:noFill/>
          <a:ln w="38100">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Picture 6" descr="C:\Users\YAD\AppData\Local\Microsoft\Windows\Temporary Internet Files\Content.IE5\YJM0RRC2\MC900060013[1].wmf"/>
          <p:cNvPicPr>
            <a:picLocks noChangeAspect="1" noChangeArrowheads="1"/>
          </p:cNvPicPr>
          <p:nvPr/>
        </p:nvPicPr>
        <p:blipFill>
          <a:blip r:embed="rId11" cstate="print"/>
          <a:srcRect/>
          <a:stretch>
            <a:fillRect/>
          </a:stretch>
        </p:blipFill>
        <p:spPr bwMode="auto">
          <a:xfrm rot="17704167">
            <a:off x="1136204" y="3329640"/>
            <a:ext cx="569826" cy="419306"/>
          </a:xfrm>
          <a:prstGeom prst="rect">
            <a:avLst/>
          </a:prstGeom>
          <a:noFill/>
          <a:ln w="9525">
            <a:noFill/>
            <a:miter lim="800000"/>
            <a:headEnd/>
            <a:tailEnd/>
          </a:ln>
        </p:spPr>
      </p:pic>
    </p:spTree>
    <p:extLst>
      <p:ext uri="{BB962C8B-B14F-4D97-AF65-F5344CB8AC3E}">
        <p14:creationId xmlns:p14="http://schemas.microsoft.com/office/powerpoint/2010/main" val="526782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46514"/>
          <a:stretch/>
        </p:blipFill>
        <p:spPr bwMode="auto">
          <a:xfrm>
            <a:off x="2492297" y="1600748"/>
            <a:ext cx="2281744" cy="10983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533400" y="227126"/>
            <a:ext cx="3652520" cy="369332"/>
          </a:xfrm>
          <a:prstGeom prst="rect">
            <a:avLst/>
          </a:prstGeom>
          <a:solidFill>
            <a:schemeClr val="accent2">
              <a:lumMod val="75000"/>
            </a:schemeClr>
          </a:solidFill>
        </p:spPr>
        <p:txBody>
          <a:bodyPr wrap="square" rtlCol="0">
            <a:spAutoFit/>
          </a:bodyPr>
          <a:lstStyle/>
          <a:p>
            <a:r>
              <a:rPr lang="en-US" dirty="0">
                <a:solidFill>
                  <a:schemeClr val="bg1"/>
                </a:solidFill>
                <a:latin typeface="Arial Black" panose="020B0A04020102020204" pitchFamily="34" charset="0"/>
              </a:rPr>
              <a:t>D</a:t>
            </a:r>
            <a:r>
              <a:rPr lang="en-US" dirty="0" smtClean="0">
                <a:solidFill>
                  <a:schemeClr val="bg1"/>
                </a:solidFill>
                <a:latin typeface="Arial Black" panose="020B0A04020102020204" pitchFamily="34" charset="0"/>
              </a:rPr>
              <a:t>imensionless parameters.</a:t>
            </a:r>
            <a:endParaRPr lang="en-US" dirty="0">
              <a:solidFill>
                <a:schemeClr val="bg1"/>
              </a:solidFill>
              <a:latin typeface="Arial Black" panose="020B0A04020102020204" pitchFamily="34" charset="0"/>
            </a:endParaRPr>
          </a:p>
        </p:txBody>
      </p:sp>
      <p:sp>
        <p:nvSpPr>
          <p:cNvPr id="5" name="TextBox 4"/>
          <p:cNvSpPr txBox="1"/>
          <p:nvPr/>
        </p:nvSpPr>
        <p:spPr>
          <a:xfrm>
            <a:off x="430049" y="1780569"/>
            <a:ext cx="2535822" cy="369332"/>
          </a:xfrm>
          <a:prstGeom prst="rect">
            <a:avLst/>
          </a:prstGeom>
          <a:noFill/>
        </p:spPr>
        <p:txBody>
          <a:bodyPr wrap="none" rtlCol="0">
            <a:spAutoFit/>
          </a:bodyPr>
          <a:lstStyle/>
          <a:p>
            <a:pPr marL="285750" indent="-285750">
              <a:buFont typeface="Arial" panose="020B0604020202020204" pitchFamily="34" charset="0"/>
              <a:buChar char="•"/>
            </a:pPr>
            <a:r>
              <a:rPr lang="en-US" dirty="0" smtClean="0"/>
              <a:t>A  </a:t>
            </a:r>
            <a:r>
              <a:rPr lang="en-US" dirty="0" smtClean="0">
                <a:solidFill>
                  <a:srgbClr val="FF0000"/>
                </a:solidFill>
              </a:rPr>
              <a:t>yielding parameter </a:t>
            </a:r>
            <a:endParaRPr lang="en-US" dirty="0">
              <a:solidFill>
                <a:srgbClr val="FF0000"/>
              </a:solidFill>
            </a:endParaRPr>
          </a:p>
        </p:txBody>
      </p:sp>
      <p:sp>
        <p:nvSpPr>
          <p:cNvPr id="6" name="Rectangle 5"/>
          <p:cNvSpPr/>
          <p:nvPr/>
        </p:nvSpPr>
        <p:spPr>
          <a:xfrm>
            <a:off x="4572000" y="1914455"/>
            <a:ext cx="4343400" cy="646331"/>
          </a:xfrm>
          <a:prstGeom prst="rect">
            <a:avLst/>
          </a:prstGeom>
          <a:ln>
            <a:solidFill>
              <a:srgbClr val="FF33CC"/>
            </a:solidFill>
          </a:ln>
        </p:spPr>
        <p:txBody>
          <a:bodyPr wrap="square">
            <a:spAutoFit/>
          </a:bodyPr>
          <a:lstStyle/>
          <a:p>
            <a:pPr algn="ctr"/>
            <a:r>
              <a:rPr lang="en-US" dirty="0">
                <a:solidFill>
                  <a:sysClr val="windowText" lastClr="000000"/>
                </a:solidFill>
              </a:rPr>
              <a:t>Maximum elastic shear stress, obtained from measurements for IMMEDIATE yielding</a:t>
            </a:r>
          </a:p>
        </p:txBody>
      </p:sp>
      <p:cxnSp>
        <p:nvCxnSpPr>
          <p:cNvPr id="8" name="Straight Arrow Connector 7"/>
          <p:cNvCxnSpPr/>
          <p:nvPr/>
        </p:nvCxnSpPr>
        <p:spPr>
          <a:xfrm flipH="1">
            <a:off x="3810000" y="2006788"/>
            <a:ext cx="990600" cy="0"/>
          </a:xfrm>
          <a:prstGeom prst="straightConnector1">
            <a:avLst/>
          </a:prstGeom>
          <a:ln>
            <a:solidFill>
              <a:srgbClr val="FF33CC"/>
            </a:solidFill>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3810000" y="2652656"/>
            <a:ext cx="2557383" cy="369332"/>
          </a:xfrm>
          <a:prstGeom prst="rect">
            <a:avLst/>
          </a:prstGeom>
          <a:ln>
            <a:solidFill>
              <a:srgbClr val="FF33CC"/>
            </a:solidFill>
          </a:ln>
        </p:spPr>
        <p:txBody>
          <a:bodyPr wrap="square">
            <a:spAutoFit/>
          </a:bodyPr>
          <a:lstStyle/>
          <a:p>
            <a:r>
              <a:rPr lang="en-US" dirty="0">
                <a:solidFill>
                  <a:sysClr val="windowText" lastClr="000000"/>
                </a:solidFill>
              </a:rPr>
              <a:t>Shear </a:t>
            </a:r>
            <a:r>
              <a:rPr lang="en-US" dirty="0" smtClean="0">
                <a:solidFill>
                  <a:sysClr val="windowText" lastClr="000000"/>
                </a:solidFill>
              </a:rPr>
              <a:t>elastic modulus</a:t>
            </a:r>
            <a:endParaRPr lang="en-US" dirty="0"/>
          </a:p>
        </p:txBody>
      </p:sp>
      <p:cxnSp>
        <p:nvCxnSpPr>
          <p:cNvPr id="11" name="Straight Arrow Connector 10"/>
          <p:cNvCxnSpPr>
            <a:stCxn id="9" idx="1"/>
          </p:cNvCxnSpPr>
          <p:nvPr/>
        </p:nvCxnSpPr>
        <p:spPr>
          <a:xfrm flipH="1" flipV="1">
            <a:off x="3623528" y="2560786"/>
            <a:ext cx="186472" cy="276536"/>
          </a:xfrm>
          <a:prstGeom prst="straightConnector1">
            <a:avLst/>
          </a:prstGeom>
          <a:ln>
            <a:solidFill>
              <a:srgbClr val="FF33CC"/>
            </a:solidFill>
            <a:tailEnd type="arrow"/>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6764" y="3747965"/>
            <a:ext cx="1687994" cy="4155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418326" y="3613665"/>
            <a:ext cx="3004862" cy="369332"/>
          </a:xfrm>
          <a:prstGeom prst="rect">
            <a:avLst/>
          </a:prstGeom>
          <a:noFill/>
        </p:spPr>
        <p:txBody>
          <a:bodyPr wrap="none" rtlCol="0">
            <a:spAutoFit/>
          </a:bodyPr>
          <a:lstStyle/>
          <a:p>
            <a:pPr marL="285750" indent="-285750">
              <a:buFont typeface="Arial" panose="020B0604020202020204" pitchFamily="34" charset="0"/>
              <a:buChar char="•"/>
            </a:pPr>
            <a:r>
              <a:rPr lang="en-US" dirty="0" smtClean="0"/>
              <a:t>A rescaled  </a:t>
            </a:r>
            <a:r>
              <a:rPr lang="en-US" dirty="0" smtClean="0">
                <a:solidFill>
                  <a:srgbClr val="FF0000"/>
                </a:solidFill>
              </a:rPr>
              <a:t>elastic modulus</a:t>
            </a:r>
            <a:endParaRPr lang="en-US" dirty="0">
              <a:solidFill>
                <a:srgbClr val="FF0000"/>
              </a:solidFill>
            </a:endParaRPr>
          </a:p>
        </p:txBody>
      </p:sp>
      <p:pic>
        <p:nvPicPr>
          <p:cNvPr id="16"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0887" y="3024153"/>
            <a:ext cx="1219200" cy="22860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18" name="TextBox 17"/>
          <p:cNvSpPr txBox="1"/>
          <p:nvPr/>
        </p:nvSpPr>
        <p:spPr>
          <a:xfrm>
            <a:off x="2097666" y="2953787"/>
            <a:ext cx="5153892" cy="369332"/>
          </a:xfrm>
          <a:prstGeom prst="rect">
            <a:avLst/>
          </a:prstGeom>
          <a:noFill/>
        </p:spPr>
        <p:txBody>
          <a:bodyPr wrap="square" rtlCol="0">
            <a:spAutoFit/>
          </a:bodyPr>
          <a:lstStyle/>
          <a:p>
            <a:r>
              <a:rPr lang="en-US" dirty="0" smtClean="0"/>
              <a:t>Suspensions and pastes (make-up, ketchup)</a:t>
            </a:r>
            <a:endParaRPr lang="en-US" dirty="0"/>
          </a:p>
        </p:txBody>
      </p:sp>
      <p:pic>
        <p:nvPicPr>
          <p:cNvPr id="19"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03481" y="3276600"/>
            <a:ext cx="581025" cy="30480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14" name="TextBox 13"/>
          <p:cNvSpPr txBox="1"/>
          <p:nvPr/>
        </p:nvSpPr>
        <p:spPr>
          <a:xfrm>
            <a:off x="6372535" y="3046119"/>
            <a:ext cx="2168414" cy="307777"/>
          </a:xfrm>
          <a:prstGeom prst="rect">
            <a:avLst/>
          </a:prstGeom>
          <a:noFill/>
        </p:spPr>
        <p:txBody>
          <a:bodyPr wrap="none" rtlCol="0">
            <a:spAutoFit/>
          </a:bodyPr>
          <a:lstStyle/>
          <a:p>
            <a:r>
              <a:rPr lang="en-US" sz="1400" dirty="0" smtClean="0"/>
              <a:t>Maki &amp; </a:t>
            </a:r>
            <a:r>
              <a:rPr lang="en-US" sz="1400" dirty="0" err="1" smtClean="0"/>
              <a:t>Renardy</a:t>
            </a:r>
            <a:r>
              <a:rPr lang="en-US" sz="1400" dirty="0" smtClean="0"/>
              <a:t> 2010,2012</a:t>
            </a:r>
            <a:endParaRPr lang="en-US" sz="1400" dirty="0"/>
          </a:p>
        </p:txBody>
      </p:sp>
      <p:sp>
        <p:nvSpPr>
          <p:cNvPr id="20" name="Rectangle 19"/>
          <p:cNvSpPr/>
          <p:nvPr/>
        </p:nvSpPr>
        <p:spPr>
          <a:xfrm>
            <a:off x="1784506" y="3244334"/>
            <a:ext cx="5638800" cy="369332"/>
          </a:xfrm>
          <a:prstGeom prst="rect">
            <a:avLst/>
          </a:prstGeom>
          <a:noFill/>
        </p:spPr>
        <p:txBody>
          <a:bodyPr wrap="square">
            <a:spAutoFit/>
          </a:bodyPr>
          <a:lstStyle/>
          <a:p>
            <a:r>
              <a:rPr lang="en-US" dirty="0"/>
              <a:t>Wormlike micellar solutions </a:t>
            </a:r>
            <a:r>
              <a:rPr lang="en-US" dirty="0" smtClean="0"/>
              <a:t>( </a:t>
            </a:r>
            <a:r>
              <a:rPr lang="en-US" dirty="0"/>
              <a:t>shampoo)</a:t>
            </a:r>
          </a:p>
        </p:txBody>
      </p:sp>
      <p:sp>
        <p:nvSpPr>
          <p:cNvPr id="21" name="TextBox 20"/>
          <p:cNvSpPr txBox="1"/>
          <p:nvPr/>
        </p:nvSpPr>
        <p:spPr>
          <a:xfrm>
            <a:off x="430049" y="4311134"/>
            <a:ext cx="3958456" cy="923330"/>
          </a:xfrm>
          <a:prstGeom prst="rect">
            <a:avLst/>
          </a:prstGeom>
          <a:noFill/>
        </p:spPr>
        <p:txBody>
          <a:bodyPr wrap="none" rtlCol="0">
            <a:spAutoFit/>
          </a:bodyPr>
          <a:lstStyle/>
          <a:p>
            <a:pPr marL="285750" indent="-285750">
              <a:buFont typeface="Arial" panose="020B0604020202020204" pitchFamily="34" charset="0"/>
              <a:buChar char="•"/>
            </a:pPr>
            <a:r>
              <a:rPr lang="en-US" dirty="0" smtClean="0">
                <a:solidFill>
                  <a:srgbClr val="FF0000"/>
                </a:solidFill>
                <a:latin typeface="Symbol" panose="05050102010706020507" pitchFamily="18" charset="2"/>
              </a:rPr>
              <a:t>e </a:t>
            </a:r>
            <a:r>
              <a:rPr lang="en-US" dirty="0" smtClean="0">
                <a:latin typeface="Symbol" panose="05050102010706020507" pitchFamily="18" charset="2"/>
              </a:rPr>
              <a:t> </a:t>
            </a:r>
            <a:r>
              <a:rPr lang="en-US" dirty="0" smtClean="0"/>
              <a:t>= retardation time/relaxation time.</a:t>
            </a:r>
          </a:p>
          <a:p>
            <a:pPr marL="285750" indent="-285750">
              <a:buFont typeface="Arial" panose="020B0604020202020204" pitchFamily="34" charset="0"/>
              <a:buChar char="•"/>
            </a:pPr>
            <a:r>
              <a:rPr lang="en-US" dirty="0" smtClean="0"/>
              <a:t>Re is low.</a:t>
            </a:r>
          </a:p>
          <a:p>
            <a:endParaRPr lang="en-US" dirty="0">
              <a:solidFill>
                <a:srgbClr val="FF0000"/>
              </a:solidFill>
            </a:endParaRPr>
          </a:p>
        </p:txBody>
      </p:sp>
      <p:pic>
        <p:nvPicPr>
          <p:cNvPr id="22"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7663" y="6185189"/>
            <a:ext cx="8448675" cy="361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TextBox 22"/>
          <p:cNvSpPr txBox="1"/>
          <p:nvPr/>
        </p:nvSpPr>
        <p:spPr>
          <a:xfrm>
            <a:off x="5660181" y="3299116"/>
            <a:ext cx="1807226" cy="307777"/>
          </a:xfrm>
          <a:prstGeom prst="rect">
            <a:avLst/>
          </a:prstGeom>
          <a:noFill/>
        </p:spPr>
        <p:txBody>
          <a:bodyPr wrap="none" rtlCol="0">
            <a:spAutoFit/>
          </a:bodyPr>
          <a:lstStyle/>
          <a:p>
            <a:r>
              <a:rPr lang="en-US" sz="1400" dirty="0" smtClean="0"/>
              <a:t>Grant &amp; </a:t>
            </a:r>
            <a:r>
              <a:rPr lang="en-US" sz="1400" dirty="0" err="1" smtClean="0"/>
              <a:t>Renardy</a:t>
            </a:r>
            <a:r>
              <a:rPr lang="en-US" sz="1400" dirty="0" smtClean="0"/>
              <a:t> 2015</a:t>
            </a:r>
            <a:endParaRPr lang="en-US" sz="1400" dirty="0"/>
          </a:p>
        </p:txBody>
      </p:sp>
    </p:spTree>
    <p:extLst>
      <p:ext uri="{BB962C8B-B14F-4D97-AF65-F5344CB8AC3E}">
        <p14:creationId xmlns:p14="http://schemas.microsoft.com/office/powerpoint/2010/main" val="1681825297"/>
      </p:ext>
    </p:extLst>
  </p:cSld>
  <p:clrMapOvr>
    <a:masterClrMapping/>
  </p:clrMapOvr>
  <mc:AlternateContent xmlns:mc="http://schemas.openxmlformats.org/markup-compatibility/2006" xmlns:p14="http://schemas.microsoft.com/office/powerpoint/2010/main">
    <mc:Choice Requires="p14">
      <p:transition spd="slow" p14:dur="2000" advTm="131"/>
    </mc:Choice>
    <mc:Fallback xmlns="">
      <p:transition spd="slow" advTm="131"/>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733425"/>
            <a:ext cx="6096000" cy="4475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5449" t="1749" b="52786"/>
          <a:stretch/>
        </p:blipFill>
        <p:spPr bwMode="auto">
          <a:xfrm>
            <a:off x="4479926" y="163676"/>
            <a:ext cx="2987675" cy="264160"/>
          </a:xfrm>
          <a:prstGeom prst="rect">
            <a:avLst/>
          </a:prstGeom>
          <a:noFill/>
          <a:ln w="28575">
            <a:solidFill>
              <a:srgbClr val="9B3937"/>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8569623" y="771597"/>
            <a:ext cx="550151" cy="307777"/>
          </a:xfrm>
          <a:prstGeom prst="rect">
            <a:avLst/>
          </a:prstGeom>
          <a:noFill/>
        </p:spPr>
        <p:txBody>
          <a:bodyPr wrap="none" rtlCol="0">
            <a:spAutoFit/>
          </a:bodyPr>
          <a:lstStyle/>
          <a:p>
            <a:r>
              <a:rPr lang="en-US" sz="1400" dirty="0" smtClean="0">
                <a:solidFill>
                  <a:srgbClr val="9B3937"/>
                </a:solidFill>
              </a:rPr>
              <a:t>2012</a:t>
            </a:r>
            <a:endParaRPr lang="en-US" sz="1400" dirty="0">
              <a:solidFill>
                <a:srgbClr val="9B3937"/>
              </a:solidFill>
            </a:endParaRP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5183700"/>
            <a:ext cx="8001000" cy="157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6" descr="C:\Users\YAD\AppData\Local\Microsoft\Windows\Temporary Internet Files\Content.IE5\YJM0RRC2\MC900060013[1].wmf"/>
          <p:cNvPicPr>
            <a:picLocks noChangeAspect="1" noChangeArrowheads="1"/>
          </p:cNvPicPr>
          <p:nvPr/>
        </p:nvPicPr>
        <p:blipFill>
          <a:blip r:embed="rId5" cstate="print"/>
          <a:srcRect/>
          <a:stretch>
            <a:fillRect/>
          </a:stretch>
        </p:blipFill>
        <p:spPr bwMode="auto">
          <a:xfrm rot="5933529">
            <a:off x="3645923" y="1475843"/>
            <a:ext cx="569826" cy="419306"/>
          </a:xfrm>
          <a:prstGeom prst="rect">
            <a:avLst/>
          </a:prstGeom>
          <a:noFill/>
          <a:ln w="9525">
            <a:noFill/>
            <a:miter lim="800000"/>
            <a:headEnd/>
            <a:tailEnd/>
          </a:ln>
        </p:spPr>
      </p:pic>
      <p:cxnSp>
        <p:nvCxnSpPr>
          <p:cNvPr id="5" name="Straight Connector 4"/>
          <p:cNvCxnSpPr/>
          <p:nvPr/>
        </p:nvCxnSpPr>
        <p:spPr>
          <a:xfrm>
            <a:off x="3810000" y="2008803"/>
            <a:ext cx="571500" cy="0"/>
          </a:xfrm>
          <a:prstGeom prst="line">
            <a:avLst/>
          </a:prstGeom>
          <a:ln>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2057400" y="2819400"/>
            <a:ext cx="1873436"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633852" y="1636339"/>
            <a:ext cx="963725" cy="461665"/>
          </a:xfrm>
          <a:prstGeom prst="rect">
            <a:avLst/>
          </a:prstGeom>
          <a:noFill/>
        </p:spPr>
        <p:txBody>
          <a:bodyPr wrap="none" rtlCol="0">
            <a:spAutoFit/>
          </a:bodyPr>
          <a:lstStyle/>
          <a:p>
            <a:r>
              <a:rPr lang="en-US" sz="2400" dirty="0" smtClean="0">
                <a:latin typeface="Symbol" pitchFamily="18" charset="2"/>
              </a:rPr>
              <a:t>a</a:t>
            </a:r>
            <a:r>
              <a:rPr lang="en-US" sz="2400" dirty="0" smtClean="0"/>
              <a:t> =   2</a:t>
            </a:r>
            <a:endParaRPr lang="en-US" sz="2400" dirty="0"/>
          </a:p>
        </p:txBody>
      </p:sp>
      <p:pic>
        <p:nvPicPr>
          <p:cNvPr id="205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95293" y="1638750"/>
            <a:ext cx="434231" cy="498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67601" y="2096842"/>
            <a:ext cx="399858" cy="533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5" name="Straight Connector 14"/>
          <p:cNvCxnSpPr/>
          <p:nvPr/>
        </p:nvCxnSpPr>
        <p:spPr>
          <a:xfrm>
            <a:off x="7423379" y="2116076"/>
            <a:ext cx="488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Left Bracket 15"/>
          <p:cNvSpPr/>
          <p:nvPr/>
        </p:nvSpPr>
        <p:spPr>
          <a:xfrm>
            <a:off x="7161433" y="1685496"/>
            <a:ext cx="45719" cy="646614"/>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Right Bracket 16"/>
          <p:cNvSpPr/>
          <p:nvPr/>
        </p:nvSpPr>
        <p:spPr>
          <a:xfrm>
            <a:off x="8035770" y="1724431"/>
            <a:ext cx="76200" cy="638983"/>
          </a:xfrm>
          <a:prstGeom prst="righ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p:cNvSpPr txBox="1"/>
          <p:nvPr/>
        </p:nvSpPr>
        <p:spPr>
          <a:xfrm>
            <a:off x="8145390" y="1500830"/>
            <a:ext cx="301686" cy="369332"/>
          </a:xfrm>
          <a:prstGeom prst="rect">
            <a:avLst/>
          </a:prstGeom>
          <a:noFill/>
        </p:spPr>
        <p:txBody>
          <a:bodyPr wrap="none" rtlCol="0">
            <a:spAutoFit/>
          </a:bodyPr>
          <a:lstStyle/>
          <a:p>
            <a:r>
              <a:rPr lang="en-US" dirty="0" smtClean="0"/>
              <a:t>2</a:t>
            </a:r>
            <a:endParaRPr lang="en-US" dirty="0"/>
          </a:p>
        </p:txBody>
      </p:sp>
      <p:sp>
        <p:nvSpPr>
          <p:cNvPr id="19" name="TextBox 18"/>
          <p:cNvSpPr txBox="1"/>
          <p:nvPr/>
        </p:nvSpPr>
        <p:spPr>
          <a:xfrm>
            <a:off x="8296233" y="1648276"/>
            <a:ext cx="611065" cy="584775"/>
          </a:xfrm>
          <a:prstGeom prst="rect">
            <a:avLst/>
          </a:prstGeom>
          <a:noFill/>
        </p:spPr>
        <p:txBody>
          <a:bodyPr wrap="none" rtlCol="0">
            <a:spAutoFit/>
          </a:bodyPr>
          <a:lstStyle/>
          <a:p>
            <a:r>
              <a:rPr lang="en-US" sz="3200" dirty="0" smtClean="0"/>
              <a:t>- 3</a:t>
            </a:r>
            <a:endParaRPr lang="en-US" sz="3200" dirty="0"/>
          </a:p>
        </p:txBody>
      </p:sp>
      <p:sp>
        <p:nvSpPr>
          <p:cNvPr id="20" name="TextBox 19"/>
          <p:cNvSpPr txBox="1"/>
          <p:nvPr/>
        </p:nvSpPr>
        <p:spPr>
          <a:xfrm>
            <a:off x="6962535" y="2629986"/>
            <a:ext cx="1308371" cy="830997"/>
          </a:xfrm>
          <a:prstGeom prst="rect">
            <a:avLst/>
          </a:prstGeom>
          <a:noFill/>
        </p:spPr>
        <p:txBody>
          <a:bodyPr wrap="none" rtlCol="0">
            <a:spAutoFit/>
          </a:bodyPr>
          <a:lstStyle/>
          <a:p>
            <a:r>
              <a:rPr lang="en-US" sz="2400" dirty="0" smtClean="0"/>
              <a:t>=(2/7)</a:t>
            </a:r>
            <a:r>
              <a:rPr lang="en-US" sz="2400" baseline="30000" dirty="0" smtClean="0"/>
              <a:t>2</a:t>
            </a:r>
            <a:r>
              <a:rPr lang="en-US" sz="2400" dirty="0" smtClean="0"/>
              <a:t>-3</a:t>
            </a:r>
          </a:p>
          <a:p>
            <a:r>
              <a:rPr lang="en-US" sz="2400" dirty="0" smtClean="0"/>
              <a:t>= - 2.9</a:t>
            </a:r>
            <a:endParaRPr lang="en-US" sz="2400" dirty="0"/>
          </a:p>
        </p:txBody>
      </p:sp>
      <p:sp>
        <p:nvSpPr>
          <p:cNvPr id="21" name="Rectangle 20"/>
          <p:cNvSpPr/>
          <p:nvPr/>
        </p:nvSpPr>
        <p:spPr>
          <a:xfrm>
            <a:off x="6633852" y="1371600"/>
            <a:ext cx="2273446" cy="2286000"/>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890837" y="5257918"/>
            <a:ext cx="1925003" cy="289040"/>
          </a:xfrm>
          <a:prstGeom prst="rect">
            <a:avLst/>
          </a:prstGeom>
          <a:noFill/>
          <a:ln>
            <a:solidFill>
              <a:srgbClr val="9B39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45464" r="27281" b="2077"/>
          <a:stretch/>
        </p:blipFill>
        <p:spPr bwMode="auto">
          <a:xfrm>
            <a:off x="5124354" y="427136"/>
            <a:ext cx="3982720" cy="304800"/>
          </a:xfrm>
          <a:prstGeom prst="rect">
            <a:avLst/>
          </a:prstGeom>
          <a:noFill/>
          <a:ln w="28575">
            <a:solidFill>
              <a:srgbClr val="9B3937"/>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extBox 22"/>
          <p:cNvSpPr txBox="1"/>
          <p:nvPr/>
        </p:nvSpPr>
        <p:spPr>
          <a:xfrm>
            <a:off x="72029" y="93895"/>
            <a:ext cx="4309471" cy="400110"/>
          </a:xfrm>
          <a:prstGeom prst="rect">
            <a:avLst/>
          </a:prstGeom>
          <a:solidFill>
            <a:srgbClr val="9B3937"/>
          </a:solidFill>
        </p:spPr>
        <p:txBody>
          <a:bodyPr wrap="square" rtlCol="0">
            <a:spAutoFit/>
          </a:bodyPr>
          <a:lstStyle/>
          <a:p>
            <a:r>
              <a:rPr lang="en-US" sz="2000" dirty="0" smtClean="0">
                <a:solidFill>
                  <a:schemeClr val="bg1"/>
                </a:solidFill>
              </a:rPr>
              <a:t>Shear data for particulate suspension:    </a:t>
            </a:r>
          </a:p>
        </p:txBody>
      </p:sp>
    </p:spTree>
    <p:extLst>
      <p:ext uri="{BB962C8B-B14F-4D97-AF65-F5344CB8AC3E}">
        <p14:creationId xmlns:p14="http://schemas.microsoft.com/office/powerpoint/2010/main" val="18826898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8452" r="28633" b="71701"/>
          <a:stretch/>
        </p:blipFill>
        <p:spPr>
          <a:xfrm>
            <a:off x="1512627" y="0"/>
            <a:ext cx="6335264" cy="3687691"/>
          </a:xfrm>
          <a:prstGeom prst="rect">
            <a:avLst/>
          </a:prstGeom>
          <a:noFill/>
        </p:spPr>
      </p:pic>
      <p:pic>
        <p:nvPicPr>
          <p:cNvPr id="3" name="Picture 2"/>
          <p:cNvPicPr>
            <a:picLocks noChangeAspect="1"/>
          </p:cNvPicPr>
          <p:nvPr/>
        </p:nvPicPr>
        <p:blipFill rotWithShape="1">
          <a:blip r:embed="rId4"/>
          <a:srcRect l="75351" t="2215" b="-1"/>
          <a:stretch/>
        </p:blipFill>
        <p:spPr>
          <a:xfrm>
            <a:off x="6090474" y="2215586"/>
            <a:ext cx="1126951" cy="277118"/>
          </a:xfrm>
          <a:prstGeom prst="rect">
            <a:avLst/>
          </a:prstGeom>
          <a:noFill/>
        </p:spPr>
      </p:pic>
      <p:pic>
        <p:nvPicPr>
          <p:cNvPr id="4" name="Picture 3"/>
          <p:cNvPicPr>
            <a:picLocks noChangeAspect="1"/>
          </p:cNvPicPr>
          <p:nvPr/>
        </p:nvPicPr>
        <p:blipFill>
          <a:blip r:embed="rId5"/>
          <a:stretch>
            <a:fillRect/>
          </a:stretch>
        </p:blipFill>
        <p:spPr>
          <a:xfrm>
            <a:off x="7489229" y="2169101"/>
            <a:ext cx="1244806" cy="370088"/>
          </a:xfrm>
          <a:prstGeom prst="rect">
            <a:avLst/>
          </a:prstGeom>
        </p:spPr>
      </p:pic>
      <p:pic>
        <p:nvPicPr>
          <p:cNvPr id="5" name="Picture 4"/>
          <p:cNvPicPr>
            <a:picLocks noChangeAspect="1"/>
          </p:cNvPicPr>
          <p:nvPr/>
        </p:nvPicPr>
        <p:blipFill>
          <a:blip r:embed="rId6"/>
          <a:stretch>
            <a:fillRect/>
          </a:stretch>
        </p:blipFill>
        <p:spPr>
          <a:xfrm>
            <a:off x="6831498" y="2686057"/>
            <a:ext cx="1938975" cy="374584"/>
          </a:xfrm>
          <a:prstGeom prst="rect">
            <a:avLst/>
          </a:prstGeom>
          <a:ln>
            <a:solidFill>
              <a:srgbClr val="FF0000"/>
            </a:solidFill>
          </a:ln>
        </p:spPr>
      </p:pic>
      <p:cxnSp>
        <p:nvCxnSpPr>
          <p:cNvPr id="8" name="Straight Arrow Connector 7"/>
          <p:cNvCxnSpPr/>
          <p:nvPr/>
        </p:nvCxnSpPr>
        <p:spPr>
          <a:xfrm flipH="1">
            <a:off x="2514258" y="2169101"/>
            <a:ext cx="2808168" cy="0"/>
          </a:xfrm>
          <a:prstGeom prst="straightConnector1">
            <a:avLst/>
          </a:prstGeom>
          <a:ln>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006900" y="3423802"/>
            <a:ext cx="3923010" cy="1200329"/>
          </a:xfrm>
          <a:prstGeom prst="rect">
            <a:avLst/>
          </a:prstGeom>
          <a:noFill/>
        </p:spPr>
        <p:txBody>
          <a:bodyPr wrap="square" rtlCol="0">
            <a:spAutoFit/>
          </a:bodyPr>
          <a:lstStyle/>
          <a:p>
            <a:r>
              <a:rPr lang="en-US" dirty="0" smtClean="0"/>
              <a:t>Ratio of yielded to </a:t>
            </a:r>
            <a:r>
              <a:rPr lang="en-US" dirty="0" err="1" smtClean="0"/>
              <a:t>unyielded</a:t>
            </a:r>
            <a:r>
              <a:rPr lang="en-US" dirty="0" smtClean="0"/>
              <a:t> viscosity here is 10 to 1 =</a:t>
            </a:r>
          </a:p>
          <a:p>
            <a:endParaRPr lang="en-US" dirty="0"/>
          </a:p>
          <a:p>
            <a:r>
              <a:rPr lang="en-US" dirty="0" smtClean="0"/>
              <a:t>Therefore,</a:t>
            </a:r>
            <a:endParaRPr lang="en-US" dirty="0"/>
          </a:p>
        </p:txBody>
      </p:sp>
      <p:pic>
        <p:nvPicPr>
          <p:cNvPr id="12" name="Picture 11"/>
          <p:cNvPicPr>
            <a:picLocks noChangeAspect="1"/>
          </p:cNvPicPr>
          <p:nvPr/>
        </p:nvPicPr>
        <p:blipFill>
          <a:blip r:embed="rId7"/>
          <a:stretch>
            <a:fillRect/>
          </a:stretch>
        </p:blipFill>
        <p:spPr>
          <a:xfrm>
            <a:off x="6681146" y="3829263"/>
            <a:ext cx="808083" cy="404052"/>
          </a:xfrm>
          <a:prstGeom prst="rect">
            <a:avLst/>
          </a:prstGeom>
        </p:spPr>
      </p:pic>
      <p:cxnSp>
        <p:nvCxnSpPr>
          <p:cNvPr id="16" name="Straight Arrow Connector 15"/>
          <p:cNvCxnSpPr/>
          <p:nvPr/>
        </p:nvCxnSpPr>
        <p:spPr>
          <a:xfrm flipH="1">
            <a:off x="2514258" y="914400"/>
            <a:ext cx="1295742" cy="0"/>
          </a:xfrm>
          <a:prstGeom prst="straightConnector1">
            <a:avLst/>
          </a:prstGeom>
          <a:ln>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23" name="Picture 22"/>
          <p:cNvPicPr>
            <a:picLocks noChangeAspect="1"/>
          </p:cNvPicPr>
          <p:nvPr/>
        </p:nvPicPr>
        <p:blipFill rotWithShape="1">
          <a:blip r:embed="rId4"/>
          <a:srcRect t="-1" r="39649" b="-9768"/>
          <a:stretch/>
        </p:blipFill>
        <p:spPr>
          <a:xfrm>
            <a:off x="5322426" y="1947846"/>
            <a:ext cx="2759249" cy="311078"/>
          </a:xfrm>
          <a:prstGeom prst="rect">
            <a:avLst/>
          </a:prstGeom>
          <a:noFill/>
        </p:spPr>
      </p:pic>
      <p:sp>
        <p:nvSpPr>
          <p:cNvPr id="25" name="TextBox 24"/>
          <p:cNvSpPr txBox="1"/>
          <p:nvPr/>
        </p:nvSpPr>
        <p:spPr>
          <a:xfrm>
            <a:off x="5615318" y="1570785"/>
            <a:ext cx="2894510" cy="369332"/>
          </a:xfrm>
          <a:prstGeom prst="rect">
            <a:avLst/>
          </a:prstGeom>
          <a:noFill/>
        </p:spPr>
        <p:txBody>
          <a:bodyPr wrap="none" rtlCol="0">
            <a:spAutoFit/>
          </a:bodyPr>
          <a:lstStyle/>
          <a:p>
            <a:r>
              <a:rPr lang="en-US" dirty="0" smtClean="0"/>
              <a:t>Looking at Yielding </a:t>
            </a:r>
            <a:r>
              <a:rPr lang="en-US" dirty="0"/>
              <a:t>T</a:t>
            </a:r>
            <a:r>
              <a:rPr lang="en-US" dirty="0" smtClean="0"/>
              <a:t>ransition</a:t>
            </a:r>
            <a:endParaRPr lang="en-US" dirty="0"/>
          </a:p>
        </p:txBody>
      </p:sp>
      <p:sp>
        <p:nvSpPr>
          <p:cNvPr id="27" name="Rectangle 26"/>
          <p:cNvSpPr/>
          <p:nvPr/>
        </p:nvSpPr>
        <p:spPr>
          <a:xfrm>
            <a:off x="5322426" y="1440353"/>
            <a:ext cx="3448047" cy="11795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Arrow Connector 28"/>
          <p:cNvCxnSpPr/>
          <p:nvPr/>
        </p:nvCxnSpPr>
        <p:spPr>
          <a:xfrm flipV="1">
            <a:off x="4149212" y="2215586"/>
            <a:ext cx="23296" cy="680237"/>
          </a:xfrm>
          <a:prstGeom prst="straightConnector1">
            <a:avLst/>
          </a:prstGeom>
          <a:ln w="38100">
            <a:solidFill>
              <a:srgbClr val="FF33CC"/>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flipV="1">
            <a:off x="4801188" y="2239723"/>
            <a:ext cx="2491" cy="711400"/>
          </a:xfrm>
          <a:prstGeom prst="straightConnector1">
            <a:avLst/>
          </a:prstGeom>
          <a:ln w="38100">
            <a:solidFill>
              <a:srgbClr val="FF33CC"/>
            </a:solidFill>
            <a:tailEnd type="triangle"/>
          </a:ln>
        </p:spPr>
        <p:style>
          <a:lnRef idx="1">
            <a:schemeClr val="accent1"/>
          </a:lnRef>
          <a:fillRef idx="0">
            <a:schemeClr val="accent1"/>
          </a:fillRef>
          <a:effectRef idx="0">
            <a:schemeClr val="accent1"/>
          </a:effectRef>
          <a:fontRef idx="minor">
            <a:schemeClr val="tx1"/>
          </a:fontRef>
        </p:style>
      </p:cxnSp>
      <p:pic>
        <p:nvPicPr>
          <p:cNvPr id="37" name="Picture 36"/>
          <p:cNvPicPr>
            <a:picLocks noChangeAspect="1"/>
          </p:cNvPicPr>
          <p:nvPr/>
        </p:nvPicPr>
        <p:blipFill>
          <a:blip r:embed="rId8"/>
          <a:stretch>
            <a:fillRect/>
          </a:stretch>
        </p:blipFill>
        <p:spPr>
          <a:xfrm>
            <a:off x="2344898" y="3650686"/>
            <a:ext cx="1684869" cy="210614"/>
          </a:xfrm>
          <a:prstGeom prst="rect">
            <a:avLst/>
          </a:prstGeom>
        </p:spPr>
      </p:pic>
      <p:pic>
        <p:nvPicPr>
          <p:cNvPr id="38" name="Picture 37"/>
          <p:cNvPicPr>
            <a:picLocks noChangeAspect="1"/>
          </p:cNvPicPr>
          <p:nvPr/>
        </p:nvPicPr>
        <p:blipFill>
          <a:blip r:embed="rId9"/>
          <a:stretch>
            <a:fillRect/>
          </a:stretch>
        </p:blipFill>
        <p:spPr>
          <a:xfrm>
            <a:off x="3915240" y="3667283"/>
            <a:ext cx="629184" cy="194752"/>
          </a:xfrm>
          <a:prstGeom prst="rect">
            <a:avLst/>
          </a:prstGeom>
        </p:spPr>
      </p:pic>
      <p:pic>
        <p:nvPicPr>
          <p:cNvPr id="39" name="Picture 38"/>
          <p:cNvPicPr>
            <a:picLocks noChangeAspect="1"/>
          </p:cNvPicPr>
          <p:nvPr/>
        </p:nvPicPr>
        <p:blipFill>
          <a:blip r:embed="rId10"/>
          <a:stretch>
            <a:fillRect/>
          </a:stretch>
        </p:blipFill>
        <p:spPr>
          <a:xfrm>
            <a:off x="2426125" y="3829263"/>
            <a:ext cx="989424" cy="247363"/>
          </a:xfrm>
          <a:prstGeom prst="rect">
            <a:avLst/>
          </a:prstGeom>
        </p:spPr>
      </p:pic>
      <p:pic>
        <p:nvPicPr>
          <p:cNvPr id="41" name="Picture 40"/>
          <p:cNvPicPr>
            <a:picLocks noChangeAspect="1"/>
          </p:cNvPicPr>
          <p:nvPr/>
        </p:nvPicPr>
        <p:blipFill>
          <a:blip r:embed="rId11"/>
          <a:stretch>
            <a:fillRect/>
          </a:stretch>
        </p:blipFill>
        <p:spPr>
          <a:xfrm>
            <a:off x="6090474" y="4196170"/>
            <a:ext cx="1093948" cy="387451"/>
          </a:xfrm>
          <a:prstGeom prst="rect">
            <a:avLst/>
          </a:prstGeom>
        </p:spPr>
      </p:pic>
      <p:sp>
        <p:nvSpPr>
          <p:cNvPr id="44" name="Rectangle 43"/>
          <p:cNvSpPr/>
          <p:nvPr/>
        </p:nvSpPr>
        <p:spPr>
          <a:xfrm>
            <a:off x="5006899" y="3379448"/>
            <a:ext cx="3923010" cy="1285369"/>
          </a:xfrm>
          <a:prstGeom prst="rect">
            <a:avLst/>
          </a:prstGeom>
          <a:noFill/>
          <a:ln>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72029" y="93895"/>
            <a:ext cx="9071971" cy="400110"/>
          </a:xfrm>
          <a:prstGeom prst="rect">
            <a:avLst/>
          </a:prstGeom>
          <a:solidFill>
            <a:srgbClr val="9B3937"/>
          </a:solidFill>
        </p:spPr>
        <p:txBody>
          <a:bodyPr wrap="square" rtlCol="0">
            <a:spAutoFit/>
          </a:bodyPr>
          <a:lstStyle/>
          <a:p>
            <a:r>
              <a:rPr lang="en-US" sz="2000" dirty="0" smtClean="0">
                <a:solidFill>
                  <a:schemeClr val="bg1"/>
                </a:solidFill>
              </a:rPr>
              <a:t>Shear data for wormlike micellar solution:   Fig 1 of </a:t>
            </a:r>
            <a:r>
              <a:rPr lang="en-US" sz="2000" dirty="0" err="1" smtClean="0">
                <a:solidFill>
                  <a:schemeClr val="bg1"/>
                </a:solidFill>
              </a:rPr>
              <a:t>Walker,Moldenaers,Beret</a:t>
            </a:r>
            <a:r>
              <a:rPr lang="en-US" sz="2000" dirty="0" smtClean="0">
                <a:solidFill>
                  <a:schemeClr val="bg1"/>
                </a:solidFill>
              </a:rPr>
              <a:t> 1996.</a:t>
            </a:r>
          </a:p>
        </p:txBody>
      </p:sp>
      <p:pic>
        <p:nvPicPr>
          <p:cNvPr id="14" name="Picture 13"/>
          <p:cNvPicPr>
            <a:picLocks noChangeAspect="1"/>
          </p:cNvPicPr>
          <p:nvPr/>
        </p:nvPicPr>
        <p:blipFill rotWithShape="1">
          <a:blip r:embed="rId12"/>
          <a:srcRect l="43869" t="30352"/>
          <a:stretch/>
        </p:blipFill>
        <p:spPr>
          <a:xfrm>
            <a:off x="0" y="1528355"/>
            <a:ext cx="2441262" cy="166238"/>
          </a:xfrm>
          <a:prstGeom prst="rect">
            <a:avLst/>
          </a:prstGeom>
        </p:spPr>
      </p:pic>
      <p:pic>
        <p:nvPicPr>
          <p:cNvPr id="13" name="Picture 12"/>
          <p:cNvPicPr>
            <a:picLocks noChangeAspect="1"/>
          </p:cNvPicPr>
          <p:nvPr/>
        </p:nvPicPr>
        <p:blipFill rotWithShape="1">
          <a:blip r:embed="rId12"/>
          <a:srcRect l="1" t="-1" r="55009" b="36603"/>
          <a:stretch/>
        </p:blipFill>
        <p:spPr>
          <a:xfrm>
            <a:off x="72029" y="1252718"/>
            <a:ext cx="2134284" cy="187636"/>
          </a:xfrm>
          <a:prstGeom prst="rect">
            <a:avLst/>
          </a:prstGeom>
        </p:spPr>
      </p:pic>
    </p:spTree>
    <p:extLst>
      <p:ext uri="{BB962C8B-B14F-4D97-AF65-F5344CB8AC3E}">
        <p14:creationId xmlns:p14="http://schemas.microsoft.com/office/powerpoint/2010/main" val="29000268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3176" t="9658" r="33648" b="70879"/>
          <a:stretch/>
        </p:blipFill>
        <p:spPr bwMode="auto">
          <a:xfrm>
            <a:off x="1883342" y="2053459"/>
            <a:ext cx="2593557" cy="77193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3176" t="10216" r="49160" b="70879"/>
          <a:stretch/>
        </p:blipFill>
        <p:spPr bwMode="auto">
          <a:xfrm>
            <a:off x="3395881" y="3984563"/>
            <a:ext cx="1307911" cy="71023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11"/>
          <p:cNvSpPr txBox="1">
            <a:spLocks noChangeArrowheads="1"/>
          </p:cNvSpPr>
          <p:nvPr/>
        </p:nvSpPr>
        <p:spPr bwMode="auto">
          <a:xfrm>
            <a:off x="0" y="204078"/>
            <a:ext cx="8879840" cy="1015663"/>
          </a:xfrm>
          <a:prstGeom prst="rect">
            <a:avLst/>
          </a:prstGeom>
          <a:solidFill>
            <a:schemeClr val="accent2">
              <a:lumMod val="75000"/>
            </a:schemeClr>
          </a:solidFill>
          <a:ln w="9525">
            <a:noFill/>
            <a:miter lim="800000"/>
            <a:headEnd/>
            <a:tailEnd/>
          </a:ln>
        </p:spPr>
        <p:txBody>
          <a:bodyPr wrap="square">
            <a:spAutoFit/>
          </a:bodyPr>
          <a:lstStyle/>
          <a:p>
            <a:r>
              <a:rPr lang="en-US" sz="2000" dirty="0">
                <a:solidFill>
                  <a:prstClr val="white"/>
                </a:solidFill>
                <a:latin typeface="Arial Black" pitchFamily="34" charset="0"/>
              </a:rPr>
              <a:t>A</a:t>
            </a:r>
            <a:r>
              <a:rPr lang="en-US" sz="2000" dirty="0" smtClean="0">
                <a:solidFill>
                  <a:prstClr val="white"/>
                </a:solidFill>
                <a:latin typeface="Arial Black" pitchFamily="34" charset="0"/>
              </a:rPr>
              <a:t>symptotic analysis for          gives the </a:t>
            </a:r>
            <a:r>
              <a:rPr lang="en-US" sz="2000" dirty="0" err="1" smtClean="0">
                <a:solidFill>
                  <a:prstClr val="white"/>
                </a:solidFill>
                <a:latin typeface="Arial Black" pitchFamily="34" charset="0"/>
              </a:rPr>
              <a:t>scalings</a:t>
            </a:r>
            <a:r>
              <a:rPr lang="en-US" sz="2000" dirty="0" smtClean="0">
                <a:solidFill>
                  <a:prstClr val="white"/>
                </a:solidFill>
                <a:latin typeface="Arial Black" pitchFamily="34" charset="0"/>
              </a:rPr>
              <a:t> we see in DNS  for homogeneous parallel shear flow  </a:t>
            </a:r>
          </a:p>
          <a:p>
            <a:r>
              <a:rPr lang="en-US" sz="2000" dirty="0" smtClean="0">
                <a:solidFill>
                  <a:prstClr val="white"/>
                </a:solidFill>
                <a:latin typeface="Arial Black" pitchFamily="34" charset="0"/>
              </a:rPr>
              <a:t> (</a:t>
            </a:r>
            <a:r>
              <a:rPr lang="en-US" sz="1200" dirty="0" err="1" smtClean="0">
                <a:solidFill>
                  <a:prstClr val="white"/>
                </a:solidFill>
                <a:latin typeface="Arial Black" pitchFamily="34" charset="0"/>
              </a:rPr>
              <a:t>M.Renardy</a:t>
            </a:r>
            <a:r>
              <a:rPr lang="en-US" sz="1200" dirty="0" smtClean="0">
                <a:solidFill>
                  <a:prstClr val="white"/>
                </a:solidFill>
                <a:latin typeface="Arial Black" pitchFamily="34" charset="0"/>
              </a:rPr>
              <a:t> 2010,Maki&amp;Yrenardy 2010,  2012)</a:t>
            </a:r>
            <a:endParaRPr lang="en-US" sz="1200" b="1" dirty="0">
              <a:solidFill>
                <a:prstClr val="white"/>
              </a:solidFill>
              <a:latin typeface="Arial Black" pitchFamily="34" charset="0"/>
            </a:endParaRPr>
          </a:p>
        </p:txBody>
      </p:sp>
      <p:sp>
        <p:nvSpPr>
          <p:cNvPr id="12" name="TextBox 11"/>
          <p:cNvSpPr txBox="1"/>
          <p:nvPr/>
        </p:nvSpPr>
        <p:spPr>
          <a:xfrm>
            <a:off x="4257774" y="2231804"/>
            <a:ext cx="3261711" cy="646331"/>
          </a:xfrm>
          <a:prstGeom prst="rect">
            <a:avLst/>
          </a:prstGeom>
          <a:noFill/>
          <a:ln>
            <a:noFill/>
          </a:ln>
        </p:spPr>
        <p:txBody>
          <a:bodyPr wrap="square" rtlCol="0">
            <a:spAutoFit/>
          </a:bodyPr>
          <a:lstStyle/>
          <a:p>
            <a:r>
              <a:rPr lang="en-US" dirty="0" smtClean="0"/>
              <a:t>A,B, nonlinear operators on the </a:t>
            </a:r>
          </a:p>
          <a:p>
            <a:r>
              <a:rPr lang="en-US" dirty="0"/>
              <a:t>c</a:t>
            </a:r>
            <a:r>
              <a:rPr lang="en-US" dirty="0" smtClean="0"/>
              <a:t>onformation tensor C</a:t>
            </a:r>
            <a:endParaRPr lang="en-US" dirty="0"/>
          </a:p>
        </p:txBody>
      </p:sp>
      <p:cxnSp>
        <p:nvCxnSpPr>
          <p:cNvPr id="15" name="Straight Arrow Connector 14"/>
          <p:cNvCxnSpPr/>
          <p:nvPr/>
        </p:nvCxnSpPr>
        <p:spPr>
          <a:xfrm flipH="1" flipV="1">
            <a:off x="3706008" y="2554970"/>
            <a:ext cx="134290" cy="704400"/>
          </a:xfrm>
          <a:prstGeom prst="straightConnector1">
            <a:avLst/>
          </a:prstGeom>
          <a:ln w="28575">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22" name="TextBox 11"/>
          <p:cNvSpPr txBox="1">
            <a:spLocks noChangeArrowheads="1"/>
          </p:cNvSpPr>
          <p:nvPr/>
        </p:nvSpPr>
        <p:spPr bwMode="auto">
          <a:xfrm>
            <a:off x="96678" y="2937599"/>
            <a:ext cx="2375195" cy="369332"/>
          </a:xfrm>
          <a:prstGeom prst="rect">
            <a:avLst/>
          </a:prstGeom>
          <a:solidFill>
            <a:schemeClr val="accent2">
              <a:lumMod val="75000"/>
            </a:schemeClr>
          </a:solidFill>
          <a:ln w="9525">
            <a:noFill/>
            <a:miter lim="800000"/>
            <a:headEnd/>
            <a:tailEnd/>
          </a:ln>
        </p:spPr>
        <p:txBody>
          <a:bodyPr wrap="square">
            <a:spAutoFit/>
          </a:bodyPr>
          <a:lstStyle/>
          <a:p>
            <a:r>
              <a:rPr lang="en-US" dirty="0">
                <a:solidFill>
                  <a:prstClr val="white"/>
                </a:solidFill>
                <a:latin typeface="Arial Black" pitchFamily="34" charset="0"/>
              </a:rPr>
              <a:t> I</a:t>
            </a:r>
            <a:r>
              <a:rPr lang="en-US" dirty="0" smtClean="0">
                <a:solidFill>
                  <a:prstClr val="white"/>
                </a:solidFill>
                <a:latin typeface="Arial Black" pitchFamily="34" charset="0"/>
              </a:rPr>
              <a:t>nitial condition</a:t>
            </a:r>
          </a:p>
        </p:txBody>
      </p:sp>
      <p:sp>
        <p:nvSpPr>
          <p:cNvPr id="23" name="TextBox 22"/>
          <p:cNvSpPr txBox="1"/>
          <p:nvPr/>
        </p:nvSpPr>
        <p:spPr>
          <a:xfrm>
            <a:off x="2471873" y="3259370"/>
            <a:ext cx="3869015" cy="646331"/>
          </a:xfrm>
          <a:prstGeom prst="rect">
            <a:avLst/>
          </a:prstGeom>
          <a:noFill/>
          <a:ln w="28575">
            <a:solidFill>
              <a:srgbClr val="FFFF00"/>
            </a:solidFill>
          </a:ln>
        </p:spPr>
        <p:txBody>
          <a:bodyPr wrap="square" rtlCol="0">
            <a:spAutoFit/>
          </a:bodyPr>
          <a:lstStyle/>
          <a:p>
            <a:r>
              <a:rPr lang="en-US" dirty="0" smtClean="0"/>
              <a:t>C=equilibrium at t=0. This term is small. </a:t>
            </a:r>
            <a:r>
              <a:rPr lang="en-US" dirty="0" smtClean="0">
                <a:solidFill>
                  <a:srgbClr val="FF00FF"/>
                </a:solidFill>
              </a:rPr>
              <a:t>Fast time scale </a:t>
            </a:r>
            <a:r>
              <a:rPr lang="en-US" dirty="0" smtClean="0"/>
              <a:t>t=O(1).</a:t>
            </a:r>
            <a:endParaRPr lang="en-US" dirty="0"/>
          </a:p>
        </p:txBody>
      </p:sp>
      <p:sp>
        <p:nvSpPr>
          <p:cNvPr id="26" name="Rectangle 25"/>
          <p:cNvSpPr/>
          <p:nvPr/>
        </p:nvSpPr>
        <p:spPr>
          <a:xfrm>
            <a:off x="3395881" y="2220597"/>
            <a:ext cx="675690" cy="369332"/>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Box 33"/>
          <p:cNvSpPr txBox="1">
            <a:spLocks noChangeArrowheads="1"/>
          </p:cNvSpPr>
          <p:nvPr/>
        </p:nvSpPr>
        <p:spPr bwMode="auto">
          <a:xfrm>
            <a:off x="3422822" y="163438"/>
            <a:ext cx="834952" cy="400110"/>
          </a:xfrm>
          <a:prstGeom prst="rect">
            <a:avLst/>
          </a:prstGeom>
          <a:noFill/>
          <a:ln w="9525">
            <a:noFill/>
            <a:miter lim="800000"/>
            <a:headEnd/>
            <a:tailEnd/>
          </a:ln>
        </p:spPr>
        <p:txBody>
          <a:bodyPr wrap="square">
            <a:spAutoFit/>
          </a:bodyPr>
          <a:lstStyle/>
          <a:p>
            <a:r>
              <a:rPr lang="en-US" sz="2000" b="1" dirty="0" smtClean="0">
                <a:solidFill>
                  <a:schemeClr val="bg1"/>
                </a:solidFill>
                <a:latin typeface="Symbol" pitchFamily="18" charset="2"/>
              </a:rPr>
              <a:t>e&lt;&lt;1</a:t>
            </a:r>
            <a:endParaRPr lang="en-US" sz="2000" b="1" dirty="0">
              <a:solidFill>
                <a:schemeClr val="bg1"/>
              </a:solidFill>
              <a:latin typeface="Symbol" pitchFamily="18" charset="2"/>
            </a:endParaRPr>
          </a:p>
        </p:txBody>
      </p:sp>
      <p:pic>
        <p:nvPicPr>
          <p:cNvPr id="18" name="Pictur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6063" y="1444821"/>
            <a:ext cx="6523422" cy="621734"/>
          </a:xfrm>
          <a:prstGeom prst="rect">
            <a:avLst/>
          </a:prstGeom>
          <a:ln>
            <a:solidFill>
              <a:srgbClr val="9B3937"/>
            </a:solidFill>
          </a:ln>
        </p:spPr>
      </p:pic>
    </p:spTree>
    <p:extLst>
      <p:ext uri="{BB962C8B-B14F-4D97-AF65-F5344CB8AC3E}">
        <p14:creationId xmlns:p14="http://schemas.microsoft.com/office/powerpoint/2010/main" val="9008743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4" name="TextBox 2"/>
          <p:cNvSpPr txBox="1">
            <a:spLocks noChangeArrowheads="1"/>
          </p:cNvSpPr>
          <p:nvPr/>
        </p:nvSpPr>
        <p:spPr bwMode="auto">
          <a:xfrm>
            <a:off x="157636" y="738375"/>
            <a:ext cx="7913687" cy="646331"/>
          </a:xfrm>
          <a:prstGeom prst="rect">
            <a:avLst/>
          </a:prstGeom>
          <a:solidFill>
            <a:schemeClr val="accent2">
              <a:lumMod val="75000"/>
            </a:schemeClr>
          </a:solidFill>
          <a:ln w="9525">
            <a:noFill/>
            <a:miter lim="800000"/>
            <a:headEnd/>
            <a:tailEnd/>
          </a:ln>
        </p:spPr>
        <p:txBody>
          <a:bodyPr wrap="square">
            <a:spAutoFit/>
          </a:bodyPr>
          <a:lstStyle/>
          <a:p>
            <a:r>
              <a:rPr lang="en-US" dirty="0" smtClean="0">
                <a:solidFill>
                  <a:prstClr val="white"/>
                </a:solidFill>
                <a:latin typeface="Arial Black" pitchFamily="34" charset="0"/>
              </a:rPr>
              <a:t> initial phase </a:t>
            </a:r>
            <a:r>
              <a:rPr lang="en-US" dirty="0" smtClean="0">
                <a:solidFill>
                  <a:prstClr val="white"/>
                </a:solidFill>
                <a:latin typeface="Arial Black" pitchFamily="34" charset="0"/>
                <a:sym typeface="Wingdings" panose="05000000000000000000" pitchFamily="2" charset="2"/>
              </a:rPr>
              <a:t></a:t>
            </a:r>
            <a:r>
              <a:rPr lang="en-US" dirty="0" smtClean="0">
                <a:solidFill>
                  <a:prstClr val="white"/>
                </a:solidFill>
                <a:latin typeface="Arial Black" pitchFamily="34" charset="0"/>
              </a:rPr>
              <a:t> </a:t>
            </a:r>
            <a:r>
              <a:rPr lang="en-US" dirty="0" smtClean="0">
                <a:solidFill>
                  <a:srgbClr val="FFFFFF"/>
                </a:solidFill>
                <a:latin typeface="Symbol" pitchFamily="18" charset="2"/>
              </a:rPr>
              <a:t>   </a:t>
            </a:r>
            <a:r>
              <a:rPr lang="en-US" dirty="0">
                <a:solidFill>
                  <a:srgbClr val="FFFFFF"/>
                </a:solidFill>
                <a:latin typeface="Arial Black" pitchFamily="34" charset="0"/>
              </a:rPr>
              <a:t>dC</a:t>
            </a:r>
            <a:r>
              <a:rPr lang="en-US" baseline="-25000" dirty="0">
                <a:solidFill>
                  <a:srgbClr val="FFFFFF"/>
                </a:solidFill>
                <a:latin typeface="Arial Black" pitchFamily="34" charset="0"/>
              </a:rPr>
              <a:t>12 </a:t>
            </a:r>
            <a:r>
              <a:rPr lang="en-US" dirty="0">
                <a:solidFill>
                  <a:srgbClr val="FFFFFF"/>
                </a:solidFill>
                <a:latin typeface="Arial Black" pitchFamily="34" charset="0"/>
              </a:rPr>
              <a:t>/</a:t>
            </a:r>
            <a:r>
              <a:rPr lang="en-US" dirty="0" err="1">
                <a:solidFill>
                  <a:srgbClr val="FFFFFF"/>
                </a:solidFill>
                <a:latin typeface="Arial Black" pitchFamily="34" charset="0"/>
              </a:rPr>
              <a:t>dt</a:t>
            </a:r>
            <a:r>
              <a:rPr lang="en-US" dirty="0">
                <a:solidFill>
                  <a:srgbClr val="FFFFFF"/>
                </a:solidFill>
                <a:latin typeface="Arial Black" pitchFamily="34" charset="0"/>
              </a:rPr>
              <a:t> = </a:t>
            </a:r>
            <a:r>
              <a:rPr lang="en-US" dirty="0">
                <a:solidFill>
                  <a:srgbClr val="FFFFFF"/>
                </a:solidFill>
                <a:latin typeface="Symbol" pitchFamily="18" charset="2"/>
              </a:rPr>
              <a:t>t</a:t>
            </a:r>
            <a:r>
              <a:rPr lang="en-US" dirty="0">
                <a:solidFill>
                  <a:srgbClr val="FFFFFF"/>
                </a:solidFill>
                <a:latin typeface="Arial Black" pitchFamily="34" charset="0"/>
              </a:rPr>
              <a:t>- </a:t>
            </a:r>
            <a:r>
              <a:rPr lang="en-US" dirty="0" smtClean="0">
                <a:solidFill>
                  <a:srgbClr val="FFFFFF"/>
                </a:solidFill>
                <a:latin typeface="Symbol" pitchFamily="18" charset="2"/>
              </a:rPr>
              <a:t>y(</a:t>
            </a:r>
            <a:r>
              <a:rPr lang="en-US" dirty="0" smtClean="0">
                <a:solidFill>
                  <a:srgbClr val="FFFFFF"/>
                </a:solidFill>
                <a:latin typeface="Arial" pitchFamily="34" charset="0"/>
                <a:cs typeface="Arial" pitchFamily="34" charset="0"/>
              </a:rPr>
              <a:t>s</a:t>
            </a:r>
            <a:r>
              <a:rPr lang="en-US" dirty="0" smtClean="0">
                <a:solidFill>
                  <a:srgbClr val="FFFFFF"/>
                </a:solidFill>
                <a:latin typeface="Symbol" pitchFamily="18" charset="2"/>
              </a:rPr>
              <a:t>)</a:t>
            </a:r>
            <a:r>
              <a:rPr lang="en-US" dirty="0" smtClean="0">
                <a:solidFill>
                  <a:srgbClr val="FFFFFF"/>
                </a:solidFill>
                <a:latin typeface="Arial Black" pitchFamily="34" charset="0"/>
              </a:rPr>
              <a:t>C</a:t>
            </a:r>
            <a:r>
              <a:rPr lang="en-US" baseline="-25000" dirty="0" smtClean="0">
                <a:solidFill>
                  <a:srgbClr val="FFFFFF"/>
                </a:solidFill>
                <a:latin typeface="Arial Black" pitchFamily="34" charset="0"/>
              </a:rPr>
              <a:t>12.  </a:t>
            </a:r>
          </a:p>
          <a:p>
            <a:r>
              <a:rPr lang="en-US" dirty="0" smtClean="0">
                <a:solidFill>
                  <a:prstClr val="white"/>
                </a:solidFill>
                <a:latin typeface="Arial Black" pitchFamily="34" charset="0"/>
                <a:sym typeface="Wingdings" panose="05000000000000000000" pitchFamily="2" charset="2"/>
              </a:rPr>
              <a:t> </a:t>
            </a:r>
            <a:r>
              <a:rPr lang="en-US" dirty="0" smtClean="0">
                <a:solidFill>
                  <a:prstClr val="white"/>
                </a:solidFill>
                <a:latin typeface="Arial Black" pitchFamily="34" charset="0"/>
              </a:rPr>
              <a:t>C </a:t>
            </a:r>
            <a:r>
              <a:rPr lang="en-US" dirty="0">
                <a:solidFill>
                  <a:prstClr val="white"/>
                </a:solidFill>
                <a:latin typeface="Arial Black" pitchFamily="34" charset="0"/>
              </a:rPr>
              <a:t>= finger strain tensor for </a:t>
            </a:r>
            <a:r>
              <a:rPr lang="en-US" dirty="0" smtClean="0">
                <a:solidFill>
                  <a:prstClr val="white"/>
                </a:solidFill>
                <a:latin typeface="Arial Black" pitchFamily="34" charset="0"/>
              </a:rPr>
              <a:t>a nonlinear elastic </a:t>
            </a:r>
            <a:r>
              <a:rPr lang="en-US" dirty="0">
                <a:solidFill>
                  <a:prstClr val="white"/>
                </a:solidFill>
                <a:latin typeface="Arial Black" pitchFamily="34" charset="0"/>
              </a:rPr>
              <a:t>solid.</a:t>
            </a:r>
          </a:p>
        </p:txBody>
      </p:sp>
      <p:pic>
        <p:nvPicPr>
          <p:cNvPr id="20495" name="Picture 15"/>
          <p:cNvPicPr>
            <a:picLocks noChangeAspect="1" noChangeArrowheads="1"/>
          </p:cNvPicPr>
          <p:nvPr/>
        </p:nvPicPr>
        <p:blipFill>
          <a:blip r:embed="rId3" cstate="print"/>
          <a:srcRect/>
          <a:stretch>
            <a:fillRect/>
          </a:stretch>
        </p:blipFill>
        <p:spPr bwMode="auto">
          <a:xfrm>
            <a:off x="157636" y="1660699"/>
            <a:ext cx="2835275" cy="1185863"/>
          </a:xfrm>
          <a:prstGeom prst="rect">
            <a:avLst/>
          </a:prstGeom>
          <a:noFill/>
          <a:ln w="9525">
            <a:noFill/>
            <a:miter lim="800000"/>
            <a:headEnd/>
            <a:tailEnd/>
          </a:ln>
        </p:spPr>
      </p:pic>
      <p:pic>
        <p:nvPicPr>
          <p:cNvPr id="20496" name="Picture 16" descr="Fast_C12"/>
          <p:cNvPicPr>
            <a:picLocks noChangeAspect="1" noChangeArrowheads="1"/>
          </p:cNvPicPr>
          <p:nvPr/>
        </p:nvPicPr>
        <p:blipFill rotWithShape="1">
          <a:blip r:embed="rId4" cstate="print"/>
          <a:srcRect l="11863" t="4965" r="8168" b="3972"/>
          <a:stretch/>
        </p:blipFill>
        <p:spPr bwMode="auto">
          <a:xfrm>
            <a:off x="3455407" y="2808436"/>
            <a:ext cx="4810126" cy="3217862"/>
          </a:xfrm>
          <a:prstGeom prst="rect">
            <a:avLst/>
          </a:prstGeom>
          <a:noFill/>
          <a:ln w="28575">
            <a:solidFill>
              <a:srgbClr val="FF0000"/>
            </a:solidFill>
            <a:miter lim="800000"/>
            <a:headEnd/>
            <a:tailEnd/>
          </a:ln>
        </p:spPr>
      </p:pic>
      <p:sp>
        <p:nvSpPr>
          <p:cNvPr id="20497" name="Text Box 17"/>
          <p:cNvSpPr txBox="1">
            <a:spLocks noChangeArrowheads="1"/>
          </p:cNvSpPr>
          <p:nvPr/>
        </p:nvSpPr>
        <p:spPr bwMode="auto">
          <a:xfrm>
            <a:off x="4305338" y="1712072"/>
            <a:ext cx="4192587" cy="915988"/>
          </a:xfrm>
          <a:prstGeom prst="rect">
            <a:avLst/>
          </a:prstGeom>
          <a:solidFill>
            <a:srgbClr val="FFFF00"/>
          </a:solidFill>
          <a:ln w="9525">
            <a:noFill/>
            <a:miter lim="800000"/>
            <a:headEnd/>
            <a:tailEnd/>
          </a:ln>
        </p:spPr>
        <p:txBody>
          <a:bodyPr wrap="square">
            <a:spAutoFit/>
          </a:bodyPr>
          <a:lstStyle/>
          <a:p>
            <a:r>
              <a:rPr lang="en-US" b="1" dirty="0" smtClean="0">
                <a:solidFill>
                  <a:srgbClr val="0000FF"/>
                </a:solidFill>
              </a:rPr>
              <a:t>Immediate yielding. If  </a:t>
            </a:r>
            <a:r>
              <a:rPr lang="en-US" b="1" dirty="0">
                <a:solidFill>
                  <a:srgbClr val="0000FF"/>
                </a:solidFill>
                <a:latin typeface="Symbol" pitchFamily="18" charset="2"/>
              </a:rPr>
              <a:t>t </a:t>
            </a:r>
            <a:r>
              <a:rPr lang="en-US" b="1" dirty="0">
                <a:solidFill>
                  <a:srgbClr val="0000FF"/>
                </a:solidFill>
              </a:rPr>
              <a:t> &gt;T</a:t>
            </a:r>
            <a:r>
              <a:rPr lang="en-US" b="1" baseline="-25000" dirty="0">
                <a:solidFill>
                  <a:srgbClr val="0000FF"/>
                </a:solidFill>
              </a:rPr>
              <a:t>12</a:t>
            </a:r>
            <a:r>
              <a:rPr lang="en-US" b="1" baseline="30000" dirty="0">
                <a:solidFill>
                  <a:srgbClr val="0000FF"/>
                </a:solidFill>
              </a:rPr>
              <a:t>e</a:t>
            </a:r>
            <a:r>
              <a:rPr lang="en-US" b="1" dirty="0">
                <a:solidFill>
                  <a:srgbClr val="0000FF"/>
                </a:solidFill>
              </a:rPr>
              <a:t>, </a:t>
            </a:r>
            <a:r>
              <a:rPr lang="en-US" b="1" dirty="0" smtClean="0">
                <a:solidFill>
                  <a:srgbClr val="0000FF"/>
                </a:solidFill>
              </a:rPr>
              <a:t>C</a:t>
            </a:r>
            <a:r>
              <a:rPr lang="en-US" b="1" baseline="-25000" dirty="0" smtClean="0">
                <a:solidFill>
                  <a:srgbClr val="0000FF"/>
                </a:solidFill>
              </a:rPr>
              <a:t>12</a:t>
            </a:r>
            <a:r>
              <a:rPr lang="en-US" b="1" dirty="0">
                <a:solidFill>
                  <a:srgbClr val="0000FF"/>
                </a:solidFill>
              </a:rPr>
              <a:t> </a:t>
            </a:r>
            <a:r>
              <a:rPr lang="en-US" b="1" dirty="0" smtClean="0">
                <a:solidFill>
                  <a:srgbClr val="0000FF"/>
                </a:solidFill>
              </a:rPr>
              <a:t>grows</a:t>
            </a:r>
            <a:r>
              <a:rPr lang="en-US" b="1" dirty="0">
                <a:solidFill>
                  <a:srgbClr val="0000FF"/>
                </a:solidFill>
              </a:rPr>
              <a:t>. </a:t>
            </a:r>
            <a:r>
              <a:rPr lang="en-US" b="1" dirty="0" smtClean="0">
                <a:solidFill>
                  <a:srgbClr val="0000FF"/>
                </a:solidFill>
              </a:rPr>
              <a:t> Elastic </a:t>
            </a:r>
            <a:r>
              <a:rPr lang="en-US" b="1" dirty="0">
                <a:solidFill>
                  <a:srgbClr val="0000FF"/>
                </a:solidFill>
              </a:rPr>
              <a:t>shear stress  T</a:t>
            </a:r>
            <a:r>
              <a:rPr lang="en-US" b="1" baseline="-25000" dirty="0">
                <a:solidFill>
                  <a:srgbClr val="0000FF"/>
                </a:solidFill>
              </a:rPr>
              <a:t>12</a:t>
            </a:r>
            <a:r>
              <a:rPr lang="en-US" b="1" dirty="0">
                <a:solidFill>
                  <a:srgbClr val="0000FF"/>
                </a:solidFill>
              </a:rPr>
              <a:t> </a:t>
            </a:r>
            <a:r>
              <a:rPr lang="en-US" b="1" dirty="0" smtClean="0">
                <a:solidFill>
                  <a:srgbClr val="0000FF"/>
                </a:solidFill>
              </a:rPr>
              <a:t>-&gt; 0,</a:t>
            </a:r>
          </a:p>
          <a:p>
            <a:r>
              <a:rPr lang="en-US" b="1" dirty="0" smtClean="0">
                <a:solidFill>
                  <a:srgbClr val="0000FF"/>
                </a:solidFill>
              </a:rPr>
              <a:t>Newtonian shear stress </a:t>
            </a:r>
            <a:r>
              <a:rPr lang="en-US" b="1" dirty="0" smtClean="0">
                <a:solidFill>
                  <a:srgbClr val="0000FF"/>
                </a:solidFill>
                <a:latin typeface="Symbol" pitchFamily="18" charset="2"/>
              </a:rPr>
              <a:t>k</a:t>
            </a:r>
            <a:r>
              <a:rPr lang="en-US" b="1" dirty="0" smtClean="0">
                <a:solidFill>
                  <a:srgbClr val="0000FF"/>
                </a:solidFill>
              </a:rPr>
              <a:t>=</a:t>
            </a:r>
            <a:r>
              <a:rPr lang="en-US" b="1" dirty="0" smtClean="0">
                <a:solidFill>
                  <a:srgbClr val="0000FF"/>
                </a:solidFill>
                <a:latin typeface="Symbol" pitchFamily="18" charset="2"/>
              </a:rPr>
              <a:t>t</a:t>
            </a:r>
            <a:r>
              <a:rPr lang="en-US" b="1" dirty="0" smtClean="0">
                <a:solidFill>
                  <a:srgbClr val="0000FF"/>
                </a:solidFill>
              </a:rPr>
              <a:t>-T</a:t>
            </a:r>
            <a:r>
              <a:rPr lang="en-US" b="1" baseline="-25000" dirty="0" smtClean="0">
                <a:solidFill>
                  <a:srgbClr val="0000FF"/>
                </a:solidFill>
              </a:rPr>
              <a:t>12 </a:t>
            </a:r>
            <a:r>
              <a:rPr lang="en-US" b="1" dirty="0" smtClean="0">
                <a:solidFill>
                  <a:srgbClr val="0000FF"/>
                </a:solidFill>
              </a:rPr>
              <a:t>-&gt;</a:t>
            </a:r>
            <a:r>
              <a:rPr lang="en-US" b="1" dirty="0" smtClean="0">
                <a:solidFill>
                  <a:srgbClr val="0000FF"/>
                </a:solidFill>
                <a:latin typeface="Symbol" pitchFamily="18" charset="2"/>
              </a:rPr>
              <a:t>t . </a:t>
            </a:r>
            <a:endParaRPr lang="en-US" b="1" dirty="0">
              <a:solidFill>
                <a:srgbClr val="0000FF"/>
              </a:solidFill>
              <a:latin typeface="Symbol" pitchFamily="18" charset="2"/>
            </a:endParaRPr>
          </a:p>
        </p:txBody>
      </p:sp>
      <p:sp>
        <p:nvSpPr>
          <p:cNvPr id="20498" name="Line 18"/>
          <p:cNvSpPr>
            <a:spLocks noChangeShapeType="1"/>
          </p:cNvSpPr>
          <p:nvPr/>
        </p:nvSpPr>
        <p:spPr bwMode="auto">
          <a:xfrm flipH="1">
            <a:off x="3455406" y="2628060"/>
            <a:ext cx="849931" cy="349831"/>
          </a:xfrm>
          <a:prstGeom prst="line">
            <a:avLst/>
          </a:prstGeom>
          <a:noFill/>
          <a:ln w="57150">
            <a:solidFill>
              <a:srgbClr val="FFFF00"/>
            </a:solidFill>
            <a:round/>
            <a:headEnd/>
            <a:tailEnd type="triangle" w="med" len="med"/>
          </a:ln>
        </p:spPr>
        <p:txBody>
          <a:bodyPr/>
          <a:lstStyle/>
          <a:p>
            <a:endParaRPr lang="en-US">
              <a:solidFill>
                <a:prstClr val="black"/>
              </a:solidFill>
            </a:endParaRPr>
          </a:p>
        </p:txBody>
      </p:sp>
      <p:sp>
        <p:nvSpPr>
          <p:cNvPr id="20499" name="Line 19"/>
          <p:cNvSpPr>
            <a:spLocks noChangeShapeType="1"/>
          </p:cNvSpPr>
          <p:nvPr/>
        </p:nvSpPr>
        <p:spPr bwMode="auto">
          <a:xfrm flipH="1" flipV="1">
            <a:off x="3691612" y="3787773"/>
            <a:ext cx="1211499" cy="0"/>
          </a:xfrm>
          <a:prstGeom prst="line">
            <a:avLst/>
          </a:prstGeom>
          <a:noFill/>
          <a:ln w="57150">
            <a:solidFill>
              <a:srgbClr val="00FF00"/>
            </a:solidFill>
            <a:round/>
            <a:headEnd/>
            <a:tailEnd type="triangle" w="med" len="med"/>
          </a:ln>
        </p:spPr>
        <p:txBody>
          <a:bodyPr/>
          <a:lstStyle/>
          <a:p>
            <a:endParaRPr lang="en-US">
              <a:solidFill>
                <a:prstClr val="black"/>
              </a:solidFill>
            </a:endParaRPr>
          </a:p>
        </p:txBody>
      </p:sp>
      <p:sp>
        <p:nvSpPr>
          <p:cNvPr id="20500" name="Text Box 20"/>
          <p:cNvSpPr txBox="1">
            <a:spLocks noChangeArrowheads="1"/>
          </p:cNvSpPr>
          <p:nvPr/>
        </p:nvSpPr>
        <p:spPr bwMode="auto">
          <a:xfrm>
            <a:off x="4661314" y="3575722"/>
            <a:ext cx="4256014" cy="923330"/>
          </a:xfrm>
          <a:prstGeom prst="rect">
            <a:avLst/>
          </a:prstGeom>
          <a:solidFill>
            <a:srgbClr val="00FF00"/>
          </a:solidFill>
          <a:ln w="9525">
            <a:noFill/>
            <a:miter lim="800000"/>
            <a:headEnd/>
            <a:tailEnd/>
          </a:ln>
        </p:spPr>
        <p:txBody>
          <a:bodyPr wrap="square">
            <a:spAutoFit/>
          </a:bodyPr>
          <a:lstStyle/>
          <a:p>
            <a:r>
              <a:rPr lang="en-US" b="1" dirty="0">
                <a:solidFill>
                  <a:srgbClr val="0000CC"/>
                </a:solidFill>
              </a:rPr>
              <a:t>If  </a:t>
            </a:r>
            <a:r>
              <a:rPr lang="en-US" b="1" dirty="0">
                <a:solidFill>
                  <a:srgbClr val="0000CC"/>
                </a:solidFill>
                <a:latin typeface="Symbol" pitchFamily="18" charset="2"/>
              </a:rPr>
              <a:t>t </a:t>
            </a:r>
            <a:r>
              <a:rPr lang="en-US" b="1" dirty="0">
                <a:solidFill>
                  <a:srgbClr val="0000CC"/>
                </a:solidFill>
              </a:rPr>
              <a:t> </a:t>
            </a:r>
            <a:r>
              <a:rPr lang="en-US" b="1" dirty="0" smtClean="0">
                <a:solidFill>
                  <a:srgbClr val="0000CC"/>
                </a:solidFill>
              </a:rPr>
              <a:t>&lt; T</a:t>
            </a:r>
            <a:r>
              <a:rPr lang="en-US" b="1" baseline="-25000" dirty="0" smtClean="0">
                <a:solidFill>
                  <a:srgbClr val="0000CC"/>
                </a:solidFill>
              </a:rPr>
              <a:t>12</a:t>
            </a:r>
            <a:r>
              <a:rPr lang="en-US" b="1" baseline="30000" dirty="0" smtClean="0">
                <a:solidFill>
                  <a:srgbClr val="0000CC"/>
                </a:solidFill>
              </a:rPr>
              <a:t>e</a:t>
            </a:r>
            <a:r>
              <a:rPr lang="en-US" b="1" dirty="0" smtClean="0">
                <a:solidFill>
                  <a:srgbClr val="0000CC"/>
                </a:solidFill>
              </a:rPr>
              <a:t>, C</a:t>
            </a:r>
            <a:r>
              <a:rPr lang="en-US" b="1" baseline="-25000" dirty="0" smtClean="0">
                <a:solidFill>
                  <a:srgbClr val="0000CC"/>
                </a:solidFill>
              </a:rPr>
              <a:t>12 </a:t>
            </a:r>
            <a:r>
              <a:rPr lang="en-US" b="1" dirty="0" smtClean="0">
                <a:solidFill>
                  <a:srgbClr val="0000CC"/>
                </a:solidFill>
              </a:rPr>
              <a:t>grows until  </a:t>
            </a:r>
            <a:r>
              <a:rPr lang="en-US" b="1" dirty="0" smtClean="0">
                <a:solidFill>
                  <a:srgbClr val="0000CC"/>
                </a:solidFill>
                <a:latin typeface="Symbol" pitchFamily="18" charset="2"/>
              </a:rPr>
              <a:t>t -&gt;</a:t>
            </a:r>
            <a:r>
              <a:rPr lang="en-US" b="1" dirty="0" smtClean="0">
                <a:solidFill>
                  <a:srgbClr val="0000CC"/>
                </a:solidFill>
              </a:rPr>
              <a:t> T</a:t>
            </a:r>
            <a:r>
              <a:rPr lang="en-US" b="1" baseline="-25000" dirty="0" smtClean="0">
                <a:solidFill>
                  <a:srgbClr val="0000CC"/>
                </a:solidFill>
              </a:rPr>
              <a:t>12</a:t>
            </a:r>
            <a:r>
              <a:rPr lang="en-US" b="1" dirty="0" smtClean="0">
                <a:solidFill>
                  <a:srgbClr val="0000CC"/>
                </a:solidFill>
              </a:rPr>
              <a:t> . </a:t>
            </a:r>
          </a:p>
          <a:p>
            <a:r>
              <a:rPr lang="en-US" b="1" dirty="0" smtClean="0">
                <a:solidFill>
                  <a:srgbClr val="0000CC"/>
                </a:solidFill>
              </a:rPr>
              <a:t> And re-balancing terms in the equation, t must rescale a slow time scale.</a:t>
            </a:r>
            <a:endParaRPr lang="en-US" b="1" dirty="0">
              <a:solidFill>
                <a:srgbClr val="0000CC"/>
              </a:solidFill>
            </a:endParaRPr>
          </a:p>
        </p:txBody>
      </p:sp>
      <p:sp>
        <p:nvSpPr>
          <p:cNvPr id="21" name="TextBox 20"/>
          <p:cNvSpPr txBox="1"/>
          <p:nvPr/>
        </p:nvSpPr>
        <p:spPr>
          <a:xfrm>
            <a:off x="1801352" y="3757661"/>
            <a:ext cx="1540266" cy="1077218"/>
          </a:xfrm>
          <a:prstGeom prst="rect">
            <a:avLst/>
          </a:prstGeom>
          <a:solidFill>
            <a:schemeClr val="bg1"/>
          </a:solidFill>
          <a:ln w="28575">
            <a:solidFill>
              <a:srgbClr val="FF0000"/>
            </a:solidFill>
          </a:ln>
        </p:spPr>
        <p:txBody>
          <a:bodyPr wrap="square" rtlCol="0">
            <a:spAutoFit/>
          </a:bodyPr>
          <a:lstStyle/>
          <a:p>
            <a:r>
              <a:rPr lang="en-US" sz="1600" b="1" dirty="0" smtClean="0"/>
              <a:t>Plot of elastic shear stress </a:t>
            </a:r>
          </a:p>
          <a:p>
            <a:r>
              <a:rPr lang="en-US" sz="1600" b="1" dirty="0" smtClean="0"/>
              <a:t>T</a:t>
            </a:r>
            <a:r>
              <a:rPr lang="en-US" sz="1600" b="1" baseline="-25000" dirty="0" smtClean="0"/>
              <a:t>12</a:t>
            </a:r>
            <a:r>
              <a:rPr lang="en-US" sz="1600" b="1" dirty="0" smtClean="0"/>
              <a:t> =</a:t>
            </a:r>
          </a:p>
          <a:p>
            <a:endParaRPr lang="en-US" sz="1600" b="1" dirty="0"/>
          </a:p>
        </p:txBody>
      </p:sp>
      <p:pic>
        <p:nvPicPr>
          <p:cNvPr id="20" name="Picture 3"/>
          <p:cNvPicPr>
            <a:picLocks noChangeAspect="1" noChangeArrowheads="1"/>
          </p:cNvPicPr>
          <p:nvPr/>
        </p:nvPicPr>
        <p:blipFill>
          <a:blip r:embed="rId5" cstate="print"/>
          <a:srcRect l="63112"/>
          <a:stretch>
            <a:fillRect/>
          </a:stretch>
        </p:blipFill>
        <p:spPr bwMode="auto">
          <a:xfrm>
            <a:off x="2444901" y="4317996"/>
            <a:ext cx="717421" cy="328490"/>
          </a:xfrm>
          <a:prstGeom prst="rect">
            <a:avLst/>
          </a:prstGeom>
          <a:noFill/>
          <a:ln w="9525">
            <a:noFill/>
            <a:miter lim="800000"/>
            <a:headEnd/>
            <a:tailEnd/>
          </a:ln>
        </p:spPr>
      </p:pic>
      <p:sp>
        <p:nvSpPr>
          <p:cNvPr id="3" name="TextBox 2"/>
          <p:cNvSpPr txBox="1"/>
          <p:nvPr/>
        </p:nvSpPr>
        <p:spPr>
          <a:xfrm>
            <a:off x="4864734" y="5857021"/>
            <a:ext cx="744114" cy="338554"/>
          </a:xfrm>
          <a:prstGeom prst="rect">
            <a:avLst/>
          </a:prstGeom>
          <a:noFill/>
          <a:ln>
            <a:noFill/>
          </a:ln>
        </p:spPr>
        <p:txBody>
          <a:bodyPr wrap="none" rtlCol="0">
            <a:spAutoFit/>
          </a:bodyPr>
          <a:lstStyle/>
          <a:p>
            <a:r>
              <a:rPr lang="en-US" sz="1600" b="1" dirty="0" smtClean="0"/>
              <a:t>strain</a:t>
            </a:r>
            <a:endParaRPr lang="en-US" sz="1600" b="1" dirty="0"/>
          </a:p>
        </p:txBody>
      </p:sp>
      <p:sp>
        <p:nvSpPr>
          <p:cNvPr id="26" name="Rectangle 25"/>
          <p:cNvSpPr/>
          <p:nvPr/>
        </p:nvSpPr>
        <p:spPr>
          <a:xfrm>
            <a:off x="2615137" y="2946156"/>
            <a:ext cx="726481" cy="523220"/>
          </a:xfrm>
          <a:prstGeom prst="rect">
            <a:avLst/>
          </a:prstGeom>
        </p:spPr>
        <p:txBody>
          <a:bodyPr wrap="none">
            <a:spAutoFit/>
          </a:bodyPr>
          <a:lstStyle/>
          <a:p>
            <a:r>
              <a:rPr lang="en-US" sz="2800" b="1" dirty="0" smtClean="0">
                <a:solidFill>
                  <a:srgbClr val="0000FF"/>
                </a:solidFill>
              </a:rPr>
              <a:t>T</a:t>
            </a:r>
            <a:r>
              <a:rPr lang="en-US" sz="2800" b="1" baseline="-25000" dirty="0" smtClean="0">
                <a:solidFill>
                  <a:srgbClr val="0000FF"/>
                </a:solidFill>
              </a:rPr>
              <a:t>12</a:t>
            </a:r>
            <a:r>
              <a:rPr lang="en-US" sz="2800" b="1" baseline="30000" dirty="0" smtClean="0">
                <a:solidFill>
                  <a:srgbClr val="0000FF"/>
                </a:solidFill>
              </a:rPr>
              <a:t>e</a:t>
            </a:r>
            <a:endParaRPr lang="en-US" sz="2800" dirty="0"/>
          </a:p>
        </p:txBody>
      </p:sp>
      <p:cxnSp>
        <p:nvCxnSpPr>
          <p:cNvPr id="8" name="Straight Arrow Connector 7"/>
          <p:cNvCxnSpPr/>
          <p:nvPr/>
        </p:nvCxnSpPr>
        <p:spPr>
          <a:xfrm>
            <a:off x="3331731" y="3228086"/>
            <a:ext cx="548640"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1579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9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49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050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4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97" grpId="0" animBg="1"/>
      <p:bldP spid="20498" grpId="0" animBg="1"/>
      <p:bldP spid="20499" grpId="0" animBg="1"/>
      <p:bldP spid="2050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4.3|1.7"/>
</p:tagLst>
</file>

<file path=ppt/tags/tag2.xml><?xml version="1.0" encoding="utf-8"?>
<p:tagLst xmlns:a="http://schemas.openxmlformats.org/drawingml/2006/main" xmlns:r="http://schemas.openxmlformats.org/officeDocument/2006/relationships" xmlns:p="http://schemas.openxmlformats.org/presentationml/2006/main">
  <p:tag name="TIMING" val="|191.8|32.7|5"/>
</p:tagLst>
</file>

<file path=ppt/tags/tag3.xml><?xml version="1.0" encoding="utf-8"?>
<p:tagLst xmlns:a="http://schemas.openxmlformats.org/drawingml/2006/main" xmlns:r="http://schemas.openxmlformats.org/officeDocument/2006/relationships" xmlns:p="http://schemas.openxmlformats.org/presentationml/2006/main">
  <p:tag name="TIMING" val="|191.8|32.7|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4356</TotalTime>
  <Words>2377</Words>
  <Application>Microsoft Office PowerPoint</Application>
  <PresentationFormat>On-screen Show (4:3)</PresentationFormat>
  <Paragraphs>263</Paragraphs>
  <Slides>27</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Arial Black</vt:lpstr>
      <vt:lpstr>Calibri</vt:lpstr>
      <vt:lpstr>Symbol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Single layer:  There can be many unstable modes.  </vt:lpstr>
      <vt:lpstr> Stability of shear banded (two –layer) flow can have an interfacial instability.</vt:lpstr>
      <vt:lpstr> Shear banded flow a =5 (wormlike micellar solution)</vt:lpstr>
      <vt:lpstr>PowerPoint Presentation</vt:lpstr>
      <vt:lpstr>An unusual result is that the single layer yielded flow can have discrete unstable bulk modes. </vt:lpstr>
      <vt:lpstr>PowerPoint Presentation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borchern</dc:creator>
  <cp:lastModifiedBy>FAD</cp:lastModifiedBy>
  <cp:revision>405</cp:revision>
  <dcterms:created xsi:type="dcterms:W3CDTF">2014-02-19T23:34:34Z</dcterms:created>
  <dcterms:modified xsi:type="dcterms:W3CDTF">2017-02-15T21:04:00Z</dcterms:modified>
</cp:coreProperties>
</file>