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0" r:id="rId1"/>
  </p:sldMasterIdLst>
  <p:notesMasterIdLst>
    <p:notesMasterId r:id="rId60"/>
  </p:notesMasterIdLst>
  <p:sldIdLst>
    <p:sldId id="262" r:id="rId2"/>
    <p:sldId id="404" r:id="rId3"/>
    <p:sldId id="400" r:id="rId4"/>
    <p:sldId id="336" r:id="rId5"/>
    <p:sldId id="368" r:id="rId6"/>
    <p:sldId id="327" r:id="rId7"/>
    <p:sldId id="330" r:id="rId8"/>
    <p:sldId id="328" r:id="rId9"/>
    <p:sldId id="366" r:id="rId10"/>
    <p:sldId id="344" r:id="rId11"/>
    <p:sldId id="348" r:id="rId12"/>
    <p:sldId id="401" r:id="rId13"/>
    <p:sldId id="381" r:id="rId14"/>
    <p:sldId id="349" r:id="rId15"/>
    <p:sldId id="352" r:id="rId16"/>
    <p:sldId id="353" r:id="rId17"/>
    <p:sldId id="374" r:id="rId18"/>
    <p:sldId id="389" r:id="rId19"/>
    <p:sldId id="356" r:id="rId20"/>
    <p:sldId id="390" r:id="rId21"/>
    <p:sldId id="396" r:id="rId22"/>
    <p:sldId id="392" r:id="rId23"/>
    <p:sldId id="394" r:id="rId24"/>
    <p:sldId id="399" r:id="rId25"/>
    <p:sldId id="386" r:id="rId26"/>
    <p:sldId id="385" r:id="rId27"/>
    <p:sldId id="402" r:id="rId28"/>
    <p:sldId id="403" r:id="rId29"/>
    <p:sldId id="387" r:id="rId30"/>
    <p:sldId id="388" r:id="rId31"/>
    <p:sldId id="376" r:id="rId32"/>
    <p:sldId id="354" r:id="rId33"/>
    <p:sldId id="359" r:id="rId34"/>
    <p:sldId id="360" r:id="rId35"/>
    <p:sldId id="357" r:id="rId36"/>
    <p:sldId id="363" r:id="rId37"/>
    <p:sldId id="365" r:id="rId38"/>
    <p:sldId id="377" r:id="rId39"/>
    <p:sldId id="378" r:id="rId40"/>
    <p:sldId id="367" r:id="rId41"/>
    <p:sldId id="370" r:id="rId42"/>
    <p:sldId id="382" r:id="rId43"/>
    <p:sldId id="371" r:id="rId44"/>
    <p:sldId id="379" r:id="rId45"/>
    <p:sldId id="380" r:id="rId46"/>
    <p:sldId id="373" r:id="rId47"/>
    <p:sldId id="361" r:id="rId48"/>
    <p:sldId id="362" r:id="rId49"/>
    <p:sldId id="314" r:id="rId50"/>
    <p:sldId id="316" r:id="rId51"/>
    <p:sldId id="319" r:id="rId52"/>
    <p:sldId id="320" r:id="rId53"/>
    <p:sldId id="322" r:id="rId54"/>
    <p:sldId id="342" r:id="rId55"/>
    <p:sldId id="298" r:id="rId56"/>
    <p:sldId id="383" r:id="rId57"/>
    <p:sldId id="384" r:id="rId58"/>
    <p:sldId id="369" r:id="rId59"/>
  </p:sldIdLst>
  <p:sldSz cx="9144000" cy="6858000" type="screen4x3"/>
  <p:notesSz cx="6858000" cy="9144000"/>
  <p:embeddedFontLst>
    <p:embeddedFont>
      <p:font typeface="MS PGothic" panose="020B0600070205080204" pitchFamily="34" charset="-128"/>
      <p:regular r:id="rId61"/>
    </p:embeddedFont>
    <p:embeddedFont>
      <p:font typeface="Cambria Math" panose="02040503050406030204" pitchFamily="18" charset="0"/>
      <p:regular r:id="rId62"/>
    </p:embeddedFont>
    <p:embeddedFont>
      <p:font typeface="Times" panose="02020603050405020304" pitchFamily="18" charset="0"/>
      <p:regular r:id="rId63"/>
      <p:bold r:id="rId64"/>
      <p:italic r:id="rId65"/>
      <p:boldItalic r:id="rId66"/>
    </p:embeddedFont>
    <p:embeddedFont>
      <p:font typeface="Arial Black" panose="020B0A04020102020204" pitchFamily="34" charset="0"/>
      <p:bold r:id="rId67"/>
    </p:embeddedFont>
    <p:embeddedFont>
      <p:font typeface="Calibri" panose="020F0502020204030204" pitchFamily="34" charset="0"/>
      <p:regular r:id="rId68"/>
      <p:bold r:id="rId69"/>
      <p:italic r:id="rId70"/>
      <p:boldItalic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00"/>
    <a:srgbClr val="2A3674"/>
    <a:srgbClr val="7294C4"/>
    <a:srgbClr val="FFCC00"/>
    <a:srgbClr val="FF6600"/>
    <a:srgbClr val="B0BB8B"/>
    <a:srgbClr val="008000"/>
    <a:srgbClr val="729F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597" autoAdjust="0"/>
    <p:restoredTop sz="99086" autoAdjust="0"/>
  </p:normalViewPr>
  <p:slideViewPr>
    <p:cSldViewPr snapToGrid="0">
      <p:cViewPr varScale="1">
        <p:scale>
          <a:sx n="116" d="100"/>
          <a:sy n="116" d="100"/>
        </p:scale>
        <p:origin x="-43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3.fntdata"/><Relationship Id="rId68" Type="http://schemas.openxmlformats.org/officeDocument/2006/relationships/font" Target="fonts/font8.fntdata"/><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oleObject" Target="file:///C:\Users\jmlink\Documents\Chandler\R6231_LG.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jmlink\Documents\Chandler\R6231_LG.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jmlink\Documents\Chandler\R6231_L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117933639024823"/>
          <c:y val="5.1400554097404488E-2"/>
          <c:w val="0.69290484185072687"/>
          <c:h val="0.78237802883335239"/>
        </c:manualLayout>
      </c:layout>
      <c:scatterChart>
        <c:scatterStyle val="lineMarker"/>
        <c:varyColors val="0"/>
        <c:ser>
          <c:idx val="0"/>
          <c:order val="0"/>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Flasher!$B$5:$B$1028</c:f>
              <c:numCache>
                <c:formatCode>General</c:formatCode>
                <c:ptCount val="1024"/>
                <c:pt idx="0">
                  <c:v>0</c:v>
                </c:pt>
                <c:pt idx="1">
                  <c:v>0</c:v>
                </c:pt>
                <c:pt idx="2">
                  <c:v>0</c:v>
                </c:pt>
                <c:pt idx="3">
                  <c:v>18</c:v>
                </c:pt>
                <c:pt idx="4">
                  <c:v>110</c:v>
                </c:pt>
                <c:pt idx="5">
                  <c:v>83</c:v>
                </c:pt>
                <c:pt idx="6">
                  <c:v>56</c:v>
                </c:pt>
                <c:pt idx="7">
                  <c:v>54</c:v>
                </c:pt>
                <c:pt idx="8">
                  <c:v>52</c:v>
                </c:pt>
                <c:pt idx="9">
                  <c:v>41</c:v>
                </c:pt>
                <c:pt idx="10">
                  <c:v>34</c:v>
                </c:pt>
                <c:pt idx="11">
                  <c:v>25</c:v>
                </c:pt>
                <c:pt idx="12">
                  <c:v>19</c:v>
                </c:pt>
                <c:pt idx="13">
                  <c:v>18</c:v>
                </c:pt>
                <c:pt idx="14">
                  <c:v>19</c:v>
                </c:pt>
                <c:pt idx="15">
                  <c:v>28</c:v>
                </c:pt>
                <c:pt idx="16">
                  <c:v>273</c:v>
                </c:pt>
                <c:pt idx="17">
                  <c:v>2543</c:v>
                </c:pt>
                <c:pt idx="18">
                  <c:v>14529</c:v>
                </c:pt>
                <c:pt idx="19">
                  <c:v>43184</c:v>
                </c:pt>
                <c:pt idx="20">
                  <c:v>71726</c:v>
                </c:pt>
                <c:pt idx="21">
                  <c:v>66541</c:v>
                </c:pt>
                <c:pt idx="22">
                  <c:v>34674</c:v>
                </c:pt>
                <c:pt idx="23">
                  <c:v>10429</c:v>
                </c:pt>
                <c:pt idx="24">
                  <c:v>1941</c:v>
                </c:pt>
                <c:pt idx="25">
                  <c:v>230</c:v>
                </c:pt>
                <c:pt idx="26">
                  <c:v>25</c:v>
                </c:pt>
                <c:pt idx="27">
                  <c:v>3</c:v>
                </c:pt>
                <c:pt idx="28">
                  <c:v>0</c:v>
                </c:pt>
                <c:pt idx="29">
                  <c:v>5</c:v>
                </c:pt>
                <c:pt idx="30">
                  <c:v>2</c:v>
                </c:pt>
                <c:pt idx="31">
                  <c:v>4</c:v>
                </c:pt>
                <c:pt idx="32">
                  <c:v>6</c:v>
                </c:pt>
                <c:pt idx="33">
                  <c:v>5</c:v>
                </c:pt>
                <c:pt idx="34">
                  <c:v>6</c:v>
                </c:pt>
                <c:pt idx="35">
                  <c:v>4</c:v>
                </c:pt>
                <c:pt idx="36">
                  <c:v>3</c:v>
                </c:pt>
                <c:pt idx="37">
                  <c:v>3</c:v>
                </c:pt>
                <c:pt idx="38">
                  <c:v>7</c:v>
                </c:pt>
                <c:pt idx="39">
                  <c:v>2</c:v>
                </c:pt>
                <c:pt idx="40">
                  <c:v>3</c:v>
                </c:pt>
                <c:pt idx="41">
                  <c:v>5</c:v>
                </c:pt>
                <c:pt idx="42">
                  <c:v>4</c:v>
                </c:pt>
                <c:pt idx="43">
                  <c:v>1</c:v>
                </c:pt>
                <c:pt idx="44">
                  <c:v>2</c:v>
                </c:pt>
                <c:pt idx="45">
                  <c:v>3</c:v>
                </c:pt>
                <c:pt idx="46">
                  <c:v>2</c:v>
                </c:pt>
                <c:pt idx="47">
                  <c:v>3</c:v>
                </c:pt>
                <c:pt idx="48">
                  <c:v>2</c:v>
                </c:pt>
                <c:pt idx="49">
                  <c:v>1</c:v>
                </c:pt>
                <c:pt idx="50">
                  <c:v>0</c:v>
                </c:pt>
                <c:pt idx="51">
                  <c:v>2</c:v>
                </c:pt>
                <c:pt idx="52">
                  <c:v>0</c:v>
                </c:pt>
                <c:pt idx="53">
                  <c:v>2</c:v>
                </c:pt>
                <c:pt idx="54">
                  <c:v>3</c:v>
                </c:pt>
                <c:pt idx="55">
                  <c:v>5</c:v>
                </c:pt>
                <c:pt idx="56">
                  <c:v>3</c:v>
                </c:pt>
                <c:pt idx="57">
                  <c:v>0</c:v>
                </c:pt>
                <c:pt idx="58">
                  <c:v>2</c:v>
                </c:pt>
                <c:pt idx="59">
                  <c:v>1</c:v>
                </c:pt>
                <c:pt idx="60">
                  <c:v>1</c:v>
                </c:pt>
                <c:pt idx="61">
                  <c:v>5</c:v>
                </c:pt>
                <c:pt idx="62">
                  <c:v>3</c:v>
                </c:pt>
                <c:pt idx="63">
                  <c:v>2</c:v>
                </c:pt>
                <c:pt idx="64">
                  <c:v>1</c:v>
                </c:pt>
                <c:pt idx="65">
                  <c:v>1</c:v>
                </c:pt>
                <c:pt idx="66">
                  <c:v>0</c:v>
                </c:pt>
                <c:pt idx="67">
                  <c:v>1</c:v>
                </c:pt>
                <c:pt idx="68">
                  <c:v>1</c:v>
                </c:pt>
                <c:pt idx="69">
                  <c:v>3</c:v>
                </c:pt>
                <c:pt idx="70">
                  <c:v>2</c:v>
                </c:pt>
                <c:pt idx="71">
                  <c:v>3</c:v>
                </c:pt>
                <c:pt idx="72">
                  <c:v>7</c:v>
                </c:pt>
                <c:pt idx="73">
                  <c:v>0</c:v>
                </c:pt>
                <c:pt idx="74">
                  <c:v>4</c:v>
                </c:pt>
                <c:pt idx="75">
                  <c:v>2</c:v>
                </c:pt>
                <c:pt idx="76">
                  <c:v>1</c:v>
                </c:pt>
                <c:pt idx="77">
                  <c:v>3</c:v>
                </c:pt>
                <c:pt idx="78">
                  <c:v>3</c:v>
                </c:pt>
                <c:pt idx="79">
                  <c:v>3</c:v>
                </c:pt>
                <c:pt idx="80">
                  <c:v>3</c:v>
                </c:pt>
                <c:pt idx="81">
                  <c:v>5</c:v>
                </c:pt>
                <c:pt idx="82">
                  <c:v>2</c:v>
                </c:pt>
                <c:pt idx="83">
                  <c:v>2</c:v>
                </c:pt>
                <c:pt idx="84">
                  <c:v>2</c:v>
                </c:pt>
                <c:pt idx="85">
                  <c:v>5</c:v>
                </c:pt>
                <c:pt idx="86">
                  <c:v>2</c:v>
                </c:pt>
                <c:pt idx="87">
                  <c:v>1</c:v>
                </c:pt>
                <c:pt idx="88">
                  <c:v>2</c:v>
                </c:pt>
                <c:pt idx="89">
                  <c:v>4</c:v>
                </c:pt>
                <c:pt idx="90">
                  <c:v>1</c:v>
                </c:pt>
                <c:pt idx="91">
                  <c:v>3</c:v>
                </c:pt>
                <c:pt idx="92">
                  <c:v>5</c:v>
                </c:pt>
                <c:pt idx="93">
                  <c:v>1</c:v>
                </c:pt>
                <c:pt idx="94">
                  <c:v>0</c:v>
                </c:pt>
                <c:pt idx="95">
                  <c:v>3</c:v>
                </c:pt>
                <c:pt idx="96">
                  <c:v>4</c:v>
                </c:pt>
                <c:pt idx="97">
                  <c:v>1</c:v>
                </c:pt>
                <c:pt idx="98">
                  <c:v>6</c:v>
                </c:pt>
                <c:pt idx="99">
                  <c:v>1</c:v>
                </c:pt>
                <c:pt idx="100">
                  <c:v>3</c:v>
                </c:pt>
                <c:pt idx="101">
                  <c:v>2</c:v>
                </c:pt>
                <c:pt idx="102">
                  <c:v>0</c:v>
                </c:pt>
                <c:pt idx="103">
                  <c:v>2</c:v>
                </c:pt>
                <c:pt idx="104">
                  <c:v>2</c:v>
                </c:pt>
                <c:pt idx="105">
                  <c:v>0</c:v>
                </c:pt>
                <c:pt idx="106">
                  <c:v>3</c:v>
                </c:pt>
                <c:pt idx="107">
                  <c:v>2</c:v>
                </c:pt>
                <c:pt idx="108">
                  <c:v>2</c:v>
                </c:pt>
                <c:pt idx="109">
                  <c:v>0</c:v>
                </c:pt>
                <c:pt idx="110">
                  <c:v>4</c:v>
                </c:pt>
                <c:pt idx="111">
                  <c:v>3</c:v>
                </c:pt>
                <c:pt idx="112">
                  <c:v>1</c:v>
                </c:pt>
                <c:pt idx="113">
                  <c:v>1</c:v>
                </c:pt>
                <c:pt idx="114">
                  <c:v>2</c:v>
                </c:pt>
                <c:pt idx="115">
                  <c:v>5</c:v>
                </c:pt>
                <c:pt idx="116">
                  <c:v>1</c:v>
                </c:pt>
                <c:pt idx="117">
                  <c:v>2</c:v>
                </c:pt>
                <c:pt idx="118">
                  <c:v>5</c:v>
                </c:pt>
                <c:pt idx="119">
                  <c:v>0</c:v>
                </c:pt>
                <c:pt idx="120">
                  <c:v>2</c:v>
                </c:pt>
                <c:pt idx="121">
                  <c:v>2</c:v>
                </c:pt>
                <c:pt idx="122">
                  <c:v>5</c:v>
                </c:pt>
                <c:pt idx="123">
                  <c:v>0</c:v>
                </c:pt>
                <c:pt idx="124">
                  <c:v>2</c:v>
                </c:pt>
                <c:pt idx="125">
                  <c:v>1</c:v>
                </c:pt>
                <c:pt idx="126">
                  <c:v>4</c:v>
                </c:pt>
                <c:pt idx="127">
                  <c:v>6</c:v>
                </c:pt>
                <c:pt idx="128">
                  <c:v>4</c:v>
                </c:pt>
                <c:pt idx="129">
                  <c:v>2</c:v>
                </c:pt>
                <c:pt idx="130">
                  <c:v>2</c:v>
                </c:pt>
                <c:pt idx="131">
                  <c:v>0</c:v>
                </c:pt>
                <c:pt idx="132">
                  <c:v>1</c:v>
                </c:pt>
                <c:pt idx="133">
                  <c:v>1</c:v>
                </c:pt>
                <c:pt idx="134">
                  <c:v>1</c:v>
                </c:pt>
                <c:pt idx="135">
                  <c:v>2</c:v>
                </c:pt>
                <c:pt idx="136">
                  <c:v>1</c:v>
                </c:pt>
                <c:pt idx="137">
                  <c:v>1</c:v>
                </c:pt>
                <c:pt idx="138">
                  <c:v>3</c:v>
                </c:pt>
                <c:pt idx="139">
                  <c:v>2</c:v>
                </c:pt>
                <c:pt idx="140">
                  <c:v>2</c:v>
                </c:pt>
                <c:pt idx="141">
                  <c:v>3</c:v>
                </c:pt>
                <c:pt idx="142">
                  <c:v>2</c:v>
                </c:pt>
                <c:pt idx="143">
                  <c:v>3</c:v>
                </c:pt>
                <c:pt idx="144">
                  <c:v>0</c:v>
                </c:pt>
                <c:pt idx="145">
                  <c:v>1</c:v>
                </c:pt>
                <c:pt idx="146">
                  <c:v>2</c:v>
                </c:pt>
                <c:pt idx="147">
                  <c:v>0</c:v>
                </c:pt>
                <c:pt idx="148">
                  <c:v>0</c:v>
                </c:pt>
                <c:pt idx="149">
                  <c:v>0</c:v>
                </c:pt>
                <c:pt idx="150">
                  <c:v>2</c:v>
                </c:pt>
                <c:pt idx="151">
                  <c:v>1</c:v>
                </c:pt>
                <c:pt idx="152">
                  <c:v>0</c:v>
                </c:pt>
                <c:pt idx="153">
                  <c:v>2</c:v>
                </c:pt>
                <c:pt idx="154">
                  <c:v>1</c:v>
                </c:pt>
                <c:pt idx="155">
                  <c:v>0</c:v>
                </c:pt>
                <c:pt idx="156">
                  <c:v>0</c:v>
                </c:pt>
                <c:pt idx="157">
                  <c:v>1</c:v>
                </c:pt>
                <c:pt idx="158">
                  <c:v>4</c:v>
                </c:pt>
                <c:pt idx="159">
                  <c:v>0</c:v>
                </c:pt>
                <c:pt idx="160">
                  <c:v>1</c:v>
                </c:pt>
                <c:pt idx="161">
                  <c:v>1</c:v>
                </c:pt>
                <c:pt idx="162">
                  <c:v>2</c:v>
                </c:pt>
                <c:pt idx="163">
                  <c:v>3</c:v>
                </c:pt>
                <c:pt idx="164">
                  <c:v>1</c:v>
                </c:pt>
                <c:pt idx="165">
                  <c:v>1</c:v>
                </c:pt>
                <c:pt idx="166">
                  <c:v>0</c:v>
                </c:pt>
                <c:pt idx="167">
                  <c:v>1</c:v>
                </c:pt>
                <c:pt idx="168">
                  <c:v>1</c:v>
                </c:pt>
                <c:pt idx="169">
                  <c:v>0</c:v>
                </c:pt>
                <c:pt idx="170">
                  <c:v>1</c:v>
                </c:pt>
                <c:pt idx="171">
                  <c:v>1</c:v>
                </c:pt>
                <c:pt idx="172">
                  <c:v>2</c:v>
                </c:pt>
                <c:pt idx="173">
                  <c:v>1</c:v>
                </c:pt>
                <c:pt idx="174">
                  <c:v>0</c:v>
                </c:pt>
                <c:pt idx="175">
                  <c:v>0</c:v>
                </c:pt>
                <c:pt idx="176">
                  <c:v>0</c:v>
                </c:pt>
                <c:pt idx="177">
                  <c:v>0</c:v>
                </c:pt>
                <c:pt idx="178">
                  <c:v>1</c:v>
                </c:pt>
                <c:pt idx="179">
                  <c:v>0</c:v>
                </c:pt>
                <c:pt idx="180">
                  <c:v>0</c:v>
                </c:pt>
                <c:pt idx="181">
                  <c:v>0</c:v>
                </c:pt>
                <c:pt idx="182">
                  <c:v>0</c:v>
                </c:pt>
                <c:pt idx="183">
                  <c:v>1</c:v>
                </c:pt>
                <c:pt idx="184">
                  <c:v>1</c:v>
                </c:pt>
                <c:pt idx="185">
                  <c:v>0</c:v>
                </c:pt>
                <c:pt idx="186">
                  <c:v>1</c:v>
                </c:pt>
                <c:pt idx="187">
                  <c:v>1</c:v>
                </c:pt>
                <c:pt idx="188">
                  <c:v>2</c:v>
                </c:pt>
                <c:pt idx="189">
                  <c:v>0</c:v>
                </c:pt>
                <c:pt idx="190">
                  <c:v>0</c:v>
                </c:pt>
                <c:pt idx="191">
                  <c:v>0</c:v>
                </c:pt>
                <c:pt idx="192">
                  <c:v>1</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1</c:v>
                </c:pt>
                <c:pt idx="210">
                  <c:v>0</c:v>
                </c:pt>
                <c:pt idx="211">
                  <c:v>0</c:v>
                </c:pt>
                <c:pt idx="212">
                  <c:v>1</c:v>
                </c:pt>
                <c:pt idx="213">
                  <c:v>0</c:v>
                </c:pt>
                <c:pt idx="214">
                  <c:v>0</c:v>
                </c:pt>
                <c:pt idx="215">
                  <c:v>0</c:v>
                </c:pt>
                <c:pt idx="216">
                  <c:v>2</c:v>
                </c:pt>
                <c:pt idx="217">
                  <c:v>0</c:v>
                </c:pt>
                <c:pt idx="218">
                  <c:v>0</c:v>
                </c:pt>
                <c:pt idx="219">
                  <c:v>0</c:v>
                </c:pt>
                <c:pt idx="220">
                  <c:v>0</c:v>
                </c:pt>
                <c:pt idx="221">
                  <c:v>0</c:v>
                </c:pt>
                <c:pt idx="222">
                  <c:v>0</c:v>
                </c:pt>
                <c:pt idx="223">
                  <c:v>0</c:v>
                </c:pt>
                <c:pt idx="224">
                  <c:v>0</c:v>
                </c:pt>
                <c:pt idx="225">
                  <c:v>0</c:v>
                </c:pt>
                <c:pt idx="226">
                  <c:v>1</c:v>
                </c:pt>
                <c:pt idx="227">
                  <c:v>0</c:v>
                </c:pt>
                <c:pt idx="228">
                  <c:v>0</c:v>
                </c:pt>
                <c:pt idx="229">
                  <c:v>0</c:v>
                </c:pt>
                <c:pt idx="230">
                  <c:v>0</c:v>
                </c:pt>
                <c:pt idx="231">
                  <c:v>0</c:v>
                </c:pt>
                <c:pt idx="232">
                  <c:v>0</c:v>
                </c:pt>
                <c:pt idx="233">
                  <c:v>0</c:v>
                </c:pt>
                <c:pt idx="234">
                  <c:v>0</c:v>
                </c:pt>
                <c:pt idx="235">
                  <c:v>0</c:v>
                </c:pt>
                <c:pt idx="236">
                  <c:v>0</c:v>
                </c:pt>
                <c:pt idx="237">
                  <c:v>0</c:v>
                </c:pt>
                <c:pt idx="238">
                  <c:v>1</c:v>
                </c:pt>
                <c:pt idx="239">
                  <c:v>0</c:v>
                </c:pt>
                <c:pt idx="240">
                  <c:v>1</c:v>
                </c:pt>
                <c:pt idx="241">
                  <c:v>0</c:v>
                </c:pt>
                <c:pt idx="242">
                  <c:v>1</c:v>
                </c:pt>
                <c:pt idx="243">
                  <c:v>0</c:v>
                </c:pt>
                <c:pt idx="244">
                  <c:v>0</c:v>
                </c:pt>
                <c:pt idx="245">
                  <c:v>0</c:v>
                </c:pt>
                <c:pt idx="246">
                  <c:v>0</c:v>
                </c:pt>
                <c:pt idx="247">
                  <c:v>1</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1</c:v>
                </c:pt>
                <c:pt idx="265">
                  <c:v>0</c:v>
                </c:pt>
                <c:pt idx="266">
                  <c:v>0</c:v>
                </c:pt>
                <c:pt idx="267">
                  <c:v>0</c:v>
                </c:pt>
                <c:pt idx="268">
                  <c:v>0</c:v>
                </c:pt>
                <c:pt idx="269">
                  <c:v>0</c:v>
                </c:pt>
                <c:pt idx="270">
                  <c:v>0</c:v>
                </c:pt>
                <c:pt idx="271">
                  <c:v>0</c:v>
                </c:pt>
                <c:pt idx="272">
                  <c:v>0</c:v>
                </c:pt>
                <c:pt idx="273">
                  <c:v>0</c:v>
                </c:pt>
                <c:pt idx="274">
                  <c:v>1</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1</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1</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1</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
          <c:order val="1"/>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Flasher!$E$5:$E$1028</c:f>
              <c:numCache>
                <c:formatCode>General</c:formatCode>
                <c:ptCount val="1024"/>
                <c:pt idx="0">
                  <c:v>0</c:v>
                </c:pt>
                <c:pt idx="1">
                  <c:v>0</c:v>
                </c:pt>
                <c:pt idx="2">
                  <c:v>0</c:v>
                </c:pt>
                <c:pt idx="3">
                  <c:v>26</c:v>
                </c:pt>
                <c:pt idx="4">
                  <c:v>104</c:v>
                </c:pt>
                <c:pt idx="5">
                  <c:v>83</c:v>
                </c:pt>
                <c:pt idx="6">
                  <c:v>65</c:v>
                </c:pt>
                <c:pt idx="7">
                  <c:v>65</c:v>
                </c:pt>
                <c:pt idx="8">
                  <c:v>35</c:v>
                </c:pt>
                <c:pt idx="9">
                  <c:v>46</c:v>
                </c:pt>
                <c:pt idx="10">
                  <c:v>30</c:v>
                </c:pt>
                <c:pt idx="11">
                  <c:v>28</c:v>
                </c:pt>
                <c:pt idx="12">
                  <c:v>22</c:v>
                </c:pt>
                <c:pt idx="13">
                  <c:v>17</c:v>
                </c:pt>
                <c:pt idx="14">
                  <c:v>22</c:v>
                </c:pt>
                <c:pt idx="15">
                  <c:v>9</c:v>
                </c:pt>
                <c:pt idx="16">
                  <c:v>16</c:v>
                </c:pt>
                <c:pt idx="17">
                  <c:v>16</c:v>
                </c:pt>
                <c:pt idx="18">
                  <c:v>7</c:v>
                </c:pt>
                <c:pt idx="19">
                  <c:v>11</c:v>
                </c:pt>
                <c:pt idx="20">
                  <c:v>8</c:v>
                </c:pt>
                <c:pt idx="21">
                  <c:v>1</c:v>
                </c:pt>
                <c:pt idx="22">
                  <c:v>5</c:v>
                </c:pt>
                <c:pt idx="23">
                  <c:v>4</c:v>
                </c:pt>
                <c:pt idx="24">
                  <c:v>9</c:v>
                </c:pt>
                <c:pt idx="25">
                  <c:v>87</c:v>
                </c:pt>
                <c:pt idx="26">
                  <c:v>756</c:v>
                </c:pt>
                <c:pt idx="27">
                  <c:v>4546</c:v>
                </c:pt>
                <c:pt idx="28">
                  <c:v>16959</c:v>
                </c:pt>
                <c:pt idx="29">
                  <c:v>40174</c:v>
                </c:pt>
                <c:pt idx="30">
                  <c:v>62130</c:v>
                </c:pt>
                <c:pt idx="31">
                  <c:v>60365</c:v>
                </c:pt>
                <c:pt idx="32">
                  <c:v>38982</c:v>
                </c:pt>
                <c:pt idx="33">
                  <c:v>16565</c:v>
                </c:pt>
                <c:pt idx="34">
                  <c:v>4578</c:v>
                </c:pt>
                <c:pt idx="35">
                  <c:v>908</c:v>
                </c:pt>
                <c:pt idx="36">
                  <c:v>110</c:v>
                </c:pt>
                <c:pt idx="37">
                  <c:v>13</c:v>
                </c:pt>
                <c:pt idx="38">
                  <c:v>2</c:v>
                </c:pt>
                <c:pt idx="39">
                  <c:v>6</c:v>
                </c:pt>
                <c:pt idx="40">
                  <c:v>2</c:v>
                </c:pt>
                <c:pt idx="41">
                  <c:v>2</c:v>
                </c:pt>
                <c:pt idx="42">
                  <c:v>3</c:v>
                </c:pt>
                <c:pt idx="43">
                  <c:v>3</c:v>
                </c:pt>
                <c:pt idx="44">
                  <c:v>1</c:v>
                </c:pt>
                <c:pt idx="45">
                  <c:v>3</c:v>
                </c:pt>
                <c:pt idx="46">
                  <c:v>2</c:v>
                </c:pt>
                <c:pt idx="47">
                  <c:v>0</c:v>
                </c:pt>
                <c:pt idx="48">
                  <c:v>3</c:v>
                </c:pt>
                <c:pt idx="49">
                  <c:v>4</c:v>
                </c:pt>
                <c:pt idx="50">
                  <c:v>1</c:v>
                </c:pt>
                <c:pt idx="51">
                  <c:v>2</c:v>
                </c:pt>
                <c:pt idx="52">
                  <c:v>6</c:v>
                </c:pt>
                <c:pt idx="53">
                  <c:v>0</c:v>
                </c:pt>
                <c:pt idx="54">
                  <c:v>0</c:v>
                </c:pt>
                <c:pt idx="55">
                  <c:v>5</c:v>
                </c:pt>
                <c:pt idx="56">
                  <c:v>0</c:v>
                </c:pt>
                <c:pt idx="57">
                  <c:v>2</c:v>
                </c:pt>
                <c:pt idx="58">
                  <c:v>1</c:v>
                </c:pt>
                <c:pt idx="59">
                  <c:v>3</c:v>
                </c:pt>
                <c:pt idx="60">
                  <c:v>3</c:v>
                </c:pt>
                <c:pt idx="61">
                  <c:v>3</c:v>
                </c:pt>
                <c:pt idx="62">
                  <c:v>0</c:v>
                </c:pt>
                <c:pt idx="63">
                  <c:v>4</c:v>
                </c:pt>
                <c:pt idx="64">
                  <c:v>1</c:v>
                </c:pt>
                <c:pt idx="65">
                  <c:v>2</c:v>
                </c:pt>
                <c:pt idx="66">
                  <c:v>3</c:v>
                </c:pt>
                <c:pt idx="67">
                  <c:v>5</c:v>
                </c:pt>
                <c:pt idx="68">
                  <c:v>3</c:v>
                </c:pt>
                <c:pt idx="69">
                  <c:v>1</c:v>
                </c:pt>
                <c:pt idx="70">
                  <c:v>7</c:v>
                </c:pt>
                <c:pt idx="71">
                  <c:v>3</c:v>
                </c:pt>
                <c:pt idx="72">
                  <c:v>3</c:v>
                </c:pt>
                <c:pt idx="73">
                  <c:v>2</c:v>
                </c:pt>
                <c:pt idx="74">
                  <c:v>3</c:v>
                </c:pt>
                <c:pt idx="75">
                  <c:v>4</c:v>
                </c:pt>
                <c:pt idx="76">
                  <c:v>1</c:v>
                </c:pt>
                <c:pt idx="77">
                  <c:v>2</c:v>
                </c:pt>
                <c:pt idx="78">
                  <c:v>5</c:v>
                </c:pt>
                <c:pt idx="79">
                  <c:v>4</c:v>
                </c:pt>
                <c:pt idx="80">
                  <c:v>4</c:v>
                </c:pt>
                <c:pt idx="81">
                  <c:v>2</c:v>
                </c:pt>
                <c:pt idx="82">
                  <c:v>2</c:v>
                </c:pt>
                <c:pt idx="83">
                  <c:v>6</c:v>
                </c:pt>
                <c:pt idx="84">
                  <c:v>1</c:v>
                </c:pt>
                <c:pt idx="85">
                  <c:v>0</c:v>
                </c:pt>
                <c:pt idx="86">
                  <c:v>1</c:v>
                </c:pt>
                <c:pt idx="87">
                  <c:v>0</c:v>
                </c:pt>
                <c:pt idx="88">
                  <c:v>5</c:v>
                </c:pt>
                <c:pt idx="89">
                  <c:v>1</c:v>
                </c:pt>
                <c:pt idx="90">
                  <c:v>1</c:v>
                </c:pt>
                <c:pt idx="91">
                  <c:v>2</c:v>
                </c:pt>
                <c:pt idx="92">
                  <c:v>3</c:v>
                </c:pt>
                <c:pt idx="93">
                  <c:v>4</c:v>
                </c:pt>
                <c:pt idx="94">
                  <c:v>2</c:v>
                </c:pt>
                <c:pt idx="95">
                  <c:v>1</c:v>
                </c:pt>
                <c:pt idx="96">
                  <c:v>2</c:v>
                </c:pt>
                <c:pt idx="97">
                  <c:v>1</c:v>
                </c:pt>
                <c:pt idx="98">
                  <c:v>1</c:v>
                </c:pt>
                <c:pt idx="99">
                  <c:v>2</c:v>
                </c:pt>
                <c:pt idx="100">
                  <c:v>3</c:v>
                </c:pt>
                <c:pt idx="101">
                  <c:v>1</c:v>
                </c:pt>
                <c:pt idx="102">
                  <c:v>2</c:v>
                </c:pt>
                <c:pt idx="103">
                  <c:v>1</c:v>
                </c:pt>
                <c:pt idx="104">
                  <c:v>2</c:v>
                </c:pt>
                <c:pt idx="105">
                  <c:v>1</c:v>
                </c:pt>
                <c:pt idx="106">
                  <c:v>7</c:v>
                </c:pt>
                <c:pt idx="107">
                  <c:v>5</c:v>
                </c:pt>
                <c:pt idx="108">
                  <c:v>5</c:v>
                </c:pt>
                <c:pt idx="109">
                  <c:v>2</c:v>
                </c:pt>
                <c:pt idx="110">
                  <c:v>5</c:v>
                </c:pt>
                <c:pt idx="111">
                  <c:v>2</c:v>
                </c:pt>
                <c:pt idx="112">
                  <c:v>4</c:v>
                </c:pt>
                <c:pt idx="113">
                  <c:v>4</c:v>
                </c:pt>
                <c:pt idx="114">
                  <c:v>3</c:v>
                </c:pt>
                <c:pt idx="115">
                  <c:v>2</c:v>
                </c:pt>
                <c:pt idx="116">
                  <c:v>0</c:v>
                </c:pt>
                <c:pt idx="117">
                  <c:v>2</c:v>
                </c:pt>
                <c:pt idx="118">
                  <c:v>1</c:v>
                </c:pt>
                <c:pt idx="119">
                  <c:v>2</c:v>
                </c:pt>
                <c:pt idx="120">
                  <c:v>2</c:v>
                </c:pt>
                <c:pt idx="121">
                  <c:v>2</c:v>
                </c:pt>
                <c:pt idx="122">
                  <c:v>2</c:v>
                </c:pt>
                <c:pt idx="123">
                  <c:v>2</c:v>
                </c:pt>
                <c:pt idx="124">
                  <c:v>1</c:v>
                </c:pt>
                <c:pt idx="125">
                  <c:v>4</c:v>
                </c:pt>
                <c:pt idx="126">
                  <c:v>1</c:v>
                </c:pt>
                <c:pt idx="127">
                  <c:v>2</c:v>
                </c:pt>
                <c:pt idx="128">
                  <c:v>1</c:v>
                </c:pt>
                <c:pt idx="129">
                  <c:v>2</c:v>
                </c:pt>
                <c:pt idx="130">
                  <c:v>0</c:v>
                </c:pt>
                <c:pt idx="131">
                  <c:v>1</c:v>
                </c:pt>
                <c:pt idx="132">
                  <c:v>2</c:v>
                </c:pt>
                <c:pt idx="133">
                  <c:v>4</c:v>
                </c:pt>
                <c:pt idx="134">
                  <c:v>2</c:v>
                </c:pt>
                <c:pt idx="135">
                  <c:v>1</c:v>
                </c:pt>
                <c:pt idx="136">
                  <c:v>0</c:v>
                </c:pt>
                <c:pt idx="137">
                  <c:v>2</c:v>
                </c:pt>
                <c:pt idx="138">
                  <c:v>7</c:v>
                </c:pt>
                <c:pt idx="139">
                  <c:v>3</c:v>
                </c:pt>
                <c:pt idx="140">
                  <c:v>1</c:v>
                </c:pt>
                <c:pt idx="141">
                  <c:v>1</c:v>
                </c:pt>
                <c:pt idx="142">
                  <c:v>1</c:v>
                </c:pt>
                <c:pt idx="143">
                  <c:v>1</c:v>
                </c:pt>
                <c:pt idx="144">
                  <c:v>5</c:v>
                </c:pt>
                <c:pt idx="145">
                  <c:v>1</c:v>
                </c:pt>
                <c:pt idx="146">
                  <c:v>3</c:v>
                </c:pt>
                <c:pt idx="147">
                  <c:v>1</c:v>
                </c:pt>
                <c:pt idx="148">
                  <c:v>3</c:v>
                </c:pt>
                <c:pt idx="149">
                  <c:v>2</c:v>
                </c:pt>
                <c:pt idx="150">
                  <c:v>1</c:v>
                </c:pt>
                <c:pt idx="151">
                  <c:v>0</c:v>
                </c:pt>
                <c:pt idx="152">
                  <c:v>1</c:v>
                </c:pt>
                <c:pt idx="153">
                  <c:v>0</c:v>
                </c:pt>
                <c:pt idx="154">
                  <c:v>1</c:v>
                </c:pt>
                <c:pt idx="155">
                  <c:v>0</c:v>
                </c:pt>
                <c:pt idx="156">
                  <c:v>2</c:v>
                </c:pt>
                <c:pt idx="157">
                  <c:v>2</c:v>
                </c:pt>
                <c:pt idx="158">
                  <c:v>2</c:v>
                </c:pt>
                <c:pt idx="159">
                  <c:v>0</c:v>
                </c:pt>
                <c:pt idx="160">
                  <c:v>0</c:v>
                </c:pt>
                <c:pt idx="161">
                  <c:v>0</c:v>
                </c:pt>
                <c:pt idx="162">
                  <c:v>0</c:v>
                </c:pt>
                <c:pt idx="163">
                  <c:v>1</c:v>
                </c:pt>
                <c:pt idx="164">
                  <c:v>0</c:v>
                </c:pt>
                <c:pt idx="165">
                  <c:v>2</c:v>
                </c:pt>
                <c:pt idx="166">
                  <c:v>0</c:v>
                </c:pt>
                <c:pt idx="167">
                  <c:v>1</c:v>
                </c:pt>
                <c:pt idx="168">
                  <c:v>1</c:v>
                </c:pt>
                <c:pt idx="169">
                  <c:v>1</c:v>
                </c:pt>
                <c:pt idx="170">
                  <c:v>0</c:v>
                </c:pt>
                <c:pt idx="171">
                  <c:v>0</c:v>
                </c:pt>
                <c:pt idx="172">
                  <c:v>0</c:v>
                </c:pt>
                <c:pt idx="173">
                  <c:v>1</c:v>
                </c:pt>
                <c:pt idx="174">
                  <c:v>0</c:v>
                </c:pt>
                <c:pt idx="175">
                  <c:v>0</c:v>
                </c:pt>
                <c:pt idx="176">
                  <c:v>1</c:v>
                </c:pt>
                <c:pt idx="177">
                  <c:v>0</c:v>
                </c:pt>
                <c:pt idx="178">
                  <c:v>0</c:v>
                </c:pt>
                <c:pt idx="179">
                  <c:v>2</c:v>
                </c:pt>
                <c:pt idx="180">
                  <c:v>0</c:v>
                </c:pt>
                <c:pt idx="181">
                  <c:v>0</c:v>
                </c:pt>
                <c:pt idx="182">
                  <c:v>0</c:v>
                </c:pt>
                <c:pt idx="183">
                  <c:v>0</c:v>
                </c:pt>
                <c:pt idx="184">
                  <c:v>0</c:v>
                </c:pt>
                <c:pt idx="185">
                  <c:v>0</c:v>
                </c:pt>
                <c:pt idx="186">
                  <c:v>0</c:v>
                </c:pt>
                <c:pt idx="187">
                  <c:v>0</c:v>
                </c:pt>
                <c:pt idx="188">
                  <c:v>0</c:v>
                </c:pt>
                <c:pt idx="189">
                  <c:v>0</c:v>
                </c:pt>
                <c:pt idx="190">
                  <c:v>1</c:v>
                </c:pt>
                <c:pt idx="191">
                  <c:v>1</c:v>
                </c:pt>
                <c:pt idx="192">
                  <c:v>0</c:v>
                </c:pt>
                <c:pt idx="193">
                  <c:v>0</c:v>
                </c:pt>
                <c:pt idx="194">
                  <c:v>0</c:v>
                </c:pt>
                <c:pt idx="195">
                  <c:v>0</c:v>
                </c:pt>
                <c:pt idx="196">
                  <c:v>2</c:v>
                </c:pt>
                <c:pt idx="197">
                  <c:v>0</c:v>
                </c:pt>
                <c:pt idx="198">
                  <c:v>0</c:v>
                </c:pt>
                <c:pt idx="199">
                  <c:v>0</c:v>
                </c:pt>
                <c:pt idx="200">
                  <c:v>1</c:v>
                </c:pt>
                <c:pt idx="201">
                  <c:v>0</c:v>
                </c:pt>
                <c:pt idx="202">
                  <c:v>0</c:v>
                </c:pt>
                <c:pt idx="203">
                  <c:v>0</c:v>
                </c:pt>
                <c:pt idx="204">
                  <c:v>1</c:v>
                </c:pt>
                <c:pt idx="205">
                  <c:v>0</c:v>
                </c:pt>
                <c:pt idx="206">
                  <c:v>0</c:v>
                </c:pt>
                <c:pt idx="207">
                  <c:v>0</c:v>
                </c:pt>
                <c:pt idx="208">
                  <c:v>0</c:v>
                </c:pt>
                <c:pt idx="209">
                  <c:v>0</c:v>
                </c:pt>
                <c:pt idx="210">
                  <c:v>0</c:v>
                </c:pt>
                <c:pt idx="211">
                  <c:v>1</c:v>
                </c:pt>
                <c:pt idx="212">
                  <c:v>0</c:v>
                </c:pt>
                <c:pt idx="213">
                  <c:v>0</c:v>
                </c:pt>
                <c:pt idx="214">
                  <c:v>1</c:v>
                </c:pt>
                <c:pt idx="215">
                  <c:v>0</c:v>
                </c:pt>
                <c:pt idx="216">
                  <c:v>0</c:v>
                </c:pt>
                <c:pt idx="217">
                  <c:v>0</c:v>
                </c:pt>
                <c:pt idx="218">
                  <c:v>0</c:v>
                </c:pt>
                <c:pt idx="219">
                  <c:v>0</c:v>
                </c:pt>
                <c:pt idx="220">
                  <c:v>0</c:v>
                </c:pt>
                <c:pt idx="221">
                  <c:v>0</c:v>
                </c:pt>
                <c:pt idx="222">
                  <c:v>0</c:v>
                </c:pt>
                <c:pt idx="223">
                  <c:v>0</c:v>
                </c:pt>
                <c:pt idx="224">
                  <c:v>1</c:v>
                </c:pt>
                <c:pt idx="225">
                  <c:v>0</c:v>
                </c:pt>
                <c:pt idx="226">
                  <c:v>0</c:v>
                </c:pt>
                <c:pt idx="227">
                  <c:v>0</c:v>
                </c:pt>
                <c:pt idx="228">
                  <c:v>0</c:v>
                </c:pt>
                <c:pt idx="229">
                  <c:v>1</c:v>
                </c:pt>
                <c:pt idx="230">
                  <c:v>0</c:v>
                </c:pt>
                <c:pt idx="231">
                  <c:v>0</c:v>
                </c:pt>
                <c:pt idx="232">
                  <c:v>0</c:v>
                </c:pt>
                <c:pt idx="233">
                  <c:v>0</c:v>
                </c:pt>
                <c:pt idx="234">
                  <c:v>0</c:v>
                </c:pt>
                <c:pt idx="235">
                  <c:v>0</c:v>
                </c:pt>
                <c:pt idx="236">
                  <c:v>0</c:v>
                </c:pt>
                <c:pt idx="237">
                  <c:v>0</c:v>
                </c:pt>
                <c:pt idx="238">
                  <c:v>0</c:v>
                </c:pt>
                <c:pt idx="239">
                  <c:v>0</c:v>
                </c:pt>
                <c:pt idx="240">
                  <c:v>1</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1</c:v>
                </c:pt>
                <c:pt idx="267">
                  <c:v>0</c:v>
                </c:pt>
                <c:pt idx="268">
                  <c:v>0</c:v>
                </c:pt>
                <c:pt idx="269">
                  <c:v>0</c:v>
                </c:pt>
                <c:pt idx="270">
                  <c:v>0</c:v>
                </c:pt>
                <c:pt idx="271">
                  <c:v>1</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1</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1</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1</c:v>
                </c:pt>
                <c:pt idx="633">
                  <c:v>0</c:v>
                </c:pt>
                <c:pt idx="634">
                  <c:v>0</c:v>
                </c:pt>
                <c:pt idx="635">
                  <c:v>0</c:v>
                </c:pt>
                <c:pt idx="636">
                  <c:v>0</c:v>
                </c:pt>
                <c:pt idx="637">
                  <c:v>1</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2"/>
          <c:order val="2"/>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Flasher!$H$5:$H$1028</c:f>
              <c:numCache>
                <c:formatCode>General</c:formatCode>
                <c:ptCount val="1024"/>
                <c:pt idx="0">
                  <c:v>0</c:v>
                </c:pt>
                <c:pt idx="1">
                  <c:v>0</c:v>
                </c:pt>
                <c:pt idx="2">
                  <c:v>0</c:v>
                </c:pt>
                <c:pt idx="3">
                  <c:v>21</c:v>
                </c:pt>
                <c:pt idx="4">
                  <c:v>102</c:v>
                </c:pt>
                <c:pt idx="5">
                  <c:v>82</c:v>
                </c:pt>
                <c:pt idx="6">
                  <c:v>55</c:v>
                </c:pt>
                <c:pt idx="7">
                  <c:v>41</c:v>
                </c:pt>
                <c:pt idx="8">
                  <c:v>51</c:v>
                </c:pt>
                <c:pt idx="9">
                  <c:v>37</c:v>
                </c:pt>
                <c:pt idx="10">
                  <c:v>28</c:v>
                </c:pt>
                <c:pt idx="11">
                  <c:v>31</c:v>
                </c:pt>
                <c:pt idx="12">
                  <c:v>23</c:v>
                </c:pt>
                <c:pt idx="13">
                  <c:v>20</c:v>
                </c:pt>
                <c:pt idx="14">
                  <c:v>16</c:v>
                </c:pt>
                <c:pt idx="15">
                  <c:v>14</c:v>
                </c:pt>
                <c:pt idx="16">
                  <c:v>12</c:v>
                </c:pt>
                <c:pt idx="17">
                  <c:v>4</c:v>
                </c:pt>
                <c:pt idx="18">
                  <c:v>10</c:v>
                </c:pt>
                <c:pt idx="19">
                  <c:v>9</c:v>
                </c:pt>
                <c:pt idx="20">
                  <c:v>8</c:v>
                </c:pt>
                <c:pt idx="21">
                  <c:v>6</c:v>
                </c:pt>
                <c:pt idx="22">
                  <c:v>3</c:v>
                </c:pt>
                <c:pt idx="23">
                  <c:v>6</c:v>
                </c:pt>
                <c:pt idx="24">
                  <c:v>3</c:v>
                </c:pt>
                <c:pt idx="25">
                  <c:v>5</c:v>
                </c:pt>
                <c:pt idx="26">
                  <c:v>4</c:v>
                </c:pt>
                <c:pt idx="27">
                  <c:v>4</c:v>
                </c:pt>
                <c:pt idx="28">
                  <c:v>4</c:v>
                </c:pt>
                <c:pt idx="29">
                  <c:v>3</c:v>
                </c:pt>
                <c:pt idx="30">
                  <c:v>2</c:v>
                </c:pt>
                <c:pt idx="31">
                  <c:v>4</c:v>
                </c:pt>
                <c:pt idx="32">
                  <c:v>0</c:v>
                </c:pt>
                <c:pt idx="33">
                  <c:v>2</c:v>
                </c:pt>
                <c:pt idx="34">
                  <c:v>3</c:v>
                </c:pt>
                <c:pt idx="35">
                  <c:v>4</c:v>
                </c:pt>
                <c:pt idx="36">
                  <c:v>5</c:v>
                </c:pt>
                <c:pt idx="37">
                  <c:v>47</c:v>
                </c:pt>
                <c:pt idx="38">
                  <c:v>312</c:v>
                </c:pt>
                <c:pt idx="39">
                  <c:v>1791</c:v>
                </c:pt>
                <c:pt idx="40">
                  <c:v>7134</c:v>
                </c:pt>
                <c:pt idx="41">
                  <c:v>19818</c:v>
                </c:pt>
                <c:pt idx="42">
                  <c:v>39020</c:v>
                </c:pt>
                <c:pt idx="43">
                  <c:v>54021</c:v>
                </c:pt>
                <c:pt idx="44">
                  <c:v>54132</c:v>
                </c:pt>
                <c:pt idx="45">
                  <c:v>39060</c:v>
                </c:pt>
                <c:pt idx="46">
                  <c:v>20411</c:v>
                </c:pt>
                <c:pt idx="47">
                  <c:v>7811</c:v>
                </c:pt>
                <c:pt idx="48">
                  <c:v>2128</c:v>
                </c:pt>
                <c:pt idx="49">
                  <c:v>457</c:v>
                </c:pt>
                <c:pt idx="50">
                  <c:v>61</c:v>
                </c:pt>
                <c:pt idx="51">
                  <c:v>13</c:v>
                </c:pt>
                <c:pt idx="52">
                  <c:v>1</c:v>
                </c:pt>
                <c:pt idx="53">
                  <c:v>2</c:v>
                </c:pt>
                <c:pt idx="54">
                  <c:v>2</c:v>
                </c:pt>
                <c:pt idx="55">
                  <c:v>4</c:v>
                </c:pt>
                <c:pt idx="56">
                  <c:v>0</c:v>
                </c:pt>
                <c:pt idx="57">
                  <c:v>4</c:v>
                </c:pt>
                <c:pt idx="58">
                  <c:v>2</c:v>
                </c:pt>
                <c:pt idx="59">
                  <c:v>4</c:v>
                </c:pt>
                <c:pt idx="60">
                  <c:v>0</c:v>
                </c:pt>
                <c:pt idx="61">
                  <c:v>4</c:v>
                </c:pt>
                <c:pt idx="62">
                  <c:v>1</c:v>
                </c:pt>
                <c:pt idx="63">
                  <c:v>0</c:v>
                </c:pt>
                <c:pt idx="64">
                  <c:v>0</c:v>
                </c:pt>
                <c:pt idx="65">
                  <c:v>4</c:v>
                </c:pt>
                <c:pt idx="66">
                  <c:v>4</c:v>
                </c:pt>
                <c:pt idx="67">
                  <c:v>4</c:v>
                </c:pt>
                <c:pt idx="68">
                  <c:v>3</c:v>
                </c:pt>
                <c:pt idx="69">
                  <c:v>3</c:v>
                </c:pt>
                <c:pt idx="70">
                  <c:v>3</c:v>
                </c:pt>
                <c:pt idx="71">
                  <c:v>2</c:v>
                </c:pt>
                <c:pt idx="72">
                  <c:v>5</c:v>
                </c:pt>
                <c:pt idx="73">
                  <c:v>1</c:v>
                </c:pt>
                <c:pt idx="74">
                  <c:v>5</c:v>
                </c:pt>
                <c:pt idx="75">
                  <c:v>3</c:v>
                </c:pt>
                <c:pt idx="76">
                  <c:v>3</c:v>
                </c:pt>
                <c:pt idx="77">
                  <c:v>3</c:v>
                </c:pt>
                <c:pt idx="78">
                  <c:v>1</c:v>
                </c:pt>
                <c:pt idx="79">
                  <c:v>1</c:v>
                </c:pt>
                <c:pt idx="80">
                  <c:v>4</c:v>
                </c:pt>
                <c:pt idx="81">
                  <c:v>4</c:v>
                </c:pt>
                <c:pt idx="82">
                  <c:v>2</c:v>
                </c:pt>
                <c:pt idx="83">
                  <c:v>1</c:v>
                </c:pt>
                <c:pt idx="84">
                  <c:v>2</c:v>
                </c:pt>
                <c:pt idx="85">
                  <c:v>5</c:v>
                </c:pt>
                <c:pt idx="86">
                  <c:v>2</c:v>
                </c:pt>
                <c:pt idx="87">
                  <c:v>2</c:v>
                </c:pt>
                <c:pt idx="88">
                  <c:v>1</c:v>
                </c:pt>
                <c:pt idx="89">
                  <c:v>0</c:v>
                </c:pt>
                <c:pt idx="90">
                  <c:v>4</c:v>
                </c:pt>
                <c:pt idx="91">
                  <c:v>0</c:v>
                </c:pt>
                <c:pt idx="92">
                  <c:v>4</c:v>
                </c:pt>
                <c:pt idx="93">
                  <c:v>3</c:v>
                </c:pt>
                <c:pt idx="94">
                  <c:v>4</c:v>
                </c:pt>
                <c:pt idx="95">
                  <c:v>3</c:v>
                </c:pt>
                <c:pt idx="96">
                  <c:v>2</c:v>
                </c:pt>
                <c:pt idx="97">
                  <c:v>0</c:v>
                </c:pt>
                <c:pt idx="98">
                  <c:v>2</c:v>
                </c:pt>
                <c:pt idx="99">
                  <c:v>4</c:v>
                </c:pt>
                <c:pt idx="100">
                  <c:v>6</c:v>
                </c:pt>
                <c:pt idx="101">
                  <c:v>1</c:v>
                </c:pt>
                <c:pt idx="102">
                  <c:v>4</c:v>
                </c:pt>
                <c:pt idx="103">
                  <c:v>2</c:v>
                </c:pt>
                <c:pt idx="104">
                  <c:v>2</c:v>
                </c:pt>
                <c:pt idx="105">
                  <c:v>1</c:v>
                </c:pt>
                <c:pt idx="106">
                  <c:v>1</c:v>
                </c:pt>
                <c:pt idx="107">
                  <c:v>0</c:v>
                </c:pt>
                <c:pt idx="108">
                  <c:v>2</c:v>
                </c:pt>
                <c:pt idx="109">
                  <c:v>5</c:v>
                </c:pt>
                <c:pt idx="110">
                  <c:v>1</c:v>
                </c:pt>
                <c:pt idx="111">
                  <c:v>2</c:v>
                </c:pt>
                <c:pt idx="112">
                  <c:v>2</c:v>
                </c:pt>
                <c:pt idx="113">
                  <c:v>1</c:v>
                </c:pt>
                <c:pt idx="114">
                  <c:v>3</c:v>
                </c:pt>
                <c:pt idx="115">
                  <c:v>1</c:v>
                </c:pt>
                <c:pt idx="116">
                  <c:v>2</c:v>
                </c:pt>
                <c:pt idx="117">
                  <c:v>4</c:v>
                </c:pt>
                <c:pt idx="118">
                  <c:v>4</c:v>
                </c:pt>
                <c:pt idx="119">
                  <c:v>3</c:v>
                </c:pt>
                <c:pt idx="120">
                  <c:v>2</c:v>
                </c:pt>
                <c:pt idx="121">
                  <c:v>1</c:v>
                </c:pt>
                <c:pt idx="122">
                  <c:v>1</c:v>
                </c:pt>
                <c:pt idx="123">
                  <c:v>2</c:v>
                </c:pt>
                <c:pt idx="124">
                  <c:v>2</c:v>
                </c:pt>
                <c:pt idx="125">
                  <c:v>5</c:v>
                </c:pt>
                <c:pt idx="126">
                  <c:v>1</c:v>
                </c:pt>
                <c:pt idx="127">
                  <c:v>2</c:v>
                </c:pt>
                <c:pt idx="128">
                  <c:v>3</c:v>
                </c:pt>
                <c:pt idx="129">
                  <c:v>2</c:v>
                </c:pt>
                <c:pt idx="130">
                  <c:v>1</c:v>
                </c:pt>
                <c:pt idx="131">
                  <c:v>0</c:v>
                </c:pt>
                <c:pt idx="132">
                  <c:v>2</c:v>
                </c:pt>
                <c:pt idx="133">
                  <c:v>2</c:v>
                </c:pt>
                <c:pt idx="134">
                  <c:v>3</c:v>
                </c:pt>
                <c:pt idx="135">
                  <c:v>0</c:v>
                </c:pt>
                <c:pt idx="136">
                  <c:v>3</c:v>
                </c:pt>
                <c:pt idx="137">
                  <c:v>3</c:v>
                </c:pt>
                <c:pt idx="138">
                  <c:v>3</c:v>
                </c:pt>
                <c:pt idx="139">
                  <c:v>1</c:v>
                </c:pt>
                <c:pt idx="140">
                  <c:v>2</c:v>
                </c:pt>
                <c:pt idx="141">
                  <c:v>4</c:v>
                </c:pt>
                <c:pt idx="142">
                  <c:v>0</c:v>
                </c:pt>
                <c:pt idx="143">
                  <c:v>2</c:v>
                </c:pt>
                <c:pt idx="144">
                  <c:v>0</c:v>
                </c:pt>
                <c:pt idx="145">
                  <c:v>0</c:v>
                </c:pt>
                <c:pt idx="146">
                  <c:v>2</c:v>
                </c:pt>
                <c:pt idx="147">
                  <c:v>2</c:v>
                </c:pt>
                <c:pt idx="148">
                  <c:v>0</c:v>
                </c:pt>
                <c:pt idx="149">
                  <c:v>2</c:v>
                </c:pt>
                <c:pt idx="150">
                  <c:v>1</c:v>
                </c:pt>
                <c:pt idx="151">
                  <c:v>2</c:v>
                </c:pt>
                <c:pt idx="152">
                  <c:v>0</c:v>
                </c:pt>
                <c:pt idx="153">
                  <c:v>1</c:v>
                </c:pt>
                <c:pt idx="154">
                  <c:v>0</c:v>
                </c:pt>
                <c:pt idx="155">
                  <c:v>0</c:v>
                </c:pt>
                <c:pt idx="156">
                  <c:v>0</c:v>
                </c:pt>
                <c:pt idx="157">
                  <c:v>1</c:v>
                </c:pt>
                <c:pt idx="158">
                  <c:v>1</c:v>
                </c:pt>
                <c:pt idx="159">
                  <c:v>1</c:v>
                </c:pt>
                <c:pt idx="160">
                  <c:v>1</c:v>
                </c:pt>
                <c:pt idx="161">
                  <c:v>0</c:v>
                </c:pt>
                <c:pt idx="162">
                  <c:v>1</c:v>
                </c:pt>
                <c:pt idx="163">
                  <c:v>0</c:v>
                </c:pt>
                <c:pt idx="164">
                  <c:v>0</c:v>
                </c:pt>
                <c:pt idx="165">
                  <c:v>1</c:v>
                </c:pt>
                <c:pt idx="166">
                  <c:v>1</c:v>
                </c:pt>
                <c:pt idx="167">
                  <c:v>1</c:v>
                </c:pt>
                <c:pt idx="168">
                  <c:v>0</c:v>
                </c:pt>
                <c:pt idx="169">
                  <c:v>2</c:v>
                </c:pt>
                <c:pt idx="170">
                  <c:v>2</c:v>
                </c:pt>
                <c:pt idx="171">
                  <c:v>0</c:v>
                </c:pt>
                <c:pt idx="172">
                  <c:v>0</c:v>
                </c:pt>
                <c:pt idx="173">
                  <c:v>0</c:v>
                </c:pt>
                <c:pt idx="174">
                  <c:v>1</c:v>
                </c:pt>
                <c:pt idx="175">
                  <c:v>1</c:v>
                </c:pt>
                <c:pt idx="176">
                  <c:v>0</c:v>
                </c:pt>
                <c:pt idx="177">
                  <c:v>1</c:v>
                </c:pt>
                <c:pt idx="178">
                  <c:v>0</c:v>
                </c:pt>
                <c:pt idx="179">
                  <c:v>0</c:v>
                </c:pt>
                <c:pt idx="180">
                  <c:v>0</c:v>
                </c:pt>
                <c:pt idx="181">
                  <c:v>0</c:v>
                </c:pt>
                <c:pt idx="182">
                  <c:v>0</c:v>
                </c:pt>
                <c:pt idx="183">
                  <c:v>0</c:v>
                </c:pt>
                <c:pt idx="184">
                  <c:v>0</c:v>
                </c:pt>
                <c:pt idx="185">
                  <c:v>0</c:v>
                </c:pt>
                <c:pt idx="186">
                  <c:v>0</c:v>
                </c:pt>
                <c:pt idx="187">
                  <c:v>1</c:v>
                </c:pt>
                <c:pt idx="188">
                  <c:v>0</c:v>
                </c:pt>
                <c:pt idx="189">
                  <c:v>0</c:v>
                </c:pt>
                <c:pt idx="190">
                  <c:v>1</c:v>
                </c:pt>
                <c:pt idx="191">
                  <c:v>0</c:v>
                </c:pt>
                <c:pt idx="192">
                  <c:v>0</c:v>
                </c:pt>
                <c:pt idx="193">
                  <c:v>0</c:v>
                </c:pt>
                <c:pt idx="194">
                  <c:v>3</c:v>
                </c:pt>
                <c:pt idx="195">
                  <c:v>2</c:v>
                </c:pt>
                <c:pt idx="196">
                  <c:v>0</c:v>
                </c:pt>
                <c:pt idx="197">
                  <c:v>0</c:v>
                </c:pt>
                <c:pt idx="198">
                  <c:v>0</c:v>
                </c:pt>
                <c:pt idx="199">
                  <c:v>1</c:v>
                </c:pt>
                <c:pt idx="200">
                  <c:v>0</c:v>
                </c:pt>
                <c:pt idx="201">
                  <c:v>0</c:v>
                </c:pt>
                <c:pt idx="202">
                  <c:v>0</c:v>
                </c:pt>
                <c:pt idx="203">
                  <c:v>0</c:v>
                </c:pt>
                <c:pt idx="204">
                  <c:v>0</c:v>
                </c:pt>
                <c:pt idx="205">
                  <c:v>0</c:v>
                </c:pt>
                <c:pt idx="206">
                  <c:v>0</c:v>
                </c:pt>
                <c:pt idx="207">
                  <c:v>0</c:v>
                </c:pt>
                <c:pt idx="208">
                  <c:v>1</c:v>
                </c:pt>
                <c:pt idx="209">
                  <c:v>0</c:v>
                </c:pt>
                <c:pt idx="210">
                  <c:v>0</c:v>
                </c:pt>
                <c:pt idx="211">
                  <c:v>0</c:v>
                </c:pt>
                <c:pt idx="212">
                  <c:v>0</c:v>
                </c:pt>
                <c:pt idx="213">
                  <c:v>0</c:v>
                </c:pt>
                <c:pt idx="214">
                  <c:v>0</c:v>
                </c:pt>
                <c:pt idx="215">
                  <c:v>0</c:v>
                </c:pt>
                <c:pt idx="216">
                  <c:v>0</c:v>
                </c:pt>
                <c:pt idx="217">
                  <c:v>0</c:v>
                </c:pt>
                <c:pt idx="218">
                  <c:v>0</c:v>
                </c:pt>
                <c:pt idx="219">
                  <c:v>0</c:v>
                </c:pt>
                <c:pt idx="220">
                  <c:v>1</c:v>
                </c:pt>
                <c:pt idx="221">
                  <c:v>0</c:v>
                </c:pt>
                <c:pt idx="222">
                  <c:v>0</c:v>
                </c:pt>
                <c:pt idx="223">
                  <c:v>1</c:v>
                </c:pt>
                <c:pt idx="224">
                  <c:v>0</c:v>
                </c:pt>
                <c:pt idx="225">
                  <c:v>0</c:v>
                </c:pt>
                <c:pt idx="226">
                  <c:v>0</c:v>
                </c:pt>
                <c:pt idx="227">
                  <c:v>0</c:v>
                </c:pt>
                <c:pt idx="228">
                  <c:v>0</c:v>
                </c:pt>
                <c:pt idx="229">
                  <c:v>0</c:v>
                </c:pt>
                <c:pt idx="230">
                  <c:v>0</c:v>
                </c:pt>
                <c:pt idx="231">
                  <c:v>0</c:v>
                </c:pt>
                <c:pt idx="232">
                  <c:v>0</c:v>
                </c:pt>
                <c:pt idx="233">
                  <c:v>0</c:v>
                </c:pt>
                <c:pt idx="234">
                  <c:v>0</c:v>
                </c:pt>
                <c:pt idx="235">
                  <c:v>0</c:v>
                </c:pt>
                <c:pt idx="236">
                  <c:v>1</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1</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1</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3"/>
          <c:order val="3"/>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Flasher!$K$5:$K$1028</c:f>
              <c:numCache>
                <c:formatCode>General</c:formatCode>
                <c:ptCount val="1024"/>
                <c:pt idx="0">
                  <c:v>0</c:v>
                </c:pt>
                <c:pt idx="1">
                  <c:v>0</c:v>
                </c:pt>
                <c:pt idx="2">
                  <c:v>0</c:v>
                </c:pt>
                <c:pt idx="3">
                  <c:v>16</c:v>
                </c:pt>
                <c:pt idx="4">
                  <c:v>101</c:v>
                </c:pt>
                <c:pt idx="5">
                  <c:v>78</c:v>
                </c:pt>
                <c:pt idx="6">
                  <c:v>76</c:v>
                </c:pt>
                <c:pt idx="7">
                  <c:v>48</c:v>
                </c:pt>
                <c:pt idx="8">
                  <c:v>48</c:v>
                </c:pt>
                <c:pt idx="9">
                  <c:v>39</c:v>
                </c:pt>
                <c:pt idx="10">
                  <c:v>30</c:v>
                </c:pt>
                <c:pt idx="11">
                  <c:v>28</c:v>
                </c:pt>
                <c:pt idx="12">
                  <c:v>20</c:v>
                </c:pt>
                <c:pt idx="13">
                  <c:v>17</c:v>
                </c:pt>
                <c:pt idx="14">
                  <c:v>12</c:v>
                </c:pt>
                <c:pt idx="15">
                  <c:v>19</c:v>
                </c:pt>
                <c:pt idx="16">
                  <c:v>8</c:v>
                </c:pt>
                <c:pt idx="17">
                  <c:v>11</c:v>
                </c:pt>
                <c:pt idx="18">
                  <c:v>5</c:v>
                </c:pt>
                <c:pt idx="19">
                  <c:v>7</c:v>
                </c:pt>
                <c:pt idx="20">
                  <c:v>5</c:v>
                </c:pt>
                <c:pt idx="21">
                  <c:v>7</c:v>
                </c:pt>
                <c:pt idx="22">
                  <c:v>6</c:v>
                </c:pt>
                <c:pt idx="23">
                  <c:v>5</c:v>
                </c:pt>
                <c:pt idx="24">
                  <c:v>2</c:v>
                </c:pt>
                <c:pt idx="25">
                  <c:v>5</c:v>
                </c:pt>
                <c:pt idx="26">
                  <c:v>7</c:v>
                </c:pt>
                <c:pt idx="27">
                  <c:v>1</c:v>
                </c:pt>
                <c:pt idx="28">
                  <c:v>4</c:v>
                </c:pt>
                <c:pt idx="29">
                  <c:v>3</c:v>
                </c:pt>
                <c:pt idx="30">
                  <c:v>6</c:v>
                </c:pt>
                <c:pt idx="31">
                  <c:v>2</c:v>
                </c:pt>
                <c:pt idx="32">
                  <c:v>1</c:v>
                </c:pt>
                <c:pt idx="33">
                  <c:v>7</c:v>
                </c:pt>
                <c:pt idx="34">
                  <c:v>2</c:v>
                </c:pt>
                <c:pt idx="35">
                  <c:v>4</c:v>
                </c:pt>
                <c:pt idx="36">
                  <c:v>2</c:v>
                </c:pt>
                <c:pt idx="37">
                  <c:v>6</c:v>
                </c:pt>
                <c:pt idx="38">
                  <c:v>4</c:v>
                </c:pt>
                <c:pt idx="39">
                  <c:v>5</c:v>
                </c:pt>
                <c:pt idx="40">
                  <c:v>5</c:v>
                </c:pt>
                <c:pt idx="41">
                  <c:v>3</c:v>
                </c:pt>
                <c:pt idx="42">
                  <c:v>2</c:v>
                </c:pt>
                <c:pt idx="43">
                  <c:v>1</c:v>
                </c:pt>
                <c:pt idx="44">
                  <c:v>2</c:v>
                </c:pt>
                <c:pt idx="45">
                  <c:v>2</c:v>
                </c:pt>
                <c:pt idx="46">
                  <c:v>3</c:v>
                </c:pt>
                <c:pt idx="47">
                  <c:v>5</c:v>
                </c:pt>
                <c:pt idx="48">
                  <c:v>2</c:v>
                </c:pt>
                <c:pt idx="49">
                  <c:v>3</c:v>
                </c:pt>
                <c:pt idx="50">
                  <c:v>1</c:v>
                </c:pt>
                <c:pt idx="51">
                  <c:v>2</c:v>
                </c:pt>
                <c:pt idx="52">
                  <c:v>2</c:v>
                </c:pt>
                <c:pt idx="53">
                  <c:v>0</c:v>
                </c:pt>
                <c:pt idx="54">
                  <c:v>2</c:v>
                </c:pt>
                <c:pt idx="55">
                  <c:v>4</c:v>
                </c:pt>
                <c:pt idx="56">
                  <c:v>3</c:v>
                </c:pt>
                <c:pt idx="57">
                  <c:v>0</c:v>
                </c:pt>
                <c:pt idx="58">
                  <c:v>2</c:v>
                </c:pt>
                <c:pt idx="59">
                  <c:v>3</c:v>
                </c:pt>
                <c:pt idx="60">
                  <c:v>5</c:v>
                </c:pt>
                <c:pt idx="61">
                  <c:v>1</c:v>
                </c:pt>
                <c:pt idx="62">
                  <c:v>37</c:v>
                </c:pt>
                <c:pt idx="63">
                  <c:v>224</c:v>
                </c:pt>
                <c:pt idx="64">
                  <c:v>1051</c:v>
                </c:pt>
                <c:pt idx="65">
                  <c:v>3528</c:v>
                </c:pt>
                <c:pt idx="66">
                  <c:v>9875</c:v>
                </c:pt>
                <c:pt idx="67">
                  <c:v>20926</c:v>
                </c:pt>
                <c:pt idx="68">
                  <c:v>35207</c:v>
                </c:pt>
                <c:pt idx="69">
                  <c:v>46465</c:v>
                </c:pt>
                <c:pt idx="70">
                  <c:v>47205</c:v>
                </c:pt>
                <c:pt idx="71">
                  <c:v>37876</c:v>
                </c:pt>
                <c:pt idx="72">
                  <c:v>24454</c:v>
                </c:pt>
                <c:pt idx="73">
                  <c:v>12410</c:v>
                </c:pt>
                <c:pt idx="74">
                  <c:v>4995</c:v>
                </c:pt>
                <c:pt idx="75">
                  <c:v>1482</c:v>
                </c:pt>
                <c:pt idx="76">
                  <c:v>418</c:v>
                </c:pt>
                <c:pt idx="77">
                  <c:v>84</c:v>
                </c:pt>
                <c:pt idx="78">
                  <c:v>15</c:v>
                </c:pt>
                <c:pt idx="79">
                  <c:v>4</c:v>
                </c:pt>
                <c:pt idx="80">
                  <c:v>2</c:v>
                </c:pt>
                <c:pt idx="81">
                  <c:v>2</c:v>
                </c:pt>
                <c:pt idx="82">
                  <c:v>3</c:v>
                </c:pt>
                <c:pt idx="83">
                  <c:v>4</c:v>
                </c:pt>
                <c:pt idx="84">
                  <c:v>5</c:v>
                </c:pt>
                <c:pt idx="85">
                  <c:v>0</c:v>
                </c:pt>
                <c:pt idx="86">
                  <c:v>4</c:v>
                </c:pt>
                <c:pt idx="87">
                  <c:v>4</c:v>
                </c:pt>
                <c:pt idx="88">
                  <c:v>2</c:v>
                </c:pt>
                <c:pt idx="89">
                  <c:v>2</c:v>
                </c:pt>
                <c:pt idx="90">
                  <c:v>5</c:v>
                </c:pt>
                <c:pt idx="91">
                  <c:v>2</c:v>
                </c:pt>
                <c:pt idx="92">
                  <c:v>1</c:v>
                </c:pt>
                <c:pt idx="93">
                  <c:v>3</c:v>
                </c:pt>
                <c:pt idx="94">
                  <c:v>5</c:v>
                </c:pt>
                <c:pt idx="95">
                  <c:v>3</c:v>
                </c:pt>
                <c:pt idx="96">
                  <c:v>2</c:v>
                </c:pt>
                <c:pt idx="97">
                  <c:v>1</c:v>
                </c:pt>
                <c:pt idx="98">
                  <c:v>3</c:v>
                </c:pt>
                <c:pt idx="99">
                  <c:v>2</c:v>
                </c:pt>
                <c:pt idx="100">
                  <c:v>4</c:v>
                </c:pt>
                <c:pt idx="101">
                  <c:v>2</c:v>
                </c:pt>
                <c:pt idx="102">
                  <c:v>2</c:v>
                </c:pt>
                <c:pt idx="103">
                  <c:v>3</c:v>
                </c:pt>
                <c:pt idx="104">
                  <c:v>2</c:v>
                </c:pt>
                <c:pt idx="105">
                  <c:v>4</c:v>
                </c:pt>
                <c:pt idx="106">
                  <c:v>2</c:v>
                </c:pt>
                <c:pt idx="107">
                  <c:v>0</c:v>
                </c:pt>
                <c:pt idx="108">
                  <c:v>2</c:v>
                </c:pt>
                <c:pt idx="109">
                  <c:v>3</c:v>
                </c:pt>
                <c:pt idx="110">
                  <c:v>0</c:v>
                </c:pt>
                <c:pt idx="111">
                  <c:v>4</c:v>
                </c:pt>
                <c:pt idx="112">
                  <c:v>3</c:v>
                </c:pt>
                <c:pt idx="113">
                  <c:v>0</c:v>
                </c:pt>
                <c:pt idx="114">
                  <c:v>2</c:v>
                </c:pt>
                <c:pt idx="115">
                  <c:v>2</c:v>
                </c:pt>
                <c:pt idx="116">
                  <c:v>1</c:v>
                </c:pt>
                <c:pt idx="117">
                  <c:v>2</c:v>
                </c:pt>
                <c:pt idx="118">
                  <c:v>2</c:v>
                </c:pt>
                <c:pt idx="119">
                  <c:v>1</c:v>
                </c:pt>
                <c:pt idx="120">
                  <c:v>2</c:v>
                </c:pt>
                <c:pt idx="121">
                  <c:v>0</c:v>
                </c:pt>
                <c:pt idx="122">
                  <c:v>1</c:v>
                </c:pt>
                <c:pt idx="123">
                  <c:v>0</c:v>
                </c:pt>
                <c:pt idx="124">
                  <c:v>1</c:v>
                </c:pt>
                <c:pt idx="125">
                  <c:v>1</c:v>
                </c:pt>
                <c:pt idx="126">
                  <c:v>0</c:v>
                </c:pt>
                <c:pt idx="127">
                  <c:v>1</c:v>
                </c:pt>
                <c:pt idx="128">
                  <c:v>1</c:v>
                </c:pt>
                <c:pt idx="129">
                  <c:v>1</c:v>
                </c:pt>
                <c:pt idx="130">
                  <c:v>1</c:v>
                </c:pt>
                <c:pt idx="131">
                  <c:v>1</c:v>
                </c:pt>
                <c:pt idx="132">
                  <c:v>3</c:v>
                </c:pt>
                <c:pt idx="133">
                  <c:v>0</c:v>
                </c:pt>
                <c:pt idx="134">
                  <c:v>3</c:v>
                </c:pt>
                <c:pt idx="135">
                  <c:v>2</c:v>
                </c:pt>
                <c:pt idx="136">
                  <c:v>4</c:v>
                </c:pt>
                <c:pt idx="137">
                  <c:v>3</c:v>
                </c:pt>
                <c:pt idx="138">
                  <c:v>1</c:v>
                </c:pt>
                <c:pt idx="139">
                  <c:v>0</c:v>
                </c:pt>
                <c:pt idx="140">
                  <c:v>1</c:v>
                </c:pt>
                <c:pt idx="141">
                  <c:v>1</c:v>
                </c:pt>
                <c:pt idx="142">
                  <c:v>2</c:v>
                </c:pt>
                <c:pt idx="143">
                  <c:v>1</c:v>
                </c:pt>
                <c:pt idx="144">
                  <c:v>3</c:v>
                </c:pt>
                <c:pt idx="145">
                  <c:v>1</c:v>
                </c:pt>
                <c:pt idx="146">
                  <c:v>2</c:v>
                </c:pt>
                <c:pt idx="147">
                  <c:v>1</c:v>
                </c:pt>
                <c:pt idx="148">
                  <c:v>1</c:v>
                </c:pt>
                <c:pt idx="149">
                  <c:v>0</c:v>
                </c:pt>
                <c:pt idx="150">
                  <c:v>0</c:v>
                </c:pt>
                <c:pt idx="151">
                  <c:v>2</c:v>
                </c:pt>
                <c:pt idx="152">
                  <c:v>1</c:v>
                </c:pt>
                <c:pt idx="153">
                  <c:v>4</c:v>
                </c:pt>
                <c:pt idx="154">
                  <c:v>1</c:v>
                </c:pt>
                <c:pt idx="155">
                  <c:v>1</c:v>
                </c:pt>
                <c:pt idx="156">
                  <c:v>1</c:v>
                </c:pt>
                <c:pt idx="157">
                  <c:v>1</c:v>
                </c:pt>
                <c:pt idx="158">
                  <c:v>3</c:v>
                </c:pt>
                <c:pt idx="159">
                  <c:v>3</c:v>
                </c:pt>
                <c:pt idx="160">
                  <c:v>0</c:v>
                </c:pt>
                <c:pt idx="161">
                  <c:v>1</c:v>
                </c:pt>
                <c:pt idx="162">
                  <c:v>2</c:v>
                </c:pt>
                <c:pt idx="163">
                  <c:v>4</c:v>
                </c:pt>
                <c:pt idx="164">
                  <c:v>2</c:v>
                </c:pt>
                <c:pt idx="165">
                  <c:v>0</c:v>
                </c:pt>
                <c:pt idx="166">
                  <c:v>0</c:v>
                </c:pt>
                <c:pt idx="167">
                  <c:v>0</c:v>
                </c:pt>
                <c:pt idx="168">
                  <c:v>0</c:v>
                </c:pt>
                <c:pt idx="169">
                  <c:v>1</c:v>
                </c:pt>
                <c:pt idx="170">
                  <c:v>0</c:v>
                </c:pt>
                <c:pt idx="171">
                  <c:v>0</c:v>
                </c:pt>
                <c:pt idx="172">
                  <c:v>0</c:v>
                </c:pt>
                <c:pt idx="173">
                  <c:v>0</c:v>
                </c:pt>
                <c:pt idx="174">
                  <c:v>0</c:v>
                </c:pt>
                <c:pt idx="175">
                  <c:v>2</c:v>
                </c:pt>
                <c:pt idx="176">
                  <c:v>0</c:v>
                </c:pt>
                <c:pt idx="177">
                  <c:v>1</c:v>
                </c:pt>
                <c:pt idx="178">
                  <c:v>0</c:v>
                </c:pt>
                <c:pt idx="179">
                  <c:v>0</c:v>
                </c:pt>
                <c:pt idx="180">
                  <c:v>1</c:v>
                </c:pt>
                <c:pt idx="181">
                  <c:v>0</c:v>
                </c:pt>
                <c:pt idx="182">
                  <c:v>1</c:v>
                </c:pt>
                <c:pt idx="183">
                  <c:v>1</c:v>
                </c:pt>
                <c:pt idx="184">
                  <c:v>0</c:v>
                </c:pt>
                <c:pt idx="185">
                  <c:v>0</c:v>
                </c:pt>
                <c:pt idx="186">
                  <c:v>0</c:v>
                </c:pt>
                <c:pt idx="187">
                  <c:v>0</c:v>
                </c:pt>
                <c:pt idx="188">
                  <c:v>0</c:v>
                </c:pt>
                <c:pt idx="189">
                  <c:v>0</c:v>
                </c:pt>
                <c:pt idx="190">
                  <c:v>0</c:v>
                </c:pt>
                <c:pt idx="191">
                  <c:v>1</c:v>
                </c:pt>
                <c:pt idx="192">
                  <c:v>0</c:v>
                </c:pt>
                <c:pt idx="193">
                  <c:v>0</c:v>
                </c:pt>
                <c:pt idx="194">
                  <c:v>0</c:v>
                </c:pt>
                <c:pt idx="195">
                  <c:v>0</c:v>
                </c:pt>
                <c:pt idx="196">
                  <c:v>0</c:v>
                </c:pt>
                <c:pt idx="197">
                  <c:v>1</c:v>
                </c:pt>
                <c:pt idx="198">
                  <c:v>0</c:v>
                </c:pt>
                <c:pt idx="199">
                  <c:v>1</c:v>
                </c:pt>
                <c:pt idx="200">
                  <c:v>0</c:v>
                </c:pt>
                <c:pt idx="201">
                  <c:v>0</c:v>
                </c:pt>
                <c:pt idx="202">
                  <c:v>0</c:v>
                </c:pt>
                <c:pt idx="203">
                  <c:v>0</c:v>
                </c:pt>
                <c:pt idx="204">
                  <c:v>1</c:v>
                </c:pt>
                <c:pt idx="205">
                  <c:v>2</c:v>
                </c:pt>
                <c:pt idx="206">
                  <c:v>0</c:v>
                </c:pt>
                <c:pt idx="207">
                  <c:v>0</c:v>
                </c:pt>
                <c:pt idx="208">
                  <c:v>0</c:v>
                </c:pt>
                <c:pt idx="209">
                  <c:v>0</c:v>
                </c:pt>
                <c:pt idx="210">
                  <c:v>0</c:v>
                </c:pt>
                <c:pt idx="211">
                  <c:v>0</c:v>
                </c:pt>
                <c:pt idx="212">
                  <c:v>0</c:v>
                </c:pt>
                <c:pt idx="213">
                  <c:v>0</c:v>
                </c:pt>
                <c:pt idx="214">
                  <c:v>0</c:v>
                </c:pt>
                <c:pt idx="215">
                  <c:v>1</c:v>
                </c:pt>
                <c:pt idx="216">
                  <c:v>0</c:v>
                </c:pt>
                <c:pt idx="217">
                  <c:v>0</c:v>
                </c:pt>
                <c:pt idx="218">
                  <c:v>0</c:v>
                </c:pt>
                <c:pt idx="219">
                  <c:v>1</c:v>
                </c:pt>
                <c:pt idx="220">
                  <c:v>0</c:v>
                </c:pt>
                <c:pt idx="221">
                  <c:v>0</c:v>
                </c:pt>
                <c:pt idx="222">
                  <c:v>0</c:v>
                </c:pt>
                <c:pt idx="223">
                  <c:v>0</c:v>
                </c:pt>
                <c:pt idx="224">
                  <c:v>0</c:v>
                </c:pt>
                <c:pt idx="225">
                  <c:v>0</c:v>
                </c:pt>
                <c:pt idx="226">
                  <c:v>0</c:v>
                </c:pt>
                <c:pt idx="227">
                  <c:v>0</c:v>
                </c:pt>
                <c:pt idx="228">
                  <c:v>0</c:v>
                </c:pt>
                <c:pt idx="229">
                  <c:v>1</c:v>
                </c:pt>
                <c:pt idx="230">
                  <c:v>1</c:v>
                </c:pt>
                <c:pt idx="231">
                  <c:v>0</c:v>
                </c:pt>
                <c:pt idx="232">
                  <c:v>0</c:v>
                </c:pt>
                <c:pt idx="233">
                  <c:v>0</c:v>
                </c:pt>
                <c:pt idx="234">
                  <c:v>0</c:v>
                </c:pt>
                <c:pt idx="235">
                  <c:v>0</c:v>
                </c:pt>
                <c:pt idx="236">
                  <c:v>1</c:v>
                </c:pt>
                <c:pt idx="237">
                  <c:v>0</c:v>
                </c:pt>
                <c:pt idx="238">
                  <c:v>0</c:v>
                </c:pt>
                <c:pt idx="239">
                  <c:v>0</c:v>
                </c:pt>
                <c:pt idx="240">
                  <c:v>0</c:v>
                </c:pt>
                <c:pt idx="241">
                  <c:v>1</c:v>
                </c:pt>
                <c:pt idx="242">
                  <c:v>0</c:v>
                </c:pt>
                <c:pt idx="243">
                  <c:v>0</c:v>
                </c:pt>
                <c:pt idx="244">
                  <c:v>0</c:v>
                </c:pt>
                <c:pt idx="245">
                  <c:v>0</c:v>
                </c:pt>
                <c:pt idx="246">
                  <c:v>0</c:v>
                </c:pt>
                <c:pt idx="247">
                  <c:v>0</c:v>
                </c:pt>
                <c:pt idx="248">
                  <c:v>0</c:v>
                </c:pt>
                <c:pt idx="249">
                  <c:v>0</c:v>
                </c:pt>
                <c:pt idx="250">
                  <c:v>0</c:v>
                </c:pt>
                <c:pt idx="251">
                  <c:v>0</c:v>
                </c:pt>
                <c:pt idx="252">
                  <c:v>1</c:v>
                </c:pt>
                <c:pt idx="253">
                  <c:v>1</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1</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1</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4"/>
          <c:order val="4"/>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Flasher!$N$5:$N$1028</c:f>
              <c:numCache>
                <c:formatCode>General</c:formatCode>
                <c:ptCount val="1024"/>
                <c:pt idx="0">
                  <c:v>0</c:v>
                </c:pt>
                <c:pt idx="1">
                  <c:v>0</c:v>
                </c:pt>
                <c:pt idx="2">
                  <c:v>0</c:v>
                </c:pt>
                <c:pt idx="3">
                  <c:v>15</c:v>
                </c:pt>
                <c:pt idx="4">
                  <c:v>99</c:v>
                </c:pt>
                <c:pt idx="5">
                  <c:v>75</c:v>
                </c:pt>
                <c:pt idx="6">
                  <c:v>72</c:v>
                </c:pt>
                <c:pt idx="7">
                  <c:v>43</c:v>
                </c:pt>
                <c:pt idx="8">
                  <c:v>53</c:v>
                </c:pt>
                <c:pt idx="9">
                  <c:v>41</c:v>
                </c:pt>
                <c:pt idx="10">
                  <c:v>28</c:v>
                </c:pt>
                <c:pt idx="11">
                  <c:v>32</c:v>
                </c:pt>
                <c:pt idx="12">
                  <c:v>24</c:v>
                </c:pt>
                <c:pt idx="13">
                  <c:v>13</c:v>
                </c:pt>
                <c:pt idx="14">
                  <c:v>12</c:v>
                </c:pt>
                <c:pt idx="15">
                  <c:v>15</c:v>
                </c:pt>
                <c:pt idx="16">
                  <c:v>15</c:v>
                </c:pt>
                <c:pt idx="17">
                  <c:v>13</c:v>
                </c:pt>
                <c:pt idx="18">
                  <c:v>6</c:v>
                </c:pt>
                <c:pt idx="19">
                  <c:v>7</c:v>
                </c:pt>
                <c:pt idx="20">
                  <c:v>9</c:v>
                </c:pt>
                <c:pt idx="21">
                  <c:v>6</c:v>
                </c:pt>
                <c:pt idx="22">
                  <c:v>3</c:v>
                </c:pt>
                <c:pt idx="23">
                  <c:v>6</c:v>
                </c:pt>
                <c:pt idx="24">
                  <c:v>2</c:v>
                </c:pt>
                <c:pt idx="25">
                  <c:v>3</c:v>
                </c:pt>
                <c:pt idx="26">
                  <c:v>2</c:v>
                </c:pt>
                <c:pt idx="27">
                  <c:v>2</c:v>
                </c:pt>
                <c:pt idx="28">
                  <c:v>2</c:v>
                </c:pt>
                <c:pt idx="29">
                  <c:v>5</c:v>
                </c:pt>
                <c:pt idx="30">
                  <c:v>3</c:v>
                </c:pt>
                <c:pt idx="31">
                  <c:v>4</c:v>
                </c:pt>
                <c:pt idx="32">
                  <c:v>0</c:v>
                </c:pt>
                <c:pt idx="33">
                  <c:v>6</c:v>
                </c:pt>
                <c:pt idx="34">
                  <c:v>5</c:v>
                </c:pt>
                <c:pt idx="35">
                  <c:v>1</c:v>
                </c:pt>
                <c:pt idx="36">
                  <c:v>1</c:v>
                </c:pt>
                <c:pt idx="37">
                  <c:v>3</c:v>
                </c:pt>
                <c:pt idx="38">
                  <c:v>0</c:v>
                </c:pt>
                <c:pt idx="39">
                  <c:v>3</c:v>
                </c:pt>
                <c:pt idx="40">
                  <c:v>3</c:v>
                </c:pt>
                <c:pt idx="41">
                  <c:v>1</c:v>
                </c:pt>
                <c:pt idx="42">
                  <c:v>3</c:v>
                </c:pt>
                <c:pt idx="43">
                  <c:v>3</c:v>
                </c:pt>
                <c:pt idx="44">
                  <c:v>1</c:v>
                </c:pt>
                <c:pt idx="45">
                  <c:v>5</c:v>
                </c:pt>
                <c:pt idx="46">
                  <c:v>2</c:v>
                </c:pt>
                <c:pt idx="47">
                  <c:v>0</c:v>
                </c:pt>
                <c:pt idx="48">
                  <c:v>5</c:v>
                </c:pt>
                <c:pt idx="49">
                  <c:v>3</c:v>
                </c:pt>
                <c:pt idx="50">
                  <c:v>2</c:v>
                </c:pt>
                <c:pt idx="51">
                  <c:v>2</c:v>
                </c:pt>
                <c:pt idx="52">
                  <c:v>0</c:v>
                </c:pt>
                <c:pt idx="53">
                  <c:v>1</c:v>
                </c:pt>
                <c:pt idx="54">
                  <c:v>2</c:v>
                </c:pt>
                <c:pt idx="55">
                  <c:v>0</c:v>
                </c:pt>
                <c:pt idx="56">
                  <c:v>3</c:v>
                </c:pt>
                <c:pt idx="57">
                  <c:v>3</c:v>
                </c:pt>
                <c:pt idx="58">
                  <c:v>1</c:v>
                </c:pt>
                <c:pt idx="59">
                  <c:v>2</c:v>
                </c:pt>
                <c:pt idx="60">
                  <c:v>2</c:v>
                </c:pt>
                <c:pt idx="61">
                  <c:v>4</c:v>
                </c:pt>
                <c:pt idx="62">
                  <c:v>1</c:v>
                </c:pt>
                <c:pt idx="63">
                  <c:v>1</c:v>
                </c:pt>
                <c:pt idx="64">
                  <c:v>0</c:v>
                </c:pt>
                <c:pt idx="65">
                  <c:v>1</c:v>
                </c:pt>
                <c:pt idx="66">
                  <c:v>2</c:v>
                </c:pt>
                <c:pt idx="67">
                  <c:v>1</c:v>
                </c:pt>
                <c:pt idx="68">
                  <c:v>3</c:v>
                </c:pt>
                <c:pt idx="69">
                  <c:v>4</c:v>
                </c:pt>
                <c:pt idx="70">
                  <c:v>2</c:v>
                </c:pt>
                <c:pt idx="71">
                  <c:v>2</c:v>
                </c:pt>
                <c:pt idx="72">
                  <c:v>5</c:v>
                </c:pt>
                <c:pt idx="73">
                  <c:v>6</c:v>
                </c:pt>
                <c:pt idx="74">
                  <c:v>3</c:v>
                </c:pt>
                <c:pt idx="75">
                  <c:v>5</c:v>
                </c:pt>
                <c:pt idx="76">
                  <c:v>1</c:v>
                </c:pt>
                <c:pt idx="77">
                  <c:v>1</c:v>
                </c:pt>
                <c:pt idx="78">
                  <c:v>2</c:v>
                </c:pt>
                <c:pt idx="79">
                  <c:v>4</c:v>
                </c:pt>
                <c:pt idx="80">
                  <c:v>3</c:v>
                </c:pt>
                <c:pt idx="81">
                  <c:v>2</c:v>
                </c:pt>
                <c:pt idx="82">
                  <c:v>4</c:v>
                </c:pt>
                <c:pt idx="83">
                  <c:v>3</c:v>
                </c:pt>
                <c:pt idx="84">
                  <c:v>3</c:v>
                </c:pt>
                <c:pt idx="85">
                  <c:v>6</c:v>
                </c:pt>
                <c:pt idx="86">
                  <c:v>4</c:v>
                </c:pt>
                <c:pt idx="87">
                  <c:v>1</c:v>
                </c:pt>
                <c:pt idx="88">
                  <c:v>4</c:v>
                </c:pt>
                <c:pt idx="89">
                  <c:v>3</c:v>
                </c:pt>
                <c:pt idx="90">
                  <c:v>2</c:v>
                </c:pt>
                <c:pt idx="91">
                  <c:v>4</c:v>
                </c:pt>
                <c:pt idx="92">
                  <c:v>4</c:v>
                </c:pt>
                <c:pt idx="93">
                  <c:v>4</c:v>
                </c:pt>
                <c:pt idx="94">
                  <c:v>0</c:v>
                </c:pt>
                <c:pt idx="95">
                  <c:v>3</c:v>
                </c:pt>
                <c:pt idx="96">
                  <c:v>3</c:v>
                </c:pt>
                <c:pt idx="97">
                  <c:v>3</c:v>
                </c:pt>
                <c:pt idx="98">
                  <c:v>5</c:v>
                </c:pt>
                <c:pt idx="99">
                  <c:v>3</c:v>
                </c:pt>
                <c:pt idx="100">
                  <c:v>2</c:v>
                </c:pt>
                <c:pt idx="101">
                  <c:v>2</c:v>
                </c:pt>
                <c:pt idx="102">
                  <c:v>2</c:v>
                </c:pt>
                <c:pt idx="103">
                  <c:v>2</c:v>
                </c:pt>
                <c:pt idx="104">
                  <c:v>2</c:v>
                </c:pt>
                <c:pt idx="105">
                  <c:v>2</c:v>
                </c:pt>
                <c:pt idx="106">
                  <c:v>16</c:v>
                </c:pt>
                <c:pt idx="107">
                  <c:v>65</c:v>
                </c:pt>
                <c:pt idx="108">
                  <c:v>234</c:v>
                </c:pt>
                <c:pt idx="109">
                  <c:v>925</c:v>
                </c:pt>
                <c:pt idx="110">
                  <c:v>2657</c:v>
                </c:pt>
                <c:pt idx="111">
                  <c:v>6834</c:v>
                </c:pt>
                <c:pt idx="112">
                  <c:v>13773</c:v>
                </c:pt>
                <c:pt idx="113">
                  <c:v>23287</c:v>
                </c:pt>
                <c:pt idx="114">
                  <c:v>33445</c:v>
                </c:pt>
                <c:pt idx="115">
                  <c:v>39926</c:v>
                </c:pt>
                <c:pt idx="116">
                  <c:v>40410</c:v>
                </c:pt>
                <c:pt idx="117">
                  <c:v>34510</c:v>
                </c:pt>
                <c:pt idx="118">
                  <c:v>24314</c:v>
                </c:pt>
                <c:pt idx="119">
                  <c:v>14283</c:v>
                </c:pt>
                <c:pt idx="120">
                  <c:v>7085</c:v>
                </c:pt>
                <c:pt idx="121">
                  <c:v>3056</c:v>
                </c:pt>
                <c:pt idx="122">
                  <c:v>1046</c:v>
                </c:pt>
                <c:pt idx="123">
                  <c:v>335</c:v>
                </c:pt>
                <c:pt idx="124">
                  <c:v>92</c:v>
                </c:pt>
                <c:pt idx="125">
                  <c:v>18</c:v>
                </c:pt>
                <c:pt idx="126">
                  <c:v>6</c:v>
                </c:pt>
                <c:pt idx="127">
                  <c:v>1</c:v>
                </c:pt>
                <c:pt idx="128">
                  <c:v>2</c:v>
                </c:pt>
                <c:pt idx="129">
                  <c:v>3</c:v>
                </c:pt>
                <c:pt idx="130">
                  <c:v>3</c:v>
                </c:pt>
                <c:pt idx="131">
                  <c:v>1</c:v>
                </c:pt>
                <c:pt idx="132">
                  <c:v>0</c:v>
                </c:pt>
                <c:pt idx="133">
                  <c:v>0</c:v>
                </c:pt>
                <c:pt idx="134">
                  <c:v>2</c:v>
                </c:pt>
                <c:pt idx="135">
                  <c:v>2</c:v>
                </c:pt>
                <c:pt idx="136">
                  <c:v>1</c:v>
                </c:pt>
                <c:pt idx="137">
                  <c:v>2</c:v>
                </c:pt>
                <c:pt idx="138">
                  <c:v>0</c:v>
                </c:pt>
                <c:pt idx="139">
                  <c:v>0</c:v>
                </c:pt>
                <c:pt idx="140">
                  <c:v>0</c:v>
                </c:pt>
                <c:pt idx="141">
                  <c:v>0</c:v>
                </c:pt>
                <c:pt idx="142">
                  <c:v>2</c:v>
                </c:pt>
                <c:pt idx="143">
                  <c:v>2</c:v>
                </c:pt>
                <c:pt idx="144">
                  <c:v>1</c:v>
                </c:pt>
                <c:pt idx="145">
                  <c:v>0</c:v>
                </c:pt>
                <c:pt idx="146">
                  <c:v>0</c:v>
                </c:pt>
                <c:pt idx="147">
                  <c:v>1</c:v>
                </c:pt>
                <c:pt idx="148">
                  <c:v>1</c:v>
                </c:pt>
                <c:pt idx="149">
                  <c:v>2</c:v>
                </c:pt>
                <c:pt idx="150">
                  <c:v>1</c:v>
                </c:pt>
                <c:pt idx="151">
                  <c:v>2</c:v>
                </c:pt>
                <c:pt idx="152">
                  <c:v>1</c:v>
                </c:pt>
                <c:pt idx="153">
                  <c:v>1</c:v>
                </c:pt>
                <c:pt idx="154">
                  <c:v>1</c:v>
                </c:pt>
                <c:pt idx="155">
                  <c:v>2</c:v>
                </c:pt>
                <c:pt idx="156">
                  <c:v>0</c:v>
                </c:pt>
                <c:pt idx="157">
                  <c:v>0</c:v>
                </c:pt>
                <c:pt idx="158">
                  <c:v>0</c:v>
                </c:pt>
                <c:pt idx="159">
                  <c:v>0</c:v>
                </c:pt>
                <c:pt idx="160">
                  <c:v>3</c:v>
                </c:pt>
                <c:pt idx="161">
                  <c:v>1</c:v>
                </c:pt>
                <c:pt idx="162">
                  <c:v>2</c:v>
                </c:pt>
                <c:pt idx="163">
                  <c:v>0</c:v>
                </c:pt>
                <c:pt idx="164">
                  <c:v>0</c:v>
                </c:pt>
                <c:pt idx="165">
                  <c:v>1</c:v>
                </c:pt>
                <c:pt idx="166">
                  <c:v>1</c:v>
                </c:pt>
                <c:pt idx="167">
                  <c:v>0</c:v>
                </c:pt>
                <c:pt idx="168">
                  <c:v>1</c:v>
                </c:pt>
                <c:pt idx="169">
                  <c:v>0</c:v>
                </c:pt>
                <c:pt idx="170">
                  <c:v>0</c:v>
                </c:pt>
                <c:pt idx="171">
                  <c:v>1</c:v>
                </c:pt>
                <c:pt idx="172">
                  <c:v>0</c:v>
                </c:pt>
                <c:pt idx="173">
                  <c:v>1</c:v>
                </c:pt>
                <c:pt idx="174">
                  <c:v>1</c:v>
                </c:pt>
                <c:pt idx="175">
                  <c:v>0</c:v>
                </c:pt>
                <c:pt idx="176">
                  <c:v>0</c:v>
                </c:pt>
                <c:pt idx="177">
                  <c:v>1</c:v>
                </c:pt>
                <c:pt idx="178">
                  <c:v>0</c:v>
                </c:pt>
                <c:pt idx="179">
                  <c:v>0</c:v>
                </c:pt>
                <c:pt idx="180">
                  <c:v>0</c:v>
                </c:pt>
                <c:pt idx="181">
                  <c:v>0</c:v>
                </c:pt>
                <c:pt idx="182">
                  <c:v>2</c:v>
                </c:pt>
                <c:pt idx="183">
                  <c:v>0</c:v>
                </c:pt>
                <c:pt idx="184">
                  <c:v>0</c:v>
                </c:pt>
                <c:pt idx="185">
                  <c:v>1</c:v>
                </c:pt>
                <c:pt idx="186">
                  <c:v>2</c:v>
                </c:pt>
                <c:pt idx="187">
                  <c:v>0</c:v>
                </c:pt>
                <c:pt idx="188">
                  <c:v>0</c:v>
                </c:pt>
                <c:pt idx="189">
                  <c:v>1</c:v>
                </c:pt>
                <c:pt idx="190">
                  <c:v>0</c:v>
                </c:pt>
                <c:pt idx="191">
                  <c:v>0</c:v>
                </c:pt>
                <c:pt idx="192">
                  <c:v>0</c:v>
                </c:pt>
                <c:pt idx="193">
                  <c:v>0</c:v>
                </c:pt>
                <c:pt idx="194">
                  <c:v>0</c:v>
                </c:pt>
                <c:pt idx="195">
                  <c:v>1</c:v>
                </c:pt>
                <c:pt idx="196">
                  <c:v>1</c:v>
                </c:pt>
                <c:pt idx="197">
                  <c:v>0</c:v>
                </c:pt>
                <c:pt idx="198">
                  <c:v>0</c:v>
                </c:pt>
                <c:pt idx="199">
                  <c:v>0</c:v>
                </c:pt>
                <c:pt idx="200">
                  <c:v>0</c:v>
                </c:pt>
                <c:pt idx="201">
                  <c:v>0</c:v>
                </c:pt>
                <c:pt idx="202">
                  <c:v>1</c:v>
                </c:pt>
                <c:pt idx="203">
                  <c:v>0</c:v>
                </c:pt>
                <c:pt idx="204">
                  <c:v>0</c:v>
                </c:pt>
                <c:pt idx="205">
                  <c:v>0</c:v>
                </c:pt>
                <c:pt idx="206">
                  <c:v>0</c:v>
                </c:pt>
                <c:pt idx="207">
                  <c:v>0</c:v>
                </c:pt>
                <c:pt idx="208">
                  <c:v>0</c:v>
                </c:pt>
                <c:pt idx="209">
                  <c:v>0</c:v>
                </c:pt>
                <c:pt idx="210">
                  <c:v>0</c:v>
                </c:pt>
                <c:pt idx="211">
                  <c:v>0</c:v>
                </c:pt>
                <c:pt idx="212">
                  <c:v>1</c:v>
                </c:pt>
                <c:pt idx="213">
                  <c:v>0</c:v>
                </c:pt>
                <c:pt idx="214">
                  <c:v>0</c:v>
                </c:pt>
                <c:pt idx="215">
                  <c:v>1</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1</c:v>
                </c:pt>
                <c:pt idx="230">
                  <c:v>0</c:v>
                </c:pt>
                <c:pt idx="231">
                  <c:v>0</c:v>
                </c:pt>
                <c:pt idx="232">
                  <c:v>0</c:v>
                </c:pt>
                <c:pt idx="233">
                  <c:v>0</c:v>
                </c:pt>
                <c:pt idx="234">
                  <c:v>0</c:v>
                </c:pt>
                <c:pt idx="235">
                  <c:v>0</c:v>
                </c:pt>
                <c:pt idx="236">
                  <c:v>1</c:v>
                </c:pt>
                <c:pt idx="237">
                  <c:v>1</c:v>
                </c:pt>
                <c:pt idx="238">
                  <c:v>0</c:v>
                </c:pt>
                <c:pt idx="239">
                  <c:v>0</c:v>
                </c:pt>
                <c:pt idx="240">
                  <c:v>0</c:v>
                </c:pt>
                <c:pt idx="241">
                  <c:v>0</c:v>
                </c:pt>
                <c:pt idx="242">
                  <c:v>0</c:v>
                </c:pt>
                <c:pt idx="243">
                  <c:v>0</c:v>
                </c:pt>
                <c:pt idx="244">
                  <c:v>0</c:v>
                </c:pt>
                <c:pt idx="245">
                  <c:v>1</c:v>
                </c:pt>
                <c:pt idx="246">
                  <c:v>0</c:v>
                </c:pt>
                <c:pt idx="247">
                  <c:v>0</c:v>
                </c:pt>
                <c:pt idx="248">
                  <c:v>0</c:v>
                </c:pt>
                <c:pt idx="249">
                  <c:v>0</c:v>
                </c:pt>
                <c:pt idx="250">
                  <c:v>1</c:v>
                </c:pt>
                <c:pt idx="251">
                  <c:v>0</c:v>
                </c:pt>
                <c:pt idx="252">
                  <c:v>0</c:v>
                </c:pt>
                <c:pt idx="253">
                  <c:v>0</c:v>
                </c:pt>
                <c:pt idx="254">
                  <c:v>0</c:v>
                </c:pt>
                <c:pt idx="255">
                  <c:v>1</c:v>
                </c:pt>
                <c:pt idx="256">
                  <c:v>0</c:v>
                </c:pt>
                <c:pt idx="257">
                  <c:v>0</c:v>
                </c:pt>
                <c:pt idx="258">
                  <c:v>0</c:v>
                </c:pt>
                <c:pt idx="259">
                  <c:v>0</c:v>
                </c:pt>
                <c:pt idx="260">
                  <c:v>0</c:v>
                </c:pt>
                <c:pt idx="261">
                  <c:v>0</c:v>
                </c:pt>
                <c:pt idx="262">
                  <c:v>0</c:v>
                </c:pt>
                <c:pt idx="263">
                  <c:v>0</c:v>
                </c:pt>
                <c:pt idx="264">
                  <c:v>1</c:v>
                </c:pt>
                <c:pt idx="265">
                  <c:v>0</c:v>
                </c:pt>
                <c:pt idx="266">
                  <c:v>0</c:v>
                </c:pt>
                <c:pt idx="267">
                  <c:v>0</c:v>
                </c:pt>
                <c:pt idx="268">
                  <c:v>0</c:v>
                </c:pt>
                <c:pt idx="269">
                  <c:v>0</c:v>
                </c:pt>
                <c:pt idx="270">
                  <c:v>0</c:v>
                </c:pt>
                <c:pt idx="271">
                  <c:v>0</c:v>
                </c:pt>
                <c:pt idx="272">
                  <c:v>1</c:v>
                </c:pt>
                <c:pt idx="273">
                  <c:v>0</c:v>
                </c:pt>
                <c:pt idx="274">
                  <c:v>0</c:v>
                </c:pt>
                <c:pt idx="275">
                  <c:v>1</c:v>
                </c:pt>
                <c:pt idx="276">
                  <c:v>0</c:v>
                </c:pt>
                <c:pt idx="277">
                  <c:v>0</c:v>
                </c:pt>
                <c:pt idx="278">
                  <c:v>0</c:v>
                </c:pt>
                <c:pt idx="279">
                  <c:v>1</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1</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1</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1</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1</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5"/>
          <c:order val="5"/>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Flasher!$Q$5:$Q$1028</c:f>
              <c:numCache>
                <c:formatCode>General</c:formatCode>
                <c:ptCount val="1024"/>
                <c:pt idx="0">
                  <c:v>0</c:v>
                </c:pt>
                <c:pt idx="1">
                  <c:v>0</c:v>
                </c:pt>
                <c:pt idx="2">
                  <c:v>0</c:v>
                </c:pt>
                <c:pt idx="3">
                  <c:v>18</c:v>
                </c:pt>
                <c:pt idx="4">
                  <c:v>115</c:v>
                </c:pt>
                <c:pt idx="5">
                  <c:v>91</c:v>
                </c:pt>
                <c:pt idx="6">
                  <c:v>78</c:v>
                </c:pt>
                <c:pt idx="7">
                  <c:v>53</c:v>
                </c:pt>
                <c:pt idx="8">
                  <c:v>49</c:v>
                </c:pt>
                <c:pt idx="9">
                  <c:v>31</c:v>
                </c:pt>
                <c:pt idx="10">
                  <c:v>29</c:v>
                </c:pt>
                <c:pt idx="11">
                  <c:v>26</c:v>
                </c:pt>
                <c:pt idx="12">
                  <c:v>28</c:v>
                </c:pt>
                <c:pt idx="13">
                  <c:v>14</c:v>
                </c:pt>
                <c:pt idx="14">
                  <c:v>20</c:v>
                </c:pt>
                <c:pt idx="15">
                  <c:v>21</c:v>
                </c:pt>
                <c:pt idx="16">
                  <c:v>10</c:v>
                </c:pt>
                <c:pt idx="17">
                  <c:v>15</c:v>
                </c:pt>
                <c:pt idx="18">
                  <c:v>6</c:v>
                </c:pt>
                <c:pt idx="19">
                  <c:v>5</c:v>
                </c:pt>
                <c:pt idx="20">
                  <c:v>8</c:v>
                </c:pt>
                <c:pt idx="21">
                  <c:v>9</c:v>
                </c:pt>
                <c:pt idx="22">
                  <c:v>5</c:v>
                </c:pt>
                <c:pt idx="23">
                  <c:v>2</c:v>
                </c:pt>
                <c:pt idx="24">
                  <c:v>5</c:v>
                </c:pt>
                <c:pt idx="25">
                  <c:v>2</c:v>
                </c:pt>
                <c:pt idx="26">
                  <c:v>6</c:v>
                </c:pt>
                <c:pt idx="27">
                  <c:v>6</c:v>
                </c:pt>
                <c:pt idx="28">
                  <c:v>5</c:v>
                </c:pt>
                <c:pt idx="29">
                  <c:v>4</c:v>
                </c:pt>
                <c:pt idx="30">
                  <c:v>3</c:v>
                </c:pt>
                <c:pt idx="31">
                  <c:v>4</c:v>
                </c:pt>
                <c:pt idx="32">
                  <c:v>4</c:v>
                </c:pt>
                <c:pt idx="33">
                  <c:v>1</c:v>
                </c:pt>
                <c:pt idx="34">
                  <c:v>5</c:v>
                </c:pt>
                <c:pt idx="35">
                  <c:v>2</c:v>
                </c:pt>
                <c:pt idx="36">
                  <c:v>0</c:v>
                </c:pt>
                <c:pt idx="37">
                  <c:v>4</c:v>
                </c:pt>
                <c:pt idx="38">
                  <c:v>2</c:v>
                </c:pt>
                <c:pt idx="39">
                  <c:v>2</c:v>
                </c:pt>
                <c:pt idx="40">
                  <c:v>2</c:v>
                </c:pt>
                <c:pt idx="41">
                  <c:v>7</c:v>
                </c:pt>
                <c:pt idx="42">
                  <c:v>5</c:v>
                </c:pt>
                <c:pt idx="43">
                  <c:v>1</c:v>
                </c:pt>
                <c:pt idx="44">
                  <c:v>4</c:v>
                </c:pt>
                <c:pt idx="45">
                  <c:v>3</c:v>
                </c:pt>
                <c:pt idx="46">
                  <c:v>2</c:v>
                </c:pt>
                <c:pt idx="47">
                  <c:v>1</c:v>
                </c:pt>
                <c:pt idx="48">
                  <c:v>2</c:v>
                </c:pt>
                <c:pt idx="49">
                  <c:v>3</c:v>
                </c:pt>
                <c:pt idx="50">
                  <c:v>4</c:v>
                </c:pt>
                <c:pt idx="51">
                  <c:v>1</c:v>
                </c:pt>
                <c:pt idx="52">
                  <c:v>3</c:v>
                </c:pt>
                <c:pt idx="53">
                  <c:v>2</c:v>
                </c:pt>
                <c:pt idx="54">
                  <c:v>2</c:v>
                </c:pt>
                <c:pt idx="55">
                  <c:v>2</c:v>
                </c:pt>
                <c:pt idx="56">
                  <c:v>3</c:v>
                </c:pt>
                <c:pt idx="57">
                  <c:v>0</c:v>
                </c:pt>
                <c:pt idx="58">
                  <c:v>2</c:v>
                </c:pt>
                <c:pt idx="59">
                  <c:v>1</c:v>
                </c:pt>
                <c:pt idx="60">
                  <c:v>0</c:v>
                </c:pt>
                <c:pt idx="61">
                  <c:v>2</c:v>
                </c:pt>
                <c:pt idx="62">
                  <c:v>2</c:v>
                </c:pt>
                <c:pt idx="63">
                  <c:v>4</c:v>
                </c:pt>
                <c:pt idx="64">
                  <c:v>3</c:v>
                </c:pt>
                <c:pt idx="65">
                  <c:v>4</c:v>
                </c:pt>
                <c:pt idx="66">
                  <c:v>2</c:v>
                </c:pt>
                <c:pt idx="67">
                  <c:v>1</c:v>
                </c:pt>
                <c:pt idx="68">
                  <c:v>2</c:v>
                </c:pt>
                <c:pt idx="69">
                  <c:v>1</c:v>
                </c:pt>
                <c:pt idx="70">
                  <c:v>4</c:v>
                </c:pt>
                <c:pt idx="71">
                  <c:v>0</c:v>
                </c:pt>
                <c:pt idx="72">
                  <c:v>1</c:v>
                </c:pt>
                <c:pt idx="73">
                  <c:v>4</c:v>
                </c:pt>
                <c:pt idx="74">
                  <c:v>1</c:v>
                </c:pt>
                <c:pt idx="75">
                  <c:v>1</c:v>
                </c:pt>
                <c:pt idx="76">
                  <c:v>3</c:v>
                </c:pt>
                <c:pt idx="77">
                  <c:v>5</c:v>
                </c:pt>
                <c:pt idx="78">
                  <c:v>7</c:v>
                </c:pt>
                <c:pt idx="79">
                  <c:v>5</c:v>
                </c:pt>
                <c:pt idx="80">
                  <c:v>0</c:v>
                </c:pt>
                <c:pt idx="81">
                  <c:v>2</c:v>
                </c:pt>
                <c:pt idx="82">
                  <c:v>2</c:v>
                </c:pt>
                <c:pt idx="83">
                  <c:v>1</c:v>
                </c:pt>
                <c:pt idx="84">
                  <c:v>4</c:v>
                </c:pt>
                <c:pt idx="85">
                  <c:v>4</c:v>
                </c:pt>
                <c:pt idx="86">
                  <c:v>3</c:v>
                </c:pt>
                <c:pt idx="87">
                  <c:v>2</c:v>
                </c:pt>
                <c:pt idx="88">
                  <c:v>1</c:v>
                </c:pt>
                <c:pt idx="89">
                  <c:v>3</c:v>
                </c:pt>
                <c:pt idx="90">
                  <c:v>2</c:v>
                </c:pt>
                <c:pt idx="91">
                  <c:v>1</c:v>
                </c:pt>
                <c:pt idx="92">
                  <c:v>2</c:v>
                </c:pt>
                <c:pt idx="93">
                  <c:v>6</c:v>
                </c:pt>
                <c:pt idx="94">
                  <c:v>0</c:v>
                </c:pt>
                <c:pt idx="95">
                  <c:v>2</c:v>
                </c:pt>
                <c:pt idx="96">
                  <c:v>5</c:v>
                </c:pt>
                <c:pt idx="97">
                  <c:v>3</c:v>
                </c:pt>
                <c:pt idx="98">
                  <c:v>0</c:v>
                </c:pt>
                <c:pt idx="99">
                  <c:v>7</c:v>
                </c:pt>
                <c:pt idx="100">
                  <c:v>2</c:v>
                </c:pt>
                <c:pt idx="101">
                  <c:v>4</c:v>
                </c:pt>
                <c:pt idx="102">
                  <c:v>3</c:v>
                </c:pt>
                <c:pt idx="103">
                  <c:v>4</c:v>
                </c:pt>
                <c:pt idx="104">
                  <c:v>0</c:v>
                </c:pt>
                <c:pt idx="105">
                  <c:v>0</c:v>
                </c:pt>
                <c:pt idx="106">
                  <c:v>0</c:v>
                </c:pt>
                <c:pt idx="107">
                  <c:v>3</c:v>
                </c:pt>
                <c:pt idx="108">
                  <c:v>0</c:v>
                </c:pt>
                <c:pt idx="109">
                  <c:v>1</c:v>
                </c:pt>
                <c:pt idx="110">
                  <c:v>4</c:v>
                </c:pt>
                <c:pt idx="111">
                  <c:v>1</c:v>
                </c:pt>
                <c:pt idx="112">
                  <c:v>3</c:v>
                </c:pt>
                <c:pt idx="113">
                  <c:v>1</c:v>
                </c:pt>
                <c:pt idx="114">
                  <c:v>2</c:v>
                </c:pt>
                <c:pt idx="115">
                  <c:v>1</c:v>
                </c:pt>
                <c:pt idx="116">
                  <c:v>1</c:v>
                </c:pt>
                <c:pt idx="117">
                  <c:v>0</c:v>
                </c:pt>
                <c:pt idx="118">
                  <c:v>0</c:v>
                </c:pt>
                <c:pt idx="119">
                  <c:v>2</c:v>
                </c:pt>
                <c:pt idx="120">
                  <c:v>2</c:v>
                </c:pt>
                <c:pt idx="121">
                  <c:v>4</c:v>
                </c:pt>
                <c:pt idx="122">
                  <c:v>1</c:v>
                </c:pt>
                <c:pt idx="123">
                  <c:v>1</c:v>
                </c:pt>
                <c:pt idx="124">
                  <c:v>3</c:v>
                </c:pt>
                <c:pt idx="125">
                  <c:v>2</c:v>
                </c:pt>
                <c:pt idx="126">
                  <c:v>1</c:v>
                </c:pt>
                <c:pt idx="127">
                  <c:v>2</c:v>
                </c:pt>
                <c:pt idx="128">
                  <c:v>3</c:v>
                </c:pt>
                <c:pt idx="129">
                  <c:v>3</c:v>
                </c:pt>
                <c:pt idx="130">
                  <c:v>2</c:v>
                </c:pt>
                <c:pt idx="131">
                  <c:v>1</c:v>
                </c:pt>
                <c:pt idx="132">
                  <c:v>2</c:v>
                </c:pt>
                <c:pt idx="133">
                  <c:v>1</c:v>
                </c:pt>
                <c:pt idx="134">
                  <c:v>3</c:v>
                </c:pt>
                <c:pt idx="135">
                  <c:v>1</c:v>
                </c:pt>
                <c:pt idx="136">
                  <c:v>0</c:v>
                </c:pt>
                <c:pt idx="137">
                  <c:v>3</c:v>
                </c:pt>
                <c:pt idx="138">
                  <c:v>2</c:v>
                </c:pt>
                <c:pt idx="139">
                  <c:v>0</c:v>
                </c:pt>
                <c:pt idx="140">
                  <c:v>4</c:v>
                </c:pt>
                <c:pt idx="141">
                  <c:v>3</c:v>
                </c:pt>
                <c:pt idx="142">
                  <c:v>2</c:v>
                </c:pt>
                <c:pt idx="143">
                  <c:v>0</c:v>
                </c:pt>
                <c:pt idx="144">
                  <c:v>2</c:v>
                </c:pt>
                <c:pt idx="145">
                  <c:v>1</c:v>
                </c:pt>
                <c:pt idx="146">
                  <c:v>2</c:v>
                </c:pt>
                <c:pt idx="147">
                  <c:v>2</c:v>
                </c:pt>
                <c:pt idx="148">
                  <c:v>0</c:v>
                </c:pt>
                <c:pt idx="149">
                  <c:v>2</c:v>
                </c:pt>
                <c:pt idx="150">
                  <c:v>1</c:v>
                </c:pt>
                <c:pt idx="151">
                  <c:v>3</c:v>
                </c:pt>
                <c:pt idx="152">
                  <c:v>2</c:v>
                </c:pt>
                <c:pt idx="153">
                  <c:v>1</c:v>
                </c:pt>
                <c:pt idx="154">
                  <c:v>3</c:v>
                </c:pt>
                <c:pt idx="155">
                  <c:v>0</c:v>
                </c:pt>
                <c:pt idx="156">
                  <c:v>0</c:v>
                </c:pt>
                <c:pt idx="157">
                  <c:v>1</c:v>
                </c:pt>
                <c:pt idx="158">
                  <c:v>1</c:v>
                </c:pt>
                <c:pt idx="159">
                  <c:v>2</c:v>
                </c:pt>
                <c:pt idx="160">
                  <c:v>0</c:v>
                </c:pt>
                <c:pt idx="161">
                  <c:v>2</c:v>
                </c:pt>
                <c:pt idx="162">
                  <c:v>2</c:v>
                </c:pt>
                <c:pt idx="163">
                  <c:v>13</c:v>
                </c:pt>
                <c:pt idx="164">
                  <c:v>47</c:v>
                </c:pt>
                <c:pt idx="165">
                  <c:v>155</c:v>
                </c:pt>
                <c:pt idx="166">
                  <c:v>517</c:v>
                </c:pt>
                <c:pt idx="167">
                  <c:v>1457</c:v>
                </c:pt>
                <c:pt idx="168">
                  <c:v>3672</c:v>
                </c:pt>
                <c:pt idx="169">
                  <c:v>7539</c:v>
                </c:pt>
                <c:pt idx="170">
                  <c:v>13691</c:v>
                </c:pt>
                <c:pt idx="171">
                  <c:v>22225</c:v>
                </c:pt>
                <c:pt idx="172">
                  <c:v>30393</c:v>
                </c:pt>
                <c:pt idx="173">
                  <c:v>35867</c:v>
                </c:pt>
                <c:pt idx="174">
                  <c:v>37376</c:v>
                </c:pt>
                <c:pt idx="175">
                  <c:v>32802</c:v>
                </c:pt>
                <c:pt idx="176">
                  <c:v>25009</c:v>
                </c:pt>
                <c:pt idx="177">
                  <c:v>17202</c:v>
                </c:pt>
                <c:pt idx="178">
                  <c:v>9834</c:v>
                </c:pt>
                <c:pt idx="179">
                  <c:v>5002</c:v>
                </c:pt>
                <c:pt idx="180">
                  <c:v>2292</c:v>
                </c:pt>
                <c:pt idx="181">
                  <c:v>803</c:v>
                </c:pt>
                <c:pt idx="182">
                  <c:v>272</c:v>
                </c:pt>
                <c:pt idx="183">
                  <c:v>79</c:v>
                </c:pt>
                <c:pt idx="184">
                  <c:v>32</c:v>
                </c:pt>
                <c:pt idx="185">
                  <c:v>2</c:v>
                </c:pt>
                <c:pt idx="186">
                  <c:v>2</c:v>
                </c:pt>
                <c:pt idx="187">
                  <c:v>0</c:v>
                </c:pt>
                <c:pt idx="188">
                  <c:v>2</c:v>
                </c:pt>
                <c:pt idx="189">
                  <c:v>1</c:v>
                </c:pt>
                <c:pt idx="190">
                  <c:v>0</c:v>
                </c:pt>
                <c:pt idx="191">
                  <c:v>1</c:v>
                </c:pt>
                <c:pt idx="192">
                  <c:v>1</c:v>
                </c:pt>
                <c:pt idx="193">
                  <c:v>0</c:v>
                </c:pt>
                <c:pt idx="194">
                  <c:v>0</c:v>
                </c:pt>
                <c:pt idx="195">
                  <c:v>1</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1</c:v>
                </c:pt>
                <c:pt idx="214">
                  <c:v>1</c:v>
                </c:pt>
                <c:pt idx="215">
                  <c:v>0</c:v>
                </c:pt>
                <c:pt idx="216">
                  <c:v>0</c:v>
                </c:pt>
                <c:pt idx="217">
                  <c:v>1</c:v>
                </c:pt>
                <c:pt idx="218">
                  <c:v>0</c:v>
                </c:pt>
                <c:pt idx="219">
                  <c:v>0</c:v>
                </c:pt>
                <c:pt idx="220">
                  <c:v>0</c:v>
                </c:pt>
                <c:pt idx="221">
                  <c:v>0</c:v>
                </c:pt>
                <c:pt idx="222">
                  <c:v>1</c:v>
                </c:pt>
                <c:pt idx="223">
                  <c:v>1</c:v>
                </c:pt>
                <c:pt idx="224">
                  <c:v>0</c:v>
                </c:pt>
                <c:pt idx="225">
                  <c:v>0</c:v>
                </c:pt>
                <c:pt idx="226">
                  <c:v>1</c:v>
                </c:pt>
                <c:pt idx="227">
                  <c:v>0</c:v>
                </c:pt>
                <c:pt idx="228">
                  <c:v>1</c:v>
                </c:pt>
                <c:pt idx="229">
                  <c:v>0</c:v>
                </c:pt>
                <c:pt idx="230">
                  <c:v>0</c:v>
                </c:pt>
                <c:pt idx="231">
                  <c:v>0</c:v>
                </c:pt>
                <c:pt idx="232">
                  <c:v>0</c:v>
                </c:pt>
                <c:pt idx="233">
                  <c:v>0</c:v>
                </c:pt>
                <c:pt idx="234">
                  <c:v>0</c:v>
                </c:pt>
                <c:pt idx="235">
                  <c:v>0</c:v>
                </c:pt>
                <c:pt idx="236">
                  <c:v>0</c:v>
                </c:pt>
                <c:pt idx="237">
                  <c:v>0</c:v>
                </c:pt>
                <c:pt idx="238">
                  <c:v>0</c:v>
                </c:pt>
                <c:pt idx="239">
                  <c:v>2</c:v>
                </c:pt>
                <c:pt idx="240">
                  <c:v>0</c:v>
                </c:pt>
                <c:pt idx="241">
                  <c:v>1</c:v>
                </c:pt>
                <c:pt idx="242">
                  <c:v>0</c:v>
                </c:pt>
                <c:pt idx="243">
                  <c:v>0</c:v>
                </c:pt>
                <c:pt idx="244">
                  <c:v>0</c:v>
                </c:pt>
                <c:pt idx="245">
                  <c:v>0</c:v>
                </c:pt>
                <c:pt idx="246">
                  <c:v>0</c:v>
                </c:pt>
                <c:pt idx="247">
                  <c:v>0</c:v>
                </c:pt>
                <c:pt idx="248">
                  <c:v>0</c:v>
                </c:pt>
                <c:pt idx="249">
                  <c:v>0</c:v>
                </c:pt>
                <c:pt idx="250">
                  <c:v>0</c:v>
                </c:pt>
                <c:pt idx="251">
                  <c:v>0</c:v>
                </c:pt>
                <c:pt idx="252">
                  <c:v>1</c:v>
                </c:pt>
                <c:pt idx="253">
                  <c:v>0</c:v>
                </c:pt>
                <c:pt idx="254">
                  <c:v>0</c:v>
                </c:pt>
                <c:pt idx="255">
                  <c:v>0</c:v>
                </c:pt>
                <c:pt idx="256">
                  <c:v>0</c:v>
                </c:pt>
                <c:pt idx="257">
                  <c:v>0</c:v>
                </c:pt>
                <c:pt idx="258">
                  <c:v>0</c:v>
                </c:pt>
                <c:pt idx="259">
                  <c:v>0</c:v>
                </c:pt>
                <c:pt idx="260">
                  <c:v>0</c:v>
                </c:pt>
                <c:pt idx="261">
                  <c:v>1</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1</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1</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1</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6"/>
          <c:order val="6"/>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Flasher!$T$5:$T$1028</c:f>
              <c:numCache>
                <c:formatCode>General</c:formatCode>
                <c:ptCount val="1024"/>
                <c:pt idx="0">
                  <c:v>0</c:v>
                </c:pt>
                <c:pt idx="1">
                  <c:v>0</c:v>
                </c:pt>
                <c:pt idx="2">
                  <c:v>0</c:v>
                </c:pt>
                <c:pt idx="3">
                  <c:v>21</c:v>
                </c:pt>
                <c:pt idx="4">
                  <c:v>105</c:v>
                </c:pt>
                <c:pt idx="5">
                  <c:v>88</c:v>
                </c:pt>
                <c:pt idx="6">
                  <c:v>56</c:v>
                </c:pt>
                <c:pt idx="7">
                  <c:v>60</c:v>
                </c:pt>
                <c:pt idx="8">
                  <c:v>41</c:v>
                </c:pt>
                <c:pt idx="9">
                  <c:v>23</c:v>
                </c:pt>
                <c:pt idx="10">
                  <c:v>35</c:v>
                </c:pt>
                <c:pt idx="11">
                  <c:v>25</c:v>
                </c:pt>
                <c:pt idx="12">
                  <c:v>27</c:v>
                </c:pt>
                <c:pt idx="13">
                  <c:v>33</c:v>
                </c:pt>
                <c:pt idx="14">
                  <c:v>12</c:v>
                </c:pt>
                <c:pt idx="15">
                  <c:v>12</c:v>
                </c:pt>
                <c:pt idx="16">
                  <c:v>8</c:v>
                </c:pt>
                <c:pt idx="17">
                  <c:v>6</c:v>
                </c:pt>
                <c:pt idx="18">
                  <c:v>6</c:v>
                </c:pt>
                <c:pt idx="19">
                  <c:v>7</c:v>
                </c:pt>
                <c:pt idx="20">
                  <c:v>7</c:v>
                </c:pt>
                <c:pt idx="21">
                  <c:v>3</c:v>
                </c:pt>
                <c:pt idx="22">
                  <c:v>4</c:v>
                </c:pt>
                <c:pt idx="23">
                  <c:v>6</c:v>
                </c:pt>
                <c:pt idx="24">
                  <c:v>4</c:v>
                </c:pt>
                <c:pt idx="25">
                  <c:v>6</c:v>
                </c:pt>
                <c:pt idx="26">
                  <c:v>6</c:v>
                </c:pt>
                <c:pt idx="27">
                  <c:v>6</c:v>
                </c:pt>
                <c:pt idx="28">
                  <c:v>5</c:v>
                </c:pt>
                <c:pt idx="29">
                  <c:v>6</c:v>
                </c:pt>
                <c:pt idx="30">
                  <c:v>2</c:v>
                </c:pt>
                <c:pt idx="31">
                  <c:v>3</c:v>
                </c:pt>
                <c:pt idx="32">
                  <c:v>4</c:v>
                </c:pt>
                <c:pt idx="33">
                  <c:v>2</c:v>
                </c:pt>
                <c:pt idx="34">
                  <c:v>7</c:v>
                </c:pt>
                <c:pt idx="35">
                  <c:v>0</c:v>
                </c:pt>
                <c:pt idx="36">
                  <c:v>3</c:v>
                </c:pt>
                <c:pt idx="37">
                  <c:v>2</c:v>
                </c:pt>
                <c:pt idx="38">
                  <c:v>4</c:v>
                </c:pt>
                <c:pt idx="39">
                  <c:v>1</c:v>
                </c:pt>
                <c:pt idx="40">
                  <c:v>1</c:v>
                </c:pt>
                <c:pt idx="41">
                  <c:v>2</c:v>
                </c:pt>
                <c:pt idx="42">
                  <c:v>6</c:v>
                </c:pt>
                <c:pt idx="43">
                  <c:v>3</c:v>
                </c:pt>
                <c:pt idx="44">
                  <c:v>2</c:v>
                </c:pt>
                <c:pt idx="45">
                  <c:v>2</c:v>
                </c:pt>
                <c:pt idx="46">
                  <c:v>2</c:v>
                </c:pt>
                <c:pt idx="47">
                  <c:v>3</c:v>
                </c:pt>
                <c:pt idx="48">
                  <c:v>2</c:v>
                </c:pt>
                <c:pt idx="49">
                  <c:v>1</c:v>
                </c:pt>
                <c:pt idx="50">
                  <c:v>0</c:v>
                </c:pt>
                <c:pt idx="51">
                  <c:v>3</c:v>
                </c:pt>
                <c:pt idx="52">
                  <c:v>3</c:v>
                </c:pt>
                <c:pt idx="53">
                  <c:v>0</c:v>
                </c:pt>
                <c:pt idx="54">
                  <c:v>1</c:v>
                </c:pt>
                <c:pt idx="55">
                  <c:v>4</c:v>
                </c:pt>
                <c:pt idx="56">
                  <c:v>3</c:v>
                </c:pt>
                <c:pt idx="57">
                  <c:v>4</c:v>
                </c:pt>
                <c:pt idx="58">
                  <c:v>1</c:v>
                </c:pt>
                <c:pt idx="59">
                  <c:v>3</c:v>
                </c:pt>
                <c:pt idx="60">
                  <c:v>1</c:v>
                </c:pt>
                <c:pt idx="61">
                  <c:v>2</c:v>
                </c:pt>
                <c:pt idx="62">
                  <c:v>1</c:v>
                </c:pt>
                <c:pt idx="63">
                  <c:v>2</c:v>
                </c:pt>
                <c:pt idx="64">
                  <c:v>2</c:v>
                </c:pt>
                <c:pt idx="65">
                  <c:v>3</c:v>
                </c:pt>
                <c:pt idx="66">
                  <c:v>0</c:v>
                </c:pt>
                <c:pt idx="67">
                  <c:v>2</c:v>
                </c:pt>
                <c:pt idx="68">
                  <c:v>3</c:v>
                </c:pt>
                <c:pt idx="69">
                  <c:v>5</c:v>
                </c:pt>
                <c:pt idx="70">
                  <c:v>4</c:v>
                </c:pt>
                <c:pt idx="71">
                  <c:v>0</c:v>
                </c:pt>
                <c:pt idx="72">
                  <c:v>6</c:v>
                </c:pt>
                <c:pt idx="73">
                  <c:v>3</c:v>
                </c:pt>
                <c:pt idx="74">
                  <c:v>2</c:v>
                </c:pt>
                <c:pt idx="75">
                  <c:v>3</c:v>
                </c:pt>
                <c:pt idx="76">
                  <c:v>3</c:v>
                </c:pt>
                <c:pt idx="77">
                  <c:v>2</c:v>
                </c:pt>
                <c:pt idx="78">
                  <c:v>4</c:v>
                </c:pt>
                <c:pt idx="79">
                  <c:v>1</c:v>
                </c:pt>
                <c:pt idx="80">
                  <c:v>2</c:v>
                </c:pt>
                <c:pt idx="81">
                  <c:v>1</c:v>
                </c:pt>
                <c:pt idx="82">
                  <c:v>1</c:v>
                </c:pt>
                <c:pt idx="83">
                  <c:v>3</c:v>
                </c:pt>
                <c:pt idx="84">
                  <c:v>3</c:v>
                </c:pt>
                <c:pt idx="85">
                  <c:v>4</c:v>
                </c:pt>
                <c:pt idx="86">
                  <c:v>4</c:v>
                </c:pt>
                <c:pt idx="87">
                  <c:v>1</c:v>
                </c:pt>
                <c:pt idx="88">
                  <c:v>2</c:v>
                </c:pt>
                <c:pt idx="89">
                  <c:v>5</c:v>
                </c:pt>
                <c:pt idx="90">
                  <c:v>4</c:v>
                </c:pt>
                <c:pt idx="91">
                  <c:v>5</c:v>
                </c:pt>
                <c:pt idx="92">
                  <c:v>1</c:v>
                </c:pt>
                <c:pt idx="93">
                  <c:v>2</c:v>
                </c:pt>
                <c:pt idx="94">
                  <c:v>1</c:v>
                </c:pt>
                <c:pt idx="95">
                  <c:v>2</c:v>
                </c:pt>
                <c:pt idx="96">
                  <c:v>4</c:v>
                </c:pt>
                <c:pt idx="97">
                  <c:v>2</c:v>
                </c:pt>
                <c:pt idx="98">
                  <c:v>2</c:v>
                </c:pt>
                <c:pt idx="99">
                  <c:v>2</c:v>
                </c:pt>
                <c:pt idx="100">
                  <c:v>2</c:v>
                </c:pt>
                <c:pt idx="101">
                  <c:v>4</c:v>
                </c:pt>
                <c:pt idx="102">
                  <c:v>4</c:v>
                </c:pt>
                <c:pt idx="103">
                  <c:v>3</c:v>
                </c:pt>
                <c:pt idx="104">
                  <c:v>2</c:v>
                </c:pt>
                <c:pt idx="105">
                  <c:v>2</c:v>
                </c:pt>
                <c:pt idx="106">
                  <c:v>1</c:v>
                </c:pt>
                <c:pt idx="107">
                  <c:v>1</c:v>
                </c:pt>
                <c:pt idx="108">
                  <c:v>1</c:v>
                </c:pt>
                <c:pt idx="109">
                  <c:v>2</c:v>
                </c:pt>
                <c:pt idx="110">
                  <c:v>1</c:v>
                </c:pt>
                <c:pt idx="111">
                  <c:v>1</c:v>
                </c:pt>
                <c:pt idx="112">
                  <c:v>2</c:v>
                </c:pt>
                <c:pt idx="113">
                  <c:v>2</c:v>
                </c:pt>
                <c:pt idx="114">
                  <c:v>4</c:v>
                </c:pt>
                <c:pt idx="115">
                  <c:v>3</c:v>
                </c:pt>
                <c:pt idx="116">
                  <c:v>3</c:v>
                </c:pt>
                <c:pt idx="117">
                  <c:v>3</c:v>
                </c:pt>
                <c:pt idx="118">
                  <c:v>2</c:v>
                </c:pt>
                <c:pt idx="119">
                  <c:v>1</c:v>
                </c:pt>
                <c:pt idx="120">
                  <c:v>4</c:v>
                </c:pt>
                <c:pt idx="121">
                  <c:v>2</c:v>
                </c:pt>
                <c:pt idx="122">
                  <c:v>1</c:v>
                </c:pt>
                <c:pt idx="123">
                  <c:v>0</c:v>
                </c:pt>
                <c:pt idx="124">
                  <c:v>1</c:v>
                </c:pt>
                <c:pt idx="125">
                  <c:v>2</c:v>
                </c:pt>
                <c:pt idx="126">
                  <c:v>2</c:v>
                </c:pt>
                <c:pt idx="127">
                  <c:v>1</c:v>
                </c:pt>
                <c:pt idx="128">
                  <c:v>1</c:v>
                </c:pt>
                <c:pt idx="129">
                  <c:v>2</c:v>
                </c:pt>
                <c:pt idx="130">
                  <c:v>1</c:v>
                </c:pt>
                <c:pt idx="131">
                  <c:v>0</c:v>
                </c:pt>
                <c:pt idx="132">
                  <c:v>0</c:v>
                </c:pt>
                <c:pt idx="133">
                  <c:v>1</c:v>
                </c:pt>
                <c:pt idx="134">
                  <c:v>2</c:v>
                </c:pt>
                <c:pt idx="135">
                  <c:v>4</c:v>
                </c:pt>
                <c:pt idx="136">
                  <c:v>1</c:v>
                </c:pt>
                <c:pt idx="137">
                  <c:v>3</c:v>
                </c:pt>
                <c:pt idx="138">
                  <c:v>3</c:v>
                </c:pt>
                <c:pt idx="139">
                  <c:v>0</c:v>
                </c:pt>
                <c:pt idx="140">
                  <c:v>2</c:v>
                </c:pt>
                <c:pt idx="141">
                  <c:v>3</c:v>
                </c:pt>
                <c:pt idx="142">
                  <c:v>2</c:v>
                </c:pt>
                <c:pt idx="143">
                  <c:v>4</c:v>
                </c:pt>
                <c:pt idx="144">
                  <c:v>3</c:v>
                </c:pt>
                <c:pt idx="145">
                  <c:v>0</c:v>
                </c:pt>
                <c:pt idx="146">
                  <c:v>0</c:v>
                </c:pt>
                <c:pt idx="147">
                  <c:v>0</c:v>
                </c:pt>
                <c:pt idx="148">
                  <c:v>2</c:v>
                </c:pt>
                <c:pt idx="149">
                  <c:v>0</c:v>
                </c:pt>
                <c:pt idx="150">
                  <c:v>1</c:v>
                </c:pt>
                <c:pt idx="151">
                  <c:v>1</c:v>
                </c:pt>
                <c:pt idx="152">
                  <c:v>1</c:v>
                </c:pt>
                <c:pt idx="153">
                  <c:v>6</c:v>
                </c:pt>
                <c:pt idx="154">
                  <c:v>0</c:v>
                </c:pt>
                <c:pt idx="155">
                  <c:v>0</c:v>
                </c:pt>
                <c:pt idx="156">
                  <c:v>0</c:v>
                </c:pt>
                <c:pt idx="157">
                  <c:v>3</c:v>
                </c:pt>
                <c:pt idx="158">
                  <c:v>3</c:v>
                </c:pt>
                <c:pt idx="159">
                  <c:v>2</c:v>
                </c:pt>
                <c:pt idx="160">
                  <c:v>1</c:v>
                </c:pt>
                <c:pt idx="161">
                  <c:v>1</c:v>
                </c:pt>
                <c:pt idx="162">
                  <c:v>2</c:v>
                </c:pt>
                <c:pt idx="163">
                  <c:v>2</c:v>
                </c:pt>
                <c:pt idx="164">
                  <c:v>1</c:v>
                </c:pt>
                <c:pt idx="165">
                  <c:v>1</c:v>
                </c:pt>
                <c:pt idx="166">
                  <c:v>2</c:v>
                </c:pt>
                <c:pt idx="167">
                  <c:v>0</c:v>
                </c:pt>
                <c:pt idx="168">
                  <c:v>1</c:v>
                </c:pt>
                <c:pt idx="169">
                  <c:v>1</c:v>
                </c:pt>
                <c:pt idx="170">
                  <c:v>0</c:v>
                </c:pt>
                <c:pt idx="171">
                  <c:v>0</c:v>
                </c:pt>
                <c:pt idx="172">
                  <c:v>0</c:v>
                </c:pt>
                <c:pt idx="173">
                  <c:v>1</c:v>
                </c:pt>
                <c:pt idx="174">
                  <c:v>1</c:v>
                </c:pt>
                <c:pt idx="175">
                  <c:v>1</c:v>
                </c:pt>
                <c:pt idx="176">
                  <c:v>1</c:v>
                </c:pt>
                <c:pt idx="177">
                  <c:v>0</c:v>
                </c:pt>
                <c:pt idx="178">
                  <c:v>2</c:v>
                </c:pt>
                <c:pt idx="179">
                  <c:v>0</c:v>
                </c:pt>
                <c:pt idx="180">
                  <c:v>0</c:v>
                </c:pt>
                <c:pt idx="181">
                  <c:v>0</c:v>
                </c:pt>
                <c:pt idx="182">
                  <c:v>2</c:v>
                </c:pt>
                <c:pt idx="183">
                  <c:v>1</c:v>
                </c:pt>
                <c:pt idx="184">
                  <c:v>0</c:v>
                </c:pt>
                <c:pt idx="185">
                  <c:v>1</c:v>
                </c:pt>
                <c:pt idx="186">
                  <c:v>0</c:v>
                </c:pt>
                <c:pt idx="187">
                  <c:v>1</c:v>
                </c:pt>
                <c:pt idx="188">
                  <c:v>0</c:v>
                </c:pt>
                <c:pt idx="189">
                  <c:v>0</c:v>
                </c:pt>
                <c:pt idx="190">
                  <c:v>1</c:v>
                </c:pt>
                <c:pt idx="191">
                  <c:v>1</c:v>
                </c:pt>
                <c:pt idx="192">
                  <c:v>1</c:v>
                </c:pt>
                <c:pt idx="193">
                  <c:v>0</c:v>
                </c:pt>
                <c:pt idx="194">
                  <c:v>0</c:v>
                </c:pt>
                <c:pt idx="195">
                  <c:v>0</c:v>
                </c:pt>
                <c:pt idx="196">
                  <c:v>0</c:v>
                </c:pt>
                <c:pt idx="197">
                  <c:v>1</c:v>
                </c:pt>
                <c:pt idx="198">
                  <c:v>1</c:v>
                </c:pt>
                <c:pt idx="199">
                  <c:v>0</c:v>
                </c:pt>
                <c:pt idx="200">
                  <c:v>0</c:v>
                </c:pt>
                <c:pt idx="201">
                  <c:v>0</c:v>
                </c:pt>
                <c:pt idx="202">
                  <c:v>1</c:v>
                </c:pt>
                <c:pt idx="203">
                  <c:v>1</c:v>
                </c:pt>
                <c:pt idx="204">
                  <c:v>2</c:v>
                </c:pt>
                <c:pt idx="205">
                  <c:v>1</c:v>
                </c:pt>
                <c:pt idx="206">
                  <c:v>0</c:v>
                </c:pt>
                <c:pt idx="207">
                  <c:v>0</c:v>
                </c:pt>
                <c:pt idx="208">
                  <c:v>0</c:v>
                </c:pt>
                <c:pt idx="209">
                  <c:v>1</c:v>
                </c:pt>
                <c:pt idx="210">
                  <c:v>0</c:v>
                </c:pt>
                <c:pt idx="211">
                  <c:v>0</c:v>
                </c:pt>
                <c:pt idx="212">
                  <c:v>0</c:v>
                </c:pt>
                <c:pt idx="213">
                  <c:v>0</c:v>
                </c:pt>
                <c:pt idx="214">
                  <c:v>0</c:v>
                </c:pt>
                <c:pt idx="215">
                  <c:v>2</c:v>
                </c:pt>
                <c:pt idx="216">
                  <c:v>0</c:v>
                </c:pt>
                <c:pt idx="217">
                  <c:v>0</c:v>
                </c:pt>
                <c:pt idx="218">
                  <c:v>0</c:v>
                </c:pt>
                <c:pt idx="219">
                  <c:v>0</c:v>
                </c:pt>
                <c:pt idx="220">
                  <c:v>1</c:v>
                </c:pt>
                <c:pt idx="221">
                  <c:v>0</c:v>
                </c:pt>
                <c:pt idx="222">
                  <c:v>0</c:v>
                </c:pt>
                <c:pt idx="223">
                  <c:v>1</c:v>
                </c:pt>
                <c:pt idx="224">
                  <c:v>0</c:v>
                </c:pt>
                <c:pt idx="225">
                  <c:v>0</c:v>
                </c:pt>
                <c:pt idx="226">
                  <c:v>0</c:v>
                </c:pt>
                <c:pt idx="227">
                  <c:v>0</c:v>
                </c:pt>
                <c:pt idx="228">
                  <c:v>1</c:v>
                </c:pt>
                <c:pt idx="229">
                  <c:v>0</c:v>
                </c:pt>
                <c:pt idx="230">
                  <c:v>4</c:v>
                </c:pt>
                <c:pt idx="231">
                  <c:v>25</c:v>
                </c:pt>
                <c:pt idx="232">
                  <c:v>70</c:v>
                </c:pt>
                <c:pt idx="233">
                  <c:v>207</c:v>
                </c:pt>
                <c:pt idx="234">
                  <c:v>693</c:v>
                </c:pt>
                <c:pt idx="235">
                  <c:v>1738</c:v>
                </c:pt>
                <c:pt idx="236">
                  <c:v>3891</c:v>
                </c:pt>
                <c:pt idx="237">
                  <c:v>7764</c:v>
                </c:pt>
                <c:pt idx="238">
                  <c:v>13221</c:v>
                </c:pt>
                <c:pt idx="239">
                  <c:v>20304</c:v>
                </c:pt>
                <c:pt idx="240">
                  <c:v>27478</c:v>
                </c:pt>
                <c:pt idx="241">
                  <c:v>32267</c:v>
                </c:pt>
                <c:pt idx="242">
                  <c:v>34665</c:v>
                </c:pt>
                <c:pt idx="243">
                  <c:v>31989</c:v>
                </c:pt>
                <c:pt idx="244">
                  <c:v>26652</c:v>
                </c:pt>
                <c:pt idx="245">
                  <c:v>19253</c:v>
                </c:pt>
                <c:pt idx="246">
                  <c:v>12469</c:v>
                </c:pt>
                <c:pt idx="247">
                  <c:v>7271</c:v>
                </c:pt>
                <c:pt idx="248">
                  <c:v>3655</c:v>
                </c:pt>
                <c:pt idx="249">
                  <c:v>1687</c:v>
                </c:pt>
                <c:pt idx="250">
                  <c:v>654</c:v>
                </c:pt>
                <c:pt idx="251">
                  <c:v>219</c:v>
                </c:pt>
                <c:pt idx="252">
                  <c:v>70</c:v>
                </c:pt>
                <c:pt idx="253">
                  <c:v>12</c:v>
                </c:pt>
                <c:pt idx="254">
                  <c:v>6</c:v>
                </c:pt>
                <c:pt idx="255">
                  <c:v>2</c:v>
                </c:pt>
                <c:pt idx="256">
                  <c:v>0</c:v>
                </c:pt>
                <c:pt idx="257">
                  <c:v>0</c:v>
                </c:pt>
                <c:pt idx="258">
                  <c:v>0</c:v>
                </c:pt>
                <c:pt idx="259">
                  <c:v>0</c:v>
                </c:pt>
                <c:pt idx="260">
                  <c:v>0</c:v>
                </c:pt>
                <c:pt idx="261">
                  <c:v>1</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1</c:v>
                </c:pt>
                <c:pt idx="288">
                  <c:v>1</c:v>
                </c:pt>
                <c:pt idx="289">
                  <c:v>0</c:v>
                </c:pt>
                <c:pt idx="290">
                  <c:v>0</c:v>
                </c:pt>
                <c:pt idx="291">
                  <c:v>0</c:v>
                </c:pt>
                <c:pt idx="292">
                  <c:v>1</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1</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1</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1</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1</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1</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7"/>
          <c:order val="7"/>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Flasher!$W$5:$W$1028</c:f>
              <c:numCache>
                <c:formatCode>General</c:formatCode>
                <c:ptCount val="1024"/>
                <c:pt idx="0">
                  <c:v>0</c:v>
                </c:pt>
                <c:pt idx="1">
                  <c:v>0</c:v>
                </c:pt>
                <c:pt idx="2">
                  <c:v>0</c:v>
                </c:pt>
                <c:pt idx="3">
                  <c:v>14</c:v>
                </c:pt>
                <c:pt idx="4">
                  <c:v>89</c:v>
                </c:pt>
                <c:pt idx="5">
                  <c:v>85</c:v>
                </c:pt>
                <c:pt idx="6">
                  <c:v>51</c:v>
                </c:pt>
                <c:pt idx="7">
                  <c:v>49</c:v>
                </c:pt>
                <c:pt idx="8">
                  <c:v>40</c:v>
                </c:pt>
                <c:pt idx="9">
                  <c:v>27</c:v>
                </c:pt>
                <c:pt idx="10">
                  <c:v>35</c:v>
                </c:pt>
                <c:pt idx="11">
                  <c:v>30</c:v>
                </c:pt>
                <c:pt idx="12">
                  <c:v>29</c:v>
                </c:pt>
                <c:pt idx="13">
                  <c:v>19</c:v>
                </c:pt>
                <c:pt idx="14">
                  <c:v>31</c:v>
                </c:pt>
                <c:pt idx="15">
                  <c:v>13</c:v>
                </c:pt>
                <c:pt idx="16">
                  <c:v>10</c:v>
                </c:pt>
                <c:pt idx="17">
                  <c:v>5</c:v>
                </c:pt>
                <c:pt idx="18">
                  <c:v>9</c:v>
                </c:pt>
                <c:pt idx="19">
                  <c:v>6</c:v>
                </c:pt>
                <c:pt idx="20">
                  <c:v>10</c:v>
                </c:pt>
                <c:pt idx="21">
                  <c:v>2</c:v>
                </c:pt>
                <c:pt idx="22">
                  <c:v>2</c:v>
                </c:pt>
                <c:pt idx="23">
                  <c:v>5</c:v>
                </c:pt>
                <c:pt idx="24">
                  <c:v>5</c:v>
                </c:pt>
                <c:pt idx="25">
                  <c:v>5</c:v>
                </c:pt>
                <c:pt idx="26">
                  <c:v>4</c:v>
                </c:pt>
                <c:pt idx="27">
                  <c:v>4</c:v>
                </c:pt>
                <c:pt idx="28">
                  <c:v>1</c:v>
                </c:pt>
                <c:pt idx="29">
                  <c:v>3</c:v>
                </c:pt>
                <c:pt idx="30">
                  <c:v>2</c:v>
                </c:pt>
                <c:pt idx="31">
                  <c:v>2</c:v>
                </c:pt>
                <c:pt idx="32">
                  <c:v>3</c:v>
                </c:pt>
                <c:pt idx="33">
                  <c:v>1</c:v>
                </c:pt>
                <c:pt idx="34">
                  <c:v>1</c:v>
                </c:pt>
                <c:pt idx="35">
                  <c:v>3</c:v>
                </c:pt>
                <c:pt idx="36">
                  <c:v>0</c:v>
                </c:pt>
                <c:pt idx="37">
                  <c:v>1</c:v>
                </c:pt>
                <c:pt idx="38">
                  <c:v>4</c:v>
                </c:pt>
                <c:pt idx="39">
                  <c:v>1</c:v>
                </c:pt>
                <c:pt idx="40">
                  <c:v>4</c:v>
                </c:pt>
                <c:pt idx="41">
                  <c:v>3</c:v>
                </c:pt>
                <c:pt idx="42">
                  <c:v>1</c:v>
                </c:pt>
                <c:pt idx="43">
                  <c:v>0</c:v>
                </c:pt>
                <c:pt idx="44">
                  <c:v>4</c:v>
                </c:pt>
                <c:pt idx="45">
                  <c:v>3</c:v>
                </c:pt>
                <c:pt idx="46">
                  <c:v>0</c:v>
                </c:pt>
                <c:pt idx="47">
                  <c:v>2</c:v>
                </c:pt>
                <c:pt idx="48">
                  <c:v>1</c:v>
                </c:pt>
                <c:pt idx="49">
                  <c:v>2</c:v>
                </c:pt>
                <c:pt idx="50">
                  <c:v>3</c:v>
                </c:pt>
                <c:pt idx="51">
                  <c:v>3</c:v>
                </c:pt>
                <c:pt idx="52">
                  <c:v>3</c:v>
                </c:pt>
                <c:pt idx="53">
                  <c:v>5</c:v>
                </c:pt>
                <c:pt idx="54">
                  <c:v>3</c:v>
                </c:pt>
                <c:pt idx="55">
                  <c:v>1</c:v>
                </c:pt>
                <c:pt idx="56">
                  <c:v>1</c:v>
                </c:pt>
                <c:pt idx="57">
                  <c:v>0</c:v>
                </c:pt>
                <c:pt idx="58">
                  <c:v>3</c:v>
                </c:pt>
                <c:pt idx="59">
                  <c:v>1</c:v>
                </c:pt>
                <c:pt idx="60">
                  <c:v>4</c:v>
                </c:pt>
                <c:pt idx="61">
                  <c:v>1</c:v>
                </c:pt>
                <c:pt idx="62">
                  <c:v>3</c:v>
                </c:pt>
                <c:pt idx="63">
                  <c:v>2</c:v>
                </c:pt>
                <c:pt idx="64">
                  <c:v>1</c:v>
                </c:pt>
                <c:pt idx="65">
                  <c:v>2</c:v>
                </c:pt>
                <c:pt idx="66">
                  <c:v>1</c:v>
                </c:pt>
                <c:pt idx="67">
                  <c:v>0</c:v>
                </c:pt>
                <c:pt idx="68">
                  <c:v>0</c:v>
                </c:pt>
                <c:pt idx="69">
                  <c:v>2</c:v>
                </c:pt>
                <c:pt idx="70">
                  <c:v>2</c:v>
                </c:pt>
                <c:pt idx="71">
                  <c:v>2</c:v>
                </c:pt>
                <c:pt idx="72">
                  <c:v>1</c:v>
                </c:pt>
                <c:pt idx="73">
                  <c:v>3</c:v>
                </c:pt>
                <c:pt idx="74">
                  <c:v>6</c:v>
                </c:pt>
                <c:pt idx="75">
                  <c:v>3</c:v>
                </c:pt>
                <c:pt idx="76">
                  <c:v>2</c:v>
                </c:pt>
                <c:pt idx="77">
                  <c:v>5</c:v>
                </c:pt>
                <c:pt idx="78">
                  <c:v>4</c:v>
                </c:pt>
                <c:pt idx="79">
                  <c:v>3</c:v>
                </c:pt>
                <c:pt idx="80">
                  <c:v>3</c:v>
                </c:pt>
                <c:pt idx="81">
                  <c:v>3</c:v>
                </c:pt>
                <c:pt idx="82">
                  <c:v>2</c:v>
                </c:pt>
                <c:pt idx="83">
                  <c:v>2</c:v>
                </c:pt>
                <c:pt idx="84">
                  <c:v>2</c:v>
                </c:pt>
                <c:pt idx="85">
                  <c:v>4</c:v>
                </c:pt>
                <c:pt idx="86">
                  <c:v>3</c:v>
                </c:pt>
                <c:pt idx="87">
                  <c:v>2</c:v>
                </c:pt>
                <c:pt idx="88">
                  <c:v>2</c:v>
                </c:pt>
                <c:pt idx="89">
                  <c:v>4</c:v>
                </c:pt>
                <c:pt idx="90">
                  <c:v>5</c:v>
                </c:pt>
                <c:pt idx="91">
                  <c:v>2</c:v>
                </c:pt>
                <c:pt idx="92">
                  <c:v>5</c:v>
                </c:pt>
                <c:pt idx="93">
                  <c:v>1</c:v>
                </c:pt>
                <c:pt idx="94">
                  <c:v>0</c:v>
                </c:pt>
                <c:pt idx="95">
                  <c:v>4</c:v>
                </c:pt>
                <c:pt idx="96">
                  <c:v>6</c:v>
                </c:pt>
                <c:pt idx="97">
                  <c:v>5</c:v>
                </c:pt>
                <c:pt idx="98">
                  <c:v>1</c:v>
                </c:pt>
                <c:pt idx="99">
                  <c:v>1</c:v>
                </c:pt>
                <c:pt idx="100">
                  <c:v>3</c:v>
                </c:pt>
                <c:pt idx="101">
                  <c:v>2</c:v>
                </c:pt>
                <c:pt idx="102">
                  <c:v>3</c:v>
                </c:pt>
                <c:pt idx="103">
                  <c:v>3</c:v>
                </c:pt>
                <c:pt idx="104">
                  <c:v>1</c:v>
                </c:pt>
                <c:pt idx="105">
                  <c:v>2</c:v>
                </c:pt>
                <c:pt idx="106">
                  <c:v>3</c:v>
                </c:pt>
                <c:pt idx="107">
                  <c:v>4</c:v>
                </c:pt>
                <c:pt idx="108">
                  <c:v>1</c:v>
                </c:pt>
                <c:pt idx="109">
                  <c:v>3</c:v>
                </c:pt>
                <c:pt idx="110">
                  <c:v>2</c:v>
                </c:pt>
                <c:pt idx="111">
                  <c:v>3</c:v>
                </c:pt>
                <c:pt idx="112">
                  <c:v>1</c:v>
                </c:pt>
                <c:pt idx="113">
                  <c:v>1</c:v>
                </c:pt>
                <c:pt idx="114">
                  <c:v>1</c:v>
                </c:pt>
                <c:pt idx="115">
                  <c:v>0</c:v>
                </c:pt>
                <c:pt idx="116">
                  <c:v>1</c:v>
                </c:pt>
                <c:pt idx="117">
                  <c:v>3</c:v>
                </c:pt>
                <c:pt idx="118">
                  <c:v>1</c:v>
                </c:pt>
                <c:pt idx="119">
                  <c:v>2</c:v>
                </c:pt>
                <c:pt idx="120">
                  <c:v>1</c:v>
                </c:pt>
                <c:pt idx="121">
                  <c:v>1</c:v>
                </c:pt>
                <c:pt idx="122">
                  <c:v>1</c:v>
                </c:pt>
                <c:pt idx="123">
                  <c:v>3</c:v>
                </c:pt>
                <c:pt idx="124">
                  <c:v>4</c:v>
                </c:pt>
                <c:pt idx="125">
                  <c:v>1</c:v>
                </c:pt>
                <c:pt idx="126">
                  <c:v>2</c:v>
                </c:pt>
                <c:pt idx="127">
                  <c:v>5</c:v>
                </c:pt>
                <c:pt idx="128">
                  <c:v>1</c:v>
                </c:pt>
                <c:pt idx="129">
                  <c:v>3</c:v>
                </c:pt>
                <c:pt idx="130">
                  <c:v>2</c:v>
                </c:pt>
                <c:pt idx="131">
                  <c:v>2</c:v>
                </c:pt>
                <c:pt idx="132">
                  <c:v>2</c:v>
                </c:pt>
                <c:pt idx="133">
                  <c:v>4</c:v>
                </c:pt>
                <c:pt idx="134">
                  <c:v>0</c:v>
                </c:pt>
                <c:pt idx="135">
                  <c:v>2</c:v>
                </c:pt>
                <c:pt idx="136">
                  <c:v>1</c:v>
                </c:pt>
                <c:pt idx="137">
                  <c:v>2</c:v>
                </c:pt>
                <c:pt idx="138">
                  <c:v>2</c:v>
                </c:pt>
                <c:pt idx="139">
                  <c:v>3</c:v>
                </c:pt>
                <c:pt idx="140">
                  <c:v>3</c:v>
                </c:pt>
                <c:pt idx="141">
                  <c:v>1</c:v>
                </c:pt>
                <c:pt idx="142">
                  <c:v>3</c:v>
                </c:pt>
                <c:pt idx="143">
                  <c:v>3</c:v>
                </c:pt>
                <c:pt idx="144">
                  <c:v>2</c:v>
                </c:pt>
                <c:pt idx="145">
                  <c:v>2</c:v>
                </c:pt>
                <c:pt idx="146">
                  <c:v>0</c:v>
                </c:pt>
                <c:pt idx="147">
                  <c:v>1</c:v>
                </c:pt>
                <c:pt idx="148">
                  <c:v>1</c:v>
                </c:pt>
                <c:pt idx="149">
                  <c:v>1</c:v>
                </c:pt>
                <c:pt idx="150">
                  <c:v>0</c:v>
                </c:pt>
                <c:pt idx="151">
                  <c:v>2</c:v>
                </c:pt>
                <c:pt idx="152">
                  <c:v>1</c:v>
                </c:pt>
                <c:pt idx="153">
                  <c:v>0</c:v>
                </c:pt>
                <c:pt idx="154">
                  <c:v>3</c:v>
                </c:pt>
                <c:pt idx="155">
                  <c:v>0</c:v>
                </c:pt>
                <c:pt idx="156">
                  <c:v>0</c:v>
                </c:pt>
                <c:pt idx="157">
                  <c:v>2</c:v>
                </c:pt>
                <c:pt idx="158">
                  <c:v>0</c:v>
                </c:pt>
                <c:pt idx="159">
                  <c:v>0</c:v>
                </c:pt>
                <c:pt idx="160">
                  <c:v>0</c:v>
                </c:pt>
                <c:pt idx="161">
                  <c:v>1</c:v>
                </c:pt>
                <c:pt idx="162">
                  <c:v>1</c:v>
                </c:pt>
                <c:pt idx="163">
                  <c:v>1</c:v>
                </c:pt>
                <c:pt idx="164">
                  <c:v>1</c:v>
                </c:pt>
                <c:pt idx="165">
                  <c:v>1</c:v>
                </c:pt>
                <c:pt idx="166">
                  <c:v>0</c:v>
                </c:pt>
                <c:pt idx="167">
                  <c:v>0</c:v>
                </c:pt>
                <c:pt idx="168">
                  <c:v>0</c:v>
                </c:pt>
                <c:pt idx="169">
                  <c:v>0</c:v>
                </c:pt>
                <c:pt idx="170">
                  <c:v>1</c:v>
                </c:pt>
                <c:pt idx="171">
                  <c:v>2</c:v>
                </c:pt>
                <c:pt idx="172">
                  <c:v>0</c:v>
                </c:pt>
                <c:pt idx="173">
                  <c:v>0</c:v>
                </c:pt>
                <c:pt idx="174">
                  <c:v>0</c:v>
                </c:pt>
                <c:pt idx="175">
                  <c:v>0</c:v>
                </c:pt>
                <c:pt idx="176">
                  <c:v>0</c:v>
                </c:pt>
                <c:pt idx="177">
                  <c:v>1</c:v>
                </c:pt>
                <c:pt idx="178">
                  <c:v>0</c:v>
                </c:pt>
                <c:pt idx="179">
                  <c:v>1</c:v>
                </c:pt>
                <c:pt idx="180">
                  <c:v>0</c:v>
                </c:pt>
                <c:pt idx="181">
                  <c:v>0</c:v>
                </c:pt>
                <c:pt idx="182">
                  <c:v>0</c:v>
                </c:pt>
                <c:pt idx="183">
                  <c:v>0</c:v>
                </c:pt>
                <c:pt idx="184">
                  <c:v>1</c:v>
                </c:pt>
                <c:pt idx="185">
                  <c:v>0</c:v>
                </c:pt>
                <c:pt idx="186">
                  <c:v>0</c:v>
                </c:pt>
                <c:pt idx="187">
                  <c:v>1</c:v>
                </c:pt>
                <c:pt idx="188">
                  <c:v>0</c:v>
                </c:pt>
                <c:pt idx="189">
                  <c:v>0</c:v>
                </c:pt>
                <c:pt idx="190">
                  <c:v>0</c:v>
                </c:pt>
                <c:pt idx="191">
                  <c:v>0</c:v>
                </c:pt>
                <c:pt idx="192">
                  <c:v>0</c:v>
                </c:pt>
                <c:pt idx="193">
                  <c:v>0</c:v>
                </c:pt>
                <c:pt idx="194">
                  <c:v>0</c:v>
                </c:pt>
                <c:pt idx="195">
                  <c:v>0</c:v>
                </c:pt>
                <c:pt idx="196">
                  <c:v>0</c:v>
                </c:pt>
                <c:pt idx="197">
                  <c:v>1</c:v>
                </c:pt>
                <c:pt idx="198">
                  <c:v>0</c:v>
                </c:pt>
                <c:pt idx="199">
                  <c:v>0</c:v>
                </c:pt>
                <c:pt idx="200">
                  <c:v>1</c:v>
                </c:pt>
                <c:pt idx="201">
                  <c:v>0</c:v>
                </c:pt>
                <c:pt idx="202">
                  <c:v>0</c:v>
                </c:pt>
                <c:pt idx="203">
                  <c:v>0</c:v>
                </c:pt>
                <c:pt idx="204">
                  <c:v>0</c:v>
                </c:pt>
                <c:pt idx="205">
                  <c:v>0</c:v>
                </c:pt>
                <c:pt idx="206">
                  <c:v>0</c:v>
                </c:pt>
                <c:pt idx="207">
                  <c:v>1</c:v>
                </c:pt>
                <c:pt idx="208">
                  <c:v>1</c:v>
                </c:pt>
                <c:pt idx="209">
                  <c:v>0</c:v>
                </c:pt>
                <c:pt idx="210">
                  <c:v>0</c:v>
                </c:pt>
                <c:pt idx="211">
                  <c:v>0</c:v>
                </c:pt>
                <c:pt idx="212">
                  <c:v>1</c:v>
                </c:pt>
                <c:pt idx="213">
                  <c:v>0</c:v>
                </c:pt>
                <c:pt idx="214">
                  <c:v>1</c:v>
                </c:pt>
                <c:pt idx="215">
                  <c:v>1</c:v>
                </c:pt>
                <c:pt idx="216">
                  <c:v>1</c:v>
                </c:pt>
                <c:pt idx="217">
                  <c:v>1</c:v>
                </c:pt>
                <c:pt idx="218">
                  <c:v>0</c:v>
                </c:pt>
                <c:pt idx="219">
                  <c:v>0</c:v>
                </c:pt>
                <c:pt idx="220">
                  <c:v>1</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2</c:v>
                </c:pt>
                <c:pt idx="235">
                  <c:v>0</c:v>
                </c:pt>
                <c:pt idx="236">
                  <c:v>1</c:v>
                </c:pt>
                <c:pt idx="237">
                  <c:v>0</c:v>
                </c:pt>
                <c:pt idx="238">
                  <c:v>0</c:v>
                </c:pt>
                <c:pt idx="239">
                  <c:v>0</c:v>
                </c:pt>
                <c:pt idx="240">
                  <c:v>0</c:v>
                </c:pt>
                <c:pt idx="241">
                  <c:v>0</c:v>
                </c:pt>
                <c:pt idx="242">
                  <c:v>0</c:v>
                </c:pt>
                <c:pt idx="243">
                  <c:v>0</c:v>
                </c:pt>
                <c:pt idx="244">
                  <c:v>0</c:v>
                </c:pt>
                <c:pt idx="245">
                  <c:v>0</c:v>
                </c:pt>
                <c:pt idx="246">
                  <c:v>0</c:v>
                </c:pt>
                <c:pt idx="247">
                  <c:v>1</c:v>
                </c:pt>
                <c:pt idx="248">
                  <c:v>0</c:v>
                </c:pt>
                <c:pt idx="249">
                  <c:v>0</c:v>
                </c:pt>
                <c:pt idx="250">
                  <c:v>1</c:v>
                </c:pt>
                <c:pt idx="251">
                  <c:v>0</c:v>
                </c:pt>
                <c:pt idx="252">
                  <c:v>0</c:v>
                </c:pt>
                <c:pt idx="253">
                  <c:v>0</c:v>
                </c:pt>
                <c:pt idx="254">
                  <c:v>0</c:v>
                </c:pt>
                <c:pt idx="255">
                  <c:v>1</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1</c:v>
                </c:pt>
                <c:pt idx="273">
                  <c:v>0</c:v>
                </c:pt>
                <c:pt idx="274">
                  <c:v>0</c:v>
                </c:pt>
                <c:pt idx="275">
                  <c:v>0</c:v>
                </c:pt>
                <c:pt idx="276">
                  <c:v>1</c:v>
                </c:pt>
                <c:pt idx="277">
                  <c:v>0</c:v>
                </c:pt>
                <c:pt idx="278">
                  <c:v>0</c:v>
                </c:pt>
                <c:pt idx="279">
                  <c:v>0</c:v>
                </c:pt>
                <c:pt idx="280">
                  <c:v>0</c:v>
                </c:pt>
                <c:pt idx="281">
                  <c:v>0</c:v>
                </c:pt>
                <c:pt idx="282">
                  <c:v>0</c:v>
                </c:pt>
                <c:pt idx="283">
                  <c:v>1</c:v>
                </c:pt>
                <c:pt idx="284">
                  <c:v>0</c:v>
                </c:pt>
                <c:pt idx="285">
                  <c:v>1</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3</c:v>
                </c:pt>
                <c:pt idx="305">
                  <c:v>2</c:v>
                </c:pt>
                <c:pt idx="306">
                  <c:v>20</c:v>
                </c:pt>
                <c:pt idx="307">
                  <c:v>87</c:v>
                </c:pt>
                <c:pt idx="308">
                  <c:v>255</c:v>
                </c:pt>
                <c:pt idx="309">
                  <c:v>678</c:v>
                </c:pt>
                <c:pt idx="310">
                  <c:v>1512</c:v>
                </c:pt>
                <c:pt idx="311">
                  <c:v>3507</c:v>
                </c:pt>
                <c:pt idx="312">
                  <c:v>6655</c:v>
                </c:pt>
                <c:pt idx="313">
                  <c:v>11263</c:v>
                </c:pt>
                <c:pt idx="314">
                  <c:v>17343</c:v>
                </c:pt>
                <c:pt idx="315">
                  <c:v>23600</c:v>
                </c:pt>
                <c:pt idx="316">
                  <c:v>29033</c:v>
                </c:pt>
                <c:pt idx="317">
                  <c:v>32062</c:v>
                </c:pt>
                <c:pt idx="318">
                  <c:v>32185</c:v>
                </c:pt>
                <c:pt idx="319">
                  <c:v>28204</c:v>
                </c:pt>
                <c:pt idx="320">
                  <c:v>22381</c:v>
                </c:pt>
                <c:pt idx="321">
                  <c:v>16285</c:v>
                </c:pt>
                <c:pt idx="322">
                  <c:v>10225</c:v>
                </c:pt>
                <c:pt idx="323">
                  <c:v>5839</c:v>
                </c:pt>
                <c:pt idx="324">
                  <c:v>3044</c:v>
                </c:pt>
                <c:pt idx="325">
                  <c:v>1288</c:v>
                </c:pt>
                <c:pt idx="326">
                  <c:v>531</c:v>
                </c:pt>
                <c:pt idx="327">
                  <c:v>198</c:v>
                </c:pt>
                <c:pt idx="328">
                  <c:v>60</c:v>
                </c:pt>
                <c:pt idx="329">
                  <c:v>19</c:v>
                </c:pt>
                <c:pt idx="330">
                  <c:v>9</c:v>
                </c:pt>
                <c:pt idx="331">
                  <c:v>4</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1</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1</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1</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8"/>
          <c:order val="8"/>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Flasher!$Z$5:$Z$1028</c:f>
              <c:numCache>
                <c:formatCode>General</c:formatCode>
                <c:ptCount val="1024"/>
                <c:pt idx="0">
                  <c:v>0</c:v>
                </c:pt>
                <c:pt idx="1">
                  <c:v>0</c:v>
                </c:pt>
                <c:pt idx="2">
                  <c:v>0</c:v>
                </c:pt>
                <c:pt idx="3">
                  <c:v>13</c:v>
                </c:pt>
                <c:pt idx="4">
                  <c:v>91</c:v>
                </c:pt>
                <c:pt idx="5">
                  <c:v>87</c:v>
                </c:pt>
                <c:pt idx="6">
                  <c:v>65</c:v>
                </c:pt>
                <c:pt idx="7">
                  <c:v>53</c:v>
                </c:pt>
                <c:pt idx="8">
                  <c:v>38</c:v>
                </c:pt>
                <c:pt idx="9">
                  <c:v>35</c:v>
                </c:pt>
                <c:pt idx="10">
                  <c:v>29</c:v>
                </c:pt>
                <c:pt idx="11">
                  <c:v>19</c:v>
                </c:pt>
                <c:pt idx="12">
                  <c:v>21</c:v>
                </c:pt>
                <c:pt idx="13">
                  <c:v>19</c:v>
                </c:pt>
                <c:pt idx="14">
                  <c:v>21</c:v>
                </c:pt>
                <c:pt idx="15">
                  <c:v>22</c:v>
                </c:pt>
                <c:pt idx="16">
                  <c:v>11</c:v>
                </c:pt>
                <c:pt idx="17">
                  <c:v>12</c:v>
                </c:pt>
                <c:pt idx="18">
                  <c:v>9</c:v>
                </c:pt>
                <c:pt idx="19">
                  <c:v>8</c:v>
                </c:pt>
                <c:pt idx="20">
                  <c:v>3</c:v>
                </c:pt>
                <c:pt idx="21">
                  <c:v>6</c:v>
                </c:pt>
                <c:pt idx="22">
                  <c:v>5</c:v>
                </c:pt>
                <c:pt idx="23">
                  <c:v>2</c:v>
                </c:pt>
                <c:pt idx="24">
                  <c:v>2</c:v>
                </c:pt>
                <c:pt idx="25">
                  <c:v>1</c:v>
                </c:pt>
                <c:pt idx="26">
                  <c:v>7</c:v>
                </c:pt>
                <c:pt idx="27">
                  <c:v>4</c:v>
                </c:pt>
                <c:pt idx="28">
                  <c:v>2</c:v>
                </c:pt>
                <c:pt idx="29">
                  <c:v>3</c:v>
                </c:pt>
                <c:pt idx="30">
                  <c:v>3</c:v>
                </c:pt>
                <c:pt idx="31">
                  <c:v>1</c:v>
                </c:pt>
                <c:pt idx="32">
                  <c:v>3</c:v>
                </c:pt>
                <c:pt idx="33">
                  <c:v>2</c:v>
                </c:pt>
                <c:pt idx="34">
                  <c:v>4</c:v>
                </c:pt>
                <c:pt idx="35">
                  <c:v>4</c:v>
                </c:pt>
                <c:pt idx="36">
                  <c:v>3</c:v>
                </c:pt>
                <c:pt idx="37">
                  <c:v>3</c:v>
                </c:pt>
                <c:pt idx="38">
                  <c:v>3</c:v>
                </c:pt>
                <c:pt idx="39">
                  <c:v>3</c:v>
                </c:pt>
                <c:pt idx="40">
                  <c:v>7</c:v>
                </c:pt>
                <c:pt idx="41">
                  <c:v>5</c:v>
                </c:pt>
                <c:pt idx="42">
                  <c:v>2</c:v>
                </c:pt>
                <c:pt idx="43">
                  <c:v>2</c:v>
                </c:pt>
                <c:pt idx="44">
                  <c:v>2</c:v>
                </c:pt>
                <c:pt idx="45">
                  <c:v>0</c:v>
                </c:pt>
                <c:pt idx="46">
                  <c:v>4</c:v>
                </c:pt>
                <c:pt idx="47">
                  <c:v>2</c:v>
                </c:pt>
                <c:pt idx="48">
                  <c:v>2</c:v>
                </c:pt>
                <c:pt idx="49">
                  <c:v>2</c:v>
                </c:pt>
                <c:pt idx="50">
                  <c:v>1</c:v>
                </c:pt>
                <c:pt idx="51">
                  <c:v>4</c:v>
                </c:pt>
                <c:pt idx="52">
                  <c:v>1</c:v>
                </c:pt>
                <c:pt idx="53">
                  <c:v>2</c:v>
                </c:pt>
                <c:pt idx="54">
                  <c:v>1</c:v>
                </c:pt>
                <c:pt idx="55">
                  <c:v>5</c:v>
                </c:pt>
                <c:pt idx="56">
                  <c:v>2</c:v>
                </c:pt>
                <c:pt idx="57">
                  <c:v>2</c:v>
                </c:pt>
                <c:pt idx="58">
                  <c:v>1</c:v>
                </c:pt>
                <c:pt idx="59">
                  <c:v>4</c:v>
                </c:pt>
                <c:pt idx="60">
                  <c:v>2</c:v>
                </c:pt>
                <c:pt idx="61">
                  <c:v>1</c:v>
                </c:pt>
                <c:pt idx="62">
                  <c:v>2</c:v>
                </c:pt>
                <c:pt idx="63">
                  <c:v>1</c:v>
                </c:pt>
                <c:pt idx="64">
                  <c:v>1</c:v>
                </c:pt>
                <c:pt idx="65">
                  <c:v>2</c:v>
                </c:pt>
                <c:pt idx="66">
                  <c:v>2</c:v>
                </c:pt>
                <c:pt idx="67">
                  <c:v>2</c:v>
                </c:pt>
                <c:pt idx="68">
                  <c:v>1</c:v>
                </c:pt>
                <c:pt idx="69">
                  <c:v>4</c:v>
                </c:pt>
                <c:pt idx="70">
                  <c:v>8</c:v>
                </c:pt>
                <c:pt idx="71">
                  <c:v>2</c:v>
                </c:pt>
                <c:pt idx="72">
                  <c:v>1</c:v>
                </c:pt>
                <c:pt idx="73">
                  <c:v>2</c:v>
                </c:pt>
                <c:pt idx="74">
                  <c:v>7</c:v>
                </c:pt>
                <c:pt idx="75">
                  <c:v>3</c:v>
                </c:pt>
                <c:pt idx="76">
                  <c:v>2</c:v>
                </c:pt>
                <c:pt idx="77">
                  <c:v>5</c:v>
                </c:pt>
                <c:pt idx="78">
                  <c:v>0</c:v>
                </c:pt>
                <c:pt idx="79">
                  <c:v>4</c:v>
                </c:pt>
                <c:pt idx="80">
                  <c:v>3</c:v>
                </c:pt>
                <c:pt idx="81">
                  <c:v>1</c:v>
                </c:pt>
                <c:pt idx="82">
                  <c:v>2</c:v>
                </c:pt>
                <c:pt idx="83">
                  <c:v>5</c:v>
                </c:pt>
                <c:pt idx="84">
                  <c:v>1</c:v>
                </c:pt>
                <c:pt idx="85">
                  <c:v>4</c:v>
                </c:pt>
                <c:pt idx="86">
                  <c:v>2</c:v>
                </c:pt>
                <c:pt idx="87">
                  <c:v>2</c:v>
                </c:pt>
                <c:pt idx="88">
                  <c:v>2</c:v>
                </c:pt>
                <c:pt idx="89">
                  <c:v>2</c:v>
                </c:pt>
                <c:pt idx="90">
                  <c:v>3</c:v>
                </c:pt>
                <c:pt idx="91">
                  <c:v>6</c:v>
                </c:pt>
                <c:pt idx="92">
                  <c:v>2</c:v>
                </c:pt>
                <c:pt idx="93">
                  <c:v>2</c:v>
                </c:pt>
                <c:pt idx="94">
                  <c:v>2</c:v>
                </c:pt>
                <c:pt idx="95">
                  <c:v>2</c:v>
                </c:pt>
                <c:pt idx="96">
                  <c:v>2</c:v>
                </c:pt>
                <c:pt idx="97">
                  <c:v>0</c:v>
                </c:pt>
                <c:pt idx="98">
                  <c:v>1</c:v>
                </c:pt>
                <c:pt idx="99">
                  <c:v>1</c:v>
                </c:pt>
                <c:pt idx="100">
                  <c:v>4</c:v>
                </c:pt>
                <c:pt idx="101">
                  <c:v>3</c:v>
                </c:pt>
                <c:pt idx="102">
                  <c:v>8</c:v>
                </c:pt>
                <c:pt idx="103">
                  <c:v>3</c:v>
                </c:pt>
                <c:pt idx="104">
                  <c:v>2</c:v>
                </c:pt>
                <c:pt idx="105">
                  <c:v>1</c:v>
                </c:pt>
                <c:pt idx="106">
                  <c:v>2</c:v>
                </c:pt>
                <c:pt idx="107">
                  <c:v>4</c:v>
                </c:pt>
                <c:pt idx="108">
                  <c:v>1</c:v>
                </c:pt>
                <c:pt idx="109">
                  <c:v>4</c:v>
                </c:pt>
                <c:pt idx="110">
                  <c:v>1</c:v>
                </c:pt>
                <c:pt idx="111">
                  <c:v>3</c:v>
                </c:pt>
                <c:pt idx="112">
                  <c:v>2</c:v>
                </c:pt>
                <c:pt idx="113">
                  <c:v>6</c:v>
                </c:pt>
                <c:pt idx="114">
                  <c:v>1</c:v>
                </c:pt>
                <c:pt idx="115">
                  <c:v>3</c:v>
                </c:pt>
                <c:pt idx="116">
                  <c:v>2</c:v>
                </c:pt>
                <c:pt idx="117">
                  <c:v>2</c:v>
                </c:pt>
                <c:pt idx="118">
                  <c:v>1</c:v>
                </c:pt>
                <c:pt idx="119">
                  <c:v>5</c:v>
                </c:pt>
                <c:pt idx="120">
                  <c:v>1</c:v>
                </c:pt>
                <c:pt idx="121">
                  <c:v>3</c:v>
                </c:pt>
                <c:pt idx="122">
                  <c:v>0</c:v>
                </c:pt>
                <c:pt idx="123">
                  <c:v>0</c:v>
                </c:pt>
                <c:pt idx="124">
                  <c:v>2</c:v>
                </c:pt>
                <c:pt idx="125">
                  <c:v>4</c:v>
                </c:pt>
                <c:pt idx="126">
                  <c:v>0</c:v>
                </c:pt>
                <c:pt idx="127">
                  <c:v>2</c:v>
                </c:pt>
                <c:pt idx="128">
                  <c:v>0</c:v>
                </c:pt>
                <c:pt idx="129">
                  <c:v>4</c:v>
                </c:pt>
                <c:pt idx="130">
                  <c:v>4</c:v>
                </c:pt>
                <c:pt idx="131">
                  <c:v>2</c:v>
                </c:pt>
                <c:pt idx="132">
                  <c:v>3</c:v>
                </c:pt>
                <c:pt idx="133">
                  <c:v>1</c:v>
                </c:pt>
                <c:pt idx="134">
                  <c:v>6</c:v>
                </c:pt>
                <c:pt idx="135">
                  <c:v>0</c:v>
                </c:pt>
                <c:pt idx="136">
                  <c:v>0</c:v>
                </c:pt>
                <c:pt idx="137">
                  <c:v>0</c:v>
                </c:pt>
                <c:pt idx="138">
                  <c:v>1</c:v>
                </c:pt>
                <c:pt idx="139">
                  <c:v>2</c:v>
                </c:pt>
                <c:pt idx="140">
                  <c:v>3</c:v>
                </c:pt>
                <c:pt idx="141">
                  <c:v>1</c:v>
                </c:pt>
                <c:pt idx="142">
                  <c:v>1</c:v>
                </c:pt>
                <c:pt idx="143">
                  <c:v>1</c:v>
                </c:pt>
                <c:pt idx="144">
                  <c:v>0</c:v>
                </c:pt>
                <c:pt idx="145">
                  <c:v>2</c:v>
                </c:pt>
                <c:pt idx="146">
                  <c:v>0</c:v>
                </c:pt>
                <c:pt idx="147">
                  <c:v>1</c:v>
                </c:pt>
                <c:pt idx="148">
                  <c:v>3</c:v>
                </c:pt>
                <c:pt idx="149">
                  <c:v>2</c:v>
                </c:pt>
                <c:pt idx="150">
                  <c:v>0</c:v>
                </c:pt>
                <c:pt idx="151">
                  <c:v>0</c:v>
                </c:pt>
                <c:pt idx="152">
                  <c:v>2</c:v>
                </c:pt>
                <c:pt idx="153">
                  <c:v>2</c:v>
                </c:pt>
                <c:pt idx="154">
                  <c:v>1</c:v>
                </c:pt>
                <c:pt idx="155">
                  <c:v>0</c:v>
                </c:pt>
                <c:pt idx="156">
                  <c:v>0</c:v>
                </c:pt>
                <c:pt idx="157">
                  <c:v>2</c:v>
                </c:pt>
                <c:pt idx="158">
                  <c:v>3</c:v>
                </c:pt>
                <c:pt idx="159">
                  <c:v>2</c:v>
                </c:pt>
                <c:pt idx="160">
                  <c:v>1</c:v>
                </c:pt>
                <c:pt idx="161">
                  <c:v>2</c:v>
                </c:pt>
                <c:pt idx="162">
                  <c:v>0</c:v>
                </c:pt>
                <c:pt idx="163">
                  <c:v>1</c:v>
                </c:pt>
                <c:pt idx="164">
                  <c:v>0</c:v>
                </c:pt>
                <c:pt idx="165">
                  <c:v>0</c:v>
                </c:pt>
                <c:pt idx="166">
                  <c:v>0</c:v>
                </c:pt>
                <c:pt idx="167">
                  <c:v>1</c:v>
                </c:pt>
                <c:pt idx="168">
                  <c:v>1</c:v>
                </c:pt>
                <c:pt idx="169">
                  <c:v>1</c:v>
                </c:pt>
                <c:pt idx="170">
                  <c:v>1</c:v>
                </c:pt>
                <c:pt idx="171">
                  <c:v>3</c:v>
                </c:pt>
                <c:pt idx="172">
                  <c:v>0</c:v>
                </c:pt>
                <c:pt idx="173">
                  <c:v>0</c:v>
                </c:pt>
                <c:pt idx="174">
                  <c:v>0</c:v>
                </c:pt>
                <c:pt idx="175">
                  <c:v>0</c:v>
                </c:pt>
                <c:pt idx="176">
                  <c:v>2</c:v>
                </c:pt>
                <c:pt idx="177">
                  <c:v>0</c:v>
                </c:pt>
                <c:pt idx="178">
                  <c:v>1</c:v>
                </c:pt>
                <c:pt idx="179">
                  <c:v>1</c:v>
                </c:pt>
                <c:pt idx="180">
                  <c:v>0</c:v>
                </c:pt>
                <c:pt idx="181">
                  <c:v>0</c:v>
                </c:pt>
                <c:pt idx="182">
                  <c:v>0</c:v>
                </c:pt>
                <c:pt idx="183">
                  <c:v>0</c:v>
                </c:pt>
                <c:pt idx="184">
                  <c:v>0</c:v>
                </c:pt>
                <c:pt idx="185">
                  <c:v>1</c:v>
                </c:pt>
                <c:pt idx="186">
                  <c:v>0</c:v>
                </c:pt>
                <c:pt idx="187">
                  <c:v>0</c:v>
                </c:pt>
                <c:pt idx="188">
                  <c:v>0</c:v>
                </c:pt>
                <c:pt idx="189">
                  <c:v>0</c:v>
                </c:pt>
                <c:pt idx="190">
                  <c:v>1</c:v>
                </c:pt>
                <c:pt idx="191">
                  <c:v>2</c:v>
                </c:pt>
                <c:pt idx="192">
                  <c:v>0</c:v>
                </c:pt>
                <c:pt idx="193">
                  <c:v>0</c:v>
                </c:pt>
                <c:pt idx="194">
                  <c:v>0</c:v>
                </c:pt>
                <c:pt idx="195">
                  <c:v>1</c:v>
                </c:pt>
                <c:pt idx="196">
                  <c:v>0</c:v>
                </c:pt>
                <c:pt idx="197">
                  <c:v>0</c:v>
                </c:pt>
                <c:pt idx="198">
                  <c:v>1</c:v>
                </c:pt>
                <c:pt idx="199">
                  <c:v>0</c:v>
                </c:pt>
                <c:pt idx="200">
                  <c:v>0</c:v>
                </c:pt>
                <c:pt idx="201">
                  <c:v>1</c:v>
                </c:pt>
                <c:pt idx="202">
                  <c:v>1</c:v>
                </c:pt>
                <c:pt idx="203">
                  <c:v>0</c:v>
                </c:pt>
                <c:pt idx="204">
                  <c:v>0</c:v>
                </c:pt>
                <c:pt idx="205">
                  <c:v>0</c:v>
                </c:pt>
                <c:pt idx="206">
                  <c:v>0</c:v>
                </c:pt>
                <c:pt idx="207">
                  <c:v>0</c:v>
                </c:pt>
                <c:pt idx="208">
                  <c:v>0</c:v>
                </c:pt>
                <c:pt idx="209">
                  <c:v>0</c:v>
                </c:pt>
                <c:pt idx="210">
                  <c:v>0</c:v>
                </c:pt>
                <c:pt idx="211">
                  <c:v>1</c:v>
                </c:pt>
                <c:pt idx="212">
                  <c:v>0</c:v>
                </c:pt>
                <c:pt idx="213">
                  <c:v>0</c:v>
                </c:pt>
                <c:pt idx="214">
                  <c:v>0</c:v>
                </c:pt>
                <c:pt idx="215">
                  <c:v>1</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1</c:v>
                </c:pt>
                <c:pt idx="231">
                  <c:v>0</c:v>
                </c:pt>
                <c:pt idx="232">
                  <c:v>0</c:v>
                </c:pt>
                <c:pt idx="233">
                  <c:v>0</c:v>
                </c:pt>
                <c:pt idx="234">
                  <c:v>0</c:v>
                </c:pt>
                <c:pt idx="235">
                  <c:v>0</c:v>
                </c:pt>
                <c:pt idx="236">
                  <c:v>1</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1</c:v>
                </c:pt>
                <c:pt idx="273">
                  <c:v>1</c:v>
                </c:pt>
                <c:pt idx="274">
                  <c:v>0</c:v>
                </c:pt>
                <c:pt idx="275">
                  <c:v>0</c:v>
                </c:pt>
                <c:pt idx="276">
                  <c:v>0</c:v>
                </c:pt>
                <c:pt idx="277">
                  <c:v>0</c:v>
                </c:pt>
                <c:pt idx="278">
                  <c:v>0</c:v>
                </c:pt>
                <c:pt idx="279">
                  <c:v>0</c:v>
                </c:pt>
                <c:pt idx="280">
                  <c:v>0</c:v>
                </c:pt>
                <c:pt idx="281">
                  <c:v>0</c:v>
                </c:pt>
                <c:pt idx="282">
                  <c:v>1</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1</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1</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1</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1</c:v>
                </c:pt>
                <c:pt idx="386">
                  <c:v>1</c:v>
                </c:pt>
                <c:pt idx="387">
                  <c:v>5</c:v>
                </c:pt>
                <c:pt idx="388">
                  <c:v>19</c:v>
                </c:pt>
                <c:pt idx="389">
                  <c:v>66</c:v>
                </c:pt>
                <c:pt idx="390">
                  <c:v>212</c:v>
                </c:pt>
                <c:pt idx="391">
                  <c:v>508</c:v>
                </c:pt>
                <c:pt idx="392">
                  <c:v>1242</c:v>
                </c:pt>
                <c:pt idx="393">
                  <c:v>2662</c:v>
                </c:pt>
                <c:pt idx="394">
                  <c:v>5129</c:v>
                </c:pt>
                <c:pt idx="395">
                  <c:v>8566</c:v>
                </c:pt>
                <c:pt idx="396">
                  <c:v>13739</c:v>
                </c:pt>
                <c:pt idx="397">
                  <c:v>19328</c:v>
                </c:pt>
                <c:pt idx="398">
                  <c:v>24680</c:v>
                </c:pt>
                <c:pt idx="399">
                  <c:v>29255</c:v>
                </c:pt>
                <c:pt idx="400">
                  <c:v>30622</c:v>
                </c:pt>
                <c:pt idx="401">
                  <c:v>29645</c:v>
                </c:pt>
                <c:pt idx="402">
                  <c:v>25822</c:v>
                </c:pt>
                <c:pt idx="403">
                  <c:v>20352</c:v>
                </c:pt>
                <c:pt idx="404">
                  <c:v>14422</c:v>
                </c:pt>
                <c:pt idx="405">
                  <c:v>9416</c:v>
                </c:pt>
                <c:pt idx="406">
                  <c:v>5465</c:v>
                </c:pt>
                <c:pt idx="407">
                  <c:v>2896</c:v>
                </c:pt>
                <c:pt idx="408">
                  <c:v>1338</c:v>
                </c:pt>
                <c:pt idx="409">
                  <c:v>549</c:v>
                </c:pt>
                <c:pt idx="410">
                  <c:v>238</c:v>
                </c:pt>
                <c:pt idx="411">
                  <c:v>70</c:v>
                </c:pt>
                <c:pt idx="412">
                  <c:v>27</c:v>
                </c:pt>
                <c:pt idx="413">
                  <c:v>6</c:v>
                </c:pt>
                <c:pt idx="414">
                  <c:v>1</c:v>
                </c:pt>
                <c:pt idx="415">
                  <c:v>0</c:v>
                </c:pt>
                <c:pt idx="416">
                  <c:v>0</c:v>
                </c:pt>
                <c:pt idx="417">
                  <c:v>1</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1</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1</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9"/>
          <c:order val="9"/>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Flasher!$AC$5:$AC$1028</c:f>
              <c:numCache>
                <c:formatCode>General</c:formatCode>
                <c:ptCount val="1024"/>
                <c:pt idx="0">
                  <c:v>0</c:v>
                </c:pt>
                <c:pt idx="1">
                  <c:v>0</c:v>
                </c:pt>
                <c:pt idx="2">
                  <c:v>0</c:v>
                </c:pt>
                <c:pt idx="3">
                  <c:v>20</c:v>
                </c:pt>
                <c:pt idx="4">
                  <c:v>89</c:v>
                </c:pt>
                <c:pt idx="5">
                  <c:v>82</c:v>
                </c:pt>
                <c:pt idx="6">
                  <c:v>62</c:v>
                </c:pt>
                <c:pt idx="7">
                  <c:v>49</c:v>
                </c:pt>
                <c:pt idx="8">
                  <c:v>45</c:v>
                </c:pt>
                <c:pt idx="9">
                  <c:v>37</c:v>
                </c:pt>
                <c:pt idx="10">
                  <c:v>31</c:v>
                </c:pt>
                <c:pt idx="11">
                  <c:v>27</c:v>
                </c:pt>
                <c:pt idx="12">
                  <c:v>19</c:v>
                </c:pt>
                <c:pt idx="13">
                  <c:v>18</c:v>
                </c:pt>
                <c:pt idx="14">
                  <c:v>13</c:v>
                </c:pt>
                <c:pt idx="15">
                  <c:v>16</c:v>
                </c:pt>
                <c:pt idx="16">
                  <c:v>13</c:v>
                </c:pt>
                <c:pt idx="17">
                  <c:v>7</c:v>
                </c:pt>
                <c:pt idx="18">
                  <c:v>5</c:v>
                </c:pt>
                <c:pt idx="19">
                  <c:v>5</c:v>
                </c:pt>
                <c:pt idx="20">
                  <c:v>4</c:v>
                </c:pt>
                <c:pt idx="21">
                  <c:v>3</c:v>
                </c:pt>
                <c:pt idx="22">
                  <c:v>7</c:v>
                </c:pt>
                <c:pt idx="23">
                  <c:v>8</c:v>
                </c:pt>
                <c:pt idx="24">
                  <c:v>5</c:v>
                </c:pt>
                <c:pt idx="25">
                  <c:v>4</c:v>
                </c:pt>
                <c:pt idx="26">
                  <c:v>2</c:v>
                </c:pt>
                <c:pt idx="27">
                  <c:v>1</c:v>
                </c:pt>
                <c:pt idx="28">
                  <c:v>3</c:v>
                </c:pt>
                <c:pt idx="29">
                  <c:v>5</c:v>
                </c:pt>
                <c:pt idx="30">
                  <c:v>2</c:v>
                </c:pt>
                <c:pt idx="31">
                  <c:v>4</c:v>
                </c:pt>
                <c:pt idx="32">
                  <c:v>5</c:v>
                </c:pt>
                <c:pt idx="33">
                  <c:v>1</c:v>
                </c:pt>
                <c:pt idx="34">
                  <c:v>2</c:v>
                </c:pt>
                <c:pt idx="35">
                  <c:v>3</c:v>
                </c:pt>
                <c:pt idx="36">
                  <c:v>1</c:v>
                </c:pt>
                <c:pt idx="37">
                  <c:v>5</c:v>
                </c:pt>
                <c:pt idx="38">
                  <c:v>4</c:v>
                </c:pt>
                <c:pt idx="39">
                  <c:v>1</c:v>
                </c:pt>
                <c:pt idx="40">
                  <c:v>2</c:v>
                </c:pt>
                <c:pt idx="41">
                  <c:v>2</c:v>
                </c:pt>
                <c:pt idx="42">
                  <c:v>2</c:v>
                </c:pt>
                <c:pt idx="43">
                  <c:v>0</c:v>
                </c:pt>
                <c:pt idx="44">
                  <c:v>3</c:v>
                </c:pt>
                <c:pt idx="45">
                  <c:v>0</c:v>
                </c:pt>
                <c:pt idx="46">
                  <c:v>2</c:v>
                </c:pt>
                <c:pt idx="47">
                  <c:v>1</c:v>
                </c:pt>
                <c:pt idx="48">
                  <c:v>3</c:v>
                </c:pt>
                <c:pt idx="49">
                  <c:v>4</c:v>
                </c:pt>
                <c:pt idx="50">
                  <c:v>3</c:v>
                </c:pt>
                <c:pt idx="51">
                  <c:v>2</c:v>
                </c:pt>
                <c:pt idx="52">
                  <c:v>4</c:v>
                </c:pt>
                <c:pt idx="53">
                  <c:v>4</c:v>
                </c:pt>
                <c:pt idx="54">
                  <c:v>0</c:v>
                </c:pt>
                <c:pt idx="55">
                  <c:v>5</c:v>
                </c:pt>
                <c:pt idx="56">
                  <c:v>2</c:v>
                </c:pt>
                <c:pt idx="57">
                  <c:v>1</c:v>
                </c:pt>
                <c:pt idx="58">
                  <c:v>2</c:v>
                </c:pt>
                <c:pt idx="59">
                  <c:v>1</c:v>
                </c:pt>
                <c:pt idx="60">
                  <c:v>1</c:v>
                </c:pt>
                <c:pt idx="61">
                  <c:v>0</c:v>
                </c:pt>
                <c:pt idx="62">
                  <c:v>4</c:v>
                </c:pt>
                <c:pt idx="63">
                  <c:v>0</c:v>
                </c:pt>
                <c:pt idx="64">
                  <c:v>0</c:v>
                </c:pt>
                <c:pt idx="65">
                  <c:v>2</c:v>
                </c:pt>
                <c:pt idx="66">
                  <c:v>3</c:v>
                </c:pt>
                <c:pt idx="67">
                  <c:v>8</c:v>
                </c:pt>
                <c:pt idx="68">
                  <c:v>3</c:v>
                </c:pt>
                <c:pt idx="69">
                  <c:v>1</c:v>
                </c:pt>
                <c:pt idx="70">
                  <c:v>3</c:v>
                </c:pt>
                <c:pt idx="71">
                  <c:v>1</c:v>
                </c:pt>
                <c:pt idx="72">
                  <c:v>4</c:v>
                </c:pt>
                <c:pt idx="73">
                  <c:v>7</c:v>
                </c:pt>
                <c:pt idx="74">
                  <c:v>1</c:v>
                </c:pt>
                <c:pt idx="75">
                  <c:v>1</c:v>
                </c:pt>
                <c:pt idx="76">
                  <c:v>6</c:v>
                </c:pt>
                <c:pt idx="77">
                  <c:v>3</c:v>
                </c:pt>
                <c:pt idx="78">
                  <c:v>4</c:v>
                </c:pt>
                <c:pt idx="79">
                  <c:v>2</c:v>
                </c:pt>
                <c:pt idx="80">
                  <c:v>7</c:v>
                </c:pt>
                <c:pt idx="81">
                  <c:v>1</c:v>
                </c:pt>
                <c:pt idx="82">
                  <c:v>0</c:v>
                </c:pt>
                <c:pt idx="83">
                  <c:v>4</c:v>
                </c:pt>
                <c:pt idx="84">
                  <c:v>4</c:v>
                </c:pt>
                <c:pt idx="85">
                  <c:v>2</c:v>
                </c:pt>
                <c:pt idx="86">
                  <c:v>3</c:v>
                </c:pt>
                <c:pt idx="87">
                  <c:v>2</c:v>
                </c:pt>
                <c:pt idx="88">
                  <c:v>3</c:v>
                </c:pt>
                <c:pt idx="89">
                  <c:v>0</c:v>
                </c:pt>
                <c:pt idx="90">
                  <c:v>3</c:v>
                </c:pt>
                <c:pt idx="91">
                  <c:v>6</c:v>
                </c:pt>
                <c:pt idx="92">
                  <c:v>0</c:v>
                </c:pt>
                <c:pt idx="93">
                  <c:v>2</c:v>
                </c:pt>
                <c:pt idx="94">
                  <c:v>1</c:v>
                </c:pt>
                <c:pt idx="95">
                  <c:v>1</c:v>
                </c:pt>
                <c:pt idx="96">
                  <c:v>1</c:v>
                </c:pt>
                <c:pt idx="97">
                  <c:v>0</c:v>
                </c:pt>
                <c:pt idx="98">
                  <c:v>1</c:v>
                </c:pt>
                <c:pt idx="99">
                  <c:v>5</c:v>
                </c:pt>
                <c:pt idx="100">
                  <c:v>1</c:v>
                </c:pt>
                <c:pt idx="101">
                  <c:v>4</c:v>
                </c:pt>
                <c:pt idx="102">
                  <c:v>2</c:v>
                </c:pt>
                <c:pt idx="103">
                  <c:v>4</c:v>
                </c:pt>
                <c:pt idx="104">
                  <c:v>1</c:v>
                </c:pt>
                <c:pt idx="105">
                  <c:v>2</c:v>
                </c:pt>
                <c:pt idx="106">
                  <c:v>2</c:v>
                </c:pt>
                <c:pt idx="107">
                  <c:v>1</c:v>
                </c:pt>
                <c:pt idx="108">
                  <c:v>1</c:v>
                </c:pt>
                <c:pt idx="109">
                  <c:v>0</c:v>
                </c:pt>
                <c:pt idx="110">
                  <c:v>1</c:v>
                </c:pt>
                <c:pt idx="111">
                  <c:v>1</c:v>
                </c:pt>
                <c:pt idx="112">
                  <c:v>1</c:v>
                </c:pt>
                <c:pt idx="113">
                  <c:v>2</c:v>
                </c:pt>
                <c:pt idx="114">
                  <c:v>4</c:v>
                </c:pt>
                <c:pt idx="115">
                  <c:v>2</c:v>
                </c:pt>
                <c:pt idx="116">
                  <c:v>5</c:v>
                </c:pt>
                <c:pt idx="117">
                  <c:v>1</c:v>
                </c:pt>
                <c:pt idx="118">
                  <c:v>1</c:v>
                </c:pt>
                <c:pt idx="119">
                  <c:v>3</c:v>
                </c:pt>
                <c:pt idx="120">
                  <c:v>2</c:v>
                </c:pt>
                <c:pt idx="121">
                  <c:v>1</c:v>
                </c:pt>
                <c:pt idx="122">
                  <c:v>2</c:v>
                </c:pt>
                <c:pt idx="123">
                  <c:v>2</c:v>
                </c:pt>
                <c:pt idx="124">
                  <c:v>0</c:v>
                </c:pt>
                <c:pt idx="125">
                  <c:v>2</c:v>
                </c:pt>
                <c:pt idx="126">
                  <c:v>2</c:v>
                </c:pt>
                <c:pt idx="127">
                  <c:v>3</c:v>
                </c:pt>
                <c:pt idx="128">
                  <c:v>2</c:v>
                </c:pt>
                <c:pt idx="129">
                  <c:v>3</c:v>
                </c:pt>
                <c:pt idx="130">
                  <c:v>2</c:v>
                </c:pt>
                <c:pt idx="131">
                  <c:v>0</c:v>
                </c:pt>
                <c:pt idx="132">
                  <c:v>2</c:v>
                </c:pt>
                <c:pt idx="133">
                  <c:v>0</c:v>
                </c:pt>
                <c:pt idx="134">
                  <c:v>2</c:v>
                </c:pt>
                <c:pt idx="135">
                  <c:v>1</c:v>
                </c:pt>
                <c:pt idx="136">
                  <c:v>0</c:v>
                </c:pt>
                <c:pt idx="137">
                  <c:v>3</c:v>
                </c:pt>
                <c:pt idx="138">
                  <c:v>0</c:v>
                </c:pt>
                <c:pt idx="139">
                  <c:v>0</c:v>
                </c:pt>
                <c:pt idx="140">
                  <c:v>0</c:v>
                </c:pt>
                <c:pt idx="141">
                  <c:v>4</c:v>
                </c:pt>
                <c:pt idx="142">
                  <c:v>1</c:v>
                </c:pt>
                <c:pt idx="143">
                  <c:v>1</c:v>
                </c:pt>
                <c:pt idx="144">
                  <c:v>1</c:v>
                </c:pt>
                <c:pt idx="145">
                  <c:v>3</c:v>
                </c:pt>
                <c:pt idx="146">
                  <c:v>3</c:v>
                </c:pt>
                <c:pt idx="147">
                  <c:v>0</c:v>
                </c:pt>
                <c:pt idx="148">
                  <c:v>2</c:v>
                </c:pt>
                <c:pt idx="149">
                  <c:v>0</c:v>
                </c:pt>
                <c:pt idx="150">
                  <c:v>0</c:v>
                </c:pt>
                <c:pt idx="151">
                  <c:v>1</c:v>
                </c:pt>
                <c:pt idx="152">
                  <c:v>1</c:v>
                </c:pt>
                <c:pt idx="153">
                  <c:v>0</c:v>
                </c:pt>
                <c:pt idx="154">
                  <c:v>1</c:v>
                </c:pt>
                <c:pt idx="155">
                  <c:v>0</c:v>
                </c:pt>
                <c:pt idx="156">
                  <c:v>1</c:v>
                </c:pt>
                <c:pt idx="157">
                  <c:v>1</c:v>
                </c:pt>
                <c:pt idx="158">
                  <c:v>0</c:v>
                </c:pt>
                <c:pt idx="159">
                  <c:v>1</c:v>
                </c:pt>
                <c:pt idx="160">
                  <c:v>2</c:v>
                </c:pt>
                <c:pt idx="161">
                  <c:v>1</c:v>
                </c:pt>
                <c:pt idx="162">
                  <c:v>0</c:v>
                </c:pt>
                <c:pt idx="163">
                  <c:v>1</c:v>
                </c:pt>
                <c:pt idx="164">
                  <c:v>1</c:v>
                </c:pt>
                <c:pt idx="165">
                  <c:v>0</c:v>
                </c:pt>
                <c:pt idx="166">
                  <c:v>0</c:v>
                </c:pt>
                <c:pt idx="167">
                  <c:v>2</c:v>
                </c:pt>
                <c:pt idx="168">
                  <c:v>3</c:v>
                </c:pt>
                <c:pt idx="169">
                  <c:v>2</c:v>
                </c:pt>
                <c:pt idx="170">
                  <c:v>0</c:v>
                </c:pt>
                <c:pt idx="171">
                  <c:v>0</c:v>
                </c:pt>
                <c:pt idx="172">
                  <c:v>0</c:v>
                </c:pt>
                <c:pt idx="173">
                  <c:v>0</c:v>
                </c:pt>
                <c:pt idx="174">
                  <c:v>0</c:v>
                </c:pt>
                <c:pt idx="175">
                  <c:v>0</c:v>
                </c:pt>
                <c:pt idx="176">
                  <c:v>0</c:v>
                </c:pt>
                <c:pt idx="177">
                  <c:v>0</c:v>
                </c:pt>
                <c:pt idx="178">
                  <c:v>0</c:v>
                </c:pt>
                <c:pt idx="179">
                  <c:v>2</c:v>
                </c:pt>
                <c:pt idx="180">
                  <c:v>0</c:v>
                </c:pt>
                <c:pt idx="181">
                  <c:v>0</c:v>
                </c:pt>
                <c:pt idx="182">
                  <c:v>0</c:v>
                </c:pt>
                <c:pt idx="183">
                  <c:v>1</c:v>
                </c:pt>
                <c:pt idx="184">
                  <c:v>0</c:v>
                </c:pt>
                <c:pt idx="185">
                  <c:v>1</c:v>
                </c:pt>
                <c:pt idx="186">
                  <c:v>0</c:v>
                </c:pt>
                <c:pt idx="187">
                  <c:v>1</c:v>
                </c:pt>
                <c:pt idx="188">
                  <c:v>0</c:v>
                </c:pt>
                <c:pt idx="189">
                  <c:v>0</c:v>
                </c:pt>
                <c:pt idx="190">
                  <c:v>0</c:v>
                </c:pt>
                <c:pt idx="191">
                  <c:v>0</c:v>
                </c:pt>
                <c:pt idx="192">
                  <c:v>0</c:v>
                </c:pt>
                <c:pt idx="193">
                  <c:v>0</c:v>
                </c:pt>
                <c:pt idx="194">
                  <c:v>0</c:v>
                </c:pt>
                <c:pt idx="195">
                  <c:v>0</c:v>
                </c:pt>
                <c:pt idx="196">
                  <c:v>0</c:v>
                </c:pt>
                <c:pt idx="197">
                  <c:v>1</c:v>
                </c:pt>
                <c:pt idx="198">
                  <c:v>0</c:v>
                </c:pt>
                <c:pt idx="199">
                  <c:v>0</c:v>
                </c:pt>
                <c:pt idx="200">
                  <c:v>1</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1</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1</c:v>
                </c:pt>
                <c:pt idx="241">
                  <c:v>0</c:v>
                </c:pt>
                <c:pt idx="242">
                  <c:v>0</c:v>
                </c:pt>
                <c:pt idx="243">
                  <c:v>0</c:v>
                </c:pt>
                <c:pt idx="244">
                  <c:v>0</c:v>
                </c:pt>
                <c:pt idx="245">
                  <c:v>0</c:v>
                </c:pt>
                <c:pt idx="246">
                  <c:v>1</c:v>
                </c:pt>
                <c:pt idx="247">
                  <c:v>0</c:v>
                </c:pt>
                <c:pt idx="248">
                  <c:v>0</c:v>
                </c:pt>
                <c:pt idx="249">
                  <c:v>1</c:v>
                </c:pt>
                <c:pt idx="250">
                  <c:v>1</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2</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1</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1</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1</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1</c:v>
                </c:pt>
                <c:pt idx="473">
                  <c:v>6</c:v>
                </c:pt>
                <c:pt idx="474">
                  <c:v>8</c:v>
                </c:pt>
                <c:pt idx="475">
                  <c:v>25</c:v>
                </c:pt>
                <c:pt idx="476">
                  <c:v>76</c:v>
                </c:pt>
                <c:pt idx="477">
                  <c:v>193</c:v>
                </c:pt>
                <c:pt idx="478">
                  <c:v>489</c:v>
                </c:pt>
                <c:pt idx="479">
                  <c:v>1010</c:v>
                </c:pt>
                <c:pt idx="480">
                  <c:v>2189</c:v>
                </c:pt>
                <c:pt idx="481">
                  <c:v>4100</c:v>
                </c:pt>
                <c:pt idx="482">
                  <c:v>7057</c:v>
                </c:pt>
                <c:pt idx="483">
                  <c:v>11117</c:v>
                </c:pt>
                <c:pt idx="484">
                  <c:v>16222</c:v>
                </c:pt>
                <c:pt idx="485">
                  <c:v>21445</c:v>
                </c:pt>
                <c:pt idx="486">
                  <c:v>25761</c:v>
                </c:pt>
                <c:pt idx="487">
                  <c:v>28631</c:v>
                </c:pt>
                <c:pt idx="488">
                  <c:v>29391</c:v>
                </c:pt>
                <c:pt idx="489">
                  <c:v>27511</c:v>
                </c:pt>
                <c:pt idx="490">
                  <c:v>23016</c:v>
                </c:pt>
                <c:pt idx="491">
                  <c:v>17766</c:v>
                </c:pt>
                <c:pt idx="492">
                  <c:v>12536</c:v>
                </c:pt>
                <c:pt idx="493">
                  <c:v>8142</c:v>
                </c:pt>
                <c:pt idx="494">
                  <c:v>4877</c:v>
                </c:pt>
                <c:pt idx="495">
                  <c:v>2604</c:v>
                </c:pt>
                <c:pt idx="496">
                  <c:v>1222</c:v>
                </c:pt>
                <c:pt idx="497">
                  <c:v>574</c:v>
                </c:pt>
                <c:pt idx="498">
                  <c:v>220</c:v>
                </c:pt>
                <c:pt idx="499">
                  <c:v>65</c:v>
                </c:pt>
                <c:pt idx="500">
                  <c:v>26</c:v>
                </c:pt>
                <c:pt idx="501">
                  <c:v>8</c:v>
                </c:pt>
                <c:pt idx="502">
                  <c:v>2</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0"/>
          <c:order val="10"/>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Flasher!$AF$5:$AF$1028</c:f>
              <c:numCache>
                <c:formatCode>General</c:formatCode>
                <c:ptCount val="1024"/>
                <c:pt idx="0">
                  <c:v>0</c:v>
                </c:pt>
                <c:pt idx="1">
                  <c:v>0</c:v>
                </c:pt>
                <c:pt idx="2">
                  <c:v>0</c:v>
                </c:pt>
                <c:pt idx="3">
                  <c:v>21</c:v>
                </c:pt>
                <c:pt idx="4">
                  <c:v>86</c:v>
                </c:pt>
                <c:pt idx="5">
                  <c:v>77</c:v>
                </c:pt>
                <c:pt idx="6">
                  <c:v>55</c:v>
                </c:pt>
                <c:pt idx="7">
                  <c:v>55</c:v>
                </c:pt>
                <c:pt idx="8">
                  <c:v>46</c:v>
                </c:pt>
                <c:pt idx="9">
                  <c:v>34</c:v>
                </c:pt>
                <c:pt idx="10">
                  <c:v>33</c:v>
                </c:pt>
                <c:pt idx="11">
                  <c:v>37</c:v>
                </c:pt>
                <c:pt idx="12">
                  <c:v>25</c:v>
                </c:pt>
                <c:pt idx="13">
                  <c:v>16</c:v>
                </c:pt>
                <c:pt idx="14">
                  <c:v>15</c:v>
                </c:pt>
                <c:pt idx="15">
                  <c:v>21</c:v>
                </c:pt>
                <c:pt idx="16">
                  <c:v>11</c:v>
                </c:pt>
                <c:pt idx="17">
                  <c:v>9</c:v>
                </c:pt>
                <c:pt idx="18">
                  <c:v>5</c:v>
                </c:pt>
                <c:pt idx="19">
                  <c:v>6</c:v>
                </c:pt>
                <c:pt idx="20">
                  <c:v>5</c:v>
                </c:pt>
                <c:pt idx="21">
                  <c:v>5</c:v>
                </c:pt>
                <c:pt idx="22">
                  <c:v>6</c:v>
                </c:pt>
                <c:pt idx="23">
                  <c:v>5</c:v>
                </c:pt>
                <c:pt idx="24">
                  <c:v>2</c:v>
                </c:pt>
                <c:pt idx="25">
                  <c:v>3</c:v>
                </c:pt>
                <c:pt idx="26">
                  <c:v>5</c:v>
                </c:pt>
                <c:pt idx="27">
                  <c:v>3</c:v>
                </c:pt>
                <c:pt idx="28">
                  <c:v>3</c:v>
                </c:pt>
                <c:pt idx="29">
                  <c:v>3</c:v>
                </c:pt>
                <c:pt idx="30">
                  <c:v>4</c:v>
                </c:pt>
                <c:pt idx="31">
                  <c:v>1</c:v>
                </c:pt>
                <c:pt idx="32">
                  <c:v>4</c:v>
                </c:pt>
                <c:pt idx="33">
                  <c:v>4</c:v>
                </c:pt>
                <c:pt idx="34">
                  <c:v>2</c:v>
                </c:pt>
                <c:pt idx="35">
                  <c:v>1</c:v>
                </c:pt>
                <c:pt idx="36">
                  <c:v>1</c:v>
                </c:pt>
                <c:pt idx="37">
                  <c:v>4</c:v>
                </c:pt>
                <c:pt idx="38">
                  <c:v>1</c:v>
                </c:pt>
                <c:pt idx="39">
                  <c:v>2</c:v>
                </c:pt>
                <c:pt idx="40">
                  <c:v>3</c:v>
                </c:pt>
                <c:pt idx="41">
                  <c:v>4</c:v>
                </c:pt>
                <c:pt idx="42">
                  <c:v>3</c:v>
                </c:pt>
                <c:pt idx="43">
                  <c:v>4</c:v>
                </c:pt>
                <c:pt idx="44">
                  <c:v>1</c:v>
                </c:pt>
                <c:pt idx="45">
                  <c:v>4</c:v>
                </c:pt>
                <c:pt idx="46">
                  <c:v>0</c:v>
                </c:pt>
                <c:pt idx="47">
                  <c:v>2</c:v>
                </c:pt>
                <c:pt idx="48">
                  <c:v>1</c:v>
                </c:pt>
                <c:pt idx="49">
                  <c:v>2</c:v>
                </c:pt>
                <c:pt idx="50">
                  <c:v>2</c:v>
                </c:pt>
                <c:pt idx="51">
                  <c:v>1</c:v>
                </c:pt>
                <c:pt idx="52">
                  <c:v>2</c:v>
                </c:pt>
                <c:pt idx="53">
                  <c:v>1</c:v>
                </c:pt>
                <c:pt idx="54">
                  <c:v>3</c:v>
                </c:pt>
                <c:pt idx="55">
                  <c:v>0</c:v>
                </c:pt>
                <c:pt idx="56">
                  <c:v>2</c:v>
                </c:pt>
                <c:pt idx="57">
                  <c:v>3</c:v>
                </c:pt>
                <c:pt idx="58">
                  <c:v>2</c:v>
                </c:pt>
                <c:pt idx="59">
                  <c:v>1</c:v>
                </c:pt>
                <c:pt idx="60">
                  <c:v>5</c:v>
                </c:pt>
                <c:pt idx="61">
                  <c:v>3</c:v>
                </c:pt>
                <c:pt idx="62">
                  <c:v>2</c:v>
                </c:pt>
                <c:pt idx="63">
                  <c:v>3</c:v>
                </c:pt>
                <c:pt idx="64">
                  <c:v>2</c:v>
                </c:pt>
                <c:pt idx="65">
                  <c:v>0</c:v>
                </c:pt>
                <c:pt idx="66">
                  <c:v>3</c:v>
                </c:pt>
                <c:pt idx="67">
                  <c:v>2</c:v>
                </c:pt>
                <c:pt idx="68">
                  <c:v>4</c:v>
                </c:pt>
                <c:pt idx="69">
                  <c:v>3</c:v>
                </c:pt>
                <c:pt idx="70">
                  <c:v>7</c:v>
                </c:pt>
                <c:pt idx="71">
                  <c:v>6</c:v>
                </c:pt>
                <c:pt idx="72">
                  <c:v>5</c:v>
                </c:pt>
                <c:pt idx="73">
                  <c:v>2</c:v>
                </c:pt>
                <c:pt idx="74">
                  <c:v>4</c:v>
                </c:pt>
                <c:pt idx="75">
                  <c:v>5</c:v>
                </c:pt>
                <c:pt idx="76">
                  <c:v>2</c:v>
                </c:pt>
                <c:pt idx="77">
                  <c:v>5</c:v>
                </c:pt>
                <c:pt idx="78">
                  <c:v>1</c:v>
                </c:pt>
                <c:pt idx="79">
                  <c:v>4</c:v>
                </c:pt>
                <c:pt idx="80">
                  <c:v>4</c:v>
                </c:pt>
                <c:pt idx="81">
                  <c:v>2</c:v>
                </c:pt>
                <c:pt idx="82">
                  <c:v>1</c:v>
                </c:pt>
                <c:pt idx="83">
                  <c:v>1</c:v>
                </c:pt>
                <c:pt idx="84">
                  <c:v>4</c:v>
                </c:pt>
                <c:pt idx="85">
                  <c:v>1</c:v>
                </c:pt>
                <c:pt idx="86">
                  <c:v>1</c:v>
                </c:pt>
                <c:pt idx="87">
                  <c:v>6</c:v>
                </c:pt>
                <c:pt idx="88">
                  <c:v>1</c:v>
                </c:pt>
                <c:pt idx="89">
                  <c:v>3</c:v>
                </c:pt>
                <c:pt idx="90">
                  <c:v>5</c:v>
                </c:pt>
                <c:pt idx="91">
                  <c:v>4</c:v>
                </c:pt>
                <c:pt idx="92">
                  <c:v>2</c:v>
                </c:pt>
                <c:pt idx="93">
                  <c:v>4</c:v>
                </c:pt>
                <c:pt idx="94">
                  <c:v>3</c:v>
                </c:pt>
                <c:pt idx="95">
                  <c:v>6</c:v>
                </c:pt>
                <c:pt idx="96">
                  <c:v>3</c:v>
                </c:pt>
                <c:pt idx="97">
                  <c:v>3</c:v>
                </c:pt>
                <c:pt idx="98">
                  <c:v>1</c:v>
                </c:pt>
                <c:pt idx="99">
                  <c:v>3</c:v>
                </c:pt>
                <c:pt idx="100">
                  <c:v>3</c:v>
                </c:pt>
                <c:pt idx="101">
                  <c:v>1</c:v>
                </c:pt>
                <c:pt idx="102">
                  <c:v>3</c:v>
                </c:pt>
                <c:pt idx="103">
                  <c:v>2</c:v>
                </c:pt>
                <c:pt idx="104">
                  <c:v>3</c:v>
                </c:pt>
                <c:pt idx="105">
                  <c:v>3</c:v>
                </c:pt>
                <c:pt idx="106">
                  <c:v>2</c:v>
                </c:pt>
                <c:pt idx="107">
                  <c:v>5</c:v>
                </c:pt>
                <c:pt idx="108">
                  <c:v>2</c:v>
                </c:pt>
                <c:pt idx="109">
                  <c:v>1</c:v>
                </c:pt>
                <c:pt idx="110">
                  <c:v>2</c:v>
                </c:pt>
                <c:pt idx="111">
                  <c:v>2</c:v>
                </c:pt>
                <c:pt idx="112">
                  <c:v>2</c:v>
                </c:pt>
                <c:pt idx="113">
                  <c:v>0</c:v>
                </c:pt>
                <c:pt idx="114">
                  <c:v>1</c:v>
                </c:pt>
                <c:pt idx="115">
                  <c:v>1</c:v>
                </c:pt>
                <c:pt idx="116">
                  <c:v>3</c:v>
                </c:pt>
                <c:pt idx="117">
                  <c:v>1</c:v>
                </c:pt>
                <c:pt idx="118">
                  <c:v>2</c:v>
                </c:pt>
                <c:pt idx="119">
                  <c:v>3</c:v>
                </c:pt>
                <c:pt idx="120">
                  <c:v>3</c:v>
                </c:pt>
                <c:pt idx="121">
                  <c:v>1</c:v>
                </c:pt>
                <c:pt idx="122">
                  <c:v>1</c:v>
                </c:pt>
                <c:pt idx="123">
                  <c:v>3</c:v>
                </c:pt>
                <c:pt idx="124">
                  <c:v>2</c:v>
                </c:pt>
                <c:pt idx="125">
                  <c:v>0</c:v>
                </c:pt>
                <c:pt idx="126">
                  <c:v>2</c:v>
                </c:pt>
                <c:pt idx="127">
                  <c:v>0</c:v>
                </c:pt>
                <c:pt idx="128">
                  <c:v>2</c:v>
                </c:pt>
                <c:pt idx="129">
                  <c:v>2</c:v>
                </c:pt>
                <c:pt idx="130">
                  <c:v>5</c:v>
                </c:pt>
                <c:pt idx="131">
                  <c:v>1</c:v>
                </c:pt>
                <c:pt idx="132">
                  <c:v>1</c:v>
                </c:pt>
                <c:pt idx="133">
                  <c:v>3</c:v>
                </c:pt>
                <c:pt idx="134">
                  <c:v>1</c:v>
                </c:pt>
                <c:pt idx="135">
                  <c:v>2</c:v>
                </c:pt>
                <c:pt idx="136">
                  <c:v>4</c:v>
                </c:pt>
                <c:pt idx="137">
                  <c:v>2</c:v>
                </c:pt>
                <c:pt idx="138">
                  <c:v>0</c:v>
                </c:pt>
                <c:pt idx="139">
                  <c:v>1</c:v>
                </c:pt>
                <c:pt idx="140">
                  <c:v>2</c:v>
                </c:pt>
                <c:pt idx="141">
                  <c:v>0</c:v>
                </c:pt>
                <c:pt idx="142">
                  <c:v>2</c:v>
                </c:pt>
                <c:pt idx="143">
                  <c:v>4</c:v>
                </c:pt>
                <c:pt idx="144">
                  <c:v>0</c:v>
                </c:pt>
                <c:pt idx="145">
                  <c:v>2</c:v>
                </c:pt>
                <c:pt idx="146">
                  <c:v>1</c:v>
                </c:pt>
                <c:pt idx="147">
                  <c:v>0</c:v>
                </c:pt>
                <c:pt idx="148">
                  <c:v>1</c:v>
                </c:pt>
                <c:pt idx="149">
                  <c:v>0</c:v>
                </c:pt>
                <c:pt idx="150">
                  <c:v>2</c:v>
                </c:pt>
                <c:pt idx="151">
                  <c:v>1</c:v>
                </c:pt>
                <c:pt idx="152">
                  <c:v>2</c:v>
                </c:pt>
                <c:pt idx="153">
                  <c:v>1</c:v>
                </c:pt>
                <c:pt idx="154">
                  <c:v>1</c:v>
                </c:pt>
                <c:pt idx="155">
                  <c:v>1</c:v>
                </c:pt>
                <c:pt idx="156">
                  <c:v>2</c:v>
                </c:pt>
                <c:pt idx="157">
                  <c:v>0</c:v>
                </c:pt>
                <c:pt idx="158">
                  <c:v>2</c:v>
                </c:pt>
                <c:pt idx="159">
                  <c:v>2</c:v>
                </c:pt>
                <c:pt idx="160">
                  <c:v>2</c:v>
                </c:pt>
                <c:pt idx="161">
                  <c:v>0</c:v>
                </c:pt>
                <c:pt idx="162">
                  <c:v>0</c:v>
                </c:pt>
                <c:pt idx="163">
                  <c:v>1</c:v>
                </c:pt>
                <c:pt idx="164">
                  <c:v>2</c:v>
                </c:pt>
                <c:pt idx="165">
                  <c:v>0</c:v>
                </c:pt>
                <c:pt idx="166">
                  <c:v>1</c:v>
                </c:pt>
                <c:pt idx="167">
                  <c:v>1</c:v>
                </c:pt>
                <c:pt idx="168">
                  <c:v>1</c:v>
                </c:pt>
                <c:pt idx="169">
                  <c:v>0</c:v>
                </c:pt>
                <c:pt idx="170">
                  <c:v>1</c:v>
                </c:pt>
                <c:pt idx="171">
                  <c:v>0</c:v>
                </c:pt>
                <c:pt idx="172">
                  <c:v>2</c:v>
                </c:pt>
                <c:pt idx="173">
                  <c:v>1</c:v>
                </c:pt>
                <c:pt idx="174">
                  <c:v>0</c:v>
                </c:pt>
                <c:pt idx="175">
                  <c:v>0</c:v>
                </c:pt>
                <c:pt idx="176">
                  <c:v>0</c:v>
                </c:pt>
                <c:pt idx="177">
                  <c:v>0</c:v>
                </c:pt>
                <c:pt idx="178">
                  <c:v>1</c:v>
                </c:pt>
                <c:pt idx="179">
                  <c:v>0</c:v>
                </c:pt>
                <c:pt idx="180">
                  <c:v>0</c:v>
                </c:pt>
                <c:pt idx="181">
                  <c:v>1</c:v>
                </c:pt>
                <c:pt idx="182">
                  <c:v>0</c:v>
                </c:pt>
                <c:pt idx="183">
                  <c:v>0</c:v>
                </c:pt>
                <c:pt idx="184">
                  <c:v>0</c:v>
                </c:pt>
                <c:pt idx="185">
                  <c:v>1</c:v>
                </c:pt>
                <c:pt idx="186">
                  <c:v>0</c:v>
                </c:pt>
                <c:pt idx="187">
                  <c:v>1</c:v>
                </c:pt>
                <c:pt idx="188">
                  <c:v>0</c:v>
                </c:pt>
                <c:pt idx="189">
                  <c:v>0</c:v>
                </c:pt>
                <c:pt idx="190">
                  <c:v>0</c:v>
                </c:pt>
                <c:pt idx="191">
                  <c:v>0</c:v>
                </c:pt>
                <c:pt idx="192">
                  <c:v>1</c:v>
                </c:pt>
                <c:pt idx="193">
                  <c:v>0</c:v>
                </c:pt>
                <c:pt idx="194">
                  <c:v>1</c:v>
                </c:pt>
                <c:pt idx="195">
                  <c:v>3</c:v>
                </c:pt>
                <c:pt idx="196">
                  <c:v>1</c:v>
                </c:pt>
                <c:pt idx="197">
                  <c:v>0</c:v>
                </c:pt>
                <c:pt idx="198">
                  <c:v>0</c:v>
                </c:pt>
                <c:pt idx="199">
                  <c:v>0</c:v>
                </c:pt>
                <c:pt idx="200">
                  <c:v>0</c:v>
                </c:pt>
                <c:pt idx="201">
                  <c:v>0</c:v>
                </c:pt>
                <c:pt idx="202">
                  <c:v>0</c:v>
                </c:pt>
                <c:pt idx="203">
                  <c:v>0</c:v>
                </c:pt>
                <c:pt idx="204">
                  <c:v>0</c:v>
                </c:pt>
                <c:pt idx="205">
                  <c:v>0</c:v>
                </c:pt>
                <c:pt idx="206">
                  <c:v>0</c:v>
                </c:pt>
                <c:pt idx="207">
                  <c:v>1</c:v>
                </c:pt>
                <c:pt idx="208">
                  <c:v>0</c:v>
                </c:pt>
                <c:pt idx="209">
                  <c:v>0</c:v>
                </c:pt>
                <c:pt idx="210">
                  <c:v>0</c:v>
                </c:pt>
                <c:pt idx="211">
                  <c:v>0</c:v>
                </c:pt>
                <c:pt idx="212">
                  <c:v>0</c:v>
                </c:pt>
                <c:pt idx="213">
                  <c:v>1</c:v>
                </c:pt>
                <c:pt idx="214">
                  <c:v>0</c:v>
                </c:pt>
                <c:pt idx="215">
                  <c:v>0</c:v>
                </c:pt>
                <c:pt idx="216">
                  <c:v>0</c:v>
                </c:pt>
                <c:pt idx="217">
                  <c:v>1</c:v>
                </c:pt>
                <c:pt idx="218">
                  <c:v>1</c:v>
                </c:pt>
                <c:pt idx="219">
                  <c:v>0</c:v>
                </c:pt>
                <c:pt idx="220">
                  <c:v>0</c:v>
                </c:pt>
                <c:pt idx="221">
                  <c:v>0</c:v>
                </c:pt>
                <c:pt idx="222">
                  <c:v>0</c:v>
                </c:pt>
                <c:pt idx="223">
                  <c:v>0</c:v>
                </c:pt>
                <c:pt idx="224">
                  <c:v>0</c:v>
                </c:pt>
                <c:pt idx="225">
                  <c:v>0</c:v>
                </c:pt>
                <c:pt idx="226">
                  <c:v>0</c:v>
                </c:pt>
                <c:pt idx="227">
                  <c:v>0</c:v>
                </c:pt>
                <c:pt idx="228">
                  <c:v>1</c:v>
                </c:pt>
                <c:pt idx="229">
                  <c:v>0</c:v>
                </c:pt>
                <c:pt idx="230">
                  <c:v>0</c:v>
                </c:pt>
                <c:pt idx="231">
                  <c:v>0</c:v>
                </c:pt>
                <c:pt idx="232">
                  <c:v>1</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1</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1</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1</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1</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1</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1</c:v>
                </c:pt>
                <c:pt idx="567">
                  <c:v>8</c:v>
                </c:pt>
                <c:pt idx="568">
                  <c:v>15</c:v>
                </c:pt>
                <c:pt idx="569">
                  <c:v>61</c:v>
                </c:pt>
                <c:pt idx="570">
                  <c:v>128</c:v>
                </c:pt>
                <c:pt idx="571">
                  <c:v>310</c:v>
                </c:pt>
                <c:pt idx="572">
                  <c:v>734</c:v>
                </c:pt>
                <c:pt idx="573">
                  <c:v>1588</c:v>
                </c:pt>
                <c:pt idx="574">
                  <c:v>2893</c:v>
                </c:pt>
                <c:pt idx="575">
                  <c:v>4901</c:v>
                </c:pt>
                <c:pt idx="576">
                  <c:v>8171</c:v>
                </c:pt>
                <c:pt idx="577">
                  <c:v>11961</c:v>
                </c:pt>
                <c:pt idx="578">
                  <c:v>16736</c:v>
                </c:pt>
                <c:pt idx="579">
                  <c:v>21290</c:v>
                </c:pt>
                <c:pt idx="580">
                  <c:v>25226</c:v>
                </c:pt>
                <c:pt idx="581">
                  <c:v>27274</c:v>
                </c:pt>
                <c:pt idx="582">
                  <c:v>27656</c:v>
                </c:pt>
                <c:pt idx="583">
                  <c:v>25558</c:v>
                </c:pt>
                <c:pt idx="584">
                  <c:v>22241</c:v>
                </c:pt>
                <c:pt idx="585">
                  <c:v>17719</c:v>
                </c:pt>
                <c:pt idx="586">
                  <c:v>12734</c:v>
                </c:pt>
                <c:pt idx="587">
                  <c:v>8478</c:v>
                </c:pt>
                <c:pt idx="588">
                  <c:v>5143</c:v>
                </c:pt>
                <c:pt idx="589">
                  <c:v>2834</c:v>
                </c:pt>
                <c:pt idx="590">
                  <c:v>1477</c:v>
                </c:pt>
                <c:pt idx="591">
                  <c:v>676</c:v>
                </c:pt>
                <c:pt idx="592">
                  <c:v>307</c:v>
                </c:pt>
                <c:pt idx="593">
                  <c:v>119</c:v>
                </c:pt>
                <c:pt idx="594">
                  <c:v>40</c:v>
                </c:pt>
                <c:pt idx="595">
                  <c:v>16</c:v>
                </c:pt>
                <c:pt idx="596">
                  <c:v>3</c:v>
                </c:pt>
                <c:pt idx="597">
                  <c:v>0</c:v>
                </c:pt>
                <c:pt idx="598">
                  <c:v>1</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1</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1"/>
          <c:order val="11"/>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Flasher!$AI$5:$AI$1028</c:f>
              <c:numCache>
                <c:formatCode>General</c:formatCode>
                <c:ptCount val="1024"/>
                <c:pt idx="0">
                  <c:v>0</c:v>
                </c:pt>
                <c:pt idx="1">
                  <c:v>0</c:v>
                </c:pt>
                <c:pt idx="2">
                  <c:v>0</c:v>
                </c:pt>
                <c:pt idx="3">
                  <c:v>16</c:v>
                </c:pt>
                <c:pt idx="4">
                  <c:v>89</c:v>
                </c:pt>
                <c:pt idx="5">
                  <c:v>81</c:v>
                </c:pt>
                <c:pt idx="6">
                  <c:v>63</c:v>
                </c:pt>
                <c:pt idx="7">
                  <c:v>58</c:v>
                </c:pt>
                <c:pt idx="8">
                  <c:v>37</c:v>
                </c:pt>
                <c:pt idx="9">
                  <c:v>32</c:v>
                </c:pt>
                <c:pt idx="10">
                  <c:v>32</c:v>
                </c:pt>
                <c:pt idx="11">
                  <c:v>21</c:v>
                </c:pt>
                <c:pt idx="12">
                  <c:v>23</c:v>
                </c:pt>
                <c:pt idx="13">
                  <c:v>17</c:v>
                </c:pt>
                <c:pt idx="14">
                  <c:v>17</c:v>
                </c:pt>
                <c:pt idx="15">
                  <c:v>16</c:v>
                </c:pt>
                <c:pt idx="16">
                  <c:v>8</c:v>
                </c:pt>
                <c:pt idx="17">
                  <c:v>12</c:v>
                </c:pt>
                <c:pt idx="18">
                  <c:v>15</c:v>
                </c:pt>
                <c:pt idx="19">
                  <c:v>5</c:v>
                </c:pt>
                <c:pt idx="20">
                  <c:v>3</c:v>
                </c:pt>
                <c:pt idx="21">
                  <c:v>5</c:v>
                </c:pt>
                <c:pt idx="22">
                  <c:v>5</c:v>
                </c:pt>
                <c:pt idx="23">
                  <c:v>4</c:v>
                </c:pt>
                <c:pt idx="24">
                  <c:v>3</c:v>
                </c:pt>
                <c:pt idx="25">
                  <c:v>2</c:v>
                </c:pt>
                <c:pt idx="26">
                  <c:v>4</c:v>
                </c:pt>
                <c:pt idx="27">
                  <c:v>2</c:v>
                </c:pt>
                <c:pt idx="28">
                  <c:v>6</c:v>
                </c:pt>
                <c:pt idx="29">
                  <c:v>8</c:v>
                </c:pt>
                <c:pt idx="30">
                  <c:v>4</c:v>
                </c:pt>
                <c:pt idx="31">
                  <c:v>2</c:v>
                </c:pt>
                <c:pt idx="32">
                  <c:v>1</c:v>
                </c:pt>
                <c:pt idx="33">
                  <c:v>5</c:v>
                </c:pt>
                <c:pt idx="34">
                  <c:v>2</c:v>
                </c:pt>
                <c:pt idx="35">
                  <c:v>3</c:v>
                </c:pt>
                <c:pt idx="36">
                  <c:v>2</c:v>
                </c:pt>
                <c:pt idx="37">
                  <c:v>3</c:v>
                </c:pt>
                <c:pt idx="38">
                  <c:v>1</c:v>
                </c:pt>
                <c:pt idx="39">
                  <c:v>3</c:v>
                </c:pt>
                <c:pt idx="40">
                  <c:v>3</c:v>
                </c:pt>
                <c:pt idx="41">
                  <c:v>0</c:v>
                </c:pt>
                <c:pt idx="42">
                  <c:v>1</c:v>
                </c:pt>
                <c:pt idx="43">
                  <c:v>2</c:v>
                </c:pt>
                <c:pt idx="44">
                  <c:v>2</c:v>
                </c:pt>
                <c:pt idx="45">
                  <c:v>1</c:v>
                </c:pt>
                <c:pt idx="46">
                  <c:v>2</c:v>
                </c:pt>
                <c:pt idx="47">
                  <c:v>3</c:v>
                </c:pt>
                <c:pt idx="48">
                  <c:v>2</c:v>
                </c:pt>
                <c:pt idx="49">
                  <c:v>4</c:v>
                </c:pt>
                <c:pt idx="50">
                  <c:v>4</c:v>
                </c:pt>
                <c:pt idx="51">
                  <c:v>1</c:v>
                </c:pt>
                <c:pt idx="52">
                  <c:v>2</c:v>
                </c:pt>
                <c:pt idx="53">
                  <c:v>2</c:v>
                </c:pt>
                <c:pt idx="54">
                  <c:v>0</c:v>
                </c:pt>
                <c:pt idx="55">
                  <c:v>5</c:v>
                </c:pt>
                <c:pt idx="56">
                  <c:v>0</c:v>
                </c:pt>
                <c:pt idx="57">
                  <c:v>0</c:v>
                </c:pt>
                <c:pt idx="58">
                  <c:v>4</c:v>
                </c:pt>
                <c:pt idx="59">
                  <c:v>1</c:v>
                </c:pt>
                <c:pt idx="60">
                  <c:v>1</c:v>
                </c:pt>
                <c:pt idx="61">
                  <c:v>1</c:v>
                </c:pt>
                <c:pt idx="62">
                  <c:v>2</c:v>
                </c:pt>
                <c:pt idx="63">
                  <c:v>3</c:v>
                </c:pt>
                <c:pt idx="64">
                  <c:v>7</c:v>
                </c:pt>
                <c:pt idx="65">
                  <c:v>2</c:v>
                </c:pt>
                <c:pt idx="66">
                  <c:v>5</c:v>
                </c:pt>
                <c:pt idx="67">
                  <c:v>1</c:v>
                </c:pt>
                <c:pt idx="68">
                  <c:v>1</c:v>
                </c:pt>
                <c:pt idx="69">
                  <c:v>5</c:v>
                </c:pt>
                <c:pt idx="70">
                  <c:v>3</c:v>
                </c:pt>
                <c:pt idx="71">
                  <c:v>0</c:v>
                </c:pt>
                <c:pt idx="72">
                  <c:v>4</c:v>
                </c:pt>
                <c:pt idx="73">
                  <c:v>1</c:v>
                </c:pt>
                <c:pt idx="74">
                  <c:v>1</c:v>
                </c:pt>
                <c:pt idx="75">
                  <c:v>6</c:v>
                </c:pt>
                <c:pt idx="76">
                  <c:v>2</c:v>
                </c:pt>
                <c:pt idx="77">
                  <c:v>2</c:v>
                </c:pt>
                <c:pt idx="78">
                  <c:v>1</c:v>
                </c:pt>
                <c:pt idx="79">
                  <c:v>2</c:v>
                </c:pt>
                <c:pt idx="80">
                  <c:v>3</c:v>
                </c:pt>
                <c:pt idx="81">
                  <c:v>4</c:v>
                </c:pt>
                <c:pt idx="82">
                  <c:v>2</c:v>
                </c:pt>
                <c:pt idx="83">
                  <c:v>6</c:v>
                </c:pt>
                <c:pt idx="84">
                  <c:v>1</c:v>
                </c:pt>
                <c:pt idx="85">
                  <c:v>3</c:v>
                </c:pt>
                <c:pt idx="86">
                  <c:v>1</c:v>
                </c:pt>
                <c:pt idx="87">
                  <c:v>1</c:v>
                </c:pt>
                <c:pt idx="88">
                  <c:v>2</c:v>
                </c:pt>
                <c:pt idx="89">
                  <c:v>4</c:v>
                </c:pt>
                <c:pt idx="90">
                  <c:v>1</c:v>
                </c:pt>
                <c:pt idx="91">
                  <c:v>3</c:v>
                </c:pt>
                <c:pt idx="92">
                  <c:v>0</c:v>
                </c:pt>
                <c:pt idx="93">
                  <c:v>2</c:v>
                </c:pt>
                <c:pt idx="94">
                  <c:v>6</c:v>
                </c:pt>
                <c:pt idx="95">
                  <c:v>3</c:v>
                </c:pt>
                <c:pt idx="96">
                  <c:v>4</c:v>
                </c:pt>
                <c:pt idx="97">
                  <c:v>1</c:v>
                </c:pt>
                <c:pt idx="98">
                  <c:v>1</c:v>
                </c:pt>
                <c:pt idx="99">
                  <c:v>0</c:v>
                </c:pt>
                <c:pt idx="100">
                  <c:v>1</c:v>
                </c:pt>
                <c:pt idx="101">
                  <c:v>3</c:v>
                </c:pt>
                <c:pt idx="102">
                  <c:v>3</c:v>
                </c:pt>
                <c:pt idx="103">
                  <c:v>0</c:v>
                </c:pt>
                <c:pt idx="104">
                  <c:v>2</c:v>
                </c:pt>
                <c:pt idx="105">
                  <c:v>1</c:v>
                </c:pt>
                <c:pt idx="106">
                  <c:v>5</c:v>
                </c:pt>
                <c:pt idx="107">
                  <c:v>1</c:v>
                </c:pt>
                <c:pt idx="108">
                  <c:v>3</c:v>
                </c:pt>
                <c:pt idx="109">
                  <c:v>2</c:v>
                </c:pt>
                <c:pt idx="110">
                  <c:v>0</c:v>
                </c:pt>
                <c:pt idx="111">
                  <c:v>2</c:v>
                </c:pt>
                <c:pt idx="112">
                  <c:v>1</c:v>
                </c:pt>
                <c:pt idx="113">
                  <c:v>4</c:v>
                </c:pt>
                <c:pt idx="114">
                  <c:v>0</c:v>
                </c:pt>
                <c:pt idx="115">
                  <c:v>3</c:v>
                </c:pt>
                <c:pt idx="116">
                  <c:v>4</c:v>
                </c:pt>
                <c:pt idx="117">
                  <c:v>0</c:v>
                </c:pt>
                <c:pt idx="118">
                  <c:v>2</c:v>
                </c:pt>
                <c:pt idx="119">
                  <c:v>0</c:v>
                </c:pt>
                <c:pt idx="120">
                  <c:v>1</c:v>
                </c:pt>
                <c:pt idx="121">
                  <c:v>2</c:v>
                </c:pt>
                <c:pt idx="122">
                  <c:v>2</c:v>
                </c:pt>
                <c:pt idx="123">
                  <c:v>1</c:v>
                </c:pt>
                <c:pt idx="124">
                  <c:v>2</c:v>
                </c:pt>
                <c:pt idx="125">
                  <c:v>0</c:v>
                </c:pt>
                <c:pt idx="126">
                  <c:v>1</c:v>
                </c:pt>
                <c:pt idx="127">
                  <c:v>3</c:v>
                </c:pt>
                <c:pt idx="128">
                  <c:v>3</c:v>
                </c:pt>
                <c:pt idx="129">
                  <c:v>1</c:v>
                </c:pt>
                <c:pt idx="130">
                  <c:v>2</c:v>
                </c:pt>
                <c:pt idx="131">
                  <c:v>2</c:v>
                </c:pt>
                <c:pt idx="132">
                  <c:v>1</c:v>
                </c:pt>
                <c:pt idx="133">
                  <c:v>5</c:v>
                </c:pt>
                <c:pt idx="134">
                  <c:v>1</c:v>
                </c:pt>
                <c:pt idx="135">
                  <c:v>5</c:v>
                </c:pt>
                <c:pt idx="136">
                  <c:v>1</c:v>
                </c:pt>
                <c:pt idx="137">
                  <c:v>2</c:v>
                </c:pt>
                <c:pt idx="138">
                  <c:v>0</c:v>
                </c:pt>
                <c:pt idx="139">
                  <c:v>0</c:v>
                </c:pt>
                <c:pt idx="140">
                  <c:v>1</c:v>
                </c:pt>
                <c:pt idx="141">
                  <c:v>0</c:v>
                </c:pt>
                <c:pt idx="142">
                  <c:v>4</c:v>
                </c:pt>
                <c:pt idx="143">
                  <c:v>1</c:v>
                </c:pt>
                <c:pt idx="144">
                  <c:v>2</c:v>
                </c:pt>
                <c:pt idx="145">
                  <c:v>0</c:v>
                </c:pt>
                <c:pt idx="146">
                  <c:v>1</c:v>
                </c:pt>
                <c:pt idx="147">
                  <c:v>2</c:v>
                </c:pt>
                <c:pt idx="148">
                  <c:v>0</c:v>
                </c:pt>
                <c:pt idx="149">
                  <c:v>0</c:v>
                </c:pt>
                <c:pt idx="150">
                  <c:v>1</c:v>
                </c:pt>
                <c:pt idx="151">
                  <c:v>0</c:v>
                </c:pt>
                <c:pt idx="152">
                  <c:v>0</c:v>
                </c:pt>
                <c:pt idx="153">
                  <c:v>2</c:v>
                </c:pt>
                <c:pt idx="154">
                  <c:v>3</c:v>
                </c:pt>
                <c:pt idx="155">
                  <c:v>2</c:v>
                </c:pt>
                <c:pt idx="156">
                  <c:v>3</c:v>
                </c:pt>
                <c:pt idx="157">
                  <c:v>0</c:v>
                </c:pt>
                <c:pt idx="158">
                  <c:v>1</c:v>
                </c:pt>
                <c:pt idx="159">
                  <c:v>0</c:v>
                </c:pt>
                <c:pt idx="160">
                  <c:v>0</c:v>
                </c:pt>
                <c:pt idx="161">
                  <c:v>1</c:v>
                </c:pt>
                <c:pt idx="162">
                  <c:v>0</c:v>
                </c:pt>
                <c:pt idx="163">
                  <c:v>0</c:v>
                </c:pt>
                <c:pt idx="164">
                  <c:v>1</c:v>
                </c:pt>
                <c:pt idx="165">
                  <c:v>0</c:v>
                </c:pt>
                <c:pt idx="166">
                  <c:v>0</c:v>
                </c:pt>
                <c:pt idx="167">
                  <c:v>3</c:v>
                </c:pt>
                <c:pt idx="168">
                  <c:v>1</c:v>
                </c:pt>
                <c:pt idx="169">
                  <c:v>2</c:v>
                </c:pt>
                <c:pt idx="170">
                  <c:v>0</c:v>
                </c:pt>
                <c:pt idx="171">
                  <c:v>0</c:v>
                </c:pt>
                <c:pt idx="172">
                  <c:v>0</c:v>
                </c:pt>
                <c:pt idx="173">
                  <c:v>0</c:v>
                </c:pt>
                <c:pt idx="174">
                  <c:v>0</c:v>
                </c:pt>
                <c:pt idx="175">
                  <c:v>2</c:v>
                </c:pt>
                <c:pt idx="176">
                  <c:v>0</c:v>
                </c:pt>
                <c:pt idx="177">
                  <c:v>0</c:v>
                </c:pt>
                <c:pt idx="178">
                  <c:v>2</c:v>
                </c:pt>
                <c:pt idx="179">
                  <c:v>1</c:v>
                </c:pt>
                <c:pt idx="180">
                  <c:v>0</c:v>
                </c:pt>
                <c:pt idx="181">
                  <c:v>1</c:v>
                </c:pt>
                <c:pt idx="182">
                  <c:v>0</c:v>
                </c:pt>
                <c:pt idx="183">
                  <c:v>0</c:v>
                </c:pt>
                <c:pt idx="184">
                  <c:v>0</c:v>
                </c:pt>
                <c:pt idx="185">
                  <c:v>0</c:v>
                </c:pt>
                <c:pt idx="186">
                  <c:v>0</c:v>
                </c:pt>
                <c:pt idx="187">
                  <c:v>0</c:v>
                </c:pt>
                <c:pt idx="188">
                  <c:v>1</c:v>
                </c:pt>
                <c:pt idx="189">
                  <c:v>2</c:v>
                </c:pt>
                <c:pt idx="190">
                  <c:v>0</c:v>
                </c:pt>
                <c:pt idx="191">
                  <c:v>1</c:v>
                </c:pt>
                <c:pt idx="192">
                  <c:v>0</c:v>
                </c:pt>
                <c:pt idx="193">
                  <c:v>0</c:v>
                </c:pt>
                <c:pt idx="194">
                  <c:v>1</c:v>
                </c:pt>
                <c:pt idx="195">
                  <c:v>0</c:v>
                </c:pt>
                <c:pt idx="196">
                  <c:v>1</c:v>
                </c:pt>
                <c:pt idx="197">
                  <c:v>0</c:v>
                </c:pt>
                <c:pt idx="198">
                  <c:v>0</c:v>
                </c:pt>
                <c:pt idx="199">
                  <c:v>0</c:v>
                </c:pt>
                <c:pt idx="200">
                  <c:v>1</c:v>
                </c:pt>
                <c:pt idx="201">
                  <c:v>1</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1</c:v>
                </c:pt>
                <c:pt idx="219">
                  <c:v>0</c:v>
                </c:pt>
                <c:pt idx="220">
                  <c:v>0</c:v>
                </c:pt>
                <c:pt idx="221">
                  <c:v>0</c:v>
                </c:pt>
                <c:pt idx="222">
                  <c:v>0</c:v>
                </c:pt>
                <c:pt idx="223">
                  <c:v>1</c:v>
                </c:pt>
                <c:pt idx="224">
                  <c:v>0</c:v>
                </c:pt>
                <c:pt idx="225">
                  <c:v>1</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1</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2</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1</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1</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1</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1</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1</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1</c:v>
                </c:pt>
                <c:pt idx="652">
                  <c:v>0</c:v>
                </c:pt>
                <c:pt idx="653">
                  <c:v>0</c:v>
                </c:pt>
                <c:pt idx="654">
                  <c:v>0</c:v>
                </c:pt>
                <c:pt idx="655">
                  <c:v>0</c:v>
                </c:pt>
                <c:pt idx="656">
                  <c:v>0</c:v>
                </c:pt>
                <c:pt idx="657">
                  <c:v>0</c:v>
                </c:pt>
                <c:pt idx="658">
                  <c:v>0</c:v>
                </c:pt>
                <c:pt idx="659">
                  <c:v>0</c:v>
                </c:pt>
                <c:pt idx="660">
                  <c:v>1</c:v>
                </c:pt>
                <c:pt idx="661">
                  <c:v>5</c:v>
                </c:pt>
                <c:pt idx="662">
                  <c:v>10</c:v>
                </c:pt>
                <c:pt idx="663">
                  <c:v>25</c:v>
                </c:pt>
                <c:pt idx="664">
                  <c:v>69</c:v>
                </c:pt>
                <c:pt idx="665">
                  <c:v>195</c:v>
                </c:pt>
                <c:pt idx="666">
                  <c:v>427</c:v>
                </c:pt>
                <c:pt idx="667">
                  <c:v>894</c:v>
                </c:pt>
                <c:pt idx="668">
                  <c:v>1763</c:v>
                </c:pt>
                <c:pt idx="669">
                  <c:v>3237</c:v>
                </c:pt>
                <c:pt idx="670">
                  <c:v>5470</c:v>
                </c:pt>
                <c:pt idx="671">
                  <c:v>8366</c:v>
                </c:pt>
                <c:pt idx="672">
                  <c:v>12274</c:v>
                </c:pt>
                <c:pt idx="673">
                  <c:v>16234</c:v>
                </c:pt>
                <c:pt idx="674">
                  <c:v>20468</c:v>
                </c:pt>
                <c:pt idx="675">
                  <c:v>24131</c:v>
                </c:pt>
                <c:pt idx="676">
                  <c:v>26282</c:v>
                </c:pt>
                <c:pt idx="677">
                  <c:v>26508</c:v>
                </c:pt>
                <c:pt idx="678">
                  <c:v>24995</c:v>
                </c:pt>
                <c:pt idx="679">
                  <c:v>22006</c:v>
                </c:pt>
                <c:pt idx="680">
                  <c:v>17633</c:v>
                </c:pt>
                <c:pt idx="681">
                  <c:v>13422</c:v>
                </c:pt>
                <c:pt idx="682">
                  <c:v>8991</c:v>
                </c:pt>
                <c:pt idx="683">
                  <c:v>6026</c:v>
                </c:pt>
                <c:pt idx="684">
                  <c:v>3413</c:v>
                </c:pt>
                <c:pt idx="685">
                  <c:v>1818</c:v>
                </c:pt>
                <c:pt idx="686">
                  <c:v>915</c:v>
                </c:pt>
                <c:pt idx="687">
                  <c:v>439</c:v>
                </c:pt>
                <c:pt idx="688">
                  <c:v>168</c:v>
                </c:pt>
                <c:pt idx="689">
                  <c:v>60</c:v>
                </c:pt>
                <c:pt idx="690">
                  <c:v>30</c:v>
                </c:pt>
                <c:pt idx="691">
                  <c:v>5</c:v>
                </c:pt>
                <c:pt idx="692">
                  <c:v>3</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1</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2"/>
          <c:order val="12"/>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Flasher!$AL$5:$AL$1028</c:f>
              <c:numCache>
                <c:formatCode>General</c:formatCode>
                <c:ptCount val="1024"/>
                <c:pt idx="0">
                  <c:v>0</c:v>
                </c:pt>
                <c:pt idx="1">
                  <c:v>0</c:v>
                </c:pt>
                <c:pt idx="2">
                  <c:v>0</c:v>
                </c:pt>
                <c:pt idx="3">
                  <c:v>19</c:v>
                </c:pt>
                <c:pt idx="4">
                  <c:v>83</c:v>
                </c:pt>
                <c:pt idx="5">
                  <c:v>74</c:v>
                </c:pt>
                <c:pt idx="6">
                  <c:v>56</c:v>
                </c:pt>
                <c:pt idx="7">
                  <c:v>56</c:v>
                </c:pt>
                <c:pt idx="8">
                  <c:v>40</c:v>
                </c:pt>
                <c:pt idx="9">
                  <c:v>42</c:v>
                </c:pt>
                <c:pt idx="10">
                  <c:v>24</c:v>
                </c:pt>
                <c:pt idx="11">
                  <c:v>32</c:v>
                </c:pt>
                <c:pt idx="12">
                  <c:v>29</c:v>
                </c:pt>
                <c:pt idx="13">
                  <c:v>19</c:v>
                </c:pt>
                <c:pt idx="14">
                  <c:v>14</c:v>
                </c:pt>
                <c:pt idx="15">
                  <c:v>11</c:v>
                </c:pt>
                <c:pt idx="16">
                  <c:v>12</c:v>
                </c:pt>
                <c:pt idx="17">
                  <c:v>10</c:v>
                </c:pt>
                <c:pt idx="18">
                  <c:v>8</c:v>
                </c:pt>
                <c:pt idx="19">
                  <c:v>7</c:v>
                </c:pt>
                <c:pt idx="20">
                  <c:v>7</c:v>
                </c:pt>
                <c:pt idx="21">
                  <c:v>2</c:v>
                </c:pt>
                <c:pt idx="22">
                  <c:v>4</c:v>
                </c:pt>
                <c:pt idx="23">
                  <c:v>3</c:v>
                </c:pt>
                <c:pt idx="24">
                  <c:v>4</c:v>
                </c:pt>
                <c:pt idx="25">
                  <c:v>5</c:v>
                </c:pt>
                <c:pt idx="26">
                  <c:v>12</c:v>
                </c:pt>
                <c:pt idx="27">
                  <c:v>3</c:v>
                </c:pt>
                <c:pt idx="28">
                  <c:v>2</c:v>
                </c:pt>
                <c:pt idx="29">
                  <c:v>3</c:v>
                </c:pt>
                <c:pt idx="30">
                  <c:v>4</c:v>
                </c:pt>
                <c:pt idx="31">
                  <c:v>2</c:v>
                </c:pt>
                <c:pt idx="32">
                  <c:v>3</c:v>
                </c:pt>
                <c:pt idx="33">
                  <c:v>5</c:v>
                </c:pt>
                <c:pt idx="34">
                  <c:v>2</c:v>
                </c:pt>
                <c:pt idx="35">
                  <c:v>5</c:v>
                </c:pt>
                <c:pt idx="36">
                  <c:v>6</c:v>
                </c:pt>
                <c:pt idx="37">
                  <c:v>3</c:v>
                </c:pt>
                <c:pt idx="38">
                  <c:v>5</c:v>
                </c:pt>
                <c:pt idx="39">
                  <c:v>1</c:v>
                </c:pt>
                <c:pt idx="40">
                  <c:v>3</c:v>
                </c:pt>
                <c:pt idx="41">
                  <c:v>1</c:v>
                </c:pt>
                <c:pt idx="42">
                  <c:v>5</c:v>
                </c:pt>
                <c:pt idx="43">
                  <c:v>1</c:v>
                </c:pt>
                <c:pt idx="44">
                  <c:v>4</c:v>
                </c:pt>
                <c:pt idx="45">
                  <c:v>2</c:v>
                </c:pt>
                <c:pt idx="46">
                  <c:v>7</c:v>
                </c:pt>
                <c:pt idx="47">
                  <c:v>1</c:v>
                </c:pt>
                <c:pt idx="48">
                  <c:v>2</c:v>
                </c:pt>
                <c:pt idx="49">
                  <c:v>5</c:v>
                </c:pt>
                <c:pt idx="50">
                  <c:v>0</c:v>
                </c:pt>
                <c:pt idx="51">
                  <c:v>3</c:v>
                </c:pt>
                <c:pt idx="52">
                  <c:v>2</c:v>
                </c:pt>
                <c:pt idx="53">
                  <c:v>3</c:v>
                </c:pt>
                <c:pt idx="54">
                  <c:v>0</c:v>
                </c:pt>
                <c:pt idx="55">
                  <c:v>0</c:v>
                </c:pt>
                <c:pt idx="56">
                  <c:v>1</c:v>
                </c:pt>
                <c:pt idx="57">
                  <c:v>2</c:v>
                </c:pt>
                <c:pt idx="58">
                  <c:v>0</c:v>
                </c:pt>
                <c:pt idx="59">
                  <c:v>1</c:v>
                </c:pt>
                <c:pt idx="60">
                  <c:v>0</c:v>
                </c:pt>
                <c:pt idx="61">
                  <c:v>4</c:v>
                </c:pt>
                <c:pt idx="62">
                  <c:v>1</c:v>
                </c:pt>
                <c:pt idx="63">
                  <c:v>2</c:v>
                </c:pt>
                <c:pt idx="64">
                  <c:v>3</c:v>
                </c:pt>
                <c:pt idx="65">
                  <c:v>2</c:v>
                </c:pt>
                <c:pt idx="66">
                  <c:v>3</c:v>
                </c:pt>
                <c:pt idx="67">
                  <c:v>2</c:v>
                </c:pt>
                <c:pt idx="68">
                  <c:v>3</c:v>
                </c:pt>
                <c:pt idx="69">
                  <c:v>2</c:v>
                </c:pt>
                <c:pt idx="70">
                  <c:v>7</c:v>
                </c:pt>
                <c:pt idx="71">
                  <c:v>3</c:v>
                </c:pt>
                <c:pt idx="72">
                  <c:v>4</c:v>
                </c:pt>
                <c:pt idx="73">
                  <c:v>1</c:v>
                </c:pt>
                <c:pt idx="74">
                  <c:v>0</c:v>
                </c:pt>
                <c:pt idx="75">
                  <c:v>1</c:v>
                </c:pt>
                <c:pt idx="76">
                  <c:v>2</c:v>
                </c:pt>
                <c:pt idx="77">
                  <c:v>2</c:v>
                </c:pt>
                <c:pt idx="78">
                  <c:v>7</c:v>
                </c:pt>
                <c:pt idx="79">
                  <c:v>1</c:v>
                </c:pt>
                <c:pt idx="80">
                  <c:v>2</c:v>
                </c:pt>
                <c:pt idx="81">
                  <c:v>7</c:v>
                </c:pt>
                <c:pt idx="82">
                  <c:v>1</c:v>
                </c:pt>
                <c:pt idx="83">
                  <c:v>2</c:v>
                </c:pt>
                <c:pt idx="84">
                  <c:v>3</c:v>
                </c:pt>
                <c:pt idx="85">
                  <c:v>3</c:v>
                </c:pt>
                <c:pt idx="86">
                  <c:v>3</c:v>
                </c:pt>
                <c:pt idx="87">
                  <c:v>3</c:v>
                </c:pt>
                <c:pt idx="88">
                  <c:v>2</c:v>
                </c:pt>
                <c:pt idx="89">
                  <c:v>2</c:v>
                </c:pt>
                <c:pt idx="90">
                  <c:v>3</c:v>
                </c:pt>
                <c:pt idx="91">
                  <c:v>4</c:v>
                </c:pt>
                <c:pt idx="92">
                  <c:v>3</c:v>
                </c:pt>
                <c:pt idx="93">
                  <c:v>2</c:v>
                </c:pt>
                <c:pt idx="94">
                  <c:v>4</c:v>
                </c:pt>
                <c:pt idx="95">
                  <c:v>3</c:v>
                </c:pt>
                <c:pt idx="96">
                  <c:v>1</c:v>
                </c:pt>
                <c:pt idx="97">
                  <c:v>0</c:v>
                </c:pt>
                <c:pt idx="98">
                  <c:v>2</c:v>
                </c:pt>
                <c:pt idx="99">
                  <c:v>5</c:v>
                </c:pt>
                <c:pt idx="100">
                  <c:v>1</c:v>
                </c:pt>
                <c:pt idx="101">
                  <c:v>2</c:v>
                </c:pt>
                <c:pt idx="102">
                  <c:v>5</c:v>
                </c:pt>
                <c:pt idx="103">
                  <c:v>3</c:v>
                </c:pt>
                <c:pt idx="104">
                  <c:v>2</c:v>
                </c:pt>
                <c:pt idx="105">
                  <c:v>3</c:v>
                </c:pt>
                <c:pt idx="106">
                  <c:v>1</c:v>
                </c:pt>
                <c:pt idx="107">
                  <c:v>2</c:v>
                </c:pt>
                <c:pt idx="108">
                  <c:v>1</c:v>
                </c:pt>
                <c:pt idx="109">
                  <c:v>2</c:v>
                </c:pt>
                <c:pt idx="110">
                  <c:v>0</c:v>
                </c:pt>
                <c:pt idx="111">
                  <c:v>1</c:v>
                </c:pt>
                <c:pt idx="112">
                  <c:v>2</c:v>
                </c:pt>
                <c:pt idx="113">
                  <c:v>3</c:v>
                </c:pt>
                <c:pt idx="114">
                  <c:v>1</c:v>
                </c:pt>
                <c:pt idx="115">
                  <c:v>2</c:v>
                </c:pt>
                <c:pt idx="116">
                  <c:v>3</c:v>
                </c:pt>
                <c:pt idx="117">
                  <c:v>0</c:v>
                </c:pt>
                <c:pt idx="118">
                  <c:v>3</c:v>
                </c:pt>
                <c:pt idx="119">
                  <c:v>2</c:v>
                </c:pt>
                <c:pt idx="120">
                  <c:v>2</c:v>
                </c:pt>
                <c:pt idx="121">
                  <c:v>1</c:v>
                </c:pt>
                <c:pt idx="122">
                  <c:v>0</c:v>
                </c:pt>
                <c:pt idx="123">
                  <c:v>3</c:v>
                </c:pt>
                <c:pt idx="124">
                  <c:v>1</c:v>
                </c:pt>
                <c:pt idx="125">
                  <c:v>0</c:v>
                </c:pt>
                <c:pt idx="126">
                  <c:v>3</c:v>
                </c:pt>
                <c:pt idx="127">
                  <c:v>0</c:v>
                </c:pt>
                <c:pt idx="128">
                  <c:v>2</c:v>
                </c:pt>
                <c:pt idx="129">
                  <c:v>1</c:v>
                </c:pt>
                <c:pt idx="130">
                  <c:v>0</c:v>
                </c:pt>
                <c:pt idx="131">
                  <c:v>1</c:v>
                </c:pt>
                <c:pt idx="132">
                  <c:v>3</c:v>
                </c:pt>
                <c:pt idx="133">
                  <c:v>3</c:v>
                </c:pt>
                <c:pt idx="134">
                  <c:v>1</c:v>
                </c:pt>
                <c:pt idx="135">
                  <c:v>2</c:v>
                </c:pt>
                <c:pt idx="136">
                  <c:v>1</c:v>
                </c:pt>
                <c:pt idx="137">
                  <c:v>2</c:v>
                </c:pt>
                <c:pt idx="138">
                  <c:v>3</c:v>
                </c:pt>
                <c:pt idx="139">
                  <c:v>2</c:v>
                </c:pt>
                <c:pt idx="140">
                  <c:v>1</c:v>
                </c:pt>
                <c:pt idx="141">
                  <c:v>0</c:v>
                </c:pt>
                <c:pt idx="142">
                  <c:v>2</c:v>
                </c:pt>
                <c:pt idx="143">
                  <c:v>0</c:v>
                </c:pt>
                <c:pt idx="144">
                  <c:v>0</c:v>
                </c:pt>
                <c:pt idx="145">
                  <c:v>2</c:v>
                </c:pt>
                <c:pt idx="146">
                  <c:v>0</c:v>
                </c:pt>
                <c:pt idx="147">
                  <c:v>0</c:v>
                </c:pt>
                <c:pt idx="148">
                  <c:v>1</c:v>
                </c:pt>
                <c:pt idx="149">
                  <c:v>3</c:v>
                </c:pt>
                <c:pt idx="150">
                  <c:v>0</c:v>
                </c:pt>
                <c:pt idx="151">
                  <c:v>0</c:v>
                </c:pt>
                <c:pt idx="152">
                  <c:v>1</c:v>
                </c:pt>
                <c:pt idx="153">
                  <c:v>0</c:v>
                </c:pt>
                <c:pt idx="154">
                  <c:v>2</c:v>
                </c:pt>
                <c:pt idx="155">
                  <c:v>1</c:v>
                </c:pt>
                <c:pt idx="156">
                  <c:v>4</c:v>
                </c:pt>
                <c:pt idx="157">
                  <c:v>1</c:v>
                </c:pt>
                <c:pt idx="158">
                  <c:v>0</c:v>
                </c:pt>
                <c:pt idx="159">
                  <c:v>1</c:v>
                </c:pt>
                <c:pt idx="160">
                  <c:v>0</c:v>
                </c:pt>
                <c:pt idx="161">
                  <c:v>1</c:v>
                </c:pt>
                <c:pt idx="162">
                  <c:v>0</c:v>
                </c:pt>
                <c:pt idx="163">
                  <c:v>0</c:v>
                </c:pt>
                <c:pt idx="164">
                  <c:v>1</c:v>
                </c:pt>
                <c:pt idx="165">
                  <c:v>0</c:v>
                </c:pt>
                <c:pt idx="166">
                  <c:v>0</c:v>
                </c:pt>
                <c:pt idx="167">
                  <c:v>0</c:v>
                </c:pt>
                <c:pt idx="168">
                  <c:v>0</c:v>
                </c:pt>
                <c:pt idx="169">
                  <c:v>0</c:v>
                </c:pt>
                <c:pt idx="170">
                  <c:v>1</c:v>
                </c:pt>
                <c:pt idx="171">
                  <c:v>0</c:v>
                </c:pt>
                <c:pt idx="172">
                  <c:v>1</c:v>
                </c:pt>
                <c:pt idx="173">
                  <c:v>1</c:v>
                </c:pt>
                <c:pt idx="174">
                  <c:v>0</c:v>
                </c:pt>
                <c:pt idx="175">
                  <c:v>1</c:v>
                </c:pt>
                <c:pt idx="176">
                  <c:v>1</c:v>
                </c:pt>
                <c:pt idx="177">
                  <c:v>0</c:v>
                </c:pt>
                <c:pt idx="178">
                  <c:v>1</c:v>
                </c:pt>
                <c:pt idx="179">
                  <c:v>0</c:v>
                </c:pt>
                <c:pt idx="180">
                  <c:v>0</c:v>
                </c:pt>
                <c:pt idx="181">
                  <c:v>0</c:v>
                </c:pt>
                <c:pt idx="182">
                  <c:v>0</c:v>
                </c:pt>
                <c:pt idx="183">
                  <c:v>1</c:v>
                </c:pt>
                <c:pt idx="184">
                  <c:v>0</c:v>
                </c:pt>
                <c:pt idx="185">
                  <c:v>1</c:v>
                </c:pt>
                <c:pt idx="186">
                  <c:v>0</c:v>
                </c:pt>
                <c:pt idx="187">
                  <c:v>1</c:v>
                </c:pt>
                <c:pt idx="188">
                  <c:v>1</c:v>
                </c:pt>
                <c:pt idx="189">
                  <c:v>0</c:v>
                </c:pt>
                <c:pt idx="190">
                  <c:v>0</c:v>
                </c:pt>
                <c:pt idx="191">
                  <c:v>0</c:v>
                </c:pt>
                <c:pt idx="192">
                  <c:v>1</c:v>
                </c:pt>
                <c:pt idx="193">
                  <c:v>1</c:v>
                </c:pt>
                <c:pt idx="194">
                  <c:v>0</c:v>
                </c:pt>
                <c:pt idx="195">
                  <c:v>0</c:v>
                </c:pt>
                <c:pt idx="196">
                  <c:v>0</c:v>
                </c:pt>
                <c:pt idx="197">
                  <c:v>0</c:v>
                </c:pt>
                <c:pt idx="198">
                  <c:v>1</c:v>
                </c:pt>
                <c:pt idx="199">
                  <c:v>0</c:v>
                </c:pt>
                <c:pt idx="200">
                  <c:v>0</c:v>
                </c:pt>
                <c:pt idx="201">
                  <c:v>0</c:v>
                </c:pt>
                <c:pt idx="202">
                  <c:v>0</c:v>
                </c:pt>
                <c:pt idx="203">
                  <c:v>0</c:v>
                </c:pt>
                <c:pt idx="204">
                  <c:v>0</c:v>
                </c:pt>
                <c:pt idx="205">
                  <c:v>2</c:v>
                </c:pt>
                <c:pt idx="206">
                  <c:v>1</c:v>
                </c:pt>
                <c:pt idx="207">
                  <c:v>1</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1</c:v>
                </c:pt>
                <c:pt idx="226">
                  <c:v>0</c:v>
                </c:pt>
                <c:pt idx="227">
                  <c:v>0</c:v>
                </c:pt>
                <c:pt idx="228">
                  <c:v>0</c:v>
                </c:pt>
                <c:pt idx="229">
                  <c:v>0</c:v>
                </c:pt>
                <c:pt idx="230">
                  <c:v>0</c:v>
                </c:pt>
                <c:pt idx="231">
                  <c:v>0</c:v>
                </c:pt>
                <c:pt idx="232">
                  <c:v>0</c:v>
                </c:pt>
                <c:pt idx="233">
                  <c:v>1</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1</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1</c:v>
                </c:pt>
                <c:pt idx="273">
                  <c:v>0</c:v>
                </c:pt>
                <c:pt idx="274">
                  <c:v>0</c:v>
                </c:pt>
                <c:pt idx="275">
                  <c:v>0</c:v>
                </c:pt>
                <c:pt idx="276">
                  <c:v>0</c:v>
                </c:pt>
                <c:pt idx="277">
                  <c:v>1</c:v>
                </c:pt>
                <c:pt idx="278">
                  <c:v>0</c:v>
                </c:pt>
                <c:pt idx="279">
                  <c:v>0</c:v>
                </c:pt>
                <c:pt idx="280">
                  <c:v>1</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1</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1</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1</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2</c:v>
                </c:pt>
                <c:pt idx="761">
                  <c:v>5</c:v>
                </c:pt>
                <c:pt idx="762">
                  <c:v>16</c:v>
                </c:pt>
                <c:pt idx="763">
                  <c:v>42</c:v>
                </c:pt>
                <c:pt idx="764">
                  <c:v>115</c:v>
                </c:pt>
                <c:pt idx="765">
                  <c:v>274</c:v>
                </c:pt>
                <c:pt idx="766">
                  <c:v>588</c:v>
                </c:pt>
                <c:pt idx="767">
                  <c:v>1182</c:v>
                </c:pt>
                <c:pt idx="768">
                  <c:v>2122</c:v>
                </c:pt>
                <c:pt idx="769">
                  <c:v>3694</c:v>
                </c:pt>
                <c:pt idx="770">
                  <c:v>5746</c:v>
                </c:pt>
                <c:pt idx="771">
                  <c:v>8759</c:v>
                </c:pt>
                <c:pt idx="772">
                  <c:v>12162</c:v>
                </c:pt>
                <c:pt idx="773">
                  <c:v>15650</c:v>
                </c:pt>
                <c:pt idx="774">
                  <c:v>19756</c:v>
                </c:pt>
                <c:pt idx="775">
                  <c:v>22398</c:v>
                </c:pt>
                <c:pt idx="776">
                  <c:v>24813</c:v>
                </c:pt>
                <c:pt idx="777">
                  <c:v>25091</c:v>
                </c:pt>
                <c:pt idx="778">
                  <c:v>24084</c:v>
                </c:pt>
                <c:pt idx="779">
                  <c:v>21750</c:v>
                </c:pt>
                <c:pt idx="780">
                  <c:v>18526</c:v>
                </c:pt>
                <c:pt idx="781">
                  <c:v>14114</c:v>
                </c:pt>
                <c:pt idx="782">
                  <c:v>9975</c:v>
                </c:pt>
                <c:pt idx="783">
                  <c:v>6701</c:v>
                </c:pt>
                <c:pt idx="784">
                  <c:v>4108</c:v>
                </c:pt>
                <c:pt idx="785">
                  <c:v>2440</c:v>
                </c:pt>
                <c:pt idx="786">
                  <c:v>1170</c:v>
                </c:pt>
                <c:pt idx="787">
                  <c:v>604</c:v>
                </c:pt>
                <c:pt idx="788">
                  <c:v>254</c:v>
                </c:pt>
                <c:pt idx="789">
                  <c:v>106</c:v>
                </c:pt>
                <c:pt idx="790">
                  <c:v>44</c:v>
                </c:pt>
                <c:pt idx="791">
                  <c:v>10</c:v>
                </c:pt>
                <c:pt idx="792">
                  <c:v>1</c:v>
                </c:pt>
                <c:pt idx="793">
                  <c:v>1</c:v>
                </c:pt>
                <c:pt idx="794">
                  <c:v>0</c:v>
                </c:pt>
                <c:pt idx="795">
                  <c:v>0</c:v>
                </c:pt>
                <c:pt idx="796">
                  <c:v>0</c:v>
                </c:pt>
                <c:pt idx="797">
                  <c:v>0</c:v>
                </c:pt>
                <c:pt idx="798">
                  <c:v>1</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3"/>
          <c:order val="13"/>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Flasher!$AO$5:$AO$1028</c:f>
              <c:numCache>
                <c:formatCode>General</c:formatCode>
                <c:ptCount val="1024"/>
                <c:pt idx="0">
                  <c:v>0</c:v>
                </c:pt>
                <c:pt idx="1">
                  <c:v>0</c:v>
                </c:pt>
                <c:pt idx="2">
                  <c:v>0</c:v>
                </c:pt>
                <c:pt idx="3">
                  <c:v>25</c:v>
                </c:pt>
                <c:pt idx="4">
                  <c:v>90</c:v>
                </c:pt>
                <c:pt idx="5">
                  <c:v>70</c:v>
                </c:pt>
                <c:pt idx="6">
                  <c:v>58</c:v>
                </c:pt>
                <c:pt idx="7">
                  <c:v>58</c:v>
                </c:pt>
                <c:pt idx="8">
                  <c:v>38</c:v>
                </c:pt>
                <c:pt idx="9">
                  <c:v>42</c:v>
                </c:pt>
                <c:pt idx="10">
                  <c:v>33</c:v>
                </c:pt>
                <c:pt idx="11">
                  <c:v>23</c:v>
                </c:pt>
                <c:pt idx="12">
                  <c:v>32</c:v>
                </c:pt>
                <c:pt idx="13">
                  <c:v>18</c:v>
                </c:pt>
                <c:pt idx="14">
                  <c:v>21</c:v>
                </c:pt>
                <c:pt idx="15">
                  <c:v>11</c:v>
                </c:pt>
                <c:pt idx="16">
                  <c:v>8</c:v>
                </c:pt>
                <c:pt idx="17">
                  <c:v>6</c:v>
                </c:pt>
                <c:pt idx="18">
                  <c:v>13</c:v>
                </c:pt>
                <c:pt idx="19">
                  <c:v>3</c:v>
                </c:pt>
                <c:pt idx="20">
                  <c:v>8</c:v>
                </c:pt>
                <c:pt idx="21">
                  <c:v>3</c:v>
                </c:pt>
                <c:pt idx="22">
                  <c:v>3</c:v>
                </c:pt>
                <c:pt idx="23">
                  <c:v>9</c:v>
                </c:pt>
                <c:pt idx="24">
                  <c:v>3</c:v>
                </c:pt>
                <c:pt idx="25">
                  <c:v>4</c:v>
                </c:pt>
                <c:pt idx="26">
                  <c:v>5</c:v>
                </c:pt>
                <c:pt idx="27">
                  <c:v>6</c:v>
                </c:pt>
                <c:pt idx="28">
                  <c:v>5</c:v>
                </c:pt>
                <c:pt idx="29">
                  <c:v>3</c:v>
                </c:pt>
                <c:pt idx="30">
                  <c:v>5</c:v>
                </c:pt>
                <c:pt idx="31">
                  <c:v>2</c:v>
                </c:pt>
                <c:pt idx="32">
                  <c:v>2</c:v>
                </c:pt>
                <c:pt idx="33">
                  <c:v>3</c:v>
                </c:pt>
                <c:pt idx="34">
                  <c:v>2</c:v>
                </c:pt>
                <c:pt idx="35">
                  <c:v>3</c:v>
                </c:pt>
                <c:pt idx="36">
                  <c:v>2</c:v>
                </c:pt>
                <c:pt idx="37">
                  <c:v>1</c:v>
                </c:pt>
                <c:pt idx="38">
                  <c:v>2</c:v>
                </c:pt>
                <c:pt idx="39">
                  <c:v>5</c:v>
                </c:pt>
                <c:pt idx="40">
                  <c:v>1</c:v>
                </c:pt>
                <c:pt idx="41">
                  <c:v>2</c:v>
                </c:pt>
                <c:pt idx="42">
                  <c:v>2</c:v>
                </c:pt>
                <c:pt idx="43">
                  <c:v>2</c:v>
                </c:pt>
                <c:pt idx="44">
                  <c:v>3</c:v>
                </c:pt>
                <c:pt idx="45">
                  <c:v>3</c:v>
                </c:pt>
                <c:pt idx="46">
                  <c:v>3</c:v>
                </c:pt>
                <c:pt idx="47">
                  <c:v>1</c:v>
                </c:pt>
                <c:pt idx="48">
                  <c:v>1</c:v>
                </c:pt>
                <c:pt idx="49">
                  <c:v>4</c:v>
                </c:pt>
                <c:pt idx="50">
                  <c:v>3</c:v>
                </c:pt>
                <c:pt idx="51">
                  <c:v>2</c:v>
                </c:pt>
                <c:pt idx="52">
                  <c:v>2</c:v>
                </c:pt>
                <c:pt idx="53">
                  <c:v>3</c:v>
                </c:pt>
                <c:pt idx="54">
                  <c:v>3</c:v>
                </c:pt>
                <c:pt idx="55">
                  <c:v>1</c:v>
                </c:pt>
                <c:pt idx="56">
                  <c:v>3</c:v>
                </c:pt>
                <c:pt idx="57">
                  <c:v>1</c:v>
                </c:pt>
                <c:pt idx="58">
                  <c:v>3</c:v>
                </c:pt>
                <c:pt idx="59">
                  <c:v>1</c:v>
                </c:pt>
                <c:pt idx="60">
                  <c:v>1</c:v>
                </c:pt>
                <c:pt idx="61">
                  <c:v>2</c:v>
                </c:pt>
                <c:pt idx="62">
                  <c:v>2</c:v>
                </c:pt>
                <c:pt idx="63">
                  <c:v>2</c:v>
                </c:pt>
                <c:pt idx="64">
                  <c:v>2</c:v>
                </c:pt>
                <c:pt idx="65">
                  <c:v>3</c:v>
                </c:pt>
                <c:pt idx="66">
                  <c:v>1</c:v>
                </c:pt>
                <c:pt idx="67">
                  <c:v>3</c:v>
                </c:pt>
                <c:pt idx="68">
                  <c:v>2</c:v>
                </c:pt>
                <c:pt idx="69">
                  <c:v>2</c:v>
                </c:pt>
                <c:pt idx="70">
                  <c:v>2</c:v>
                </c:pt>
                <c:pt idx="71">
                  <c:v>3</c:v>
                </c:pt>
                <c:pt idx="72">
                  <c:v>3</c:v>
                </c:pt>
                <c:pt idx="73">
                  <c:v>0</c:v>
                </c:pt>
                <c:pt idx="74">
                  <c:v>0</c:v>
                </c:pt>
                <c:pt idx="75">
                  <c:v>4</c:v>
                </c:pt>
                <c:pt idx="76">
                  <c:v>3</c:v>
                </c:pt>
                <c:pt idx="77">
                  <c:v>3</c:v>
                </c:pt>
                <c:pt idx="78">
                  <c:v>6</c:v>
                </c:pt>
                <c:pt idx="79">
                  <c:v>3</c:v>
                </c:pt>
                <c:pt idx="80">
                  <c:v>1</c:v>
                </c:pt>
                <c:pt idx="81">
                  <c:v>4</c:v>
                </c:pt>
                <c:pt idx="82">
                  <c:v>0</c:v>
                </c:pt>
                <c:pt idx="83">
                  <c:v>3</c:v>
                </c:pt>
                <c:pt idx="84">
                  <c:v>4</c:v>
                </c:pt>
                <c:pt idx="85">
                  <c:v>5</c:v>
                </c:pt>
                <c:pt idx="86">
                  <c:v>4</c:v>
                </c:pt>
                <c:pt idx="87">
                  <c:v>2</c:v>
                </c:pt>
                <c:pt idx="88">
                  <c:v>3</c:v>
                </c:pt>
                <c:pt idx="89">
                  <c:v>3</c:v>
                </c:pt>
                <c:pt idx="90">
                  <c:v>4</c:v>
                </c:pt>
                <c:pt idx="91">
                  <c:v>0</c:v>
                </c:pt>
                <c:pt idx="92">
                  <c:v>4</c:v>
                </c:pt>
                <c:pt idx="93">
                  <c:v>7</c:v>
                </c:pt>
                <c:pt idx="94">
                  <c:v>2</c:v>
                </c:pt>
                <c:pt idx="95">
                  <c:v>0</c:v>
                </c:pt>
                <c:pt idx="96">
                  <c:v>2</c:v>
                </c:pt>
                <c:pt idx="97">
                  <c:v>2</c:v>
                </c:pt>
                <c:pt idx="98">
                  <c:v>1</c:v>
                </c:pt>
                <c:pt idx="99">
                  <c:v>3</c:v>
                </c:pt>
                <c:pt idx="100">
                  <c:v>5</c:v>
                </c:pt>
                <c:pt idx="101">
                  <c:v>4</c:v>
                </c:pt>
                <c:pt idx="102">
                  <c:v>4</c:v>
                </c:pt>
                <c:pt idx="103">
                  <c:v>1</c:v>
                </c:pt>
                <c:pt idx="104">
                  <c:v>2</c:v>
                </c:pt>
                <c:pt idx="105">
                  <c:v>1</c:v>
                </c:pt>
                <c:pt idx="106">
                  <c:v>3</c:v>
                </c:pt>
                <c:pt idx="107">
                  <c:v>2</c:v>
                </c:pt>
                <c:pt idx="108">
                  <c:v>2</c:v>
                </c:pt>
                <c:pt idx="109">
                  <c:v>3</c:v>
                </c:pt>
                <c:pt idx="110">
                  <c:v>2</c:v>
                </c:pt>
                <c:pt idx="111">
                  <c:v>0</c:v>
                </c:pt>
                <c:pt idx="112">
                  <c:v>3</c:v>
                </c:pt>
                <c:pt idx="113">
                  <c:v>1</c:v>
                </c:pt>
                <c:pt idx="114">
                  <c:v>0</c:v>
                </c:pt>
                <c:pt idx="115">
                  <c:v>2</c:v>
                </c:pt>
                <c:pt idx="116">
                  <c:v>3</c:v>
                </c:pt>
                <c:pt idx="117">
                  <c:v>2</c:v>
                </c:pt>
                <c:pt idx="118">
                  <c:v>4</c:v>
                </c:pt>
                <c:pt idx="119">
                  <c:v>2</c:v>
                </c:pt>
                <c:pt idx="120">
                  <c:v>4</c:v>
                </c:pt>
                <c:pt idx="121">
                  <c:v>0</c:v>
                </c:pt>
                <c:pt idx="122">
                  <c:v>1</c:v>
                </c:pt>
                <c:pt idx="123">
                  <c:v>1</c:v>
                </c:pt>
                <c:pt idx="124">
                  <c:v>3</c:v>
                </c:pt>
                <c:pt idx="125">
                  <c:v>3</c:v>
                </c:pt>
                <c:pt idx="126">
                  <c:v>1</c:v>
                </c:pt>
                <c:pt idx="127">
                  <c:v>1</c:v>
                </c:pt>
                <c:pt idx="128">
                  <c:v>0</c:v>
                </c:pt>
                <c:pt idx="129">
                  <c:v>0</c:v>
                </c:pt>
                <c:pt idx="130">
                  <c:v>2</c:v>
                </c:pt>
                <c:pt idx="131">
                  <c:v>1</c:v>
                </c:pt>
                <c:pt idx="132">
                  <c:v>2</c:v>
                </c:pt>
                <c:pt idx="133">
                  <c:v>1</c:v>
                </c:pt>
                <c:pt idx="134">
                  <c:v>0</c:v>
                </c:pt>
                <c:pt idx="135">
                  <c:v>2</c:v>
                </c:pt>
                <c:pt idx="136">
                  <c:v>1</c:v>
                </c:pt>
                <c:pt idx="137">
                  <c:v>3</c:v>
                </c:pt>
                <c:pt idx="138">
                  <c:v>2</c:v>
                </c:pt>
                <c:pt idx="139">
                  <c:v>3</c:v>
                </c:pt>
                <c:pt idx="140">
                  <c:v>1</c:v>
                </c:pt>
                <c:pt idx="141">
                  <c:v>0</c:v>
                </c:pt>
                <c:pt idx="142">
                  <c:v>1</c:v>
                </c:pt>
                <c:pt idx="143">
                  <c:v>1</c:v>
                </c:pt>
                <c:pt idx="144">
                  <c:v>3</c:v>
                </c:pt>
                <c:pt idx="145">
                  <c:v>0</c:v>
                </c:pt>
                <c:pt idx="146">
                  <c:v>1</c:v>
                </c:pt>
                <c:pt idx="147">
                  <c:v>2</c:v>
                </c:pt>
                <c:pt idx="148">
                  <c:v>1</c:v>
                </c:pt>
                <c:pt idx="149">
                  <c:v>2</c:v>
                </c:pt>
                <c:pt idx="150">
                  <c:v>0</c:v>
                </c:pt>
                <c:pt idx="151">
                  <c:v>1</c:v>
                </c:pt>
                <c:pt idx="152">
                  <c:v>0</c:v>
                </c:pt>
                <c:pt idx="153">
                  <c:v>0</c:v>
                </c:pt>
                <c:pt idx="154">
                  <c:v>0</c:v>
                </c:pt>
                <c:pt idx="155">
                  <c:v>2</c:v>
                </c:pt>
                <c:pt idx="156">
                  <c:v>1</c:v>
                </c:pt>
                <c:pt idx="157">
                  <c:v>0</c:v>
                </c:pt>
                <c:pt idx="158">
                  <c:v>0</c:v>
                </c:pt>
                <c:pt idx="159">
                  <c:v>3</c:v>
                </c:pt>
                <c:pt idx="160">
                  <c:v>2</c:v>
                </c:pt>
                <c:pt idx="161">
                  <c:v>1</c:v>
                </c:pt>
                <c:pt idx="162">
                  <c:v>0</c:v>
                </c:pt>
                <c:pt idx="163">
                  <c:v>1</c:v>
                </c:pt>
                <c:pt idx="164">
                  <c:v>2</c:v>
                </c:pt>
                <c:pt idx="165">
                  <c:v>0</c:v>
                </c:pt>
                <c:pt idx="166">
                  <c:v>0</c:v>
                </c:pt>
                <c:pt idx="167">
                  <c:v>1</c:v>
                </c:pt>
                <c:pt idx="168">
                  <c:v>0</c:v>
                </c:pt>
                <c:pt idx="169">
                  <c:v>1</c:v>
                </c:pt>
                <c:pt idx="170">
                  <c:v>2</c:v>
                </c:pt>
                <c:pt idx="171">
                  <c:v>0</c:v>
                </c:pt>
                <c:pt idx="172">
                  <c:v>1</c:v>
                </c:pt>
                <c:pt idx="173">
                  <c:v>0</c:v>
                </c:pt>
                <c:pt idx="174">
                  <c:v>0</c:v>
                </c:pt>
                <c:pt idx="175">
                  <c:v>1</c:v>
                </c:pt>
                <c:pt idx="176">
                  <c:v>2</c:v>
                </c:pt>
                <c:pt idx="177">
                  <c:v>0</c:v>
                </c:pt>
                <c:pt idx="178">
                  <c:v>1</c:v>
                </c:pt>
                <c:pt idx="179">
                  <c:v>1</c:v>
                </c:pt>
                <c:pt idx="180">
                  <c:v>2</c:v>
                </c:pt>
                <c:pt idx="181">
                  <c:v>0</c:v>
                </c:pt>
                <c:pt idx="182">
                  <c:v>1</c:v>
                </c:pt>
                <c:pt idx="183">
                  <c:v>0</c:v>
                </c:pt>
                <c:pt idx="184">
                  <c:v>1</c:v>
                </c:pt>
                <c:pt idx="185">
                  <c:v>0</c:v>
                </c:pt>
                <c:pt idx="186">
                  <c:v>0</c:v>
                </c:pt>
                <c:pt idx="187">
                  <c:v>1</c:v>
                </c:pt>
                <c:pt idx="188">
                  <c:v>1</c:v>
                </c:pt>
                <c:pt idx="189">
                  <c:v>0</c:v>
                </c:pt>
                <c:pt idx="190">
                  <c:v>0</c:v>
                </c:pt>
                <c:pt idx="191">
                  <c:v>1</c:v>
                </c:pt>
                <c:pt idx="192">
                  <c:v>0</c:v>
                </c:pt>
                <c:pt idx="193">
                  <c:v>0</c:v>
                </c:pt>
                <c:pt idx="194">
                  <c:v>1</c:v>
                </c:pt>
                <c:pt idx="195">
                  <c:v>2</c:v>
                </c:pt>
                <c:pt idx="196">
                  <c:v>1</c:v>
                </c:pt>
                <c:pt idx="197">
                  <c:v>0</c:v>
                </c:pt>
                <c:pt idx="198">
                  <c:v>0</c:v>
                </c:pt>
                <c:pt idx="199">
                  <c:v>3</c:v>
                </c:pt>
                <c:pt idx="200">
                  <c:v>1</c:v>
                </c:pt>
                <c:pt idx="201">
                  <c:v>0</c:v>
                </c:pt>
                <c:pt idx="202">
                  <c:v>0</c:v>
                </c:pt>
                <c:pt idx="203">
                  <c:v>1</c:v>
                </c:pt>
                <c:pt idx="204">
                  <c:v>0</c:v>
                </c:pt>
                <c:pt idx="205">
                  <c:v>0</c:v>
                </c:pt>
                <c:pt idx="206">
                  <c:v>1</c:v>
                </c:pt>
                <c:pt idx="207">
                  <c:v>0</c:v>
                </c:pt>
                <c:pt idx="208">
                  <c:v>0</c:v>
                </c:pt>
                <c:pt idx="209">
                  <c:v>0</c:v>
                </c:pt>
                <c:pt idx="210">
                  <c:v>0</c:v>
                </c:pt>
                <c:pt idx="211">
                  <c:v>1</c:v>
                </c:pt>
                <c:pt idx="212">
                  <c:v>0</c:v>
                </c:pt>
                <c:pt idx="213">
                  <c:v>0</c:v>
                </c:pt>
                <c:pt idx="214">
                  <c:v>0</c:v>
                </c:pt>
                <c:pt idx="215">
                  <c:v>0</c:v>
                </c:pt>
                <c:pt idx="216">
                  <c:v>0</c:v>
                </c:pt>
                <c:pt idx="217">
                  <c:v>0</c:v>
                </c:pt>
                <c:pt idx="218">
                  <c:v>0</c:v>
                </c:pt>
                <c:pt idx="219">
                  <c:v>0</c:v>
                </c:pt>
                <c:pt idx="220">
                  <c:v>1</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2</c:v>
                </c:pt>
                <c:pt idx="245">
                  <c:v>0</c:v>
                </c:pt>
                <c:pt idx="246">
                  <c:v>1</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1</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1</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1</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1</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1</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2</c:v>
                </c:pt>
                <c:pt idx="863">
                  <c:v>3</c:v>
                </c:pt>
                <c:pt idx="864">
                  <c:v>9</c:v>
                </c:pt>
                <c:pt idx="865">
                  <c:v>35</c:v>
                </c:pt>
                <c:pt idx="866">
                  <c:v>69</c:v>
                </c:pt>
                <c:pt idx="867">
                  <c:v>184</c:v>
                </c:pt>
                <c:pt idx="868">
                  <c:v>378</c:v>
                </c:pt>
                <c:pt idx="869">
                  <c:v>836</c:v>
                </c:pt>
                <c:pt idx="870">
                  <c:v>1539</c:v>
                </c:pt>
                <c:pt idx="871">
                  <c:v>2639</c:v>
                </c:pt>
                <c:pt idx="872">
                  <c:v>4220</c:v>
                </c:pt>
                <c:pt idx="873">
                  <c:v>6625</c:v>
                </c:pt>
                <c:pt idx="874">
                  <c:v>9366</c:v>
                </c:pt>
                <c:pt idx="875">
                  <c:v>12697</c:v>
                </c:pt>
                <c:pt idx="876">
                  <c:v>15987</c:v>
                </c:pt>
                <c:pt idx="877">
                  <c:v>19099</c:v>
                </c:pt>
                <c:pt idx="878">
                  <c:v>21887</c:v>
                </c:pt>
                <c:pt idx="879">
                  <c:v>23838</c:v>
                </c:pt>
                <c:pt idx="880">
                  <c:v>24014</c:v>
                </c:pt>
                <c:pt idx="881">
                  <c:v>23046</c:v>
                </c:pt>
                <c:pt idx="882">
                  <c:v>21375</c:v>
                </c:pt>
                <c:pt idx="883">
                  <c:v>17953</c:v>
                </c:pt>
                <c:pt idx="884">
                  <c:v>14020</c:v>
                </c:pt>
                <c:pt idx="885">
                  <c:v>10265</c:v>
                </c:pt>
                <c:pt idx="886">
                  <c:v>6940</c:v>
                </c:pt>
                <c:pt idx="887">
                  <c:v>4258</c:v>
                </c:pt>
                <c:pt idx="888">
                  <c:v>2503</c:v>
                </c:pt>
                <c:pt idx="889">
                  <c:v>1303</c:v>
                </c:pt>
                <c:pt idx="890">
                  <c:v>628</c:v>
                </c:pt>
                <c:pt idx="891">
                  <c:v>357</c:v>
                </c:pt>
                <c:pt idx="892">
                  <c:v>143</c:v>
                </c:pt>
                <c:pt idx="893">
                  <c:v>39</c:v>
                </c:pt>
                <c:pt idx="894">
                  <c:v>19</c:v>
                </c:pt>
                <c:pt idx="895">
                  <c:v>7</c:v>
                </c:pt>
                <c:pt idx="896">
                  <c:v>2</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ser>
          <c:idx val="14"/>
          <c:order val="14"/>
          <c:marker>
            <c:symbol val="none"/>
          </c:marker>
          <c:xVal>
            <c:numRef>
              <c:f>Flasher!$A$5:$A$1028</c:f>
              <c:numCache>
                <c:formatCode>General</c:formatCode>
                <c:ptCount val="10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numCache>
            </c:numRef>
          </c:xVal>
          <c:yVal>
            <c:numRef>
              <c:f>Flasher!$AR$5:$AR$1028</c:f>
              <c:numCache>
                <c:formatCode>General</c:formatCode>
                <c:ptCount val="1024"/>
                <c:pt idx="0">
                  <c:v>0</c:v>
                </c:pt>
                <c:pt idx="1">
                  <c:v>0</c:v>
                </c:pt>
                <c:pt idx="2">
                  <c:v>0</c:v>
                </c:pt>
                <c:pt idx="3">
                  <c:v>16</c:v>
                </c:pt>
                <c:pt idx="4">
                  <c:v>80</c:v>
                </c:pt>
                <c:pt idx="5">
                  <c:v>79</c:v>
                </c:pt>
                <c:pt idx="6">
                  <c:v>60</c:v>
                </c:pt>
                <c:pt idx="7">
                  <c:v>51</c:v>
                </c:pt>
                <c:pt idx="8">
                  <c:v>42</c:v>
                </c:pt>
                <c:pt idx="9">
                  <c:v>28</c:v>
                </c:pt>
                <c:pt idx="10">
                  <c:v>40</c:v>
                </c:pt>
                <c:pt idx="11">
                  <c:v>25</c:v>
                </c:pt>
                <c:pt idx="12">
                  <c:v>28</c:v>
                </c:pt>
                <c:pt idx="13">
                  <c:v>19</c:v>
                </c:pt>
                <c:pt idx="14">
                  <c:v>14</c:v>
                </c:pt>
                <c:pt idx="15">
                  <c:v>15</c:v>
                </c:pt>
                <c:pt idx="16">
                  <c:v>10</c:v>
                </c:pt>
                <c:pt idx="17">
                  <c:v>13</c:v>
                </c:pt>
                <c:pt idx="18">
                  <c:v>4</c:v>
                </c:pt>
                <c:pt idx="19">
                  <c:v>7</c:v>
                </c:pt>
                <c:pt idx="20">
                  <c:v>5</c:v>
                </c:pt>
                <c:pt idx="21">
                  <c:v>6</c:v>
                </c:pt>
                <c:pt idx="22">
                  <c:v>3</c:v>
                </c:pt>
                <c:pt idx="23">
                  <c:v>4</c:v>
                </c:pt>
                <c:pt idx="24">
                  <c:v>4</c:v>
                </c:pt>
                <c:pt idx="25">
                  <c:v>4</c:v>
                </c:pt>
                <c:pt idx="26">
                  <c:v>5</c:v>
                </c:pt>
                <c:pt idx="27">
                  <c:v>2</c:v>
                </c:pt>
                <c:pt idx="28">
                  <c:v>6</c:v>
                </c:pt>
                <c:pt idx="29">
                  <c:v>8</c:v>
                </c:pt>
                <c:pt idx="30">
                  <c:v>4</c:v>
                </c:pt>
                <c:pt idx="31">
                  <c:v>2</c:v>
                </c:pt>
                <c:pt idx="32">
                  <c:v>4</c:v>
                </c:pt>
                <c:pt idx="33">
                  <c:v>2</c:v>
                </c:pt>
                <c:pt idx="34">
                  <c:v>5</c:v>
                </c:pt>
                <c:pt idx="35">
                  <c:v>1</c:v>
                </c:pt>
                <c:pt idx="36">
                  <c:v>3</c:v>
                </c:pt>
                <c:pt idx="37">
                  <c:v>5</c:v>
                </c:pt>
                <c:pt idx="38">
                  <c:v>0</c:v>
                </c:pt>
                <c:pt idx="39">
                  <c:v>0</c:v>
                </c:pt>
                <c:pt idx="40">
                  <c:v>5</c:v>
                </c:pt>
                <c:pt idx="41">
                  <c:v>1</c:v>
                </c:pt>
                <c:pt idx="42">
                  <c:v>0</c:v>
                </c:pt>
                <c:pt idx="43">
                  <c:v>1</c:v>
                </c:pt>
                <c:pt idx="44">
                  <c:v>2</c:v>
                </c:pt>
                <c:pt idx="45">
                  <c:v>4</c:v>
                </c:pt>
                <c:pt idx="46">
                  <c:v>1</c:v>
                </c:pt>
                <c:pt idx="47">
                  <c:v>1</c:v>
                </c:pt>
                <c:pt idx="48">
                  <c:v>3</c:v>
                </c:pt>
                <c:pt idx="49">
                  <c:v>3</c:v>
                </c:pt>
                <c:pt idx="50">
                  <c:v>2</c:v>
                </c:pt>
                <c:pt idx="51">
                  <c:v>3</c:v>
                </c:pt>
                <c:pt idx="52">
                  <c:v>1</c:v>
                </c:pt>
                <c:pt idx="53">
                  <c:v>3</c:v>
                </c:pt>
                <c:pt idx="54">
                  <c:v>1</c:v>
                </c:pt>
                <c:pt idx="55">
                  <c:v>3</c:v>
                </c:pt>
                <c:pt idx="56">
                  <c:v>2</c:v>
                </c:pt>
                <c:pt idx="57">
                  <c:v>4</c:v>
                </c:pt>
                <c:pt idx="58">
                  <c:v>4</c:v>
                </c:pt>
                <c:pt idx="59">
                  <c:v>3</c:v>
                </c:pt>
                <c:pt idx="60">
                  <c:v>3</c:v>
                </c:pt>
                <c:pt idx="61">
                  <c:v>1</c:v>
                </c:pt>
                <c:pt idx="62">
                  <c:v>1</c:v>
                </c:pt>
                <c:pt idx="63">
                  <c:v>2</c:v>
                </c:pt>
                <c:pt idx="64">
                  <c:v>1</c:v>
                </c:pt>
                <c:pt idx="65">
                  <c:v>3</c:v>
                </c:pt>
                <c:pt idx="66">
                  <c:v>2</c:v>
                </c:pt>
                <c:pt idx="67">
                  <c:v>0</c:v>
                </c:pt>
                <c:pt idx="68">
                  <c:v>1</c:v>
                </c:pt>
                <c:pt idx="69">
                  <c:v>3</c:v>
                </c:pt>
                <c:pt idx="70">
                  <c:v>4</c:v>
                </c:pt>
                <c:pt idx="71">
                  <c:v>1</c:v>
                </c:pt>
                <c:pt idx="72">
                  <c:v>3</c:v>
                </c:pt>
                <c:pt idx="73">
                  <c:v>3</c:v>
                </c:pt>
                <c:pt idx="74">
                  <c:v>1</c:v>
                </c:pt>
                <c:pt idx="75">
                  <c:v>3</c:v>
                </c:pt>
                <c:pt idx="76">
                  <c:v>4</c:v>
                </c:pt>
                <c:pt idx="77">
                  <c:v>2</c:v>
                </c:pt>
                <c:pt idx="78">
                  <c:v>2</c:v>
                </c:pt>
                <c:pt idx="79">
                  <c:v>3</c:v>
                </c:pt>
                <c:pt idx="80">
                  <c:v>3</c:v>
                </c:pt>
                <c:pt idx="81">
                  <c:v>2</c:v>
                </c:pt>
                <c:pt idx="82">
                  <c:v>0</c:v>
                </c:pt>
                <c:pt idx="83">
                  <c:v>1</c:v>
                </c:pt>
                <c:pt idx="84">
                  <c:v>3</c:v>
                </c:pt>
                <c:pt idx="85">
                  <c:v>4</c:v>
                </c:pt>
                <c:pt idx="86">
                  <c:v>2</c:v>
                </c:pt>
                <c:pt idx="87">
                  <c:v>4</c:v>
                </c:pt>
                <c:pt idx="88">
                  <c:v>1</c:v>
                </c:pt>
                <c:pt idx="89">
                  <c:v>4</c:v>
                </c:pt>
                <c:pt idx="90">
                  <c:v>2</c:v>
                </c:pt>
                <c:pt idx="91">
                  <c:v>4</c:v>
                </c:pt>
                <c:pt idx="92">
                  <c:v>2</c:v>
                </c:pt>
                <c:pt idx="93">
                  <c:v>4</c:v>
                </c:pt>
                <c:pt idx="94">
                  <c:v>4</c:v>
                </c:pt>
                <c:pt idx="95">
                  <c:v>0</c:v>
                </c:pt>
                <c:pt idx="96">
                  <c:v>1</c:v>
                </c:pt>
                <c:pt idx="97">
                  <c:v>2</c:v>
                </c:pt>
                <c:pt idx="98">
                  <c:v>1</c:v>
                </c:pt>
                <c:pt idx="99">
                  <c:v>2</c:v>
                </c:pt>
                <c:pt idx="100">
                  <c:v>3</c:v>
                </c:pt>
                <c:pt idx="101">
                  <c:v>1</c:v>
                </c:pt>
                <c:pt idx="102">
                  <c:v>1</c:v>
                </c:pt>
                <c:pt idx="103">
                  <c:v>3</c:v>
                </c:pt>
                <c:pt idx="104">
                  <c:v>3</c:v>
                </c:pt>
                <c:pt idx="105">
                  <c:v>1</c:v>
                </c:pt>
                <c:pt idx="106">
                  <c:v>6</c:v>
                </c:pt>
                <c:pt idx="107">
                  <c:v>1</c:v>
                </c:pt>
                <c:pt idx="108">
                  <c:v>3</c:v>
                </c:pt>
                <c:pt idx="109">
                  <c:v>3</c:v>
                </c:pt>
                <c:pt idx="110">
                  <c:v>4</c:v>
                </c:pt>
                <c:pt idx="111">
                  <c:v>2</c:v>
                </c:pt>
                <c:pt idx="112">
                  <c:v>1</c:v>
                </c:pt>
                <c:pt idx="113">
                  <c:v>3</c:v>
                </c:pt>
                <c:pt idx="114">
                  <c:v>1</c:v>
                </c:pt>
                <c:pt idx="115">
                  <c:v>1</c:v>
                </c:pt>
                <c:pt idx="116">
                  <c:v>4</c:v>
                </c:pt>
                <c:pt idx="117">
                  <c:v>1</c:v>
                </c:pt>
                <c:pt idx="118">
                  <c:v>3</c:v>
                </c:pt>
                <c:pt idx="119">
                  <c:v>6</c:v>
                </c:pt>
                <c:pt idx="120">
                  <c:v>2</c:v>
                </c:pt>
                <c:pt idx="121">
                  <c:v>3</c:v>
                </c:pt>
                <c:pt idx="122">
                  <c:v>2</c:v>
                </c:pt>
                <c:pt idx="123">
                  <c:v>2</c:v>
                </c:pt>
                <c:pt idx="124">
                  <c:v>0</c:v>
                </c:pt>
                <c:pt idx="125">
                  <c:v>2</c:v>
                </c:pt>
                <c:pt idx="126">
                  <c:v>4</c:v>
                </c:pt>
                <c:pt idx="127">
                  <c:v>0</c:v>
                </c:pt>
                <c:pt idx="128">
                  <c:v>5</c:v>
                </c:pt>
                <c:pt idx="129">
                  <c:v>0</c:v>
                </c:pt>
                <c:pt idx="130">
                  <c:v>3</c:v>
                </c:pt>
                <c:pt idx="131">
                  <c:v>1</c:v>
                </c:pt>
                <c:pt idx="132">
                  <c:v>1</c:v>
                </c:pt>
                <c:pt idx="133">
                  <c:v>1</c:v>
                </c:pt>
                <c:pt idx="134">
                  <c:v>3</c:v>
                </c:pt>
                <c:pt idx="135">
                  <c:v>4</c:v>
                </c:pt>
                <c:pt idx="136">
                  <c:v>0</c:v>
                </c:pt>
                <c:pt idx="137">
                  <c:v>1</c:v>
                </c:pt>
                <c:pt idx="138">
                  <c:v>1</c:v>
                </c:pt>
                <c:pt idx="139">
                  <c:v>3</c:v>
                </c:pt>
                <c:pt idx="140">
                  <c:v>1</c:v>
                </c:pt>
                <c:pt idx="141">
                  <c:v>2</c:v>
                </c:pt>
                <c:pt idx="142">
                  <c:v>0</c:v>
                </c:pt>
                <c:pt idx="143">
                  <c:v>2</c:v>
                </c:pt>
                <c:pt idx="144">
                  <c:v>2</c:v>
                </c:pt>
                <c:pt idx="145">
                  <c:v>2</c:v>
                </c:pt>
                <c:pt idx="146">
                  <c:v>2</c:v>
                </c:pt>
                <c:pt idx="147">
                  <c:v>1</c:v>
                </c:pt>
                <c:pt idx="148">
                  <c:v>2</c:v>
                </c:pt>
                <c:pt idx="149">
                  <c:v>1</c:v>
                </c:pt>
                <c:pt idx="150">
                  <c:v>2</c:v>
                </c:pt>
                <c:pt idx="151">
                  <c:v>0</c:v>
                </c:pt>
                <c:pt idx="152">
                  <c:v>3</c:v>
                </c:pt>
                <c:pt idx="153">
                  <c:v>0</c:v>
                </c:pt>
                <c:pt idx="154">
                  <c:v>1</c:v>
                </c:pt>
                <c:pt idx="155">
                  <c:v>1</c:v>
                </c:pt>
                <c:pt idx="156">
                  <c:v>1</c:v>
                </c:pt>
                <c:pt idx="157">
                  <c:v>1</c:v>
                </c:pt>
                <c:pt idx="158">
                  <c:v>0</c:v>
                </c:pt>
                <c:pt idx="159">
                  <c:v>1</c:v>
                </c:pt>
                <c:pt idx="160">
                  <c:v>1</c:v>
                </c:pt>
                <c:pt idx="161">
                  <c:v>1</c:v>
                </c:pt>
                <c:pt idx="162">
                  <c:v>0</c:v>
                </c:pt>
                <c:pt idx="163">
                  <c:v>0</c:v>
                </c:pt>
                <c:pt idx="164">
                  <c:v>1</c:v>
                </c:pt>
                <c:pt idx="165">
                  <c:v>1</c:v>
                </c:pt>
                <c:pt idx="166">
                  <c:v>2</c:v>
                </c:pt>
                <c:pt idx="167">
                  <c:v>1</c:v>
                </c:pt>
                <c:pt idx="168">
                  <c:v>0</c:v>
                </c:pt>
                <c:pt idx="169">
                  <c:v>0</c:v>
                </c:pt>
                <c:pt idx="170">
                  <c:v>0</c:v>
                </c:pt>
                <c:pt idx="171">
                  <c:v>2</c:v>
                </c:pt>
                <c:pt idx="172">
                  <c:v>0</c:v>
                </c:pt>
                <c:pt idx="173">
                  <c:v>0</c:v>
                </c:pt>
                <c:pt idx="174">
                  <c:v>0</c:v>
                </c:pt>
                <c:pt idx="175">
                  <c:v>0</c:v>
                </c:pt>
                <c:pt idx="176">
                  <c:v>1</c:v>
                </c:pt>
                <c:pt idx="177">
                  <c:v>0</c:v>
                </c:pt>
                <c:pt idx="178">
                  <c:v>1</c:v>
                </c:pt>
                <c:pt idx="179">
                  <c:v>1</c:v>
                </c:pt>
                <c:pt idx="180">
                  <c:v>2</c:v>
                </c:pt>
                <c:pt idx="181">
                  <c:v>1</c:v>
                </c:pt>
                <c:pt idx="182">
                  <c:v>0</c:v>
                </c:pt>
                <c:pt idx="183">
                  <c:v>0</c:v>
                </c:pt>
                <c:pt idx="184">
                  <c:v>0</c:v>
                </c:pt>
                <c:pt idx="185">
                  <c:v>0</c:v>
                </c:pt>
                <c:pt idx="186">
                  <c:v>0</c:v>
                </c:pt>
                <c:pt idx="187">
                  <c:v>0</c:v>
                </c:pt>
                <c:pt idx="188">
                  <c:v>0</c:v>
                </c:pt>
                <c:pt idx="189">
                  <c:v>1</c:v>
                </c:pt>
                <c:pt idx="190">
                  <c:v>0</c:v>
                </c:pt>
                <c:pt idx="191">
                  <c:v>0</c:v>
                </c:pt>
                <c:pt idx="192">
                  <c:v>0</c:v>
                </c:pt>
                <c:pt idx="193">
                  <c:v>0</c:v>
                </c:pt>
                <c:pt idx="194">
                  <c:v>0</c:v>
                </c:pt>
                <c:pt idx="195">
                  <c:v>0</c:v>
                </c:pt>
                <c:pt idx="196">
                  <c:v>0</c:v>
                </c:pt>
                <c:pt idx="197">
                  <c:v>0</c:v>
                </c:pt>
                <c:pt idx="198">
                  <c:v>0</c:v>
                </c:pt>
                <c:pt idx="199">
                  <c:v>1</c:v>
                </c:pt>
                <c:pt idx="200">
                  <c:v>2</c:v>
                </c:pt>
                <c:pt idx="201">
                  <c:v>0</c:v>
                </c:pt>
                <c:pt idx="202">
                  <c:v>1</c:v>
                </c:pt>
                <c:pt idx="203">
                  <c:v>1</c:v>
                </c:pt>
                <c:pt idx="204">
                  <c:v>0</c:v>
                </c:pt>
                <c:pt idx="205">
                  <c:v>0</c:v>
                </c:pt>
                <c:pt idx="206">
                  <c:v>0</c:v>
                </c:pt>
                <c:pt idx="207">
                  <c:v>1</c:v>
                </c:pt>
                <c:pt idx="208">
                  <c:v>0</c:v>
                </c:pt>
                <c:pt idx="209">
                  <c:v>0</c:v>
                </c:pt>
                <c:pt idx="210">
                  <c:v>0</c:v>
                </c:pt>
                <c:pt idx="211">
                  <c:v>0</c:v>
                </c:pt>
                <c:pt idx="212">
                  <c:v>0</c:v>
                </c:pt>
                <c:pt idx="213">
                  <c:v>0</c:v>
                </c:pt>
                <c:pt idx="214">
                  <c:v>0</c:v>
                </c:pt>
                <c:pt idx="215">
                  <c:v>0</c:v>
                </c:pt>
                <c:pt idx="216">
                  <c:v>1</c:v>
                </c:pt>
                <c:pt idx="217">
                  <c:v>0</c:v>
                </c:pt>
                <c:pt idx="218">
                  <c:v>0</c:v>
                </c:pt>
                <c:pt idx="219">
                  <c:v>0</c:v>
                </c:pt>
                <c:pt idx="220">
                  <c:v>1</c:v>
                </c:pt>
                <c:pt idx="221">
                  <c:v>0</c:v>
                </c:pt>
                <c:pt idx="222">
                  <c:v>1</c:v>
                </c:pt>
                <c:pt idx="223">
                  <c:v>0</c:v>
                </c:pt>
                <c:pt idx="224">
                  <c:v>0</c:v>
                </c:pt>
                <c:pt idx="225">
                  <c:v>0</c:v>
                </c:pt>
                <c:pt idx="226">
                  <c:v>0</c:v>
                </c:pt>
                <c:pt idx="227">
                  <c:v>0</c:v>
                </c:pt>
                <c:pt idx="228">
                  <c:v>1</c:v>
                </c:pt>
                <c:pt idx="229">
                  <c:v>0</c:v>
                </c:pt>
                <c:pt idx="230">
                  <c:v>0</c:v>
                </c:pt>
                <c:pt idx="231">
                  <c:v>0</c:v>
                </c:pt>
                <c:pt idx="232">
                  <c:v>0</c:v>
                </c:pt>
                <c:pt idx="233">
                  <c:v>0</c:v>
                </c:pt>
                <c:pt idx="234">
                  <c:v>0</c:v>
                </c:pt>
                <c:pt idx="235">
                  <c:v>1</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1</c:v>
                </c:pt>
                <c:pt idx="252">
                  <c:v>0</c:v>
                </c:pt>
                <c:pt idx="253">
                  <c:v>1</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1</c:v>
                </c:pt>
                <c:pt idx="292">
                  <c:v>0</c:v>
                </c:pt>
                <c:pt idx="293">
                  <c:v>0</c:v>
                </c:pt>
                <c:pt idx="294">
                  <c:v>1</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1</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1</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1</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1</c:v>
                </c:pt>
                <c:pt idx="968">
                  <c:v>7</c:v>
                </c:pt>
                <c:pt idx="969">
                  <c:v>22</c:v>
                </c:pt>
                <c:pt idx="970">
                  <c:v>37</c:v>
                </c:pt>
                <c:pt idx="971">
                  <c:v>129</c:v>
                </c:pt>
                <c:pt idx="972">
                  <c:v>242</c:v>
                </c:pt>
                <c:pt idx="973">
                  <c:v>480</c:v>
                </c:pt>
                <c:pt idx="974">
                  <c:v>976</c:v>
                </c:pt>
                <c:pt idx="975">
                  <c:v>1741</c:v>
                </c:pt>
                <c:pt idx="976">
                  <c:v>2834</c:v>
                </c:pt>
                <c:pt idx="977">
                  <c:v>4491</c:v>
                </c:pt>
                <c:pt idx="978">
                  <c:v>6555</c:v>
                </c:pt>
                <c:pt idx="979">
                  <c:v>9075</c:v>
                </c:pt>
                <c:pt idx="980">
                  <c:v>12026</c:v>
                </c:pt>
                <c:pt idx="981">
                  <c:v>15134</c:v>
                </c:pt>
                <c:pt idx="982">
                  <c:v>18086</c:v>
                </c:pt>
                <c:pt idx="983">
                  <c:v>20414</c:v>
                </c:pt>
                <c:pt idx="984">
                  <c:v>22421</c:v>
                </c:pt>
                <c:pt idx="985">
                  <c:v>23188</c:v>
                </c:pt>
                <c:pt idx="986">
                  <c:v>22590</c:v>
                </c:pt>
                <c:pt idx="987">
                  <c:v>21189</c:v>
                </c:pt>
                <c:pt idx="988">
                  <c:v>18310</c:v>
                </c:pt>
                <c:pt idx="989">
                  <c:v>14782</c:v>
                </c:pt>
                <c:pt idx="990">
                  <c:v>11433</c:v>
                </c:pt>
                <c:pt idx="991">
                  <c:v>8016</c:v>
                </c:pt>
                <c:pt idx="992">
                  <c:v>5292</c:v>
                </c:pt>
                <c:pt idx="993">
                  <c:v>3283</c:v>
                </c:pt>
                <c:pt idx="994">
                  <c:v>1805</c:v>
                </c:pt>
                <c:pt idx="995">
                  <c:v>933</c:v>
                </c:pt>
                <c:pt idx="996">
                  <c:v>480</c:v>
                </c:pt>
                <c:pt idx="997">
                  <c:v>176</c:v>
                </c:pt>
                <c:pt idx="998">
                  <c:v>96</c:v>
                </c:pt>
                <c:pt idx="999">
                  <c:v>22</c:v>
                </c:pt>
                <c:pt idx="1000">
                  <c:v>13</c:v>
                </c:pt>
                <c:pt idx="1001">
                  <c:v>6</c:v>
                </c:pt>
                <c:pt idx="1002">
                  <c:v>1</c:v>
                </c:pt>
                <c:pt idx="1003">
                  <c:v>1</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numCache>
            </c:numRef>
          </c:yVal>
          <c:smooth val="0"/>
        </c:ser>
        <c:dLbls>
          <c:showLegendKey val="0"/>
          <c:showVal val="0"/>
          <c:showCatName val="0"/>
          <c:showSerName val="0"/>
          <c:showPercent val="0"/>
          <c:showBubbleSize val="0"/>
        </c:dLbls>
        <c:axId val="81063936"/>
        <c:axId val="81065856"/>
      </c:scatterChart>
      <c:valAx>
        <c:axId val="81063936"/>
        <c:scaling>
          <c:orientation val="minMax"/>
          <c:max val="1023"/>
          <c:min val="0"/>
        </c:scaling>
        <c:delete val="0"/>
        <c:axPos val="b"/>
        <c:title>
          <c:tx>
            <c:rich>
              <a:bodyPr/>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Channel Number</a:t>
                </a:r>
              </a:p>
            </c:rich>
          </c:tx>
          <c:layout>
            <c:manualLayout>
              <c:xMode val="edge"/>
              <c:yMode val="edge"/>
              <c:x val="0.3772631589966256"/>
              <c:y val="0.9190003872466761"/>
            </c:manualLayout>
          </c:layout>
          <c:overlay val="0"/>
        </c:title>
        <c:numFmt formatCode="General" sourceLinked="1"/>
        <c:majorTickMark val="out"/>
        <c:minorTickMark val="none"/>
        <c:tickLblPos val="nextTo"/>
        <c:txPr>
          <a:bodyPr/>
          <a:lstStyle/>
          <a:p>
            <a:pPr>
              <a:defRPr sz="1200">
                <a:latin typeface="Times New Roman" panose="02020603050405020304" pitchFamily="18" charset="0"/>
                <a:cs typeface="Times New Roman" panose="02020603050405020304" pitchFamily="18" charset="0"/>
              </a:defRPr>
            </a:pPr>
            <a:endParaRPr lang="en-US"/>
          </a:p>
        </c:txPr>
        <c:crossAx val="81065856"/>
        <c:crosses val="autoZero"/>
        <c:crossBetween val="midCat"/>
      </c:valAx>
      <c:valAx>
        <c:axId val="81065856"/>
        <c:scaling>
          <c:orientation val="minMax"/>
        </c:scaling>
        <c:delete val="0"/>
        <c:axPos val="l"/>
        <c:majorGridlines/>
        <c:title>
          <c:tx>
            <c:rich>
              <a:bodyPr rot="-5400000" vert="horz"/>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Entries/Channel</a:t>
                </a:r>
              </a:p>
            </c:rich>
          </c:tx>
          <c:layout>
            <c:manualLayout>
              <c:xMode val="edge"/>
              <c:yMode val="edge"/>
              <c:x val="7.4842793501539743E-3"/>
              <c:y val="4.4492749881674627E-2"/>
            </c:manualLayout>
          </c:layout>
          <c:overlay val="0"/>
        </c:title>
        <c:numFmt formatCode="General" sourceLinked="1"/>
        <c:majorTickMark val="out"/>
        <c:minorTickMark val="none"/>
        <c:tickLblPos val="nextTo"/>
        <c:txPr>
          <a:bodyPr/>
          <a:lstStyle/>
          <a:p>
            <a:pPr>
              <a:defRPr sz="1200">
                <a:latin typeface="Times New Roman" panose="02020603050405020304" pitchFamily="18" charset="0"/>
                <a:cs typeface="Times New Roman" panose="02020603050405020304" pitchFamily="18" charset="0"/>
              </a:defRPr>
            </a:pPr>
            <a:endParaRPr lang="en-US"/>
          </a:p>
        </c:txPr>
        <c:crossAx val="81063936"/>
        <c:crosses val="autoZero"/>
        <c:crossBetween val="midCat"/>
      </c:valAx>
      <c:spPr>
        <a:noFill/>
        <a:ln>
          <a:solidFill>
            <a:schemeClr val="tx1"/>
          </a:solidFill>
        </a:ln>
      </c:spPr>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075034061326912"/>
          <c:y val="7.4923655844349402E-2"/>
          <c:w val="0.75487923858002604"/>
          <c:h val="0.77539143403669664"/>
        </c:manualLayout>
      </c:layout>
      <c:scatterChart>
        <c:scatterStyle val="lineMarker"/>
        <c:varyColors val="0"/>
        <c:ser>
          <c:idx val="6"/>
          <c:order val="0"/>
          <c:tx>
            <c:v>LED Flasher</c:v>
          </c:tx>
          <c:spPr>
            <a:ln w="28575">
              <a:noFill/>
            </a:ln>
          </c:spPr>
          <c:marker>
            <c:symbol val="circle"/>
            <c:size val="7"/>
            <c:spPr>
              <a:solidFill>
                <a:srgbClr val="FF0000"/>
              </a:solidFill>
            </c:spPr>
          </c:marker>
          <c:xVal>
            <c:numRef>
              <c:f>Flasher!$D$1038:$D$1043</c:f>
              <c:numCache>
                <c:formatCode>General</c:formatCode>
                <c:ptCount val="6"/>
                <c:pt idx="0">
                  <c:v>20.386130126551421</c:v>
                </c:pt>
                <c:pt idx="1">
                  <c:v>30.488943409101989</c:v>
                </c:pt>
                <c:pt idx="2">
                  <c:v>43.525981278047396</c:v>
                </c:pt>
                <c:pt idx="3">
                  <c:v>69.633405208295258</c:v>
                </c:pt>
                <c:pt idx="4">
                  <c:v>115.5465369766696</c:v>
                </c:pt>
                <c:pt idx="5">
                  <c:v>173.7043530515212</c:v>
                </c:pt>
              </c:numCache>
            </c:numRef>
          </c:xVal>
          <c:yVal>
            <c:numRef>
              <c:f>Flasher!$F$1038:$F$1043</c:f>
              <c:numCache>
                <c:formatCode>0.0%</c:formatCode>
                <c:ptCount val="6"/>
                <c:pt idx="0">
                  <c:v>6.48485368058941E-2</c:v>
                </c:pt>
                <c:pt idx="1">
                  <c:v>4.994687884767357E-2</c:v>
                </c:pt>
                <c:pt idx="2">
                  <c:v>4.0003179190900288E-2</c:v>
                </c:pt>
                <c:pt idx="3">
                  <c:v>2.9301925843389684E-2</c:v>
                </c:pt>
                <c:pt idx="4">
                  <c:v>2.0639819552310604E-2</c:v>
                </c:pt>
                <c:pt idx="5">
                  <c:v>1.520938456910838E-2</c:v>
                </c:pt>
              </c:numCache>
            </c:numRef>
          </c:yVal>
          <c:smooth val="0"/>
        </c:ser>
        <c:dLbls>
          <c:showLegendKey val="0"/>
          <c:showVal val="0"/>
          <c:showCatName val="0"/>
          <c:showSerName val="0"/>
          <c:showPercent val="0"/>
          <c:showBubbleSize val="0"/>
        </c:dLbls>
        <c:axId val="75104640"/>
        <c:axId val="82724352"/>
      </c:scatterChart>
      <c:valAx>
        <c:axId val="75104640"/>
        <c:scaling>
          <c:orientation val="minMax"/>
          <c:max val="200"/>
          <c:min val="0"/>
        </c:scaling>
        <c:delete val="0"/>
        <c:axPos val="b"/>
        <c:title>
          <c:tx>
            <c:rich>
              <a:bodyPr/>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MCA Channel</a:t>
                </a:r>
              </a:p>
            </c:rich>
          </c:tx>
          <c:layout/>
          <c:overlay val="0"/>
        </c:title>
        <c:numFmt formatCode="General" sourceLinked="1"/>
        <c:majorTickMark val="out"/>
        <c:minorTickMark val="none"/>
        <c:tickLblPos val="nextTo"/>
        <c:txPr>
          <a:bodyPr/>
          <a:lstStyle/>
          <a:p>
            <a:pPr>
              <a:defRPr sz="1100">
                <a:latin typeface="Times New Roman" panose="02020603050405020304" pitchFamily="18" charset="0"/>
                <a:cs typeface="Times New Roman" panose="02020603050405020304" pitchFamily="18" charset="0"/>
              </a:defRPr>
            </a:pPr>
            <a:endParaRPr lang="en-US"/>
          </a:p>
        </c:txPr>
        <c:crossAx val="82724352"/>
        <c:crosses val="autoZero"/>
        <c:crossBetween val="midCat"/>
      </c:valAx>
      <c:valAx>
        <c:axId val="82724352"/>
        <c:scaling>
          <c:orientation val="minMax"/>
          <c:max val="7.0000000000000007E-2"/>
          <c:min val="0"/>
        </c:scaling>
        <c:delete val="0"/>
        <c:axPos val="l"/>
        <c:majorGridlines/>
        <c:title>
          <c:tx>
            <c:rich>
              <a:bodyPr rot="-5400000" vert="horz"/>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Resolution</a:t>
                </a:r>
              </a:p>
            </c:rich>
          </c:tx>
          <c:layout>
            <c:manualLayout>
              <c:xMode val="edge"/>
              <c:yMode val="edge"/>
              <c:x val="2.8438766972455026E-3"/>
              <c:y val="7.2704852963194802E-2"/>
            </c:manualLayout>
          </c:layout>
          <c:overlay val="0"/>
        </c:title>
        <c:numFmt formatCode="0.0%" sourceLinked="1"/>
        <c:majorTickMark val="out"/>
        <c:minorTickMark val="none"/>
        <c:tickLblPos val="nextTo"/>
        <c:txPr>
          <a:bodyPr/>
          <a:lstStyle/>
          <a:p>
            <a:pPr>
              <a:defRPr sz="1100">
                <a:latin typeface="Times New Roman" panose="02020603050405020304" pitchFamily="18" charset="0"/>
                <a:cs typeface="Times New Roman" panose="02020603050405020304" pitchFamily="18" charset="0"/>
              </a:defRPr>
            </a:pPr>
            <a:endParaRPr lang="en-US"/>
          </a:p>
        </c:txPr>
        <c:crossAx val="75104640"/>
        <c:crosses val="autoZero"/>
        <c:crossBetween val="midCat"/>
      </c:valAx>
      <c:spPr>
        <a:ln>
          <a:solidFill>
            <a:schemeClr val="tx1"/>
          </a:solidFill>
        </a:ln>
      </c:spPr>
    </c:plotArea>
    <c:legend>
      <c:legendPos val="r"/>
      <c:legendEntry>
        <c:idx val="0"/>
        <c:txPr>
          <a:bodyPr/>
          <a:lstStyle/>
          <a:p>
            <a:pPr>
              <a:defRPr sz="1100">
                <a:latin typeface="Times New Roman" panose="02020603050405020304" pitchFamily="18" charset="0"/>
                <a:cs typeface="Times New Roman" panose="02020603050405020304" pitchFamily="18" charset="0"/>
              </a:defRPr>
            </a:pPr>
            <a:endParaRPr lang="en-US"/>
          </a:p>
        </c:txPr>
      </c:legendEntry>
      <c:layout>
        <c:manualLayout>
          <c:xMode val="edge"/>
          <c:yMode val="edge"/>
          <c:x val="0.63752220366393597"/>
          <c:y val="0.11894588047016461"/>
          <c:w val="0.29859646332087275"/>
          <c:h val="0.25335075391963191"/>
        </c:manualLayout>
      </c:layout>
      <c:overlay val="0"/>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7614684413303"/>
          <c:y val="6.260341801114451E-2"/>
          <c:w val="0.76690517928610935"/>
          <c:h val="0.79622623439248752"/>
        </c:manualLayout>
      </c:layout>
      <c:scatterChart>
        <c:scatterStyle val="lineMarker"/>
        <c:varyColors val="0"/>
        <c:ser>
          <c:idx val="2"/>
          <c:order val="0"/>
          <c:tx>
            <c:v>1st Cube</c:v>
          </c:tx>
          <c:spPr>
            <a:ln>
              <a:solidFill>
                <a:srgbClr val="00B050"/>
              </a:solidFill>
            </a:ln>
          </c:spPr>
          <c:marker>
            <c:symbol val="none"/>
          </c:marker>
          <c:xVal>
            <c:numRef>
              <c:f>'Isotopes 50% WLS'!$A$6:$A$301</c:f>
              <c:numCache>
                <c:formatCode>General</c:formatCode>
                <c:ptCount val="29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numCache>
            </c:numRef>
          </c:xVal>
          <c:yVal>
            <c:numRef>
              <c:f>'Isotopes 50% WLS'!$D$6:$D$301</c:f>
              <c:numCache>
                <c:formatCode>General</c:formatCode>
                <c:ptCount val="296"/>
                <c:pt idx="0">
                  <c:v>0</c:v>
                </c:pt>
                <c:pt idx="1">
                  <c:v>0</c:v>
                </c:pt>
                <c:pt idx="2">
                  <c:v>0</c:v>
                </c:pt>
                <c:pt idx="3">
                  <c:v>25072</c:v>
                </c:pt>
                <c:pt idx="4">
                  <c:v>130767</c:v>
                </c:pt>
                <c:pt idx="5">
                  <c:v>142147</c:v>
                </c:pt>
                <c:pt idx="6">
                  <c:v>139027</c:v>
                </c:pt>
                <c:pt idx="7">
                  <c:v>128944</c:v>
                </c:pt>
                <c:pt idx="8">
                  <c:v>102247</c:v>
                </c:pt>
                <c:pt idx="9">
                  <c:v>70739</c:v>
                </c:pt>
                <c:pt idx="10">
                  <c:v>49367</c:v>
                </c:pt>
                <c:pt idx="11">
                  <c:v>41059</c:v>
                </c:pt>
                <c:pt idx="12">
                  <c:v>37884</c:v>
                </c:pt>
                <c:pt idx="13">
                  <c:v>35797</c:v>
                </c:pt>
                <c:pt idx="14">
                  <c:v>34940</c:v>
                </c:pt>
                <c:pt idx="15">
                  <c:v>34301</c:v>
                </c:pt>
                <c:pt idx="16">
                  <c:v>33290</c:v>
                </c:pt>
                <c:pt idx="17">
                  <c:v>33079</c:v>
                </c:pt>
                <c:pt idx="18">
                  <c:v>33598</c:v>
                </c:pt>
                <c:pt idx="19">
                  <c:v>34242</c:v>
                </c:pt>
                <c:pt idx="20">
                  <c:v>35134</c:v>
                </c:pt>
                <c:pt idx="21">
                  <c:v>37120</c:v>
                </c:pt>
                <c:pt idx="22">
                  <c:v>39131</c:v>
                </c:pt>
                <c:pt idx="23">
                  <c:v>39293</c:v>
                </c:pt>
                <c:pt idx="24">
                  <c:v>36081</c:v>
                </c:pt>
                <c:pt idx="25">
                  <c:v>28740</c:v>
                </c:pt>
                <c:pt idx="26">
                  <c:v>19634</c:v>
                </c:pt>
                <c:pt idx="27">
                  <c:v>11377</c:v>
                </c:pt>
                <c:pt idx="28">
                  <c:v>5680</c:v>
                </c:pt>
                <c:pt idx="29">
                  <c:v>2420</c:v>
                </c:pt>
                <c:pt idx="30">
                  <c:v>1049</c:v>
                </c:pt>
                <c:pt idx="31">
                  <c:v>508</c:v>
                </c:pt>
                <c:pt idx="32">
                  <c:v>283</c:v>
                </c:pt>
                <c:pt idx="33">
                  <c:v>207</c:v>
                </c:pt>
                <c:pt idx="34">
                  <c:v>130</c:v>
                </c:pt>
                <c:pt idx="35">
                  <c:v>107</c:v>
                </c:pt>
                <c:pt idx="36">
                  <c:v>64</c:v>
                </c:pt>
                <c:pt idx="37">
                  <c:v>58</c:v>
                </c:pt>
                <c:pt idx="38">
                  <c:v>52</c:v>
                </c:pt>
                <c:pt idx="39">
                  <c:v>51</c:v>
                </c:pt>
                <c:pt idx="40">
                  <c:v>49</c:v>
                </c:pt>
                <c:pt idx="41">
                  <c:v>41</c:v>
                </c:pt>
                <c:pt idx="42">
                  <c:v>43</c:v>
                </c:pt>
                <c:pt idx="43">
                  <c:v>43</c:v>
                </c:pt>
                <c:pt idx="44">
                  <c:v>37</c:v>
                </c:pt>
                <c:pt idx="45">
                  <c:v>34</c:v>
                </c:pt>
                <c:pt idx="46">
                  <c:v>46</c:v>
                </c:pt>
                <c:pt idx="47">
                  <c:v>44</c:v>
                </c:pt>
                <c:pt idx="48">
                  <c:v>31</c:v>
                </c:pt>
                <c:pt idx="49">
                  <c:v>25</c:v>
                </c:pt>
                <c:pt idx="50">
                  <c:v>28</c:v>
                </c:pt>
                <c:pt idx="51">
                  <c:v>40</c:v>
                </c:pt>
                <c:pt idx="52">
                  <c:v>20</c:v>
                </c:pt>
                <c:pt idx="53">
                  <c:v>27</c:v>
                </c:pt>
                <c:pt idx="54">
                  <c:v>33</c:v>
                </c:pt>
                <c:pt idx="55">
                  <c:v>33</c:v>
                </c:pt>
                <c:pt idx="56">
                  <c:v>27</c:v>
                </c:pt>
                <c:pt idx="57">
                  <c:v>8</c:v>
                </c:pt>
                <c:pt idx="58">
                  <c:v>31</c:v>
                </c:pt>
                <c:pt idx="59">
                  <c:v>26</c:v>
                </c:pt>
                <c:pt idx="60">
                  <c:v>24</c:v>
                </c:pt>
                <c:pt idx="61">
                  <c:v>16</c:v>
                </c:pt>
                <c:pt idx="62">
                  <c:v>21</c:v>
                </c:pt>
                <c:pt idx="63">
                  <c:v>14</c:v>
                </c:pt>
                <c:pt idx="64">
                  <c:v>20</c:v>
                </c:pt>
                <c:pt idx="65">
                  <c:v>13</c:v>
                </c:pt>
                <c:pt idx="66">
                  <c:v>13</c:v>
                </c:pt>
                <c:pt idx="67">
                  <c:v>13</c:v>
                </c:pt>
                <c:pt idx="68">
                  <c:v>20</c:v>
                </c:pt>
                <c:pt idx="69">
                  <c:v>14</c:v>
                </c:pt>
                <c:pt idx="70">
                  <c:v>15</c:v>
                </c:pt>
                <c:pt idx="71">
                  <c:v>17</c:v>
                </c:pt>
                <c:pt idx="72">
                  <c:v>15</c:v>
                </c:pt>
                <c:pt idx="73">
                  <c:v>22</c:v>
                </c:pt>
                <c:pt idx="74">
                  <c:v>10</c:v>
                </c:pt>
                <c:pt idx="75">
                  <c:v>13</c:v>
                </c:pt>
                <c:pt idx="76">
                  <c:v>29</c:v>
                </c:pt>
                <c:pt idx="77">
                  <c:v>23</c:v>
                </c:pt>
                <c:pt idx="78">
                  <c:v>10</c:v>
                </c:pt>
                <c:pt idx="79">
                  <c:v>16</c:v>
                </c:pt>
                <c:pt idx="80">
                  <c:v>13</c:v>
                </c:pt>
                <c:pt idx="81">
                  <c:v>16</c:v>
                </c:pt>
                <c:pt idx="82">
                  <c:v>13</c:v>
                </c:pt>
                <c:pt idx="83">
                  <c:v>16</c:v>
                </c:pt>
                <c:pt idx="84">
                  <c:v>13</c:v>
                </c:pt>
                <c:pt idx="85">
                  <c:v>9</c:v>
                </c:pt>
                <c:pt idx="86">
                  <c:v>20</c:v>
                </c:pt>
                <c:pt idx="87">
                  <c:v>11</c:v>
                </c:pt>
                <c:pt idx="88">
                  <c:v>15</c:v>
                </c:pt>
                <c:pt idx="89">
                  <c:v>14</c:v>
                </c:pt>
                <c:pt idx="90">
                  <c:v>13</c:v>
                </c:pt>
                <c:pt idx="91">
                  <c:v>19</c:v>
                </c:pt>
                <c:pt idx="92">
                  <c:v>11</c:v>
                </c:pt>
                <c:pt idx="93">
                  <c:v>17</c:v>
                </c:pt>
                <c:pt idx="94">
                  <c:v>17</c:v>
                </c:pt>
                <c:pt idx="95">
                  <c:v>15</c:v>
                </c:pt>
                <c:pt idx="96">
                  <c:v>9</c:v>
                </c:pt>
                <c:pt idx="97">
                  <c:v>13</c:v>
                </c:pt>
                <c:pt idx="98">
                  <c:v>14</c:v>
                </c:pt>
                <c:pt idx="99">
                  <c:v>16</c:v>
                </c:pt>
                <c:pt idx="100">
                  <c:v>16</c:v>
                </c:pt>
                <c:pt idx="101">
                  <c:v>10</c:v>
                </c:pt>
                <c:pt idx="102">
                  <c:v>11</c:v>
                </c:pt>
                <c:pt idx="103">
                  <c:v>15</c:v>
                </c:pt>
                <c:pt idx="104">
                  <c:v>7</c:v>
                </c:pt>
                <c:pt idx="105">
                  <c:v>7</c:v>
                </c:pt>
                <c:pt idx="106">
                  <c:v>22</c:v>
                </c:pt>
                <c:pt idx="107">
                  <c:v>17</c:v>
                </c:pt>
                <c:pt idx="108">
                  <c:v>7</c:v>
                </c:pt>
                <c:pt idx="109">
                  <c:v>22</c:v>
                </c:pt>
                <c:pt idx="110">
                  <c:v>13</c:v>
                </c:pt>
                <c:pt idx="111">
                  <c:v>14</c:v>
                </c:pt>
                <c:pt idx="112">
                  <c:v>14</c:v>
                </c:pt>
                <c:pt idx="113">
                  <c:v>8</c:v>
                </c:pt>
                <c:pt idx="114">
                  <c:v>23</c:v>
                </c:pt>
                <c:pt idx="115">
                  <c:v>10</c:v>
                </c:pt>
                <c:pt idx="116">
                  <c:v>24</c:v>
                </c:pt>
                <c:pt idx="117">
                  <c:v>11</c:v>
                </c:pt>
                <c:pt idx="118">
                  <c:v>8</c:v>
                </c:pt>
                <c:pt idx="119">
                  <c:v>18</c:v>
                </c:pt>
                <c:pt idx="120">
                  <c:v>12</c:v>
                </c:pt>
                <c:pt idx="121">
                  <c:v>16</c:v>
                </c:pt>
                <c:pt idx="122">
                  <c:v>5</c:v>
                </c:pt>
                <c:pt idx="123">
                  <c:v>14</c:v>
                </c:pt>
                <c:pt idx="124">
                  <c:v>19</c:v>
                </c:pt>
                <c:pt idx="125">
                  <c:v>11</c:v>
                </c:pt>
                <c:pt idx="126">
                  <c:v>15</c:v>
                </c:pt>
                <c:pt idx="127">
                  <c:v>21</c:v>
                </c:pt>
                <c:pt idx="128">
                  <c:v>14</c:v>
                </c:pt>
                <c:pt idx="129">
                  <c:v>14</c:v>
                </c:pt>
                <c:pt idx="130">
                  <c:v>14</c:v>
                </c:pt>
                <c:pt idx="131">
                  <c:v>17</c:v>
                </c:pt>
                <c:pt idx="132">
                  <c:v>18</c:v>
                </c:pt>
                <c:pt idx="133">
                  <c:v>13</c:v>
                </c:pt>
                <c:pt idx="134">
                  <c:v>19</c:v>
                </c:pt>
                <c:pt idx="135">
                  <c:v>11</c:v>
                </c:pt>
                <c:pt idx="136">
                  <c:v>17</c:v>
                </c:pt>
                <c:pt idx="137">
                  <c:v>10</c:v>
                </c:pt>
                <c:pt idx="138">
                  <c:v>8</c:v>
                </c:pt>
                <c:pt idx="139">
                  <c:v>11</c:v>
                </c:pt>
                <c:pt idx="140">
                  <c:v>13</c:v>
                </c:pt>
                <c:pt idx="141">
                  <c:v>12</c:v>
                </c:pt>
                <c:pt idx="142">
                  <c:v>10</c:v>
                </c:pt>
                <c:pt idx="143">
                  <c:v>13</c:v>
                </c:pt>
                <c:pt idx="144">
                  <c:v>7</c:v>
                </c:pt>
                <c:pt idx="145">
                  <c:v>15</c:v>
                </c:pt>
                <c:pt idx="146">
                  <c:v>11</c:v>
                </c:pt>
                <c:pt idx="147">
                  <c:v>17</c:v>
                </c:pt>
                <c:pt idx="148">
                  <c:v>12</c:v>
                </c:pt>
                <c:pt idx="149">
                  <c:v>11</c:v>
                </c:pt>
                <c:pt idx="150">
                  <c:v>13</c:v>
                </c:pt>
                <c:pt idx="151">
                  <c:v>13</c:v>
                </c:pt>
                <c:pt idx="152">
                  <c:v>13</c:v>
                </c:pt>
                <c:pt idx="153">
                  <c:v>18</c:v>
                </c:pt>
                <c:pt idx="154">
                  <c:v>11</c:v>
                </c:pt>
                <c:pt idx="155">
                  <c:v>13</c:v>
                </c:pt>
                <c:pt idx="156">
                  <c:v>8</c:v>
                </c:pt>
                <c:pt idx="157">
                  <c:v>6</c:v>
                </c:pt>
                <c:pt idx="158">
                  <c:v>12</c:v>
                </c:pt>
                <c:pt idx="159">
                  <c:v>10</c:v>
                </c:pt>
                <c:pt idx="160">
                  <c:v>12</c:v>
                </c:pt>
                <c:pt idx="161">
                  <c:v>12</c:v>
                </c:pt>
                <c:pt idx="162">
                  <c:v>7</c:v>
                </c:pt>
                <c:pt idx="163">
                  <c:v>14</c:v>
                </c:pt>
                <c:pt idx="164">
                  <c:v>7</c:v>
                </c:pt>
                <c:pt idx="165">
                  <c:v>12</c:v>
                </c:pt>
                <c:pt idx="166">
                  <c:v>16</c:v>
                </c:pt>
                <c:pt idx="167">
                  <c:v>5</c:v>
                </c:pt>
                <c:pt idx="168">
                  <c:v>14</c:v>
                </c:pt>
                <c:pt idx="169">
                  <c:v>10</c:v>
                </c:pt>
                <c:pt idx="170">
                  <c:v>7</c:v>
                </c:pt>
                <c:pt idx="171">
                  <c:v>12</c:v>
                </c:pt>
                <c:pt idx="172">
                  <c:v>13</c:v>
                </c:pt>
                <c:pt idx="173">
                  <c:v>11</c:v>
                </c:pt>
                <c:pt idx="174">
                  <c:v>8</c:v>
                </c:pt>
                <c:pt idx="175">
                  <c:v>8</c:v>
                </c:pt>
                <c:pt idx="176">
                  <c:v>14</c:v>
                </c:pt>
                <c:pt idx="177">
                  <c:v>11</c:v>
                </c:pt>
                <c:pt idx="178">
                  <c:v>9</c:v>
                </c:pt>
                <c:pt idx="179">
                  <c:v>14</c:v>
                </c:pt>
                <c:pt idx="180">
                  <c:v>11</c:v>
                </c:pt>
                <c:pt idx="181">
                  <c:v>14</c:v>
                </c:pt>
                <c:pt idx="182">
                  <c:v>16</c:v>
                </c:pt>
                <c:pt idx="183">
                  <c:v>14</c:v>
                </c:pt>
                <c:pt idx="184">
                  <c:v>9</c:v>
                </c:pt>
                <c:pt idx="185">
                  <c:v>7</c:v>
                </c:pt>
                <c:pt idx="186">
                  <c:v>8</c:v>
                </c:pt>
                <c:pt idx="187">
                  <c:v>9</c:v>
                </c:pt>
                <c:pt idx="188">
                  <c:v>15</c:v>
                </c:pt>
                <c:pt idx="189">
                  <c:v>12</c:v>
                </c:pt>
                <c:pt idx="190">
                  <c:v>11</c:v>
                </c:pt>
                <c:pt idx="191">
                  <c:v>14</c:v>
                </c:pt>
                <c:pt idx="192">
                  <c:v>12</c:v>
                </c:pt>
                <c:pt idx="193">
                  <c:v>10</c:v>
                </c:pt>
                <c:pt idx="194">
                  <c:v>11</c:v>
                </c:pt>
                <c:pt idx="195">
                  <c:v>8</c:v>
                </c:pt>
                <c:pt idx="196">
                  <c:v>20</c:v>
                </c:pt>
                <c:pt idx="197">
                  <c:v>12</c:v>
                </c:pt>
                <c:pt idx="198">
                  <c:v>13</c:v>
                </c:pt>
                <c:pt idx="199">
                  <c:v>10</c:v>
                </c:pt>
                <c:pt idx="200">
                  <c:v>14</c:v>
                </c:pt>
                <c:pt idx="201">
                  <c:v>16</c:v>
                </c:pt>
                <c:pt idx="202">
                  <c:v>14</c:v>
                </c:pt>
                <c:pt idx="203">
                  <c:v>9</c:v>
                </c:pt>
                <c:pt idx="204">
                  <c:v>11</c:v>
                </c:pt>
                <c:pt idx="205">
                  <c:v>16</c:v>
                </c:pt>
                <c:pt idx="206">
                  <c:v>22</c:v>
                </c:pt>
                <c:pt idx="207">
                  <c:v>16</c:v>
                </c:pt>
                <c:pt idx="208">
                  <c:v>14</c:v>
                </c:pt>
                <c:pt idx="209">
                  <c:v>15</c:v>
                </c:pt>
                <c:pt idx="210">
                  <c:v>14</c:v>
                </c:pt>
                <c:pt idx="211">
                  <c:v>19</c:v>
                </c:pt>
                <c:pt idx="212">
                  <c:v>16</c:v>
                </c:pt>
                <c:pt idx="213">
                  <c:v>19</c:v>
                </c:pt>
                <c:pt idx="214">
                  <c:v>19</c:v>
                </c:pt>
                <c:pt idx="215">
                  <c:v>13</c:v>
                </c:pt>
                <c:pt idx="216">
                  <c:v>16</c:v>
                </c:pt>
                <c:pt idx="217">
                  <c:v>21</c:v>
                </c:pt>
                <c:pt idx="218">
                  <c:v>17</c:v>
                </c:pt>
                <c:pt idx="219">
                  <c:v>12</c:v>
                </c:pt>
                <c:pt idx="220">
                  <c:v>32</c:v>
                </c:pt>
                <c:pt idx="221">
                  <c:v>24</c:v>
                </c:pt>
                <c:pt idx="222">
                  <c:v>15</c:v>
                </c:pt>
                <c:pt idx="223">
                  <c:v>23</c:v>
                </c:pt>
                <c:pt idx="224">
                  <c:v>17</c:v>
                </c:pt>
                <c:pt idx="225">
                  <c:v>16</c:v>
                </c:pt>
                <c:pt idx="226">
                  <c:v>30</c:v>
                </c:pt>
                <c:pt idx="227">
                  <c:v>18</c:v>
                </c:pt>
                <c:pt idx="228">
                  <c:v>22</c:v>
                </c:pt>
                <c:pt idx="229">
                  <c:v>19</c:v>
                </c:pt>
                <c:pt idx="230">
                  <c:v>19</c:v>
                </c:pt>
                <c:pt idx="231">
                  <c:v>18</c:v>
                </c:pt>
                <c:pt idx="232">
                  <c:v>21</c:v>
                </c:pt>
                <c:pt idx="233">
                  <c:v>28</c:v>
                </c:pt>
                <c:pt idx="234">
                  <c:v>17</c:v>
                </c:pt>
                <c:pt idx="235">
                  <c:v>25</c:v>
                </c:pt>
                <c:pt idx="236">
                  <c:v>26</c:v>
                </c:pt>
                <c:pt idx="237">
                  <c:v>12</c:v>
                </c:pt>
                <c:pt idx="238">
                  <c:v>17</c:v>
                </c:pt>
                <c:pt idx="239">
                  <c:v>18</c:v>
                </c:pt>
                <c:pt idx="240">
                  <c:v>22</c:v>
                </c:pt>
                <c:pt idx="241">
                  <c:v>23</c:v>
                </c:pt>
                <c:pt idx="242">
                  <c:v>15</c:v>
                </c:pt>
                <c:pt idx="243">
                  <c:v>16</c:v>
                </c:pt>
                <c:pt idx="244">
                  <c:v>21</c:v>
                </c:pt>
                <c:pt idx="245">
                  <c:v>19</c:v>
                </c:pt>
                <c:pt idx="246">
                  <c:v>17</c:v>
                </c:pt>
                <c:pt idx="247">
                  <c:v>17</c:v>
                </c:pt>
                <c:pt idx="248">
                  <c:v>23</c:v>
                </c:pt>
                <c:pt idx="249">
                  <c:v>20</c:v>
                </c:pt>
                <c:pt idx="250">
                  <c:v>16</c:v>
                </c:pt>
                <c:pt idx="251">
                  <c:v>15</c:v>
                </c:pt>
                <c:pt idx="252">
                  <c:v>17</c:v>
                </c:pt>
                <c:pt idx="253">
                  <c:v>11</c:v>
                </c:pt>
                <c:pt idx="254">
                  <c:v>8</c:v>
                </c:pt>
                <c:pt idx="255">
                  <c:v>19</c:v>
                </c:pt>
                <c:pt idx="256">
                  <c:v>16</c:v>
                </c:pt>
                <c:pt idx="257">
                  <c:v>13</c:v>
                </c:pt>
                <c:pt idx="258">
                  <c:v>18</c:v>
                </c:pt>
                <c:pt idx="259">
                  <c:v>12</c:v>
                </c:pt>
                <c:pt idx="260">
                  <c:v>12</c:v>
                </c:pt>
                <c:pt idx="261">
                  <c:v>15</c:v>
                </c:pt>
                <c:pt idx="262">
                  <c:v>12</c:v>
                </c:pt>
                <c:pt idx="263">
                  <c:v>15</c:v>
                </c:pt>
                <c:pt idx="264">
                  <c:v>17</c:v>
                </c:pt>
                <c:pt idx="265">
                  <c:v>9</c:v>
                </c:pt>
                <c:pt idx="266">
                  <c:v>11</c:v>
                </c:pt>
                <c:pt idx="267">
                  <c:v>9</c:v>
                </c:pt>
                <c:pt idx="268">
                  <c:v>13</c:v>
                </c:pt>
                <c:pt idx="269">
                  <c:v>15</c:v>
                </c:pt>
                <c:pt idx="270">
                  <c:v>17</c:v>
                </c:pt>
                <c:pt idx="271">
                  <c:v>13</c:v>
                </c:pt>
                <c:pt idx="272">
                  <c:v>10</c:v>
                </c:pt>
                <c:pt idx="273">
                  <c:v>8</c:v>
                </c:pt>
                <c:pt idx="274">
                  <c:v>10</c:v>
                </c:pt>
                <c:pt idx="275">
                  <c:v>10</c:v>
                </c:pt>
                <c:pt idx="276">
                  <c:v>7</c:v>
                </c:pt>
                <c:pt idx="277">
                  <c:v>7</c:v>
                </c:pt>
                <c:pt idx="278">
                  <c:v>10</c:v>
                </c:pt>
                <c:pt idx="279">
                  <c:v>8</c:v>
                </c:pt>
                <c:pt idx="280">
                  <c:v>9</c:v>
                </c:pt>
                <c:pt idx="281">
                  <c:v>10</c:v>
                </c:pt>
                <c:pt idx="282">
                  <c:v>3</c:v>
                </c:pt>
                <c:pt idx="283">
                  <c:v>10</c:v>
                </c:pt>
                <c:pt idx="284">
                  <c:v>6</c:v>
                </c:pt>
                <c:pt idx="285">
                  <c:v>4</c:v>
                </c:pt>
                <c:pt idx="286">
                  <c:v>5</c:v>
                </c:pt>
                <c:pt idx="287">
                  <c:v>12</c:v>
                </c:pt>
                <c:pt idx="288">
                  <c:v>10</c:v>
                </c:pt>
                <c:pt idx="289">
                  <c:v>8</c:v>
                </c:pt>
                <c:pt idx="290">
                  <c:v>5</c:v>
                </c:pt>
                <c:pt idx="291">
                  <c:v>10</c:v>
                </c:pt>
                <c:pt idx="292">
                  <c:v>6</c:v>
                </c:pt>
                <c:pt idx="293">
                  <c:v>8</c:v>
                </c:pt>
                <c:pt idx="294">
                  <c:v>8</c:v>
                </c:pt>
                <c:pt idx="295">
                  <c:v>3</c:v>
                </c:pt>
              </c:numCache>
            </c:numRef>
          </c:yVal>
          <c:smooth val="0"/>
        </c:ser>
        <c:ser>
          <c:idx val="3"/>
          <c:order val="1"/>
          <c:tx>
            <c:v>2nd Cube</c:v>
          </c:tx>
          <c:spPr>
            <a:ln>
              <a:solidFill>
                <a:srgbClr val="0070C0"/>
              </a:solidFill>
            </a:ln>
          </c:spPr>
          <c:marker>
            <c:symbol val="none"/>
          </c:marker>
          <c:xVal>
            <c:numRef>
              <c:f>'Isotopes 50% WLS'!$A$6:$A$300</c:f>
              <c:numCache>
                <c:formatCode>General</c:formatCode>
                <c:ptCount val="29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numCache>
            </c:numRef>
          </c:xVal>
          <c:yVal>
            <c:numRef>
              <c:f>'Isotopes 50% WLS'!$J$6:$J$234</c:f>
              <c:numCache>
                <c:formatCode>General</c:formatCode>
                <c:ptCount val="229"/>
                <c:pt idx="0">
                  <c:v>0</c:v>
                </c:pt>
                <c:pt idx="1">
                  <c:v>0</c:v>
                </c:pt>
                <c:pt idx="2">
                  <c:v>0</c:v>
                </c:pt>
                <c:pt idx="3">
                  <c:v>41184</c:v>
                </c:pt>
                <c:pt idx="4">
                  <c:v>220193</c:v>
                </c:pt>
                <c:pt idx="5">
                  <c:v>242862</c:v>
                </c:pt>
                <c:pt idx="6">
                  <c:v>211796</c:v>
                </c:pt>
                <c:pt idx="7">
                  <c:v>151784</c:v>
                </c:pt>
                <c:pt idx="8">
                  <c:v>102626</c:v>
                </c:pt>
                <c:pt idx="9">
                  <c:v>78955</c:v>
                </c:pt>
                <c:pt idx="10">
                  <c:v>69920</c:v>
                </c:pt>
                <c:pt idx="11">
                  <c:v>65230</c:v>
                </c:pt>
                <c:pt idx="12">
                  <c:v>63894</c:v>
                </c:pt>
                <c:pt idx="13">
                  <c:v>61905</c:v>
                </c:pt>
                <c:pt idx="14">
                  <c:v>61416</c:v>
                </c:pt>
                <c:pt idx="15">
                  <c:v>63075</c:v>
                </c:pt>
                <c:pt idx="16">
                  <c:v>65716</c:v>
                </c:pt>
                <c:pt idx="17">
                  <c:v>69372</c:v>
                </c:pt>
                <c:pt idx="18">
                  <c:v>71104</c:v>
                </c:pt>
                <c:pt idx="19">
                  <c:v>67589</c:v>
                </c:pt>
                <c:pt idx="20">
                  <c:v>56121</c:v>
                </c:pt>
                <c:pt idx="21">
                  <c:v>39413</c:v>
                </c:pt>
                <c:pt idx="22">
                  <c:v>23520</c:v>
                </c:pt>
                <c:pt idx="23">
                  <c:v>12143</c:v>
                </c:pt>
                <c:pt idx="24">
                  <c:v>5442</c:v>
                </c:pt>
                <c:pt idx="25">
                  <c:v>2384</c:v>
                </c:pt>
                <c:pt idx="26">
                  <c:v>1082</c:v>
                </c:pt>
                <c:pt idx="27">
                  <c:v>590</c:v>
                </c:pt>
                <c:pt idx="28">
                  <c:v>347</c:v>
                </c:pt>
                <c:pt idx="29">
                  <c:v>247</c:v>
                </c:pt>
                <c:pt idx="30">
                  <c:v>151</c:v>
                </c:pt>
                <c:pt idx="31">
                  <c:v>110</c:v>
                </c:pt>
                <c:pt idx="32">
                  <c:v>120</c:v>
                </c:pt>
                <c:pt idx="33">
                  <c:v>90</c:v>
                </c:pt>
                <c:pt idx="34">
                  <c:v>79</c:v>
                </c:pt>
                <c:pt idx="35">
                  <c:v>85</c:v>
                </c:pt>
                <c:pt idx="36">
                  <c:v>89</c:v>
                </c:pt>
                <c:pt idx="37">
                  <c:v>75</c:v>
                </c:pt>
                <c:pt idx="38">
                  <c:v>73</c:v>
                </c:pt>
                <c:pt idx="39">
                  <c:v>67</c:v>
                </c:pt>
                <c:pt idx="40">
                  <c:v>63</c:v>
                </c:pt>
                <c:pt idx="41">
                  <c:v>71</c:v>
                </c:pt>
                <c:pt idx="42">
                  <c:v>74</c:v>
                </c:pt>
                <c:pt idx="43">
                  <c:v>73</c:v>
                </c:pt>
                <c:pt idx="44">
                  <c:v>67</c:v>
                </c:pt>
                <c:pt idx="45">
                  <c:v>50</c:v>
                </c:pt>
                <c:pt idx="46">
                  <c:v>52</c:v>
                </c:pt>
                <c:pt idx="47">
                  <c:v>29</c:v>
                </c:pt>
                <c:pt idx="48">
                  <c:v>31</c:v>
                </c:pt>
                <c:pt idx="49">
                  <c:v>28</c:v>
                </c:pt>
                <c:pt idx="50">
                  <c:v>47</c:v>
                </c:pt>
                <c:pt idx="51">
                  <c:v>29</c:v>
                </c:pt>
                <c:pt idx="52">
                  <c:v>45</c:v>
                </c:pt>
                <c:pt idx="53">
                  <c:v>34</c:v>
                </c:pt>
                <c:pt idx="54">
                  <c:v>39</c:v>
                </c:pt>
                <c:pt idx="55">
                  <c:v>37</c:v>
                </c:pt>
                <c:pt idx="56">
                  <c:v>34</c:v>
                </c:pt>
                <c:pt idx="57">
                  <c:v>34</c:v>
                </c:pt>
                <c:pt idx="58">
                  <c:v>30</c:v>
                </c:pt>
                <c:pt idx="59">
                  <c:v>33</c:v>
                </c:pt>
                <c:pt idx="60">
                  <c:v>28</c:v>
                </c:pt>
                <c:pt idx="61">
                  <c:v>36</c:v>
                </c:pt>
                <c:pt idx="62">
                  <c:v>25</c:v>
                </c:pt>
                <c:pt idx="63">
                  <c:v>29</c:v>
                </c:pt>
                <c:pt idx="64">
                  <c:v>35</c:v>
                </c:pt>
                <c:pt idx="65">
                  <c:v>38</c:v>
                </c:pt>
                <c:pt idx="66">
                  <c:v>30</c:v>
                </c:pt>
                <c:pt idx="67">
                  <c:v>19</c:v>
                </c:pt>
                <c:pt idx="68">
                  <c:v>24</c:v>
                </c:pt>
                <c:pt idx="69">
                  <c:v>23</c:v>
                </c:pt>
                <c:pt idx="70">
                  <c:v>26</c:v>
                </c:pt>
                <c:pt idx="71">
                  <c:v>28</c:v>
                </c:pt>
                <c:pt idx="72">
                  <c:v>31</c:v>
                </c:pt>
                <c:pt idx="73">
                  <c:v>24</c:v>
                </c:pt>
                <c:pt idx="74">
                  <c:v>27</c:v>
                </c:pt>
                <c:pt idx="75">
                  <c:v>39</c:v>
                </c:pt>
                <c:pt idx="76">
                  <c:v>32</c:v>
                </c:pt>
                <c:pt idx="77">
                  <c:v>31</c:v>
                </c:pt>
                <c:pt idx="78">
                  <c:v>27</c:v>
                </c:pt>
                <c:pt idx="79">
                  <c:v>14</c:v>
                </c:pt>
                <c:pt idx="80">
                  <c:v>22</c:v>
                </c:pt>
                <c:pt idx="81">
                  <c:v>22</c:v>
                </c:pt>
                <c:pt idx="82">
                  <c:v>38</c:v>
                </c:pt>
                <c:pt idx="83">
                  <c:v>24</c:v>
                </c:pt>
                <c:pt idx="84">
                  <c:v>21</c:v>
                </c:pt>
                <c:pt idx="85">
                  <c:v>26</c:v>
                </c:pt>
                <c:pt idx="86">
                  <c:v>22</c:v>
                </c:pt>
                <c:pt idx="87">
                  <c:v>39</c:v>
                </c:pt>
                <c:pt idx="88">
                  <c:v>19</c:v>
                </c:pt>
                <c:pt idx="89">
                  <c:v>28</c:v>
                </c:pt>
                <c:pt idx="90">
                  <c:v>21</c:v>
                </c:pt>
                <c:pt idx="91">
                  <c:v>23</c:v>
                </c:pt>
                <c:pt idx="92">
                  <c:v>22</c:v>
                </c:pt>
                <c:pt idx="93">
                  <c:v>15</c:v>
                </c:pt>
                <c:pt idx="94">
                  <c:v>31</c:v>
                </c:pt>
                <c:pt idx="95">
                  <c:v>22</c:v>
                </c:pt>
                <c:pt idx="96">
                  <c:v>31</c:v>
                </c:pt>
                <c:pt idx="97">
                  <c:v>17</c:v>
                </c:pt>
                <c:pt idx="98">
                  <c:v>40</c:v>
                </c:pt>
                <c:pt idx="99">
                  <c:v>32</c:v>
                </c:pt>
                <c:pt idx="100">
                  <c:v>18</c:v>
                </c:pt>
                <c:pt idx="101">
                  <c:v>19</c:v>
                </c:pt>
                <c:pt idx="102">
                  <c:v>18</c:v>
                </c:pt>
                <c:pt idx="103">
                  <c:v>20</c:v>
                </c:pt>
                <c:pt idx="104">
                  <c:v>24</c:v>
                </c:pt>
                <c:pt idx="105">
                  <c:v>25</c:v>
                </c:pt>
                <c:pt idx="106">
                  <c:v>12</c:v>
                </c:pt>
                <c:pt idx="107">
                  <c:v>23</c:v>
                </c:pt>
                <c:pt idx="108">
                  <c:v>13</c:v>
                </c:pt>
                <c:pt idx="109">
                  <c:v>25</c:v>
                </c:pt>
                <c:pt idx="110">
                  <c:v>20</c:v>
                </c:pt>
                <c:pt idx="111">
                  <c:v>21</c:v>
                </c:pt>
                <c:pt idx="112">
                  <c:v>24</c:v>
                </c:pt>
                <c:pt idx="113">
                  <c:v>27</c:v>
                </c:pt>
                <c:pt idx="114">
                  <c:v>34</c:v>
                </c:pt>
                <c:pt idx="115">
                  <c:v>25</c:v>
                </c:pt>
                <c:pt idx="116">
                  <c:v>22</c:v>
                </c:pt>
                <c:pt idx="117">
                  <c:v>24</c:v>
                </c:pt>
                <c:pt idx="118">
                  <c:v>25</c:v>
                </c:pt>
                <c:pt idx="119">
                  <c:v>22</c:v>
                </c:pt>
                <c:pt idx="120">
                  <c:v>21</c:v>
                </c:pt>
                <c:pt idx="121">
                  <c:v>21</c:v>
                </c:pt>
                <c:pt idx="122">
                  <c:v>27</c:v>
                </c:pt>
                <c:pt idx="123">
                  <c:v>16</c:v>
                </c:pt>
                <c:pt idx="124">
                  <c:v>19</c:v>
                </c:pt>
                <c:pt idx="125">
                  <c:v>32</c:v>
                </c:pt>
                <c:pt idx="126">
                  <c:v>14</c:v>
                </c:pt>
                <c:pt idx="127">
                  <c:v>15</c:v>
                </c:pt>
                <c:pt idx="128">
                  <c:v>16</c:v>
                </c:pt>
                <c:pt idx="129">
                  <c:v>28</c:v>
                </c:pt>
                <c:pt idx="130">
                  <c:v>25</c:v>
                </c:pt>
                <c:pt idx="131">
                  <c:v>18</c:v>
                </c:pt>
                <c:pt idx="132">
                  <c:v>21</c:v>
                </c:pt>
                <c:pt idx="133">
                  <c:v>19</c:v>
                </c:pt>
                <c:pt idx="134">
                  <c:v>17</c:v>
                </c:pt>
                <c:pt idx="135">
                  <c:v>22</c:v>
                </c:pt>
                <c:pt idx="136">
                  <c:v>34</c:v>
                </c:pt>
                <c:pt idx="137">
                  <c:v>30</c:v>
                </c:pt>
                <c:pt idx="138">
                  <c:v>15</c:v>
                </c:pt>
                <c:pt idx="139">
                  <c:v>25</c:v>
                </c:pt>
                <c:pt idx="140">
                  <c:v>19</c:v>
                </c:pt>
                <c:pt idx="141">
                  <c:v>23</c:v>
                </c:pt>
                <c:pt idx="142">
                  <c:v>19</c:v>
                </c:pt>
                <c:pt idx="143">
                  <c:v>26</c:v>
                </c:pt>
                <c:pt idx="144">
                  <c:v>18</c:v>
                </c:pt>
                <c:pt idx="145">
                  <c:v>19</c:v>
                </c:pt>
                <c:pt idx="146">
                  <c:v>11</c:v>
                </c:pt>
                <c:pt idx="147">
                  <c:v>26</c:v>
                </c:pt>
                <c:pt idx="148">
                  <c:v>27</c:v>
                </c:pt>
                <c:pt idx="149">
                  <c:v>27</c:v>
                </c:pt>
                <c:pt idx="150">
                  <c:v>17</c:v>
                </c:pt>
                <c:pt idx="151">
                  <c:v>31</c:v>
                </c:pt>
                <c:pt idx="152">
                  <c:v>24</c:v>
                </c:pt>
                <c:pt idx="153">
                  <c:v>20</c:v>
                </c:pt>
                <c:pt idx="154">
                  <c:v>20</c:v>
                </c:pt>
                <c:pt idx="155">
                  <c:v>15</c:v>
                </c:pt>
                <c:pt idx="156">
                  <c:v>26</c:v>
                </c:pt>
                <c:pt idx="157">
                  <c:v>21</c:v>
                </c:pt>
                <c:pt idx="158">
                  <c:v>21</c:v>
                </c:pt>
                <c:pt idx="159">
                  <c:v>36</c:v>
                </c:pt>
                <c:pt idx="160">
                  <c:v>30</c:v>
                </c:pt>
                <c:pt idx="161">
                  <c:v>29</c:v>
                </c:pt>
                <c:pt idx="162">
                  <c:v>23</c:v>
                </c:pt>
                <c:pt idx="163">
                  <c:v>28</c:v>
                </c:pt>
                <c:pt idx="164">
                  <c:v>27</c:v>
                </c:pt>
                <c:pt idx="165">
                  <c:v>21</c:v>
                </c:pt>
                <c:pt idx="166">
                  <c:v>17</c:v>
                </c:pt>
                <c:pt idx="167">
                  <c:v>24</c:v>
                </c:pt>
                <c:pt idx="168">
                  <c:v>24</c:v>
                </c:pt>
                <c:pt idx="169">
                  <c:v>18</c:v>
                </c:pt>
                <c:pt idx="170">
                  <c:v>23</c:v>
                </c:pt>
                <c:pt idx="171">
                  <c:v>15</c:v>
                </c:pt>
                <c:pt idx="172">
                  <c:v>26</c:v>
                </c:pt>
                <c:pt idx="173">
                  <c:v>24</c:v>
                </c:pt>
                <c:pt idx="174">
                  <c:v>28</c:v>
                </c:pt>
                <c:pt idx="175">
                  <c:v>33</c:v>
                </c:pt>
                <c:pt idx="176">
                  <c:v>29</c:v>
                </c:pt>
                <c:pt idx="177">
                  <c:v>28</c:v>
                </c:pt>
                <c:pt idx="178">
                  <c:v>26</c:v>
                </c:pt>
                <c:pt idx="179">
                  <c:v>28</c:v>
                </c:pt>
                <c:pt idx="180">
                  <c:v>41</c:v>
                </c:pt>
                <c:pt idx="181">
                  <c:v>39</c:v>
                </c:pt>
                <c:pt idx="182">
                  <c:v>33</c:v>
                </c:pt>
                <c:pt idx="183">
                  <c:v>31</c:v>
                </c:pt>
                <c:pt idx="184">
                  <c:v>51</c:v>
                </c:pt>
                <c:pt idx="185">
                  <c:v>37</c:v>
                </c:pt>
                <c:pt idx="186">
                  <c:v>38</c:v>
                </c:pt>
                <c:pt idx="187">
                  <c:v>44</c:v>
                </c:pt>
                <c:pt idx="188">
                  <c:v>44</c:v>
                </c:pt>
                <c:pt idx="189">
                  <c:v>44</c:v>
                </c:pt>
                <c:pt idx="190">
                  <c:v>41</c:v>
                </c:pt>
                <c:pt idx="191">
                  <c:v>44</c:v>
                </c:pt>
                <c:pt idx="192">
                  <c:v>52</c:v>
                </c:pt>
                <c:pt idx="193">
                  <c:v>42</c:v>
                </c:pt>
                <c:pt idx="194">
                  <c:v>39</c:v>
                </c:pt>
                <c:pt idx="195">
                  <c:v>42</c:v>
                </c:pt>
                <c:pt idx="196">
                  <c:v>47</c:v>
                </c:pt>
                <c:pt idx="197">
                  <c:v>48</c:v>
                </c:pt>
                <c:pt idx="198">
                  <c:v>40</c:v>
                </c:pt>
                <c:pt idx="199">
                  <c:v>48</c:v>
                </c:pt>
                <c:pt idx="200">
                  <c:v>33</c:v>
                </c:pt>
                <c:pt idx="201">
                  <c:v>44</c:v>
                </c:pt>
                <c:pt idx="202">
                  <c:v>38</c:v>
                </c:pt>
                <c:pt idx="203">
                  <c:v>43</c:v>
                </c:pt>
                <c:pt idx="204">
                  <c:v>40</c:v>
                </c:pt>
                <c:pt idx="205">
                  <c:v>42</c:v>
                </c:pt>
                <c:pt idx="206">
                  <c:v>39</c:v>
                </c:pt>
                <c:pt idx="207">
                  <c:v>47</c:v>
                </c:pt>
                <c:pt idx="208">
                  <c:v>40</c:v>
                </c:pt>
                <c:pt idx="209">
                  <c:v>39</c:v>
                </c:pt>
                <c:pt idx="210">
                  <c:v>35</c:v>
                </c:pt>
                <c:pt idx="211">
                  <c:v>52</c:v>
                </c:pt>
                <c:pt idx="212">
                  <c:v>38</c:v>
                </c:pt>
                <c:pt idx="213">
                  <c:v>39</c:v>
                </c:pt>
                <c:pt idx="214">
                  <c:v>34</c:v>
                </c:pt>
                <c:pt idx="215">
                  <c:v>32</c:v>
                </c:pt>
                <c:pt idx="216">
                  <c:v>25</c:v>
                </c:pt>
                <c:pt idx="217">
                  <c:v>41</c:v>
                </c:pt>
                <c:pt idx="218">
                  <c:v>29</c:v>
                </c:pt>
                <c:pt idx="219">
                  <c:v>32</c:v>
                </c:pt>
                <c:pt idx="220">
                  <c:v>39</c:v>
                </c:pt>
                <c:pt idx="221">
                  <c:v>35</c:v>
                </c:pt>
                <c:pt idx="222">
                  <c:v>35</c:v>
                </c:pt>
                <c:pt idx="223">
                  <c:v>34</c:v>
                </c:pt>
                <c:pt idx="224">
                  <c:v>31</c:v>
                </c:pt>
                <c:pt idx="225">
                  <c:v>29</c:v>
                </c:pt>
                <c:pt idx="226">
                  <c:v>30</c:v>
                </c:pt>
                <c:pt idx="227">
                  <c:v>32</c:v>
                </c:pt>
                <c:pt idx="228">
                  <c:v>28</c:v>
                </c:pt>
              </c:numCache>
            </c:numRef>
          </c:yVal>
          <c:smooth val="0"/>
        </c:ser>
        <c:ser>
          <c:idx val="5"/>
          <c:order val="2"/>
          <c:tx>
            <c:v>3rd Cube</c:v>
          </c:tx>
          <c:spPr>
            <a:ln>
              <a:solidFill>
                <a:srgbClr val="FF0000"/>
              </a:solidFill>
            </a:ln>
          </c:spPr>
          <c:marker>
            <c:symbol val="none"/>
          </c:marker>
          <c:xVal>
            <c:numRef>
              <c:f>'Isotopes 50% WLS'!$A$6:$A$30</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xVal>
          <c:yVal>
            <c:numRef>
              <c:f>'Isotopes 50% WLS'!$L$6:$L$30</c:f>
              <c:numCache>
                <c:formatCode>General</c:formatCode>
                <c:ptCount val="25"/>
                <c:pt idx="0">
                  <c:v>0</c:v>
                </c:pt>
                <c:pt idx="1">
                  <c:v>0</c:v>
                </c:pt>
                <c:pt idx="2">
                  <c:v>0</c:v>
                </c:pt>
                <c:pt idx="3">
                  <c:v>55444</c:v>
                </c:pt>
                <c:pt idx="4">
                  <c:v>290446</c:v>
                </c:pt>
                <c:pt idx="5">
                  <c:v>289712</c:v>
                </c:pt>
                <c:pt idx="6">
                  <c:v>207889</c:v>
                </c:pt>
                <c:pt idx="7">
                  <c:v>137354</c:v>
                </c:pt>
                <c:pt idx="8">
                  <c:v>103808</c:v>
                </c:pt>
                <c:pt idx="9">
                  <c:v>91168</c:v>
                </c:pt>
                <c:pt idx="10">
                  <c:v>85773</c:v>
                </c:pt>
                <c:pt idx="11">
                  <c:v>83628</c:v>
                </c:pt>
                <c:pt idx="12">
                  <c:v>82838</c:v>
                </c:pt>
                <c:pt idx="13">
                  <c:v>84386</c:v>
                </c:pt>
                <c:pt idx="14">
                  <c:v>88446</c:v>
                </c:pt>
                <c:pt idx="15">
                  <c:v>92869</c:v>
                </c:pt>
                <c:pt idx="16">
                  <c:v>88189</c:v>
                </c:pt>
                <c:pt idx="17">
                  <c:v>73074</c:v>
                </c:pt>
                <c:pt idx="18">
                  <c:v>52080</c:v>
                </c:pt>
                <c:pt idx="19">
                  <c:v>32087</c:v>
                </c:pt>
                <c:pt idx="20">
                  <c:v>18333</c:v>
                </c:pt>
                <c:pt idx="21">
                  <c:v>9993</c:v>
                </c:pt>
                <c:pt idx="22">
                  <c:v>5111</c:v>
                </c:pt>
                <c:pt idx="23">
                  <c:v>2557</c:v>
                </c:pt>
                <c:pt idx="24">
                  <c:v>1295</c:v>
                </c:pt>
              </c:numCache>
            </c:numRef>
          </c:yVal>
          <c:smooth val="0"/>
        </c:ser>
        <c:dLbls>
          <c:showLegendKey val="0"/>
          <c:showVal val="0"/>
          <c:showCatName val="0"/>
          <c:showSerName val="0"/>
          <c:showPercent val="0"/>
          <c:showBubbleSize val="0"/>
        </c:dLbls>
        <c:axId val="82766848"/>
        <c:axId val="82769024"/>
      </c:scatterChart>
      <c:valAx>
        <c:axId val="82766848"/>
        <c:scaling>
          <c:orientation val="minMax"/>
          <c:max val="30"/>
          <c:min val="0"/>
        </c:scaling>
        <c:delete val="0"/>
        <c:axPos val="b"/>
        <c:title>
          <c:tx>
            <c:rich>
              <a:bodyPr/>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MCA Channel</a:t>
                </a:r>
              </a:p>
            </c:rich>
          </c:tx>
          <c:layout/>
          <c:overlay val="0"/>
        </c:title>
        <c:numFmt formatCode="General" sourceLinked="1"/>
        <c:majorTickMark val="out"/>
        <c:minorTickMark val="none"/>
        <c:tickLblPos val="nextTo"/>
        <c:txPr>
          <a:bodyPr/>
          <a:lstStyle/>
          <a:p>
            <a:pPr>
              <a:defRPr sz="1100">
                <a:latin typeface="Times New Roman" panose="02020603050405020304" pitchFamily="18" charset="0"/>
                <a:cs typeface="Times New Roman" panose="02020603050405020304" pitchFamily="18" charset="0"/>
              </a:defRPr>
            </a:pPr>
            <a:endParaRPr lang="en-US"/>
          </a:p>
        </c:txPr>
        <c:crossAx val="82769024"/>
        <c:crosses val="autoZero"/>
        <c:crossBetween val="midCat"/>
      </c:valAx>
      <c:valAx>
        <c:axId val="82769024"/>
        <c:scaling>
          <c:orientation val="minMax"/>
          <c:max val="320000"/>
          <c:min val="0"/>
        </c:scaling>
        <c:delete val="0"/>
        <c:axPos val="l"/>
        <c:majorGridlines/>
        <c:title>
          <c:tx>
            <c:rich>
              <a:bodyPr rot="-5400000" vert="horz"/>
              <a:lstStyle/>
              <a:p>
                <a:pPr>
                  <a:defRPr sz="1200">
                    <a:latin typeface="Times New Roman" panose="02020603050405020304" pitchFamily="18" charset="0"/>
                    <a:cs typeface="Times New Roman" panose="02020603050405020304" pitchFamily="18" charset="0"/>
                  </a:defRPr>
                </a:pPr>
                <a:r>
                  <a:rPr lang="en-US" sz="1200">
                    <a:latin typeface="Times New Roman" panose="02020603050405020304" pitchFamily="18" charset="0"/>
                    <a:cs typeface="Times New Roman" panose="02020603050405020304" pitchFamily="18" charset="0"/>
                  </a:rPr>
                  <a:t>Counts/Channel</a:t>
                </a:r>
              </a:p>
            </c:rich>
          </c:tx>
          <c:layout>
            <c:manualLayout>
              <c:xMode val="edge"/>
              <c:yMode val="edge"/>
              <c:x val="1.243307412941578E-3"/>
              <c:y val="5.8390318059627196E-2"/>
            </c:manualLayout>
          </c:layout>
          <c:overlay val="0"/>
        </c:title>
        <c:numFmt formatCode="General" sourceLinked="1"/>
        <c:majorTickMark val="out"/>
        <c:minorTickMark val="none"/>
        <c:tickLblPos val="nextTo"/>
        <c:txPr>
          <a:bodyPr/>
          <a:lstStyle/>
          <a:p>
            <a:pPr>
              <a:defRPr sz="1100">
                <a:latin typeface="Times New Roman" panose="02020603050405020304" pitchFamily="18" charset="0"/>
                <a:cs typeface="Times New Roman" panose="02020603050405020304" pitchFamily="18" charset="0"/>
              </a:defRPr>
            </a:pPr>
            <a:endParaRPr lang="en-US"/>
          </a:p>
        </c:txPr>
        <c:crossAx val="82766848"/>
        <c:crosses val="autoZero"/>
        <c:crossBetween val="midCat"/>
      </c:valAx>
      <c:spPr>
        <a:ln>
          <a:solidFill>
            <a:schemeClr val="tx1"/>
          </a:solidFill>
        </a:ln>
      </c:spPr>
    </c:plotArea>
    <c:legend>
      <c:legendPos val="r"/>
      <c:layout>
        <c:manualLayout>
          <c:xMode val="edge"/>
          <c:yMode val="edge"/>
          <c:x val="0.68290569105136245"/>
          <c:y val="0.10158715844530616"/>
          <c:w val="0.26952278692436171"/>
          <c:h val="0.21684244670149411"/>
        </c:manualLayout>
      </c:layout>
      <c:overlay val="0"/>
      <c:txPr>
        <a:bodyPr/>
        <a:lstStyle/>
        <a:p>
          <a:pPr>
            <a:defRPr sz="11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9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C01DCA-A316-453B-8AF9-00F10975BCDB}" type="datetimeFigureOut">
              <a:rPr lang="en-US" smtClean="0"/>
              <a:t>12/13/2016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FD074A-9455-4784-BED0-F32AF143BD10}" type="slidenum">
              <a:rPr lang="en-US" smtClean="0"/>
              <a:t>‹#›</a:t>
            </a:fld>
            <a:endParaRPr lang="en-US"/>
          </a:p>
        </p:txBody>
      </p:sp>
    </p:spTree>
    <p:extLst>
      <p:ext uri="{BB962C8B-B14F-4D97-AF65-F5344CB8AC3E}">
        <p14:creationId xmlns:p14="http://schemas.microsoft.com/office/powerpoint/2010/main" val="939081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9D66B0-5C71-4569-AAAA-AB7E5CAD827C}" type="slidenum">
              <a:rPr lang="en-US" smtClean="0"/>
              <a:t>15</a:t>
            </a:fld>
            <a:endParaRPr lang="en-US"/>
          </a:p>
        </p:txBody>
      </p:sp>
    </p:spTree>
    <p:extLst>
      <p:ext uri="{BB962C8B-B14F-4D97-AF65-F5344CB8AC3E}">
        <p14:creationId xmlns:p14="http://schemas.microsoft.com/office/powerpoint/2010/main" val="3388419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89/5638 = 0.0158, 5036/5638=0.8932</a:t>
            </a:r>
            <a:endParaRPr lang="en-US" dirty="0"/>
          </a:p>
        </p:txBody>
      </p:sp>
      <p:sp>
        <p:nvSpPr>
          <p:cNvPr id="4" name="Slide Number Placeholder 3"/>
          <p:cNvSpPr>
            <a:spLocks noGrp="1"/>
          </p:cNvSpPr>
          <p:nvPr>
            <p:ph type="sldNum" sz="quarter" idx="10"/>
          </p:nvPr>
        </p:nvSpPr>
        <p:spPr/>
        <p:txBody>
          <a:bodyPr/>
          <a:lstStyle/>
          <a:p>
            <a:fld id="{C45C80BA-4995-4097-B12C-7C7C162B1DAB}" type="slidenum">
              <a:rPr lang="en-US" smtClean="0"/>
              <a:t>23</a:t>
            </a:fld>
            <a:endParaRPr lang="en-US"/>
          </a:p>
        </p:txBody>
      </p:sp>
    </p:spTree>
    <p:extLst>
      <p:ext uri="{BB962C8B-B14F-4D97-AF65-F5344CB8AC3E}">
        <p14:creationId xmlns:p14="http://schemas.microsoft.com/office/powerpoint/2010/main" val="994324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89/5638 = 0.0158, 5036/5638=0.8932</a:t>
            </a:r>
            <a:endParaRPr lang="en-US" dirty="0"/>
          </a:p>
        </p:txBody>
      </p:sp>
      <p:sp>
        <p:nvSpPr>
          <p:cNvPr id="4" name="Slide Number Placeholder 3"/>
          <p:cNvSpPr>
            <a:spLocks noGrp="1"/>
          </p:cNvSpPr>
          <p:nvPr>
            <p:ph type="sldNum" sz="quarter" idx="10"/>
          </p:nvPr>
        </p:nvSpPr>
        <p:spPr/>
        <p:txBody>
          <a:bodyPr/>
          <a:lstStyle/>
          <a:p>
            <a:fld id="{C45C80BA-4995-4097-B12C-7C7C162B1DAB}" type="slidenum">
              <a:rPr lang="en-US" smtClean="0"/>
              <a:t>24</a:t>
            </a:fld>
            <a:endParaRPr lang="en-US"/>
          </a:p>
        </p:txBody>
      </p:sp>
    </p:spTree>
    <p:extLst>
      <p:ext uri="{BB962C8B-B14F-4D97-AF65-F5344CB8AC3E}">
        <p14:creationId xmlns:p14="http://schemas.microsoft.com/office/powerpoint/2010/main" val="994324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Sterile neutrinos are present in most extensions of the standard model and in principle can have any mass.  Very heavy sterile neutrinos are used in the minimal type I seesaw model and play a pivotal role in leptogensis. </a:t>
            </a:r>
          </a:p>
          <a:p>
            <a:pPr eaLnBrk="1" hangingPunct="1"/>
            <a:r>
              <a:rPr lang="en-US" altLang="en-US" dirty="0" smtClean="0"/>
              <a:t> </a:t>
            </a:r>
          </a:p>
          <a:p>
            <a:pPr eaLnBrk="1" hangingPunct="1"/>
            <a:r>
              <a:rPr lang="en-US" altLang="en-US" dirty="0" smtClean="0"/>
              <a:t>Of course this is not the sterile neutrino we’re talking about here.  Such a heavy sterile neutrino would not mix with the light active flavors.  Somewhat more complex models can be constructed to include sterile neutrinos.</a:t>
            </a:r>
          </a:p>
        </p:txBody>
      </p:sp>
      <p:sp>
        <p:nvSpPr>
          <p:cNvPr id="4" name="Slide Number Placeholder 3"/>
          <p:cNvSpPr>
            <a:spLocks noGrp="1"/>
          </p:cNvSpPr>
          <p:nvPr>
            <p:ph type="sldNum" sz="quarter" idx="5"/>
          </p:nvPr>
        </p:nvSpPr>
        <p:spPr/>
        <p:txBody>
          <a:bodyPr/>
          <a:lstStyle/>
          <a:p>
            <a:pPr>
              <a:defRPr/>
            </a:pPr>
            <a:fld id="{7E9AA57B-7102-4BC9-B4FE-FC6762A13FCC}" type="slidenum">
              <a:rPr lang="en-US" smtClean="0"/>
              <a:pPr>
                <a:defRPr/>
              </a:pPr>
              <a:t>43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P(mu,</a:t>
            </a:r>
            <a:r>
              <a:rPr lang="en-US" baseline="0" dirty="0" smtClean="0"/>
              <a:t> e) depends on  both U(e,4) and U(mu,4), you can have </a:t>
            </a:r>
            <a:r>
              <a:rPr lang="en-US" baseline="0" dirty="0" err="1" smtClean="0"/>
              <a:t>nu_e</a:t>
            </a:r>
            <a:r>
              <a:rPr lang="en-US" baseline="0" dirty="0" smtClean="0"/>
              <a:t> disappearance without </a:t>
            </a:r>
            <a:r>
              <a:rPr lang="en-US" baseline="0" dirty="0" err="1" smtClean="0"/>
              <a:t>nu_e</a:t>
            </a:r>
            <a:r>
              <a:rPr lang="en-US" baseline="0" dirty="0" smtClean="0"/>
              <a:t> appearance, but you can’t have </a:t>
            </a:r>
            <a:r>
              <a:rPr lang="en-US" baseline="0" dirty="0" err="1" smtClean="0"/>
              <a:t>nu_e</a:t>
            </a:r>
            <a:r>
              <a:rPr lang="en-US" baseline="0" dirty="0" smtClean="0"/>
              <a:t> appearance without </a:t>
            </a:r>
            <a:r>
              <a:rPr lang="en-US" baseline="0" dirty="0" err="1" smtClean="0"/>
              <a:t>nu_mu</a:t>
            </a:r>
            <a:r>
              <a:rPr lang="en-US" baseline="0" dirty="0" smtClean="0"/>
              <a:t> disappearance.  </a:t>
            </a:r>
            <a:endParaRPr lang="en-US" dirty="0"/>
          </a:p>
        </p:txBody>
      </p:sp>
      <p:sp>
        <p:nvSpPr>
          <p:cNvPr id="4" name="Slide Number Placeholder 3"/>
          <p:cNvSpPr>
            <a:spLocks noGrp="1"/>
          </p:cNvSpPr>
          <p:nvPr>
            <p:ph type="sldNum" sz="quarter" idx="10"/>
          </p:nvPr>
        </p:nvSpPr>
        <p:spPr/>
        <p:txBody>
          <a:bodyPr/>
          <a:lstStyle/>
          <a:p>
            <a:fld id="{7BFD074A-9455-4784-BED0-F32AF143BD10}" type="slidenum">
              <a:rPr lang="en-US" smtClean="0"/>
              <a:t>55</a:t>
            </a:fld>
            <a:endParaRPr lang="en-US"/>
          </a:p>
        </p:txBody>
      </p:sp>
    </p:spTree>
    <p:extLst>
      <p:ext uri="{BB962C8B-B14F-4D97-AF65-F5344CB8AC3E}">
        <p14:creationId xmlns:p14="http://schemas.microsoft.com/office/powerpoint/2010/main" val="66598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4"/>
          <p:cNvSpPr>
            <a:spLocks noGrp="1" noChangeArrowheads="1"/>
          </p:cNvSpPr>
          <p:nvPr>
            <p:ph type="ftr" sz="quarter" idx="11"/>
          </p:nvPr>
        </p:nvSpPr>
        <p:spPr>
          <a:ln/>
        </p:spPr>
        <p:txBody>
          <a:bodyPr/>
          <a:lstStyle>
            <a:lvl1pPr>
              <a:defRPr/>
            </a:lvl1pPr>
          </a:lstStyle>
          <a:p>
            <a:pPr>
              <a:defRPr/>
            </a:pPr>
            <a:r>
              <a:rPr lang="en-US" smtClean="0"/>
              <a:t>Jonathan Link</a:t>
            </a:r>
            <a:endParaRPr lang="en-US"/>
          </a:p>
        </p:txBody>
      </p:sp>
      <p:sp>
        <p:nvSpPr>
          <p:cNvPr id="6" name="Slide Number Placeholder 5"/>
          <p:cNvSpPr>
            <a:spLocks noGrp="1"/>
          </p:cNvSpPr>
          <p:nvPr>
            <p:ph type="sldNum" sz="quarter" idx="12"/>
          </p:nvPr>
        </p:nvSpPr>
        <p:spPr>
          <a:xfrm>
            <a:off x="8534400" y="6096000"/>
            <a:ext cx="609600" cy="365125"/>
          </a:xfrm>
        </p:spPr>
        <p:txBody>
          <a:bodyPr/>
          <a:lstStyle/>
          <a:p>
            <a:fld id="{58762598-BB50-4F26-864B-85598D0DEBB3}" type="slidenum">
              <a:rPr lang="en-US" smtClean="0"/>
              <a:t>‹#›</a:t>
            </a:fld>
            <a:endParaRPr lang="en-US" dirty="0"/>
          </a:p>
        </p:txBody>
      </p:sp>
    </p:spTree>
    <p:extLst>
      <p:ext uri="{BB962C8B-B14F-4D97-AF65-F5344CB8AC3E}">
        <p14:creationId xmlns:p14="http://schemas.microsoft.com/office/powerpoint/2010/main" val="20871996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314" y="1"/>
            <a:ext cx="9147313" cy="685800"/>
          </a:xfrm>
          <a:prstGeom prst="rect">
            <a:avLst/>
          </a:prstGeom>
        </p:spPr>
        <p:txBody>
          <a:bodyPr/>
          <a:lstStyle>
            <a:lvl1pPr>
              <a:defRPr sz="3600">
                <a:solidFill>
                  <a:schemeClr val="bg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7" name="Rectangle 4"/>
          <p:cNvSpPr>
            <a:spLocks noGrp="1" noChangeArrowheads="1"/>
          </p:cNvSpPr>
          <p:nvPr>
            <p:ph type="ftr" sz="quarter" idx="3"/>
          </p:nvPr>
        </p:nvSpPr>
        <p:spPr bwMode="auto">
          <a:xfrm>
            <a:off x="2743200" y="6516688"/>
            <a:ext cx="3962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600" i="1">
                <a:solidFill>
                  <a:srgbClr val="EAEAEA"/>
                </a:solidFill>
                <a:effectLst>
                  <a:outerShdw blurRad="38100" dist="38100" dir="2700000" algn="tl">
                    <a:srgbClr val="C0C0C0"/>
                  </a:outerShdw>
                </a:effectLst>
                <a:cs typeface="+mn-cs"/>
              </a:defRPr>
            </a:lvl1pPr>
          </a:lstStyle>
          <a:p>
            <a:pPr fontAlgn="base">
              <a:spcBef>
                <a:spcPct val="0"/>
              </a:spcBef>
              <a:spcAft>
                <a:spcPct val="0"/>
              </a:spcAft>
              <a:defRPr/>
            </a:pPr>
            <a:r>
              <a:rPr lang="en-US" dirty="0" smtClean="0"/>
              <a:t>Jonathan Link</a:t>
            </a:r>
            <a:endParaRPr lang="en-US" dirty="0"/>
          </a:p>
        </p:txBody>
      </p:sp>
      <p:sp>
        <p:nvSpPr>
          <p:cNvPr id="8" name="Slide Number Placeholder 5"/>
          <p:cNvSpPr>
            <a:spLocks noGrp="1"/>
          </p:cNvSpPr>
          <p:nvPr>
            <p:ph type="sldNum" sz="quarter" idx="12"/>
          </p:nvPr>
        </p:nvSpPr>
        <p:spPr>
          <a:xfrm>
            <a:off x="8534400" y="6096000"/>
            <a:ext cx="609600" cy="365125"/>
          </a:xfrm>
        </p:spPr>
        <p:txBody>
          <a:bodyPr/>
          <a:lstStyle/>
          <a:p>
            <a:fld id="{58762598-BB50-4F26-864B-85598D0DEBB3}" type="slidenum">
              <a:rPr lang="en-US" smtClean="0"/>
              <a:t>‹#›</a:t>
            </a:fld>
            <a:endParaRPr lang="en-US" dirty="0"/>
          </a:p>
        </p:txBody>
      </p:sp>
    </p:spTree>
    <p:extLst>
      <p:ext uri="{BB962C8B-B14F-4D97-AF65-F5344CB8AC3E}">
        <p14:creationId xmlns:p14="http://schemas.microsoft.com/office/powerpoint/2010/main" val="19285061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5D89160-0DE0-4F75-9320-410865B23BB7}" type="datetimeFigureOut">
              <a:rPr lang="en-US" smtClean="0"/>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775F2A-3656-44DC-8E6D-85FA963F5FF3}" type="slidenum">
              <a:rPr lang="en-US" smtClean="0"/>
              <a:t>‹#›</a:t>
            </a:fld>
            <a:endParaRPr lang="en-US"/>
          </a:p>
        </p:txBody>
      </p:sp>
    </p:spTree>
    <p:extLst>
      <p:ext uri="{BB962C8B-B14F-4D97-AF65-F5344CB8AC3E}">
        <p14:creationId xmlns:p14="http://schemas.microsoft.com/office/powerpoint/2010/main" val="954772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a:p>
        </p:txBody>
      </p:sp>
      <p:sp>
        <p:nvSpPr>
          <p:cNvPr id="3" name="Date Placeholder 2"/>
          <p:cNvSpPr>
            <a:spLocks noGrp="1"/>
          </p:cNvSpPr>
          <p:nvPr>
            <p:ph type="dt" sz="half" idx="10"/>
          </p:nvPr>
        </p:nvSpPr>
        <p:spPr>
          <a:xfrm>
            <a:off x="628650" y="6356351"/>
            <a:ext cx="2057400" cy="365125"/>
          </a:xfrm>
          <a:prstGeom prst="rect">
            <a:avLst/>
          </a:prstGeom>
        </p:spPr>
        <p:txBody>
          <a:bodyPr/>
          <a:lstStyle>
            <a:lvl1pPr>
              <a:defRPr>
                <a:latin typeface="Times New Roman" panose="02020603050405020304" pitchFamily="18" charset="0"/>
                <a:cs typeface="Times New Roman" panose="02020603050405020304" pitchFamily="18" charset="0"/>
              </a:defRPr>
            </a:lvl1pPr>
          </a:lstStyle>
          <a:p>
            <a:fld id="{97506D10-A739-4018-921E-FBD3BDBEFA13}" type="datetime1">
              <a:rPr lang="en-US" smtClean="0"/>
              <a:t>12/13/2016</a:t>
            </a:fld>
            <a:endParaRPr lang="en-US"/>
          </a:p>
        </p:txBody>
      </p:sp>
      <p:sp>
        <p:nvSpPr>
          <p:cNvPr id="4" name="Footer Placeholder 3"/>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S. Pal, Virginia Tech</a:t>
            </a:r>
            <a:endParaRPr lang="en-US"/>
          </a:p>
        </p:txBody>
      </p:sp>
      <p:sp>
        <p:nvSpPr>
          <p:cNvPr id="5" name="Slide Number Placeholder 4"/>
          <p:cNvSpPr>
            <a:spLocks noGrp="1"/>
          </p:cNvSpPr>
          <p:nvPr>
            <p:ph type="sldNum" sz="quarter" idx="12"/>
          </p:nvPr>
        </p:nvSpPr>
        <p:spPr>
          <a:xfrm>
            <a:off x="8201797" y="6356351"/>
            <a:ext cx="313553" cy="365125"/>
          </a:xfrm>
          <a:solidFill>
            <a:schemeClr val="accent4">
              <a:lumMod val="20000"/>
              <a:lumOff val="80000"/>
            </a:schemeClr>
          </a:solidFill>
        </p:spPr>
        <p:txBody>
          <a:bodyPr/>
          <a:lstStyle>
            <a:lvl1pPr algn="ctr">
              <a:defRPr>
                <a:latin typeface="Times New Roman" panose="02020603050405020304" pitchFamily="18" charset="0"/>
                <a:cs typeface="Times New Roman" panose="02020603050405020304" pitchFamily="18" charset="0"/>
              </a:defRPr>
            </a:lvl1pPr>
          </a:lstStyle>
          <a:p>
            <a:fld id="{DDE95947-A39C-4871-B429-FD5D79714605}" type="slidenum">
              <a:rPr lang="en-US" smtClean="0"/>
              <a:pPr/>
              <a:t>‹#›</a:t>
            </a:fld>
            <a:endParaRPr lang="en-US"/>
          </a:p>
        </p:txBody>
      </p:sp>
    </p:spTree>
    <p:extLst>
      <p:ext uri="{BB962C8B-B14F-4D97-AF65-F5344CB8AC3E}">
        <p14:creationId xmlns:p14="http://schemas.microsoft.com/office/powerpoint/2010/main" val="22467126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lvl1pPr>
              <a:defRPr>
                <a:latin typeface="Times New Roman" panose="02020603050405020304" pitchFamily="18" charset="0"/>
                <a:cs typeface="Times New Roman" panose="02020603050405020304" pitchFamily="18" charset="0"/>
              </a:defRPr>
            </a:lvl1pPr>
          </a:lstStyle>
          <a:p>
            <a:fld id="{CF91EE2D-0807-4545-BB01-20E6856C5890}" type="datetime1">
              <a:rPr lang="en-US" smtClean="0"/>
              <a:t>12/13/2016</a:t>
            </a:fld>
            <a:endParaRPr lang="en-US" dirty="0"/>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S. Pal, Virginia Tech</a:t>
            </a:r>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DDE95947-A39C-4871-B429-FD5D79714605}" type="slidenum">
              <a:rPr lang="en-US" smtClean="0"/>
              <a:pPr/>
              <a:t>‹#›</a:t>
            </a:fld>
            <a:endParaRPr lang="en-US"/>
          </a:p>
        </p:txBody>
      </p:sp>
    </p:spTree>
    <p:extLst>
      <p:ext uri="{BB962C8B-B14F-4D97-AF65-F5344CB8AC3E}">
        <p14:creationId xmlns:p14="http://schemas.microsoft.com/office/powerpoint/2010/main" val="25039014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vt_banner"/>
          <p:cNvPicPr>
            <a:picLocks noChangeAspect="1" noChangeArrowheads="1"/>
          </p:cNvPicPr>
          <p:nvPr/>
        </p:nvPicPr>
        <p:blipFill>
          <a:blip r:embed="rId7" cstate="print"/>
          <a:srcRect/>
          <a:stretch>
            <a:fillRect/>
          </a:stretch>
        </p:blipFill>
        <p:spPr bwMode="auto">
          <a:xfrm>
            <a:off x="0" y="6477000"/>
            <a:ext cx="9144000" cy="381000"/>
          </a:xfrm>
          <a:prstGeom prst="rect">
            <a:avLst/>
          </a:prstGeom>
          <a:noFill/>
          <a:ln w="9525">
            <a:noFill/>
            <a:miter lim="800000"/>
            <a:headEnd/>
            <a:tailEnd/>
          </a:ln>
        </p:spPr>
      </p:pic>
      <p:sp>
        <p:nvSpPr>
          <p:cNvPr id="7172" name="Rectangle 4"/>
          <p:cNvSpPr>
            <a:spLocks noGrp="1" noChangeArrowheads="1"/>
          </p:cNvSpPr>
          <p:nvPr>
            <p:ph type="ftr" sz="quarter" idx="3"/>
          </p:nvPr>
        </p:nvSpPr>
        <p:spPr bwMode="auto">
          <a:xfrm>
            <a:off x="2743200" y="6516688"/>
            <a:ext cx="3962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600" i="1">
                <a:solidFill>
                  <a:srgbClr val="EAEAEA"/>
                </a:solidFill>
                <a:effectLst>
                  <a:outerShdw blurRad="38100" dist="38100" dir="2700000" algn="tl">
                    <a:srgbClr val="C0C0C0"/>
                  </a:outerShdw>
                </a:effectLst>
                <a:cs typeface="+mn-cs"/>
              </a:defRPr>
            </a:lvl1pPr>
          </a:lstStyle>
          <a:p>
            <a:pPr fontAlgn="base">
              <a:spcBef>
                <a:spcPct val="0"/>
              </a:spcBef>
              <a:spcAft>
                <a:spcPct val="0"/>
              </a:spcAft>
              <a:defRPr/>
            </a:pPr>
            <a:r>
              <a:rPr lang="en-US" smtClean="0"/>
              <a:t>Jonathan Link</a:t>
            </a:r>
            <a:endParaRPr lang="en-US"/>
          </a:p>
        </p:txBody>
      </p:sp>
      <p:pic>
        <p:nvPicPr>
          <p:cNvPr id="2053" name="Picture 5"/>
          <p:cNvPicPr>
            <a:picLocks noChangeAspect="1" noChangeArrowheads="1"/>
          </p:cNvPicPr>
          <p:nvPr/>
        </p:nvPicPr>
        <p:blipFill>
          <a:blip r:embed="rId8" cstate="print"/>
          <a:srcRect/>
          <a:stretch>
            <a:fillRect/>
          </a:stretch>
        </p:blipFill>
        <p:spPr bwMode="auto">
          <a:xfrm>
            <a:off x="0" y="0"/>
            <a:ext cx="9144000" cy="695325"/>
          </a:xfrm>
          <a:prstGeom prst="rect">
            <a:avLst/>
          </a:prstGeom>
          <a:noFill/>
          <a:ln w="9525">
            <a:noFill/>
            <a:miter lim="800000"/>
            <a:headEnd/>
            <a:tailEnd/>
          </a:ln>
        </p:spPr>
      </p:pic>
      <p:sp>
        <p:nvSpPr>
          <p:cNvPr id="2" name="Slide Number Placeholder 1"/>
          <p:cNvSpPr>
            <a:spLocks noGrp="1"/>
          </p:cNvSpPr>
          <p:nvPr>
            <p:ph type="sldNum" sz="quarter" idx="4"/>
          </p:nvPr>
        </p:nvSpPr>
        <p:spPr>
          <a:xfrm>
            <a:off x="8525522" y="6098539"/>
            <a:ext cx="609600"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DCA64992-74BB-40E7-8BBB-4D72BECC74A2}" type="slidenum">
              <a:rPr lang="en-US" smtClean="0">
                <a:solidFill>
                  <a:srgbClr val="000000">
                    <a:tint val="75000"/>
                  </a:srgbClr>
                </a:solidFill>
              </a:rPr>
              <a:pPr/>
              <a:t>‹#›</a:t>
            </a:fld>
            <a:endParaRPr lang="en-US" dirty="0">
              <a:solidFill>
                <a:srgbClr val="000000">
                  <a:tint val="75000"/>
                </a:srgbClr>
              </a:solidFill>
            </a:endParaRPr>
          </a:p>
        </p:txBody>
      </p:sp>
      <p:pic>
        <p:nvPicPr>
          <p:cNvPr id="6" name="Picture 5"/>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958848" y="6489822"/>
            <a:ext cx="686763" cy="344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userDrawn="1"/>
        </p:nvSpPr>
        <p:spPr>
          <a:xfrm>
            <a:off x="8612277" y="6481174"/>
            <a:ext cx="536422" cy="369332"/>
          </a:xfrm>
          <a:prstGeom prst="rect">
            <a:avLst/>
          </a:prstGeom>
          <a:noFill/>
        </p:spPr>
        <p:txBody>
          <a:bodyPr wrap="square" lIns="0" tIns="0" rIns="0" bIns="0" rtlCol="0">
            <a:spAutoFit/>
          </a:bodyPr>
          <a:lstStyle/>
          <a:p>
            <a:pPr algn="ctr" fontAlgn="base">
              <a:spcBef>
                <a:spcPct val="0"/>
              </a:spcBef>
              <a:spcAft>
                <a:spcPct val="0"/>
              </a:spcAft>
            </a:pPr>
            <a:r>
              <a:rPr lang="en-US" sz="800" dirty="0">
                <a:solidFill>
                  <a:srgbClr val="FF6600"/>
                </a:solidFill>
                <a:effectLst>
                  <a:outerShdw blurRad="38100" dist="38100" dir="2700000" algn="tl">
                    <a:srgbClr val="000000">
                      <a:alpha val="43137"/>
                    </a:srgbClr>
                  </a:outerShdw>
                </a:effectLst>
                <a:cs typeface="Arial" pitchFamily="34" charset="0"/>
              </a:rPr>
              <a:t>Center for Neutrino Physics</a:t>
            </a:r>
          </a:p>
        </p:txBody>
      </p:sp>
    </p:spTree>
    <p:extLst>
      <p:ext uri="{BB962C8B-B14F-4D97-AF65-F5344CB8AC3E}">
        <p14:creationId xmlns:p14="http://schemas.microsoft.com/office/powerpoint/2010/main" val="342599843"/>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Lst>
  <p:timing>
    <p:tnLst>
      <p:par>
        <p:cTn id="1" dur="indefinite" restart="never" nodeType="tmRoot"/>
      </p:par>
    </p:tnLst>
  </p:timing>
  <p:hf sldNum="0"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69.png"/><Relationship Id="rId12"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73.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66.png"/><Relationship Id="rId9" Type="http://schemas.openxmlformats.org/officeDocument/2006/relationships/image" Target="../media/image71.png"/></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xml"/><Relationship Id="rId4"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1.jpeg"/></Relationships>
</file>

<file path=ppt/slides/_rels/slide4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100.png"/><Relationship Id="rId5" Type="http://schemas.openxmlformats.org/officeDocument/2006/relationships/image" Target="../media/image90.png"/><Relationship Id="rId4" Type="http://schemas.openxmlformats.org/officeDocument/2006/relationships/image" Target="../media/image80.png"/></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77.png"/><Relationship Id="rId7" Type="http://schemas.openxmlformats.org/officeDocument/2006/relationships/image" Target="../media/image100.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80.png"/><Relationship Id="rId4" Type="http://schemas.openxmlformats.org/officeDocument/2006/relationships/image" Target="../media/image74.png"/></Relationships>
</file>

<file path=ppt/slides/_rels/slide4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810.png"/><Relationship Id="rId2"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81.png"/><Relationship Id="rId1" Type="http://schemas.openxmlformats.org/officeDocument/2006/relationships/slideLayout" Target="../slideLayouts/slideLayout1.xml"/><Relationship Id="rId6" Type="http://schemas.openxmlformats.org/officeDocument/2006/relationships/image" Target="../media/image82.png"/><Relationship Id="rId5" Type="http://schemas.openxmlformats.org/officeDocument/2006/relationships/image" Target="../media/image98.png"/><Relationship Id="rId4" Type="http://schemas.openxmlformats.org/officeDocument/2006/relationships/image" Target="../media/image810.png"/></Relationships>
</file>

<file path=ppt/slides/_rels/slide5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84.png"/><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5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3" Type="http://schemas.openxmlformats.org/officeDocument/2006/relationships/image" Target="../media/image220.png"/><Relationship Id="rId3" Type="http://schemas.openxmlformats.org/officeDocument/2006/relationships/image" Target="../media/image5.png"/><Relationship Id="rId7" Type="http://schemas.openxmlformats.org/officeDocument/2006/relationships/image" Target="../media/image89.png"/><Relationship Id="rId12" Type="http://schemas.openxmlformats.org/officeDocument/2006/relationships/image" Target="../media/image290.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300.png"/><Relationship Id="rId5" Type="http://schemas.openxmlformats.org/officeDocument/2006/relationships/image" Target="../media/image170.png"/><Relationship Id="rId4" Type="http://schemas.openxmlformats.org/officeDocument/2006/relationships/image" Target="../media/image210.png"/><Relationship Id="rId14" Type="http://schemas.openxmlformats.org/officeDocument/2006/relationships/image" Target="../media/image91.png"/></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5.xml"/><Relationship Id="rId7" Type="http://schemas.openxmlformats.org/officeDocument/2006/relationships/image" Target="../media/image9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5.png"/><Relationship Id="rId5" Type="http://schemas.openxmlformats.org/officeDocument/2006/relationships/image" Target="../media/image94.png"/><Relationship Id="rId10" Type="http://schemas.openxmlformats.org/officeDocument/2006/relationships/image" Target="../media/image97.png"/><Relationship Id="rId4" Type="http://schemas.openxmlformats.org/officeDocument/2006/relationships/image" Target="../media/image93.png"/><Relationship Id="rId9" Type="http://schemas.openxmlformats.org/officeDocument/2006/relationships/image" Target="../media/image92.wmf"/></Relationships>
</file>

<file path=ppt/slides/_rels/slide5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80" y="5993295"/>
            <a:ext cx="9144000" cy="864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2" name="Text Box 4"/>
          <p:cNvSpPr txBox="1">
            <a:spLocks noChangeArrowheads="1"/>
          </p:cNvSpPr>
          <p:nvPr/>
        </p:nvSpPr>
        <p:spPr bwMode="auto">
          <a:xfrm>
            <a:off x="0" y="852651"/>
            <a:ext cx="9140020" cy="5546134"/>
          </a:xfrm>
          <a:prstGeom prst="rect">
            <a:avLst/>
          </a:prstGeom>
          <a:noFill/>
          <a:ln w="9525">
            <a:noFill/>
            <a:miter lim="800000"/>
            <a:headEnd/>
            <a:tailEnd/>
          </a:ln>
          <a:effectLst/>
        </p:spPr>
        <p:txBody>
          <a:bodyPr wrap="square">
            <a:spAutoFit/>
          </a:bodyPr>
          <a:lstStyle/>
          <a:p>
            <a:pPr algn="ctr" fontAlgn="base">
              <a:spcBef>
                <a:spcPct val="50000"/>
              </a:spcBef>
              <a:spcAft>
                <a:spcPct val="0"/>
              </a:spcAft>
              <a:defRPr/>
            </a:pPr>
            <a:r>
              <a:rPr lang="en-US" sz="4800" dirty="0" smtClean="0">
                <a:solidFill>
                  <a:srgbClr val="2A3674"/>
                </a:solidFill>
                <a:effectLst>
                  <a:outerShdw blurRad="38100" dist="38100" dir="2700000" algn="tl">
                    <a:srgbClr val="000000">
                      <a:alpha val="43137"/>
                    </a:srgbClr>
                  </a:outerShdw>
                </a:effectLst>
                <a:cs typeface="Arial" pitchFamily="34" charset="0"/>
              </a:rPr>
              <a:t>CHANDLER: A New Technology for Surface-level Reactor Neutrino Detection</a:t>
            </a:r>
            <a:endParaRPr lang="en-US" sz="4800" dirty="0">
              <a:solidFill>
                <a:srgbClr val="2A3674"/>
              </a:solidFill>
              <a:effectLst>
                <a:outerShdw blurRad="38100" dist="38100" dir="2700000" algn="tl">
                  <a:srgbClr val="000000">
                    <a:alpha val="43137"/>
                  </a:srgbClr>
                </a:outerShdw>
              </a:effectLst>
            </a:endParaRPr>
          </a:p>
          <a:p>
            <a:pPr algn="ctr" fontAlgn="base">
              <a:spcBef>
                <a:spcPts val="4800"/>
              </a:spcBef>
              <a:spcAft>
                <a:spcPct val="0"/>
              </a:spcAft>
              <a:defRPr/>
            </a:pPr>
            <a:r>
              <a:rPr lang="en-US" sz="3200" dirty="0" smtClean="0">
                <a:solidFill>
                  <a:srgbClr val="7294C4"/>
                </a:solidFill>
                <a:effectLst>
                  <a:outerShdw blurRad="38100" dist="38100" dir="2700000" algn="tl">
                    <a:srgbClr val="C0C0C0"/>
                  </a:outerShdw>
                </a:effectLst>
              </a:rPr>
              <a:t>Jonathan </a:t>
            </a:r>
            <a:r>
              <a:rPr lang="en-US" sz="3200" dirty="0">
                <a:solidFill>
                  <a:srgbClr val="7294C4"/>
                </a:solidFill>
                <a:effectLst>
                  <a:outerShdw blurRad="38100" dist="38100" dir="2700000" algn="tl">
                    <a:srgbClr val="C0C0C0"/>
                  </a:outerShdw>
                </a:effectLst>
              </a:rPr>
              <a:t>Link</a:t>
            </a:r>
          </a:p>
          <a:p>
            <a:pPr algn="ctr" fontAlgn="base">
              <a:spcBef>
                <a:spcPts val="1200"/>
              </a:spcBef>
              <a:spcAft>
                <a:spcPct val="0"/>
              </a:spcAft>
              <a:defRPr/>
            </a:pPr>
            <a:r>
              <a:rPr lang="en-US" sz="2400" dirty="0" smtClean="0">
                <a:solidFill>
                  <a:srgbClr val="660000"/>
                </a:solidFill>
                <a:effectLst>
                  <a:outerShdw blurRad="38100" dist="38100" dir="2700000" algn="tl">
                    <a:srgbClr val="C0C0C0"/>
                  </a:outerShdw>
                </a:effectLst>
              </a:rPr>
              <a:t>Center for Neutrino Physics, Virginia Tech</a:t>
            </a:r>
          </a:p>
          <a:p>
            <a:pPr algn="ctr" fontAlgn="base">
              <a:spcBef>
                <a:spcPct val="120000"/>
              </a:spcBef>
              <a:spcAft>
                <a:spcPct val="0"/>
              </a:spcAft>
              <a:defRPr/>
            </a:pPr>
            <a:r>
              <a:rPr lang="en-US" sz="3200" dirty="0" smtClean="0">
                <a:solidFill>
                  <a:srgbClr val="FF6600"/>
                </a:solidFill>
                <a:effectLst>
                  <a:outerShdw blurRad="38100" dist="38100" dir="2700000" algn="tl">
                    <a:srgbClr val="C0C0C0"/>
                  </a:outerShdw>
                </a:effectLst>
              </a:rPr>
              <a:t>IHEP Beijing Seminar</a:t>
            </a:r>
            <a:endParaRPr lang="en-US" sz="2000" dirty="0" smtClean="0">
              <a:solidFill>
                <a:schemeClr val="bg1"/>
              </a:solidFill>
              <a:effectLst>
                <a:outerShdw blurRad="38100" dist="38100" dir="2700000" algn="tl">
                  <a:srgbClr val="C0C0C0"/>
                </a:outerShdw>
              </a:effectLst>
            </a:endParaRPr>
          </a:p>
          <a:p>
            <a:pPr algn="ctr" fontAlgn="base">
              <a:spcBef>
                <a:spcPts val="1200"/>
              </a:spcBef>
              <a:spcAft>
                <a:spcPct val="0"/>
              </a:spcAft>
              <a:defRPr/>
            </a:pPr>
            <a:r>
              <a:rPr lang="en-US" sz="2400" dirty="0" smtClean="0">
                <a:solidFill>
                  <a:srgbClr val="2A3674"/>
                </a:solidFill>
                <a:effectLst>
                  <a:outerShdw blurRad="38100" dist="38100" dir="2700000" algn="tl">
                    <a:srgbClr val="C0C0C0"/>
                  </a:outerShdw>
                </a:effectLst>
              </a:rPr>
              <a:t>December 16, 2016</a:t>
            </a:r>
            <a:endParaRPr lang="en-US" sz="2400" dirty="0">
              <a:solidFill>
                <a:srgbClr val="2A3674"/>
              </a:solidFill>
              <a:effectLst>
                <a:outerShdw blurRad="38100" dist="38100" dir="2700000" algn="tl">
                  <a:srgbClr val="C0C0C0"/>
                </a:outerShdw>
              </a:effectLst>
            </a:endParaRPr>
          </a:p>
        </p:txBody>
      </p:sp>
    </p:spTree>
    <p:extLst>
      <p:ext uri="{BB962C8B-B14F-4D97-AF65-F5344CB8AC3E}">
        <p14:creationId xmlns:p14="http://schemas.microsoft.com/office/powerpoint/2010/main" val="1688961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25" y="735022"/>
            <a:ext cx="97155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65871" y="872838"/>
            <a:ext cx="1752600" cy="461665"/>
          </a:xfrm>
          <a:prstGeom prst="rect">
            <a:avLst/>
          </a:prstGeom>
          <a:noFill/>
        </p:spPr>
        <p:txBody>
          <a:bodyPr wrap="square" rtlCol="0">
            <a:spAutoFit/>
          </a:bodyPr>
          <a:lstStyle/>
          <a:p>
            <a:pPr algn="ctr"/>
            <a:r>
              <a:rPr lang="en-US" sz="2400" b="1" dirty="0" smtClean="0">
                <a:latin typeface="Arial Black" panose="020B0A04020102020204" pitchFamily="34" charset="0"/>
              </a:rPr>
              <a:t>LENS</a:t>
            </a:r>
            <a:endParaRPr lang="en-US" sz="2400" b="1" dirty="0">
              <a:latin typeface="Arial Black" panose="020B0A04020102020204" pitchFamily="34" charset="0"/>
            </a:endParaRPr>
          </a:p>
        </p:txBody>
      </p:sp>
      <p:grpSp>
        <p:nvGrpSpPr>
          <p:cNvPr id="6" name="Group 5"/>
          <p:cNvGrpSpPr/>
          <p:nvPr/>
        </p:nvGrpSpPr>
        <p:grpSpPr>
          <a:xfrm>
            <a:off x="6181725" y="759667"/>
            <a:ext cx="2809875" cy="2327834"/>
            <a:chOff x="6073588" y="1943099"/>
            <a:chExt cx="2809875" cy="2327834"/>
          </a:xfrm>
        </p:grpSpPr>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588" y="2305780"/>
              <a:ext cx="2809875" cy="1965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073589" y="1943099"/>
              <a:ext cx="2809874" cy="338554"/>
            </a:xfrm>
            <a:prstGeom prst="rect">
              <a:avLst/>
            </a:prstGeom>
            <a:noFill/>
          </p:spPr>
          <p:txBody>
            <a:bodyPr wrap="square" rtlCol="0">
              <a:spAutoFit/>
            </a:bodyPr>
            <a:lstStyle/>
            <a:p>
              <a:r>
                <a:rPr lang="en-US" sz="1600" dirty="0" err="1" smtClean="0">
                  <a:latin typeface="Arial" panose="020B0604020202020204" pitchFamily="34" charset="0"/>
                  <a:cs typeface="Arial" panose="020B0604020202020204" pitchFamily="34" charset="0"/>
                </a:rPr>
                <a:t>Sweany</a:t>
              </a:r>
              <a:r>
                <a:rPr lang="en-US" sz="1600" dirty="0" smtClean="0">
                  <a:latin typeface="Arial" panose="020B0604020202020204" pitchFamily="34" charset="0"/>
                  <a:cs typeface="Arial" panose="020B0604020202020204" pitchFamily="34" charset="0"/>
                </a:rPr>
                <a:t> et al., NIMA 769, 37</a:t>
              </a:r>
              <a:endParaRPr lang="en-US" sz="1600" dirty="0">
                <a:latin typeface="Arial" panose="020B0604020202020204" pitchFamily="34" charset="0"/>
                <a:cs typeface="Arial" panose="020B0604020202020204" pitchFamily="34" charset="0"/>
              </a:endParaRPr>
            </a:p>
          </p:txBody>
        </p:sp>
      </p:grpSp>
      <p:sp>
        <p:nvSpPr>
          <p:cNvPr id="7" name="TextBox 6"/>
          <p:cNvSpPr txBox="1"/>
          <p:nvPr/>
        </p:nvSpPr>
        <p:spPr>
          <a:xfrm>
            <a:off x="152400" y="20782"/>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Technological Convergence  </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TextBox 7"/>
          <p:cNvSpPr txBox="1"/>
          <p:nvPr/>
        </p:nvSpPr>
        <p:spPr>
          <a:xfrm>
            <a:off x="65809" y="2894568"/>
            <a:ext cx="2819400" cy="2031325"/>
          </a:xfrm>
          <a:prstGeom prst="rect">
            <a:avLst/>
          </a:prstGeom>
          <a:noFill/>
        </p:spPr>
        <p:txBody>
          <a:bodyPr wrap="square" rtlCol="0">
            <a:spAutoFit/>
          </a:bodyPr>
          <a:lstStyle/>
          <a:p>
            <a:r>
              <a:rPr lang="en-US" sz="1400" dirty="0" smtClean="0">
                <a:solidFill>
                  <a:srgbClr val="002060"/>
                </a:solidFill>
                <a:latin typeface="Times New Roman" panose="02020603050405020304" pitchFamily="18" charset="0"/>
                <a:cs typeface="Times New Roman" panose="02020603050405020304" pitchFamily="18" charset="0"/>
              </a:rPr>
              <a:t>The </a:t>
            </a:r>
            <a:r>
              <a:rPr lang="en-US" sz="1400" b="1" dirty="0" smtClean="0">
                <a:solidFill>
                  <a:srgbClr val="002060"/>
                </a:solidFill>
                <a:latin typeface="Times New Roman" panose="02020603050405020304" pitchFamily="18" charset="0"/>
                <a:cs typeface="Times New Roman" panose="02020603050405020304" pitchFamily="18" charset="0"/>
              </a:rPr>
              <a:t>Raghavan Optical Lattice </a:t>
            </a:r>
            <a:r>
              <a:rPr lang="en-US" sz="1400" dirty="0" smtClean="0">
                <a:solidFill>
                  <a:srgbClr val="002060"/>
                </a:solidFill>
                <a:latin typeface="Times New Roman" panose="02020603050405020304" pitchFamily="18" charset="0"/>
                <a:cs typeface="Times New Roman" panose="02020603050405020304" pitchFamily="18" charset="0"/>
              </a:rPr>
              <a:t>(ROL), invented by the late Virginia Tech professor, Raju </a:t>
            </a:r>
            <a:r>
              <a:rPr lang="en-US" sz="1400" dirty="0" err="1" smtClean="0">
                <a:solidFill>
                  <a:srgbClr val="002060"/>
                </a:solidFill>
                <a:latin typeface="Times New Roman" panose="02020603050405020304" pitchFamily="18" charset="0"/>
                <a:cs typeface="Times New Roman" panose="02020603050405020304" pitchFamily="18" charset="0"/>
              </a:rPr>
              <a:t>Ragahvan</a:t>
            </a:r>
            <a:r>
              <a:rPr lang="en-US" sz="1400" dirty="0" smtClean="0">
                <a:solidFill>
                  <a:srgbClr val="002060"/>
                </a:solidFill>
                <a:latin typeface="Times New Roman" panose="02020603050405020304" pitchFamily="18" charset="0"/>
                <a:cs typeface="Times New Roman" panose="02020603050405020304" pitchFamily="18" charset="0"/>
              </a:rPr>
              <a:t>, divides a totally active volume into cubical cells that are read-out by total internal reflection.  LENS was designed for solar neutrino detection and not optimized for reactor antineutrino detection.</a:t>
            </a:r>
            <a:endParaRPr lang="en-US" sz="1400" dirty="0">
              <a:solidFill>
                <a:srgbClr val="00206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895600" y="2944090"/>
            <a:ext cx="3124200" cy="2246769"/>
          </a:xfrm>
          <a:prstGeom prst="rect">
            <a:avLst/>
          </a:prstGeom>
          <a:noFill/>
        </p:spPr>
        <p:txBody>
          <a:bodyPr wrap="square" rtlCol="0">
            <a:spAutoFit/>
          </a:bodyPr>
          <a:lstStyle/>
          <a:p>
            <a:r>
              <a:rPr lang="en-US" sz="1400" dirty="0" smtClean="0">
                <a:solidFill>
                  <a:srgbClr val="002060"/>
                </a:solidFill>
                <a:latin typeface="Times New Roman" panose="02020603050405020304" pitchFamily="18" charset="0"/>
                <a:cs typeface="Times New Roman" panose="02020603050405020304" pitchFamily="18" charset="0"/>
              </a:rPr>
              <a:t>Optically isolated cubes, mated to </a:t>
            </a:r>
            <a:r>
              <a:rPr lang="en-US" sz="1400" b="1" baseline="30000" dirty="0" smtClean="0">
                <a:solidFill>
                  <a:srgbClr val="002060"/>
                </a:solidFill>
                <a:latin typeface="Times New Roman" panose="02020603050405020304" pitchFamily="18" charset="0"/>
                <a:cs typeface="Times New Roman" panose="02020603050405020304" pitchFamily="18" charset="0"/>
              </a:rPr>
              <a:t>6</a:t>
            </a:r>
            <a:r>
              <a:rPr lang="en-US" sz="1400" b="1" dirty="0" smtClean="0">
                <a:solidFill>
                  <a:srgbClr val="002060"/>
                </a:solidFill>
                <a:latin typeface="Times New Roman" panose="02020603050405020304" pitchFamily="18" charset="0"/>
                <a:cs typeface="Times New Roman" panose="02020603050405020304" pitchFamily="18" charset="0"/>
              </a:rPr>
              <a:t>LiF:ZnS(Ag) sheets</a:t>
            </a:r>
            <a:r>
              <a:rPr lang="en-US" sz="1400" dirty="0" smtClean="0">
                <a:solidFill>
                  <a:srgbClr val="002060"/>
                </a:solidFill>
                <a:latin typeface="Times New Roman" panose="02020603050405020304" pitchFamily="18" charset="0"/>
                <a:cs typeface="Times New Roman" panose="02020603050405020304" pitchFamily="18" charset="0"/>
              </a:rPr>
              <a:t>,</a:t>
            </a:r>
            <a:r>
              <a:rPr lang="en-US" sz="1400" b="1" dirty="0" smtClean="0">
                <a:solidFill>
                  <a:srgbClr val="002060"/>
                </a:solidFill>
                <a:latin typeface="Times New Roman" panose="02020603050405020304" pitchFamily="18" charset="0"/>
                <a:cs typeface="Times New Roman" panose="02020603050405020304" pitchFamily="18" charset="0"/>
              </a:rPr>
              <a:t> </a:t>
            </a:r>
            <a:r>
              <a:rPr lang="en-US" sz="1400" dirty="0" smtClean="0">
                <a:solidFill>
                  <a:srgbClr val="002060"/>
                </a:solidFill>
                <a:latin typeface="Times New Roman" panose="02020603050405020304" pitchFamily="18" charset="0"/>
                <a:cs typeface="Times New Roman" panose="02020603050405020304" pitchFamily="18" charset="0"/>
              </a:rPr>
              <a:t>are used to tag IBD. Light is read-out by wavelength shifting fibers in orthogonal directions.  It has the spatial resolution of the ROL optimized for reactor antineutrino detection.  The small cross-sectional area of the fibers limits the light collection, dilutes the energy resolution and lowers the efficiency.</a:t>
            </a:r>
            <a:endParaRPr lang="en-US" sz="1400" dirty="0">
              <a:solidFill>
                <a:srgbClr val="002060"/>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6181726" y="3142651"/>
            <a:ext cx="2809874" cy="2031325"/>
          </a:xfrm>
          <a:prstGeom prst="rect">
            <a:avLst/>
          </a:prstGeom>
          <a:noFill/>
        </p:spPr>
        <p:txBody>
          <a:bodyPr wrap="square" rtlCol="0">
            <a:spAutoFit/>
          </a:bodyPr>
          <a:lstStyle/>
          <a:p>
            <a:r>
              <a:rPr lang="en-US" sz="1400" dirty="0" smtClean="0">
                <a:solidFill>
                  <a:srgbClr val="002060"/>
                </a:solidFill>
                <a:latin typeface="Times New Roman" panose="02020603050405020304" pitchFamily="18" charset="0"/>
                <a:cs typeface="Times New Roman" panose="02020603050405020304" pitchFamily="18" charset="0"/>
              </a:rPr>
              <a:t>Used </a:t>
            </a:r>
            <a:r>
              <a:rPr lang="en-US" sz="1400" baseline="30000" dirty="0" smtClean="0">
                <a:solidFill>
                  <a:srgbClr val="002060"/>
                </a:solidFill>
                <a:latin typeface="Times New Roman" panose="02020603050405020304" pitchFamily="18" charset="0"/>
                <a:cs typeface="Times New Roman" panose="02020603050405020304" pitchFamily="18" charset="0"/>
              </a:rPr>
              <a:t>6</a:t>
            </a:r>
            <a:r>
              <a:rPr lang="en-US" sz="1400" dirty="0" smtClean="0">
                <a:solidFill>
                  <a:srgbClr val="002060"/>
                </a:solidFill>
                <a:latin typeface="Times New Roman" panose="02020603050405020304" pitchFamily="18" charset="0"/>
                <a:cs typeface="Times New Roman" panose="02020603050405020304" pitchFamily="18" charset="0"/>
              </a:rPr>
              <a:t>LiF:ZnS(Ag) sheets mated to a </a:t>
            </a:r>
            <a:r>
              <a:rPr lang="en-US" sz="1400" b="1" dirty="0" smtClean="0">
                <a:solidFill>
                  <a:srgbClr val="002060"/>
                </a:solidFill>
                <a:latin typeface="Times New Roman" panose="02020603050405020304" pitchFamily="18" charset="0"/>
                <a:cs typeface="Times New Roman" panose="02020603050405020304" pitchFamily="18" charset="0"/>
              </a:rPr>
              <a:t>solid bar of wavelength-shifting plastic scintillator</a:t>
            </a:r>
            <a:r>
              <a:rPr lang="en-US" sz="1400" dirty="0" smtClean="0">
                <a:solidFill>
                  <a:srgbClr val="002060"/>
                </a:solidFill>
                <a:latin typeface="Times New Roman" panose="02020603050405020304" pitchFamily="18" charset="0"/>
                <a:cs typeface="Times New Roman" panose="02020603050405020304" pitchFamily="18" charset="0"/>
              </a:rPr>
              <a:t>. This prototype demonstrated the feasibility of pairing the sheets to wavelength shifting plastic, but </a:t>
            </a:r>
            <a:r>
              <a:rPr lang="en-US" sz="1400" dirty="0">
                <a:solidFill>
                  <a:srgbClr val="002060"/>
                </a:solidFill>
                <a:latin typeface="Times New Roman" panose="02020603050405020304" pitchFamily="18" charset="0"/>
                <a:cs typeface="Times New Roman" panose="02020603050405020304" pitchFamily="18" charset="0"/>
              </a:rPr>
              <a:t>t</a:t>
            </a:r>
            <a:r>
              <a:rPr lang="en-US" sz="1400" dirty="0" smtClean="0">
                <a:solidFill>
                  <a:srgbClr val="002060"/>
                </a:solidFill>
                <a:latin typeface="Times New Roman" panose="02020603050405020304" pitchFamily="18" charset="0"/>
                <a:cs typeface="Times New Roman" panose="02020603050405020304" pitchFamily="18" charset="0"/>
              </a:rPr>
              <a:t>he long bars do not have the spatial resolution required for good background rejection </a:t>
            </a:r>
            <a:endParaRPr lang="en-US" sz="1400" dirty="0">
              <a:solidFill>
                <a:srgbClr val="002060"/>
              </a:solidFill>
              <a:latin typeface="Times New Roman" panose="02020603050405020304" pitchFamily="18" charset="0"/>
              <a:cs typeface="Times New Roman" panose="02020603050405020304" pitchFamily="18" charset="0"/>
            </a:endParaRPr>
          </a:p>
        </p:txBody>
      </p:sp>
      <p:grpSp>
        <p:nvGrpSpPr>
          <p:cNvPr id="9" name="Group 8"/>
          <p:cNvGrpSpPr/>
          <p:nvPr/>
        </p:nvGrpSpPr>
        <p:grpSpPr>
          <a:xfrm>
            <a:off x="152400" y="4925893"/>
            <a:ext cx="8839200" cy="1427506"/>
            <a:chOff x="152400" y="4967457"/>
            <a:chExt cx="8839200" cy="1427506"/>
          </a:xfrm>
        </p:grpSpPr>
        <p:cxnSp>
          <p:nvCxnSpPr>
            <p:cNvPr id="10" name="Straight Arrow Connector 9"/>
            <p:cNvCxnSpPr>
              <a:stCxn id="8" idx="2"/>
            </p:cNvCxnSpPr>
            <p:nvPr/>
          </p:nvCxnSpPr>
          <p:spPr>
            <a:xfrm>
              <a:off x="1475509" y="4967457"/>
              <a:ext cx="1579418" cy="597300"/>
            </a:xfrm>
            <a:prstGeom prst="straightConnector1">
              <a:avLst/>
            </a:prstGeom>
            <a:ln w="31750">
              <a:solidFill>
                <a:srgbClr val="FF66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457700" y="5055776"/>
              <a:ext cx="0" cy="508981"/>
            </a:xfrm>
            <a:prstGeom prst="straightConnector1">
              <a:avLst/>
            </a:prstGeom>
            <a:ln w="31750">
              <a:solidFill>
                <a:srgbClr val="FF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019800" y="5177437"/>
              <a:ext cx="1566863" cy="387320"/>
            </a:xfrm>
            <a:prstGeom prst="straightConnector1">
              <a:avLst/>
            </a:prstGeom>
            <a:ln w="31750">
              <a:solidFill>
                <a:srgbClr val="FF66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52400" y="5502411"/>
              <a:ext cx="8839200" cy="892552"/>
            </a:xfrm>
            <a:prstGeom prst="rect">
              <a:avLst/>
            </a:prstGeom>
            <a:noFill/>
          </p:spPr>
          <p:txBody>
            <a:bodyPr wrap="square" rtlCol="0">
              <a:spAutoFit/>
            </a:bodyPr>
            <a:lstStyle/>
            <a:p>
              <a:pPr algn="ctr"/>
              <a:r>
                <a:rPr lang="en-US" sz="3600" dirty="0" smtClean="0">
                  <a:solidFill>
                    <a:srgbClr val="00B050"/>
                  </a:solidFill>
                  <a:latin typeface="Times New Roman" panose="02020603050405020304" pitchFamily="18" charset="0"/>
                  <a:cs typeface="Times New Roman" panose="02020603050405020304" pitchFamily="18" charset="0"/>
                </a:rPr>
                <a:t>CHANDLER</a:t>
              </a:r>
              <a:endParaRPr lang="en-US" sz="1600" dirty="0" smtClean="0">
                <a:solidFill>
                  <a:srgbClr val="00B050"/>
                </a:solidFill>
                <a:latin typeface="Times New Roman" panose="02020603050405020304" pitchFamily="18" charset="0"/>
                <a:cs typeface="Times New Roman" panose="02020603050405020304" pitchFamily="18" charset="0"/>
              </a:endParaRPr>
            </a:p>
            <a:p>
              <a:pPr algn="ctr"/>
              <a:r>
                <a:rPr lang="en-US" sz="1600" u="sng" dirty="0" smtClean="0">
                  <a:solidFill>
                    <a:srgbClr val="00B050"/>
                  </a:solidFill>
                  <a:latin typeface="Times New Roman" panose="02020603050405020304" pitchFamily="18" charset="0"/>
                  <a:cs typeface="Times New Roman" panose="02020603050405020304" pitchFamily="18" charset="0"/>
                </a:rPr>
                <a:t>C</a:t>
              </a:r>
              <a:r>
                <a:rPr lang="en-US" sz="1600" dirty="0" smtClean="0">
                  <a:solidFill>
                    <a:srgbClr val="00B050"/>
                  </a:solidFill>
                  <a:latin typeface="Times New Roman" panose="02020603050405020304" pitchFamily="18" charset="0"/>
                  <a:cs typeface="Times New Roman" panose="02020603050405020304" pitchFamily="18" charset="0"/>
                </a:rPr>
                <a:t>arbon </a:t>
              </a:r>
              <a:r>
                <a:rPr lang="en-US" sz="1600" u="sng" dirty="0" smtClean="0">
                  <a:solidFill>
                    <a:srgbClr val="00B050"/>
                  </a:solidFill>
                  <a:latin typeface="Times New Roman" panose="02020603050405020304" pitchFamily="18" charset="0"/>
                  <a:cs typeface="Times New Roman" panose="02020603050405020304" pitchFamily="18" charset="0"/>
                </a:rPr>
                <a:t>H</a:t>
              </a:r>
              <a:r>
                <a:rPr lang="en-US" sz="1600" dirty="0" smtClean="0">
                  <a:solidFill>
                    <a:srgbClr val="00B050"/>
                  </a:solidFill>
                  <a:latin typeface="Times New Roman" panose="02020603050405020304" pitchFamily="18" charset="0"/>
                  <a:cs typeface="Times New Roman" panose="02020603050405020304" pitchFamily="18" charset="0"/>
                </a:rPr>
                <a:t>ydrogen </a:t>
              </a:r>
              <a:r>
                <a:rPr lang="en-US" sz="1600" u="sng" dirty="0" smtClean="0">
                  <a:solidFill>
                    <a:srgbClr val="00B050"/>
                  </a:solidFill>
                  <a:latin typeface="Times New Roman" panose="02020603050405020304" pitchFamily="18" charset="0"/>
                  <a:cs typeface="Times New Roman" panose="02020603050405020304" pitchFamily="18" charset="0"/>
                </a:rPr>
                <a:t>A</a:t>
              </a:r>
              <a:r>
                <a:rPr lang="en-US" sz="1600" dirty="0" smtClean="0">
                  <a:solidFill>
                    <a:srgbClr val="00B050"/>
                  </a:solidFill>
                  <a:latin typeface="Times New Roman" panose="02020603050405020304" pitchFamily="18" charset="0"/>
                  <a:cs typeface="Times New Roman" panose="02020603050405020304" pitchFamily="18" charset="0"/>
                </a:rPr>
                <a:t>nti-</a:t>
              </a:r>
              <a:r>
                <a:rPr lang="en-US" sz="1600" u="sng" dirty="0" smtClean="0">
                  <a:solidFill>
                    <a:srgbClr val="00B050"/>
                  </a:solidFill>
                  <a:latin typeface="Times New Roman" panose="02020603050405020304" pitchFamily="18" charset="0"/>
                  <a:cs typeface="Times New Roman" panose="02020603050405020304" pitchFamily="18" charset="0"/>
                </a:rPr>
                <a:t>N</a:t>
              </a:r>
              <a:r>
                <a:rPr lang="en-US" sz="1600" dirty="0" smtClean="0">
                  <a:solidFill>
                    <a:srgbClr val="00B050"/>
                  </a:solidFill>
                  <a:latin typeface="Times New Roman" panose="02020603050405020304" pitchFamily="18" charset="0"/>
                  <a:cs typeface="Times New Roman" panose="02020603050405020304" pitchFamily="18" charset="0"/>
                </a:rPr>
                <a:t>eutrino </a:t>
              </a:r>
              <a:r>
                <a:rPr lang="en-US" sz="1600" u="sng" dirty="0" smtClean="0">
                  <a:solidFill>
                    <a:srgbClr val="00B050"/>
                  </a:solidFill>
                  <a:latin typeface="Times New Roman" panose="02020603050405020304" pitchFamily="18" charset="0"/>
                  <a:cs typeface="Times New Roman" panose="02020603050405020304" pitchFamily="18" charset="0"/>
                </a:rPr>
                <a:t>D</a:t>
              </a:r>
              <a:r>
                <a:rPr lang="en-US" sz="1600" dirty="0" smtClean="0">
                  <a:solidFill>
                    <a:srgbClr val="00B050"/>
                  </a:solidFill>
                  <a:latin typeface="Times New Roman" panose="02020603050405020304" pitchFamily="18" charset="0"/>
                  <a:cs typeface="Times New Roman" panose="02020603050405020304" pitchFamily="18" charset="0"/>
                </a:rPr>
                <a:t>etector with a </a:t>
              </a:r>
              <a:r>
                <a:rPr lang="en-US" sz="1600" u="sng" dirty="0" smtClean="0">
                  <a:solidFill>
                    <a:srgbClr val="00B050"/>
                  </a:solidFill>
                  <a:latin typeface="Times New Roman" panose="02020603050405020304" pitchFamily="18" charset="0"/>
                  <a:cs typeface="Times New Roman" panose="02020603050405020304" pitchFamily="18" charset="0"/>
                </a:rPr>
                <a:t>L</a:t>
              </a:r>
              <a:r>
                <a:rPr lang="en-US" sz="1600" dirty="0" smtClean="0">
                  <a:solidFill>
                    <a:srgbClr val="00B050"/>
                  </a:solidFill>
                  <a:latin typeface="Times New Roman" panose="02020603050405020304" pitchFamily="18" charset="0"/>
                  <a:cs typeface="Times New Roman" panose="02020603050405020304" pitchFamily="18" charset="0"/>
                </a:rPr>
                <a:t>ithium </a:t>
              </a:r>
              <a:r>
                <a:rPr lang="en-US" sz="1600" u="sng" dirty="0" smtClean="0">
                  <a:solidFill>
                    <a:srgbClr val="00B050"/>
                  </a:solidFill>
                  <a:latin typeface="Times New Roman" panose="02020603050405020304" pitchFamily="18" charset="0"/>
                  <a:cs typeface="Times New Roman" panose="02020603050405020304" pitchFamily="18" charset="0"/>
                </a:rPr>
                <a:t>E</a:t>
              </a:r>
              <a:r>
                <a:rPr lang="en-US" sz="1600" dirty="0" smtClean="0">
                  <a:solidFill>
                    <a:srgbClr val="00B050"/>
                  </a:solidFill>
                  <a:latin typeface="Times New Roman" panose="02020603050405020304" pitchFamily="18" charset="0"/>
                  <a:cs typeface="Times New Roman" panose="02020603050405020304" pitchFamily="18" charset="0"/>
                </a:rPr>
                <a:t>nhanced </a:t>
              </a:r>
              <a:r>
                <a:rPr lang="en-US" sz="1600" u="sng" dirty="0" smtClean="0">
                  <a:solidFill>
                    <a:srgbClr val="00B050"/>
                  </a:solidFill>
                  <a:latin typeface="Times New Roman" panose="02020603050405020304" pitchFamily="18" charset="0"/>
                  <a:cs typeface="Times New Roman" panose="02020603050405020304" pitchFamily="18" charset="0"/>
                </a:rPr>
                <a:t>R</a:t>
              </a:r>
              <a:r>
                <a:rPr lang="en-US" sz="1600" dirty="0" smtClean="0">
                  <a:solidFill>
                    <a:srgbClr val="00B050"/>
                  </a:solidFill>
                  <a:latin typeface="Times New Roman" panose="02020603050405020304" pitchFamily="18" charset="0"/>
                  <a:cs typeface="Times New Roman" panose="02020603050405020304" pitchFamily="18" charset="0"/>
                </a:rPr>
                <a:t>OL </a:t>
              </a:r>
              <a:endParaRPr lang="en-US" sz="1600" dirty="0">
                <a:latin typeface="Times New Roman" panose="02020603050405020304" pitchFamily="18" charset="0"/>
                <a:cs typeface="Times New Roman" panose="02020603050405020304" pitchFamily="18" charset="0"/>
              </a:endParaRPr>
            </a:p>
          </p:txBody>
        </p:sp>
      </p:gr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009" y="1298995"/>
            <a:ext cx="2548025" cy="1551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3689" y="1157112"/>
            <a:ext cx="2759421" cy="1747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1522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1394559" y="2869430"/>
            <a:ext cx="2723185" cy="2732784"/>
            <a:chOff x="4708405" y="1817659"/>
            <a:chExt cx="3824021" cy="3837495"/>
          </a:xfrm>
        </p:grpSpPr>
        <p:sp>
          <p:nvSpPr>
            <p:cNvPr id="3" name="Cube 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be 3"/>
            <p:cNvSpPr>
              <a:spLocks noChangeAspect="1"/>
            </p:cNvSpPr>
            <p:nvPr/>
          </p:nvSpPr>
          <p:spPr>
            <a:xfrm>
              <a:off x="4708405" y="1827614"/>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Cube 30"/>
          <p:cNvSpPr>
            <a:spLocks noChangeAspect="1"/>
          </p:cNvSpPr>
          <p:nvPr/>
        </p:nvSpPr>
        <p:spPr>
          <a:xfrm>
            <a:off x="1396104" y="2864669"/>
            <a:ext cx="2723185" cy="2735218"/>
          </a:xfrm>
          <a:prstGeom prst="cube">
            <a:avLst/>
          </a:prstGeom>
          <a:solidFill>
            <a:srgbClr val="FFFF00">
              <a:alpha val="65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609898" y="1408030"/>
            <a:ext cx="1919933" cy="977147"/>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385849" y="2847623"/>
            <a:ext cx="2746096" cy="703027"/>
            <a:chOff x="475933" y="1855624"/>
            <a:chExt cx="8334974" cy="2069648"/>
          </a:xfrm>
        </p:grpSpPr>
        <p:sp>
          <p:nvSpPr>
            <p:cNvPr id="6" name="Flowchart: Data 5"/>
            <p:cNvSpPr/>
            <p:nvPr/>
          </p:nvSpPr>
          <p:spPr>
            <a:xfrm>
              <a:off x="475933" y="2374160"/>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Data 6"/>
            <p:cNvSpPr/>
            <p:nvPr/>
          </p:nvSpPr>
          <p:spPr>
            <a:xfrm>
              <a:off x="988460" y="1855624"/>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a:grpSpLocks noChangeAspect="1"/>
          </p:cNvGrpSpPr>
          <p:nvPr/>
        </p:nvGrpSpPr>
        <p:grpSpPr>
          <a:xfrm>
            <a:off x="1396104" y="801145"/>
            <a:ext cx="2723185" cy="2735218"/>
            <a:chOff x="4708405" y="1807551"/>
            <a:chExt cx="3824021" cy="3840912"/>
          </a:xfrm>
        </p:grpSpPr>
        <p:sp>
          <p:nvSpPr>
            <p:cNvPr id="9" name="Cube 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be 9"/>
            <p:cNvSpPr>
              <a:spLocks noChangeAspect="1"/>
            </p:cNvSpPr>
            <p:nvPr/>
          </p:nvSpPr>
          <p:spPr>
            <a:xfrm>
              <a:off x="4708405" y="1807551"/>
              <a:ext cx="3824021" cy="3840912"/>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3" name="TextBox 12"/>
              <p:cNvSpPr txBox="1"/>
              <p:nvPr/>
            </p:nvSpPr>
            <p:spPr>
              <a:xfrm>
                <a:off x="220411" y="1147313"/>
                <a:ext cx="414201"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rgbClr val="FFC000"/>
                              </a:solidFill>
                              <a:latin typeface="Cambria Math"/>
                            </a:rPr>
                          </m:ctrlPr>
                        </m:sSubPr>
                        <m:e>
                          <m:acc>
                            <m:accPr>
                              <m:chr m:val="̅"/>
                              <m:ctrlPr>
                                <a:rPr lang="en-US" sz="2400" i="1" smtClean="0">
                                  <a:solidFill>
                                    <a:srgbClr val="FFC000"/>
                                  </a:solidFill>
                                  <a:latin typeface="Cambria Math"/>
                                </a:rPr>
                              </m:ctrlPr>
                            </m:accPr>
                            <m:e>
                              <m:r>
                                <m:rPr>
                                  <m:sty m:val="p"/>
                                </m:rPr>
                                <a:rPr lang="el-GR" sz="2400" i="1" smtClean="0">
                                  <a:solidFill>
                                    <a:srgbClr val="FFC000"/>
                                  </a:solidFill>
                                  <a:latin typeface="Cambria Math"/>
                                </a:rPr>
                                <m:t>ν</m:t>
                              </m:r>
                            </m:e>
                          </m:acc>
                        </m:e>
                        <m:sub>
                          <m:r>
                            <a:rPr lang="en-US" sz="2400" b="0" i="1" smtClean="0">
                              <a:solidFill>
                                <a:srgbClr val="FFC000"/>
                              </a:solidFill>
                              <a:latin typeface="Cambria Math"/>
                            </a:rPr>
                            <m:t>𝑒</m:t>
                          </m:r>
                        </m:sub>
                      </m:sSub>
                    </m:oMath>
                  </m:oMathPara>
                </a14:m>
                <a:endParaRPr lang="en-US" sz="2400" dirty="0">
                  <a:solidFill>
                    <a:srgbClr val="FFC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20411" y="1147313"/>
                <a:ext cx="414201" cy="369332"/>
              </a:xfrm>
              <a:prstGeom prst="rect">
                <a:avLst/>
              </a:prstGeom>
              <a:blipFill rotWithShape="1">
                <a:blip r:embed="rId2"/>
                <a:stretch>
                  <a:fillRect l="-2941" r="-26471" b="-11475"/>
                </a:stretch>
              </a:blipFill>
            </p:spPr>
            <p:txBody>
              <a:bodyPr/>
              <a:lstStyle/>
              <a:p>
                <a:r>
                  <a:rPr lang="en-US">
                    <a:noFill/>
                  </a:rPr>
                  <a:t> </a:t>
                </a:r>
              </a:p>
            </p:txBody>
          </p:sp>
        </mc:Fallback>
      </mc:AlternateContent>
      <p:cxnSp>
        <p:nvCxnSpPr>
          <p:cNvPr id="15" name="Straight Arrow Connector 14"/>
          <p:cNvCxnSpPr/>
          <p:nvPr/>
        </p:nvCxnSpPr>
        <p:spPr>
          <a:xfrm flipV="1">
            <a:off x="2535380" y="2024663"/>
            <a:ext cx="121668" cy="35705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08751" y="1602356"/>
            <a:ext cx="435177" cy="461665"/>
          </a:xfrm>
          <a:prstGeom prst="rect">
            <a:avLst/>
          </a:prstGeom>
          <a:noFill/>
        </p:spPr>
        <p:txBody>
          <a:bodyPr wrap="square" rtlCol="0">
            <a:spAutoFit/>
          </a:bodyPr>
          <a:lstStyle/>
          <a:p>
            <a:r>
              <a:rPr lang="en-US" sz="2400" i="1" dirty="0" smtClean="0">
                <a:solidFill>
                  <a:srgbClr val="FF0000"/>
                </a:solidFill>
              </a:rPr>
              <a:t>e</a:t>
            </a:r>
            <a:r>
              <a:rPr lang="en-US" sz="2400" baseline="30000" dirty="0" smtClean="0">
                <a:solidFill>
                  <a:srgbClr val="FF0000"/>
                </a:solidFill>
              </a:rPr>
              <a:t>+</a:t>
            </a:r>
            <a:endParaRPr lang="en-US" sz="2400" dirty="0">
              <a:solidFill>
                <a:srgbClr val="FF0000"/>
              </a:solidFill>
            </a:endParaRPr>
          </a:p>
        </p:txBody>
      </p:sp>
      <p:sp>
        <p:nvSpPr>
          <p:cNvPr id="19" name="TextBox 18"/>
          <p:cNvSpPr txBox="1"/>
          <p:nvPr/>
        </p:nvSpPr>
        <p:spPr>
          <a:xfrm>
            <a:off x="2369666" y="2102718"/>
            <a:ext cx="304800" cy="461665"/>
          </a:xfrm>
          <a:prstGeom prst="rect">
            <a:avLst/>
          </a:prstGeom>
          <a:noFill/>
        </p:spPr>
        <p:txBody>
          <a:bodyPr wrap="square" rtlCol="0">
            <a:spAutoFit/>
          </a:bodyPr>
          <a:lstStyle/>
          <a:p>
            <a:r>
              <a:rPr lang="en-US" sz="2400" i="1" dirty="0" smtClean="0">
                <a:solidFill>
                  <a:srgbClr val="002060"/>
                </a:solidFill>
              </a:rPr>
              <a:t>p</a:t>
            </a:r>
            <a:endParaRPr lang="en-US" sz="2400" dirty="0">
              <a:solidFill>
                <a:srgbClr val="002060"/>
              </a:solidFill>
            </a:endParaRPr>
          </a:p>
        </p:txBody>
      </p:sp>
      <p:sp>
        <p:nvSpPr>
          <p:cNvPr id="20" name="TextBox 19"/>
          <p:cNvSpPr txBox="1"/>
          <p:nvPr/>
        </p:nvSpPr>
        <p:spPr>
          <a:xfrm>
            <a:off x="2448649" y="2200200"/>
            <a:ext cx="180830" cy="369332"/>
          </a:xfrm>
          <a:prstGeom prst="rect">
            <a:avLst/>
          </a:prstGeom>
          <a:noFill/>
        </p:spPr>
        <p:txBody>
          <a:bodyPr wrap="square" lIns="0" tIns="0" rIns="0" bIns="0" rtlCol="0">
            <a:spAutoFit/>
          </a:bodyPr>
          <a:lstStyle/>
          <a:p>
            <a:pPr algn="ctr"/>
            <a:r>
              <a:rPr lang="en-US" sz="2400" i="1" dirty="0" smtClean="0">
                <a:solidFill>
                  <a:srgbClr val="FFFF00"/>
                </a:solidFill>
              </a:rPr>
              <a:t>n</a:t>
            </a:r>
            <a:endParaRPr lang="en-US" sz="2400" dirty="0">
              <a:solidFill>
                <a:srgbClr val="FFFF00"/>
              </a:solidFill>
            </a:endParaRPr>
          </a:p>
        </p:txBody>
      </p:sp>
      <p:sp>
        <p:nvSpPr>
          <p:cNvPr id="21" name="Freeform 20"/>
          <p:cNvSpPr/>
          <p:nvPr/>
        </p:nvSpPr>
        <p:spPr>
          <a:xfrm>
            <a:off x="2531858" y="2334865"/>
            <a:ext cx="548640" cy="748937"/>
          </a:xfrm>
          <a:custGeom>
            <a:avLst/>
            <a:gdLst>
              <a:gd name="connsiteX0" fmla="*/ 0 w 548640"/>
              <a:gd name="connsiteY0" fmla="*/ 43543 h 748937"/>
              <a:gd name="connsiteX1" fmla="*/ 269965 w 548640"/>
              <a:gd name="connsiteY1" fmla="*/ 191588 h 748937"/>
              <a:gd name="connsiteX2" fmla="*/ 330925 w 548640"/>
              <a:gd name="connsiteY2" fmla="*/ 87085 h 748937"/>
              <a:gd name="connsiteX3" fmla="*/ 444137 w 548640"/>
              <a:gd name="connsiteY3" fmla="*/ 148045 h 748937"/>
              <a:gd name="connsiteX4" fmla="*/ 313508 w 548640"/>
              <a:gd name="connsiteY4" fmla="*/ 261257 h 748937"/>
              <a:gd name="connsiteX5" fmla="*/ 87085 w 548640"/>
              <a:gd name="connsiteY5" fmla="*/ 287383 h 748937"/>
              <a:gd name="connsiteX6" fmla="*/ 182880 w 548640"/>
              <a:gd name="connsiteY6" fmla="*/ 52251 h 748937"/>
              <a:gd name="connsiteX7" fmla="*/ 330925 w 548640"/>
              <a:gd name="connsiteY7" fmla="*/ 0 h 748937"/>
              <a:gd name="connsiteX8" fmla="*/ 452845 w 548640"/>
              <a:gd name="connsiteY8" fmla="*/ 87085 h 748937"/>
              <a:gd name="connsiteX9" fmla="*/ 200297 w 548640"/>
              <a:gd name="connsiteY9" fmla="*/ 226423 h 748937"/>
              <a:gd name="connsiteX10" fmla="*/ 200297 w 548640"/>
              <a:gd name="connsiteY10" fmla="*/ 339634 h 748937"/>
              <a:gd name="connsiteX11" fmla="*/ 365760 w 548640"/>
              <a:gd name="connsiteY11" fmla="*/ 357051 h 748937"/>
              <a:gd name="connsiteX12" fmla="*/ 435428 w 548640"/>
              <a:gd name="connsiteY12" fmla="*/ 296091 h 748937"/>
              <a:gd name="connsiteX13" fmla="*/ 548640 w 548640"/>
              <a:gd name="connsiteY13" fmla="*/ 296091 h 748937"/>
              <a:gd name="connsiteX14" fmla="*/ 496388 w 548640"/>
              <a:gd name="connsiteY14" fmla="*/ 418011 h 748937"/>
              <a:gd name="connsiteX15" fmla="*/ 269965 w 548640"/>
              <a:gd name="connsiteY15" fmla="*/ 409303 h 748937"/>
              <a:gd name="connsiteX16" fmla="*/ 243840 w 548640"/>
              <a:gd name="connsiteY16" fmla="*/ 513805 h 748937"/>
              <a:gd name="connsiteX17" fmla="*/ 357051 w 548640"/>
              <a:gd name="connsiteY17" fmla="*/ 627017 h 748937"/>
              <a:gd name="connsiteX18" fmla="*/ 130628 w 548640"/>
              <a:gd name="connsiteY18" fmla="*/ 714103 h 748937"/>
              <a:gd name="connsiteX19" fmla="*/ 235131 w 548640"/>
              <a:gd name="connsiteY19" fmla="*/ 748937 h 748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48640" h="748937">
                <a:moveTo>
                  <a:pt x="0" y="43543"/>
                </a:moveTo>
                <a:lnTo>
                  <a:pt x="269965" y="191588"/>
                </a:lnTo>
                <a:lnTo>
                  <a:pt x="330925" y="87085"/>
                </a:lnTo>
                <a:lnTo>
                  <a:pt x="444137" y="148045"/>
                </a:lnTo>
                <a:lnTo>
                  <a:pt x="313508" y="261257"/>
                </a:lnTo>
                <a:lnTo>
                  <a:pt x="87085" y="287383"/>
                </a:lnTo>
                <a:lnTo>
                  <a:pt x="182880" y="52251"/>
                </a:lnTo>
                <a:lnTo>
                  <a:pt x="330925" y="0"/>
                </a:lnTo>
                <a:lnTo>
                  <a:pt x="452845" y="87085"/>
                </a:lnTo>
                <a:lnTo>
                  <a:pt x="200297" y="226423"/>
                </a:lnTo>
                <a:lnTo>
                  <a:pt x="200297" y="339634"/>
                </a:lnTo>
                <a:lnTo>
                  <a:pt x="365760" y="357051"/>
                </a:lnTo>
                <a:lnTo>
                  <a:pt x="435428" y="296091"/>
                </a:lnTo>
                <a:lnTo>
                  <a:pt x="548640" y="296091"/>
                </a:lnTo>
                <a:lnTo>
                  <a:pt x="496388" y="418011"/>
                </a:lnTo>
                <a:lnTo>
                  <a:pt x="269965" y="409303"/>
                </a:lnTo>
                <a:lnTo>
                  <a:pt x="243840" y="513805"/>
                </a:lnTo>
                <a:lnTo>
                  <a:pt x="357051" y="627017"/>
                </a:lnTo>
                <a:lnTo>
                  <a:pt x="130628" y="714103"/>
                </a:lnTo>
                <a:lnTo>
                  <a:pt x="235131" y="748937"/>
                </a:lnTo>
              </a:path>
            </a:pathLst>
          </a:cu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ube 29"/>
          <p:cNvSpPr>
            <a:spLocks noChangeAspect="1"/>
          </p:cNvSpPr>
          <p:nvPr/>
        </p:nvSpPr>
        <p:spPr>
          <a:xfrm>
            <a:off x="1394471" y="803021"/>
            <a:ext cx="2723185" cy="2735218"/>
          </a:xfrm>
          <a:prstGeom prst="cube">
            <a:avLst/>
          </a:prstGeom>
          <a:solidFill>
            <a:srgbClr val="FFFF00">
              <a:alpha val="65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2148458" y="2756963"/>
            <a:ext cx="1213251" cy="684182"/>
            <a:chOff x="6030520" y="3672258"/>
            <a:chExt cx="1213251" cy="684182"/>
          </a:xfrm>
        </p:grpSpPr>
        <p:sp>
          <p:nvSpPr>
            <p:cNvPr id="32" name="TextBox 31"/>
            <p:cNvSpPr txBox="1"/>
            <p:nvPr/>
          </p:nvSpPr>
          <p:spPr>
            <a:xfrm>
              <a:off x="6030520" y="3987108"/>
              <a:ext cx="414201" cy="369332"/>
            </a:xfrm>
            <a:prstGeom prst="rect">
              <a:avLst/>
            </a:prstGeom>
            <a:noFill/>
          </p:spPr>
          <p:txBody>
            <a:bodyPr wrap="square" lIns="0" tIns="0" rIns="0" bIns="0" rtlCol="0">
              <a:spAutoFit/>
            </a:bodyPr>
            <a:lstStyle/>
            <a:p>
              <a:r>
                <a:rPr lang="en-US" sz="2400" baseline="30000" dirty="0">
                  <a:solidFill>
                    <a:srgbClr val="C00000"/>
                  </a:solidFill>
                </a:rPr>
                <a:t>3</a:t>
              </a:r>
              <a:r>
                <a:rPr lang="en-US" sz="2400" dirty="0" smtClean="0">
                  <a:solidFill>
                    <a:srgbClr val="C00000"/>
                  </a:solidFill>
                </a:rPr>
                <a:t>H</a:t>
              </a:r>
              <a:endParaRPr lang="en-US" sz="2400" baseline="30000" dirty="0">
                <a:solidFill>
                  <a:srgbClr val="C00000"/>
                </a:solidFill>
              </a:endParaRPr>
            </a:p>
          </p:txBody>
        </p:sp>
        <p:sp>
          <p:nvSpPr>
            <p:cNvPr id="33" name="TextBox 32"/>
            <p:cNvSpPr txBox="1"/>
            <p:nvPr/>
          </p:nvSpPr>
          <p:spPr>
            <a:xfrm>
              <a:off x="6754648" y="3672258"/>
              <a:ext cx="489123" cy="369332"/>
            </a:xfrm>
            <a:prstGeom prst="rect">
              <a:avLst/>
            </a:prstGeom>
            <a:noFill/>
          </p:spPr>
          <p:txBody>
            <a:bodyPr wrap="square" lIns="0" tIns="0" rIns="0" bIns="0" rtlCol="0">
              <a:spAutoFit/>
            </a:bodyPr>
            <a:lstStyle/>
            <a:p>
              <a:r>
                <a:rPr lang="en-US" sz="2400" baseline="30000" dirty="0" smtClean="0">
                  <a:solidFill>
                    <a:srgbClr val="C00000"/>
                  </a:solidFill>
                </a:rPr>
                <a:t>4</a:t>
              </a:r>
              <a:r>
                <a:rPr lang="en-US" sz="2400" dirty="0" smtClean="0">
                  <a:solidFill>
                    <a:srgbClr val="C00000"/>
                  </a:solidFill>
                </a:rPr>
                <a:t>He</a:t>
              </a:r>
              <a:endParaRPr lang="en-US" sz="2400" baseline="30000" dirty="0">
                <a:solidFill>
                  <a:srgbClr val="C00000"/>
                </a:solidFill>
              </a:endParaRPr>
            </a:p>
          </p:txBody>
        </p:sp>
        <p:cxnSp>
          <p:nvCxnSpPr>
            <p:cNvPr id="35" name="Straight Arrow Connector 34"/>
            <p:cNvCxnSpPr/>
            <p:nvPr/>
          </p:nvCxnSpPr>
          <p:spPr>
            <a:xfrm flipH="1">
              <a:off x="6357938" y="4014788"/>
              <a:ext cx="271462" cy="15754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653211" y="3910016"/>
              <a:ext cx="161924" cy="91942"/>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46" name="Straight Connector 45"/>
          <p:cNvCxnSpPr/>
          <p:nvPr/>
        </p:nvCxnSpPr>
        <p:spPr>
          <a:xfrm>
            <a:off x="4958779" y="1900355"/>
            <a:ext cx="0" cy="222949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rot="16200000">
            <a:off x="3996649" y="2394606"/>
            <a:ext cx="1595718" cy="369332"/>
          </a:xfrm>
          <a:prstGeom prst="rect">
            <a:avLst/>
          </a:prstGeom>
          <a:noFill/>
        </p:spPr>
        <p:txBody>
          <a:bodyPr wrap="square" rtlCol="0">
            <a:spAutoFit/>
          </a:bodyPr>
          <a:lstStyle/>
          <a:p>
            <a:r>
              <a:rPr lang="en-US" dirty="0" smtClean="0"/>
              <a:t>Detected Light</a:t>
            </a:r>
            <a:endParaRPr lang="en-US" dirty="0"/>
          </a:p>
        </p:txBody>
      </p:sp>
      <p:sp>
        <p:nvSpPr>
          <p:cNvPr id="51" name="Freeform 50"/>
          <p:cNvSpPr/>
          <p:nvPr/>
        </p:nvSpPr>
        <p:spPr>
          <a:xfrm>
            <a:off x="5147038" y="2462419"/>
            <a:ext cx="3039035" cy="1676400"/>
          </a:xfrm>
          <a:custGeom>
            <a:avLst/>
            <a:gdLst>
              <a:gd name="connsiteX0" fmla="*/ 17930 w 3056965"/>
              <a:gd name="connsiteY0" fmla="*/ 1640541 h 1667435"/>
              <a:gd name="connsiteX1" fmla="*/ 0 w 3056965"/>
              <a:gd name="connsiteY1" fmla="*/ 0 h 1667435"/>
              <a:gd name="connsiteX2" fmla="*/ 349624 w 3056965"/>
              <a:gd name="connsiteY2" fmla="*/ 1667435 h 1667435"/>
              <a:gd name="connsiteX3" fmla="*/ 1506071 w 3056965"/>
              <a:gd name="connsiteY3" fmla="*/ 1658471 h 1667435"/>
              <a:gd name="connsiteX4" fmla="*/ 1506071 w 3056965"/>
              <a:gd name="connsiteY4" fmla="*/ 98612 h 1667435"/>
              <a:gd name="connsiteX5" fmla="*/ 3056965 w 3056965"/>
              <a:gd name="connsiteY5" fmla="*/ 896471 h 1667435"/>
              <a:gd name="connsiteX6" fmla="*/ 3056965 w 3056965"/>
              <a:gd name="connsiteY6" fmla="*/ 896471 h 1667435"/>
              <a:gd name="connsiteX0" fmla="*/ 0 w 3039035"/>
              <a:gd name="connsiteY0" fmla="*/ 1640541 h 1667435"/>
              <a:gd name="connsiteX1" fmla="*/ 35858 w 3039035"/>
              <a:gd name="connsiteY1" fmla="*/ 0 h 1667435"/>
              <a:gd name="connsiteX2" fmla="*/ 331694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331694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488141 w 3039035"/>
              <a:gd name="connsiteY4" fmla="*/ 98612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568824 w 3039035"/>
              <a:gd name="connsiteY4" fmla="*/ 80683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568824 w 3039035"/>
              <a:gd name="connsiteY4" fmla="*/ 80683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421341 w 3039035"/>
              <a:gd name="connsiteY2" fmla="*/ 1667435 h 1667435"/>
              <a:gd name="connsiteX3" fmla="*/ 1488141 w 3039035"/>
              <a:gd name="connsiteY3" fmla="*/ 1658471 h 1667435"/>
              <a:gd name="connsiteX4" fmla="*/ 1568824 w 3039035"/>
              <a:gd name="connsiteY4" fmla="*/ 80683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322729 w 3039035"/>
              <a:gd name="connsiteY2" fmla="*/ 1667435 h 1667435"/>
              <a:gd name="connsiteX3" fmla="*/ 1488141 w 3039035"/>
              <a:gd name="connsiteY3" fmla="*/ 1658471 h 1667435"/>
              <a:gd name="connsiteX4" fmla="*/ 1568824 w 3039035"/>
              <a:gd name="connsiteY4" fmla="*/ 80683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322729 w 3039035"/>
              <a:gd name="connsiteY2" fmla="*/ 1667435 h 1667435"/>
              <a:gd name="connsiteX3" fmla="*/ 1604682 w 3039035"/>
              <a:gd name="connsiteY3" fmla="*/ 1658471 h 1667435"/>
              <a:gd name="connsiteX4" fmla="*/ 1568824 w 3039035"/>
              <a:gd name="connsiteY4" fmla="*/ 80683 h 1667435"/>
              <a:gd name="connsiteX5" fmla="*/ 3039035 w 3039035"/>
              <a:gd name="connsiteY5" fmla="*/ 896471 h 1667435"/>
              <a:gd name="connsiteX6" fmla="*/ 3039035 w 3039035"/>
              <a:gd name="connsiteY6" fmla="*/ 896471 h 1667435"/>
              <a:gd name="connsiteX0" fmla="*/ 0 w 3039035"/>
              <a:gd name="connsiteY0" fmla="*/ 1640541 h 1667435"/>
              <a:gd name="connsiteX1" fmla="*/ 35858 w 3039035"/>
              <a:gd name="connsiteY1" fmla="*/ 0 h 1667435"/>
              <a:gd name="connsiteX2" fmla="*/ 322729 w 3039035"/>
              <a:gd name="connsiteY2" fmla="*/ 1667435 h 1667435"/>
              <a:gd name="connsiteX3" fmla="*/ 1604682 w 3039035"/>
              <a:gd name="connsiteY3" fmla="*/ 1658471 h 1667435"/>
              <a:gd name="connsiteX4" fmla="*/ 1685365 w 3039035"/>
              <a:gd name="connsiteY4" fmla="*/ 80683 h 1667435"/>
              <a:gd name="connsiteX5" fmla="*/ 3039035 w 3039035"/>
              <a:gd name="connsiteY5" fmla="*/ 896471 h 1667435"/>
              <a:gd name="connsiteX6" fmla="*/ 3039035 w 3039035"/>
              <a:gd name="connsiteY6" fmla="*/ 896471 h 1667435"/>
              <a:gd name="connsiteX0" fmla="*/ 0 w 3039035"/>
              <a:gd name="connsiteY0" fmla="*/ 1676400 h 1676400"/>
              <a:gd name="connsiteX1" fmla="*/ 35858 w 3039035"/>
              <a:gd name="connsiteY1" fmla="*/ 0 h 1676400"/>
              <a:gd name="connsiteX2" fmla="*/ 322729 w 3039035"/>
              <a:gd name="connsiteY2" fmla="*/ 1667435 h 1676400"/>
              <a:gd name="connsiteX3" fmla="*/ 1604682 w 3039035"/>
              <a:gd name="connsiteY3" fmla="*/ 1658471 h 1676400"/>
              <a:gd name="connsiteX4" fmla="*/ 1685365 w 3039035"/>
              <a:gd name="connsiteY4" fmla="*/ 8068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685365 w 3039035"/>
              <a:gd name="connsiteY4" fmla="*/ 8068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900518 w 3039035"/>
              <a:gd name="connsiteY4" fmla="*/ 25101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900518 w 3039035"/>
              <a:gd name="connsiteY4" fmla="*/ 25101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900518 w 3039035"/>
              <a:gd name="connsiteY4" fmla="*/ 25101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900518 w 3039035"/>
              <a:gd name="connsiteY4" fmla="*/ 251013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49506 h 1676400"/>
              <a:gd name="connsiteX4" fmla="*/ 1927412 w 3039035"/>
              <a:gd name="connsiteY4" fmla="*/ 277907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900517 w 3039035"/>
              <a:gd name="connsiteY3" fmla="*/ 1675632 h 1676400"/>
              <a:gd name="connsiteX4" fmla="*/ 1927412 w 3039035"/>
              <a:gd name="connsiteY4" fmla="*/ 277907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883100 w 3039035"/>
              <a:gd name="connsiteY3" fmla="*/ 1666923 h 1676400"/>
              <a:gd name="connsiteX4" fmla="*/ 1927412 w 3039035"/>
              <a:gd name="connsiteY4" fmla="*/ 277907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883100 w 3039035"/>
              <a:gd name="connsiteY3" fmla="*/ 1666923 h 1676400"/>
              <a:gd name="connsiteX4" fmla="*/ 1927412 w 3039035"/>
              <a:gd name="connsiteY4" fmla="*/ 277907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883100 w 3039035"/>
              <a:gd name="connsiteY3" fmla="*/ 1666923 h 1676400"/>
              <a:gd name="connsiteX4" fmla="*/ 1927412 w 3039035"/>
              <a:gd name="connsiteY4" fmla="*/ 277907 h 1676400"/>
              <a:gd name="connsiteX5" fmla="*/ 3039035 w 3039035"/>
              <a:gd name="connsiteY5" fmla="*/ 896471 h 1676400"/>
              <a:gd name="connsiteX6" fmla="*/ 3039035 w 3039035"/>
              <a:gd name="connsiteY6" fmla="*/ 896471 h 1676400"/>
              <a:gd name="connsiteX0" fmla="*/ 0 w 3039035"/>
              <a:gd name="connsiteY0" fmla="*/ 1676400 h 1676400"/>
              <a:gd name="connsiteX1" fmla="*/ 35858 w 3039035"/>
              <a:gd name="connsiteY1" fmla="*/ 0 h 1676400"/>
              <a:gd name="connsiteX2" fmla="*/ 322729 w 3039035"/>
              <a:gd name="connsiteY2" fmla="*/ 1667435 h 1676400"/>
              <a:gd name="connsiteX3" fmla="*/ 1883100 w 3039035"/>
              <a:gd name="connsiteY3" fmla="*/ 1666923 h 1676400"/>
              <a:gd name="connsiteX4" fmla="*/ 1927412 w 3039035"/>
              <a:gd name="connsiteY4" fmla="*/ 277907 h 1676400"/>
              <a:gd name="connsiteX5" fmla="*/ 3039035 w 3039035"/>
              <a:gd name="connsiteY5" fmla="*/ 896471 h 1676400"/>
              <a:gd name="connsiteX6" fmla="*/ 3039035 w 3039035"/>
              <a:gd name="connsiteY6" fmla="*/ 896471 h 167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9035" h="1676400">
                <a:moveTo>
                  <a:pt x="0" y="1676400"/>
                </a:moveTo>
                <a:lnTo>
                  <a:pt x="35858" y="0"/>
                </a:lnTo>
                <a:cubicBezTo>
                  <a:pt x="135964" y="1196789"/>
                  <a:pt x="80682" y="1391023"/>
                  <a:pt x="322729" y="1667435"/>
                </a:cubicBezTo>
                <a:lnTo>
                  <a:pt x="1883100" y="1666923"/>
                </a:lnTo>
                <a:cubicBezTo>
                  <a:pt x="1883100" y="1200759"/>
                  <a:pt x="1927412" y="744071"/>
                  <a:pt x="1927412" y="277907"/>
                </a:cubicBezTo>
                <a:cubicBezTo>
                  <a:pt x="2489760" y="701675"/>
                  <a:pt x="2753753" y="821952"/>
                  <a:pt x="3039035" y="896471"/>
                </a:cubicBezTo>
                <a:lnTo>
                  <a:pt x="3039035" y="89647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8" name="Straight Connector 47"/>
          <p:cNvCxnSpPr/>
          <p:nvPr/>
        </p:nvCxnSpPr>
        <p:spPr>
          <a:xfrm>
            <a:off x="4958779" y="4129853"/>
            <a:ext cx="3227294" cy="0"/>
          </a:xfrm>
          <a:prstGeom prst="line">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8281624">
            <a:off x="5082642" y="2007973"/>
            <a:ext cx="1380565" cy="369332"/>
          </a:xfrm>
          <a:prstGeom prst="rect">
            <a:avLst/>
          </a:prstGeom>
          <a:noFill/>
        </p:spPr>
        <p:txBody>
          <a:bodyPr wrap="square" rtlCol="0">
            <a:spAutoFit/>
          </a:bodyPr>
          <a:lstStyle/>
          <a:p>
            <a:r>
              <a:rPr lang="en-US" dirty="0" smtClean="0">
                <a:solidFill>
                  <a:srgbClr val="FF0000"/>
                </a:solidFill>
              </a:rPr>
              <a:t>Positron (</a:t>
            </a:r>
            <a:r>
              <a:rPr lang="en-US" i="1" dirty="0" smtClean="0">
                <a:solidFill>
                  <a:srgbClr val="FF0000"/>
                </a:solidFill>
              </a:rPr>
              <a:t>e</a:t>
            </a:r>
            <a:r>
              <a:rPr lang="en-US" baseline="30000" dirty="0" smtClean="0">
                <a:solidFill>
                  <a:srgbClr val="FF0000"/>
                </a:solidFill>
              </a:rPr>
              <a:t>+</a:t>
            </a:r>
            <a:r>
              <a:rPr lang="en-US" dirty="0" smtClean="0">
                <a:solidFill>
                  <a:srgbClr val="FF0000"/>
                </a:solidFill>
              </a:rPr>
              <a:t>)</a:t>
            </a:r>
            <a:endParaRPr lang="en-US" dirty="0">
              <a:solidFill>
                <a:srgbClr val="FF0000"/>
              </a:solidFill>
            </a:endParaRPr>
          </a:p>
        </p:txBody>
      </p:sp>
      <p:sp>
        <p:nvSpPr>
          <p:cNvPr id="53" name="TextBox 52"/>
          <p:cNvSpPr txBox="1"/>
          <p:nvPr/>
        </p:nvSpPr>
        <p:spPr>
          <a:xfrm rot="18281624">
            <a:off x="6695821" y="1800577"/>
            <a:ext cx="1380565" cy="646331"/>
          </a:xfrm>
          <a:prstGeom prst="rect">
            <a:avLst/>
          </a:prstGeom>
          <a:noFill/>
        </p:spPr>
        <p:txBody>
          <a:bodyPr wrap="square" rtlCol="0">
            <a:spAutoFit/>
          </a:bodyPr>
          <a:lstStyle/>
          <a:p>
            <a:r>
              <a:rPr lang="en-US" dirty="0" smtClean="0">
                <a:solidFill>
                  <a:srgbClr val="C00000"/>
                </a:solidFill>
              </a:rPr>
              <a:t>Neutron   </a:t>
            </a:r>
          </a:p>
          <a:p>
            <a:r>
              <a:rPr lang="en-US" dirty="0">
                <a:solidFill>
                  <a:srgbClr val="C00000"/>
                </a:solidFill>
              </a:rPr>
              <a:t> </a:t>
            </a:r>
            <a:r>
              <a:rPr lang="en-US" dirty="0" smtClean="0">
                <a:solidFill>
                  <a:srgbClr val="C00000"/>
                </a:solidFill>
              </a:rPr>
              <a:t>  Capture</a:t>
            </a:r>
            <a:endParaRPr lang="en-US" dirty="0">
              <a:solidFill>
                <a:srgbClr val="C00000"/>
              </a:solidFill>
            </a:endParaRPr>
          </a:p>
        </p:txBody>
      </p:sp>
      <p:sp>
        <p:nvSpPr>
          <p:cNvPr id="27" name="TextBox 26"/>
          <p:cNvSpPr txBox="1"/>
          <p:nvPr/>
        </p:nvSpPr>
        <p:spPr>
          <a:xfrm>
            <a:off x="2603037" y="2914682"/>
            <a:ext cx="414201" cy="369332"/>
          </a:xfrm>
          <a:prstGeom prst="rect">
            <a:avLst/>
          </a:prstGeom>
          <a:noFill/>
        </p:spPr>
        <p:txBody>
          <a:bodyPr wrap="square" lIns="0" tIns="0" rIns="0" bIns="0" rtlCol="0">
            <a:spAutoFit/>
          </a:bodyPr>
          <a:lstStyle/>
          <a:p>
            <a:r>
              <a:rPr lang="en-US" sz="2400" baseline="30000" dirty="0" smtClean="0">
                <a:solidFill>
                  <a:srgbClr val="002060"/>
                </a:solidFill>
              </a:rPr>
              <a:t>6</a:t>
            </a:r>
            <a:r>
              <a:rPr lang="en-US" sz="2400" dirty="0" smtClean="0">
                <a:solidFill>
                  <a:srgbClr val="002060"/>
                </a:solidFill>
              </a:rPr>
              <a:t>Li</a:t>
            </a:r>
            <a:endParaRPr lang="en-US" sz="2400" baseline="30000" dirty="0">
              <a:solidFill>
                <a:srgbClr val="002060"/>
              </a:solidFill>
            </a:endParaRPr>
          </a:p>
        </p:txBody>
      </p:sp>
      <p:grpSp>
        <p:nvGrpSpPr>
          <p:cNvPr id="57" name="Group 56"/>
          <p:cNvGrpSpPr/>
          <p:nvPr/>
        </p:nvGrpSpPr>
        <p:grpSpPr>
          <a:xfrm>
            <a:off x="5079520" y="4224615"/>
            <a:ext cx="404253" cy="380831"/>
            <a:chOff x="5777471" y="4844757"/>
            <a:chExt cx="404253" cy="380831"/>
          </a:xfrm>
        </p:grpSpPr>
        <p:sp>
          <p:nvSpPr>
            <p:cNvPr id="55" name="Left Brace 54"/>
            <p:cNvSpPr/>
            <p:nvPr/>
          </p:nvSpPr>
          <p:spPr>
            <a:xfrm rot="16200000">
              <a:off x="5898867" y="4790879"/>
              <a:ext cx="155217" cy="262973"/>
            </a:xfrm>
            <a:prstGeom prst="lef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p:cNvSpPr txBox="1"/>
            <p:nvPr/>
          </p:nvSpPr>
          <p:spPr>
            <a:xfrm>
              <a:off x="5777471" y="5010144"/>
              <a:ext cx="404253" cy="215444"/>
            </a:xfrm>
            <a:prstGeom prst="rect">
              <a:avLst/>
            </a:prstGeom>
            <a:noFill/>
          </p:spPr>
          <p:txBody>
            <a:bodyPr wrap="square" lIns="0" tIns="0" rIns="0" bIns="0" rtlCol="0">
              <a:spAutoFit/>
            </a:bodyPr>
            <a:lstStyle/>
            <a:p>
              <a:r>
                <a:rPr lang="en-US" sz="1400" dirty="0" smtClean="0">
                  <a:solidFill>
                    <a:srgbClr val="0070C0"/>
                  </a:solidFill>
                </a:rPr>
                <a:t>10 ns</a:t>
              </a:r>
              <a:endParaRPr lang="en-US" sz="1400" dirty="0">
                <a:solidFill>
                  <a:srgbClr val="0070C0"/>
                </a:solidFill>
              </a:endParaRPr>
            </a:p>
          </p:txBody>
        </p:sp>
      </p:grpSp>
      <p:grpSp>
        <p:nvGrpSpPr>
          <p:cNvPr id="58" name="Group 57"/>
          <p:cNvGrpSpPr/>
          <p:nvPr/>
        </p:nvGrpSpPr>
        <p:grpSpPr>
          <a:xfrm>
            <a:off x="5445675" y="4224615"/>
            <a:ext cx="1566862" cy="380831"/>
            <a:chOff x="5844989" y="4844757"/>
            <a:chExt cx="262973" cy="380831"/>
          </a:xfrm>
        </p:grpSpPr>
        <p:sp>
          <p:nvSpPr>
            <p:cNvPr id="59" name="Left Brace 58"/>
            <p:cNvSpPr/>
            <p:nvPr/>
          </p:nvSpPr>
          <p:spPr>
            <a:xfrm rot="16200000">
              <a:off x="5898867" y="4790879"/>
              <a:ext cx="155217" cy="262973"/>
            </a:xfrm>
            <a:prstGeom prst="lef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p:cNvSpPr txBox="1"/>
            <p:nvPr/>
          </p:nvSpPr>
          <p:spPr>
            <a:xfrm>
              <a:off x="5925274" y="5010144"/>
              <a:ext cx="102404" cy="215444"/>
            </a:xfrm>
            <a:prstGeom prst="rect">
              <a:avLst/>
            </a:prstGeom>
            <a:noFill/>
          </p:spPr>
          <p:txBody>
            <a:bodyPr wrap="square" lIns="0" tIns="0" rIns="0" bIns="0" rtlCol="0">
              <a:spAutoFit/>
            </a:bodyPr>
            <a:lstStyle/>
            <a:p>
              <a:pPr algn="ctr"/>
              <a:r>
                <a:rPr lang="en-US" sz="1400" dirty="0" smtClean="0">
                  <a:solidFill>
                    <a:srgbClr val="0070C0"/>
                  </a:solidFill>
                </a:rPr>
                <a:t>~50 </a:t>
              </a:r>
              <a:r>
                <a:rPr lang="en-US" sz="1400" dirty="0" err="1">
                  <a:solidFill>
                    <a:srgbClr val="0070C0"/>
                  </a:solidFill>
                </a:rPr>
                <a:t>μ</a:t>
              </a:r>
              <a:r>
                <a:rPr lang="en-US" sz="1400" dirty="0" err="1" smtClean="0">
                  <a:solidFill>
                    <a:srgbClr val="0070C0"/>
                  </a:solidFill>
                </a:rPr>
                <a:t>s</a:t>
              </a:r>
              <a:endParaRPr lang="en-US" sz="1400" dirty="0">
                <a:solidFill>
                  <a:srgbClr val="0070C0"/>
                </a:solidFill>
              </a:endParaRPr>
            </a:p>
          </p:txBody>
        </p:sp>
      </p:grpSp>
      <p:grpSp>
        <p:nvGrpSpPr>
          <p:cNvPr id="65" name="Group 64"/>
          <p:cNvGrpSpPr/>
          <p:nvPr/>
        </p:nvGrpSpPr>
        <p:grpSpPr>
          <a:xfrm>
            <a:off x="7046844" y="4210855"/>
            <a:ext cx="1169481" cy="399354"/>
            <a:chOff x="6648015" y="5592469"/>
            <a:chExt cx="1514908" cy="379332"/>
          </a:xfrm>
        </p:grpSpPr>
        <p:grpSp>
          <p:nvGrpSpPr>
            <p:cNvPr id="61" name="Group 60"/>
            <p:cNvGrpSpPr/>
            <p:nvPr/>
          </p:nvGrpSpPr>
          <p:grpSpPr>
            <a:xfrm>
              <a:off x="6648015" y="5601994"/>
              <a:ext cx="1473595" cy="369807"/>
              <a:chOff x="5844989" y="4844757"/>
              <a:chExt cx="262973" cy="369807"/>
            </a:xfrm>
          </p:grpSpPr>
          <p:sp>
            <p:nvSpPr>
              <p:cNvPr id="62" name="Left Brace 61"/>
              <p:cNvSpPr/>
              <p:nvPr/>
            </p:nvSpPr>
            <p:spPr>
              <a:xfrm rot="16200000">
                <a:off x="5898867" y="4790879"/>
                <a:ext cx="155217" cy="262973"/>
              </a:xfrm>
              <a:prstGeom prst="lef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TextBox 62"/>
              <p:cNvSpPr txBox="1"/>
              <p:nvPr/>
            </p:nvSpPr>
            <p:spPr>
              <a:xfrm>
                <a:off x="5913163" y="5012220"/>
                <a:ext cx="128668" cy="202344"/>
              </a:xfrm>
              <a:prstGeom prst="rect">
                <a:avLst/>
              </a:prstGeom>
              <a:noFill/>
            </p:spPr>
            <p:txBody>
              <a:bodyPr wrap="square" lIns="0" tIns="0" rIns="0" bIns="0" rtlCol="0">
                <a:spAutoFit/>
              </a:bodyPr>
              <a:lstStyle/>
              <a:p>
                <a:pPr algn="ctr"/>
                <a:r>
                  <a:rPr lang="en-US" sz="1400" dirty="0" smtClean="0">
                    <a:solidFill>
                      <a:srgbClr val="0070C0"/>
                    </a:solidFill>
                  </a:rPr>
                  <a:t>200 ns</a:t>
                </a:r>
                <a:endParaRPr lang="en-US" sz="1400" dirty="0">
                  <a:solidFill>
                    <a:srgbClr val="0070C0"/>
                  </a:solidFill>
                </a:endParaRPr>
              </a:p>
            </p:txBody>
          </p:sp>
        </p:grpSp>
        <p:sp>
          <p:nvSpPr>
            <p:cNvPr id="64" name="Rectangle 63"/>
            <p:cNvSpPr/>
            <p:nvPr/>
          </p:nvSpPr>
          <p:spPr>
            <a:xfrm>
              <a:off x="8071837" y="5592469"/>
              <a:ext cx="91086" cy="165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p:cNvSpPr txBox="1"/>
          <p:nvPr/>
        </p:nvSpPr>
        <p:spPr>
          <a:xfrm>
            <a:off x="152400" y="20782"/>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CHANDLER Detector</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0" name="TextBox 49"/>
          <p:cNvSpPr txBox="1"/>
          <p:nvPr/>
        </p:nvSpPr>
        <p:spPr>
          <a:xfrm>
            <a:off x="8131687" y="3941244"/>
            <a:ext cx="717176" cy="369332"/>
          </a:xfrm>
          <a:prstGeom prst="rect">
            <a:avLst/>
          </a:prstGeom>
          <a:noFill/>
        </p:spPr>
        <p:txBody>
          <a:bodyPr wrap="square" rtlCol="0">
            <a:spAutoFit/>
          </a:bodyPr>
          <a:lstStyle/>
          <a:p>
            <a:r>
              <a:rPr lang="en-US" dirty="0" smtClean="0"/>
              <a:t>Time</a:t>
            </a:r>
            <a:endParaRPr lang="en-US" dirty="0"/>
          </a:p>
        </p:txBody>
      </p:sp>
      <p:sp>
        <p:nvSpPr>
          <p:cNvPr id="66"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9166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par>
                                <p:cTn id="8" presetID="10" presetClass="entr" presetSubtype="0" fill="hold" grpId="1"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par>
                          <p:cTn id="11" fill="hold">
                            <p:stCondLst>
                              <p:cond delay="1000"/>
                            </p:stCondLst>
                            <p:childTnLst>
                              <p:par>
                                <p:cTn id="12" presetID="1" presetClass="exit"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par>
                                <p:cTn id="18" presetID="22" presetClass="entr" presetSubtype="4"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400"/>
                                        <p:tgtEl>
                                          <p:spTgt spid="15"/>
                                        </p:tgtEl>
                                      </p:cBhvr>
                                    </p:animEffect>
                                  </p:childTnLst>
                                </p:cTn>
                              </p:par>
                              <p:par>
                                <p:cTn id="21" presetID="10" presetClass="entr" presetSubtype="0" fill="hold" nodeType="withEffect">
                                  <p:stCondLst>
                                    <p:cond delay="60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childTnLst>
                                </p:cTn>
                              </p:par>
                              <p:par>
                                <p:cTn id="24" presetID="10" presetClass="exit" presetSubtype="0" fill="hold" grpId="1" nodeType="withEffect">
                                  <p:stCondLst>
                                    <p:cond delay="0"/>
                                  </p:stCondLst>
                                  <p:childTnLst>
                                    <p:animEffect transition="out" filter="fade">
                                      <p:cBhvr>
                                        <p:cTn id="25" dur="1200"/>
                                        <p:tgtEl>
                                          <p:spTgt spid="30"/>
                                        </p:tgtEl>
                                      </p:cBhvr>
                                    </p:animEffect>
                                    <p:set>
                                      <p:cBhvr>
                                        <p:cTn id="26" dur="1" fill="hold">
                                          <p:stCondLst>
                                            <p:cond delay="1199"/>
                                          </p:stCondLst>
                                        </p:cTn>
                                        <p:tgtEl>
                                          <p:spTgt spid="3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par>
                                <p:cTn id="29" presetID="22" presetClass="entr" presetSubtype="8"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9000"/>
                                        <p:tgtEl>
                                          <p:spTgt spid="51"/>
                                        </p:tgtEl>
                                      </p:cBhvr>
                                    </p:animEffect>
                                  </p:childTnLst>
                                </p:cTn>
                              </p:par>
                              <p:par>
                                <p:cTn id="32" presetID="10" presetClass="entr" presetSubtype="0" fill="hold" nodeType="withEffect">
                                  <p:stCondLst>
                                    <p:cond delay="47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1000"/>
                                        <p:tgtEl>
                                          <p:spTgt spid="58"/>
                                        </p:tgtEl>
                                      </p:cBhvr>
                                    </p:animEffect>
                                  </p:childTnLst>
                                </p:cTn>
                              </p:par>
                              <p:par>
                                <p:cTn id="35" presetID="1" presetClass="entr" presetSubtype="0" fill="hold" grpId="1"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0" presetClass="path" presetSubtype="0" decel="80000" fill="hold" grpId="0" nodeType="withEffect">
                                  <p:stCondLst>
                                    <p:cond delay="0"/>
                                  </p:stCondLst>
                                  <p:childTnLst>
                                    <p:animMotion origin="layout" path="M 0 0 L 0.02882 0.0206 L 0.03541 0.00602 L 0.04757 0.01389 L 0.03437 0.03055 L 0.00885 0.03472 L 0.01979 -0.00023 L 0.03559 -0.00718 L 0.04861 0.00532 L 0.021 0.02569 L 0.02135 0.04305 L 0.03958 0.04514 L 0.04757 0.03541 L 0.05902 0.03611 L 0.05382 0.05416 L 0.02829 0.05208 L 0.02604 0.06736 L 0.03802 0.08403 L 0.01319 0.09699 L 0.02204 0.10069 " pathEditMode="relative" ptsTypes="AAAAAAAAAAAAAAAAAAAA">
                                      <p:cBhvr>
                                        <p:cTn id="38" dur="5000" fill="hold"/>
                                        <p:tgtEl>
                                          <p:spTgt spid="20"/>
                                        </p:tgtEl>
                                        <p:attrNameLst>
                                          <p:attrName>ppt_x</p:attrName>
                                          <p:attrName>ppt_y</p:attrName>
                                        </p:attrNameLst>
                                      </p:cBhvr>
                                    </p:animMotion>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0"/>
                                        <p:tgtEl>
                                          <p:spTgt spid="21"/>
                                        </p:tgtEl>
                                      </p:cBhvr>
                                    </p:animEffect>
                                  </p:childTnLst>
                                </p:cTn>
                              </p:par>
                              <p:par>
                                <p:cTn id="42" presetID="10" presetClass="entr" presetSubtype="0" fill="hold" grpId="0" nodeType="withEffect">
                                  <p:stCondLst>
                                    <p:cond delay="300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2000"/>
                                        <p:tgtEl>
                                          <p:spTgt spid="27"/>
                                        </p:tgtEl>
                                      </p:cBhvr>
                                    </p:animEffect>
                                  </p:childTnLst>
                                </p:cTn>
                              </p:par>
                              <p:par>
                                <p:cTn id="45" presetID="1" presetClass="exit" presetSubtype="0" fill="hold" grpId="2" nodeType="withEffect">
                                  <p:stCondLst>
                                    <p:cond delay="5000"/>
                                  </p:stCondLst>
                                  <p:childTnLst>
                                    <p:set>
                                      <p:cBhvr>
                                        <p:cTn id="46" dur="1" fill="hold">
                                          <p:stCondLst>
                                            <p:cond delay="0"/>
                                          </p:stCondLst>
                                        </p:cTn>
                                        <p:tgtEl>
                                          <p:spTgt spid="20"/>
                                        </p:tgtEl>
                                        <p:attrNameLst>
                                          <p:attrName>style.visibility</p:attrName>
                                        </p:attrNameLst>
                                      </p:cBhvr>
                                      <p:to>
                                        <p:strVal val="hidden"/>
                                      </p:to>
                                    </p:set>
                                  </p:childTnLst>
                                </p:cTn>
                              </p:par>
                              <p:par>
                                <p:cTn id="47" presetID="1" presetClass="exit" presetSubtype="0" fill="hold" grpId="1" nodeType="withEffect">
                                  <p:stCondLst>
                                    <p:cond delay="5000"/>
                                  </p:stCondLst>
                                  <p:childTnLst>
                                    <p:set>
                                      <p:cBhvr>
                                        <p:cTn id="48" dur="1" fill="hold">
                                          <p:stCondLst>
                                            <p:cond delay="0"/>
                                          </p:stCondLst>
                                        </p:cTn>
                                        <p:tgtEl>
                                          <p:spTgt spid="27"/>
                                        </p:tgtEl>
                                        <p:attrNameLst>
                                          <p:attrName>style.visibility</p:attrName>
                                        </p:attrNameLst>
                                      </p:cBhvr>
                                      <p:to>
                                        <p:strVal val="hidden"/>
                                      </p:to>
                                    </p:set>
                                  </p:childTnLst>
                                </p:cTn>
                              </p:par>
                              <p:par>
                                <p:cTn id="49" presetID="1" presetClass="entr" presetSubtype="0" fill="hold" grpId="0" nodeType="withEffect">
                                  <p:stCondLst>
                                    <p:cond delay="5000"/>
                                  </p:stCondLst>
                                  <p:childTnLst>
                                    <p:set>
                                      <p:cBhvr>
                                        <p:cTn id="50" dur="1" fill="hold">
                                          <p:stCondLst>
                                            <p:cond delay="0"/>
                                          </p:stCondLst>
                                        </p:cTn>
                                        <p:tgtEl>
                                          <p:spTgt spid="31"/>
                                        </p:tgtEl>
                                        <p:attrNameLst>
                                          <p:attrName>style.visibility</p:attrName>
                                        </p:attrNameLst>
                                      </p:cBhvr>
                                      <p:to>
                                        <p:strVal val="visible"/>
                                      </p:to>
                                    </p:set>
                                  </p:childTnLst>
                                </p:cTn>
                              </p:par>
                              <p:par>
                                <p:cTn id="51" presetID="10" presetClass="exit" presetSubtype="0" fill="hold" grpId="1" nodeType="withEffect">
                                  <p:stCondLst>
                                    <p:cond delay="5000"/>
                                  </p:stCondLst>
                                  <p:childTnLst>
                                    <p:animEffect transition="out" filter="fade">
                                      <p:cBhvr>
                                        <p:cTn id="52" dur="4000"/>
                                        <p:tgtEl>
                                          <p:spTgt spid="31"/>
                                        </p:tgtEl>
                                      </p:cBhvr>
                                    </p:animEffect>
                                    <p:set>
                                      <p:cBhvr>
                                        <p:cTn id="53" dur="1" fill="hold">
                                          <p:stCondLst>
                                            <p:cond delay="3999"/>
                                          </p:stCondLst>
                                        </p:cTn>
                                        <p:tgtEl>
                                          <p:spTgt spid="31"/>
                                        </p:tgtEl>
                                        <p:attrNameLst>
                                          <p:attrName>style.visibility</p:attrName>
                                        </p:attrNameLst>
                                      </p:cBhvr>
                                      <p:to>
                                        <p:strVal val="hidden"/>
                                      </p:to>
                                    </p:set>
                                  </p:childTnLst>
                                </p:cTn>
                              </p:par>
                              <p:par>
                                <p:cTn id="54" presetID="1" presetClass="entr" presetSubtype="0" fill="hold" grpId="2" nodeType="withEffect">
                                  <p:stCondLst>
                                    <p:cond delay="5000"/>
                                  </p:stCondLst>
                                  <p:childTnLst>
                                    <p:set>
                                      <p:cBhvr>
                                        <p:cTn id="55" dur="1" fill="hold">
                                          <p:stCondLst>
                                            <p:cond delay="0"/>
                                          </p:stCondLst>
                                        </p:cTn>
                                        <p:tgtEl>
                                          <p:spTgt spid="30"/>
                                        </p:tgtEl>
                                        <p:attrNameLst>
                                          <p:attrName>style.visibility</p:attrName>
                                        </p:attrNameLst>
                                      </p:cBhvr>
                                      <p:to>
                                        <p:strVal val="visible"/>
                                      </p:to>
                                    </p:set>
                                  </p:childTnLst>
                                </p:cTn>
                              </p:par>
                              <p:par>
                                <p:cTn id="56" presetID="10" presetClass="exit" presetSubtype="0" fill="hold" grpId="3" nodeType="withEffect">
                                  <p:stCondLst>
                                    <p:cond delay="5000"/>
                                  </p:stCondLst>
                                  <p:childTnLst>
                                    <p:animEffect transition="out" filter="fade">
                                      <p:cBhvr>
                                        <p:cTn id="57" dur="4000"/>
                                        <p:tgtEl>
                                          <p:spTgt spid="30"/>
                                        </p:tgtEl>
                                      </p:cBhvr>
                                    </p:animEffect>
                                    <p:set>
                                      <p:cBhvr>
                                        <p:cTn id="58" dur="1" fill="hold">
                                          <p:stCondLst>
                                            <p:cond delay="3999"/>
                                          </p:stCondLst>
                                        </p:cTn>
                                        <p:tgtEl>
                                          <p:spTgt spid="30"/>
                                        </p:tgtEl>
                                        <p:attrNameLst>
                                          <p:attrName>style.visibility</p:attrName>
                                        </p:attrNameLst>
                                      </p:cBhvr>
                                      <p:to>
                                        <p:strVal val="hidden"/>
                                      </p:to>
                                    </p:set>
                                  </p:childTnLst>
                                </p:cTn>
                              </p:par>
                              <p:par>
                                <p:cTn id="59" presetID="1" presetClass="entr" presetSubtype="0" fill="hold" nodeType="withEffect">
                                  <p:stCondLst>
                                    <p:cond delay="5000"/>
                                  </p:stCondLst>
                                  <p:childTnLst>
                                    <p:set>
                                      <p:cBhvr>
                                        <p:cTn id="60" dur="1" fill="hold">
                                          <p:stCondLst>
                                            <p:cond delay="0"/>
                                          </p:stCondLst>
                                        </p:cTn>
                                        <p:tgtEl>
                                          <p:spTgt spid="41"/>
                                        </p:tgtEl>
                                        <p:attrNameLst>
                                          <p:attrName>style.visibility</p:attrName>
                                        </p:attrNameLst>
                                      </p:cBhvr>
                                      <p:to>
                                        <p:strVal val="visible"/>
                                      </p:to>
                                    </p:set>
                                  </p:childTnLst>
                                </p:cTn>
                              </p:par>
                              <p:par>
                                <p:cTn id="61" presetID="1" presetClass="entr" presetSubtype="0" fill="hold" grpId="0" nodeType="withEffect">
                                  <p:stCondLst>
                                    <p:cond delay="5000"/>
                                  </p:stCondLst>
                                  <p:childTnLst>
                                    <p:set>
                                      <p:cBhvr>
                                        <p:cTn id="62" dur="1" fill="hold">
                                          <p:stCondLst>
                                            <p:cond delay="0"/>
                                          </p:stCondLst>
                                        </p:cTn>
                                        <p:tgtEl>
                                          <p:spTgt spid="53"/>
                                        </p:tgtEl>
                                        <p:attrNameLst>
                                          <p:attrName>style.visibility</p:attrName>
                                        </p:attrNameLst>
                                      </p:cBhvr>
                                      <p:to>
                                        <p:strVal val="visible"/>
                                      </p:to>
                                    </p:set>
                                  </p:childTnLst>
                                </p:cTn>
                              </p:par>
                              <p:par>
                                <p:cTn id="63" presetID="10" presetClass="entr" presetSubtype="0" fill="hold" nodeType="withEffect">
                                  <p:stCondLst>
                                    <p:cond delay="780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11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17" grpId="0"/>
      <p:bldP spid="19" grpId="0"/>
      <p:bldP spid="19" grpId="1"/>
      <p:bldP spid="20" grpId="0"/>
      <p:bldP spid="20" grpId="1"/>
      <p:bldP spid="20" grpId="2"/>
      <p:bldP spid="21" grpId="0" animBg="1"/>
      <p:bldP spid="30" grpId="0" animBg="1"/>
      <p:bldP spid="30" grpId="1" animBg="1"/>
      <p:bldP spid="30" grpId="2" animBg="1"/>
      <p:bldP spid="30" grpId="3" animBg="1"/>
      <p:bldP spid="51" grpId="0" animBg="1"/>
      <p:bldP spid="52" grpId="0"/>
      <p:bldP spid="53" grpId="0"/>
      <p:bldP spid="27" grpId="0"/>
      <p:bldP spid="2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3554" y="4175279"/>
            <a:ext cx="3438525"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Isosceles Triangle 3"/>
          <p:cNvSpPr/>
          <p:nvPr/>
        </p:nvSpPr>
        <p:spPr>
          <a:xfrm rot="19746575">
            <a:off x="5255066" y="3725050"/>
            <a:ext cx="2434523" cy="1052459"/>
          </a:xfrm>
          <a:prstGeom prst="triangle">
            <a:avLst>
              <a:gd name="adj" fmla="val 2558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76" name="Group 3075"/>
          <p:cNvGrpSpPr/>
          <p:nvPr/>
        </p:nvGrpSpPr>
        <p:grpSpPr>
          <a:xfrm>
            <a:off x="465939" y="2562392"/>
            <a:ext cx="8334974" cy="2069648"/>
            <a:chOff x="475933" y="1855624"/>
            <a:chExt cx="8334974" cy="2069648"/>
          </a:xfrm>
        </p:grpSpPr>
        <p:sp>
          <p:nvSpPr>
            <p:cNvPr id="3072" name="Flowchart: Data 3071"/>
            <p:cNvSpPr/>
            <p:nvPr/>
          </p:nvSpPr>
          <p:spPr>
            <a:xfrm>
              <a:off x="475933" y="2374160"/>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7" name="Flowchart: Data 1136"/>
            <p:cNvSpPr/>
            <p:nvPr/>
          </p:nvSpPr>
          <p:spPr>
            <a:xfrm>
              <a:off x="988460" y="1855624"/>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2" name="Group 311"/>
          <p:cNvGrpSpPr>
            <a:grpSpLocks noChangeAspect="1"/>
          </p:cNvGrpSpPr>
          <p:nvPr/>
        </p:nvGrpSpPr>
        <p:grpSpPr>
          <a:xfrm>
            <a:off x="2399685" y="2178307"/>
            <a:ext cx="520066" cy="522354"/>
            <a:chOff x="4708405" y="1817659"/>
            <a:chExt cx="3824021" cy="3840838"/>
          </a:xfrm>
        </p:grpSpPr>
        <p:sp>
          <p:nvSpPr>
            <p:cNvPr id="334" name="Cube 33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Cube 33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2" name="Group 351"/>
          <p:cNvGrpSpPr>
            <a:grpSpLocks noChangeAspect="1"/>
          </p:cNvGrpSpPr>
          <p:nvPr/>
        </p:nvGrpSpPr>
        <p:grpSpPr>
          <a:xfrm>
            <a:off x="2792049" y="2178880"/>
            <a:ext cx="520066" cy="522354"/>
            <a:chOff x="4708405" y="1817659"/>
            <a:chExt cx="3824021" cy="3840838"/>
          </a:xfrm>
        </p:grpSpPr>
        <p:sp>
          <p:nvSpPr>
            <p:cNvPr id="353" name="Cube 35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4" name="Cube 35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5" name="Group 354"/>
          <p:cNvGrpSpPr>
            <a:grpSpLocks noChangeAspect="1"/>
          </p:cNvGrpSpPr>
          <p:nvPr/>
        </p:nvGrpSpPr>
        <p:grpSpPr>
          <a:xfrm>
            <a:off x="3180735" y="2178308"/>
            <a:ext cx="520066" cy="522354"/>
            <a:chOff x="4708405" y="1817659"/>
            <a:chExt cx="3824021" cy="3840838"/>
          </a:xfrm>
        </p:grpSpPr>
        <p:sp>
          <p:nvSpPr>
            <p:cNvPr id="356" name="Cube 35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Cube 35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8" name="Group 357"/>
          <p:cNvGrpSpPr>
            <a:grpSpLocks noChangeAspect="1"/>
          </p:cNvGrpSpPr>
          <p:nvPr/>
        </p:nvGrpSpPr>
        <p:grpSpPr>
          <a:xfrm>
            <a:off x="3573099" y="2178881"/>
            <a:ext cx="520066" cy="522354"/>
            <a:chOff x="4708405" y="1817659"/>
            <a:chExt cx="3824021" cy="3840838"/>
          </a:xfrm>
        </p:grpSpPr>
        <p:sp>
          <p:nvSpPr>
            <p:cNvPr id="359" name="Cube 35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0" name="Cube 35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1" name="Group 360"/>
          <p:cNvGrpSpPr>
            <a:grpSpLocks noChangeAspect="1"/>
          </p:cNvGrpSpPr>
          <p:nvPr/>
        </p:nvGrpSpPr>
        <p:grpSpPr>
          <a:xfrm>
            <a:off x="3961722" y="2178309"/>
            <a:ext cx="520066" cy="522354"/>
            <a:chOff x="4708405" y="1817659"/>
            <a:chExt cx="3824021" cy="3840838"/>
          </a:xfrm>
        </p:grpSpPr>
        <p:sp>
          <p:nvSpPr>
            <p:cNvPr id="362" name="Cube 3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3" name="Cube 3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4" name="Group 363"/>
          <p:cNvGrpSpPr>
            <a:grpSpLocks noChangeAspect="1"/>
          </p:cNvGrpSpPr>
          <p:nvPr/>
        </p:nvGrpSpPr>
        <p:grpSpPr>
          <a:xfrm>
            <a:off x="4354086" y="2178882"/>
            <a:ext cx="520066" cy="522354"/>
            <a:chOff x="4708405" y="1817659"/>
            <a:chExt cx="3824021" cy="3840838"/>
          </a:xfrm>
        </p:grpSpPr>
        <p:sp>
          <p:nvSpPr>
            <p:cNvPr id="365" name="Cube 36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6" name="Cube 36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7" name="Group 366"/>
          <p:cNvGrpSpPr>
            <a:grpSpLocks noChangeAspect="1"/>
          </p:cNvGrpSpPr>
          <p:nvPr/>
        </p:nvGrpSpPr>
        <p:grpSpPr>
          <a:xfrm>
            <a:off x="4742772" y="2178310"/>
            <a:ext cx="520066" cy="522354"/>
            <a:chOff x="4708405" y="1817659"/>
            <a:chExt cx="3824021" cy="3840838"/>
          </a:xfrm>
        </p:grpSpPr>
        <p:sp>
          <p:nvSpPr>
            <p:cNvPr id="368" name="Cube 3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Cube 3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0" name="Group 369"/>
          <p:cNvGrpSpPr>
            <a:grpSpLocks noChangeAspect="1"/>
          </p:cNvGrpSpPr>
          <p:nvPr/>
        </p:nvGrpSpPr>
        <p:grpSpPr>
          <a:xfrm>
            <a:off x="5135136" y="2178883"/>
            <a:ext cx="520066" cy="522354"/>
            <a:chOff x="4708405" y="1817659"/>
            <a:chExt cx="3824021" cy="3840838"/>
          </a:xfrm>
        </p:grpSpPr>
        <p:sp>
          <p:nvSpPr>
            <p:cNvPr id="371" name="Cube 37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2" name="Cube 37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3" name="Group 372"/>
          <p:cNvGrpSpPr>
            <a:grpSpLocks noChangeAspect="1"/>
          </p:cNvGrpSpPr>
          <p:nvPr/>
        </p:nvGrpSpPr>
        <p:grpSpPr>
          <a:xfrm>
            <a:off x="5523887" y="2178350"/>
            <a:ext cx="520066" cy="522354"/>
            <a:chOff x="4708405" y="1817659"/>
            <a:chExt cx="3824021" cy="3840838"/>
          </a:xfrm>
        </p:grpSpPr>
        <p:sp>
          <p:nvSpPr>
            <p:cNvPr id="374" name="Cube 3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Cube 3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6" name="Group 375"/>
          <p:cNvGrpSpPr>
            <a:grpSpLocks noChangeAspect="1"/>
          </p:cNvGrpSpPr>
          <p:nvPr/>
        </p:nvGrpSpPr>
        <p:grpSpPr>
          <a:xfrm>
            <a:off x="5916251" y="2178923"/>
            <a:ext cx="520066" cy="522354"/>
            <a:chOff x="4708405" y="1817659"/>
            <a:chExt cx="3824021" cy="3840838"/>
          </a:xfrm>
        </p:grpSpPr>
        <p:sp>
          <p:nvSpPr>
            <p:cNvPr id="377" name="Cube 37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Cube 37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9" name="Group 378"/>
          <p:cNvGrpSpPr>
            <a:grpSpLocks noChangeAspect="1"/>
          </p:cNvGrpSpPr>
          <p:nvPr/>
        </p:nvGrpSpPr>
        <p:grpSpPr>
          <a:xfrm>
            <a:off x="6304937" y="2178351"/>
            <a:ext cx="520066" cy="522354"/>
            <a:chOff x="4708405" y="1817659"/>
            <a:chExt cx="3824021" cy="3840838"/>
          </a:xfrm>
        </p:grpSpPr>
        <p:sp>
          <p:nvSpPr>
            <p:cNvPr id="380" name="Cube 3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1" name="Cube 3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2" name="Group 381"/>
          <p:cNvGrpSpPr>
            <a:grpSpLocks noChangeAspect="1"/>
          </p:cNvGrpSpPr>
          <p:nvPr/>
        </p:nvGrpSpPr>
        <p:grpSpPr>
          <a:xfrm>
            <a:off x="6697301" y="2178924"/>
            <a:ext cx="520066" cy="522354"/>
            <a:chOff x="4708405" y="1817659"/>
            <a:chExt cx="3824021" cy="3840838"/>
          </a:xfrm>
        </p:grpSpPr>
        <p:sp>
          <p:nvSpPr>
            <p:cNvPr id="383" name="Cube 38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Cube 38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5" name="Group 384"/>
          <p:cNvGrpSpPr>
            <a:grpSpLocks noChangeAspect="1"/>
          </p:cNvGrpSpPr>
          <p:nvPr/>
        </p:nvGrpSpPr>
        <p:grpSpPr>
          <a:xfrm>
            <a:off x="7085924" y="2178352"/>
            <a:ext cx="520066" cy="522354"/>
            <a:chOff x="4708405" y="1817659"/>
            <a:chExt cx="3824021" cy="3840838"/>
          </a:xfrm>
        </p:grpSpPr>
        <p:sp>
          <p:nvSpPr>
            <p:cNvPr id="386" name="Cube 3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Cube 3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8" name="Group 387"/>
          <p:cNvGrpSpPr>
            <a:grpSpLocks noChangeAspect="1"/>
          </p:cNvGrpSpPr>
          <p:nvPr/>
        </p:nvGrpSpPr>
        <p:grpSpPr>
          <a:xfrm>
            <a:off x="7478288" y="2178925"/>
            <a:ext cx="520066" cy="522354"/>
            <a:chOff x="4708405" y="1817659"/>
            <a:chExt cx="3824021" cy="3840838"/>
          </a:xfrm>
        </p:grpSpPr>
        <p:sp>
          <p:nvSpPr>
            <p:cNvPr id="389" name="Cube 38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Cube 38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1" name="Group 390"/>
          <p:cNvGrpSpPr>
            <a:grpSpLocks noChangeAspect="1"/>
          </p:cNvGrpSpPr>
          <p:nvPr/>
        </p:nvGrpSpPr>
        <p:grpSpPr>
          <a:xfrm>
            <a:off x="7866974" y="2178353"/>
            <a:ext cx="520066" cy="522354"/>
            <a:chOff x="4708405" y="1817659"/>
            <a:chExt cx="3824021" cy="3840838"/>
          </a:xfrm>
        </p:grpSpPr>
        <p:sp>
          <p:nvSpPr>
            <p:cNvPr id="392" name="Cube 39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Cube 39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4" name="Group 393"/>
          <p:cNvGrpSpPr>
            <a:grpSpLocks noChangeAspect="1"/>
          </p:cNvGrpSpPr>
          <p:nvPr/>
        </p:nvGrpSpPr>
        <p:grpSpPr>
          <a:xfrm>
            <a:off x="8259338" y="2178926"/>
            <a:ext cx="520066" cy="522354"/>
            <a:chOff x="4708405" y="1817659"/>
            <a:chExt cx="3824021" cy="3840838"/>
          </a:xfrm>
        </p:grpSpPr>
        <p:sp>
          <p:nvSpPr>
            <p:cNvPr id="395" name="Cube 39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Cube 39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9" name="Group 398"/>
          <p:cNvGrpSpPr>
            <a:grpSpLocks noChangeAspect="1"/>
          </p:cNvGrpSpPr>
          <p:nvPr/>
        </p:nvGrpSpPr>
        <p:grpSpPr>
          <a:xfrm>
            <a:off x="2273203" y="2306997"/>
            <a:ext cx="520066" cy="522354"/>
            <a:chOff x="4708405" y="1817659"/>
            <a:chExt cx="3824021" cy="3840838"/>
          </a:xfrm>
        </p:grpSpPr>
        <p:sp>
          <p:nvSpPr>
            <p:cNvPr id="445" name="Cube 44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6" name="Cube 44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0" name="Group 399"/>
          <p:cNvGrpSpPr>
            <a:grpSpLocks noChangeAspect="1"/>
          </p:cNvGrpSpPr>
          <p:nvPr/>
        </p:nvGrpSpPr>
        <p:grpSpPr>
          <a:xfrm>
            <a:off x="2665567" y="2307570"/>
            <a:ext cx="520066" cy="522354"/>
            <a:chOff x="4708405" y="1817659"/>
            <a:chExt cx="3824021" cy="3840838"/>
          </a:xfrm>
        </p:grpSpPr>
        <p:sp>
          <p:nvSpPr>
            <p:cNvPr id="443" name="Cube 44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4" name="Cube 44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1" name="Group 400"/>
          <p:cNvGrpSpPr>
            <a:grpSpLocks noChangeAspect="1"/>
          </p:cNvGrpSpPr>
          <p:nvPr/>
        </p:nvGrpSpPr>
        <p:grpSpPr>
          <a:xfrm>
            <a:off x="3054253" y="2306998"/>
            <a:ext cx="520066" cy="522354"/>
            <a:chOff x="4708405" y="1817659"/>
            <a:chExt cx="3824021" cy="3840838"/>
          </a:xfrm>
        </p:grpSpPr>
        <p:sp>
          <p:nvSpPr>
            <p:cNvPr id="441" name="Cube 44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2" name="Cube 44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2" name="Group 401"/>
          <p:cNvGrpSpPr>
            <a:grpSpLocks noChangeAspect="1"/>
          </p:cNvGrpSpPr>
          <p:nvPr/>
        </p:nvGrpSpPr>
        <p:grpSpPr>
          <a:xfrm>
            <a:off x="3446617" y="2307571"/>
            <a:ext cx="520066" cy="522354"/>
            <a:chOff x="4708405" y="1817659"/>
            <a:chExt cx="3824021" cy="3840838"/>
          </a:xfrm>
        </p:grpSpPr>
        <p:sp>
          <p:nvSpPr>
            <p:cNvPr id="439" name="Cube 43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0" name="Cube 43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3" name="Group 402"/>
          <p:cNvGrpSpPr>
            <a:grpSpLocks noChangeAspect="1"/>
          </p:cNvGrpSpPr>
          <p:nvPr/>
        </p:nvGrpSpPr>
        <p:grpSpPr>
          <a:xfrm>
            <a:off x="3835240" y="2306999"/>
            <a:ext cx="520066" cy="522354"/>
            <a:chOff x="4708405" y="1817659"/>
            <a:chExt cx="3824021" cy="3840838"/>
          </a:xfrm>
        </p:grpSpPr>
        <p:sp>
          <p:nvSpPr>
            <p:cNvPr id="437" name="Cube 43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8" name="Cube 43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4" name="Group 403"/>
          <p:cNvGrpSpPr>
            <a:grpSpLocks noChangeAspect="1"/>
          </p:cNvGrpSpPr>
          <p:nvPr/>
        </p:nvGrpSpPr>
        <p:grpSpPr>
          <a:xfrm>
            <a:off x="4227604" y="2307572"/>
            <a:ext cx="520066" cy="522354"/>
            <a:chOff x="4708405" y="1817659"/>
            <a:chExt cx="3824021" cy="3840838"/>
          </a:xfrm>
        </p:grpSpPr>
        <p:sp>
          <p:nvSpPr>
            <p:cNvPr id="435" name="Cube 4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6" name="Cube 4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5" name="Group 404"/>
          <p:cNvGrpSpPr>
            <a:grpSpLocks noChangeAspect="1"/>
          </p:cNvGrpSpPr>
          <p:nvPr/>
        </p:nvGrpSpPr>
        <p:grpSpPr>
          <a:xfrm>
            <a:off x="4616290" y="2307000"/>
            <a:ext cx="520066" cy="522354"/>
            <a:chOff x="4708405" y="1817659"/>
            <a:chExt cx="3824021" cy="3840838"/>
          </a:xfrm>
        </p:grpSpPr>
        <p:sp>
          <p:nvSpPr>
            <p:cNvPr id="433" name="Cube 4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4" name="Cube 4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6" name="Group 405"/>
          <p:cNvGrpSpPr>
            <a:grpSpLocks noChangeAspect="1"/>
          </p:cNvGrpSpPr>
          <p:nvPr/>
        </p:nvGrpSpPr>
        <p:grpSpPr>
          <a:xfrm>
            <a:off x="5008654" y="2307573"/>
            <a:ext cx="520066" cy="522354"/>
            <a:chOff x="4708405" y="1817659"/>
            <a:chExt cx="3824021" cy="3840838"/>
          </a:xfrm>
        </p:grpSpPr>
        <p:sp>
          <p:nvSpPr>
            <p:cNvPr id="431" name="Cube 4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Cube 4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7" name="Group 406"/>
          <p:cNvGrpSpPr>
            <a:grpSpLocks noChangeAspect="1"/>
          </p:cNvGrpSpPr>
          <p:nvPr/>
        </p:nvGrpSpPr>
        <p:grpSpPr>
          <a:xfrm>
            <a:off x="5397405" y="2307040"/>
            <a:ext cx="520066" cy="522354"/>
            <a:chOff x="4708405" y="1817659"/>
            <a:chExt cx="3824021" cy="3840838"/>
          </a:xfrm>
        </p:grpSpPr>
        <p:sp>
          <p:nvSpPr>
            <p:cNvPr id="429" name="Cube 4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0" name="Cube 4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8" name="Group 407"/>
          <p:cNvGrpSpPr>
            <a:grpSpLocks noChangeAspect="1"/>
          </p:cNvGrpSpPr>
          <p:nvPr/>
        </p:nvGrpSpPr>
        <p:grpSpPr>
          <a:xfrm>
            <a:off x="5789769" y="2307613"/>
            <a:ext cx="520066" cy="522354"/>
            <a:chOff x="4708405" y="1817659"/>
            <a:chExt cx="3824021" cy="3840838"/>
          </a:xfrm>
        </p:grpSpPr>
        <p:sp>
          <p:nvSpPr>
            <p:cNvPr id="427" name="Cube 4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Cube 4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9" name="Group 408"/>
          <p:cNvGrpSpPr>
            <a:grpSpLocks noChangeAspect="1"/>
          </p:cNvGrpSpPr>
          <p:nvPr/>
        </p:nvGrpSpPr>
        <p:grpSpPr>
          <a:xfrm>
            <a:off x="6178455" y="2307041"/>
            <a:ext cx="520066" cy="522354"/>
            <a:chOff x="4708405" y="1817659"/>
            <a:chExt cx="3824021" cy="3840838"/>
          </a:xfrm>
        </p:grpSpPr>
        <p:sp>
          <p:nvSpPr>
            <p:cNvPr id="425" name="Cube 4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Cube 4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0" name="Group 409"/>
          <p:cNvGrpSpPr>
            <a:grpSpLocks noChangeAspect="1"/>
          </p:cNvGrpSpPr>
          <p:nvPr/>
        </p:nvGrpSpPr>
        <p:grpSpPr>
          <a:xfrm>
            <a:off x="6570819" y="2307614"/>
            <a:ext cx="520066" cy="522354"/>
            <a:chOff x="4708405" y="1817659"/>
            <a:chExt cx="3824021" cy="3840838"/>
          </a:xfrm>
        </p:grpSpPr>
        <p:sp>
          <p:nvSpPr>
            <p:cNvPr id="423" name="Cube 4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4" name="Cube 4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1" name="Group 410"/>
          <p:cNvGrpSpPr>
            <a:grpSpLocks noChangeAspect="1"/>
          </p:cNvGrpSpPr>
          <p:nvPr/>
        </p:nvGrpSpPr>
        <p:grpSpPr>
          <a:xfrm>
            <a:off x="6959442" y="2307042"/>
            <a:ext cx="520066" cy="522354"/>
            <a:chOff x="4708405" y="1817659"/>
            <a:chExt cx="3824021" cy="3840838"/>
          </a:xfrm>
        </p:grpSpPr>
        <p:sp>
          <p:nvSpPr>
            <p:cNvPr id="421" name="Cube 4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2" name="Cube 4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2" name="Group 411"/>
          <p:cNvGrpSpPr>
            <a:grpSpLocks noChangeAspect="1"/>
          </p:cNvGrpSpPr>
          <p:nvPr/>
        </p:nvGrpSpPr>
        <p:grpSpPr>
          <a:xfrm>
            <a:off x="7351806" y="2307615"/>
            <a:ext cx="520066" cy="522354"/>
            <a:chOff x="4708405" y="1817659"/>
            <a:chExt cx="3824021" cy="3840838"/>
          </a:xfrm>
        </p:grpSpPr>
        <p:sp>
          <p:nvSpPr>
            <p:cNvPr id="419" name="Cube 4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0" name="Cube 4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3" name="Group 412"/>
          <p:cNvGrpSpPr>
            <a:grpSpLocks noChangeAspect="1"/>
          </p:cNvGrpSpPr>
          <p:nvPr/>
        </p:nvGrpSpPr>
        <p:grpSpPr>
          <a:xfrm>
            <a:off x="7740492" y="2307043"/>
            <a:ext cx="520066" cy="522354"/>
            <a:chOff x="4708405" y="1817659"/>
            <a:chExt cx="3824021" cy="3840838"/>
          </a:xfrm>
        </p:grpSpPr>
        <p:sp>
          <p:nvSpPr>
            <p:cNvPr id="417" name="Cube 4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8" name="Cube 4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4" name="Group 413"/>
          <p:cNvGrpSpPr>
            <a:grpSpLocks noChangeAspect="1"/>
          </p:cNvGrpSpPr>
          <p:nvPr/>
        </p:nvGrpSpPr>
        <p:grpSpPr>
          <a:xfrm>
            <a:off x="8132856" y="2307616"/>
            <a:ext cx="520066" cy="522354"/>
            <a:chOff x="4708405" y="1817659"/>
            <a:chExt cx="3824021" cy="3840838"/>
          </a:xfrm>
        </p:grpSpPr>
        <p:sp>
          <p:nvSpPr>
            <p:cNvPr id="415" name="Cube 4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Cube 4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8" name="Group 447"/>
          <p:cNvGrpSpPr>
            <a:grpSpLocks noChangeAspect="1"/>
          </p:cNvGrpSpPr>
          <p:nvPr/>
        </p:nvGrpSpPr>
        <p:grpSpPr>
          <a:xfrm>
            <a:off x="2140669" y="2432709"/>
            <a:ext cx="520066" cy="522354"/>
            <a:chOff x="4708405" y="1817659"/>
            <a:chExt cx="3824021" cy="3840838"/>
          </a:xfrm>
        </p:grpSpPr>
        <p:sp>
          <p:nvSpPr>
            <p:cNvPr id="494" name="Cube 49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5" name="Cube 49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9" name="Group 448"/>
          <p:cNvGrpSpPr>
            <a:grpSpLocks noChangeAspect="1"/>
          </p:cNvGrpSpPr>
          <p:nvPr/>
        </p:nvGrpSpPr>
        <p:grpSpPr>
          <a:xfrm>
            <a:off x="2533033" y="2433282"/>
            <a:ext cx="520066" cy="522354"/>
            <a:chOff x="4708405" y="1817659"/>
            <a:chExt cx="3824021" cy="3840838"/>
          </a:xfrm>
        </p:grpSpPr>
        <p:sp>
          <p:nvSpPr>
            <p:cNvPr id="492" name="Cube 49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Cube 49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0" name="Group 449"/>
          <p:cNvGrpSpPr>
            <a:grpSpLocks noChangeAspect="1"/>
          </p:cNvGrpSpPr>
          <p:nvPr/>
        </p:nvGrpSpPr>
        <p:grpSpPr>
          <a:xfrm>
            <a:off x="2921719" y="2432710"/>
            <a:ext cx="520066" cy="522354"/>
            <a:chOff x="4708405" y="1817659"/>
            <a:chExt cx="3824021" cy="3840838"/>
          </a:xfrm>
        </p:grpSpPr>
        <p:sp>
          <p:nvSpPr>
            <p:cNvPr id="490" name="Cube 48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 name="Cube 49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1" name="Group 450"/>
          <p:cNvGrpSpPr>
            <a:grpSpLocks noChangeAspect="1"/>
          </p:cNvGrpSpPr>
          <p:nvPr/>
        </p:nvGrpSpPr>
        <p:grpSpPr>
          <a:xfrm>
            <a:off x="3314083" y="2433283"/>
            <a:ext cx="520066" cy="522354"/>
            <a:chOff x="4708405" y="1817659"/>
            <a:chExt cx="3824021" cy="3840838"/>
          </a:xfrm>
        </p:grpSpPr>
        <p:sp>
          <p:nvSpPr>
            <p:cNvPr id="488" name="Cube 48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9" name="Cube 48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2" name="Group 451"/>
          <p:cNvGrpSpPr>
            <a:grpSpLocks noChangeAspect="1"/>
          </p:cNvGrpSpPr>
          <p:nvPr/>
        </p:nvGrpSpPr>
        <p:grpSpPr>
          <a:xfrm>
            <a:off x="3702706" y="2432711"/>
            <a:ext cx="520066" cy="522354"/>
            <a:chOff x="4708405" y="1817659"/>
            <a:chExt cx="3824021" cy="3840838"/>
          </a:xfrm>
        </p:grpSpPr>
        <p:sp>
          <p:nvSpPr>
            <p:cNvPr id="486" name="Cube 4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7" name="Cube 4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3" name="Group 452"/>
          <p:cNvGrpSpPr>
            <a:grpSpLocks noChangeAspect="1"/>
          </p:cNvGrpSpPr>
          <p:nvPr/>
        </p:nvGrpSpPr>
        <p:grpSpPr>
          <a:xfrm>
            <a:off x="4095070" y="2433284"/>
            <a:ext cx="520066" cy="522354"/>
            <a:chOff x="4708405" y="1817659"/>
            <a:chExt cx="3824021" cy="3840838"/>
          </a:xfrm>
        </p:grpSpPr>
        <p:sp>
          <p:nvSpPr>
            <p:cNvPr id="484" name="Cube 4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Cube 4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4" name="Group 453"/>
          <p:cNvGrpSpPr>
            <a:grpSpLocks noChangeAspect="1"/>
          </p:cNvGrpSpPr>
          <p:nvPr/>
        </p:nvGrpSpPr>
        <p:grpSpPr>
          <a:xfrm>
            <a:off x="4483756" y="2432712"/>
            <a:ext cx="520066" cy="522354"/>
            <a:chOff x="4708405" y="1817659"/>
            <a:chExt cx="3824021" cy="3840838"/>
          </a:xfrm>
        </p:grpSpPr>
        <p:sp>
          <p:nvSpPr>
            <p:cNvPr id="482" name="Cube 4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Cube 4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5" name="Group 454"/>
          <p:cNvGrpSpPr>
            <a:grpSpLocks noChangeAspect="1"/>
          </p:cNvGrpSpPr>
          <p:nvPr/>
        </p:nvGrpSpPr>
        <p:grpSpPr>
          <a:xfrm>
            <a:off x="4876120" y="2433285"/>
            <a:ext cx="520066" cy="522354"/>
            <a:chOff x="4708405" y="1817659"/>
            <a:chExt cx="3824021" cy="3840838"/>
          </a:xfrm>
        </p:grpSpPr>
        <p:sp>
          <p:nvSpPr>
            <p:cNvPr id="480" name="Cube 4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 name="Cube 4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6" name="Group 455"/>
          <p:cNvGrpSpPr>
            <a:grpSpLocks noChangeAspect="1"/>
          </p:cNvGrpSpPr>
          <p:nvPr/>
        </p:nvGrpSpPr>
        <p:grpSpPr>
          <a:xfrm>
            <a:off x="5264871" y="2432752"/>
            <a:ext cx="520066" cy="522354"/>
            <a:chOff x="4708405" y="1817659"/>
            <a:chExt cx="3824021" cy="3840838"/>
          </a:xfrm>
        </p:grpSpPr>
        <p:sp>
          <p:nvSpPr>
            <p:cNvPr id="478" name="Cube 4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9" name="Cube 4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7" name="Group 456"/>
          <p:cNvGrpSpPr>
            <a:grpSpLocks noChangeAspect="1"/>
          </p:cNvGrpSpPr>
          <p:nvPr/>
        </p:nvGrpSpPr>
        <p:grpSpPr>
          <a:xfrm>
            <a:off x="5657235" y="2433325"/>
            <a:ext cx="520066" cy="522354"/>
            <a:chOff x="4708405" y="1817659"/>
            <a:chExt cx="3824021" cy="3840838"/>
          </a:xfrm>
        </p:grpSpPr>
        <p:sp>
          <p:nvSpPr>
            <p:cNvPr id="476" name="Cube 4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Cube 4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8" name="Group 457"/>
          <p:cNvGrpSpPr>
            <a:grpSpLocks noChangeAspect="1"/>
          </p:cNvGrpSpPr>
          <p:nvPr/>
        </p:nvGrpSpPr>
        <p:grpSpPr>
          <a:xfrm>
            <a:off x="6045921" y="2432753"/>
            <a:ext cx="520066" cy="522354"/>
            <a:chOff x="4708405" y="1817659"/>
            <a:chExt cx="3824021" cy="3840838"/>
          </a:xfrm>
        </p:grpSpPr>
        <p:sp>
          <p:nvSpPr>
            <p:cNvPr id="474" name="Cube 4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Cube 4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9" name="Group 458"/>
          <p:cNvGrpSpPr>
            <a:grpSpLocks noChangeAspect="1"/>
          </p:cNvGrpSpPr>
          <p:nvPr/>
        </p:nvGrpSpPr>
        <p:grpSpPr>
          <a:xfrm>
            <a:off x="6438285" y="2433326"/>
            <a:ext cx="520066" cy="522354"/>
            <a:chOff x="4708405" y="1817659"/>
            <a:chExt cx="3824021" cy="3840838"/>
          </a:xfrm>
        </p:grpSpPr>
        <p:sp>
          <p:nvSpPr>
            <p:cNvPr id="472" name="Cube 4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Cube 4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0" name="Group 459"/>
          <p:cNvGrpSpPr>
            <a:grpSpLocks noChangeAspect="1"/>
          </p:cNvGrpSpPr>
          <p:nvPr/>
        </p:nvGrpSpPr>
        <p:grpSpPr>
          <a:xfrm>
            <a:off x="6826908" y="2432754"/>
            <a:ext cx="520066" cy="522354"/>
            <a:chOff x="4708405" y="1817659"/>
            <a:chExt cx="3824021" cy="3840838"/>
          </a:xfrm>
        </p:grpSpPr>
        <p:sp>
          <p:nvSpPr>
            <p:cNvPr id="470" name="Cube 4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Cube 4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1" name="Group 460"/>
          <p:cNvGrpSpPr>
            <a:grpSpLocks noChangeAspect="1"/>
          </p:cNvGrpSpPr>
          <p:nvPr/>
        </p:nvGrpSpPr>
        <p:grpSpPr>
          <a:xfrm>
            <a:off x="7219272" y="2433327"/>
            <a:ext cx="520066" cy="522354"/>
            <a:chOff x="4708405" y="1817659"/>
            <a:chExt cx="3824021" cy="3840838"/>
          </a:xfrm>
        </p:grpSpPr>
        <p:sp>
          <p:nvSpPr>
            <p:cNvPr id="468" name="Cube 4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9" name="Cube 4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2" name="Group 461"/>
          <p:cNvGrpSpPr>
            <a:grpSpLocks noChangeAspect="1"/>
          </p:cNvGrpSpPr>
          <p:nvPr/>
        </p:nvGrpSpPr>
        <p:grpSpPr>
          <a:xfrm>
            <a:off x="7607958" y="2432755"/>
            <a:ext cx="520066" cy="522354"/>
            <a:chOff x="4708405" y="1817659"/>
            <a:chExt cx="3824021" cy="3840838"/>
          </a:xfrm>
        </p:grpSpPr>
        <p:sp>
          <p:nvSpPr>
            <p:cNvPr id="466" name="Cube 4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7" name="Cube 4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3" name="Group 462"/>
          <p:cNvGrpSpPr>
            <a:grpSpLocks noChangeAspect="1"/>
          </p:cNvGrpSpPr>
          <p:nvPr/>
        </p:nvGrpSpPr>
        <p:grpSpPr>
          <a:xfrm>
            <a:off x="8000322" y="2433328"/>
            <a:ext cx="520066" cy="522354"/>
            <a:chOff x="4708405" y="1817659"/>
            <a:chExt cx="3824021" cy="3840838"/>
          </a:xfrm>
        </p:grpSpPr>
        <p:sp>
          <p:nvSpPr>
            <p:cNvPr id="464" name="Cube 4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5" name="Cube 4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7" name="Group 496"/>
          <p:cNvGrpSpPr>
            <a:grpSpLocks noChangeAspect="1"/>
          </p:cNvGrpSpPr>
          <p:nvPr/>
        </p:nvGrpSpPr>
        <p:grpSpPr>
          <a:xfrm>
            <a:off x="2014187" y="2561399"/>
            <a:ext cx="520066" cy="522354"/>
            <a:chOff x="4708405" y="1817659"/>
            <a:chExt cx="3824021" cy="3840838"/>
          </a:xfrm>
        </p:grpSpPr>
        <p:sp>
          <p:nvSpPr>
            <p:cNvPr id="543" name="Cube 54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4" name="Cube 54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8" name="Group 497"/>
          <p:cNvGrpSpPr>
            <a:grpSpLocks noChangeAspect="1"/>
          </p:cNvGrpSpPr>
          <p:nvPr/>
        </p:nvGrpSpPr>
        <p:grpSpPr>
          <a:xfrm>
            <a:off x="2406551" y="2561972"/>
            <a:ext cx="520066" cy="522354"/>
            <a:chOff x="4708405" y="1817659"/>
            <a:chExt cx="3824021" cy="3840838"/>
          </a:xfrm>
        </p:grpSpPr>
        <p:sp>
          <p:nvSpPr>
            <p:cNvPr id="541" name="Cube 54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 name="Cube 54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9" name="Group 498"/>
          <p:cNvGrpSpPr>
            <a:grpSpLocks noChangeAspect="1"/>
          </p:cNvGrpSpPr>
          <p:nvPr/>
        </p:nvGrpSpPr>
        <p:grpSpPr>
          <a:xfrm>
            <a:off x="2795237" y="2561400"/>
            <a:ext cx="520066" cy="522354"/>
            <a:chOff x="4708405" y="1817659"/>
            <a:chExt cx="3824021" cy="3840838"/>
          </a:xfrm>
        </p:grpSpPr>
        <p:sp>
          <p:nvSpPr>
            <p:cNvPr id="539" name="Cube 53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0" name="Cube 53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0" name="Group 499"/>
          <p:cNvGrpSpPr>
            <a:grpSpLocks noChangeAspect="1"/>
          </p:cNvGrpSpPr>
          <p:nvPr/>
        </p:nvGrpSpPr>
        <p:grpSpPr>
          <a:xfrm>
            <a:off x="3187601" y="2561973"/>
            <a:ext cx="520066" cy="522354"/>
            <a:chOff x="4708405" y="1817659"/>
            <a:chExt cx="3824021" cy="3840838"/>
          </a:xfrm>
        </p:grpSpPr>
        <p:sp>
          <p:nvSpPr>
            <p:cNvPr id="537" name="Cube 53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Cube 53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1" name="Group 500"/>
          <p:cNvGrpSpPr>
            <a:grpSpLocks noChangeAspect="1"/>
          </p:cNvGrpSpPr>
          <p:nvPr/>
        </p:nvGrpSpPr>
        <p:grpSpPr>
          <a:xfrm>
            <a:off x="3576224" y="2561401"/>
            <a:ext cx="520066" cy="522354"/>
            <a:chOff x="4708405" y="1817659"/>
            <a:chExt cx="3824021" cy="3840838"/>
          </a:xfrm>
        </p:grpSpPr>
        <p:sp>
          <p:nvSpPr>
            <p:cNvPr id="535" name="Cube 5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Cube 5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2" name="Group 501"/>
          <p:cNvGrpSpPr>
            <a:grpSpLocks noChangeAspect="1"/>
          </p:cNvGrpSpPr>
          <p:nvPr/>
        </p:nvGrpSpPr>
        <p:grpSpPr>
          <a:xfrm>
            <a:off x="3968588" y="2561974"/>
            <a:ext cx="520066" cy="522354"/>
            <a:chOff x="4708405" y="1817659"/>
            <a:chExt cx="3824021" cy="3840838"/>
          </a:xfrm>
        </p:grpSpPr>
        <p:sp>
          <p:nvSpPr>
            <p:cNvPr id="533" name="Cube 5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 name="Cube 5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3" name="Group 502"/>
          <p:cNvGrpSpPr>
            <a:grpSpLocks noChangeAspect="1"/>
          </p:cNvGrpSpPr>
          <p:nvPr/>
        </p:nvGrpSpPr>
        <p:grpSpPr>
          <a:xfrm>
            <a:off x="4357274" y="2561402"/>
            <a:ext cx="520066" cy="522354"/>
            <a:chOff x="4708405" y="1817659"/>
            <a:chExt cx="3824021" cy="3840838"/>
          </a:xfrm>
        </p:grpSpPr>
        <p:sp>
          <p:nvSpPr>
            <p:cNvPr id="531" name="Cube 5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Cube 5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4" name="Group 503"/>
          <p:cNvGrpSpPr>
            <a:grpSpLocks noChangeAspect="1"/>
          </p:cNvGrpSpPr>
          <p:nvPr/>
        </p:nvGrpSpPr>
        <p:grpSpPr>
          <a:xfrm>
            <a:off x="4749638" y="2561975"/>
            <a:ext cx="520066" cy="522354"/>
            <a:chOff x="4708405" y="1817659"/>
            <a:chExt cx="3824021" cy="3840838"/>
          </a:xfrm>
        </p:grpSpPr>
        <p:sp>
          <p:nvSpPr>
            <p:cNvPr id="529" name="Cube 5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Cube 5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5" name="Group 504"/>
          <p:cNvGrpSpPr>
            <a:grpSpLocks noChangeAspect="1"/>
          </p:cNvGrpSpPr>
          <p:nvPr/>
        </p:nvGrpSpPr>
        <p:grpSpPr>
          <a:xfrm>
            <a:off x="5138389" y="2561442"/>
            <a:ext cx="520066" cy="522354"/>
            <a:chOff x="4708405" y="1817659"/>
            <a:chExt cx="3824021" cy="3840838"/>
          </a:xfrm>
        </p:grpSpPr>
        <p:sp>
          <p:nvSpPr>
            <p:cNvPr id="527" name="Cube 5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8" name="Cube 5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6" name="Group 505"/>
          <p:cNvGrpSpPr>
            <a:grpSpLocks noChangeAspect="1"/>
          </p:cNvGrpSpPr>
          <p:nvPr/>
        </p:nvGrpSpPr>
        <p:grpSpPr>
          <a:xfrm>
            <a:off x="5530753" y="2562015"/>
            <a:ext cx="520066" cy="522354"/>
            <a:chOff x="4708405" y="1817659"/>
            <a:chExt cx="3824021" cy="3840838"/>
          </a:xfrm>
        </p:grpSpPr>
        <p:sp>
          <p:nvSpPr>
            <p:cNvPr id="525" name="Cube 5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Cube 5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7" name="Group 506"/>
          <p:cNvGrpSpPr>
            <a:grpSpLocks noChangeAspect="1"/>
          </p:cNvGrpSpPr>
          <p:nvPr/>
        </p:nvGrpSpPr>
        <p:grpSpPr>
          <a:xfrm>
            <a:off x="5919439" y="2561443"/>
            <a:ext cx="520066" cy="522354"/>
            <a:chOff x="4708405" y="1817659"/>
            <a:chExt cx="3824021" cy="3840838"/>
          </a:xfrm>
        </p:grpSpPr>
        <p:sp>
          <p:nvSpPr>
            <p:cNvPr id="523" name="Cube 5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Cube 5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8" name="Group 507"/>
          <p:cNvGrpSpPr>
            <a:grpSpLocks noChangeAspect="1"/>
          </p:cNvGrpSpPr>
          <p:nvPr/>
        </p:nvGrpSpPr>
        <p:grpSpPr>
          <a:xfrm>
            <a:off x="6311803" y="2562016"/>
            <a:ext cx="520066" cy="522354"/>
            <a:chOff x="4708405" y="1817659"/>
            <a:chExt cx="3824021" cy="3840838"/>
          </a:xfrm>
        </p:grpSpPr>
        <p:sp>
          <p:nvSpPr>
            <p:cNvPr id="521" name="Cube 5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Cube 5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9" name="Group 508"/>
          <p:cNvGrpSpPr>
            <a:grpSpLocks noChangeAspect="1"/>
          </p:cNvGrpSpPr>
          <p:nvPr/>
        </p:nvGrpSpPr>
        <p:grpSpPr>
          <a:xfrm>
            <a:off x="6700426" y="2561444"/>
            <a:ext cx="520066" cy="522354"/>
            <a:chOff x="4708405" y="1817659"/>
            <a:chExt cx="3824021" cy="3840838"/>
          </a:xfrm>
        </p:grpSpPr>
        <p:sp>
          <p:nvSpPr>
            <p:cNvPr id="519" name="Cube 5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Cube 5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0" name="Group 509"/>
          <p:cNvGrpSpPr>
            <a:grpSpLocks noChangeAspect="1"/>
          </p:cNvGrpSpPr>
          <p:nvPr/>
        </p:nvGrpSpPr>
        <p:grpSpPr>
          <a:xfrm>
            <a:off x="7092790" y="2562017"/>
            <a:ext cx="520066" cy="522354"/>
            <a:chOff x="4708405" y="1817659"/>
            <a:chExt cx="3824021" cy="3840838"/>
          </a:xfrm>
        </p:grpSpPr>
        <p:sp>
          <p:nvSpPr>
            <p:cNvPr id="517" name="Cube 5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Cube 5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1" name="Group 510"/>
          <p:cNvGrpSpPr>
            <a:grpSpLocks noChangeAspect="1"/>
          </p:cNvGrpSpPr>
          <p:nvPr/>
        </p:nvGrpSpPr>
        <p:grpSpPr>
          <a:xfrm>
            <a:off x="7481476" y="2561445"/>
            <a:ext cx="520066" cy="522354"/>
            <a:chOff x="4708405" y="1817659"/>
            <a:chExt cx="3824021" cy="3840838"/>
          </a:xfrm>
        </p:grpSpPr>
        <p:sp>
          <p:nvSpPr>
            <p:cNvPr id="515" name="Cube 5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Cube 5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2" name="Group 511"/>
          <p:cNvGrpSpPr>
            <a:grpSpLocks noChangeAspect="1"/>
          </p:cNvGrpSpPr>
          <p:nvPr/>
        </p:nvGrpSpPr>
        <p:grpSpPr>
          <a:xfrm>
            <a:off x="7873840" y="2562018"/>
            <a:ext cx="520066" cy="522354"/>
            <a:chOff x="4708405" y="1817659"/>
            <a:chExt cx="3824021" cy="3840838"/>
          </a:xfrm>
        </p:grpSpPr>
        <p:sp>
          <p:nvSpPr>
            <p:cNvPr id="513" name="Cube 5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Cube 5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6" name="Group 545"/>
          <p:cNvGrpSpPr>
            <a:grpSpLocks noChangeAspect="1"/>
          </p:cNvGrpSpPr>
          <p:nvPr/>
        </p:nvGrpSpPr>
        <p:grpSpPr>
          <a:xfrm>
            <a:off x="1885399" y="2691767"/>
            <a:ext cx="520066" cy="522354"/>
            <a:chOff x="4708405" y="1817659"/>
            <a:chExt cx="3824021" cy="3840838"/>
          </a:xfrm>
        </p:grpSpPr>
        <p:sp>
          <p:nvSpPr>
            <p:cNvPr id="592" name="Cube 59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Cube 59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7" name="Group 546"/>
          <p:cNvGrpSpPr>
            <a:grpSpLocks noChangeAspect="1"/>
          </p:cNvGrpSpPr>
          <p:nvPr/>
        </p:nvGrpSpPr>
        <p:grpSpPr>
          <a:xfrm>
            <a:off x="2277763" y="2692340"/>
            <a:ext cx="520066" cy="522354"/>
            <a:chOff x="4708405" y="1817659"/>
            <a:chExt cx="3824021" cy="3840838"/>
          </a:xfrm>
        </p:grpSpPr>
        <p:sp>
          <p:nvSpPr>
            <p:cNvPr id="590" name="Cube 58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1" name="Cube 59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8" name="Group 547"/>
          <p:cNvGrpSpPr>
            <a:grpSpLocks noChangeAspect="1"/>
          </p:cNvGrpSpPr>
          <p:nvPr/>
        </p:nvGrpSpPr>
        <p:grpSpPr>
          <a:xfrm>
            <a:off x="2666449" y="2691768"/>
            <a:ext cx="520066" cy="522354"/>
            <a:chOff x="4708405" y="1817659"/>
            <a:chExt cx="3824021" cy="3840838"/>
          </a:xfrm>
        </p:grpSpPr>
        <p:sp>
          <p:nvSpPr>
            <p:cNvPr id="588" name="Cube 58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9" name="Cube 58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9" name="Group 548"/>
          <p:cNvGrpSpPr>
            <a:grpSpLocks noChangeAspect="1"/>
          </p:cNvGrpSpPr>
          <p:nvPr/>
        </p:nvGrpSpPr>
        <p:grpSpPr>
          <a:xfrm>
            <a:off x="3058813" y="2692341"/>
            <a:ext cx="520066" cy="522354"/>
            <a:chOff x="4708405" y="1817659"/>
            <a:chExt cx="3824021" cy="3840838"/>
          </a:xfrm>
        </p:grpSpPr>
        <p:sp>
          <p:nvSpPr>
            <p:cNvPr id="586" name="Cube 5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7" name="Cube 5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0" name="Group 549"/>
          <p:cNvGrpSpPr>
            <a:grpSpLocks noChangeAspect="1"/>
          </p:cNvGrpSpPr>
          <p:nvPr/>
        </p:nvGrpSpPr>
        <p:grpSpPr>
          <a:xfrm>
            <a:off x="3447436" y="2691769"/>
            <a:ext cx="520066" cy="522354"/>
            <a:chOff x="4708405" y="1817659"/>
            <a:chExt cx="3824021" cy="3840838"/>
          </a:xfrm>
        </p:grpSpPr>
        <p:sp>
          <p:nvSpPr>
            <p:cNvPr id="584" name="Cube 5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5" name="Cube 5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1" name="Group 550"/>
          <p:cNvGrpSpPr>
            <a:grpSpLocks noChangeAspect="1"/>
          </p:cNvGrpSpPr>
          <p:nvPr/>
        </p:nvGrpSpPr>
        <p:grpSpPr>
          <a:xfrm>
            <a:off x="3839800" y="2692342"/>
            <a:ext cx="520066" cy="522354"/>
            <a:chOff x="4708405" y="1817659"/>
            <a:chExt cx="3824021" cy="3840838"/>
          </a:xfrm>
        </p:grpSpPr>
        <p:sp>
          <p:nvSpPr>
            <p:cNvPr id="582" name="Cube 5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Cube 5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2" name="Group 551"/>
          <p:cNvGrpSpPr>
            <a:grpSpLocks noChangeAspect="1"/>
          </p:cNvGrpSpPr>
          <p:nvPr/>
        </p:nvGrpSpPr>
        <p:grpSpPr>
          <a:xfrm>
            <a:off x="4228486" y="2691770"/>
            <a:ext cx="520066" cy="522354"/>
            <a:chOff x="4708405" y="1817659"/>
            <a:chExt cx="3824021" cy="3840838"/>
          </a:xfrm>
        </p:grpSpPr>
        <p:sp>
          <p:nvSpPr>
            <p:cNvPr id="580" name="Cube 5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1" name="Cube 5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3" name="Group 552"/>
          <p:cNvGrpSpPr>
            <a:grpSpLocks noChangeAspect="1"/>
          </p:cNvGrpSpPr>
          <p:nvPr/>
        </p:nvGrpSpPr>
        <p:grpSpPr>
          <a:xfrm>
            <a:off x="4620850" y="2692343"/>
            <a:ext cx="520066" cy="522354"/>
            <a:chOff x="4708405" y="1817659"/>
            <a:chExt cx="3824021" cy="3840838"/>
          </a:xfrm>
        </p:grpSpPr>
        <p:sp>
          <p:nvSpPr>
            <p:cNvPr id="578" name="Cube 5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9" name="Cube 5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4" name="Group 553"/>
          <p:cNvGrpSpPr>
            <a:grpSpLocks noChangeAspect="1"/>
          </p:cNvGrpSpPr>
          <p:nvPr/>
        </p:nvGrpSpPr>
        <p:grpSpPr>
          <a:xfrm>
            <a:off x="5009601" y="2691810"/>
            <a:ext cx="520066" cy="522354"/>
            <a:chOff x="4708405" y="1817659"/>
            <a:chExt cx="3824021" cy="3840838"/>
          </a:xfrm>
        </p:grpSpPr>
        <p:sp>
          <p:nvSpPr>
            <p:cNvPr id="576" name="Cube 5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7" name="Cube 5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5" name="Group 554"/>
          <p:cNvGrpSpPr>
            <a:grpSpLocks noChangeAspect="1"/>
          </p:cNvGrpSpPr>
          <p:nvPr/>
        </p:nvGrpSpPr>
        <p:grpSpPr>
          <a:xfrm>
            <a:off x="5401965" y="2692383"/>
            <a:ext cx="520066" cy="522354"/>
            <a:chOff x="4708405" y="1817659"/>
            <a:chExt cx="3824021" cy="3840838"/>
          </a:xfrm>
        </p:grpSpPr>
        <p:sp>
          <p:nvSpPr>
            <p:cNvPr id="574" name="Cube 5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Cube 5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6" name="Group 555"/>
          <p:cNvGrpSpPr>
            <a:grpSpLocks noChangeAspect="1"/>
          </p:cNvGrpSpPr>
          <p:nvPr/>
        </p:nvGrpSpPr>
        <p:grpSpPr>
          <a:xfrm>
            <a:off x="5790651" y="2691811"/>
            <a:ext cx="520066" cy="522354"/>
            <a:chOff x="4708405" y="1817659"/>
            <a:chExt cx="3824021" cy="3840838"/>
          </a:xfrm>
        </p:grpSpPr>
        <p:sp>
          <p:nvSpPr>
            <p:cNvPr id="572" name="Cube 5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Cube 5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7" name="Group 556"/>
          <p:cNvGrpSpPr>
            <a:grpSpLocks noChangeAspect="1"/>
          </p:cNvGrpSpPr>
          <p:nvPr/>
        </p:nvGrpSpPr>
        <p:grpSpPr>
          <a:xfrm>
            <a:off x="6183015" y="2692384"/>
            <a:ext cx="520066" cy="522354"/>
            <a:chOff x="4708405" y="1817659"/>
            <a:chExt cx="3824021" cy="3840838"/>
          </a:xfrm>
        </p:grpSpPr>
        <p:sp>
          <p:nvSpPr>
            <p:cNvPr id="570" name="Cube 5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Cube 5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8" name="Group 557"/>
          <p:cNvGrpSpPr>
            <a:grpSpLocks noChangeAspect="1"/>
          </p:cNvGrpSpPr>
          <p:nvPr/>
        </p:nvGrpSpPr>
        <p:grpSpPr>
          <a:xfrm>
            <a:off x="6571638" y="2691812"/>
            <a:ext cx="520066" cy="522354"/>
            <a:chOff x="4708405" y="1817659"/>
            <a:chExt cx="3824021" cy="3840838"/>
          </a:xfrm>
        </p:grpSpPr>
        <p:sp>
          <p:nvSpPr>
            <p:cNvPr id="568" name="Cube 5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Cube 5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9" name="Group 558"/>
          <p:cNvGrpSpPr>
            <a:grpSpLocks noChangeAspect="1"/>
          </p:cNvGrpSpPr>
          <p:nvPr/>
        </p:nvGrpSpPr>
        <p:grpSpPr>
          <a:xfrm>
            <a:off x="6964002" y="2692385"/>
            <a:ext cx="520066" cy="522354"/>
            <a:chOff x="4708405" y="1817659"/>
            <a:chExt cx="3824021" cy="3840838"/>
          </a:xfrm>
        </p:grpSpPr>
        <p:sp>
          <p:nvSpPr>
            <p:cNvPr id="566" name="Cube 5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Cube 5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0" name="Group 559"/>
          <p:cNvGrpSpPr>
            <a:grpSpLocks noChangeAspect="1"/>
          </p:cNvGrpSpPr>
          <p:nvPr/>
        </p:nvGrpSpPr>
        <p:grpSpPr>
          <a:xfrm>
            <a:off x="7352688" y="2691813"/>
            <a:ext cx="520066" cy="522354"/>
            <a:chOff x="4708405" y="1817659"/>
            <a:chExt cx="3824021" cy="3840838"/>
          </a:xfrm>
        </p:grpSpPr>
        <p:sp>
          <p:nvSpPr>
            <p:cNvPr id="564" name="Cube 5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Cube 5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1" name="Group 560"/>
          <p:cNvGrpSpPr>
            <a:grpSpLocks noChangeAspect="1"/>
          </p:cNvGrpSpPr>
          <p:nvPr/>
        </p:nvGrpSpPr>
        <p:grpSpPr>
          <a:xfrm>
            <a:off x="7745052" y="2692386"/>
            <a:ext cx="520066" cy="522354"/>
            <a:chOff x="4708405" y="1817659"/>
            <a:chExt cx="3824021" cy="3840838"/>
          </a:xfrm>
        </p:grpSpPr>
        <p:sp>
          <p:nvSpPr>
            <p:cNvPr id="562" name="Cube 5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Cube 5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5" name="Group 594"/>
          <p:cNvGrpSpPr>
            <a:grpSpLocks noChangeAspect="1"/>
          </p:cNvGrpSpPr>
          <p:nvPr/>
        </p:nvGrpSpPr>
        <p:grpSpPr>
          <a:xfrm>
            <a:off x="1758917" y="2820457"/>
            <a:ext cx="520066" cy="522354"/>
            <a:chOff x="4708405" y="1817659"/>
            <a:chExt cx="3824021" cy="3840838"/>
          </a:xfrm>
        </p:grpSpPr>
        <p:sp>
          <p:nvSpPr>
            <p:cNvPr id="641" name="Cube 64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2" name="Cube 64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6" name="Group 595"/>
          <p:cNvGrpSpPr>
            <a:grpSpLocks noChangeAspect="1"/>
          </p:cNvGrpSpPr>
          <p:nvPr/>
        </p:nvGrpSpPr>
        <p:grpSpPr>
          <a:xfrm>
            <a:off x="2151281" y="2821030"/>
            <a:ext cx="520066" cy="522354"/>
            <a:chOff x="4708405" y="1817659"/>
            <a:chExt cx="3824021" cy="3840838"/>
          </a:xfrm>
        </p:grpSpPr>
        <p:sp>
          <p:nvSpPr>
            <p:cNvPr id="639" name="Cube 63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0" name="Cube 63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7" name="Group 596"/>
          <p:cNvGrpSpPr>
            <a:grpSpLocks noChangeAspect="1"/>
          </p:cNvGrpSpPr>
          <p:nvPr/>
        </p:nvGrpSpPr>
        <p:grpSpPr>
          <a:xfrm>
            <a:off x="2539967" y="2820458"/>
            <a:ext cx="520066" cy="522354"/>
            <a:chOff x="4708405" y="1817659"/>
            <a:chExt cx="3824021" cy="3840838"/>
          </a:xfrm>
        </p:grpSpPr>
        <p:sp>
          <p:nvSpPr>
            <p:cNvPr id="637" name="Cube 63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8" name="Cube 63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8" name="Group 597"/>
          <p:cNvGrpSpPr>
            <a:grpSpLocks noChangeAspect="1"/>
          </p:cNvGrpSpPr>
          <p:nvPr/>
        </p:nvGrpSpPr>
        <p:grpSpPr>
          <a:xfrm>
            <a:off x="2932331" y="2821031"/>
            <a:ext cx="520066" cy="522354"/>
            <a:chOff x="4708405" y="1817659"/>
            <a:chExt cx="3824021" cy="3840838"/>
          </a:xfrm>
        </p:grpSpPr>
        <p:sp>
          <p:nvSpPr>
            <p:cNvPr id="635" name="Cube 6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6" name="Cube 6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9" name="Group 598"/>
          <p:cNvGrpSpPr>
            <a:grpSpLocks noChangeAspect="1"/>
          </p:cNvGrpSpPr>
          <p:nvPr/>
        </p:nvGrpSpPr>
        <p:grpSpPr>
          <a:xfrm>
            <a:off x="3320954" y="2820459"/>
            <a:ext cx="520066" cy="522354"/>
            <a:chOff x="4708405" y="1817659"/>
            <a:chExt cx="3824021" cy="3840838"/>
          </a:xfrm>
        </p:grpSpPr>
        <p:sp>
          <p:nvSpPr>
            <p:cNvPr id="633" name="Cube 6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4" name="Cube 6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0" name="Group 599"/>
          <p:cNvGrpSpPr>
            <a:grpSpLocks noChangeAspect="1"/>
          </p:cNvGrpSpPr>
          <p:nvPr/>
        </p:nvGrpSpPr>
        <p:grpSpPr>
          <a:xfrm>
            <a:off x="3713318" y="2821032"/>
            <a:ext cx="520066" cy="522354"/>
            <a:chOff x="4708405" y="1817659"/>
            <a:chExt cx="3824021" cy="3840838"/>
          </a:xfrm>
        </p:grpSpPr>
        <p:sp>
          <p:nvSpPr>
            <p:cNvPr id="631" name="Cube 6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2" name="Cube 6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1" name="Group 600"/>
          <p:cNvGrpSpPr>
            <a:grpSpLocks noChangeAspect="1"/>
          </p:cNvGrpSpPr>
          <p:nvPr/>
        </p:nvGrpSpPr>
        <p:grpSpPr>
          <a:xfrm>
            <a:off x="4102004" y="2820460"/>
            <a:ext cx="520066" cy="522354"/>
            <a:chOff x="4708405" y="1817659"/>
            <a:chExt cx="3824021" cy="3840838"/>
          </a:xfrm>
        </p:grpSpPr>
        <p:sp>
          <p:nvSpPr>
            <p:cNvPr id="629" name="Cube 6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0" name="Cube 6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2" name="Group 601"/>
          <p:cNvGrpSpPr>
            <a:grpSpLocks noChangeAspect="1"/>
          </p:cNvGrpSpPr>
          <p:nvPr/>
        </p:nvGrpSpPr>
        <p:grpSpPr>
          <a:xfrm>
            <a:off x="4494368" y="2821033"/>
            <a:ext cx="520066" cy="522354"/>
            <a:chOff x="4708405" y="1817659"/>
            <a:chExt cx="3824021" cy="3840838"/>
          </a:xfrm>
        </p:grpSpPr>
        <p:sp>
          <p:nvSpPr>
            <p:cNvPr id="627" name="Cube 6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8" name="Cube 6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3" name="Group 602"/>
          <p:cNvGrpSpPr>
            <a:grpSpLocks noChangeAspect="1"/>
          </p:cNvGrpSpPr>
          <p:nvPr/>
        </p:nvGrpSpPr>
        <p:grpSpPr>
          <a:xfrm>
            <a:off x="4883119" y="2820500"/>
            <a:ext cx="520066" cy="522354"/>
            <a:chOff x="4708405" y="1817659"/>
            <a:chExt cx="3824021" cy="3840838"/>
          </a:xfrm>
        </p:grpSpPr>
        <p:sp>
          <p:nvSpPr>
            <p:cNvPr id="625" name="Cube 6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6" name="Cube 6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4" name="Group 603"/>
          <p:cNvGrpSpPr>
            <a:grpSpLocks noChangeAspect="1"/>
          </p:cNvGrpSpPr>
          <p:nvPr/>
        </p:nvGrpSpPr>
        <p:grpSpPr>
          <a:xfrm>
            <a:off x="5275483" y="2821073"/>
            <a:ext cx="520066" cy="522354"/>
            <a:chOff x="4708405" y="1817659"/>
            <a:chExt cx="3824021" cy="3840838"/>
          </a:xfrm>
        </p:grpSpPr>
        <p:sp>
          <p:nvSpPr>
            <p:cNvPr id="623" name="Cube 6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4" name="Cube 6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5" name="Group 604"/>
          <p:cNvGrpSpPr>
            <a:grpSpLocks noChangeAspect="1"/>
          </p:cNvGrpSpPr>
          <p:nvPr/>
        </p:nvGrpSpPr>
        <p:grpSpPr>
          <a:xfrm>
            <a:off x="5664169" y="2820501"/>
            <a:ext cx="520066" cy="522354"/>
            <a:chOff x="4708405" y="1817659"/>
            <a:chExt cx="3824021" cy="3840838"/>
          </a:xfrm>
        </p:grpSpPr>
        <p:sp>
          <p:nvSpPr>
            <p:cNvPr id="621" name="Cube 6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2" name="Cube 6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6" name="Group 605"/>
          <p:cNvGrpSpPr>
            <a:grpSpLocks noChangeAspect="1"/>
          </p:cNvGrpSpPr>
          <p:nvPr/>
        </p:nvGrpSpPr>
        <p:grpSpPr>
          <a:xfrm>
            <a:off x="6056533" y="2821074"/>
            <a:ext cx="520066" cy="522354"/>
            <a:chOff x="4708405" y="1817659"/>
            <a:chExt cx="3824021" cy="3840838"/>
          </a:xfrm>
        </p:grpSpPr>
        <p:sp>
          <p:nvSpPr>
            <p:cNvPr id="619" name="Cube 6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0" name="Cube 6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7" name="Group 606"/>
          <p:cNvGrpSpPr>
            <a:grpSpLocks noChangeAspect="1"/>
          </p:cNvGrpSpPr>
          <p:nvPr/>
        </p:nvGrpSpPr>
        <p:grpSpPr>
          <a:xfrm>
            <a:off x="6445156" y="2820502"/>
            <a:ext cx="520066" cy="522354"/>
            <a:chOff x="4708405" y="1817659"/>
            <a:chExt cx="3824021" cy="3840838"/>
          </a:xfrm>
        </p:grpSpPr>
        <p:sp>
          <p:nvSpPr>
            <p:cNvPr id="617" name="Cube 6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8" name="Cube 6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8" name="Group 607"/>
          <p:cNvGrpSpPr>
            <a:grpSpLocks noChangeAspect="1"/>
          </p:cNvGrpSpPr>
          <p:nvPr/>
        </p:nvGrpSpPr>
        <p:grpSpPr>
          <a:xfrm>
            <a:off x="6837520" y="2821075"/>
            <a:ext cx="520066" cy="522354"/>
            <a:chOff x="4708405" y="1817659"/>
            <a:chExt cx="3824021" cy="3840838"/>
          </a:xfrm>
        </p:grpSpPr>
        <p:sp>
          <p:nvSpPr>
            <p:cNvPr id="615" name="Cube 6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 name="Cube 6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9" name="Group 608"/>
          <p:cNvGrpSpPr>
            <a:grpSpLocks noChangeAspect="1"/>
          </p:cNvGrpSpPr>
          <p:nvPr/>
        </p:nvGrpSpPr>
        <p:grpSpPr>
          <a:xfrm>
            <a:off x="7226206" y="2820503"/>
            <a:ext cx="520066" cy="522354"/>
            <a:chOff x="4708405" y="1817659"/>
            <a:chExt cx="3824021" cy="3840838"/>
          </a:xfrm>
        </p:grpSpPr>
        <p:sp>
          <p:nvSpPr>
            <p:cNvPr id="613" name="Cube 6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Cube 6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0" name="Group 609"/>
          <p:cNvGrpSpPr>
            <a:grpSpLocks noChangeAspect="1"/>
          </p:cNvGrpSpPr>
          <p:nvPr/>
        </p:nvGrpSpPr>
        <p:grpSpPr>
          <a:xfrm>
            <a:off x="7618570" y="2821076"/>
            <a:ext cx="520066" cy="522354"/>
            <a:chOff x="4708405" y="1817659"/>
            <a:chExt cx="3824021" cy="3840838"/>
          </a:xfrm>
        </p:grpSpPr>
        <p:sp>
          <p:nvSpPr>
            <p:cNvPr id="611" name="Cube 6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Cube 6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4" name="Group 643"/>
          <p:cNvGrpSpPr>
            <a:grpSpLocks noChangeAspect="1"/>
          </p:cNvGrpSpPr>
          <p:nvPr/>
        </p:nvGrpSpPr>
        <p:grpSpPr>
          <a:xfrm>
            <a:off x="1626383" y="2946169"/>
            <a:ext cx="520066" cy="522354"/>
            <a:chOff x="4708405" y="1817659"/>
            <a:chExt cx="3824021" cy="3840838"/>
          </a:xfrm>
        </p:grpSpPr>
        <p:sp>
          <p:nvSpPr>
            <p:cNvPr id="690" name="Cube 68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1" name="Cube 69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5" name="Group 644"/>
          <p:cNvGrpSpPr>
            <a:grpSpLocks noChangeAspect="1"/>
          </p:cNvGrpSpPr>
          <p:nvPr/>
        </p:nvGrpSpPr>
        <p:grpSpPr>
          <a:xfrm>
            <a:off x="2018747" y="2946742"/>
            <a:ext cx="520066" cy="522354"/>
            <a:chOff x="4708405" y="1817659"/>
            <a:chExt cx="3824021" cy="3840838"/>
          </a:xfrm>
        </p:grpSpPr>
        <p:sp>
          <p:nvSpPr>
            <p:cNvPr id="688" name="Cube 68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9" name="Cube 68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6" name="Group 645"/>
          <p:cNvGrpSpPr>
            <a:grpSpLocks noChangeAspect="1"/>
          </p:cNvGrpSpPr>
          <p:nvPr/>
        </p:nvGrpSpPr>
        <p:grpSpPr>
          <a:xfrm>
            <a:off x="2407433" y="2946170"/>
            <a:ext cx="520066" cy="522354"/>
            <a:chOff x="4708405" y="1817659"/>
            <a:chExt cx="3824021" cy="3840838"/>
          </a:xfrm>
        </p:grpSpPr>
        <p:sp>
          <p:nvSpPr>
            <p:cNvPr id="686" name="Cube 6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7" name="Cube 6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7" name="Group 646"/>
          <p:cNvGrpSpPr>
            <a:grpSpLocks noChangeAspect="1"/>
          </p:cNvGrpSpPr>
          <p:nvPr/>
        </p:nvGrpSpPr>
        <p:grpSpPr>
          <a:xfrm>
            <a:off x="2799797" y="2946743"/>
            <a:ext cx="520066" cy="522354"/>
            <a:chOff x="4708405" y="1817659"/>
            <a:chExt cx="3824021" cy="3840838"/>
          </a:xfrm>
        </p:grpSpPr>
        <p:sp>
          <p:nvSpPr>
            <p:cNvPr id="684" name="Cube 6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5" name="Cube 6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8" name="Group 647"/>
          <p:cNvGrpSpPr>
            <a:grpSpLocks noChangeAspect="1"/>
          </p:cNvGrpSpPr>
          <p:nvPr/>
        </p:nvGrpSpPr>
        <p:grpSpPr>
          <a:xfrm>
            <a:off x="3188420" y="2946171"/>
            <a:ext cx="520066" cy="522354"/>
            <a:chOff x="4708405" y="1817659"/>
            <a:chExt cx="3824021" cy="3840838"/>
          </a:xfrm>
        </p:grpSpPr>
        <p:sp>
          <p:nvSpPr>
            <p:cNvPr id="682" name="Cube 6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3" name="Cube 6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9" name="Group 648"/>
          <p:cNvGrpSpPr>
            <a:grpSpLocks noChangeAspect="1"/>
          </p:cNvGrpSpPr>
          <p:nvPr/>
        </p:nvGrpSpPr>
        <p:grpSpPr>
          <a:xfrm>
            <a:off x="3580784" y="2946744"/>
            <a:ext cx="520066" cy="522354"/>
            <a:chOff x="4708405" y="1817659"/>
            <a:chExt cx="3824021" cy="3840838"/>
          </a:xfrm>
        </p:grpSpPr>
        <p:sp>
          <p:nvSpPr>
            <p:cNvPr id="680" name="Cube 6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1" name="Cube 6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0" name="Group 649"/>
          <p:cNvGrpSpPr>
            <a:grpSpLocks noChangeAspect="1"/>
          </p:cNvGrpSpPr>
          <p:nvPr/>
        </p:nvGrpSpPr>
        <p:grpSpPr>
          <a:xfrm>
            <a:off x="3969470" y="2946172"/>
            <a:ext cx="520066" cy="522354"/>
            <a:chOff x="4708405" y="1817659"/>
            <a:chExt cx="3824021" cy="3840838"/>
          </a:xfrm>
        </p:grpSpPr>
        <p:sp>
          <p:nvSpPr>
            <p:cNvPr id="678" name="Cube 6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9" name="Cube 6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1" name="Group 650"/>
          <p:cNvGrpSpPr>
            <a:grpSpLocks noChangeAspect="1"/>
          </p:cNvGrpSpPr>
          <p:nvPr/>
        </p:nvGrpSpPr>
        <p:grpSpPr>
          <a:xfrm>
            <a:off x="4361834" y="2946745"/>
            <a:ext cx="520066" cy="522354"/>
            <a:chOff x="4708405" y="1817659"/>
            <a:chExt cx="3824021" cy="3840838"/>
          </a:xfrm>
        </p:grpSpPr>
        <p:sp>
          <p:nvSpPr>
            <p:cNvPr id="676" name="Cube 6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7" name="Cube 6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2" name="Group 651"/>
          <p:cNvGrpSpPr>
            <a:grpSpLocks noChangeAspect="1"/>
          </p:cNvGrpSpPr>
          <p:nvPr/>
        </p:nvGrpSpPr>
        <p:grpSpPr>
          <a:xfrm>
            <a:off x="4750585" y="2946212"/>
            <a:ext cx="520066" cy="522354"/>
            <a:chOff x="4708405" y="1817659"/>
            <a:chExt cx="3824021" cy="3840838"/>
          </a:xfrm>
        </p:grpSpPr>
        <p:sp>
          <p:nvSpPr>
            <p:cNvPr id="674" name="Cube 6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 name="Cube 6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3" name="Group 652"/>
          <p:cNvGrpSpPr>
            <a:grpSpLocks noChangeAspect="1"/>
          </p:cNvGrpSpPr>
          <p:nvPr/>
        </p:nvGrpSpPr>
        <p:grpSpPr>
          <a:xfrm>
            <a:off x="5142949" y="2946785"/>
            <a:ext cx="520066" cy="522354"/>
            <a:chOff x="4708405" y="1817659"/>
            <a:chExt cx="3824021" cy="3840838"/>
          </a:xfrm>
        </p:grpSpPr>
        <p:sp>
          <p:nvSpPr>
            <p:cNvPr id="672" name="Cube 6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3" name="Cube 6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4" name="Group 653"/>
          <p:cNvGrpSpPr>
            <a:grpSpLocks noChangeAspect="1"/>
          </p:cNvGrpSpPr>
          <p:nvPr/>
        </p:nvGrpSpPr>
        <p:grpSpPr>
          <a:xfrm>
            <a:off x="5531635" y="2946213"/>
            <a:ext cx="520066" cy="522354"/>
            <a:chOff x="4708405" y="1817659"/>
            <a:chExt cx="3824021" cy="3840838"/>
          </a:xfrm>
        </p:grpSpPr>
        <p:sp>
          <p:nvSpPr>
            <p:cNvPr id="670" name="Cube 6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 name="Cube 6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5" name="Group 654"/>
          <p:cNvGrpSpPr>
            <a:grpSpLocks noChangeAspect="1"/>
          </p:cNvGrpSpPr>
          <p:nvPr/>
        </p:nvGrpSpPr>
        <p:grpSpPr>
          <a:xfrm>
            <a:off x="5923999" y="2946786"/>
            <a:ext cx="520066" cy="522354"/>
            <a:chOff x="4708405" y="1817659"/>
            <a:chExt cx="3824021" cy="3840838"/>
          </a:xfrm>
        </p:grpSpPr>
        <p:sp>
          <p:nvSpPr>
            <p:cNvPr id="668" name="Cube 6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9" name="Cube 6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6" name="Group 655"/>
          <p:cNvGrpSpPr>
            <a:grpSpLocks noChangeAspect="1"/>
          </p:cNvGrpSpPr>
          <p:nvPr/>
        </p:nvGrpSpPr>
        <p:grpSpPr>
          <a:xfrm>
            <a:off x="6312622" y="2946214"/>
            <a:ext cx="520066" cy="522354"/>
            <a:chOff x="4708405" y="1817659"/>
            <a:chExt cx="3824021" cy="3840838"/>
          </a:xfrm>
        </p:grpSpPr>
        <p:sp>
          <p:nvSpPr>
            <p:cNvPr id="666" name="Cube 6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7" name="Cube 6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7" name="Group 656"/>
          <p:cNvGrpSpPr>
            <a:grpSpLocks noChangeAspect="1"/>
          </p:cNvGrpSpPr>
          <p:nvPr/>
        </p:nvGrpSpPr>
        <p:grpSpPr>
          <a:xfrm>
            <a:off x="6704986" y="2946787"/>
            <a:ext cx="520066" cy="522354"/>
            <a:chOff x="4708405" y="1817659"/>
            <a:chExt cx="3824021" cy="3840838"/>
          </a:xfrm>
        </p:grpSpPr>
        <p:sp>
          <p:nvSpPr>
            <p:cNvPr id="664" name="Cube 6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5" name="Cube 6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8" name="Group 657"/>
          <p:cNvGrpSpPr>
            <a:grpSpLocks noChangeAspect="1"/>
          </p:cNvGrpSpPr>
          <p:nvPr/>
        </p:nvGrpSpPr>
        <p:grpSpPr>
          <a:xfrm>
            <a:off x="7093672" y="2946215"/>
            <a:ext cx="520066" cy="522354"/>
            <a:chOff x="4708405" y="1817659"/>
            <a:chExt cx="3824021" cy="3840838"/>
          </a:xfrm>
        </p:grpSpPr>
        <p:sp>
          <p:nvSpPr>
            <p:cNvPr id="662" name="Cube 6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3" name="Cube 6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9" name="Group 658"/>
          <p:cNvGrpSpPr>
            <a:grpSpLocks noChangeAspect="1"/>
          </p:cNvGrpSpPr>
          <p:nvPr/>
        </p:nvGrpSpPr>
        <p:grpSpPr>
          <a:xfrm>
            <a:off x="7486036" y="2946788"/>
            <a:ext cx="520066" cy="522354"/>
            <a:chOff x="4708405" y="1817659"/>
            <a:chExt cx="3824021" cy="3840838"/>
          </a:xfrm>
        </p:grpSpPr>
        <p:sp>
          <p:nvSpPr>
            <p:cNvPr id="660" name="Cube 65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1" name="Cube 66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3" name="Group 692"/>
          <p:cNvGrpSpPr>
            <a:grpSpLocks noChangeAspect="1"/>
          </p:cNvGrpSpPr>
          <p:nvPr/>
        </p:nvGrpSpPr>
        <p:grpSpPr>
          <a:xfrm>
            <a:off x="1499901" y="3074859"/>
            <a:ext cx="520066" cy="522354"/>
            <a:chOff x="4708405" y="1817659"/>
            <a:chExt cx="3824021" cy="3840838"/>
          </a:xfrm>
        </p:grpSpPr>
        <p:sp>
          <p:nvSpPr>
            <p:cNvPr id="739" name="Cube 73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0" name="Cube 73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4" name="Group 693"/>
          <p:cNvGrpSpPr>
            <a:grpSpLocks noChangeAspect="1"/>
          </p:cNvGrpSpPr>
          <p:nvPr/>
        </p:nvGrpSpPr>
        <p:grpSpPr>
          <a:xfrm>
            <a:off x="1892265" y="3075432"/>
            <a:ext cx="520066" cy="522354"/>
            <a:chOff x="4708405" y="1817659"/>
            <a:chExt cx="3824021" cy="3840838"/>
          </a:xfrm>
        </p:grpSpPr>
        <p:sp>
          <p:nvSpPr>
            <p:cNvPr id="737" name="Cube 73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8" name="Cube 73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5" name="Group 694"/>
          <p:cNvGrpSpPr>
            <a:grpSpLocks noChangeAspect="1"/>
          </p:cNvGrpSpPr>
          <p:nvPr/>
        </p:nvGrpSpPr>
        <p:grpSpPr>
          <a:xfrm>
            <a:off x="2280951" y="3074860"/>
            <a:ext cx="520066" cy="522354"/>
            <a:chOff x="4708405" y="1817659"/>
            <a:chExt cx="3824021" cy="3840838"/>
          </a:xfrm>
        </p:grpSpPr>
        <p:sp>
          <p:nvSpPr>
            <p:cNvPr id="735" name="Cube 7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6" name="Cube 7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6" name="Group 695"/>
          <p:cNvGrpSpPr>
            <a:grpSpLocks noChangeAspect="1"/>
          </p:cNvGrpSpPr>
          <p:nvPr/>
        </p:nvGrpSpPr>
        <p:grpSpPr>
          <a:xfrm>
            <a:off x="2673315" y="3075433"/>
            <a:ext cx="520066" cy="522354"/>
            <a:chOff x="4708405" y="1817659"/>
            <a:chExt cx="3824021" cy="3840838"/>
          </a:xfrm>
        </p:grpSpPr>
        <p:sp>
          <p:nvSpPr>
            <p:cNvPr id="733" name="Cube 7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4" name="Cube 7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7" name="Group 696"/>
          <p:cNvGrpSpPr>
            <a:grpSpLocks noChangeAspect="1"/>
          </p:cNvGrpSpPr>
          <p:nvPr/>
        </p:nvGrpSpPr>
        <p:grpSpPr>
          <a:xfrm>
            <a:off x="3061938" y="3074861"/>
            <a:ext cx="520066" cy="522354"/>
            <a:chOff x="4708405" y="1817659"/>
            <a:chExt cx="3824021" cy="3840838"/>
          </a:xfrm>
        </p:grpSpPr>
        <p:sp>
          <p:nvSpPr>
            <p:cNvPr id="731" name="Cube 7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2" name="Cube 7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8" name="Group 697"/>
          <p:cNvGrpSpPr>
            <a:grpSpLocks noChangeAspect="1"/>
          </p:cNvGrpSpPr>
          <p:nvPr/>
        </p:nvGrpSpPr>
        <p:grpSpPr>
          <a:xfrm>
            <a:off x="3454302" y="3075434"/>
            <a:ext cx="520066" cy="522354"/>
            <a:chOff x="4708405" y="1817659"/>
            <a:chExt cx="3824021" cy="3840838"/>
          </a:xfrm>
        </p:grpSpPr>
        <p:sp>
          <p:nvSpPr>
            <p:cNvPr id="729" name="Cube 7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0" name="Cube 7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9" name="Group 698"/>
          <p:cNvGrpSpPr>
            <a:grpSpLocks noChangeAspect="1"/>
          </p:cNvGrpSpPr>
          <p:nvPr/>
        </p:nvGrpSpPr>
        <p:grpSpPr>
          <a:xfrm>
            <a:off x="3842988" y="3074862"/>
            <a:ext cx="520066" cy="522354"/>
            <a:chOff x="4708405" y="1817659"/>
            <a:chExt cx="3824021" cy="3840838"/>
          </a:xfrm>
        </p:grpSpPr>
        <p:sp>
          <p:nvSpPr>
            <p:cNvPr id="727" name="Cube 7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8" name="Cube 7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0" name="Group 699"/>
          <p:cNvGrpSpPr>
            <a:grpSpLocks noChangeAspect="1"/>
          </p:cNvGrpSpPr>
          <p:nvPr/>
        </p:nvGrpSpPr>
        <p:grpSpPr>
          <a:xfrm>
            <a:off x="4235352" y="3075435"/>
            <a:ext cx="520066" cy="522354"/>
            <a:chOff x="4708405" y="1817659"/>
            <a:chExt cx="3824021" cy="3840838"/>
          </a:xfrm>
        </p:grpSpPr>
        <p:sp>
          <p:nvSpPr>
            <p:cNvPr id="725" name="Cube 7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6" name="Cube 7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1" name="Group 700"/>
          <p:cNvGrpSpPr>
            <a:grpSpLocks noChangeAspect="1"/>
          </p:cNvGrpSpPr>
          <p:nvPr/>
        </p:nvGrpSpPr>
        <p:grpSpPr>
          <a:xfrm>
            <a:off x="4624103" y="3074902"/>
            <a:ext cx="520066" cy="522354"/>
            <a:chOff x="4708405" y="1817659"/>
            <a:chExt cx="3824021" cy="3840838"/>
          </a:xfrm>
        </p:grpSpPr>
        <p:sp>
          <p:nvSpPr>
            <p:cNvPr id="723" name="Cube 7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4" name="Cube 7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2" name="Group 701"/>
          <p:cNvGrpSpPr>
            <a:grpSpLocks noChangeAspect="1"/>
          </p:cNvGrpSpPr>
          <p:nvPr/>
        </p:nvGrpSpPr>
        <p:grpSpPr>
          <a:xfrm>
            <a:off x="5016467" y="3075475"/>
            <a:ext cx="520066" cy="522354"/>
            <a:chOff x="4708405" y="1817659"/>
            <a:chExt cx="3824021" cy="3840838"/>
          </a:xfrm>
        </p:grpSpPr>
        <p:sp>
          <p:nvSpPr>
            <p:cNvPr id="721" name="Cube 7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2" name="Cube 7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3" name="Group 702"/>
          <p:cNvGrpSpPr>
            <a:grpSpLocks noChangeAspect="1"/>
          </p:cNvGrpSpPr>
          <p:nvPr/>
        </p:nvGrpSpPr>
        <p:grpSpPr>
          <a:xfrm>
            <a:off x="5405153" y="3074903"/>
            <a:ext cx="520066" cy="522354"/>
            <a:chOff x="4708405" y="1817659"/>
            <a:chExt cx="3824021" cy="3840838"/>
          </a:xfrm>
        </p:grpSpPr>
        <p:sp>
          <p:nvSpPr>
            <p:cNvPr id="719" name="Cube 7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0" name="Cube 7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4" name="Group 703"/>
          <p:cNvGrpSpPr>
            <a:grpSpLocks noChangeAspect="1"/>
          </p:cNvGrpSpPr>
          <p:nvPr/>
        </p:nvGrpSpPr>
        <p:grpSpPr>
          <a:xfrm>
            <a:off x="5797517" y="3075476"/>
            <a:ext cx="520066" cy="522354"/>
            <a:chOff x="4708405" y="1817659"/>
            <a:chExt cx="3824021" cy="3840838"/>
          </a:xfrm>
        </p:grpSpPr>
        <p:sp>
          <p:nvSpPr>
            <p:cNvPr id="717" name="Cube 7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 name="Cube 7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5" name="Group 704"/>
          <p:cNvGrpSpPr>
            <a:grpSpLocks noChangeAspect="1"/>
          </p:cNvGrpSpPr>
          <p:nvPr/>
        </p:nvGrpSpPr>
        <p:grpSpPr>
          <a:xfrm>
            <a:off x="6186140" y="3074904"/>
            <a:ext cx="520066" cy="522354"/>
            <a:chOff x="4708405" y="1817659"/>
            <a:chExt cx="3824021" cy="3840838"/>
          </a:xfrm>
        </p:grpSpPr>
        <p:sp>
          <p:nvSpPr>
            <p:cNvPr id="715" name="Cube 7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6" name="Cube 7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6" name="Group 705"/>
          <p:cNvGrpSpPr>
            <a:grpSpLocks noChangeAspect="1"/>
          </p:cNvGrpSpPr>
          <p:nvPr/>
        </p:nvGrpSpPr>
        <p:grpSpPr>
          <a:xfrm>
            <a:off x="6578504" y="3075477"/>
            <a:ext cx="520066" cy="522354"/>
            <a:chOff x="4708405" y="1817659"/>
            <a:chExt cx="3824021" cy="3840838"/>
          </a:xfrm>
        </p:grpSpPr>
        <p:sp>
          <p:nvSpPr>
            <p:cNvPr id="713" name="Cube 7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4" name="Cube 7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7" name="Group 706"/>
          <p:cNvGrpSpPr>
            <a:grpSpLocks noChangeAspect="1"/>
          </p:cNvGrpSpPr>
          <p:nvPr/>
        </p:nvGrpSpPr>
        <p:grpSpPr>
          <a:xfrm>
            <a:off x="6967190" y="3074905"/>
            <a:ext cx="520066" cy="522354"/>
            <a:chOff x="4708405" y="1817659"/>
            <a:chExt cx="3824021" cy="3840838"/>
          </a:xfrm>
        </p:grpSpPr>
        <p:sp>
          <p:nvSpPr>
            <p:cNvPr id="711" name="Cube 7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2" name="Cube 7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8" name="Group 707"/>
          <p:cNvGrpSpPr>
            <a:grpSpLocks noChangeAspect="1"/>
          </p:cNvGrpSpPr>
          <p:nvPr/>
        </p:nvGrpSpPr>
        <p:grpSpPr>
          <a:xfrm>
            <a:off x="7359554" y="3075478"/>
            <a:ext cx="520066" cy="522354"/>
            <a:chOff x="4708405" y="1817659"/>
            <a:chExt cx="3824021" cy="3840838"/>
          </a:xfrm>
        </p:grpSpPr>
        <p:sp>
          <p:nvSpPr>
            <p:cNvPr id="709" name="Cube 70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0" name="Cube 70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2" name="Group 741"/>
          <p:cNvGrpSpPr>
            <a:grpSpLocks noChangeAspect="1"/>
          </p:cNvGrpSpPr>
          <p:nvPr/>
        </p:nvGrpSpPr>
        <p:grpSpPr>
          <a:xfrm>
            <a:off x="1371113" y="3205435"/>
            <a:ext cx="520066" cy="522354"/>
            <a:chOff x="4708405" y="1817659"/>
            <a:chExt cx="3824021" cy="3840838"/>
          </a:xfrm>
        </p:grpSpPr>
        <p:sp>
          <p:nvSpPr>
            <p:cNvPr id="788" name="Cube 78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9" name="Cube 78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3" name="Group 742"/>
          <p:cNvGrpSpPr>
            <a:grpSpLocks noChangeAspect="1"/>
          </p:cNvGrpSpPr>
          <p:nvPr/>
        </p:nvGrpSpPr>
        <p:grpSpPr>
          <a:xfrm>
            <a:off x="1763477" y="3206008"/>
            <a:ext cx="520066" cy="522354"/>
            <a:chOff x="4708405" y="1817659"/>
            <a:chExt cx="3824021" cy="3840838"/>
          </a:xfrm>
        </p:grpSpPr>
        <p:sp>
          <p:nvSpPr>
            <p:cNvPr id="786" name="Cube 7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7" name="Cube 7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4" name="Group 743"/>
          <p:cNvGrpSpPr>
            <a:grpSpLocks noChangeAspect="1"/>
          </p:cNvGrpSpPr>
          <p:nvPr/>
        </p:nvGrpSpPr>
        <p:grpSpPr>
          <a:xfrm>
            <a:off x="2152163" y="3205436"/>
            <a:ext cx="520066" cy="522354"/>
            <a:chOff x="4708405" y="1817659"/>
            <a:chExt cx="3824021" cy="3840838"/>
          </a:xfrm>
        </p:grpSpPr>
        <p:sp>
          <p:nvSpPr>
            <p:cNvPr id="784" name="Cube 7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5" name="Cube 7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5" name="Group 744"/>
          <p:cNvGrpSpPr>
            <a:grpSpLocks noChangeAspect="1"/>
          </p:cNvGrpSpPr>
          <p:nvPr/>
        </p:nvGrpSpPr>
        <p:grpSpPr>
          <a:xfrm>
            <a:off x="2544527" y="3206009"/>
            <a:ext cx="520066" cy="522354"/>
            <a:chOff x="4708405" y="1817659"/>
            <a:chExt cx="3824021" cy="3840838"/>
          </a:xfrm>
        </p:grpSpPr>
        <p:sp>
          <p:nvSpPr>
            <p:cNvPr id="782" name="Cube 7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3" name="Cube 7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6" name="Group 745"/>
          <p:cNvGrpSpPr>
            <a:grpSpLocks noChangeAspect="1"/>
          </p:cNvGrpSpPr>
          <p:nvPr/>
        </p:nvGrpSpPr>
        <p:grpSpPr>
          <a:xfrm>
            <a:off x="2933150" y="3205437"/>
            <a:ext cx="520066" cy="522354"/>
            <a:chOff x="4708405" y="1817659"/>
            <a:chExt cx="3824021" cy="3840838"/>
          </a:xfrm>
        </p:grpSpPr>
        <p:sp>
          <p:nvSpPr>
            <p:cNvPr id="780" name="Cube 7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1" name="Cube 7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7" name="Group 746"/>
          <p:cNvGrpSpPr>
            <a:grpSpLocks noChangeAspect="1"/>
          </p:cNvGrpSpPr>
          <p:nvPr/>
        </p:nvGrpSpPr>
        <p:grpSpPr>
          <a:xfrm>
            <a:off x="3325514" y="3206010"/>
            <a:ext cx="520066" cy="522354"/>
            <a:chOff x="4708405" y="1817659"/>
            <a:chExt cx="3824021" cy="3840838"/>
          </a:xfrm>
        </p:grpSpPr>
        <p:sp>
          <p:nvSpPr>
            <p:cNvPr id="778" name="Cube 7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9" name="Cube 7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8" name="Group 747"/>
          <p:cNvGrpSpPr>
            <a:grpSpLocks noChangeAspect="1"/>
          </p:cNvGrpSpPr>
          <p:nvPr/>
        </p:nvGrpSpPr>
        <p:grpSpPr>
          <a:xfrm>
            <a:off x="3714200" y="3205438"/>
            <a:ext cx="520066" cy="522354"/>
            <a:chOff x="4708405" y="1817659"/>
            <a:chExt cx="3824021" cy="3840838"/>
          </a:xfrm>
        </p:grpSpPr>
        <p:sp>
          <p:nvSpPr>
            <p:cNvPr id="776" name="Cube 7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7" name="Cube 7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9" name="Group 748"/>
          <p:cNvGrpSpPr>
            <a:grpSpLocks noChangeAspect="1"/>
          </p:cNvGrpSpPr>
          <p:nvPr/>
        </p:nvGrpSpPr>
        <p:grpSpPr>
          <a:xfrm>
            <a:off x="4106564" y="3206011"/>
            <a:ext cx="520066" cy="522354"/>
            <a:chOff x="4708405" y="1817659"/>
            <a:chExt cx="3824021" cy="3840838"/>
          </a:xfrm>
        </p:grpSpPr>
        <p:sp>
          <p:nvSpPr>
            <p:cNvPr id="774" name="Cube 7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5" name="Cube 7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0" name="Group 749"/>
          <p:cNvGrpSpPr>
            <a:grpSpLocks noChangeAspect="1"/>
          </p:cNvGrpSpPr>
          <p:nvPr/>
        </p:nvGrpSpPr>
        <p:grpSpPr>
          <a:xfrm>
            <a:off x="4495315" y="3205478"/>
            <a:ext cx="520066" cy="522354"/>
            <a:chOff x="4708405" y="1817659"/>
            <a:chExt cx="3824021" cy="3840838"/>
          </a:xfrm>
        </p:grpSpPr>
        <p:sp>
          <p:nvSpPr>
            <p:cNvPr id="772" name="Cube 7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3" name="Cube 7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1" name="Group 750"/>
          <p:cNvGrpSpPr>
            <a:grpSpLocks noChangeAspect="1"/>
          </p:cNvGrpSpPr>
          <p:nvPr/>
        </p:nvGrpSpPr>
        <p:grpSpPr>
          <a:xfrm>
            <a:off x="4887679" y="3206051"/>
            <a:ext cx="520066" cy="522354"/>
            <a:chOff x="4708405" y="1817659"/>
            <a:chExt cx="3824021" cy="3840838"/>
          </a:xfrm>
        </p:grpSpPr>
        <p:sp>
          <p:nvSpPr>
            <p:cNvPr id="770" name="Cube 7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1" name="Cube 7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2" name="Group 751"/>
          <p:cNvGrpSpPr>
            <a:grpSpLocks noChangeAspect="1"/>
          </p:cNvGrpSpPr>
          <p:nvPr/>
        </p:nvGrpSpPr>
        <p:grpSpPr>
          <a:xfrm>
            <a:off x="5276365" y="3205479"/>
            <a:ext cx="520066" cy="522354"/>
            <a:chOff x="4708405" y="1817659"/>
            <a:chExt cx="3824021" cy="3840838"/>
          </a:xfrm>
        </p:grpSpPr>
        <p:sp>
          <p:nvSpPr>
            <p:cNvPr id="768" name="Cube 7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9" name="Cube 7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3" name="Group 752"/>
          <p:cNvGrpSpPr>
            <a:grpSpLocks noChangeAspect="1"/>
          </p:cNvGrpSpPr>
          <p:nvPr/>
        </p:nvGrpSpPr>
        <p:grpSpPr>
          <a:xfrm>
            <a:off x="5668729" y="3206052"/>
            <a:ext cx="520066" cy="522354"/>
            <a:chOff x="4708405" y="1817659"/>
            <a:chExt cx="3824021" cy="3840838"/>
          </a:xfrm>
        </p:grpSpPr>
        <p:sp>
          <p:nvSpPr>
            <p:cNvPr id="766" name="Cube 7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7" name="Cube 7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4" name="Group 753"/>
          <p:cNvGrpSpPr>
            <a:grpSpLocks noChangeAspect="1"/>
          </p:cNvGrpSpPr>
          <p:nvPr/>
        </p:nvGrpSpPr>
        <p:grpSpPr>
          <a:xfrm>
            <a:off x="6057352" y="3205480"/>
            <a:ext cx="520066" cy="522354"/>
            <a:chOff x="4708405" y="1817659"/>
            <a:chExt cx="3824021" cy="3840838"/>
          </a:xfrm>
        </p:grpSpPr>
        <p:sp>
          <p:nvSpPr>
            <p:cNvPr id="764" name="Cube 7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5" name="Cube 7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5" name="Group 754"/>
          <p:cNvGrpSpPr>
            <a:grpSpLocks noChangeAspect="1"/>
          </p:cNvGrpSpPr>
          <p:nvPr/>
        </p:nvGrpSpPr>
        <p:grpSpPr>
          <a:xfrm>
            <a:off x="6449716" y="3206053"/>
            <a:ext cx="520066" cy="522354"/>
            <a:chOff x="4708405" y="1817659"/>
            <a:chExt cx="3824021" cy="3840838"/>
          </a:xfrm>
        </p:grpSpPr>
        <p:sp>
          <p:nvSpPr>
            <p:cNvPr id="762" name="Cube 7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3" name="Cube 7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6" name="Group 755"/>
          <p:cNvGrpSpPr>
            <a:grpSpLocks noChangeAspect="1"/>
          </p:cNvGrpSpPr>
          <p:nvPr/>
        </p:nvGrpSpPr>
        <p:grpSpPr>
          <a:xfrm>
            <a:off x="6838402" y="3205481"/>
            <a:ext cx="520066" cy="522354"/>
            <a:chOff x="4708405" y="1817659"/>
            <a:chExt cx="3824021" cy="3840838"/>
          </a:xfrm>
        </p:grpSpPr>
        <p:sp>
          <p:nvSpPr>
            <p:cNvPr id="760" name="Cube 75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1" name="Cube 76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7" name="Group 756"/>
          <p:cNvGrpSpPr>
            <a:grpSpLocks noChangeAspect="1"/>
          </p:cNvGrpSpPr>
          <p:nvPr/>
        </p:nvGrpSpPr>
        <p:grpSpPr>
          <a:xfrm>
            <a:off x="7230766" y="3206054"/>
            <a:ext cx="520066" cy="522354"/>
            <a:chOff x="4708405" y="1817659"/>
            <a:chExt cx="3824021" cy="3840838"/>
          </a:xfrm>
        </p:grpSpPr>
        <p:sp>
          <p:nvSpPr>
            <p:cNvPr id="758" name="Cube 75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9" name="Cube 75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1" name="Group 790"/>
          <p:cNvGrpSpPr>
            <a:grpSpLocks noChangeAspect="1"/>
          </p:cNvGrpSpPr>
          <p:nvPr/>
        </p:nvGrpSpPr>
        <p:grpSpPr>
          <a:xfrm>
            <a:off x="1244631" y="3334125"/>
            <a:ext cx="520066" cy="522354"/>
            <a:chOff x="4708405" y="1817659"/>
            <a:chExt cx="3824021" cy="3840838"/>
          </a:xfrm>
        </p:grpSpPr>
        <p:sp>
          <p:nvSpPr>
            <p:cNvPr id="837" name="Cube 83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8" name="Cube 83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2" name="Group 791"/>
          <p:cNvGrpSpPr>
            <a:grpSpLocks noChangeAspect="1"/>
          </p:cNvGrpSpPr>
          <p:nvPr/>
        </p:nvGrpSpPr>
        <p:grpSpPr>
          <a:xfrm>
            <a:off x="1636995" y="3334698"/>
            <a:ext cx="520066" cy="522354"/>
            <a:chOff x="4708405" y="1817659"/>
            <a:chExt cx="3824021" cy="3840838"/>
          </a:xfrm>
        </p:grpSpPr>
        <p:sp>
          <p:nvSpPr>
            <p:cNvPr id="835" name="Cube 8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6" name="Cube 8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3" name="Group 792"/>
          <p:cNvGrpSpPr>
            <a:grpSpLocks noChangeAspect="1"/>
          </p:cNvGrpSpPr>
          <p:nvPr/>
        </p:nvGrpSpPr>
        <p:grpSpPr>
          <a:xfrm>
            <a:off x="2025681" y="3334126"/>
            <a:ext cx="520066" cy="522354"/>
            <a:chOff x="4708405" y="1817659"/>
            <a:chExt cx="3824021" cy="3840838"/>
          </a:xfrm>
        </p:grpSpPr>
        <p:sp>
          <p:nvSpPr>
            <p:cNvPr id="833" name="Cube 8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4" name="Cube 8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4" name="Group 793"/>
          <p:cNvGrpSpPr>
            <a:grpSpLocks noChangeAspect="1"/>
          </p:cNvGrpSpPr>
          <p:nvPr/>
        </p:nvGrpSpPr>
        <p:grpSpPr>
          <a:xfrm>
            <a:off x="2418045" y="3334699"/>
            <a:ext cx="520066" cy="522354"/>
            <a:chOff x="4708405" y="1817659"/>
            <a:chExt cx="3824021" cy="3840838"/>
          </a:xfrm>
        </p:grpSpPr>
        <p:sp>
          <p:nvSpPr>
            <p:cNvPr id="831" name="Cube 8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2" name="Cube 8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5" name="Group 794"/>
          <p:cNvGrpSpPr>
            <a:grpSpLocks noChangeAspect="1"/>
          </p:cNvGrpSpPr>
          <p:nvPr/>
        </p:nvGrpSpPr>
        <p:grpSpPr>
          <a:xfrm>
            <a:off x="2806668" y="3334127"/>
            <a:ext cx="520066" cy="522354"/>
            <a:chOff x="4708405" y="1817659"/>
            <a:chExt cx="3824021" cy="3840838"/>
          </a:xfrm>
        </p:grpSpPr>
        <p:sp>
          <p:nvSpPr>
            <p:cNvPr id="829" name="Cube 8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0" name="Cube 8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6" name="Group 795"/>
          <p:cNvGrpSpPr>
            <a:grpSpLocks noChangeAspect="1"/>
          </p:cNvGrpSpPr>
          <p:nvPr/>
        </p:nvGrpSpPr>
        <p:grpSpPr>
          <a:xfrm>
            <a:off x="3199032" y="3334700"/>
            <a:ext cx="520066" cy="522354"/>
            <a:chOff x="4708405" y="1817659"/>
            <a:chExt cx="3824021" cy="3840838"/>
          </a:xfrm>
        </p:grpSpPr>
        <p:sp>
          <p:nvSpPr>
            <p:cNvPr id="827" name="Cube 8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8" name="Cube 8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7" name="Group 796"/>
          <p:cNvGrpSpPr>
            <a:grpSpLocks noChangeAspect="1"/>
          </p:cNvGrpSpPr>
          <p:nvPr/>
        </p:nvGrpSpPr>
        <p:grpSpPr>
          <a:xfrm>
            <a:off x="3587718" y="3334128"/>
            <a:ext cx="520066" cy="522354"/>
            <a:chOff x="4708405" y="1817659"/>
            <a:chExt cx="3824021" cy="3840838"/>
          </a:xfrm>
        </p:grpSpPr>
        <p:sp>
          <p:nvSpPr>
            <p:cNvPr id="825" name="Cube 8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Cube 8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8" name="Group 797"/>
          <p:cNvGrpSpPr>
            <a:grpSpLocks noChangeAspect="1"/>
          </p:cNvGrpSpPr>
          <p:nvPr/>
        </p:nvGrpSpPr>
        <p:grpSpPr>
          <a:xfrm>
            <a:off x="3980082" y="3334701"/>
            <a:ext cx="520066" cy="522354"/>
            <a:chOff x="4708405" y="1817659"/>
            <a:chExt cx="3824021" cy="3840838"/>
          </a:xfrm>
        </p:grpSpPr>
        <p:sp>
          <p:nvSpPr>
            <p:cNvPr id="823" name="Cube 8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Cube 8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9" name="Group 798"/>
          <p:cNvGrpSpPr>
            <a:grpSpLocks noChangeAspect="1"/>
          </p:cNvGrpSpPr>
          <p:nvPr/>
        </p:nvGrpSpPr>
        <p:grpSpPr>
          <a:xfrm>
            <a:off x="4368833" y="3334168"/>
            <a:ext cx="520066" cy="522354"/>
            <a:chOff x="4708405" y="1817659"/>
            <a:chExt cx="3824021" cy="3840838"/>
          </a:xfrm>
        </p:grpSpPr>
        <p:sp>
          <p:nvSpPr>
            <p:cNvPr id="821" name="Cube 8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2" name="Cube 8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0" name="Group 799"/>
          <p:cNvGrpSpPr>
            <a:grpSpLocks noChangeAspect="1"/>
          </p:cNvGrpSpPr>
          <p:nvPr/>
        </p:nvGrpSpPr>
        <p:grpSpPr>
          <a:xfrm>
            <a:off x="4761197" y="3334741"/>
            <a:ext cx="520066" cy="522354"/>
            <a:chOff x="4708405" y="1817659"/>
            <a:chExt cx="3824021" cy="3840838"/>
          </a:xfrm>
        </p:grpSpPr>
        <p:sp>
          <p:nvSpPr>
            <p:cNvPr id="819" name="Cube 8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 name="Cube 8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1" name="Group 800"/>
          <p:cNvGrpSpPr>
            <a:grpSpLocks noChangeAspect="1"/>
          </p:cNvGrpSpPr>
          <p:nvPr/>
        </p:nvGrpSpPr>
        <p:grpSpPr>
          <a:xfrm>
            <a:off x="5149883" y="3334169"/>
            <a:ext cx="520066" cy="522354"/>
            <a:chOff x="4708405" y="1817659"/>
            <a:chExt cx="3824021" cy="3840838"/>
          </a:xfrm>
        </p:grpSpPr>
        <p:sp>
          <p:nvSpPr>
            <p:cNvPr id="817" name="Cube 8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8" name="Cube 8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2" name="Group 801"/>
          <p:cNvGrpSpPr>
            <a:grpSpLocks noChangeAspect="1"/>
          </p:cNvGrpSpPr>
          <p:nvPr/>
        </p:nvGrpSpPr>
        <p:grpSpPr>
          <a:xfrm>
            <a:off x="5542247" y="3334742"/>
            <a:ext cx="520066" cy="522354"/>
            <a:chOff x="4708405" y="1817659"/>
            <a:chExt cx="3824021" cy="3840838"/>
          </a:xfrm>
        </p:grpSpPr>
        <p:sp>
          <p:nvSpPr>
            <p:cNvPr id="815" name="Cube 8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6" name="Cube 8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3" name="Group 802"/>
          <p:cNvGrpSpPr>
            <a:grpSpLocks noChangeAspect="1"/>
          </p:cNvGrpSpPr>
          <p:nvPr/>
        </p:nvGrpSpPr>
        <p:grpSpPr>
          <a:xfrm>
            <a:off x="5930870" y="3334170"/>
            <a:ext cx="520066" cy="522354"/>
            <a:chOff x="4708405" y="1817659"/>
            <a:chExt cx="3824021" cy="3840838"/>
          </a:xfrm>
        </p:grpSpPr>
        <p:sp>
          <p:nvSpPr>
            <p:cNvPr id="813" name="Cube 8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4" name="Cube 8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4" name="Group 803"/>
          <p:cNvGrpSpPr>
            <a:grpSpLocks noChangeAspect="1"/>
          </p:cNvGrpSpPr>
          <p:nvPr/>
        </p:nvGrpSpPr>
        <p:grpSpPr>
          <a:xfrm>
            <a:off x="6323234" y="3334743"/>
            <a:ext cx="520066" cy="522354"/>
            <a:chOff x="4708405" y="1817659"/>
            <a:chExt cx="3824021" cy="3840838"/>
          </a:xfrm>
        </p:grpSpPr>
        <p:sp>
          <p:nvSpPr>
            <p:cNvPr id="811" name="Cube 8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2" name="Cube 8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5" name="Group 804"/>
          <p:cNvGrpSpPr>
            <a:grpSpLocks noChangeAspect="1"/>
          </p:cNvGrpSpPr>
          <p:nvPr/>
        </p:nvGrpSpPr>
        <p:grpSpPr>
          <a:xfrm>
            <a:off x="6711920" y="3334171"/>
            <a:ext cx="520066" cy="522354"/>
            <a:chOff x="4708405" y="1817659"/>
            <a:chExt cx="3824021" cy="3840838"/>
          </a:xfrm>
        </p:grpSpPr>
        <p:sp>
          <p:nvSpPr>
            <p:cNvPr id="809" name="Cube 80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0" name="Cube 80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6" name="Group 805"/>
          <p:cNvGrpSpPr>
            <a:grpSpLocks noChangeAspect="1"/>
          </p:cNvGrpSpPr>
          <p:nvPr/>
        </p:nvGrpSpPr>
        <p:grpSpPr>
          <a:xfrm>
            <a:off x="7104284" y="3334744"/>
            <a:ext cx="520066" cy="522354"/>
            <a:chOff x="4708405" y="1817659"/>
            <a:chExt cx="3824021" cy="3840838"/>
          </a:xfrm>
        </p:grpSpPr>
        <p:sp>
          <p:nvSpPr>
            <p:cNvPr id="807" name="Cube 80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8" name="Cube 80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0" name="Group 839"/>
          <p:cNvGrpSpPr>
            <a:grpSpLocks noChangeAspect="1"/>
          </p:cNvGrpSpPr>
          <p:nvPr/>
        </p:nvGrpSpPr>
        <p:grpSpPr>
          <a:xfrm>
            <a:off x="1112097" y="3459837"/>
            <a:ext cx="520066" cy="522354"/>
            <a:chOff x="4708405" y="1817659"/>
            <a:chExt cx="3824021" cy="3840838"/>
          </a:xfrm>
        </p:grpSpPr>
        <p:sp>
          <p:nvSpPr>
            <p:cNvPr id="886" name="Cube 88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7" name="Cube 88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1" name="Group 840"/>
          <p:cNvGrpSpPr>
            <a:grpSpLocks noChangeAspect="1"/>
          </p:cNvGrpSpPr>
          <p:nvPr/>
        </p:nvGrpSpPr>
        <p:grpSpPr>
          <a:xfrm>
            <a:off x="1504461" y="3460410"/>
            <a:ext cx="520066" cy="522354"/>
            <a:chOff x="4708405" y="1817659"/>
            <a:chExt cx="3824021" cy="3840838"/>
          </a:xfrm>
        </p:grpSpPr>
        <p:sp>
          <p:nvSpPr>
            <p:cNvPr id="884" name="Cube 8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5" name="Cube 8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2" name="Group 841"/>
          <p:cNvGrpSpPr>
            <a:grpSpLocks noChangeAspect="1"/>
          </p:cNvGrpSpPr>
          <p:nvPr/>
        </p:nvGrpSpPr>
        <p:grpSpPr>
          <a:xfrm>
            <a:off x="1893147" y="3459838"/>
            <a:ext cx="520066" cy="522354"/>
            <a:chOff x="4708405" y="1817659"/>
            <a:chExt cx="3824021" cy="3840838"/>
          </a:xfrm>
        </p:grpSpPr>
        <p:sp>
          <p:nvSpPr>
            <p:cNvPr id="882" name="Cube 8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3" name="Cube 8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3" name="Group 842"/>
          <p:cNvGrpSpPr>
            <a:grpSpLocks noChangeAspect="1"/>
          </p:cNvGrpSpPr>
          <p:nvPr/>
        </p:nvGrpSpPr>
        <p:grpSpPr>
          <a:xfrm>
            <a:off x="2285511" y="3460411"/>
            <a:ext cx="520066" cy="522354"/>
            <a:chOff x="4708405" y="1817659"/>
            <a:chExt cx="3824021" cy="3840838"/>
          </a:xfrm>
        </p:grpSpPr>
        <p:sp>
          <p:nvSpPr>
            <p:cNvPr id="880" name="Cube 8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1" name="Cube 8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4" name="Group 843"/>
          <p:cNvGrpSpPr>
            <a:grpSpLocks noChangeAspect="1"/>
          </p:cNvGrpSpPr>
          <p:nvPr/>
        </p:nvGrpSpPr>
        <p:grpSpPr>
          <a:xfrm>
            <a:off x="2674134" y="3459839"/>
            <a:ext cx="520066" cy="522354"/>
            <a:chOff x="4708405" y="1817659"/>
            <a:chExt cx="3824021" cy="3840838"/>
          </a:xfrm>
        </p:grpSpPr>
        <p:sp>
          <p:nvSpPr>
            <p:cNvPr id="878" name="Cube 8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9" name="Cube 8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5" name="Group 844"/>
          <p:cNvGrpSpPr>
            <a:grpSpLocks noChangeAspect="1"/>
          </p:cNvGrpSpPr>
          <p:nvPr/>
        </p:nvGrpSpPr>
        <p:grpSpPr>
          <a:xfrm>
            <a:off x="3066498" y="3460412"/>
            <a:ext cx="520066" cy="522354"/>
            <a:chOff x="4708405" y="1817659"/>
            <a:chExt cx="3824021" cy="3840838"/>
          </a:xfrm>
        </p:grpSpPr>
        <p:sp>
          <p:nvSpPr>
            <p:cNvPr id="876" name="Cube 8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7" name="Cube 8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6" name="Group 845"/>
          <p:cNvGrpSpPr>
            <a:grpSpLocks noChangeAspect="1"/>
          </p:cNvGrpSpPr>
          <p:nvPr/>
        </p:nvGrpSpPr>
        <p:grpSpPr>
          <a:xfrm>
            <a:off x="3455184" y="3459840"/>
            <a:ext cx="520066" cy="522354"/>
            <a:chOff x="4708405" y="1817659"/>
            <a:chExt cx="3824021" cy="3840838"/>
          </a:xfrm>
        </p:grpSpPr>
        <p:sp>
          <p:nvSpPr>
            <p:cNvPr id="874" name="Cube 8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5" name="Cube 8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7" name="Group 846"/>
          <p:cNvGrpSpPr>
            <a:grpSpLocks noChangeAspect="1"/>
          </p:cNvGrpSpPr>
          <p:nvPr/>
        </p:nvGrpSpPr>
        <p:grpSpPr>
          <a:xfrm>
            <a:off x="3847548" y="3460413"/>
            <a:ext cx="520066" cy="522354"/>
            <a:chOff x="4708405" y="1817659"/>
            <a:chExt cx="3824021" cy="3840838"/>
          </a:xfrm>
        </p:grpSpPr>
        <p:sp>
          <p:nvSpPr>
            <p:cNvPr id="872" name="Cube 8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3" name="Cube 8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8" name="Group 847"/>
          <p:cNvGrpSpPr>
            <a:grpSpLocks noChangeAspect="1"/>
          </p:cNvGrpSpPr>
          <p:nvPr/>
        </p:nvGrpSpPr>
        <p:grpSpPr>
          <a:xfrm>
            <a:off x="4236299" y="3459880"/>
            <a:ext cx="520066" cy="522354"/>
            <a:chOff x="4708405" y="1817659"/>
            <a:chExt cx="3824021" cy="3840838"/>
          </a:xfrm>
        </p:grpSpPr>
        <p:sp>
          <p:nvSpPr>
            <p:cNvPr id="870" name="Cube 8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1" name="Cube 8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9" name="Group 848"/>
          <p:cNvGrpSpPr>
            <a:grpSpLocks noChangeAspect="1"/>
          </p:cNvGrpSpPr>
          <p:nvPr/>
        </p:nvGrpSpPr>
        <p:grpSpPr>
          <a:xfrm>
            <a:off x="4628663" y="3460453"/>
            <a:ext cx="520066" cy="522354"/>
            <a:chOff x="4708405" y="1817659"/>
            <a:chExt cx="3824021" cy="3840838"/>
          </a:xfrm>
        </p:grpSpPr>
        <p:sp>
          <p:nvSpPr>
            <p:cNvPr id="868" name="Cube 8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9" name="Cube 8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0" name="Group 849"/>
          <p:cNvGrpSpPr>
            <a:grpSpLocks noChangeAspect="1"/>
          </p:cNvGrpSpPr>
          <p:nvPr/>
        </p:nvGrpSpPr>
        <p:grpSpPr>
          <a:xfrm>
            <a:off x="5017349" y="3459881"/>
            <a:ext cx="520066" cy="522354"/>
            <a:chOff x="4708405" y="1817659"/>
            <a:chExt cx="3824021" cy="3840838"/>
          </a:xfrm>
        </p:grpSpPr>
        <p:sp>
          <p:nvSpPr>
            <p:cNvPr id="866" name="Cube 8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7" name="Cube 8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1" name="Group 850"/>
          <p:cNvGrpSpPr>
            <a:grpSpLocks noChangeAspect="1"/>
          </p:cNvGrpSpPr>
          <p:nvPr/>
        </p:nvGrpSpPr>
        <p:grpSpPr>
          <a:xfrm>
            <a:off x="5409713" y="3460454"/>
            <a:ext cx="520066" cy="522354"/>
            <a:chOff x="4708405" y="1817659"/>
            <a:chExt cx="3824021" cy="3840838"/>
          </a:xfrm>
        </p:grpSpPr>
        <p:sp>
          <p:nvSpPr>
            <p:cNvPr id="864" name="Cube 8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5" name="Cube 8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2" name="Group 851"/>
          <p:cNvGrpSpPr>
            <a:grpSpLocks noChangeAspect="1"/>
          </p:cNvGrpSpPr>
          <p:nvPr/>
        </p:nvGrpSpPr>
        <p:grpSpPr>
          <a:xfrm>
            <a:off x="5798336" y="3459882"/>
            <a:ext cx="520066" cy="522354"/>
            <a:chOff x="4708405" y="1817659"/>
            <a:chExt cx="3824021" cy="3840838"/>
          </a:xfrm>
        </p:grpSpPr>
        <p:sp>
          <p:nvSpPr>
            <p:cNvPr id="862" name="Cube 8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3" name="Cube 8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3" name="Group 852"/>
          <p:cNvGrpSpPr>
            <a:grpSpLocks noChangeAspect="1"/>
          </p:cNvGrpSpPr>
          <p:nvPr/>
        </p:nvGrpSpPr>
        <p:grpSpPr>
          <a:xfrm>
            <a:off x="6190700" y="3460455"/>
            <a:ext cx="520066" cy="522354"/>
            <a:chOff x="4708405" y="1817659"/>
            <a:chExt cx="3824021" cy="3840838"/>
          </a:xfrm>
        </p:grpSpPr>
        <p:sp>
          <p:nvSpPr>
            <p:cNvPr id="860" name="Cube 85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1" name="Cube 86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4" name="Group 853"/>
          <p:cNvGrpSpPr>
            <a:grpSpLocks noChangeAspect="1"/>
          </p:cNvGrpSpPr>
          <p:nvPr/>
        </p:nvGrpSpPr>
        <p:grpSpPr>
          <a:xfrm>
            <a:off x="6579386" y="3459883"/>
            <a:ext cx="520066" cy="522354"/>
            <a:chOff x="4708405" y="1817659"/>
            <a:chExt cx="3824021" cy="3840838"/>
          </a:xfrm>
        </p:grpSpPr>
        <p:sp>
          <p:nvSpPr>
            <p:cNvPr id="858" name="Cube 85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9" name="Cube 85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5" name="Group 854"/>
          <p:cNvGrpSpPr>
            <a:grpSpLocks noChangeAspect="1"/>
          </p:cNvGrpSpPr>
          <p:nvPr/>
        </p:nvGrpSpPr>
        <p:grpSpPr>
          <a:xfrm>
            <a:off x="6971750" y="3460456"/>
            <a:ext cx="520066" cy="522354"/>
            <a:chOff x="4708405" y="1817659"/>
            <a:chExt cx="3824021" cy="3840838"/>
          </a:xfrm>
        </p:grpSpPr>
        <p:sp>
          <p:nvSpPr>
            <p:cNvPr id="856" name="Cube 85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Cube 85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9" name="Group 888"/>
          <p:cNvGrpSpPr>
            <a:grpSpLocks noChangeAspect="1"/>
          </p:cNvGrpSpPr>
          <p:nvPr/>
        </p:nvGrpSpPr>
        <p:grpSpPr>
          <a:xfrm>
            <a:off x="985615" y="3588527"/>
            <a:ext cx="520066" cy="522354"/>
            <a:chOff x="4708405" y="1817659"/>
            <a:chExt cx="3824021" cy="3840838"/>
          </a:xfrm>
        </p:grpSpPr>
        <p:sp>
          <p:nvSpPr>
            <p:cNvPr id="935" name="Cube 93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6" name="Cube 93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0" name="Group 889"/>
          <p:cNvGrpSpPr>
            <a:grpSpLocks noChangeAspect="1"/>
          </p:cNvGrpSpPr>
          <p:nvPr/>
        </p:nvGrpSpPr>
        <p:grpSpPr>
          <a:xfrm>
            <a:off x="1377979" y="3589100"/>
            <a:ext cx="520066" cy="522354"/>
            <a:chOff x="4708405" y="1817659"/>
            <a:chExt cx="3824021" cy="3840838"/>
          </a:xfrm>
        </p:grpSpPr>
        <p:sp>
          <p:nvSpPr>
            <p:cNvPr id="933" name="Cube 9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4" name="Cube 9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1" name="Group 890"/>
          <p:cNvGrpSpPr>
            <a:grpSpLocks noChangeAspect="1"/>
          </p:cNvGrpSpPr>
          <p:nvPr/>
        </p:nvGrpSpPr>
        <p:grpSpPr>
          <a:xfrm>
            <a:off x="1766665" y="3588528"/>
            <a:ext cx="520066" cy="522354"/>
            <a:chOff x="4708405" y="1817659"/>
            <a:chExt cx="3824021" cy="3840838"/>
          </a:xfrm>
        </p:grpSpPr>
        <p:sp>
          <p:nvSpPr>
            <p:cNvPr id="931" name="Cube 9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2" name="Cube 9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2" name="Group 891"/>
          <p:cNvGrpSpPr>
            <a:grpSpLocks noChangeAspect="1"/>
          </p:cNvGrpSpPr>
          <p:nvPr/>
        </p:nvGrpSpPr>
        <p:grpSpPr>
          <a:xfrm>
            <a:off x="2159029" y="3589101"/>
            <a:ext cx="520066" cy="522354"/>
            <a:chOff x="4708405" y="1817659"/>
            <a:chExt cx="3824021" cy="3840838"/>
          </a:xfrm>
        </p:grpSpPr>
        <p:sp>
          <p:nvSpPr>
            <p:cNvPr id="929" name="Cube 9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0" name="Cube 9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3" name="Group 892"/>
          <p:cNvGrpSpPr>
            <a:grpSpLocks noChangeAspect="1"/>
          </p:cNvGrpSpPr>
          <p:nvPr/>
        </p:nvGrpSpPr>
        <p:grpSpPr>
          <a:xfrm>
            <a:off x="2547652" y="3588529"/>
            <a:ext cx="520066" cy="522354"/>
            <a:chOff x="4708405" y="1817659"/>
            <a:chExt cx="3824021" cy="3840838"/>
          </a:xfrm>
        </p:grpSpPr>
        <p:sp>
          <p:nvSpPr>
            <p:cNvPr id="927" name="Cube 9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8" name="Cube 9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4" name="Group 893"/>
          <p:cNvGrpSpPr>
            <a:grpSpLocks noChangeAspect="1"/>
          </p:cNvGrpSpPr>
          <p:nvPr/>
        </p:nvGrpSpPr>
        <p:grpSpPr>
          <a:xfrm>
            <a:off x="2940016" y="3589102"/>
            <a:ext cx="520066" cy="522354"/>
            <a:chOff x="4708405" y="1817659"/>
            <a:chExt cx="3824021" cy="3840838"/>
          </a:xfrm>
        </p:grpSpPr>
        <p:sp>
          <p:nvSpPr>
            <p:cNvPr id="925" name="Cube 9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6" name="Cube 9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5" name="Group 894"/>
          <p:cNvGrpSpPr>
            <a:grpSpLocks noChangeAspect="1"/>
          </p:cNvGrpSpPr>
          <p:nvPr/>
        </p:nvGrpSpPr>
        <p:grpSpPr>
          <a:xfrm>
            <a:off x="3328702" y="3588530"/>
            <a:ext cx="520066" cy="522354"/>
            <a:chOff x="4708405" y="1817659"/>
            <a:chExt cx="3824021" cy="3840838"/>
          </a:xfrm>
        </p:grpSpPr>
        <p:sp>
          <p:nvSpPr>
            <p:cNvPr id="923" name="Cube 9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4" name="Cube 9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6" name="Group 895"/>
          <p:cNvGrpSpPr>
            <a:grpSpLocks noChangeAspect="1"/>
          </p:cNvGrpSpPr>
          <p:nvPr/>
        </p:nvGrpSpPr>
        <p:grpSpPr>
          <a:xfrm>
            <a:off x="3721066" y="3589103"/>
            <a:ext cx="520066" cy="522354"/>
            <a:chOff x="4708405" y="1817659"/>
            <a:chExt cx="3824021" cy="3840838"/>
          </a:xfrm>
        </p:grpSpPr>
        <p:sp>
          <p:nvSpPr>
            <p:cNvPr id="921" name="Cube 9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 name="Cube 9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7" name="Group 896"/>
          <p:cNvGrpSpPr>
            <a:grpSpLocks noChangeAspect="1"/>
          </p:cNvGrpSpPr>
          <p:nvPr/>
        </p:nvGrpSpPr>
        <p:grpSpPr>
          <a:xfrm>
            <a:off x="4109817" y="3588570"/>
            <a:ext cx="520066" cy="522354"/>
            <a:chOff x="4708405" y="1817659"/>
            <a:chExt cx="3824021" cy="3840838"/>
          </a:xfrm>
        </p:grpSpPr>
        <p:sp>
          <p:nvSpPr>
            <p:cNvPr id="919" name="Cube 9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0" name="Cube 9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8" name="Group 897"/>
          <p:cNvGrpSpPr>
            <a:grpSpLocks noChangeAspect="1"/>
          </p:cNvGrpSpPr>
          <p:nvPr/>
        </p:nvGrpSpPr>
        <p:grpSpPr>
          <a:xfrm>
            <a:off x="4502181" y="3589143"/>
            <a:ext cx="520066" cy="522354"/>
            <a:chOff x="4708405" y="1817659"/>
            <a:chExt cx="3824021" cy="3840838"/>
          </a:xfrm>
        </p:grpSpPr>
        <p:sp>
          <p:nvSpPr>
            <p:cNvPr id="917" name="Cube 9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8" name="Cube 9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9" name="Group 898"/>
          <p:cNvGrpSpPr>
            <a:grpSpLocks noChangeAspect="1"/>
          </p:cNvGrpSpPr>
          <p:nvPr/>
        </p:nvGrpSpPr>
        <p:grpSpPr>
          <a:xfrm>
            <a:off x="4890867" y="3588571"/>
            <a:ext cx="520066" cy="522354"/>
            <a:chOff x="4708405" y="1817659"/>
            <a:chExt cx="3824021" cy="3840838"/>
          </a:xfrm>
        </p:grpSpPr>
        <p:sp>
          <p:nvSpPr>
            <p:cNvPr id="915" name="Cube 9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6" name="Cube 9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0" name="Group 899"/>
          <p:cNvGrpSpPr>
            <a:grpSpLocks noChangeAspect="1"/>
          </p:cNvGrpSpPr>
          <p:nvPr/>
        </p:nvGrpSpPr>
        <p:grpSpPr>
          <a:xfrm>
            <a:off x="5283231" y="3589144"/>
            <a:ext cx="520066" cy="522354"/>
            <a:chOff x="4708405" y="1817659"/>
            <a:chExt cx="3824021" cy="3840838"/>
          </a:xfrm>
        </p:grpSpPr>
        <p:sp>
          <p:nvSpPr>
            <p:cNvPr id="913" name="Cube 9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4" name="Cube 9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1" name="Group 900"/>
          <p:cNvGrpSpPr>
            <a:grpSpLocks noChangeAspect="1"/>
          </p:cNvGrpSpPr>
          <p:nvPr/>
        </p:nvGrpSpPr>
        <p:grpSpPr>
          <a:xfrm>
            <a:off x="5671854" y="3588572"/>
            <a:ext cx="520066" cy="522354"/>
            <a:chOff x="4708405" y="1817659"/>
            <a:chExt cx="3824021" cy="3840838"/>
          </a:xfrm>
        </p:grpSpPr>
        <p:sp>
          <p:nvSpPr>
            <p:cNvPr id="911" name="Cube 9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2" name="Cube 9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2" name="Group 901"/>
          <p:cNvGrpSpPr>
            <a:grpSpLocks noChangeAspect="1"/>
          </p:cNvGrpSpPr>
          <p:nvPr/>
        </p:nvGrpSpPr>
        <p:grpSpPr>
          <a:xfrm>
            <a:off x="6064218" y="3589145"/>
            <a:ext cx="520066" cy="522354"/>
            <a:chOff x="4708405" y="1817659"/>
            <a:chExt cx="3824021" cy="3840838"/>
          </a:xfrm>
        </p:grpSpPr>
        <p:sp>
          <p:nvSpPr>
            <p:cNvPr id="909" name="Cube 90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0" name="Cube 90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3" name="Group 902"/>
          <p:cNvGrpSpPr>
            <a:grpSpLocks noChangeAspect="1"/>
          </p:cNvGrpSpPr>
          <p:nvPr/>
        </p:nvGrpSpPr>
        <p:grpSpPr>
          <a:xfrm>
            <a:off x="6452904" y="3588573"/>
            <a:ext cx="520066" cy="522354"/>
            <a:chOff x="4708405" y="1817659"/>
            <a:chExt cx="3824021" cy="3840838"/>
          </a:xfrm>
        </p:grpSpPr>
        <p:sp>
          <p:nvSpPr>
            <p:cNvPr id="907" name="Cube 90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8" name="Cube 90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4" name="Group 903"/>
          <p:cNvGrpSpPr>
            <a:grpSpLocks noChangeAspect="1"/>
          </p:cNvGrpSpPr>
          <p:nvPr/>
        </p:nvGrpSpPr>
        <p:grpSpPr>
          <a:xfrm>
            <a:off x="6845268" y="3589146"/>
            <a:ext cx="520066" cy="522354"/>
            <a:chOff x="4708405" y="1817659"/>
            <a:chExt cx="3824021" cy="3840838"/>
          </a:xfrm>
        </p:grpSpPr>
        <p:sp>
          <p:nvSpPr>
            <p:cNvPr id="905" name="Cube 90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6" name="Cube 90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38" name="Group 937"/>
          <p:cNvGrpSpPr>
            <a:grpSpLocks noChangeAspect="1"/>
          </p:cNvGrpSpPr>
          <p:nvPr/>
        </p:nvGrpSpPr>
        <p:grpSpPr>
          <a:xfrm>
            <a:off x="856827" y="3718895"/>
            <a:ext cx="520066" cy="522354"/>
            <a:chOff x="4708405" y="1817659"/>
            <a:chExt cx="3824021" cy="3840838"/>
          </a:xfrm>
        </p:grpSpPr>
        <p:sp>
          <p:nvSpPr>
            <p:cNvPr id="984" name="Cube 98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5" name="Cube 98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39" name="Group 938"/>
          <p:cNvGrpSpPr>
            <a:grpSpLocks noChangeAspect="1"/>
          </p:cNvGrpSpPr>
          <p:nvPr/>
        </p:nvGrpSpPr>
        <p:grpSpPr>
          <a:xfrm>
            <a:off x="1249191" y="3719468"/>
            <a:ext cx="520066" cy="522354"/>
            <a:chOff x="4708405" y="1817659"/>
            <a:chExt cx="3824021" cy="3840838"/>
          </a:xfrm>
        </p:grpSpPr>
        <p:sp>
          <p:nvSpPr>
            <p:cNvPr id="982" name="Cube 9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3" name="Cube 9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0" name="Group 939"/>
          <p:cNvGrpSpPr>
            <a:grpSpLocks noChangeAspect="1"/>
          </p:cNvGrpSpPr>
          <p:nvPr/>
        </p:nvGrpSpPr>
        <p:grpSpPr>
          <a:xfrm>
            <a:off x="1637877" y="3718896"/>
            <a:ext cx="520066" cy="522354"/>
            <a:chOff x="4708405" y="1817659"/>
            <a:chExt cx="3824021" cy="3840838"/>
          </a:xfrm>
        </p:grpSpPr>
        <p:sp>
          <p:nvSpPr>
            <p:cNvPr id="980" name="Cube 9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1" name="Cube 9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1" name="Group 940"/>
          <p:cNvGrpSpPr>
            <a:grpSpLocks noChangeAspect="1"/>
          </p:cNvGrpSpPr>
          <p:nvPr/>
        </p:nvGrpSpPr>
        <p:grpSpPr>
          <a:xfrm>
            <a:off x="2030241" y="3719469"/>
            <a:ext cx="520066" cy="522354"/>
            <a:chOff x="4708405" y="1817659"/>
            <a:chExt cx="3824021" cy="3840838"/>
          </a:xfrm>
        </p:grpSpPr>
        <p:sp>
          <p:nvSpPr>
            <p:cNvPr id="978" name="Cube 9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9" name="Cube 9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2" name="Group 941"/>
          <p:cNvGrpSpPr>
            <a:grpSpLocks noChangeAspect="1"/>
          </p:cNvGrpSpPr>
          <p:nvPr/>
        </p:nvGrpSpPr>
        <p:grpSpPr>
          <a:xfrm>
            <a:off x="2418864" y="3718897"/>
            <a:ext cx="520066" cy="522354"/>
            <a:chOff x="4708405" y="1817659"/>
            <a:chExt cx="3824021" cy="3840838"/>
          </a:xfrm>
        </p:grpSpPr>
        <p:sp>
          <p:nvSpPr>
            <p:cNvPr id="976" name="Cube 9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7" name="Cube 9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3" name="Group 942"/>
          <p:cNvGrpSpPr>
            <a:grpSpLocks noChangeAspect="1"/>
          </p:cNvGrpSpPr>
          <p:nvPr/>
        </p:nvGrpSpPr>
        <p:grpSpPr>
          <a:xfrm>
            <a:off x="2811228" y="3719470"/>
            <a:ext cx="520066" cy="522354"/>
            <a:chOff x="4708405" y="1817659"/>
            <a:chExt cx="3824021" cy="3840838"/>
          </a:xfrm>
        </p:grpSpPr>
        <p:sp>
          <p:nvSpPr>
            <p:cNvPr id="974" name="Cube 9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5" name="Cube 9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4" name="Group 943"/>
          <p:cNvGrpSpPr>
            <a:grpSpLocks noChangeAspect="1"/>
          </p:cNvGrpSpPr>
          <p:nvPr/>
        </p:nvGrpSpPr>
        <p:grpSpPr>
          <a:xfrm>
            <a:off x="3199914" y="3718898"/>
            <a:ext cx="520066" cy="522354"/>
            <a:chOff x="4708405" y="1817659"/>
            <a:chExt cx="3824021" cy="3840838"/>
          </a:xfrm>
        </p:grpSpPr>
        <p:sp>
          <p:nvSpPr>
            <p:cNvPr id="972" name="Cube 9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3" name="Cube 9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5" name="Group 944"/>
          <p:cNvGrpSpPr>
            <a:grpSpLocks noChangeAspect="1"/>
          </p:cNvGrpSpPr>
          <p:nvPr/>
        </p:nvGrpSpPr>
        <p:grpSpPr>
          <a:xfrm>
            <a:off x="3592278" y="3719471"/>
            <a:ext cx="520066" cy="522354"/>
            <a:chOff x="4708405" y="1817659"/>
            <a:chExt cx="3824021" cy="3840838"/>
          </a:xfrm>
        </p:grpSpPr>
        <p:sp>
          <p:nvSpPr>
            <p:cNvPr id="970" name="Cube 9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1" name="Cube 9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6" name="Group 945"/>
          <p:cNvGrpSpPr>
            <a:grpSpLocks noChangeAspect="1"/>
          </p:cNvGrpSpPr>
          <p:nvPr/>
        </p:nvGrpSpPr>
        <p:grpSpPr>
          <a:xfrm>
            <a:off x="3981029" y="3718938"/>
            <a:ext cx="520066" cy="522354"/>
            <a:chOff x="4708405" y="1817659"/>
            <a:chExt cx="3824021" cy="3840838"/>
          </a:xfrm>
        </p:grpSpPr>
        <p:sp>
          <p:nvSpPr>
            <p:cNvPr id="968" name="Cube 9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9" name="Cube 9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7" name="Group 946"/>
          <p:cNvGrpSpPr>
            <a:grpSpLocks noChangeAspect="1"/>
          </p:cNvGrpSpPr>
          <p:nvPr/>
        </p:nvGrpSpPr>
        <p:grpSpPr>
          <a:xfrm>
            <a:off x="4373393" y="3719511"/>
            <a:ext cx="520066" cy="522354"/>
            <a:chOff x="4708405" y="1817659"/>
            <a:chExt cx="3824021" cy="3840838"/>
          </a:xfrm>
        </p:grpSpPr>
        <p:sp>
          <p:nvSpPr>
            <p:cNvPr id="966" name="Cube 9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7" name="Cube 9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8" name="Group 947"/>
          <p:cNvGrpSpPr>
            <a:grpSpLocks noChangeAspect="1"/>
          </p:cNvGrpSpPr>
          <p:nvPr/>
        </p:nvGrpSpPr>
        <p:grpSpPr>
          <a:xfrm>
            <a:off x="4762079" y="3718939"/>
            <a:ext cx="520066" cy="522354"/>
            <a:chOff x="4708405" y="1817659"/>
            <a:chExt cx="3824021" cy="3840838"/>
          </a:xfrm>
        </p:grpSpPr>
        <p:sp>
          <p:nvSpPr>
            <p:cNvPr id="964" name="Cube 9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5" name="Cube 9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9" name="Group 948"/>
          <p:cNvGrpSpPr>
            <a:grpSpLocks noChangeAspect="1"/>
          </p:cNvGrpSpPr>
          <p:nvPr/>
        </p:nvGrpSpPr>
        <p:grpSpPr>
          <a:xfrm>
            <a:off x="5154443" y="3719512"/>
            <a:ext cx="520066" cy="522354"/>
            <a:chOff x="4708405" y="1817659"/>
            <a:chExt cx="3824021" cy="3840838"/>
          </a:xfrm>
        </p:grpSpPr>
        <p:sp>
          <p:nvSpPr>
            <p:cNvPr id="962" name="Cube 9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3" name="Cube 9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0" name="Group 949"/>
          <p:cNvGrpSpPr>
            <a:grpSpLocks noChangeAspect="1"/>
          </p:cNvGrpSpPr>
          <p:nvPr/>
        </p:nvGrpSpPr>
        <p:grpSpPr>
          <a:xfrm>
            <a:off x="5543066" y="3718940"/>
            <a:ext cx="520066" cy="522354"/>
            <a:chOff x="4708405" y="1817659"/>
            <a:chExt cx="3824021" cy="3840838"/>
          </a:xfrm>
        </p:grpSpPr>
        <p:sp>
          <p:nvSpPr>
            <p:cNvPr id="960" name="Cube 95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1" name="Cube 96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1" name="Group 950"/>
          <p:cNvGrpSpPr>
            <a:grpSpLocks noChangeAspect="1"/>
          </p:cNvGrpSpPr>
          <p:nvPr/>
        </p:nvGrpSpPr>
        <p:grpSpPr>
          <a:xfrm>
            <a:off x="5935430" y="3719513"/>
            <a:ext cx="520066" cy="522354"/>
            <a:chOff x="4708405" y="1817659"/>
            <a:chExt cx="3824021" cy="3840838"/>
          </a:xfrm>
        </p:grpSpPr>
        <p:sp>
          <p:nvSpPr>
            <p:cNvPr id="958" name="Cube 95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9" name="Cube 95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2" name="Group 951"/>
          <p:cNvGrpSpPr>
            <a:grpSpLocks noChangeAspect="1"/>
          </p:cNvGrpSpPr>
          <p:nvPr/>
        </p:nvGrpSpPr>
        <p:grpSpPr>
          <a:xfrm>
            <a:off x="6324116" y="3718941"/>
            <a:ext cx="520066" cy="522354"/>
            <a:chOff x="4708405" y="1817659"/>
            <a:chExt cx="3824021" cy="3840838"/>
          </a:xfrm>
        </p:grpSpPr>
        <p:sp>
          <p:nvSpPr>
            <p:cNvPr id="956" name="Cube 95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7" name="Cube 95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3" name="Group 952"/>
          <p:cNvGrpSpPr>
            <a:grpSpLocks noChangeAspect="1"/>
          </p:cNvGrpSpPr>
          <p:nvPr/>
        </p:nvGrpSpPr>
        <p:grpSpPr>
          <a:xfrm>
            <a:off x="6716480" y="3719514"/>
            <a:ext cx="520066" cy="522354"/>
            <a:chOff x="4708405" y="1817659"/>
            <a:chExt cx="3824021" cy="3840838"/>
          </a:xfrm>
        </p:grpSpPr>
        <p:sp>
          <p:nvSpPr>
            <p:cNvPr id="954" name="Cube 95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5" name="Cube 95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7" name="Group 986"/>
          <p:cNvGrpSpPr>
            <a:grpSpLocks noChangeAspect="1"/>
          </p:cNvGrpSpPr>
          <p:nvPr/>
        </p:nvGrpSpPr>
        <p:grpSpPr>
          <a:xfrm>
            <a:off x="730345" y="3847585"/>
            <a:ext cx="520066" cy="522354"/>
            <a:chOff x="4708405" y="1817659"/>
            <a:chExt cx="3824021" cy="3840838"/>
          </a:xfrm>
        </p:grpSpPr>
        <p:sp>
          <p:nvSpPr>
            <p:cNvPr id="1033" name="Cube 103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Cube 103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8" name="Group 987"/>
          <p:cNvGrpSpPr>
            <a:grpSpLocks noChangeAspect="1"/>
          </p:cNvGrpSpPr>
          <p:nvPr/>
        </p:nvGrpSpPr>
        <p:grpSpPr>
          <a:xfrm>
            <a:off x="1122709" y="3848158"/>
            <a:ext cx="520066" cy="522354"/>
            <a:chOff x="4708405" y="1817659"/>
            <a:chExt cx="3824021" cy="3840838"/>
          </a:xfrm>
        </p:grpSpPr>
        <p:sp>
          <p:nvSpPr>
            <p:cNvPr id="1031" name="Cube 10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2" name="Cube 10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9" name="Group 988"/>
          <p:cNvGrpSpPr>
            <a:grpSpLocks noChangeAspect="1"/>
          </p:cNvGrpSpPr>
          <p:nvPr/>
        </p:nvGrpSpPr>
        <p:grpSpPr>
          <a:xfrm>
            <a:off x="1511395" y="3847586"/>
            <a:ext cx="520066" cy="522354"/>
            <a:chOff x="4708405" y="1817659"/>
            <a:chExt cx="3824021" cy="3840838"/>
          </a:xfrm>
        </p:grpSpPr>
        <p:sp>
          <p:nvSpPr>
            <p:cNvPr id="1029" name="Cube 10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0" name="Cube 10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0" name="Group 989"/>
          <p:cNvGrpSpPr>
            <a:grpSpLocks noChangeAspect="1"/>
          </p:cNvGrpSpPr>
          <p:nvPr/>
        </p:nvGrpSpPr>
        <p:grpSpPr>
          <a:xfrm>
            <a:off x="1903759" y="3848159"/>
            <a:ext cx="520066" cy="522354"/>
            <a:chOff x="4708405" y="1817659"/>
            <a:chExt cx="3824021" cy="3840838"/>
          </a:xfrm>
        </p:grpSpPr>
        <p:sp>
          <p:nvSpPr>
            <p:cNvPr id="1027" name="Cube 10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8" name="Cube 10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1" name="Group 990"/>
          <p:cNvGrpSpPr>
            <a:grpSpLocks noChangeAspect="1"/>
          </p:cNvGrpSpPr>
          <p:nvPr/>
        </p:nvGrpSpPr>
        <p:grpSpPr>
          <a:xfrm>
            <a:off x="2292382" y="3847587"/>
            <a:ext cx="520066" cy="522354"/>
            <a:chOff x="4708405" y="1817659"/>
            <a:chExt cx="3824021" cy="3840838"/>
          </a:xfrm>
        </p:grpSpPr>
        <p:sp>
          <p:nvSpPr>
            <p:cNvPr id="1025" name="Cube 10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Cube 10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2" name="Group 991"/>
          <p:cNvGrpSpPr>
            <a:grpSpLocks noChangeAspect="1"/>
          </p:cNvGrpSpPr>
          <p:nvPr/>
        </p:nvGrpSpPr>
        <p:grpSpPr>
          <a:xfrm>
            <a:off x="2684746" y="3848160"/>
            <a:ext cx="520066" cy="522354"/>
            <a:chOff x="4708405" y="1817659"/>
            <a:chExt cx="3824021" cy="3840838"/>
          </a:xfrm>
        </p:grpSpPr>
        <p:sp>
          <p:nvSpPr>
            <p:cNvPr id="1023" name="Cube 10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 name="Cube 10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3" name="Group 992"/>
          <p:cNvGrpSpPr>
            <a:grpSpLocks noChangeAspect="1"/>
          </p:cNvGrpSpPr>
          <p:nvPr/>
        </p:nvGrpSpPr>
        <p:grpSpPr>
          <a:xfrm>
            <a:off x="3073432" y="3847588"/>
            <a:ext cx="520066" cy="522354"/>
            <a:chOff x="4708405" y="1817659"/>
            <a:chExt cx="3824021" cy="3840838"/>
          </a:xfrm>
        </p:grpSpPr>
        <p:sp>
          <p:nvSpPr>
            <p:cNvPr id="1021" name="Cube 10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2" name="Cube 10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4" name="Group 993"/>
          <p:cNvGrpSpPr>
            <a:grpSpLocks noChangeAspect="1"/>
          </p:cNvGrpSpPr>
          <p:nvPr/>
        </p:nvGrpSpPr>
        <p:grpSpPr>
          <a:xfrm>
            <a:off x="3465796" y="3848161"/>
            <a:ext cx="520066" cy="522354"/>
            <a:chOff x="4708405" y="1817659"/>
            <a:chExt cx="3824021" cy="3840838"/>
          </a:xfrm>
        </p:grpSpPr>
        <p:sp>
          <p:nvSpPr>
            <p:cNvPr id="1019" name="Cube 10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0" name="Cube 10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5" name="Group 994"/>
          <p:cNvGrpSpPr>
            <a:grpSpLocks noChangeAspect="1"/>
          </p:cNvGrpSpPr>
          <p:nvPr/>
        </p:nvGrpSpPr>
        <p:grpSpPr>
          <a:xfrm>
            <a:off x="3854547" y="3847628"/>
            <a:ext cx="520066" cy="522354"/>
            <a:chOff x="4708405" y="1817659"/>
            <a:chExt cx="3824021" cy="3840838"/>
          </a:xfrm>
        </p:grpSpPr>
        <p:sp>
          <p:nvSpPr>
            <p:cNvPr id="1017" name="Cube 10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8" name="Cube 10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6" name="Group 995"/>
          <p:cNvGrpSpPr>
            <a:grpSpLocks noChangeAspect="1"/>
          </p:cNvGrpSpPr>
          <p:nvPr/>
        </p:nvGrpSpPr>
        <p:grpSpPr>
          <a:xfrm>
            <a:off x="4246911" y="3848201"/>
            <a:ext cx="520066" cy="522354"/>
            <a:chOff x="4708405" y="1817659"/>
            <a:chExt cx="3824021" cy="3840838"/>
          </a:xfrm>
        </p:grpSpPr>
        <p:sp>
          <p:nvSpPr>
            <p:cNvPr id="1015" name="Cube 10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6" name="Cube 10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7" name="Group 996"/>
          <p:cNvGrpSpPr>
            <a:grpSpLocks noChangeAspect="1"/>
          </p:cNvGrpSpPr>
          <p:nvPr/>
        </p:nvGrpSpPr>
        <p:grpSpPr>
          <a:xfrm>
            <a:off x="4635597" y="3847629"/>
            <a:ext cx="520066" cy="522354"/>
            <a:chOff x="4708405" y="1817659"/>
            <a:chExt cx="3824021" cy="3840838"/>
          </a:xfrm>
        </p:grpSpPr>
        <p:sp>
          <p:nvSpPr>
            <p:cNvPr id="1013" name="Cube 10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4" name="Cube 10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8" name="Group 997"/>
          <p:cNvGrpSpPr>
            <a:grpSpLocks noChangeAspect="1"/>
          </p:cNvGrpSpPr>
          <p:nvPr/>
        </p:nvGrpSpPr>
        <p:grpSpPr>
          <a:xfrm>
            <a:off x="5027961" y="3848202"/>
            <a:ext cx="520066" cy="522354"/>
            <a:chOff x="4708405" y="1817659"/>
            <a:chExt cx="3824021" cy="3840838"/>
          </a:xfrm>
        </p:grpSpPr>
        <p:sp>
          <p:nvSpPr>
            <p:cNvPr id="1011" name="Cube 10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2" name="Cube 10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9" name="Group 998"/>
          <p:cNvGrpSpPr>
            <a:grpSpLocks noChangeAspect="1"/>
          </p:cNvGrpSpPr>
          <p:nvPr/>
        </p:nvGrpSpPr>
        <p:grpSpPr>
          <a:xfrm>
            <a:off x="5416584" y="3847630"/>
            <a:ext cx="520066" cy="522354"/>
            <a:chOff x="4708405" y="1817659"/>
            <a:chExt cx="3824021" cy="3840838"/>
          </a:xfrm>
        </p:grpSpPr>
        <p:sp>
          <p:nvSpPr>
            <p:cNvPr id="1009" name="Cube 100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0" name="Cube 100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00" name="Group 999"/>
          <p:cNvGrpSpPr>
            <a:grpSpLocks noChangeAspect="1"/>
          </p:cNvGrpSpPr>
          <p:nvPr/>
        </p:nvGrpSpPr>
        <p:grpSpPr>
          <a:xfrm>
            <a:off x="5808948" y="3848203"/>
            <a:ext cx="520066" cy="522354"/>
            <a:chOff x="4708405" y="1817659"/>
            <a:chExt cx="3824021" cy="3840838"/>
          </a:xfrm>
        </p:grpSpPr>
        <p:sp>
          <p:nvSpPr>
            <p:cNvPr id="1007" name="Cube 100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8" name="Cube 100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01" name="Group 1000"/>
          <p:cNvGrpSpPr>
            <a:grpSpLocks noChangeAspect="1"/>
          </p:cNvGrpSpPr>
          <p:nvPr/>
        </p:nvGrpSpPr>
        <p:grpSpPr>
          <a:xfrm>
            <a:off x="6197634" y="3847631"/>
            <a:ext cx="520066" cy="522354"/>
            <a:chOff x="4708405" y="1817659"/>
            <a:chExt cx="3824021" cy="3840838"/>
          </a:xfrm>
        </p:grpSpPr>
        <p:sp>
          <p:nvSpPr>
            <p:cNvPr id="1005" name="Cube 100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6" name="Cube 100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02" name="Group 1001"/>
          <p:cNvGrpSpPr>
            <a:grpSpLocks noChangeAspect="1"/>
          </p:cNvGrpSpPr>
          <p:nvPr/>
        </p:nvGrpSpPr>
        <p:grpSpPr>
          <a:xfrm>
            <a:off x="6589998" y="3848204"/>
            <a:ext cx="520066" cy="522354"/>
            <a:chOff x="4708405" y="1817659"/>
            <a:chExt cx="3824021" cy="3840838"/>
          </a:xfrm>
        </p:grpSpPr>
        <p:sp>
          <p:nvSpPr>
            <p:cNvPr id="1003" name="Cube 100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4" name="Cube 100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6" name="Group 1035"/>
          <p:cNvGrpSpPr>
            <a:grpSpLocks noChangeAspect="1"/>
          </p:cNvGrpSpPr>
          <p:nvPr/>
        </p:nvGrpSpPr>
        <p:grpSpPr>
          <a:xfrm>
            <a:off x="597811" y="3973297"/>
            <a:ext cx="520066" cy="522354"/>
            <a:chOff x="4708405" y="1817659"/>
            <a:chExt cx="3824021" cy="3840838"/>
          </a:xfrm>
        </p:grpSpPr>
        <p:sp>
          <p:nvSpPr>
            <p:cNvPr id="1082" name="Cube 108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3" name="Cube 108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7" name="Group 1036"/>
          <p:cNvGrpSpPr>
            <a:grpSpLocks noChangeAspect="1"/>
          </p:cNvGrpSpPr>
          <p:nvPr/>
        </p:nvGrpSpPr>
        <p:grpSpPr>
          <a:xfrm>
            <a:off x="990175" y="3973870"/>
            <a:ext cx="520066" cy="522354"/>
            <a:chOff x="4708405" y="1817659"/>
            <a:chExt cx="3824021" cy="3840838"/>
          </a:xfrm>
        </p:grpSpPr>
        <p:sp>
          <p:nvSpPr>
            <p:cNvPr id="1080" name="Cube 107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1" name="Cube 108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8" name="Group 1037"/>
          <p:cNvGrpSpPr>
            <a:grpSpLocks noChangeAspect="1"/>
          </p:cNvGrpSpPr>
          <p:nvPr/>
        </p:nvGrpSpPr>
        <p:grpSpPr>
          <a:xfrm>
            <a:off x="1378861" y="3973298"/>
            <a:ext cx="520066" cy="522354"/>
            <a:chOff x="4708405" y="1817659"/>
            <a:chExt cx="3824021" cy="3840838"/>
          </a:xfrm>
        </p:grpSpPr>
        <p:sp>
          <p:nvSpPr>
            <p:cNvPr id="1078" name="Cube 107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9" name="Cube 107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9" name="Group 1038"/>
          <p:cNvGrpSpPr>
            <a:grpSpLocks noChangeAspect="1"/>
          </p:cNvGrpSpPr>
          <p:nvPr/>
        </p:nvGrpSpPr>
        <p:grpSpPr>
          <a:xfrm>
            <a:off x="1771225" y="3973871"/>
            <a:ext cx="520066" cy="522354"/>
            <a:chOff x="4708405" y="1817659"/>
            <a:chExt cx="3824021" cy="3840838"/>
          </a:xfrm>
        </p:grpSpPr>
        <p:sp>
          <p:nvSpPr>
            <p:cNvPr id="1076" name="Cube 107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7" name="Cube 107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0" name="Group 1039"/>
          <p:cNvGrpSpPr>
            <a:grpSpLocks noChangeAspect="1"/>
          </p:cNvGrpSpPr>
          <p:nvPr/>
        </p:nvGrpSpPr>
        <p:grpSpPr>
          <a:xfrm>
            <a:off x="2159848" y="3973299"/>
            <a:ext cx="520066" cy="522354"/>
            <a:chOff x="4708405" y="1817659"/>
            <a:chExt cx="3824021" cy="3840838"/>
          </a:xfrm>
        </p:grpSpPr>
        <p:sp>
          <p:nvSpPr>
            <p:cNvPr id="1074" name="Cube 107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5" name="Cube 107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1" name="Group 1040"/>
          <p:cNvGrpSpPr>
            <a:grpSpLocks noChangeAspect="1"/>
          </p:cNvGrpSpPr>
          <p:nvPr/>
        </p:nvGrpSpPr>
        <p:grpSpPr>
          <a:xfrm>
            <a:off x="2552212" y="3973872"/>
            <a:ext cx="520066" cy="522354"/>
            <a:chOff x="4708405" y="1817659"/>
            <a:chExt cx="3824021" cy="3840838"/>
          </a:xfrm>
        </p:grpSpPr>
        <p:sp>
          <p:nvSpPr>
            <p:cNvPr id="1072" name="Cube 107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3" name="Cube 107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2" name="Group 1041"/>
          <p:cNvGrpSpPr>
            <a:grpSpLocks noChangeAspect="1"/>
          </p:cNvGrpSpPr>
          <p:nvPr/>
        </p:nvGrpSpPr>
        <p:grpSpPr>
          <a:xfrm>
            <a:off x="2940898" y="3973300"/>
            <a:ext cx="520066" cy="522354"/>
            <a:chOff x="4708405" y="1817659"/>
            <a:chExt cx="3824021" cy="3840838"/>
          </a:xfrm>
        </p:grpSpPr>
        <p:sp>
          <p:nvSpPr>
            <p:cNvPr id="1070" name="Cube 106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1" name="Cube 107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3" name="Group 1042"/>
          <p:cNvGrpSpPr>
            <a:grpSpLocks noChangeAspect="1"/>
          </p:cNvGrpSpPr>
          <p:nvPr/>
        </p:nvGrpSpPr>
        <p:grpSpPr>
          <a:xfrm>
            <a:off x="3333262" y="3973873"/>
            <a:ext cx="520066" cy="522354"/>
            <a:chOff x="4708405" y="1817659"/>
            <a:chExt cx="3824021" cy="3840838"/>
          </a:xfrm>
        </p:grpSpPr>
        <p:sp>
          <p:nvSpPr>
            <p:cNvPr id="1068" name="Cube 106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9" name="Cube 106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4" name="Group 1043"/>
          <p:cNvGrpSpPr>
            <a:grpSpLocks noChangeAspect="1"/>
          </p:cNvGrpSpPr>
          <p:nvPr/>
        </p:nvGrpSpPr>
        <p:grpSpPr>
          <a:xfrm>
            <a:off x="3722013" y="3973340"/>
            <a:ext cx="520066" cy="522354"/>
            <a:chOff x="4708405" y="1817659"/>
            <a:chExt cx="3824021" cy="3840838"/>
          </a:xfrm>
        </p:grpSpPr>
        <p:sp>
          <p:nvSpPr>
            <p:cNvPr id="1066" name="Cube 106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7" name="Cube 106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5" name="Group 1044"/>
          <p:cNvGrpSpPr>
            <a:grpSpLocks noChangeAspect="1"/>
          </p:cNvGrpSpPr>
          <p:nvPr/>
        </p:nvGrpSpPr>
        <p:grpSpPr>
          <a:xfrm>
            <a:off x="4114377" y="3973913"/>
            <a:ext cx="520066" cy="522354"/>
            <a:chOff x="4708405" y="1817659"/>
            <a:chExt cx="3824021" cy="3840838"/>
          </a:xfrm>
        </p:grpSpPr>
        <p:sp>
          <p:nvSpPr>
            <p:cNvPr id="1064" name="Cube 106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5" name="Cube 106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6" name="Group 1045"/>
          <p:cNvGrpSpPr>
            <a:grpSpLocks noChangeAspect="1"/>
          </p:cNvGrpSpPr>
          <p:nvPr/>
        </p:nvGrpSpPr>
        <p:grpSpPr>
          <a:xfrm>
            <a:off x="4503063" y="3973341"/>
            <a:ext cx="520066" cy="522354"/>
            <a:chOff x="4708405" y="1817659"/>
            <a:chExt cx="3824021" cy="3840838"/>
          </a:xfrm>
        </p:grpSpPr>
        <p:sp>
          <p:nvSpPr>
            <p:cNvPr id="1062" name="Cube 106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3" name="Cube 106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7" name="Group 1046"/>
          <p:cNvGrpSpPr>
            <a:grpSpLocks noChangeAspect="1"/>
          </p:cNvGrpSpPr>
          <p:nvPr/>
        </p:nvGrpSpPr>
        <p:grpSpPr>
          <a:xfrm>
            <a:off x="4895427" y="3973914"/>
            <a:ext cx="520066" cy="522354"/>
            <a:chOff x="4708405" y="1817659"/>
            <a:chExt cx="3824021" cy="3840838"/>
          </a:xfrm>
        </p:grpSpPr>
        <p:sp>
          <p:nvSpPr>
            <p:cNvPr id="1060" name="Cube 1059"/>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1" name="Cube 1060"/>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8" name="Group 1047"/>
          <p:cNvGrpSpPr>
            <a:grpSpLocks noChangeAspect="1"/>
          </p:cNvGrpSpPr>
          <p:nvPr/>
        </p:nvGrpSpPr>
        <p:grpSpPr>
          <a:xfrm>
            <a:off x="5284050" y="3973342"/>
            <a:ext cx="520066" cy="522354"/>
            <a:chOff x="4708405" y="1817659"/>
            <a:chExt cx="3824021" cy="3840838"/>
          </a:xfrm>
        </p:grpSpPr>
        <p:sp>
          <p:nvSpPr>
            <p:cNvPr id="1058" name="Cube 1057"/>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9" name="Cube 1058"/>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9" name="Group 1048"/>
          <p:cNvGrpSpPr>
            <a:grpSpLocks noChangeAspect="1"/>
          </p:cNvGrpSpPr>
          <p:nvPr/>
        </p:nvGrpSpPr>
        <p:grpSpPr>
          <a:xfrm>
            <a:off x="5676414" y="3973915"/>
            <a:ext cx="520066" cy="522354"/>
            <a:chOff x="4708405" y="1817659"/>
            <a:chExt cx="3824021" cy="3840838"/>
          </a:xfrm>
        </p:grpSpPr>
        <p:sp>
          <p:nvSpPr>
            <p:cNvPr id="1056" name="Cube 1055"/>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7" name="Cube 1056"/>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0" name="Group 1049"/>
          <p:cNvGrpSpPr>
            <a:grpSpLocks noChangeAspect="1"/>
          </p:cNvGrpSpPr>
          <p:nvPr/>
        </p:nvGrpSpPr>
        <p:grpSpPr>
          <a:xfrm>
            <a:off x="6065100" y="3973343"/>
            <a:ext cx="520066" cy="522354"/>
            <a:chOff x="4708405" y="1817659"/>
            <a:chExt cx="3824021" cy="3840838"/>
          </a:xfrm>
        </p:grpSpPr>
        <p:sp>
          <p:nvSpPr>
            <p:cNvPr id="1054" name="Cube 1053"/>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5" name="Cube 1054"/>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1" name="Group 1050"/>
          <p:cNvGrpSpPr>
            <a:grpSpLocks noChangeAspect="1"/>
          </p:cNvGrpSpPr>
          <p:nvPr/>
        </p:nvGrpSpPr>
        <p:grpSpPr>
          <a:xfrm>
            <a:off x="6457464" y="3973916"/>
            <a:ext cx="520066" cy="522354"/>
            <a:chOff x="4708405" y="1817659"/>
            <a:chExt cx="3824021" cy="3840838"/>
          </a:xfrm>
        </p:grpSpPr>
        <p:sp>
          <p:nvSpPr>
            <p:cNvPr id="1052" name="Cube 1051"/>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3" name="Cube 1052"/>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5" name="Group 1084"/>
          <p:cNvGrpSpPr>
            <a:grpSpLocks noChangeAspect="1"/>
          </p:cNvGrpSpPr>
          <p:nvPr/>
        </p:nvGrpSpPr>
        <p:grpSpPr>
          <a:xfrm>
            <a:off x="471329" y="4101987"/>
            <a:ext cx="520066" cy="522354"/>
            <a:chOff x="4708405" y="1817659"/>
            <a:chExt cx="3824021" cy="3840838"/>
          </a:xfrm>
        </p:grpSpPr>
        <p:sp>
          <p:nvSpPr>
            <p:cNvPr id="1131" name="Cube 113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2" name="Cube 113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6" name="Group 1085"/>
          <p:cNvGrpSpPr>
            <a:grpSpLocks noChangeAspect="1"/>
          </p:cNvGrpSpPr>
          <p:nvPr/>
        </p:nvGrpSpPr>
        <p:grpSpPr>
          <a:xfrm>
            <a:off x="863693" y="4102560"/>
            <a:ext cx="520066" cy="522354"/>
            <a:chOff x="4708405" y="1817659"/>
            <a:chExt cx="3824021" cy="3840838"/>
          </a:xfrm>
        </p:grpSpPr>
        <p:sp>
          <p:nvSpPr>
            <p:cNvPr id="1129" name="Cube 112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0" name="Cube 112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7" name="Group 1086"/>
          <p:cNvGrpSpPr>
            <a:grpSpLocks noChangeAspect="1"/>
          </p:cNvGrpSpPr>
          <p:nvPr/>
        </p:nvGrpSpPr>
        <p:grpSpPr>
          <a:xfrm>
            <a:off x="1252379" y="4101988"/>
            <a:ext cx="520066" cy="522354"/>
            <a:chOff x="4708405" y="1817659"/>
            <a:chExt cx="3824021" cy="3840838"/>
          </a:xfrm>
        </p:grpSpPr>
        <p:sp>
          <p:nvSpPr>
            <p:cNvPr id="1127" name="Cube 112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 name="Cube 112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8" name="Group 1087"/>
          <p:cNvGrpSpPr>
            <a:grpSpLocks noChangeAspect="1"/>
          </p:cNvGrpSpPr>
          <p:nvPr/>
        </p:nvGrpSpPr>
        <p:grpSpPr>
          <a:xfrm>
            <a:off x="1644743" y="4102561"/>
            <a:ext cx="520066" cy="522354"/>
            <a:chOff x="4708405" y="1817659"/>
            <a:chExt cx="3824021" cy="3840838"/>
          </a:xfrm>
        </p:grpSpPr>
        <p:sp>
          <p:nvSpPr>
            <p:cNvPr id="1125" name="Cube 112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 name="Cube 112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9" name="Group 1088"/>
          <p:cNvGrpSpPr>
            <a:grpSpLocks noChangeAspect="1"/>
          </p:cNvGrpSpPr>
          <p:nvPr/>
        </p:nvGrpSpPr>
        <p:grpSpPr>
          <a:xfrm>
            <a:off x="2033366" y="4101989"/>
            <a:ext cx="520066" cy="522354"/>
            <a:chOff x="4708405" y="1817659"/>
            <a:chExt cx="3824021" cy="3840838"/>
          </a:xfrm>
        </p:grpSpPr>
        <p:sp>
          <p:nvSpPr>
            <p:cNvPr id="1123" name="Cube 112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Cube 112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0" name="Group 1089"/>
          <p:cNvGrpSpPr>
            <a:grpSpLocks noChangeAspect="1"/>
          </p:cNvGrpSpPr>
          <p:nvPr/>
        </p:nvGrpSpPr>
        <p:grpSpPr>
          <a:xfrm>
            <a:off x="2425730" y="4102562"/>
            <a:ext cx="520066" cy="522354"/>
            <a:chOff x="4708405" y="1817659"/>
            <a:chExt cx="3824021" cy="3840838"/>
          </a:xfrm>
        </p:grpSpPr>
        <p:sp>
          <p:nvSpPr>
            <p:cNvPr id="1121" name="Cube 112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2" name="Cube 112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1" name="Group 1090"/>
          <p:cNvGrpSpPr>
            <a:grpSpLocks noChangeAspect="1"/>
          </p:cNvGrpSpPr>
          <p:nvPr/>
        </p:nvGrpSpPr>
        <p:grpSpPr>
          <a:xfrm>
            <a:off x="2814416" y="4101990"/>
            <a:ext cx="520066" cy="522354"/>
            <a:chOff x="4708405" y="1817659"/>
            <a:chExt cx="3824021" cy="3840838"/>
          </a:xfrm>
        </p:grpSpPr>
        <p:sp>
          <p:nvSpPr>
            <p:cNvPr id="1119" name="Cube 111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0" name="Cube 111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2" name="Group 1091"/>
          <p:cNvGrpSpPr>
            <a:grpSpLocks noChangeAspect="1"/>
          </p:cNvGrpSpPr>
          <p:nvPr/>
        </p:nvGrpSpPr>
        <p:grpSpPr>
          <a:xfrm>
            <a:off x="3206780" y="4102563"/>
            <a:ext cx="520066" cy="522354"/>
            <a:chOff x="4708405" y="1817659"/>
            <a:chExt cx="3824021" cy="3840838"/>
          </a:xfrm>
        </p:grpSpPr>
        <p:sp>
          <p:nvSpPr>
            <p:cNvPr id="1117" name="Cube 111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8" name="Cube 111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3" name="Group 1092"/>
          <p:cNvGrpSpPr>
            <a:grpSpLocks noChangeAspect="1"/>
          </p:cNvGrpSpPr>
          <p:nvPr/>
        </p:nvGrpSpPr>
        <p:grpSpPr>
          <a:xfrm>
            <a:off x="3595531" y="4102030"/>
            <a:ext cx="520066" cy="522354"/>
            <a:chOff x="4708405" y="1817659"/>
            <a:chExt cx="3824021" cy="3840838"/>
          </a:xfrm>
        </p:grpSpPr>
        <p:sp>
          <p:nvSpPr>
            <p:cNvPr id="1115" name="Cube 111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6" name="Cube 111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4" name="Group 1093"/>
          <p:cNvGrpSpPr>
            <a:grpSpLocks noChangeAspect="1"/>
          </p:cNvGrpSpPr>
          <p:nvPr/>
        </p:nvGrpSpPr>
        <p:grpSpPr>
          <a:xfrm>
            <a:off x="3987895" y="4102603"/>
            <a:ext cx="520066" cy="522354"/>
            <a:chOff x="4708405" y="1817659"/>
            <a:chExt cx="3824021" cy="3840838"/>
          </a:xfrm>
        </p:grpSpPr>
        <p:sp>
          <p:nvSpPr>
            <p:cNvPr id="1113" name="Cube 111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4" name="Cube 111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5" name="Group 1094"/>
          <p:cNvGrpSpPr>
            <a:grpSpLocks noChangeAspect="1"/>
          </p:cNvGrpSpPr>
          <p:nvPr/>
        </p:nvGrpSpPr>
        <p:grpSpPr>
          <a:xfrm>
            <a:off x="4376581" y="4102031"/>
            <a:ext cx="520066" cy="522354"/>
            <a:chOff x="4708405" y="1817659"/>
            <a:chExt cx="3824021" cy="3840838"/>
          </a:xfrm>
        </p:grpSpPr>
        <p:sp>
          <p:nvSpPr>
            <p:cNvPr id="1111" name="Cube 111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2" name="Cube 111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6" name="Group 1095"/>
          <p:cNvGrpSpPr>
            <a:grpSpLocks noChangeAspect="1"/>
          </p:cNvGrpSpPr>
          <p:nvPr/>
        </p:nvGrpSpPr>
        <p:grpSpPr>
          <a:xfrm>
            <a:off x="4768945" y="4102604"/>
            <a:ext cx="520066" cy="522354"/>
            <a:chOff x="4708405" y="1817659"/>
            <a:chExt cx="3824021" cy="3840838"/>
          </a:xfrm>
        </p:grpSpPr>
        <p:sp>
          <p:nvSpPr>
            <p:cNvPr id="1109" name="Cube 1108"/>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0" name="Cube 1109"/>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7" name="Group 1096"/>
          <p:cNvGrpSpPr>
            <a:grpSpLocks noChangeAspect="1"/>
          </p:cNvGrpSpPr>
          <p:nvPr/>
        </p:nvGrpSpPr>
        <p:grpSpPr>
          <a:xfrm>
            <a:off x="5157568" y="4102032"/>
            <a:ext cx="520066" cy="522354"/>
            <a:chOff x="4708405" y="1817659"/>
            <a:chExt cx="3824021" cy="3840838"/>
          </a:xfrm>
        </p:grpSpPr>
        <p:sp>
          <p:nvSpPr>
            <p:cNvPr id="1107" name="Cube 1106"/>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8" name="Cube 1107"/>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8" name="Group 1097"/>
          <p:cNvGrpSpPr>
            <a:grpSpLocks noChangeAspect="1"/>
          </p:cNvGrpSpPr>
          <p:nvPr/>
        </p:nvGrpSpPr>
        <p:grpSpPr>
          <a:xfrm>
            <a:off x="5549932" y="4102605"/>
            <a:ext cx="520066" cy="522354"/>
            <a:chOff x="4708405" y="1817659"/>
            <a:chExt cx="3824021" cy="3840838"/>
          </a:xfrm>
        </p:grpSpPr>
        <p:sp>
          <p:nvSpPr>
            <p:cNvPr id="1105" name="Cube 1104"/>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6" name="Cube 1105"/>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9" name="Group 1098"/>
          <p:cNvGrpSpPr>
            <a:grpSpLocks noChangeAspect="1"/>
          </p:cNvGrpSpPr>
          <p:nvPr/>
        </p:nvGrpSpPr>
        <p:grpSpPr>
          <a:xfrm>
            <a:off x="5938618" y="4102033"/>
            <a:ext cx="520066" cy="522354"/>
            <a:chOff x="4708405" y="1817659"/>
            <a:chExt cx="3824021" cy="3840838"/>
          </a:xfrm>
        </p:grpSpPr>
        <p:sp>
          <p:nvSpPr>
            <p:cNvPr id="1103" name="Cube 1102"/>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4" name="Cube 1103"/>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00" name="Group 1099"/>
          <p:cNvGrpSpPr>
            <a:grpSpLocks noChangeAspect="1"/>
          </p:cNvGrpSpPr>
          <p:nvPr/>
        </p:nvGrpSpPr>
        <p:grpSpPr>
          <a:xfrm>
            <a:off x="6330982" y="4102606"/>
            <a:ext cx="520066" cy="522354"/>
            <a:chOff x="4708405" y="1817659"/>
            <a:chExt cx="3824021" cy="3840838"/>
          </a:xfrm>
        </p:grpSpPr>
        <p:sp>
          <p:nvSpPr>
            <p:cNvPr id="1101" name="Cube 1100"/>
            <p:cNvSpPr>
              <a:spLocks noChangeAspect="1"/>
            </p:cNvSpPr>
            <p:nvPr/>
          </p:nvSpPr>
          <p:spPr>
            <a:xfrm rot="10800000">
              <a:off x="4708405" y="1817659"/>
              <a:ext cx="3824021" cy="3827540"/>
            </a:xfrm>
            <a:prstGeom prst="cube">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2" name="Cube 1101"/>
            <p:cNvSpPr>
              <a:spLocks noChangeAspect="1"/>
            </p:cNvSpPr>
            <p:nvPr/>
          </p:nvSpPr>
          <p:spPr>
            <a:xfrm>
              <a:off x="4708405" y="1830957"/>
              <a:ext cx="3824021" cy="3827540"/>
            </a:xfrm>
            <a:prstGeom prst="cube">
              <a:avLst/>
            </a:prstGeom>
            <a:solidFill>
              <a:srgbClr val="009242">
                <a:alpha val="49804"/>
              </a:srgbClr>
            </a:solidFill>
            <a:ln w="15875">
              <a:solidFill>
                <a:srgbClr val="0092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969" name="TextBox 11968"/>
          <p:cNvSpPr txBox="1"/>
          <p:nvPr/>
        </p:nvSpPr>
        <p:spPr>
          <a:xfrm>
            <a:off x="152400" y="0"/>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CHANDLER Detector</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37"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
        <p:nvSpPr>
          <p:cNvPr id="1035" name="Text Box 8"/>
          <p:cNvSpPr txBox="1">
            <a:spLocks noChangeArrowheads="1"/>
          </p:cNvSpPr>
          <p:nvPr/>
        </p:nvSpPr>
        <p:spPr bwMode="auto">
          <a:xfrm>
            <a:off x="152401" y="5533507"/>
            <a:ext cx="55283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a:r>
              <a:rPr lang="en-US" altLang="en-US" sz="2000" dirty="0" smtClean="0">
                <a:solidFill>
                  <a:srgbClr val="660000"/>
                </a:solidFill>
                <a:latin typeface="Times New Roman" panose="02020603050405020304" pitchFamily="18" charset="0"/>
                <a:cs typeface="Times New Roman" panose="02020603050405020304" pitchFamily="18" charset="0"/>
              </a:rPr>
              <a:t>The light </a:t>
            </a:r>
            <a:r>
              <a:rPr lang="en-US" altLang="en-US" sz="2000" dirty="0" smtClean="0">
                <a:solidFill>
                  <a:srgbClr val="660000"/>
                </a:solidFill>
                <a:latin typeface="Times New Roman" panose="02020603050405020304" pitchFamily="18" charset="0"/>
                <a:cs typeface="Times New Roman" panose="02020603050405020304" pitchFamily="18" charset="0"/>
              </a:rPr>
              <a:t>is transported by </a:t>
            </a:r>
            <a:r>
              <a:rPr lang="en-US" altLang="en-US" sz="2000" dirty="0" smtClean="0">
                <a:solidFill>
                  <a:srgbClr val="660000"/>
                </a:solidFill>
                <a:latin typeface="Times New Roman" panose="02020603050405020304" pitchFamily="18" charset="0"/>
                <a:cs typeface="Times New Roman" panose="02020603050405020304" pitchFamily="18" charset="0"/>
              </a:rPr>
              <a:t>total-internal-reflection</a:t>
            </a:r>
          </a:p>
          <a:p>
            <a:pPr algn="r">
              <a:spcAft>
                <a:spcPts val="1200"/>
              </a:spcAft>
            </a:pPr>
            <a:r>
              <a:rPr lang="en-US" altLang="en-US" sz="2000" dirty="0" smtClean="0">
                <a:solidFill>
                  <a:srgbClr val="660000"/>
                </a:solidFill>
                <a:latin typeface="Times New Roman" panose="02020603050405020304" pitchFamily="18" charset="0"/>
                <a:cs typeface="Times New Roman" panose="02020603050405020304" pitchFamily="18" charset="0"/>
              </a:rPr>
              <a:t>and readout on the surface by PMTs</a:t>
            </a:r>
            <a:endParaRPr lang="en-US" altLang="en-US" sz="2000" dirty="0" smtClean="0">
              <a:solidFill>
                <a:srgbClr val="660000"/>
              </a:solidFill>
              <a:latin typeface="Times New Roman" panose="02020603050405020304" pitchFamily="18" charset="0"/>
              <a:cs typeface="Times New Roman" panose="02020603050405020304" pitchFamily="18" charset="0"/>
            </a:endParaRPr>
          </a:p>
        </p:txBody>
      </p:sp>
      <p:sp>
        <p:nvSpPr>
          <p:cNvPr id="1084" name="TextBox 1083"/>
          <p:cNvSpPr txBox="1"/>
          <p:nvPr/>
        </p:nvSpPr>
        <p:spPr>
          <a:xfrm>
            <a:off x="6176284" y="6151074"/>
            <a:ext cx="2897676" cy="338554"/>
          </a:xfrm>
          <a:prstGeom prst="rect">
            <a:avLst/>
          </a:prstGeom>
          <a:noFill/>
        </p:spPr>
        <p:txBody>
          <a:bodyPr wrap="square" rtlCol="0">
            <a:spAutoFit/>
          </a:bodyPr>
          <a:lstStyle/>
          <a:p>
            <a:pPr algn="ctr"/>
            <a:r>
              <a:rPr lang="en-US" sz="1600" dirty="0" smtClean="0">
                <a:solidFill>
                  <a:schemeClr val="bg1"/>
                </a:solidFill>
              </a:rPr>
              <a:t>Photon Ray Tracing in GEANT4 </a:t>
            </a:r>
            <a:endParaRPr lang="en-US" sz="1600" dirty="0">
              <a:solidFill>
                <a:schemeClr val="bg1"/>
              </a:solidFill>
            </a:endParaRPr>
          </a:p>
        </p:txBody>
      </p:sp>
      <p:sp>
        <p:nvSpPr>
          <p:cNvPr id="3" name="Rectangle 2"/>
          <p:cNvSpPr/>
          <p:nvPr/>
        </p:nvSpPr>
        <p:spPr>
          <a:xfrm>
            <a:off x="399859" y="808843"/>
            <a:ext cx="8458013" cy="646331"/>
          </a:xfrm>
          <a:prstGeom prst="rect">
            <a:avLst/>
          </a:prstGeom>
        </p:spPr>
        <p:txBody>
          <a:bodyPr wrap="square">
            <a:spAutoFit/>
          </a:bodyPr>
          <a:lstStyle/>
          <a:p>
            <a:r>
              <a:rPr lang="en-US" dirty="0">
                <a:solidFill>
                  <a:srgbClr val="002060"/>
                </a:solidFill>
                <a:latin typeface="Times New Roman" panose="02020603050405020304" pitchFamily="18" charset="0"/>
                <a:cs typeface="Times New Roman" panose="02020603050405020304" pitchFamily="18" charset="0"/>
              </a:rPr>
              <a:t>CHANDLER will be constructed of cubes (6×6×6 cm</a:t>
            </a:r>
            <a:r>
              <a:rPr lang="en-US" baseline="30000" dirty="0">
                <a:solidFill>
                  <a:srgbClr val="002060"/>
                </a:solidFill>
                <a:latin typeface="Times New Roman" panose="02020603050405020304" pitchFamily="18" charset="0"/>
                <a:cs typeface="Times New Roman" panose="02020603050405020304" pitchFamily="18" charset="0"/>
              </a:rPr>
              <a:t>3</a:t>
            </a:r>
            <a:r>
              <a:rPr lang="en-US" dirty="0">
                <a:solidFill>
                  <a:srgbClr val="002060"/>
                </a:solidFill>
                <a:latin typeface="Times New Roman" panose="02020603050405020304" pitchFamily="18" charset="0"/>
                <a:cs typeface="Times New Roman" panose="02020603050405020304" pitchFamily="18" charset="0"/>
              </a:rPr>
              <a:t>) of wavelength-shifting plastic scintillator arrayed in </a:t>
            </a:r>
            <a:r>
              <a:rPr lang="en-US" dirty="0" smtClean="0">
                <a:solidFill>
                  <a:srgbClr val="002060"/>
                </a:solidFill>
                <a:latin typeface="Times New Roman" panose="02020603050405020304" pitchFamily="18" charset="0"/>
                <a:cs typeface="Times New Roman" panose="02020603050405020304" pitchFamily="18" charset="0"/>
              </a:rPr>
              <a:t>planes</a:t>
            </a:r>
            <a:r>
              <a:rPr lang="en-US" dirty="0" smtClean="0">
                <a:solidFill>
                  <a:srgbClr val="002060"/>
                </a:solidFill>
                <a:latin typeface="Times New Roman" panose="02020603050405020304" pitchFamily="18" charset="0"/>
                <a:cs typeface="Times New Roman" panose="02020603050405020304" pitchFamily="18" charset="0"/>
              </a:rPr>
              <a:t>, between sheets of </a:t>
            </a:r>
            <a:r>
              <a:rPr lang="en-US" baseline="30000" dirty="0" smtClean="0">
                <a:solidFill>
                  <a:srgbClr val="002060"/>
                </a:solidFill>
                <a:latin typeface="Times New Roman" panose="02020603050405020304" pitchFamily="18" charset="0"/>
                <a:cs typeface="Times New Roman" panose="02020603050405020304" pitchFamily="18" charset="0"/>
              </a:rPr>
              <a:t>6</a:t>
            </a:r>
            <a:r>
              <a:rPr lang="en-US" dirty="0" smtClean="0">
                <a:solidFill>
                  <a:srgbClr val="002060"/>
                </a:solidFill>
                <a:latin typeface="Times New Roman" panose="02020603050405020304" pitchFamily="18" charset="0"/>
                <a:cs typeface="Times New Roman" panose="02020603050405020304" pitchFamily="18" charset="0"/>
              </a:rPr>
              <a:t>Li-loaded </a:t>
            </a:r>
            <a:r>
              <a:rPr lang="en-US" dirty="0" err="1" smtClean="0">
                <a:solidFill>
                  <a:srgbClr val="002060"/>
                </a:solidFill>
                <a:latin typeface="Times New Roman" panose="02020603050405020304" pitchFamily="18" charset="0"/>
                <a:cs typeface="Times New Roman" panose="02020603050405020304" pitchFamily="18" charset="0"/>
              </a:rPr>
              <a:t>ZnS</a:t>
            </a:r>
            <a:r>
              <a:rPr lang="en-US" dirty="0" smtClean="0">
                <a:solidFill>
                  <a:srgbClr val="002060"/>
                </a:solidFill>
                <a:latin typeface="Times New Roman" panose="02020603050405020304" pitchFamily="18" charset="0"/>
                <a:cs typeface="Times New Roman" panose="02020603050405020304" pitchFamily="18" charset="0"/>
              </a:rPr>
              <a:t>(Ag) for neutron tagging.</a:t>
            </a:r>
            <a:endParaRPr lang="en-US" dirty="0"/>
          </a:p>
        </p:txBody>
      </p:sp>
      <p:sp>
        <p:nvSpPr>
          <p:cNvPr id="1133" name="Freeform 1132"/>
          <p:cNvSpPr/>
          <p:nvPr/>
        </p:nvSpPr>
        <p:spPr>
          <a:xfrm>
            <a:off x="4333874" y="2895600"/>
            <a:ext cx="1147763" cy="1476375"/>
          </a:xfrm>
          <a:custGeom>
            <a:avLst/>
            <a:gdLst>
              <a:gd name="connsiteX0" fmla="*/ 1195388 w 1200150"/>
              <a:gd name="connsiteY0" fmla="*/ 0 h 1476375"/>
              <a:gd name="connsiteX1" fmla="*/ 1200150 w 1200150"/>
              <a:gd name="connsiteY1" fmla="*/ 200025 h 1476375"/>
              <a:gd name="connsiteX2" fmla="*/ 657225 w 1200150"/>
              <a:gd name="connsiteY2" fmla="*/ 381000 h 1476375"/>
              <a:gd name="connsiteX3" fmla="*/ 561975 w 1200150"/>
              <a:gd name="connsiteY3" fmla="*/ 828675 h 1476375"/>
              <a:gd name="connsiteX4" fmla="*/ 0 w 1200150"/>
              <a:gd name="connsiteY4" fmla="*/ 1071563 h 1476375"/>
              <a:gd name="connsiteX5" fmla="*/ 47625 w 1200150"/>
              <a:gd name="connsiteY5" fmla="*/ 1476375 h 1476375"/>
              <a:gd name="connsiteX6" fmla="*/ 47625 w 1200150"/>
              <a:gd name="connsiteY6" fmla="*/ 1476375 h 1476375"/>
              <a:gd name="connsiteX0" fmla="*/ 1209676 w 1214438"/>
              <a:gd name="connsiteY0" fmla="*/ 0 h 1476375"/>
              <a:gd name="connsiteX1" fmla="*/ 1214438 w 1214438"/>
              <a:gd name="connsiteY1" fmla="*/ 200025 h 1476375"/>
              <a:gd name="connsiteX2" fmla="*/ 671513 w 1214438"/>
              <a:gd name="connsiteY2" fmla="*/ 381000 h 1476375"/>
              <a:gd name="connsiteX3" fmla="*/ 576263 w 1214438"/>
              <a:gd name="connsiteY3" fmla="*/ 828675 h 1476375"/>
              <a:gd name="connsiteX4" fmla="*/ 0 w 1214438"/>
              <a:gd name="connsiteY4" fmla="*/ 1185863 h 1476375"/>
              <a:gd name="connsiteX5" fmla="*/ 61913 w 1214438"/>
              <a:gd name="connsiteY5" fmla="*/ 1476375 h 1476375"/>
              <a:gd name="connsiteX6" fmla="*/ 61913 w 1214438"/>
              <a:gd name="connsiteY6" fmla="*/ 1476375 h 1476375"/>
              <a:gd name="connsiteX0" fmla="*/ 1209676 w 1214438"/>
              <a:gd name="connsiteY0" fmla="*/ 0 h 1476375"/>
              <a:gd name="connsiteX1" fmla="*/ 1214438 w 1214438"/>
              <a:gd name="connsiteY1" fmla="*/ 200025 h 1476375"/>
              <a:gd name="connsiteX2" fmla="*/ 661988 w 1214438"/>
              <a:gd name="connsiteY2" fmla="*/ 490538 h 1476375"/>
              <a:gd name="connsiteX3" fmla="*/ 576263 w 1214438"/>
              <a:gd name="connsiteY3" fmla="*/ 828675 h 1476375"/>
              <a:gd name="connsiteX4" fmla="*/ 0 w 1214438"/>
              <a:gd name="connsiteY4" fmla="*/ 1185863 h 1476375"/>
              <a:gd name="connsiteX5" fmla="*/ 61913 w 1214438"/>
              <a:gd name="connsiteY5" fmla="*/ 1476375 h 1476375"/>
              <a:gd name="connsiteX6" fmla="*/ 61913 w 1214438"/>
              <a:gd name="connsiteY6" fmla="*/ 1476375 h 1476375"/>
              <a:gd name="connsiteX0" fmla="*/ 1209676 w 1209676"/>
              <a:gd name="connsiteY0" fmla="*/ 0 h 1476375"/>
              <a:gd name="connsiteX1" fmla="*/ 1176338 w 1209676"/>
              <a:gd name="connsiteY1" fmla="*/ 280987 h 1476375"/>
              <a:gd name="connsiteX2" fmla="*/ 661988 w 1209676"/>
              <a:gd name="connsiteY2" fmla="*/ 490538 h 1476375"/>
              <a:gd name="connsiteX3" fmla="*/ 576263 w 1209676"/>
              <a:gd name="connsiteY3" fmla="*/ 828675 h 1476375"/>
              <a:gd name="connsiteX4" fmla="*/ 0 w 1209676"/>
              <a:gd name="connsiteY4" fmla="*/ 1185863 h 1476375"/>
              <a:gd name="connsiteX5" fmla="*/ 61913 w 1209676"/>
              <a:gd name="connsiteY5" fmla="*/ 1476375 h 1476375"/>
              <a:gd name="connsiteX6" fmla="*/ 61913 w 1209676"/>
              <a:gd name="connsiteY6" fmla="*/ 1476375 h 1476375"/>
              <a:gd name="connsiteX0" fmla="*/ 1209676 w 1209676"/>
              <a:gd name="connsiteY0" fmla="*/ 0 h 1476375"/>
              <a:gd name="connsiteX1" fmla="*/ 1176338 w 1209676"/>
              <a:gd name="connsiteY1" fmla="*/ 257175 h 1476375"/>
              <a:gd name="connsiteX2" fmla="*/ 661988 w 1209676"/>
              <a:gd name="connsiteY2" fmla="*/ 490538 h 1476375"/>
              <a:gd name="connsiteX3" fmla="*/ 576263 w 1209676"/>
              <a:gd name="connsiteY3" fmla="*/ 828675 h 1476375"/>
              <a:gd name="connsiteX4" fmla="*/ 0 w 1209676"/>
              <a:gd name="connsiteY4" fmla="*/ 1185863 h 1476375"/>
              <a:gd name="connsiteX5" fmla="*/ 61913 w 1209676"/>
              <a:gd name="connsiteY5" fmla="*/ 1476375 h 1476375"/>
              <a:gd name="connsiteX6" fmla="*/ 61913 w 1209676"/>
              <a:gd name="connsiteY6" fmla="*/ 1476375 h 1476375"/>
              <a:gd name="connsiteX0" fmla="*/ 1243013 w 1243013"/>
              <a:gd name="connsiteY0" fmla="*/ 0 h 1476375"/>
              <a:gd name="connsiteX1" fmla="*/ 1209675 w 1243013"/>
              <a:gd name="connsiteY1" fmla="*/ 257175 h 1476375"/>
              <a:gd name="connsiteX2" fmla="*/ 695325 w 1243013"/>
              <a:gd name="connsiteY2" fmla="*/ 490538 h 1476375"/>
              <a:gd name="connsiteX3" fmla="*/ 609600 w 1243013"/>
              <a:gd name="connsiteY3" fmla="*/ 828675 h 1476375"/>
              <a:gd name="connsiteX4" fmla="*/ 0 w 1243013"/>
              <a:gd name="connsiteY4" fmla="*/ 1285876 h 1476375"/>
              <a:gd name="connsiteX5" fmla="*/ 95250 w 1243013"/>
              <a:gd name="connsiteY5" fmla="*/ 1476375 h 1476375"/>
              <a:gd name="connsiteX6" fmla="*/ 95250 w 1243013"/>
              <a:gd name="connsiteY6" fmla="*/ 1476375 h 1476375"/>
              <a:gd name="connsiteX0" fmla="*/ 1147763 w 1147763"/>
              <a:gd name="connsiteY0" fmla="*/ 0 h 1476375"/>
              <a:gd name="connsiteX1" fmla="*/ 1114425 w 1147763"/>
              <a:gd name="connsiteY1" fmla="*/ 257175 h 1476375"/>
              <a:gd name="connsiteX2" fmla="*/ 600075 w 1147763"/>
              <a:gd name="connsiteY2" fmla="*/ 490538 h 1476375"/>
              <a:gd name="connsiteX3" fmla="*/ 514350 w 1147763"/>
              <a:gd name="connsiteY3" fmla="*/ 828675 h 1476375"/>
              <a:gd name="connsiteX4" fmla="*/ 9525 w 1147763"/>
              <a:gd name="connsiteY4" fmla="*/ 1090614 h 1476375"/>
              <a:gd name="connsiteX5" fmla="*/ 0 w 1147763"/>
              <a:gd name="connsiteY5" fmla="*/ 1476375 h 1476375"/>
              <a:gd name="connsiteX6" fmla="*/ 0 w 1147763"/>
              <a:gd name="connsiteY6" fmla="*/ 1476375 h 147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7763" h="1476375">
                <a:moveTo>
                  <a:pt x="1147763" y="0"/>
                </a:moveTo>
                <a:lnTo>
                  <a:pt x="1114425" y="257175"/>
                </a:lnTo>
                <a:lnTo>
                  <a:pt x="600075" y="490538"/>
                </a:lnTo>
                <a:lnTo>
                  <a:pt x="514350" y="828675"/>
                </a:lnTo>
                <a:lnTo>
                  <a:pt x="9525" y="1090614"/>
                </a:lnTo>
                <a:lnTo>
                  <a:pt x="0" y="1476375"/>
                </a:lnTo>
                <a:lnTo>
                  <a:pt x="0" y="1476375"/>
                </a:ln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4" name="Freeform 1133"/>
          <p:cNvSpPr/>
          <p:nvPr/>
        </p:nvSpPr>
        <p:spPr>
          <a:xfrm flipV="1">
            <a:off x="1868841" y="2829708"/>
            <a:ext cx="3599130" cy="119222"/>
          </a:xfrm>
          <a:custGeom>
            <a:avLst/>
            <a:gdLst>
              <a:gd name="connsiteX0" fmla="*/ 1195388 w 1200150"/>
              <a:gd name="connsiteY0" fmla="*/ 0 h 1476375"/>
              <a:gd name="connsiteX1" fmla="*/ 1200150 w 1200150"/>
              <a:gd name="connsiteY1" fmla="*/ 200025 h 1476375"/>
              <a:gd name="connsiteX2" fmla="*/ 657225 w 1200150"/>
              <a:gd name="connsiteY2" fmla="*/ 381000 h 1476375"/>
              <a:gd name="connsiteX3" fmla="*/ 561975 w 1200150"/>
              <a:gd name="connsiteY3" fmla="*/ 828675 h 1476375"/>
              <a:gd name="connsiteX4" fmla="*/ 0 w 1200150"/>
              <a:gd name="connsiteY4" fmla="*/ 1071563 h 1476375"/>
              <a:gd name="connsiteX5" fmla="*/ 47625 w 1200150"/>
              <a:gd name="connsiteY5" fmla="*/ 1476375 h 1476375"/>
              <a:gd name="connsiteX6" fmla="*/ 47625 w 1200150"/>
              <a:gd name="connsiteY6" fmla="*/ 1476375 h 1476375"/>
              <a:gd name="connsiteX0" fmla="*/ 1147763 w 1152525"/>
              <a:gd name="connsiteY0" fmla="*/ 0 h 1476375"/>
              <a:gd name="connsiteX1" fmla="*/ 1152525 w 1152525"/>
              <a:gd name="connsiteY1" fmla="*/ 200025 h 1476375"/>
              <a:gd name="connsiteX2" fmla="*/ 609600 w 1152525"/>
              <a:gd name="connsiteY2" fmla="*/ 381000 h 1476375"/>
              <a:gd name="connsiteX3" fmla="*/ 514350 w 1152525"/>
              <a:gd name="connsiteY3" fmla="*/ 828675 h 1476375"/>
              <a:gd name="connsiteX4" fmla="*/ 151571 w 1152525"/>
              <a:gd name="connsiteY4" fmla="*/ 591679 h 1476375"/>
              <a:gd name="connsiteX5" fmla="*/ 0 w 1152525"/>
              <a:gd name="connsiteY5" fmla="*/ 1476375 h 1476375"/>
              <a:gd name="connsiteX6" fmla="*/ 0 w 1152525"/>
              <a:gd name="connsiteY6" fmla="*/ 1476375 h 1476375"/>
              <a:gd name="connsiteX0" fmla="*/ 1185011 w 1189773"/>
              <a:gd name="connsiteY0" fmla="*/ 0 h 1485986"/>
              <a:gd name="connsiteX1" fmla="*/ 1189773 w 1189773"/>
              <a:gd name="connsiteY1" fmla="*/ 200025 h 1485986"/>
              <a:gd name="connsiteX2" fmla="*/ 646848 w 1189773"/>
              <a:gd name="connsiteY2" fmla="*/ 381000 h 1485986"/>
              <a:gd name="connsiteX3" fmla="*/ 551598 w 1189773"/>
              <a:gd name="connsiteY3" fmla="*/ 828675 h 1485986"/>
              <a:gd name="connsiteX4" fmla="*/ 188819 w 1189773"/>
              <a:gd name="connsiteY4" fmla="*/ 591679 h 1485986"/>
              <a:gd name="connsiteX5" fmla="*/ 37248 w 1189773"/>
              <a:gd name="connsiteY5" fmla="*/ 1476375 h 1485986"/>
              <a:gd name="connsiteX6" fmla="*/ 0 w 1189773"/>
              <a:gd name="connsiteY6" fmla="*/ 1033407 h 1485986"/>
              <a:gd name="connsiteX0" fmla="*/ 1185011 w 1189773"/>
              <a:gd name="connsiteY0" fmla="*/ 0 h 1485986"/>
              <a:gd name="connsiteX1" fmla="*/ 1189773 w 1189773"/>
              <a:gd name="connsiteY1" fmla="*/ 200025 h 1485986"/>
              <a:gd name="connsiteX2" fmla="*/ 646848 w 1189773"/>
              <a:gd name="connsiteY2" fmla="*/ 381000 h 1485986"/>
              <a:gd name="connsiteX3" fmla="*/ 460907 w 1189773"/>
              <a:gd name="connsiteY3" fmla="*/ 385704 h 1485986"/>
              <a:gd name="connsiteX4" fmla="*/ 188819 w 1189773"/>
              <a:gd name="connsiteY4" fmla="*/ 591679 h 1485986"/>
              <a:gd name="connsiteX5" fmla="*/ 37248 w 1189773"/>
              <a:gd name="connsiteY5" fmla="*/ 1476375 h 1485986"/>
              <a:gd name="connsiteX6" fmla="*/ 0 w 1189773"/>
              <a:gd name="connsiteY6" fmla="*/ 1033407 h 1485986"/>
              <a:gd name="connsiteX0" fmla="*/ 1185011 w 1185011"/>
              <a:gd name="connsiteY0" fmla="*/ 0 h 1485986"/>
              <a:gd name="connsiteX1" fmla="*/ 646848 w 1185011"/>
              <a:gd name="connsiteY1" fmla="*/ 381000 h 1485986"/>
              <a:gd name="connsiteX2" fmla="*/ 460907 w 1185011"/>
              <a:gd name="connsiteY2" fmla="*/ 385704 h 1485986"/>
              <a:gd name="connsiteX3" fmla="*/ 188819 w 1185011"/>
              <a:gd name="connsiteY3" fmla="*/ 591679 h 1485986"/>
              <a:gd name="connsiteX4" fmla="*/ 37248 w 1185011"/>
              <a:gd name="connsiteY4" fmla="*/ 1476375 h 1485986"/>
              <a:gd name="connsiteX5" fmla="*/ 0 w 1185011"/>
              <a:gd name="connsiteY5" fmla="*/ 1033407 h 1485986"/>
              <a:gd name="connsiteX0" fmla="*/ 1185011 w 1185011"/>
              <a:gd name="connsiteY0" fmla="*/ 0 h 1485986"/>
              <a:gd name="connsiteX1" fmla="*/ 891390 w 1185011"/>
              <a:gd name="connsiteY1" fmla="*/ 380999 h 1485986"/>
              <a:gd name="connsiteX2" fmla="*/ 460907 w 1185011"/>
              <a:gd name="connsiteY2" fmla="*/ 385704 h 1485986"/>
              <a:gd name="connsiteX3" fmla="*/ 188819 w 1185011"/>
              <a:gd name="connsiteY3" fmla="*/ 591679 h 1485986"/>
              <a:gd name="connsiteX4" fmla="*/ 37248 w 1185011"/>
              <a:gd name="connsiteY4" fmla="*/ 1476375 h 1485986"/>
              <a:gd name="connsiteX5" fmla="*/ 0 w 1185011"/>
              <a:gd name="connsiteY5" fmla="*/ 1033407 h 1485986"/>
              <a:gd name="connsiteX0" fmla="*/ 1185011 w 1185011"/>
              <a:gd name="connsiteY0" fmla="*/ 352576 h 1838562"/>
              <a:gd name="connsiteX1" fmla="*/ 891390 w 1185011"/>
              <a:gd name="connsiteY1" fmla="*/ 733575 h 1838562"/>
              <a:gd name="connsiteX2" fmla="*/ 632572 w 1185011"/>
              <a:gd name="connsiteY2" fmla="*/ 0 h 1838562"/>
              <a:gd name="connsiteX3" fmla="*/ 188819 w 1185011"/>
              <a:gd name="connsiteY3" fmla="*/ 944255 h 1838562"/>
              <a:gd name="connsiteX4" fmla="*/ 37248 w 1185011"/>
              <a:gd name="connsiteY4" fmla="*/ 1828951 h 1838562"/>
              <a:gd name="connsiteX5" fmla="*/ 0 w 1185011"/>
              <a:gd name="connsiteY5" fmla="*/ 1385983 h 1838562"/>
              <a:gd name="connsiteX0" fmla="*/ 1185011 w 1185011"/>
              <a:gd name="connsiteY0" fmla="*/ 352576 h 1842934"/>
              <a:gd name="connsiteX1" fmla="*/ 891390 w 1185011"/>
              <a:gd name="connsiteY1" fmla="*/ 733575 h 1842934"/>
              <a:gd name="connsiteX2" fmla="*/ 632572 w 1185011"/>
              <a:gd name="connsiteY2" fmla="*/ 0 h 1842934"/>
              <a:gd name="connsiteX3" fmla="*/ 365343 w 1185011"/>
              <a:gd name="connsiteY3" fmla="*/ 833516 h 1842934"/>
              <a:gd name="connsiteX4" fmla="*/ 37248 w 1185011"/>
              <a:gd name="connsiteY4" fmla="*/ 1828951 h 1842934"/>
              <a:gd name="connsiteX5" fmla="*/ 0 w 1185011"/>
              <a:gd name="connsiteY5" fmla="*/ 1385983 h 1842934"/>
              <a:gd name="connsiteX0" fmla="*/ 1185011 w 1185011"/>
              <a:gd name="connsiteY0" fmla="*/ 352576 h 1828951"/>
              <a:gd name="connsiteX1" fmla="*/ 891390 w 1185011"/>
              <a:gd name="connsiteY1" fmla="*/ 733575 h 1828951"/>
              <a:gd name="connsiteX2" fmla="*/ 632572 w 1185011"/>
              <a:gd name="connsiteY2" fmla="*/ 0 h 1828951"/>
              <a:gd name="connsiteX3" fmla="*/ 365343 w 1185011"/>
              <a:gd name="connsiteY3" fmla="*/ 833516 h 1828951"/>
              <a:gd name="connsiteX4" fmla="*/ 37248 w 1185011"/>
              <a:gd name="connsiteY4" fmla="*/ 1828951 h 1828951"/>
              <a:gd name="connsiteX5" fmla="*/ 0 w 1185011"/>
              <a:gd name="connsiteY5" fmla="*/ 1385983 h 1828951"/>
              <a:gd name="connsiteX0" fmla="*/ 1185011 w 1185011"/>
              <a:gd name="connsiteY0" fmla="*/ 352576 h 1385983"/>
              <a:gd name="connsiteX1" fmla="*/ 891390 w 1185011"/>
              <a:gd name="connsiteY1" fmla="*/ 733575 h 1385983"/>
              <a:gd name="connsiteX2" fmla="*/ 632572 w 1185011"/>
              <a:gd name="connsiteY2" fmla="*/ 0 h 1385983"/>
              <a:gd name="connsiteX3" fmla="*/ 365343 w 1185011"/>
              <a:gd name="connsiteY3" fmla="*/ 833516 h 1385983"/>
              <a:gd name="connsiteX4" fmla="*/ 148992 w 1185011"/>
              <a:gd name="connsiteY4" fmla="*/ 610792 h 1385983"/>
              <a:gd name="connsiteX5" fmla="*/ 0 w 1185011"/>
              <a:gd name="connsiteY5" fmla="*/ 1385983 h 1385983"/>
              <a:gd name="connsiteX0" fmla="*/ 1185011 w 1185011"/>
              <a:gd name="connsiteY0" fmla="*/ 352576 h 1385983"/>
              <a:gd name="connsiteX1" fmla="*/ 891390 w 1185011"/>
              <a:gd name="connsiteY1" fmla="*/ 733575 h 1385983"/>
              <a:gd name="connsiteX2" fmla="*/ 632572 w 1185011"/>
              <a:gd name="connsiteY2" fmla="*/ 0 h 1385983"/>
              <a:gd name="connsiteX3" fmla="*/ 365343 w 1185011"/>
              <a:gd name="connsiteY3" fmla="*/ 833516 h 1385983"/>
              <a:gd name="connsiteX4" fmla="*/ 148992 w 1185011"/>
              <a:gd name="connsiteY4" fmla="*/ 610792 h 1385983"/>
              <a:gd name="connsiteX5" fmla="*/ 0 w 1185011"/>
              <a:gd name="connsiteY5" fmla="*/ 1385983 h 1385983"/>
              <a:gd name="connsiteX0" fmla="*/ 1223879 w 1223879"/>
              <a:gd name="connsiteY0" fmla="*/ 352576 h 833517"/>
              <a:gd name="connsiteX1" fmla="*/ 930258 w 1223879"/>
              <a:gd name="connsiteY1" fmla="*/ 733575 h 833517"/>
              <a:gd name="connsiteX2" fmla="*/ 671440 w 1223879"/>
              <a:gd name="connsiteY2" fmla="*/ 0 h 833517"/>
              <a:gd name="connsiteX3" fmla="*/ 404211 w 1223879"/>
              <a:gd name="connsiteY3" fmla="*/ 833516 h 833517"/>
              <a:gd name="connsiteX4" fmla="*/ 187860 w 1223879"/>
              <a:gd name="connsiteY4" fmla="*/ 610792 h 833517"/>
              <a:gd name="connsiteX5" fmla="*/ 0 w 1223879"/>
              <a:gd name="connsiteY5" fmla="*/ 204734 h 833517"/>
              <a:gd name="connsiteX0" fmla="*/ 1223879 w 1223879"/>
              <a:gd name="connsiteY0" fmla="*/ 456834 h 937775"/>
              <a:gd name="connsiteX1" fmla="*/ 930258 w 1223879"/>
              <a:gd name="connsiteY1" fmla="*/ 837833 h 937775"/>
              <a:gd name="connsiteX2" fmla="*/ 671440 w 1223879"/>
              <a:gd name="connsiteY2" fmla="*/ 104258 h 937775"/>
              <a:gd name="connsiteX3" fmla="*/ 404211 w 1223879"/>
              <a:gd name="connsiteY3" fmla="*/ 937774 h 937775"/>
              <a:gd name="connsiteX4" fmla="*/ 176524 w 1223879"/>
              <a:gd name="connsiteY4" fmla="*/ 13688 h 937775"/>
              <a:gd name="connsiteX5" fmla="*/ 0 w 1223879"/>
              <a:gd name="connsiteY5" fmla="*/ 308992 h 937775"/>
              <a:gd name="connsiteX0" fmla="*/ 1223879 w 1223879"/>
              <a:gd name="connsiteY0" fmla="*/ 443146 h 924087"/>
              <a:gd name="connsiteX1" fmla="*/ 930258 w 1223879"/>
              <a:gd name="connsiteY1" fmla="*/ 824145 h 924087"/>
              <a:gd name="connsiteX2" fmla="*/ 671440 w 1223879"/>
              <a:gd name="connsiteY2" fmla="*/ 90570 h 924087"/>
              <a:gd name="connsiteX3" fmla="*/ 404211 w 1223879"/>
              <a:gd name="connsiteY3" fmla="*/ 924086 h 924087"/>
              <a:gd name="connsiteX4" fmla="*/ 176524 w 1223879"/>
              <a:gd name="connsiteY4" fmla="*/ 0 h 924087"/>
              <a:gd name="connsiteX5" fmla="*/ 0 w 1223879"/>
              <a:gd name="connsiteY5" fmla="*/ 295304 h 92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3879" h="924087">
                <a:moveTo>
                  <a:pt x="1223879" y="443146"/>
                </a:moveTo>
                <a:lnTo>
                  <a:pt x="930258" y="824145"/>
                </a:lnTo>
                <a:lnTo>
                  <a:pt x="671440" y="90570"/>
                </a:lnTo>
                <a:lnTo>
                  <a:pt x="404211" y="924086"/>
                </a:lnTo>
                <a:cubicBezTo>
                  <a:pt x="332094" y="849845"/>
                  <a:pt x="243892" y="104797"/>
                  <a:pt x="176524" y="0"/>
                </a:cubicBezTo>
                <a:lnTo>
                  <a:pt x="0" y="295304"/>
                </a:ln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5" name="Freeform 1134"/>
          <p:cNvSpPr/>
          <p:nvPr/>
        </p:nvSpPr>
        <p:spPr>
          <a:xfrm flipV="1">
            <a:off x="5476299" y="2868655"/>
            <a:ext cx="2581852" cy="138249"/>
          </a:xfrm>
          <a:custGeom>
            <a:avLst/>
            <a:gdLst>
              <a:gd name="connsiteX0" fmla="*/ 1195388 w 1200150"/>
              <a:gd name="connsiteY0" fmla="*/ 0 h 1476375"/>
              <a:gd name="connsiteX1" fmla="*/ 1200150 w 1200150"/>
              <a:gd name="connsiteY1" fmla="*/ 200025 h 1476375"/>
              <a:gd name="connsiteX2" fmla="*/ 657225 w 1200150"/>
              <a:gd name="connsiteY2" fmla="*/ 381000 h 1476375"/>
              <a:gd name="connsiteX3" fmla="*/ 561975 w 1200150"/>
              <a:gd name="connsiteY3" fmla="*/ 828675 h 1476375"/>
              <a:gd name="connsiteX4" fmla="*/ 0 w 1200150"/>
              <a:gd name="connsiteY4" fmla="*/ 1071563 h 1476375"/>
              <a:gd name="connsiteX5" fmla="*/ 47625 w 1200150"/>
              <a:gd name="connsiteY5" fmla="*/ 1476375 h 1476375"/>
              <a:gd name="connsiteX6" fmla="*/ 47625 w 1200150"/>
              <a:gd name="connsiteY6" fmla="*/ 1476375 h 1476375"/>
              <a:gd name="connsiteX0" fmla="*/ 1147763 w 1152525"/>
              <a:gd name="connsiteY0" fmla="*/ 0 h 1476375"/>
              <a:gd name="connsiteX1" fmla="*/ 1152525 w 1152525"/>
              <a:gd name="connsiteY1" fmla="*/ 200025 h 1476375"/>
              <a:gd name="connsiteX2" fmla="*/ 609600 w 1152525"/>
              <a:gd name="connsiteY2" fmla="*/ 381000 h 1476375"/>
              <a:gd name="connsiteX3" fmla="*/ 514350 w 1152525"/>
              <a:gd name="connsiteY3" fmla="*/ 828675 h 1476375"/>
              <a:gd name="connsiteX4" fmla="*/ 151571 w 1152525"/>
              <a:gd name="connsiteY4" fmla="*/ 591679 h 1476375"/>
              <a:gd name="connsiteX5" fmla="*/ 0 w 1152525"/>
              <a:gd name="connsiteY5" fmla="*/ 1476375 h 1476375"/>
              <a:gd name="connsiteX6" fmla="*/ 0 w 1152525"/>
              <a:gd name="connsiteY6" fmla="*/ 1476375 h 1476375"/>
              <a:gd name="connsiteX0" fmla="*/ 1185011 w 1189773"/>
              <a:gd name="connsiteY0" fmla="*/ 0 h 1485986"/>
              <a:gd name="connsiteX1" fmla="*/ 1189773 w 1189773"/>
              <a:gd name="connsiteY1" fmla="*/ 200025 h 1485986"/>
              <a:gd name="connsiteX2" fmla="*/ 646848 w 1189773"/>
              <a:gd name="connsiteY2" fmla="*/ 381000 h 1485986"/>
              <a:gd name="connsiteX3" fmla="*/ 551598 w 1189773"/>
              <a:gd name="connsiteY3" fmla="*/ 828675 h 1485986"/>
              <a:gd name="connsiteX4" fmla="*/ 188819 w 1189773"/>
              <a:gd name="connsiteY4" fmla="*/ 591679 h 1485986"/>
              <a:gd name="connsiteX5" fmla="*/ 37248 w 1189773"/>
              <a:gd name="connsiteY5" fmla="*/ 1476375 h 1485986"/>
              <a:gd name="connsiteX6" fmla="*/ 0 w 1189773"/>
              <a:gd name="connsiteY6" fmla="*/ 1033407 h 1485986"/>
              <a:gd name="connsiteX0" fmla="*/ 1185011 w 1189773"/>
              <a:gd name="connsiteY0" fmla="*/ 0 h 1485986"/>
              <a:gd name="connsiteX1" fmla="*/ 1189773 w 1189773"/>
              <a:gd name="connsiteY1" fmla="*/ 200025 h 1485986"/>
              <a:gd name="connsiteX2" fmla="*/ 646848 w 1189773"/>
              <a:gd name="connsiteY2" fmla="*/ 381000 h 1485986"/>
              <a:gd name="connsiteX3" fmla="*/ 460907 w 1189773"/>
              <a:gd name="connsiteY3" fmla="*/ 385704 h 1485986"/>
              <a:gd name="connsiteX4" fmla="*/ 188819 w 1189773"/>
              <a:gd name="connsiteY4" fmla="*/ 591679 h 1485986"/>
              <a:gd name="connsiteX5" fmla="*/ 37248 w 1189773"/>
              <a:gd name="connsiteY5" fmla="*/ 1476375 h 1485986"/>
              <a:gd name="connsiteX6" fmla="*/ 0 w 1189773"/>
              <a:gd name="connsiteY6" fmla="*/ 1033407 h 1485986"/>
              <a:gd name="connsiteX0" fmla="*/ 1185011 w 1185011"/>
              <a:gd name="connsiteY0" fmla="*/ 0 h 1485986"/>
              <a:gd name="connsiteX1" fmla="*/ 646848 w 1185011"/>
              <a:gd name="connsiteY1" fmla="*/ 381000 h 1485986"/>
              <a:gd name="connsiteX2" fmla="*/ 460907 w 1185011"/>
              <a:gd name="connsiteY2" fmla="*/ 385704 h 1485986"/>
              <a:gd name="connsiteX3" fmla="*/ 188819 w 1185011"/>
              <a:gd name="connsiteY3" fmla="*/ 591679 h 1485986"/>
              <a:gd name="connsiteX4" fmla="*/ 37248 w 1185011"/>
              <a:gd name="connsiteY4" fmla="*/ 1476375 h 1485986"/>
              <a:gd name="connsiteX5" fmla="*/ 0 w 1185011"/>
              <a:gd name="connsiteY5" fmla="*/ 1033407 h 1485986"/>
              <a:gd name="connsiteX0" fmla="*/ 1185011 w 1185011"/>
              <a:gd name="connsiteY0" fmla="*/ 0 h 1485986"/>
              <a:gd name="connsiteX1" fmla="*/ 891390 w 1185011"/>
              <a:gd name="connsiteY1" fmla="*/ 380999 h 1485986"/>
              <a:gd name="connsiteX2" fmla="*/ 460907 w 1185011"/>
              <a:gd name="connsiteY2" fmla="*/ 385704 h 1485986"/>
              <a:gd name="connsiteX3" fmla="*/ 188819 w 1185011"/>
              <a:gd name="connsiteY3" fmla="*/ 591679 h 1485986"/>
              <a:gd name="connsiteX4" fmla="*/ 37248 w 1185011"/>
              <a:gd name="connsiteY4" fmla="*/ 1476375 h 1485986"/>
              <a:gd name="connsiteX5" fmla="*/ 0 w 1185011"/>
              <a:gd name="connsiteY5" fmla="*/ 1033407 h 1485986"/>
              <a:gd name="connsiteX0" fmla="*/ 1185011 w 1185011"/>
              <a:gd name="connsiteY0" fmla="*/ 352576 h 1838562"/>
              <a:gd name="connsiteX1" fmla="*/ 891390 w 1185011"/>
              <a:gd name="connsiteY1" fmla="*/ 733575 h 1838562"/>
              <a:gd name="connsiteX2" fmla="*/ 632572 w 1185011"/>
              <a:gd name="connsiteY2" fmla="*/ 0 h 1838562"/>
              <a:gd name="connsiteX3" fmla="*/ 188819 w 1185011"/>
              <a:gd name="connsiteY3" fmla="*/ 944255 h 1838562"/>
              <a:gd name="connsiteX4" fmla="*/ 37248 w 1185011"/>
              <a:gd name="connsiteY4" fmla="*/ 1828951 h 1838562"/>
              <a:gd name="connsiteX5" fmla="*/ 0 w 1185011"/>
              <a:gd name="connsiteY5" fmla="*/ 1385983 h 1838562"/>
              <a:gd name="connsiteX0" fmla="*/ 1185011 w 1185011"/>
              <a:gd name="connsiteY0" fmla="*/ 352576 h 1842934"/>
              <a:gd name="connsiteX1" fmla="*/ 891390 w 1185011"/>
              <a:gd name="connsiteY1" fmla="*/ 733575 h 1842934"/>
              <a:gd name="connsiteX2" fmla="*/ 632572 w 1185011"/>
              <a:gd name="connsiteY2" fmla="*/ 0 h 1842934"/>
              <a:gd name="connsiteX3" fmla="*/ 365343 w 1185011"/>
              <a:gd name="connsiteY3" fmla="*/ 833516 h 1842934"/>
              <a:gd name="connsiteX4" fmla="*/ 37248 w 1185011"/>
              <a:gd name="connsiteY4" fmla="*/ 1828951 h 1842934"/>
              <a:gd name="connsiteX5" fmla="*/ 0 w 1185011"/>
              <a:gd name="connsiteY5" fmla="*/ 1385983 h 1842934"/>
              <a:gd name="connsiteX0" fmla="*/ 1185011 w 1185011"/>
              <a:gd name="connsiteY0" fmla="*/ 352576 h 1828951"/>
              <a:gd name="connsiteX1" fmla="*/ 891390 w 1185011"/>
              <a:gd name="connsiteY1" fmla="*/ 733575 h 1828951"/>
              <a:gd name="connsiteX2" fmla="*/ 632572 w 1185011"/>
              <a:gd name="connsiteY2" fmla="*/ 0 h 1828951"/>
              <a:gd name="connsiteX3" fmla="*/ 365343 w 1185011"/>
              <a:gd name="connsiteY3" fmla="*/ 833516 h 1828951"/>
              <a:gd name="connsiteX4" fmla="*/ 37248 w 1185011"/>
              <a:gd name="connsiteY4" fmla="*/ 1828951 h 1828951"/>
              <a:gd name="connsiteX5" fmla="*/ 0 w 1185011"/>
              <a:gd name="connsiteY5" fmla="*/ 1385983 h 1828951"/>
              <a:gd name="connsiteX0" fmla="*/ 1185011 w 1185011"/>
              <a:gd name="connsiteY0" fmla="*/ 352576 h 1385983"/>
              <a:gd name="connsiteX1" fmla="*/ 891390 w 1185011"/>
              <a:gd name="connsiteY1" fmla="*/ 733575 h 1385983"/>
              <a:gd name="connsiteX2" fmla="*/ 632572 w 1185011"/>
              <a:gd name="connsiteY2" fmla="*/ 0 h 1385983"/>
              <a:gd name="connsiteX3" fmla="*/ 365343 w 1185011"/>
              <a:gd name="connsiteY3" fmla="*/ 833516 h 1385983"/>
              <a:gd name="connsiteX4" fmla="*/ 148992 w 1185011"/>
              <a:gd name="connsiteY4" fmla="*/ 610792 h 1385983"/>
              <a:gd name="connsiteX5" fmla="*/ 0 w 1185011"/>
              <a:gd name="connsiteY5" fmla="*/ 1385983 h 1385983"/>
              <a:gd name="connsiteX0" fmla="*/ 1185011 w 1185011"/>
              <a:gd name="connsiteY0" fmla="*/ 352576 h 1385983"/>
              <a:gd name="connsiteX1" fmla="*/ 891390 w 1185011"/>
              <a:gd name="connsiteY1" fmla="*/ 733575 h 1385983"/>
              <a:gd name="connsiteX2" fmla="*/ 632572 w 1185011"/>
              <a:gd name="connsiteY2" fmla="*/ 0 h 1385983"/>
              <a:gd name="connsiteX3" fmla="*/ 365343 w 1185011"/>
              <a:gd name="connsiteY3" fmla="*/ 833516 h 1385983"/>
              <a:gd name="connsiteX4" fmla="*/ 148992 w 1185011"/>
              <a:gd name="connsiteY4" fmla="*/ 610792 h 1385983"/>
              <a:gd name="connsiteX5" fmla="*/ 0 w 1185011"/>
              <a:gd name="connsiteY5" fmla="*/ 1385983 h 1385983"/>
              <a:gd name="connsiteX0" fmla="*/ 1223879 w 1223879"/>
              <a:gd name="connsiteY0" fmla="*/ 352576 h 833517"/>
              <a:gd name="connsiteX1" fmla="*/ 930258 w 1223879"/>
              <a:gd name="connsiteY1" fmla="*/ 733575 h 833517"/>
              <a:gd name="connsiteX2" fmla="*/ 671440 w 1223879"/>
              <a:gd name="connsiteY2" fmla="*/ 0 h 833517"/>
              <a:gd name="connsiteX3" fmla="*/ 404211 w 1223879"/>
              <a:gd name="connsiteY3" fmla="*/ 833516 h 833517"/>
              <a:gd name="connsiteX4" fmla="*/ 187860 w 1223879"/>
              <a:gd name="connsiteY4" fmla="*/ 610792 h 833517"/>
              <a:gd name="connsiteX5" fmla="*/ 0 w 1223879"/>
              <a:gd name="connsiteY5" fmla="*/ 204734 h 833517"/>
              <a:gd name="connsiteX0" fmla="*/ 1223879 w 1223879"/>
              <a:gd name="connsiteY0" fmla="*/ 456834 h 937775"/>
              <a:gd name="connsiteX1" fmla="*/ 930258 w 1223879"/>
              <a:gd name="connsiteY1" fmla="*/ 837833 h 937775"/>
              <a:gd name="connsiteX2" fmla="*/ 671440 w 1223879"/>
              <a:gd name="connsiteY2" fmla="*/ 104258 h 937775"/>
              <a:gd name="connsiteX3" fmla="*/ 404211 w 1223879"/>
              <a:gd name="connsiteY3" fmla="*/ 937774 h 937775"/>
              <a:gd name="connsiteX4" fmla="*/ 176524 w 1223879"/>
              <a:gd name="connsiteY4" fmla="*/ 13688 h 937775"/>
              <a:gd name="connsiteX5" fmla="*/ 0 w 1223879"/>
              <a:gd name="connsiteY5" fmla="*/ 308992 h 937775"/>
              <a:gd name="connsiteX0" fmla="*/ 1223879 w 1223879"/>
              <a:gd name="connsiteY0" fmla="*/ 443146 h 924087"/>
              <a:gd name="connsiteX1" fmla="*/ 930258 w 1223879"/>
              <a:gd name="connsiteY1" fmla="*/ 824145 h 924087"/>
              <a:gd name="connsiteX2" fmla="*/ 671440 w 1223879"/>
              <a:gd name="connsiteY2" fmla="*/ 90570 h 924087"/>
              <a:gd name="connsiteX3" fmla="*/ 404211 w 1223879"/>
              <a:gd name="connsiteY3" fmla="*/ 924086 h 924087"/>
              <a:gd name="connsiteX4" fmla="*/ 176524 w 1223879"/>
              <a:gd name="connsiteY4" fmla="*/ 0 h 924087"/>
              <a:gd name="connsiteX5" fmla="*/ 0 w 1223879"/>
              <a:gd name="connsiteY5" fmla="*/ 295304 h 924087"/>
              <a:gd name="connsiteX0" fmla="*/ 1223879 w 1223879"/>
              <a:gd name="connsiteY0" fmla="*/ 448308 h 829308"/>
              <a:gd name="connsiteX1" fmla="*/ 930258 w 1223879"/>
              <a:gd name="connsiteY1" fmla="*/ 829307 h 829308"/>
              <a:gd name="connsiteX2" fmla="*/ 671440 w 1223879"/>
              <a:gd name="connsiteY2" fmla="*/ 95732 h 829308"/>
              <a:gd name="connsiteX3" fmla="*/ 395230 w 1223879"/>
              <a:gd name="connsiteY3" fmla="*/ 560109 h 829308"/>
              <a:gd name="connsiteX4" fmla="*/ 176524 w 1223879"/>
              <a:gd name="connsiteY4" fmla="*/ 5162 h 829308"/>
              <a:gd name="connsiteX5" fmla="*/ 0 w 1223879"/>
              <a:gd name="connsiteY5" fmla="*/ 300466 h 829308"/>
              <a:gd name="connsiteX0" fmla="*/ 1223879 w 1223879"/>
              <a:gd name="connsiteY0" fmla="*/ 448308 h 560109"/>
              <a:gd name="connsiteX1" fmla="*/ 936994 w 1223879"/>
              <a:gd name="connsiteY1" fmla="*/ 533996 h 560109"/>
              <a:gd name="connsiteX2" fmla="*/ 671440 w 1223879"/>
              <a:gd name="connsiteY2" fmla="*/ 95732 h 560109"/>
              <a:gd name="connsiteX3" fmla="*/ 395230 w 1223879"/>
              <a:gd name="connsiteY3" fmla="*/ 560109 h 560109"/>
              <a:gd name="connsiteX4" fmla="*/ 176524 w 1223879"/>
              <a:gd name="connsiteY4" fmla="*/ 5162 h 560109"/>
              <a:gd name="connsiteX5" fmla="*/ 0 w 1223879"/>
              <a:gd name="connsiteY5" fmla="*/ 300466 h 560109"/>
              <a:gd name="connsiteX0" fmla="*/ 1217144 w 1217144"/>
              <a:gd name="connsiteY0" fmla="*/ 0 h 1071565"/>
              <a:gd name="connsiteX1" fmla="*/ 936994 w 1217144"/>
              <a:gd name="connsiteY1" fmla="*/ 1045452 h 1071565"/>
              <a:gd name="connsiteX2" fmla="*/ 671440 w 1217144"/>
              <a:gd name="connsiteY2" fmla="*/ 607188 h 1071565"/>
              <a:gd name="connsiteX3" fmla="*/ 395230 w 1217144"/>
              <a:gd name="connsiteY3" fmla="*/ 1071565 h 1071565"/>
              <a:gd name="connsiteX4" fmla="*/ 176524 w 1217144"/>
              <a:gd name="connsiteY4" fmla="*/ 516618 h 1071565"/>
              <a:gd name="connsiteX5" fmla="*/ 0 w 1217144"/>
              <a:gd name="connsiteY5" fmla="*/ 811922 h 1071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7144" h="1071565">
                <a:moveTo>
                  <a:pt x="1217144" y="0"/>
                </a:moveTo>
                <a:lnTo>
                  <a:pt x="936994" y="1045452"/>
                </a:lnTo>
                <a:lnTo>
                  <a:pt x="671440" y="607188"/>
                </a:lnTo>
                <a:lnTo>
                  <a:pt x="395230" y="1071565"/>
                </a:lnTo>
                <a:cubicBezTo>
                  <a:pt x="323113" y="997324"/>
                  <a:pt x="242396" y="559892"/>
                  <a:pt x="176524" y="516618"/>
                </a:cubicBezTo>
                <a:cubicBezTo>
                  <a:pt x="110652" y="473344"/>
                  <a:pt x="58841" y="713487"/>
                  <a:pt x="0" y="811922"/>
                </a:cubicBez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6" name="Freeform 1135"/>
          <p:cNvSpPr/>
          <p:nvPr/>
        </p:nvSpPr>
        <p:spPr>
          <a:xfrm>
            <a:off x="5481637" y="2243137"/>
            <a:ext cx="762001" cy="646181"/>
          </a:xfrm>
          <a:custGeom>
            <a:avLst/>
            <a:gdLst>
              <a:gd name="connsiteX0" fmla="*/ 1195388 w 1200150"/>
              <a:gd name="connsiteY0" fmla="*/ 0 h 1476375"/>
              <a:gd name="connsiteX1" fmla="*/ 1200150 w 1200150"/>
              <a:gd name="connsiteY1" fmla="*/ 200025 h 1476375"/>
              <a:gd name="connsiteX2" fmla="*/ 657225 w 1200150"/>
              <a:gd name="connsiteY2" fmla="*/ 381000 h 1476375"/>
              <a:gd name="connsiteX3" fmla="*/ 561975 w 1200150"/>
              <a:gd name="connsiteY3" fmla="*/ 828675 h 1476375"/>
              <a:gd name="connsiteX4" fmla="*/ 0 w 1200150"/>
              <a:gd name="connsiteY4" fmla="*/ 1071563 h 1476375"/>
              <a:gd name="connsiteX5" fmla="*/ 47625 w 1200150"/>
              <a:gd name="connsiteY5" fmla="*/ 1476375 h 1476375"/>
              <a:gd name="connsiteX6" fmla="*/ 47625 w 1200150"/>
              <a:gd name="connsiteY6" fmla="*/ 1476375 h 1476375"/>
              <a:gd name="connsiteX0" fmla="*/ 1209676 w 1214438"/>
              <a:gd name="connsiteY0" fmla="*/ 0 h 1476375"/>
              <a:gd name="connsiteX1" fmla="*/ 1214438 w 1214438"/>
              <a:gd name="connsiteY1" fmla="*/ 200025 h 1476375"/>
              <a:gd name="connsiteX2" fmla="*/ 671513 w 1214438"/>
              <a:gd name="connsiteY2" fmla="*/ 381000 h 1476375"/>
              <a:gd name="connsiteX3" fmla="*/ 576263 w 1214438"/>
              <a:gd name="connsiteY3" fmla="*/ 828675 h 1476375"/>
              <a:gd name="connsiteX4" fmla="*/ 0 w 1214438"/>
              <a:gd name="connsiteY4" fmla="*/ 1185863 h 1476375"/>
              <a:gd name="connsiteX5" fmla="*/ 61913 w 1214438"/>
              <a:gd name="connsiteY5" fmla="*/ 1476375 h 1476375"/>
              <a:gd name="connsiteX6" fmla="*/ 61913 w 1214438"/>
              <a:gd name="connsiteY6" fmla="*/ 1476375 h 1476375"/>
              <a:gd name="connsiteX0" fmla="*/ 1209676 w 1214438"/>
              <a:gd name="connsiteY0" fmla="*/ 0 h 1476375"/>
              <a:gd name="connsiteX1" fmla="*/ 1214438 w 1214438"/>
              <a:gd name="connsiteY1" fmla="*/ 200025 h 1476375"/>
              <a:gd name="connsiteX2" fmla="*/ 661988 w 1214438"/>
              <a:gd name="connsiteY2" fmla="*/ 490538 h 1476375"/>
              <a:gd name="connsiteX3" fmla="*/ 576263 w 1214438"/>
              <a:gd name="connsiteY3" fmla="*/ 828675 h 1476375"/>
              <a:gd name="connsiteX4" fmla="*/ 0 w 1214438"/>
              <a:gd name="connsiteY4" fmla="*/ 1185863 h 1476375"/>
              <a:gd name="connsiteX5" fmla="*/ 61913 w 1214438"/>
              <a:gd name="connsiteY5" fmla="*/ 1476375 h 1476375"/>
              <a:gd name="connsiteX6" fmla="*/ 61913 w 1214438"/>
              <a:gd name="connsiteY6" fmla="*/ 1476375 h 1476375"/>
              <a:gd name="connsiteX0" fmla="*/ 1209676 w 1209676"/>
              <a:gd name="connsiteY0" fmla="*/ 0 h 1476375"/>
              <a:gd name="connsiteX1" fmla="*/ 1176338 w 1209676"/>
              <a:gd name="connsiteY1" fmla="*/ 280987 h 1476375"/>
              <a:gd name="connsiteX2" fmla="*/ 661988 w 1209676"/>
              <a:gd name="connsiteY2" fmla="*/ 490538 h 1476375"/>
              <a:gd name="connsiteX3" fmla="*/ 576263 w 1209676"/>
              <a:gd name="connsiteY3" fmla="*/ 828675 h 1476375"/>
              <a:gd name="connsiteX4" fmla="*/ 0 w 1209676"/>
              <a:gd name="connsiteY4" fmla="*/ 1185863 h 1476375"/>
              <a:gd name="connsiteX5" fmla="*/ 61913 w 1209676"/>
              <a:gd name="connsiteY5" fmla="*/ 1476375 h 1476375"/>
              <a:gd name="connsiteX6" fmla="*/ 61913 w 1209676"/>
              <a:gd name="connsiteY6" fmla="*/ 1476375 h 1476375"/>
              <a:gd name="connsiteX0" fmla="*/ 1209676 w 1209676"/>
              <a:gd name="connsiteY0" fmla="*/ 0 h 1476375"/>
              <a:gd name="connsiteX1" fmla="*/ 1176338 w 1209676"/>
              <a:gd name="connsiteY1" fmla="*/ 257175 h 1476375"/>
              <a:gd name="connsiteX2" fmla="*/ 661988 w 1209676"/>
              <a:gd name="connsiteY2" fmla="*/ 490538 h 1476375"/>
              <a:gd name="connsiteX3" fmla="*/ 576263 w 1209676"/>
              <a:gd name="connsiteY3" fmla="*/ 828675 h 1476375"/>
              <a:gd name="connsiteX4" fmla="*/ 0 w 1209676"/>
              <a:gd name="connsiteY4" fmla="*/ 1185863 h 1476375"/>
              <a:gd name="connsiteX5" fmla="*/ 61913 w 1209676"/>
              <a:gd name="connsiteY5" fmla="*/ 1476375 h 1476375"/>
              <a:gd name="connsiteX6" fmla="*/ 61913 w 1209676"/>
              <a:gd name="connsiteY6" fmla="*/ 1476375 h 1476375"/>
              <a:gd name="connsiteX0" fmla="*/ 1243013 w 1243013"/>
              <a:gd name="connsiteY0" fmla="*/ 0 h 1476375"/>
              <a:gd name="connsiteX1" fmla="*/ 1209675 w 1243013"/>
              <a:gd name="connsiteY1" fmla="*/ 257175 h 1476375"/>
              <a:gd name="connsiteX2" fmla="*/ 695325 w 1243013"/>
              <a:gd name="connsiteY2" fmla="*/ 490538 h 1476375"/>
              <a:gd name="connsiteX3" fmla="*/ 609600 w 1243013"/>
              <a:gd name="connsiteY3" fmla="*/ 828675 h 1476375"/>
              <a:gd name="connsiteX4" fmla="*/ 0 w 1243013"/>
              <a:gd name="connsiteY4" fmla="*/ 1285876 h 1476375"/>
              <a:gd name="connsiteX5" fmla="*/ 95250 w 1243013"/>
              <a:gd name="connsiteY5" fmla="*/ 1476375 h 1476375"/>
              <a:gd name="connsiteX6" fmla="*/ 95250 w 1243013"/>
              <a:gd name="connsiteY6" fmla="*/ 1476375 h 1476375"/>
              <a:gd name="connsiteX0" fmla="*/ 1147763 w 1147763"/>
              <a:gd name="connsiteY0" fmla="*/ 0 h 1476375"/>
              <a:gd name="connsiteX1" fmla="*/ 1114425 w 1147763"/>
              <a:gd name="connsiteY1" fmla="*/ 257175 h 1476375"/>
              <a:gd name="connsiteX2" fmla="*/ 600075 w 1147763"/>
              <a:gd name="connsiteY2" fmla="*/ 490538 h 1476375"/>
              <a:gd name="connsiteX3" fmla="*/ 514350 w 1147763"/>
              <a:gd name="connsiteY3" fmla="*/ 828675 h 1476375"/>
              <a:gd name="connsiteX4" fmla="*/ 9525 w 1147763"/>
              <a:gd name="connsiteY4" fmla="*/ 1090614 h 1476375"/>
              <a:gd name="connsiteX5" fmla="*/ 0 w 1147763"/>
              <a:gd name="connsiteY5" fmla="*/ 1476375 h 1476375"/>
              <a:gd name="connsiteX6" fmla="*/ 0 w 1147763"/>
              <a:gd name="connsiteY6" fmla="*/ 1476375 h 1476375"/>
              <a:gd name="connsiteX0" fmla="*/ 1147763 w 1147763"/>
              <a:gd name="connsiteY0" fmla="*/ 0 h 1476375"/>
              <a:gd name="connsiteX1" fmla="*/ 1114425 w 1147763"/>
              <a:gd name="connsiteY1" fmla="*/ 257175 h 1476375"/>
              <a:gd name="connsiteX2" fmla="*/ 600075 w 1147763"/>
              <a:gd name="connsiteY2" fmla="*/ 490538 h 1476375"/>
              <a:gd name="connsiteX3" fmla="*/ 514350 w 1147763"/>
              <a:gd name="connsiteY3" fmla="*/ 828675 h 1476375"/>
              <a:gd name="connsiteX4" fmla="*/ 9525 w 1147763"/>
              <a:gd name="connsiteY4" fmla="*/ 1090614 h 1476375"/>
              <a:gd name="connsiteX5" fmla="*/ 559535 w 1147763"/>
              <a:gd name="connsiteY5" fmla="*/ 1120767 h 1476375"/>
              <a:gd name="connsiteX6" fmla="*/ 0 w 1147763"/>
              <a:gd name="connsiteY6" fmla="*/ 1476375 h 1476375"/>
              <a:gd name="connsiteX7" fmla="*/ 0 w 1147763"/>
              <a:gd name="connsiteY7" fmla="*/ 1476375 h 1476375"/>
              <a:gd name="connsiteX0" fmla="*/ 1147763 w 1147763"/>
              <a:gd name="connsiteY0" fmla="*/ 0 h 1476375"/>
              <a:gd name="connsiteX1" fmla="*/ 1114425 w 1147763"/>
              <a:gd name="connsiteY1" fmla="*/ 257175 h 1476375"/>
              <a:gd name="connsiteX2" fmla="*/ 600075 w 1147763"/>
              <a:gd name="connsiteY2" fmla="*/ 490538 h 1476375"/>
              <a:gd name="connsiteX3" fmla="*/ 514350 w 1147763"/>
              <a:gd name="connsiteY3" fmla="*/ 828675 h 1476375"/>
              <a:gd name="connsiteX4" fmla="*/ 559535 w 1147763"/>
              <a:gd name="connsiteY4" fmla="*/ 1120767 h 1476375"/>
              <a:gd name="connsiteX5" fmla="*/ 0 w 1147763"/>
              <a:gd name="connsiteY5" fmla="*/ 1476375 h 1476375"/>
              <a:gd name="connsiteX6" fmla="*/ 0 w 1147763"/>
              <a:gd name="connsiteY6" fmla="*/ 1476375 h 1476375"/>
              <a:gd name="connsiteX0" fmla="*/ 1147763 w 1147763"/>
              <a:gd name="connsiteY0" fmla="*/ 0 h 1476375"/>
              <a:gd name="connsiteX1" fmla="*/ 1114425 w 1147763"/>
              <a:gd name="connsiteY1" fmla="*/ 257175 h 1476375"/>
              <a:gd name="connsiteX2" fmla="*/ 600075 w 1147763"/>
              <a:gd name="connsiteY2" fmla="*/ 490538 h 1476375"/>
              <a:gd name="connsiteX3" fmla="*/ 559535 w 1147763"/>
              <a:gd name="connsiteY3" fmla="*/ 1120767 h 1476375"/>
              <a:gd name="connsiteX4" fmla="*/ 0 w 1147763"/>
              <a:gd name="connsiteY4" fmla="*/ 1476375 h 1476375"/>
              <a:gd name="connsiteX5" fmla="*/ 0 w 1147763"/>
              <a:gd name="connsiteY5" fmla="*/ 1476375 h 1476375"/>
              <a:gd name="connsiteX0" fmla="*/ 1147763 w 1147763"/>
              <a:gd name="connsiteY0" fmla="*/ 0 h 1476375"/>
              <a:gd name="connsiteX1" fmla="*/ 600075 w 1147763"/>
              <a:gd name="connsiteY1" fmla="*/ 490538 h 1476375"/>
              <a:gd name="connsiteX2" fmla="*/ 559535 w 1147763"/>
              <a:gd name="connsiteY2" fmla="*/ 1120767 h 1476375"/>
              <a:gd name="connsiteX3" fmla="*/ 0 w 1147763"/>
              <a:gd name="connsiteY3" fmla="*/ 1476375 h 1476375"/>
              <a:gd name="connsiteX4" fmla="*/ 0 w 1147763"/>
              <a:gd name="connsiteY4" fmla="*/ 1476375 h 147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763" h="1476375">
                <a:moveTo>
                  <a:pt x="1147763" y="0"/>
                </a:moveTo>
                <a:lnTo>
                  <a:pt x="600075" y="490538"/>
                </a:lnTo>
                <a:lnTo>
                  <a:pt x="559535" y="1120767"/>
                </a:lnTo>
                <a:lnTo>
                  <a:pt x="0" y="1476375"/>
                </a:lnTo>
                <a:lnTo>
                  <a:pt x="0" y="1476375"/>
                </a:ln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0" name="Group 789"/>
          <p:cNvGrpSpPr/>
          <p:nvPr/>
        </p:nvGrpSpPr>
        <p:grpSpPr>
          <a:xfrm>
            <a:off x="461848" y="2163317"/>
            <a:ext cx="8334974" cy="2069648"/>
            <a:chOff x="475933" y="1855624"/>
            <a:chExt cx="8334974" cy="2069648"/>
          </a:xfrm>
        </p:grpSpPr>
        <p:sp>
          <p:nvSpPr>
            <p:cNvPr id="839" name="Flowchart: Data 838"/>
            <p:cNvSpPr/>
            <p:nvPr/>
          </p:nvSpPr>
          <p:spPr>
            <a:xfrm>
              <a:off x="475933" y="2374160"/>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8" name="Flowchart: Data 887"/>
            <p:cNvSpPr/>
            <p:nvPr/>
          </p:nvSpPr>
          <p:spPr>
            <a:xfrm>
              <a:off x="988460" y="1855624"/>
              <a:ext cx="7822447" cy="15511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6042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500" fill="hold"/>
                                        <p:tgtEl>
                                          <p:spTgt spid="3076"/>
                                        </p:tgtEl>
                                        <p:attrNameLst>
                                          <p:attrName>ppt_x</p:attrName>
                                        </p:attrNameLst>
                                      </p:cBhvr>
                                      <p:tavLst>
                                        <p:tav tm="0">
                                          <p:val>
                                            <p:strVal val="#ppt_x"/>
                                          </p:val>
                                        </p:tav>
                                        <p:tav tm="100000">
                                          <p:val>
                                            <p:strVal val="#ppt_x"/>
                                          </p:val>
                                        </p:tav>
                                      </p:tavLst>
                                    </p:anim>
                                    <p:anim calcmode="lin" valueType="num">
                                      <p:cBhvr additive="base">
                                        <p:cTn id="8" dur="500" fill="hold"/>
                                        <p:tgtEl>
                                          <p:spTgt spid="307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decel="4000" fill="hold" nodeType="clickEffect">
                                  <p:stCondLst>
                                    <p:cond delay="0"/>
                                  </p:stCondLst>
                                  <p:childTnLst>
                                    <p:set>
                                      <p:cBhvr>
                                        <p:cTn id="12" dur="1" fill="hold">
                                          <p:stCondLst>
                                            <p:cond delay="0"/>
                                          </p:stCondLst>
                                        </p:cTn>
                                        <p:tgtEl>
                                          <p:spTgt spid="312"/>
                                        </p:tgtEl>
                                        <p:attrNameLst>
                                          <p:attrName>style.visibility</p:attrName>
                                        </p:attrNameLst>
                                      </p:cBhvr>
                                      <p:to>
                                        <p:strVal val="visible"/>
                                      </p:to>
                                    </p:set>
                                    <p:anim calcmode="lin" valueType="num">
                                      <p:cBhvr additive="base">
                                        <p:cTn id="13" dur="500" fill="hold"/>
                                        <p:tgtEl>
                                          <p:spTgt spid="312"/>
                                        </p:tgtEl>
                                        <p:attrNameLst>
                                          <p:attrName>ppt_x</p:attrName>
                                        </p:attrNameLst>
                                      </p:cBhvr>
                                      <p:tavLst>
                                        <p:tav tm="0">
                                          <p:val>
                                            <p:strVal val="#ppt_x"/>
                                          </p:val>
                                        </p:tav>
                                        <p:tav tm="100000">
                                          <p:val>
                                            <p:strVal val="#ppt_x"/>
                                          </p:val>
                                        </p:tav>
                                      </p:tavLst>
                                    </p:anim>
                                    <p:anim calcmode="lin" valueType="num">
                                      <p:cBhvr additive="base">
                                        <p:cTn id="14" dur="500" fill="hold"/>
                                        <p:tgtEl>
                                          <p:spTgt spid="312"/>
                                        </p:tgtEl>
                                        <p:attrNameLst>
                                          <p:attrName>ppt_y</p:attrName>
                                        </p:attrNameLst>
                                      </p:cBhvr>
                                      <p:tavLst>
                                        <p:tav tm="0">
                                          <p:val>
                                            <p:strVal val="0-#ppt_h/2"/>
                                          </p:val>
                                        </p:tav>
                                        <p:tav tm="100000">
                                          <p:val>
                                            <p:strVal val="#ppt_y"/>
                                          </p:val>
                                        </p:tav>
                                      </p:tavLst>
                                    </p:anim>
                                  </p:childTnLst>
                                </p:cTn>
                              </p:par>
                              <p:par>
                                <p:cTn id="15" presetID="2" presetClass="entr" presetSubtype="1" decel="4000" fill="hold" nodeType="withEffect">
                                  <p:stCondLst>
                                    <p:cond delay="100"/>
                                  </p:stCondLst>
                                  <p:childTnLst>
                                    <p:set>
                                      <p:cBhvr>
                                        <p:cTn id="16" dur="1" fill="hold">
                                          <p:stCondLst>
                                            <p:cond delay="0"/>
                                          </p:stCondLst>
                                        </p:cTn>
                                        <p:tgtEl>
                                          <p:spTgt spid="352"/>
                                        </p:tgtEl>
                                        <p:attrNameLst>
                                          <p:attrName>style.visibility</p:attrName>
                                        </p:attrNameLst>
                                      </p:cBhvr>
                                      <p:to>
                                        <p:strVal val="visible"/>
                                      </p:to>
                                    </p:set>
                                    <p:anim calcmode="lin" valueType="num">
                                      <p:cBhvr additive="base">
                                        <p:cTn id="17" dur="500" fill="hold"/>
                                        <p:tgtEl>
                                          <p:spTgt spid="352"/>
                                        </p:tgtEl>
                                        <p:attrNameLst>
                                          <p:attrName>ppt_x</p:attrName>
                                        </p:attrNameLst>
                                      </p:cBhvr>
                                      <p:tavLst>
                                        <p:tav tm="0">
                                          <p:val>
                                            <p:strVal val="#ppt_x"/>
                                          </p:val>
                                        </p:tav>
                                        <p:tav tm="100000">
                                          <p:val>
                                            <p:strVal val="#ppt_x"/>
                                          </p:val>
                                        </p:tav>
                                      </p:tavLst>
                                    </p:anim>
                                    <p:anim calcmode="lin" valueType="num">
                                      <p:cBhvr additive="base">
                                        <p:cTn id="18" dur="500" fill="hold"/>
                                        <p:tgtEl>
                                          <p:spTgt spid="352"/>
                                        </p:tgtEl>
                                        <p:attrNameLst>
                                          <p:attrName>ppt_y</p:attrName>
                                        </p:attrNameLst>
                                      </p:cBhvr>
                                      <p:tavLst>
                                        <p:tav tm="0">
                                          <p:val>
                                            <p:strVal val="0-#ppt_h/2"/>
                                          </p:val>
                                        </p:tav>
                                        <p:tav tm="100000">
                                          <p:val>
                                            <p:strVal val="#ppt_y"/>
                                          </p:val>
                                        </p:tav>
                                      </p:tavLst>
                                    </p:anim>
                                  </p:childTnLst>
                                </p:cTn>
                              </p:par>
                              <p:par>
                                <p:cTn id="19" presetID="2" presetClass="entr" presetSubtype="1" decel="4000" fill="hold" nodeType="withEffect">
                                  <p:stCondLst>
                                    <p:cond delay="200"/>
                                  </p:stCondLst>
                                  <p:childTnLst>
                                    <p:set>
                                      <p:cBhvr>
                                        <p:cTn id="20" dur="1" fill="hold">
                                          <p:stCondLst>
                                            <p:cond delay="0"/>
                                          </p:stCondLst>
                                        </p:cTn>
                                        <p:tgtEl>
                                          <p:spTgt spid="355"/>
                                        </p:tgtEl>
                                        <p:attrNameLst>
                                          <p:attrName>style.visibility</p:attrName>
                                        </p:attrNameLst>
                                      </p:cBhvr>
                                      <p:to>
                                        <p:strVal val="visible"/>
                                      </p:to>
                                    </p:set>
                                    <p:anim calcmode="lin" valueType="num">
                                      <p:cBhvr additive="base">
                                        <p:cTn id="21" dur="500" fill="hold"/>
                                        <p:tgtEl>
                                          <p:spTgt spid="355"/>
                                        </p:tgtEl>
                                        <p:attrNameLst>
                                          <p:attrName>ppt_x</p:attrName>
                                        </p:attrNameLst>
                                      </p:cBhvr>
                                      <p:tavLst>
                                        <p:tav tm="0">
                                          <p:val>
                                            <p:strVal val="#ppt_x"/>
                                          </p:val>
                                        </p:tav>
                                        <p:tav tm="100000">
                                          <p:val>
                                            <p:strVal val="#ppt_x"/>
                                          </p:val>
                                        </p:tav>
                                      </p:tavLst>
                                    </p:anim>
                                    <p:anim calcmode="lin" valueType="num">
                                      <p:cBhvr additive="base">
                                        <p:cTn id="22" dur="500" fill="hold"/>
                                        <p:tgtEl>
                                          <p:spTgt spid="355"/>
                                        </p:tgtEl>
                                        <p:attrNameLst>
                                          <p:attrName>ppt_y</p:attrName>
                                        </p:attrNameLst>
                                      </p:cBhvr>
                                      <p:tavLst>
                                        <p:tav tm="0">
                                          <p:val>
                                            <p:strVal val="0-#ppt_h/2"/>
                                          </p:val>
                                        </p:tav>
                                        <p:tav tm="100000">
                                          <p:val>
                                            <p:strVal val="#ppt_y"/>
                                          </p:val>
                                        </p:tav>
                                      </p:tavLst>
                                    </p:anim>
                                  </p:childTnLst>
                                </p:cTn>
                              </p:par>
                              <p:par>
                                <p:cTn id="23" presetID="2" presetClass="entr" presetSubtype="1" decel="4000" fill="hold" nodeType="withEffect">
                                  <p:stCondLst>
                                    <p:cond delay="300"/>
                                  </p:stCondLst>
                                  <p:childTnLst>
                                    <p:set>
                                      <p:cBhvr>
                                        <p:cTn id="24" dur="1" fill="hold">
                                          <p:stCondLst>
                                            <p:cond delay="0"/>
                                          </p:stCondLst>
                                        </p:cTn>
                                        <p:tgtEl>
                                          <p:spTgt spid="358"/>
                                        </p:tgtEl>
                                        <p:attrNameLst>
                                          <p:attrName>style.visibility</p:attrName>
                                        </p:attrNameLst>
                                      </p:cBhvr>
                                      <p:to>
                                        <p:strVal val="visible"/>
                                      </p:to>
                                    </p:set>
                                    <p:anim calcmode="lin" valueType="num">
                                      <p:cBhvr additive="base">
                                        <p:cTn id="25" dur="500" fill="hold"/>
                                        <p:tgtEl>
                                          <p:spTgt spid="358"/>
                                        </p:tgtEl>
                                        <p:attrNameLst>
                                          <p:attrName>ppt_x</p:attrName>
                                        </p:attrNameLst>
                                      </p:cBhvr>
                                      <p:tavLst>
                                        <p:tav tm="0">
                                          <p:val>
                                            <p:strVal val="#ppt_x"/>
                                          </p:val>
                                        </p:tav>
                                        <p:tav tm="100000">
                                          <p:val>
                                            <p:strVal val="#ppt_x"/>
                                          </p:val>
                                        </p:tav>
                                      </p:tavLst>
                                    </p:anim>
                                    <p:anim calcmode="lin" valueType="num">
                                      <p:cBhvr additive="base">
                                        <p:cTn id="26" dur="500" fill="hold"/>
                                        <p:tgtEl>
                                          <p:spTgt spid="358"/>
                                        </p:tgtEl>
                                        <p:attrNameLst>
                                          <p:attrName>ppt_y</p:attrName>
                                        </p:attrNameLst>
                                      </p:cBhvr>
                                      <p:tavLst>
                                        <p:tav tm="0">
                                          <p:val>
                                            <p:strVal val="0-#ppt_h/2"/>
                                          </p:val>
                                        </p:tav>
                                        <p:tav tm="100000">
                                          <p:val>
                                            <p:strVal val="#ppt_y"/>
                                          </p:val>
                                        </p:tav>
                                      </p:tavLst>
                                    </p:anim>
                                  </p:childTnLst>
                                </p:cTn>
                              </p:par>
                              <p:par>
                                <p:cTn id="27" presetID="2" presetClass="entr" presetSubtype="1" decel="4000" fill="hold" nodeType="withEffect">
                                  <p:stCondLst>
                                    <p:cond delay="400"/>
                                  </p:stCondLst>
                                  <p:childTnLst>
                                    <p:set>
                                      <p:cBhvr>
                                        <p:cTn id="28" dur="1" fill="hold">
                                          <p:stCondLst>
                                            <p:cond delay="0"/>
                                          </p:stCondLst>
                                        </p:cTn>
                                        <p:tgtEl>
                                          <p:spTgt spid="361"/>
                                        </p:tgtEl>
                                        <p:attrNameLst>
                                          <p:attrName>style.visibility</p:attrName>
                                        </p:attrNameLst>
                                      </p:cBhvr>
                                      <p:to>
                                        <p:strVal val="visible"/>
                                      </p:to>
                                    </p:set>
                                    <p:anim calcmode="lin" valueType="num">
                                      <p:cBhvr additive="base">
                                        <p:cTn id="29" dur="500" fill="hold"/>
                                        <p:tgtEl>
                                          <p:spTgt spid="361"/>
                                        </p:tgtEl>
                                        <p:attrNameLst>
                                          <p:attrName>ppt_x</p:attrName>
                                        </p:attrNameLst>
                                      </p:cBhvr>
                                      <p:tavLst>
                                        <p:tav tm="0">
                                          <p:val>
                                            <p:strVal val="#ppt_x"/>
                                          </p:val>
                                        </p:tav>
                                        <p:tav tm="100000">
                                          <p:val>
                                            <p:strVal val="#ppt_x"/>
                                          </p:val>
                                        </p:tav>
                                      </p:tavLst>
                                    </p:anim>
                                    <p:anim calcmode="lin" valueType="num">
                                      <p:cBhvr additive="base">
                                        <p:cTn id="30" dur="500" fill="hold"/>
                                        <p:tgtEl>
                                          <p:spTgt spid="361"/>
                                        </p:tgtEl>
                                        <p:attrNameLst>
                                          <p:attrName>ppt_y</p:attrName>
                                        </p:attrNameLst>
                                      </p:cBhvr>
                                      <p:tavLst>
                                        <p:tav tm="0">
                                          <p:val>
                                            <p:strVal val="0-#ppt_h/2"/>
                                          </p:val>
                                        </p:tav>
                                        <p:tav tm="100000">
                                          <p:val>
                                            <p:strVal val="#ppt_y"/>
                                          </p:val>
                                        </p:tav>
                                      </p:tavLst>
                                    </p:anim>
                                  </p:childTnLst>
                                </p:cTn>
                              </p:par>
                              <p:par>
                                <p:cTn id="31" presetID="2" presetClass="entr" presetSubtype="1" decel="4000" fill="hold" nodeType="withEffect">
                                  <p:stCondLst>
                                    <p:cond delay="500"/>
                                  </p:stCondLst>
                                  <p:childTnLst>
                                    <p:set>
                                      <p:cBhvr>
                                        <p:cTn id="32" dur="1" fill="hold">
                                          <p:stCondLst>
                                            <p:cond delay="0"/>
                                          </p:stCondLst>
                                        </p:cTn>
                                        <p:tgtEl>
                                          <p:spTgt spid="364"/>
                                        </p:tgtEl>
                                        <p:attrNameLst>
                                          <p:attrName>style.visibility</p:attrName>
                                        </p:attrNameLst>
                                      </p:cBhvr>
                                      <p:to>
                                        <p:strVal val="visible"/>
                                      </p:to>
                                    </p:set>
                                    <p:anim calcmode="lin" valueType="num">
                                      <p:cBhvr additive="base">
                                        <p:cTn id="33" dur="500" fill="hold"/>
                                        <p:tgtEl>
                                          <p:spTgt spid="364"/>
                                        </p:tgtEl>
                                        <p:attrNameLst>
                                          <p:attrName>ppt_x</p:attrName>
                                        </p:attrNameLst>
                                      </p:cBhvr>
                                      <p:tavLst>
                                        <p:tav tm="0">
                                          <p:val>
                                            <p:strVal val="#ppt_x"/>
                                          </p:val>
                                        </p:tav>
                                        <p:tav tm="100000">
                                          <p:val>
                                            <p:strVal val="#ppt_x"/>
                                          </p:val>
                                        </p:tav>
                                      </p:tavLst>
                                    </p:anim>
                                    <p:anim calcmode="lin" valueType="num">
                                      <p:cBhvr additive="base">
                                        <p:cTn id="34" dur="500" fill="hold"/>
                                        <p:tgtEl>
                                          <p:spTgt spid="364"/>
                                        </p:tgtEl>
                                        <p:attrNameLst>
                                          <p:attrName>ppt_y</p:attrName>
                                        </p:attrNameLst>
                                      </p:cBhvr>
                                      <p:tavLst>
                                        <p:tav tm="0">
                                          <p:val>
                                            <p:strVal val="0-#ppt_h/2"/>
                                          </p:val>
                                        </p:tav>
                                        <p:tav tm="100000">
                                          <p:val>
                                            <p:strVal val="#ppt_y"/>
                                          </p:val>
                                        </p:tav>
                                      </p:tavLst>
                                    </p:anim>
                                  </p:childTnLst>
                                </p:cTn>
                              </p:par>
                              <p:par>
                                <p:cTn id="35" presetID="2" presetClass="entr" presetSubtype="1" decel="4000" fill="hold" nodeType="withEffect">
                                  <p:stCondLst>
                                    <p:cond delay="600"/>
                                  </p:stCondLst>
                                  <p:childTnLst>
                                    <p:set>
                                      <p:cBhvr>
                                        <p:cTn id="36" dur="1" fill="hold">
                                          <p:stCondLst>
                                            <p:cond delay="0"/>
                                          </p:stCondLst>
                                        </p:cTn>
                                        <p:tgtEl>
                                          <p:spTgt spid="367"/>
                                        </p:tgtEl>
                                        <p:attrNameLst>
                                          <p:attrName>style.visibility</p:attrName>
                                        </p:attrNameLst>
                                      </p:cBhvr>
                                      <p:to>
                                        <p:strVal val="visible"/>
                                      </p:to>
                                    </p:set>
                                    <p:anim calcmode="lin" valueType="num">
                                      <p:cBhvr additive="base">
                                        <p:cTn id="37" dur="500" fill="hold"/>
                                        <p:tgtEl>
                                          <p:spTgt spid="367"/>
                                        </p:tgtEl>
                                        <p:attrNameLst>
                                          <p:attrName>ppt_x</p:attrName>
                                        </p:attrNameLst>
                                      </p:cBhvr>
                                      <p:tavLst>
                                        <p:tav tm="0">
                                          <p:val>
                                            <p:strVal val="#ppt_x"/>
                                          </p:val>
                                        </p:tav>
                                        <p:tav tm="100000">
                                          <p:val>
                                            <p:strVal val="#ppt_x"/>
                                          </p:val>
                                        </p:tav>
                                      </p:tavLst>
                                    </p:anim>
                                    <p:anim calcmode="lin" valueType="num">
                                      <p:cBhvr additive="base">
                                        <p:cTn id="38" dur="500" fill="hold"/>
                                        <p:tgtEl>
                                          <p:spTgt spid="367"/>
                                        </p:tgtEl>
                                        <p:attrNameLst>
                                          <p:attrName>ppt_y</p:attrName>
                                        </p:attrNameLst>
                                      </p:cBhvr>
                                      <p:tavLst>
                                        <p:tav tm="0">
                                          <p:val>
                                            <p:strVal val="0-#ppt_h/2"/>
                                          </p:val>
                                        </p:tav>
                                        <p:tav tm="100000">
                                          <p:val>
                                            <p:strVal val="#ppt_y"/>
                                          </p:val>
                                        </p:tav>
                                      </p:tavLst>
                                    </p:anim>
                                  </p:childTnLst>
                                </p:cTn>
                              </p:par>
                              <p:par>
                                <p:cTn id="39" presetID="2" presetClass="entr" presetSubtype="1" decel="4000" fill="hold" nodeType="withEffect">
                                  <p:stCondLst>
                                    <p:cond delay="700"/>
                                  </p:stCondLst>
                                  <p:childTnLst>
                                    <p:set>
                                      <p:cBhvr>
                                        <p:cTn id="40" dur="1" fill="hold">
                                          <p:stCondLst>
                                            <p:cond delay="0"/>
                                          </p:stCondLst>
                                        </p:cTn>
                                        <p:tgtEl>
                                          <p:spTgt spid="370"/>
                                        </p:tgtEl>
                                        <p:attrNameLst>
                                          <p:attrName>style.visibility</p:attrName>
                                        </p:attrNameLst>
                                      </p:cBhvr>
                                      <p:to>
                                        <p:strVal val="visible"/>
                                      </p:to>
                                    </p:set>
                                    <p:anim calcmode="lin" valueType="num">
                                      <p:cBhvr additive="base">
                                        <p:cTn id="41" dur="500" fill="hold"/>
                                        <p:tgtEl>
                                          <p:spTgt spid="370"/>
                                        </p:tgtEl>
                                        <p:attrNameLst>
                                          <p:attrName>ppt_x</p:attrName>
                                        </p:attrNameLst>
                                      </p:cBhvr>
                                      <p:tavLst>
                                        <p:tav tm="0">
                                          <p:val>
                                            <p:strVal val="#ppt_x"/>
                                          </p:val>
                                        </p:tav>
                                        <p:tav tm="100000">
                                          <p:val>
                                            <p:strVal val="#ppt_x"/>
                                          </p:val>
                                        </p:tav>
                                      </p:tavLst>
                                    </p:anim>
                                    <p:anim calcmode="lin" valueType="num">
                                      <p:cBhvr additive="base">
                                        <p:cTn id="42" dur="500" fill="hold"/>
                                        <p:tgtEl>
                                          <p:spTgt spid="370"/>
                                        </p:tgtEl>
                                        <p:attrNameLst>
                                          <p:attrName>ppt_y</p:attrName>
                                        </p:attrNameLst>
                                      </p:cBhvr>
                                      <p:tavLst>
                                        <p:tav tm="0">
                                          <p:val>
                                            <p:strVal val="0-#ppt_h/2"/>
                                          </p:val>
                                        </p:tav>
                                        <p:tav tm="100000">
                                          <p:val>
                                            <p:strVal val="#ppt_y"/>
                                          </p:val>
                                        </p:tav>
                                      </p:tavLst>
                                    </p:anim>
                                  </p:childTnLst>
                                </p:cTn>
                              </p:par>
                              <p:par>
                                <p:cTn id="43" presetID="2" presetClass="entr" presetSubtype="1" decel="4000" fill="hold" nodeType="withEffect">
                                  <p:stCondLst>
                                    <p:cond delay="800"/>
                                  </p:stCondLst>
                                  <p:childTnLst>
                                    <p:set>
                                      <p:cBhvr>
                                        <p:cTn id="44" dur="1" fill="hold">
                                          <p:stCondLst>
                                            <p:cond delay="0"/>
                                          </p:stCondLst>
                                        </p:cTn>
                                        <p:tgtEl>
                                          <p:spTgt spid="373"/>
                                        </p:tgtEl>
                                        <p:attrNameLst>
                                          <p:attrName>style.visibility</p:attrName>
                                        </p:attrNameLst>
                                      </p:cBhvr>
                                      <p:to>
                                        <p:strVal val="visible"/>
                                      </p:to>
                                    </p:set>
                                    <p:anim calcmode="lin" valueType="num">
                                      <p:cBhvr additive="base">
                                        <p:cTn id="45" dur="500" fill="hold"/>
                                        <p:tgtEl>
                                          <p:spTgt spid="373"/>
                                        </p:tgtEl>
                                        <p:attrNameLst>
                                          <p:attrName>ppt_x</p:attrName>
                                        </p:attrNameLst>
                                      </p:cBhvr>
                                      <p:tavLst>
                                        <p:tav tm="0">
                                          <p:val>
                                            <p:strVal val="#ppt_x"/>
                                          </p:val>
                                        </p:tav>
                                        <p:tav tm="100000">
                                          <p:val>
                                            <p:strVal val="#ppt_x"/>
                                          </p:val>
                                        </p:tav>
                                      </p:tavLst>
                                    </p:anim>
                                    <p:anim calcmode="lin" valueType="num">
                                      <p:cBhvr additive="base">
                                        <p:cTn id="46" dur="500" fill="hold"/>
                                        <p:tgtEl>
                                          <p:spTgt spid="373"/>
                                        </p:tgtEl>
                                        <p:attrNameLst>
                                          <p:attrName>ppt_y</p:attrName>
                                        </p:attrNameLst>
                                      </p:cBhvr>
                                      <p:tavLst>
                                        <p:tav tm="0">
                                          <p:val>
                                            <p:strVal val="0-#ppt_h/2"/>
                                          </p:val>
                                        </p:tav>
                                        <p:tav tm="100000">
                                          <p:val>
                                            <p:strVal val="#ppt_y"/>
                                          </p:val>
                                        </p:tav>
                                      </p:tavLst>
                                    </p:anim>
                                  </p:childTnLst>
                                </p:cTn>
                              </p:par>
                              <p:par>
                                <p:cTn id="47" presetID="2" presetClass="entr" presetSubtype="1" decel="4000" fill="hold" nodeType="withEffect">
                                  <p:stCondLst>
                                    <p:cond delay="900"/>
                                  </p:stCondLst>
                                  <p:childTnLst>
                                    <p:set>
                                      <p:cBhvr>
                                        <p:cTn id="48" dur="1" fill="hold">
                                          <p:stCondLst>
                                            <p:cond delay="0"/>
                                          </p:stCondLst>
                                        </p:cTn>
                                        <p:tgtEl>
                                          <p:spTgt spid="376"/>
                                        </p:tgtEl>
                                        <p:attrNameLst>
                                          <p:attrName>style.visibility</p:attrName>
                                        </p:attrNameLst>
                                      </p:cBhvr>
                                      <p:to>
                                        <p:strVal val="visible"/>
                                      </p:to>
                                    </p:set>
                                    <p:anim calcmode="lin" valueType="num">
                                      <p:cBhvr additive="base">
                                        <p:cTn id="49" dur="500" fill="hold"/>
                                        <p:tgtEl>
                                          <p:spTgt spid="376"/>
                                        </p:tgtEl>
                                        <p:attrNameLst>
                                          <p:attrName>ppt_x</p:attrName>
                                        </p:attrNameLst>
                                      </p:cBhvr>
                                      <p:tavLst>
                                        <p:tav tm="0">
                                          <p:val>
                                            <p:strVal val="#ppt_x"/>
                                          </p:val>
                                        </p:tav>
                                        <p:tav tm="100000">
                                          <p:val>
                                            <p:strVal val="#ppt_x"/>
                                          </p:val>
                                        </p:tav>
                                      </p:tavLst>
                                    </p:anim>
                                    <p:anim calcmode="lin" valueType="num">
                                      <p:cBhvr additive="base">
                                        <p:cTn id="50" dur="500" fill="hold"/>
                                        <p:tgtEl>
                                          <p:spTgt spid="376"/>
                                        </p:tgtEl>
                                        <p:attrNameLst>
                                          <p:attrName>ppt_y</p:attrName>
                                        </p:attrNameLst>
                                      </p:cBhvr>
                                      <p:tavLst>
                                        <p:tav tm="0">
                                          <p:val>
                                            <p:strVal val="0-#ppt_h/2"/>
                                          </p:val>
                                        </p:tav>
                                        <p:tav tm="100000">
                                          <p:val>
                                            <p:strVal val="#ppt_y"/>
                                          </p:val>
                                        </p:tav>
                                      </p:tavLst>
                                    </p:anim>
                                  </p:childTnLst>
                                </p:cTn>
                              </p:par>
                              <p:par>
                                <p:cTn id="51" presetID="2" presetClass="entr" presetSubtype="1" decel="4000" fill="hold" nodeType="withEffect">
                                  <p:stCondLst>
                                    <p:cond delay="1000"/>
                                  </p:stCondLst>
                                  <p:childTnLst>
                                    <p:set>
                                      <p:cBhvr>
                                        <p:cTn id="52" dur="1" fill="hold">
                                          <p:stCondLst>
                                            <p:cond delay="0"/>
                                          </p:stCondLst>
                                        </p:cTn>
                                        <p:tgtEl>
                                          <p:spTgt spid="379"/>
                                        </p:tgtEl>
                                        <p:attrNameLst>
                                          <p:attrName>style.visibility</p:attrName>
                                        </p:attrNameLst>
                                      </p:cBhvr>
                                      <p:to>
                                        <p:strVal val="visible"/>
                                      </p:to>
                                    </p:set>
                                    <p:anim calcmode="lin" valueType="num">
                                      <p:cBhvr additive="base">
                                        <p:cTn id="53" dur="500" fill="hold"/>
                                        <p:tgtEl>
                                          <p:spTgt spid="379"/>
                                        </p:tgtEl>
                                        <p:attrNameLst>
                                          <p:attrName>ppt_x</p:attrName>
                                        </p:attrNameLst>
                                      </p:cBhvr>
                                      <p:tavLst>
                                        <p:tav tm="0">
                                          <p:val>
                                            <p:strVal val="#ppt_x"/>
                                          </p:val>
                                        </p:tav>
                                        <p:tav tm="100000">
                                          <p:val>
                                            <p:strVal val="#ppt_x"/>
                                          </p:val>
                                        </p:tav>
                                      </p:tavLst>
                                    </p:anim>
                                    <p:anim calcmode="lin" valueType="num">
                                      <p:cBhvr additive="base">
                                        <p:cTn id="54" dur="500" fill="hold"/>
                                        <p:tgtEl>
                                          <p:spTgt spid="379"/>
                                        </p:tgtEl>
                                        <p:attrNameLst>
                                          <p:attrName>ppt_y</p:attrName>
                                        </p:attrNameLst>
                                      </p:cBhvr>
                                      <p:tavLst>
                                        <p:tav tm="0">
                                          <p:val>
                                            <p:strVal val="0-#ppt_h/2"/>
                                          </p:val>
                                        </p:tav>
                                        <p:tav tm="100000">
                                          <p:val>
                                            <p:strVal val="#ppt_y"/>
                                          </p:val>
                                        </p:tav>
                                      </p:tavLst>
                                    </p:anim>
                                  </p:childTnLst>
                                </p:cTn>
                              </p:par>
                              <p:par>
                                <p:cTn id="55" presetID="2" presetClass="entr" presetSubtype="1" decel="4000" fill="hold" nodeType="withEffect">
                                  <p:stCondLst>
                                    <p:cond delay="1100"/>
                                  </p:stCondLst>
                                  <p:childTnLst>
                                    <p:set>
                                      <p:cBhvr>
                                        <p:cTn id="56" dur="1" fill="hold">
                                          <p:stCondLst>
                                            <p:cond delay="0"/>
                                          </p:stCondLst>
                                        </p:cTn>
                                        <p:tgtEl>
                                          <p:spTgt spid="382"/>
                                        </p:tgtEl>
                                        <p:attrNameLst>
                                          <p:attrName>style.visibility</p:attrName>
                                        </p:attrNameLst>
                                      </p:cBhvr>
                                      <p:to>
                                        <p:strVal val="visible"/>
                                      </p:to>
                                    </p:set>
                                    <p:anim calcmode="lin" valueType="num">
                                      <p:cBhvr additive="base">
                                        <p:cTn id="57" dur="500" fill="hold"/>
                                        <p:tgtEl>
                                          <p:spTgt spid="382"/>
                                        </p:tgtEl>
                                        <p:attrNameLst>
                                          <p:attrName>ppt_x</p:attrName>
                                        </p:attrNameLst>
                                      </p:cBhvr>
                                      <p:tavLst>
                                        <p:tav tm="0">
                                          <p:val>
                                            <p:strVal val="#ppt_x"/>
                                          </p:val>
                                        </p:tav>
                                        <p:tav tm="100000">
                                          <p:val>
                                            <p:strVal val="#ppt_x"/>
                                          </p:val>
                                        </p:tav>
                                      </p:tavLst>
                                    </p:anim>
                                    <p:anim calcmode="lin" valueType="num">
                                      <p:cBhvr additive="base">
                                        <p:cTn id="58" dur="500" fill="hold"/>
                                        <p:tgtEl>
                                          <p:spTgt spid="382"/>
                                        </p:tgtEl>
                                        <p:attrNameLst>
                                          <p:attrName>ppt_y</p:attrName>
                                        </p:attrNameLst>
                                      </p:cBhvr>
                                      <p:tavLst>
                                        <p:tav tm="0">
                                          <p:val>
                                            <p:strVal val="0-#ppt_h/2"/>
                                          </p:val>
                                        </p:tav>
                                        <p:tav tm="100000">
                                          <p:val>
                                            <p:strVal val="#ppt_y"/>
                                          </p:val>
                                        </p:tav>
                                      </p:tavLst>
                                    </p:anim>
                                  </p:childTnLst>
                                </p:cTn>
                              </p:par>
                              <p:par>
                                <p:cTn id="59" presetID="2" presetClass="entr" presetSubtype="1" decel="4000" fill="hold" nodeType="withEffect">
                                  <p:stCondLst>
                                    <p:cond delay="1200"/>
                                  </p:stCondLst>
                                  <p:childTnLst>
                                    <p:set>
                                      <p:cBhvr>
                                        <p:cTn id="60" dur="1" fill="hold">
                                          <p:stCondLst>
                                            <p:cond delay="0"/>
                                          </p:stCondLst>
                                        </p:cTn>
                                        <p:tgtEl>
                                          <p:spTgt spid="385"/>
                                        </p:tgtEl>
                                        <p:attrNameLst>
                                          <p:attrName>style.visibility</p:attrName>
                                        </p:attrNameLst>
                                      </p:cBhvr>
                                      <p:to>
                                        <p:strVal val="visible"/>
                                      </p:to>
                                    </p:set>
                                    <p:anim calcmode="lin" valueType="num">
                                      <p:cBhvr additive="base">
                                        <p:cTn id="61" dur="500" fill="hold"/>
                                        <p:tgtEl>
                                          <p:spTgt spid="385"/>
                                        </p:tgtEl>
                                        <p:attrNameLst>
                                          <p:attrName>ppt_x</p:attrName>
                                        </p:attrNameLst>
                                      </p:cBhvr>
                                      <p:tavLst>
                                        <p:tav tm="0">
                                          <p:val>
                                            <p:strVal val="#ppt_x"/>
                                          </p:val>
                                        </p:tav>
                                        <p:tav tm="100000">
                                          <p:val>
                                            <p:strVal val="#ppt_x"/>
                                          </p:val>
                                        </p:tav>
                                      </p:tavLst>
                                    </p:anim>
                                    <p:anim calcmode="lin" valueType="num">
                                      <p:cBhvr additive="base">
                                        <p:cTn id="62" dur="500" fill="hold"/>
                                        <p:tgtEl>
                                          <p:spTgt spid="385"/>
                                        </p:tgtEl>
                                        <p:attrNameLst>
                                          <p:attrName>ppt_y</p:attrName>
                                        </p:attrNameLst>
                                      </p:cBhvr>
                                      <p:tavLst>
                                        <p:tav tm="0">
                                          <p:val>
                                            <p:strVal val="0-#ppt_h/2"/>
                                          </p:val>
                                        </p:tav>
                                        <p:tav tm="100000">
                                          <p:val>
                                            <p:strVal val="#ppt_y"/>
                                          </p:val>
                                        </p:tav>
                                      </p:tavLst>
                                    </p:anim>
                                  </p:childTnLst>
                                </p:cTn>
                              </p:par>
                              <p:par>
                                <p:cTn id="63" presetID="2" presetClass="entr" presetSubtype="1" decel="4000" fill="hold" nodeType="withEffect">
                                  <p:stCondLst>
                                    <p:cond delay="1300"/>
                                  </p:stCondLst>
                                  <p:childTnLst>
                                    <p:set>
                                      <p:cBhvr>
                                        <p:cTn id="64" dur="1" fill="hold">
                                          <p:stCondLst>
                                            <p:cond delay="0"/>
                                          </p:stCondLst>
                                        </p:cTn>
                                        <p:tgtEl>
                                          <p:spTgt spid="388"/>
                                        </p:tgtEl>
                                        <p:attrNameLst>
                                          <p:attrName>style.visibility</p:attrName>
                                        </p:attrNameLst>
                                      </p:cBhvr>
                                      <p:to>
                                        <p:strVal val="visible"/>
                                      </p:to>
                                    </p:set>
                                    <p:anim calcmode="lin" valueType="num">
                                      <p:cBhvr additive="base">
                                        <p:cTn id="65" dur="500" fill="hold"/>
                                        <p:tgtEl>
                                          <p:spTgt spid="388"/>
                                        </p:tgtEl>
                                        <p:attrNameLst>
                                          <p:attrName>ppt_x</p:attrName>
                                        </p:attrNameLst>
                                      </p:cBhvr>
                                      <p:tavLst>
                                        <p:tav tm="0">
                                          <p:val>
                                            <p:strVal val="#ppt_x"/>
                                          </p:val>
                                        </p:tav>
                                        <p:tav tm="100000">
                                          <p:val>
                                            <p:strVal val="#ppt_x"/>
                                          </p:val>
                                        </p:tav>
                                      </p:tavLst>
                                    </p:anim>
                                    <p:anim calcmode="lin" valueType="num">
                                      <p:cBhvr additive="base">
                                        <p:cTn id="66" dur="500" fill="hold"/>
                                        <p:tgtEl>
                                          <p:spTgt spid="388"/>
                                        </p:tgtEl>
                                        <p:attrNameLst>
                                          <p:attrName>ppt_y</p:attrName>
                                        </p:attrNameLst>
                                      </p:cBhvr>
                                      <p:tavLst>
                                        <p:tav tm="0">
                                          <p:val>
                                            <p:strVal val="0-#ppt_h/2"/>
                                          </p:val>
                                        </p:tav>
                                        <p:tav tm="100000">
                                          <p:val>
                                            <p:strVal val="#ppt_y"/>
                                          </p:val>
                                        </p:tav>
                                      </p:tavLst>
                                    </p:anim>
                                  </p:childTnLst>
                                </p:cTn>
                              </p:par>
                              <p:par>
                                <p:cTn id="67" presetID="2" presetClass="entr" presetSubtype="1" decel="4000" fill="hold" nodeType="withEffect">
                                  <p:stCondLst>
                                    <p:cond delay="1400"/>
                                  </p:stCondLst>
                                  <p:childTnLst>
                                    <p:set>
                                      <p:cBhvr>
                                        <p:cTn id="68" dur="1" fill="hold">
                                          <p:stCondLst>
                                            <p:cond delay="0"/>
                                          </p:stCondLst>
                                        </p:cTn>
                                        <p:tgtEl>
                                          <p:spTgt spid="391"/>
                                        </p:tgtEl>
                                        <p:attrNameLst>
                                          <p:attrName>style.visibility</p:attrName>
                                        </p:attrNameLst>
                                      </p:cBhvr>
                                      <p:to>
                                        <p:strVal val="visible"/>
                                      </p:to>
                                    </p:set>
                                    <p:anim calcmode="lin" valueType="num">
                                      <p:cBhvr additive="base">
                                        <p:cTn id="69" dur="500" fill="hold"/>
                                        <p:tgtEl>
                                          <p:spTgt spid="391"/>
                                        </p:tgtEl>
                                        <p:attrNameLst>
                                          <p:attrName>ppt_x</p:attrName>
                                        </p:attrNameLst>
                                      </p:cBhvr>
                                      <p:tavLst>
                                        <p:tav tm="0">
                                          <p:val>
                                            <p:strVal val="#ppt_x"/>
                                          </p:val>
                                        </p:tav>
                                        <p:tav tm="100000">
                                          <p:val>
                                            <p:strVal val="#ppt_x"/>
                                          </p:val>
                                        </p:tav>
                                      </p:tavLst>
                                    </p:anim>
                                    <p:anim calcmode="lin" valueType="num">
                                      <p:cBhvr additive="base">
                                        <p:cTn id="70" dur="500" fill="hold"/>
                                        <p:tgtEl>
                                          <p:spTgt spid="391"/>
                                        </p:tgtEl>
                                        <p:attrNameLst>
                                          <p:attrName>ppt_y</p:attrName>
                                        </p:attrNameLst>
                                      </p:cBhvr>
                                      <p:tavLst>
                                        <p:tav tm="0">
                                          <p:val>
                                            <p:strVal val="0-#ppt_h/2"/>
                                          </p:val>
                                        </p:tav>
                                        <p:tav tm="100000">
                                          <p:val>
                                            <p:strVal val="#ppt_y"/>
                                          </p:val>
                                        </p:tav>
                                      </p:tavLst>
                                    </p:anim>
                                  </p:childTnLst>
                                </p:cTn>
                              </p:par>
                              <p:par>
                                <p:cTn id="71" presetID="2" presetClass="entr" presetSubtype="1" decel="4000" fill="hold" nodeType="withEffect">
                                  <p:stCondLst>
                                    <p:cond delay="1500"/>
                                  </p:stCondLst>
                                  <p:childTnLst>
                                    <p:set>
                                      <p:cBhvr>
                                        <p:cTn id="72" dur="1" fill="hold">
                                          <p:stCondLst>
                                            <p:cond delay="0"/>
                                          </p:stCondLst>
                                        </p:cTn>
                                        <p:tgtEl>
                                          <p:spTgt spid="394"/>
                                        </p:tgtEl>
                                        <p:attrNameLst>
                                          <p:attrName>style.visibility</p:attrName>
                                        </p:attrNameLst>
                                      </p:cBhvr>
                                      <p:to>
                                        <p:strVal val="visible"/>
                                      </p:to>
                                    </p:set>
                                    <p:anim calcmode="lin" valueType="num">
                                      <p:cBhvr additive="base">
                                        <p:cTn id="73" dur="500" fill="hold"/>
                                        <p:tgtEl>
                                          <p:spTgt spid="394"/>
                                        </p:tgtEl>
                                        <p:attrNameLst>
                                          <p:attrName>ppt_x</p:attrName>
                                        </p:attrNameLst>
                                      </p:cBhvr>
                                      <p:tavLst>
                                        <p:tav tm="0">
                                          <p:val>
                                            <p:strVal val="#ppt_x"/>
                                          </p:val>
                                        </p:tav>
                                        <p:tav tm="100000">
                                          <p:val>
                                            <p:strVal val="#ppt_x"/>
                                          </p:val>
                                        </p:tav>
                                      </p:tavLst>
                                    </p:anim>
                                    <p:anim calcmode="lin" valueType="num">
                                      <p:cBhvr additive="base">
                                        <p:cTn id="74" dur="500" fill="hold"/>
                                        <p:tgtEl>
                                          <p:spTgt spid="394"/>
                                        </p:tgtEl>
                                        <p:attrNameLst>
                                          <p:attrName>ppt_y</p:attrName>
                                        </p:attrNameLst>
                                      </p:cBhvr>
                                      <p:tavLst>
                                        <p:tav tm="0">
                                          <p:val>
                                            <p:strVal val="0-#ppt_h/2"/>
                                          </p:val>
                                        </p:tav>
                                        <p:tav tm="100000">
                                          <p:val>
                                            <p:strVal val="#ppt_y"/>
                                          </p:val>
                                        </p:tav>
                                      </p:tavLst>
                                    </p:anim>
                                  </p:childTnLst>
                                </p:cTn>
                              </p:par>
                              <p:par>
                                <p:cTn id="75" presetID="2" presetClass="entr" presetSubtype="1" decel="4000" fill="hold" nodeType="withEffect">
                                  <p:stCondLst>
                                    <p:cond delay="100"/>
                                  </p:stCondLst>
                                  <p:childTnLst>
                                    <p:set>
                                      <p:cBhvr>
                                        <p:cTn id="76" dur="1" fill="hold">
                                          <p:stCondLst>
                                            <p:cond delay="0"/>
                                          </p:stCondLst>
                                        </p:cTn>
                                        <p:tgtEl>
                                          <p:spTgt spid="399"/>
                                        </p:tgtEl>
                                        <p:attrNameLst>
                                          <p:attrName>style.visibility</p:attrName>
                                        </p:attrNameLst>
                                      </p:cBhvr>
                                      <p:to>
                                        <p:strVal val="visible"/>
                                      </p:to>
                                    </p:set>
                                    <p:anim calcmode="lin" valueType="num">
                                      <p:cBhvr additive="base">
                                        <p:cTn id="77" dur="500" fill="hold"/>
                                        <p:tgtEl>
                                          <p:spTgt spid="399"/>
                                        </p:tgtEl>
                                        <p:attrNameLst>
                                          <p:attrName>ppt_x</p:attrName>
                                        </p:attrNameLst>
                                      </p:cBhvr>
                                      <p:tavLst>
                                        <p:tav tm="0">
                                          <p:val>
                                            <p:strVal val="#ppt_x"/>
                                          </p:val>
                                        </p:tav>
                                        <p:tav tm="100000">
                                          <p:val>
                                            <p:strVal val="#ppt_x"/>
                                          </p:val>
                                        </p:tav>
                                      </p:tavLst>
                                    </p:anim>
                                    <p:anim calcmode="lin" valueType="num">
                                      <p:cBhvr additive="base">
                                        <p:cTn id="78" dur="500" fill="hold"/>
                                        <p:tgtEl>
                                          <p:spTgt spid="399"/>
                                        </p:tgtEl>
                                        <p:attrNameLst>
                                          <p:attrName>ppt_y</p:attrName>
                                        </p:attrNameLst>
                                      </p:cBhvr>
                                      <p:tavLst>
                                        <p:tav tm="0">
                                          <p:val>
                                            <p:strVal val="0-#ppt_h/2"/>
                                          </p:val>
                                        </p:tav>
                                        <p:tav tm="100000">
                                          <p:val>
                                            <p:strVal val="#ppt_y"/>
                                          </p:val>
                                        </p:tav>
                                      </p:tavLst>
                                    </p:anim>
                                  </p:childTnLst>
                                </p:cTn>
                              </p:par>
                              <p:par>
                                <p:cTn id="79" presetID="2" presetClass="entr" presetSubtype="1" decel="4000" fill="hold" nodeType="withEffect">
                                  <p:stCondLst>
                                    <p:cond delay="200"/>
                                  </p:stCondLst>
                                  <p:childTnLst>
                                    <p:set>
                                      <p:cBhvr>
                                        <p:cTn id="80" dur="1" fill="hold">
                                          <p:stCondLst>
                                            <p:cond delay="0"/>
                                          </p:stCondLst>
                                        </p:cTn>
                                        <p:tgtEl>
                                          <p:spTgt spid="400"/>
                                        </p:tgtEl>
                                        <p:attrNameLst>
                                          <p:attrName>style.visibility</p:attrName>
                                        </p:attrNameLst>
                                      </p:cBhvr>
                                      <p:to>
                                        <p:strVal val="visible"/>
                                      </p:to>
                                    </p:set>
                                    <p:anim calcmode="lin" valueType="num">
                                      <p:cBhvr additive="base">
                                        <p:cTn id="81" dur="500" fill="hold"/>
                                        <p:tgtEl>
                                          <p:spTgt spid="400"/>
                                        </p:tgtEl>
                                        <p:attrNameLst>
                                          <p:attrName>ppt_x</p:attrName>
                                        </p:attrNameLst>
                                      </p:cBhvr>
                                      <p:tavLst>
                                        <p:tav tm="0">
                                          <p:val>
                                            <p:strVal val="#ppt_x"/>
                                          </p:val>
                                        </p:tav>
                                        <p:tav tm="100000">
                                          <p:val>
                                            <p:strVal val="#ppt_x"/>
                                          </p:val>
                                        </p:tav>
                                      </p:tavLst>
                                    </p:anim>
                                    <p:anim calcmode="lin" valueType="num">
                                      <p:cBhvr additive="base">
                                        <p:cTn id="82" dur="500" fill="hold"/>
                                        <p:tgtEl>
                                          <p:spTgt spid="400"/>
                                        </p:tgtEl>
                                        <p:attrNameLst>
                                          <p:attrName>ppt_y</p:attrName>
                                        </p:attrNameLst>
                                      </p:cBhvr>
                                      <p:tavLst>
                                        <p:tav tm="0">
                                          <p:val>
                                            <p:strVal val="0-#ppt_h/2"/>
                                          </p:val>
                                        </p:tav>
                                        <p:tav tm="100000">
                                          <p:val>
                                            <p:strVal val="#ppt_y"/>
                                          </p:val>
                                        </p:tav>
                                      </p:tavLst>
                                    </p:anim>
                                  </p:childTnLst>
                                </p:cTn>
                              </p:par>
                              <p:par>
                                <p:cTn id="83" presetID="2" presetClass="entr" presetSubtype="1" decel="4000" fill="hold" nodeType="withEffect">
                                  <p:stCondLst>
                                    <p:cond delay="300"/>
                                  </p:stCondLst>
                                  <p:childTnLst>
                                    <p:set>
                                      <p:cBhvr>
                                        <p:cTn id="84" dur="1" fill="hold">
                                          <p:stCondLst>
                                            <p:cond delay="0"/>
                                          </p:stCondLst>
                                        </p:cTn>
                                        <p:tgtEl>
                                          <p:spTgt spid="401"/>
                                        </p:tgtEl>
                                        <p:attrNameLst>
                                          <p:attrName>style.visibility</p:attrName>
                                        </p:attrNameLst>
                                      </p:cBhvr>
                                      <p:to>
                                        <p:strVal val="visible"/>
                                      </p:to>
                                    </p:set>
                                    <p:anim calcmode="lin" valueType="num">
                                      <p:cBhvr additive="base">
                                        <p:cTn id="85" dur="500" fill="hold"/>
                                        <p:tgtEl>
                                          <p:spTgt spid="401"/>
                                        </p:tgtEl>
                                        <p:attrNameLst>
                                          <p:attrName>ppt_x</p:attrName>
                                        </p:attrNameLst>
                                      </p:cBhvr>
                                      <p:tavLst>
                                        <p:tav tm="0">
                                          <p:val>
                                            <p:strVal val="#ppt_x"/>
                                          </p:val>
                                        </p:tav>
                                        <p:tav tm="100000">
                                          <p:val>
                                            <p:strVal val="#ppt_x"/>
                                          </p:val>
                                        </p:tav>
                                      </p:tavLst>
                                    </p:anim>
                                    <p:anim calcmode="lin" valueType="num">
                                      <p:cBhvr additive="base">
                                        <p:cTn id="86" dur="500" fill="hold"/>
                                        <p:tgtEl>
                                          <p:spTgt spid="401"/>
                                        </p:tgtEl>
                                        <p:attrNameLst>
                                          <p:attrName>ppt_y</p:attrName>
                                        </p:attrNameLst>
                                      </p:cBhvr>
                                      <p:tavLst>
                                        <p:tav tm="0">
                                          <p:val>
                                            <p:strVal val="0-#ppt_h/2"/>
                                          </p:val>
                                        </p:tav>
                                        <p:tav tm="100000">
                                          <p:val>
                                            <p:strVal val="#ppt_y"/>
                                          </p:val>
                                        </p:tav>
                                      </p:tavLst>
                                    </p:anim>
                                  </p:childTnLst>
                                </p:cTn>
                              </p:par>
                              <p:par>
                                <p:cTn id="87" presetID="2" presetClass="entr" presetSubtype="1" decel="4000" fill="hold" nodeType="withEffect">
                                  <p:stCondLst>
                                    <p:cond delay="400"/>
                                  </p:stCondLst>
                                  <p:childTnLst>
                                    <p:set>
                                      <p:cBhvr>
                                        <p:cTn id="88" dur="1" fill="hold">
                                          <p:stCondLst>
                                            <p:cond delay="0"/>
                                          </p:stCondLst>
                                        </p:cTn>
                                        <p:tgtEl>
                                          <p:spTgt spid="402"/>
                                        </p:tgtEl>
                                        <p:attrNameLst>
                                          <p:attrName>style.visibility</p:attrName>
                                        </p:attrNameLst>
                                      </p:cBhvr>
                                      <p:to>
                                        <p:strVal val="visible"/>
                                      </p:to>
                                    </p:set>
                                    <p:anim calcmode="lin" valueType="num">
                                      <p:cBhvr additive="base">
                                        <p:cTn id="89" dur="500" fill="hold"/>
                                        <p:tgtEl>
                                          <p:spTgt spid="402"/>
                                        </p:tgtEl>
                                        <p:attrNameLst>
                                          <p:attrName>ppt_x</p:attrName>
                                        </p:attrNameLst>
                                      </p:cBhvr>
                                      <p:tavLst>
                                        <p:tav tm="0">
                                          <p:val>
                                            <p:strVal val="#ppt_x"/>
                                          </p:val>
                                        </p:tav>
                                        <p:tav tm="100000">
                                          <p:val>
                                            <p:strVal val="#ppt_x"/>
                                          </p:val>
                                        </p:tav>
                                      </p:tavLst>
                                    </p:anim>
                                    <p:anim calcmode="lin" valueType="num">
                                      <p:cBhvr additive="base">
                                        <p:cTn id="90" dur="500" fill="hold"/>
                                        <p:tgtEl>
                                          <p:spTgt spid="402"/>
                                        </p:tgtEl>
                                        <p:attrNameLst>
                                          <p:attrName>ppt_y</p:attrName>
                                        </p:attrNameLst>
                                      </p:cBhvr>
                                      <p:tavLst>
                                        <p:tav tm="0">
                                          <p:val>
                                            <p:strVal val="0-#ppt_h/2"/>
                                          </p:val>
                                        </p:tav>
                                        <p:tav tm="100000">
                                          <p:val>
                                            <p:strVal val="#ppt_y"/>
                                          </p:val>
                                        </p:tav>
                                      </p:tavLst>
                                    </p:anim>
                                  </p:childTnLst>
                                </p:cTn>
                              </p:par>
                              <p:par>
                                <p:cTn id="91" presetID="2" presetClass="entr" presetSubtype="1" decel="4000" fill="hold" nodeType="withEffect">
                                  <p:stCondLst>
                                    <p:cond delay="500"/>
                                  </p:stCondLst>
                                  <p:childTnLst>
                                    <p:set>
                                      <p:cBhvr>
                                        <p:cTn id="92" dur="1" fill="hold">
                                          <p:stCondLst>
                                            <p:cond delay="0"/>
                                          </p:stCondLst>
                                        </p:cTn>
                                        <p:tgtEl>
                                          <p:spTgt spid="403"/>
                                        </p:tgtEl>
                                        <p:attrNameLst>
                                          <p:attrName>style.visibility</p:attrName>
                                        </p:attrNameLst>
                                      </p:cBhvr>
                                      <p:to>
                                        <p:strVal val="visible"/>
                                      </p:to>
                                    </p:set>
                                    <p:anim calcmode="lin" valueType="num">
                                      <p:cBhvr additive="base">
                                        <p:cTn id="93" dur="500" fill="hold"/>
                                        <p:tgtEl>
                                          <p:spTgt spid="403"/>
                                        </p:tgtEl>
                                        <p:attrNameLst>
                                          <p:attrName>ppt_x</p:attrName>
                                        </p:attrNameLst>
                                      </p:cBhvr>
                                      <p:tavLst>
                                        <p:tav tm="0">
                                          <p:val>
                                            <p:strVal val="#ppt_x"/>
                                          </p:val>
                                        </p:tav>
                                        <p:tav tm="100000">
                                          <p:val>
                                            <p:strVal val="#ppt_x"/>
                                          </p:val>
                                        </p:tav>
                                      </p:tavLst>
                                    </p:anim>
                                    <p:anim calcmode="lin" valueType="num">
                                      <p:cBhvr additive="base">
                                        <p:cTn id="94" dur="500" fill="hold"/>
                                        <p:tgtEl>
                                          <p:spTgt spid="403"/>
                                        </p:tgtEl>
                                        <p:attrNameLst>
                                          <p:attrName>ppt_y</p:attrName>
                                        </p:attrNameLst>
                                      </p:cBhvr>
                                      <p:tavLst>
                                        <p:tav tm="0">
                                          <p:val>
                                            <p:strVal val="0-#ppt_h/2"/>
                                          </p:val>
                                        </p:tav>
                                        <p:tav tm="100000">
                                          <p:val>
                                            <p:strVal val="#ppt_y"/>
                                          </p:val>
                                        </p:tav>
                                      </p:tavLst>
                                    </p:anim>
                                  </p:childTnLst>
                                </p:cTn>
                              </p:par>
                              <p:par>
                                <p:cTn id="95" presetID="2" presetClass="entr" presetSubtype="1" decel="4000" fill="hold" nodeType="withEffect">
                                  <p:stCondLst>
                                    <p:cond delay="600"/>
                                  </p:stCondLst>
                                  <p:childTnLst>
                                    <p:set>
                                      <p:cBhvr>
                                        <p:cTn id="96" dur="1" fill="hold">
                                          <p:stCondLst>
                                            <p:cond delay="0"/>
                                          </p:stCondLst>
                                        </p:cTn>
                                        <p:tgtEl>
                                          <p:spTgt spid="404"/>
                                        </p:tgtEl>
                                        <p:attrNameLst>
                                          <p:attrName>style.visibility</p:attrName>
                                        </p:attrNameLst>
                                      </p:cBhvr>
                                      <p:to>
                                        <p:strVal val="visible"/>
                                      </p:to>
                                    </p:set>
                                    <p:anim calcmode="lin" valueType="num">
                                      <p:cBhvr additive="base">
                                        <p:cTn id="97" dur="500" fill="hold"/>
                                        <p:tgtEl>
                                          <p:spTgt spid="404"/>
                                        </p:tgtEl>
                                        <p:attrNameLst>
                                          <p:attrName>ppt_x</p:attrName>
                                        </p:attrNameLst>
                                      </p:cBhvr>
                                      <p:tavLst>
                                        <p:tav tm="0">
                                          <p:val>
                                            <p:strVal val="#ppt_x"/>
                                          </p:val>
                                        </p:tav>
                                        <p:tav tm="100000">
                                          <p:val>
                                            <p:strVal val="#ppt_x"/>
                                          </p:val>
                                        </p:tav>
                                      </p:tavLst>
                                    </p:anim>
                                    <p:anim calcmode="lin" valueType="num">
                                      <p:cBhvr additive="base">
                                        <p:cTn id="98" dur="500" fill="hold"/>
                                        <p:tgtEl>
                                          <p:spTgt spid="404"/>
                                        </p:tgtEl>
                                        <p:attrNameLst>
                                          <p:attrName>ppt_y</p:attrName>
                                        </p:attrNameLst>
                                      </p:cBhvr>
                                      <p:tavLst>
                                        <p:tav tm="0">
                                          <p:val>
                                            <p:strVal val="0-#ppt_h/2"/>
                                          </p:val>
                                        </p:tav>
                                        <p:tav tm="100000">
                                          <p:val>
                                            <p:strVal val="#ppt_y"/>
                                          </p:val>
                                        </p:tav>
                                      </p:tavLst>
                                    </p:anim>
                                  </p:childTnLst>
                                </p:cTn>
                              </p:par>
                              <p:par>
                                <p:cTn id="99" presetID="2" presetClass="entr" presetSubtype="1" decel="4000" fill="hold" nodeType="withEffect">
                                  <p:stCondLst>
                                    <p:cond delay="700"/>
                                  </p:stCondLst>
                                  <p:childTnLst>
                                    <p:set>
                                      <p:cBhvr>
                                        <p:cTn id="100" dur="1" fill="hold">
                                          <p:stCondLst>
                                            <p:cond delay="0"/>
                                          </p:stCondLst>
                                        </p:cTn>
                                        <p:tgtEl>
                                          <p:spTgt spid="405"/>
                                        </p:tgtEl>
                                        <p:attrNameLst>
                                          <p:attrName>style.visibility</p:attrName>
                                        </p:attrNameLst>
                                      </p:cBhvr>
                                      <p:to>
                                        <p:strVal val="visible"/>
                                      </p:to>
                                    </p:set>
                                    <p:anim calcmode="lin" valueType="num">
                                      <p:cBhvr additive="base">
                                        <p:cTn id="101" dur="500" fill="hold"/>
                                        <p:tgtEl>
                                          <p:spTgt spid="405"/>
                                        </p:tgtEl>
                                        <p:attrNameLst>
                                          <p:attrName>ppt_x</p:attrName>
                                        </p:attrNameLst>
                                      </p:cBhvr>
                                      <p:tavLst>
                                        <p:tav tm="0">
                                          <p:val>
                                            <p:strVal val="#ppt_x"/>
                                          </p:val>
                                        </p:tav>
                                        <p:tav tm="100000">
                                          <p:val>
                                            <p:strVal val="#ppt_x"/>
                                          </p:val>
                                        </p:tav>
                                      </p:tavLst>
                                    </p:anim>
                                    <p:anim calcmode="lin" valueType="num">
                                      <p:cBhvr additive="base">
                                        <p:cTn id="102" dur="500" fill="hold"/>
                                        <p:tgtEl>
                                          <p:spTgt spid="405"/>
                                        </p:tgtEl>
                                        <p:attrNameLst>
                                          <p:attrName>ppt_y</p:attrName>
                                        </p:attrNameLst>
                                      </p:cBhvr>
                                      <p:tavLst>
                                        <p:tav tm="0">
                                          <p:val>
                                            <p:strVal val="0-#ppt_h/2"/>
                                          </p:val>
                                        </p:tav>
                                        <p:tav tm="100000">
                                          <p:val>
                                            <p:strVal val="#ppt_y"/>
                                          </p:val>
                                        </p:tav>
                                      </p:tavLst>
                                    </p:anim>
                                  </p:childTnLst>
                                </p:cTn>
                              </p:par>
                              <p:par>
                                <p:cTn id="103" presetID="2" presetClass="entr" presetSubtype="1" decel="4000" fill="hold" nodeType="withEffect">
                                  <p:stCondLst>
                                    <p:cond delay="800"/>
                                  </p:stCondLst>
                                  <p:childTnLst>
                                    <p:set>
                                      <p:cBhvr>
                                        <p:cTn id="104" dur="1" fill="hold">
                                          <p:stCondLst>
                                            <p:cond delay="0"/>
                                          </p:stCondLst>
                                        </p:cTn>
                                        <p:tgtEl>
                                          <p:spTgt spid="406"/>
                                        </p:tgtEl>
                                        <p:attrNameLst>
                                          <p:attrName>style.visibility</p:attrName>
                                        </p:attrNameLst>
                                      </p:cBhvr>
                                      <p:to>
                                        <p:strVal val="visible"/>
                                      </p:to>
                                    </p:set>
                                    <p:anim calcmode="lin" valueType="num">
                                      <p:cBhvr additive="base">
                                        <p:cTn id="105" dur="500" fill="hold"/>
                                        <p:tgtEl>
                                          <p:spTgt spid="406"/>
                                        </p:tgtEl>
                                        <p:attrNameLst>
                                          <p:attrName>ppt_x</p:attrName>
                                        </p:attrNameLst>
                                      </p:cBhvr>
                                      <p:tavLst>
                                        <p:tav tm="0">
                                          <p:val>
                                            <p:strVal val="#ppt_x"/>
                                          </p:val>
                                        </p:tav>
                                        <p:tav tm="100000">
                                          <p:val>
                                            <p:strVal val="#ppt_x"/>
                                          </p:val>
                                        </p:tav>
                                      </p:tavLst>
                                    </p:anim>
                                    <p:anim calcmode="lin" valueType="num">
                                      <p:cBhvr additive="base">
                                        <p:cTn id="106" dur="500" fill="hold"/>
                                        <p:tgtEl>
                                          <p:spTgt spid="406"/>
                                        </p:tgtEl>
                                        <p:attrNameLst>
                                          <p:attrName>ppt_y</p:attrName>
                                        </p:attrNameLst>
                                      </p:cBhvr>
                                      <p:tavLst>
                                        <p:tav tm="0">
                                          <p:val>
                                            <p:strVal val="0-#ppt_h/2"/>
                                          </p:val>
                                        </p:tav>
                                        <p:tav tm="100000">
                                          <p:val>
                                            <p:strVal val="#ppt_y"/>
                                          </p:val>
                                        </p:tav>
                                      </p:tavLst>
                                    </p:anim>
                                  </p:childTnLst>
                                </p:cTn>
                              </p:par>
                              <p:par>
                                <p:cTn id="107" presetID="2" presetClass="entr" presetSubtype="1" decel="4000" fill="hold" nodeType="withEffect">
                                  <p:stCondLst>
                                    <p:cond delay="900"/>
                                  </p:stCondLst>
                                  <p:childTnLst>
                                    <p:set>
                                      <p:cBhvr>
                                        <p:cTn id="108" dur="1" fill="hold">
                                          <p:stCondLst>
                                            <p:cond delay="0"/>
                                          </p:stCondLst>
                                        </p:cTn>
                                        <p:tgtEl>
                                          <p:spTgt spid="407"/>
                                        </p:tgtEl>
                                        <p:attrNameLst>
                                          <p:attrName>style.visibility</p:attrName>
                                        </p:attrNameLst>
                                      </p:cBhvr>
                                      <p:to>
                                        <p:strVal val="visible"/>
                                      </p:to>
                                    </p:set>
                                    <p:anim calcmode="lin" valueType="num">
                                      <p:cBhvr additive="base">
                                        <p:cTn id="109" dur="500" fill="hold"/>
                                        <p:tgtEl>
                                          <p:spTgt spid="407"/>
                                        </p:tgtEl>
                                        <p:attrNameLst>
                                          <p:attrName>ppt_x</p:attrName>
                                        </p:attrNameLst>
                                      </p:cBhvr>
                                      <p:tavLst>
                                        <p:tav tm="0">
                                          <p:val>
                                            <p:strVal val="#ppt_x"/>
                                          </p:val>
                                        </p:tav>
                                        <p:tav tm="100000">
                                          <p:val>
                                            <p:strVal val="#ppt_x"/>
                                          </p:val>
                                        </p:tav>
                                      </p:tavLst>
                                    </p:anim>
                                    <p:anim calcmode="lin" valueType="num">
                                      <p:cBhvr additive="base">
                                        <p:cTn id="110" dur="500" fill="hold"/>
                                        <p:tgtEl>
                                          <p:spTgt spid="407"/>
                                        </p:tgtEl>
                                        <p:attrNameLst>
                                          <p:attrName>ppt_y</p:attrName>
                                        </p:attrNameLst>
                                      </p:cBhvr>
                                      <p:tavLst>
                                        <p:tav tm="0">
                                          <p:val>
                                            <p:strVal val="0-#ppt_h/2"/>
                                          </p:val>
                                        </p:tav>
                                        <p:tav tm="100000">
                                          <p:val>
                                            <p:strVal val="#ppt_y"/>
                                          </p:val>
                                        </p:tav>
                                      </p:tavLst>
                                    </p:anim>
                                  </p:childTnLst>
                                </p:cTn>
                              </p:par>
                              <p:par>
                                <p:cTn id="111" presetID="2" presetClass="entr" presetSubtype="1" decel="4000" fill="hold" nodeType="withEffect">
                                  <p:stCondLst>
                                    <p:cond delay="1000"/>
                                  </p:stCondLst>
                                  <p:childTnLst>
                                    <p:set>
                                      <p:cBhvr>
                                        <p:cTn id="112" dur="1" fill="hold">
                                          <p:stCondLst>
                                            <p:cond delay="0"/>
                                          </p:stCondLst>
                                        </p:cTn>
                                        <p:tgtEl>
                                          <p:spTgt spid="408"/>
                                        </p:tgtEl>
                                        <p:attrNameLst>
                                          <p:attrName>style.visibility</p:attrName>
                                        </p:attrNameLst>
                                      </p:cBhvr>
                                      <p:to>
                                        <p:strVal val="visible"/>
                                      </p:to>
                                    </p:set>
                                    <p:anim calcmode="lin" valueType="num">
                                      <p:cBhvr additive="base">
                                        <p:cTn id="113" dur="500" fill="hold"/>
                                        <p:tgtEl>
                                          <p:spTgt spid="408"/>
                                        </p:tgtEl>
                                        <p:attrNameLst>
                                          <p:attrName>ppt_x</p:attrName>
                                        </p:attrNameLst>
                                      </p:cBhvr>
                                      <p:tavLst>
                                        <p:tav tm="0">
                                          <p:val>
                                            <p:strVal val="#ppt_x"/>
                                          </p:val>
                                        </p:tav>
                                        <p:tav tm="100000">
                                          <p:val>
                                            <p:strVal val="#ppt_x"/>
                                          </p:val>
                                        </p:tav>
                                      </p:tavLst>
                                    </p:anim>
                                    <p:anim calcmode="lin" valueType="num">
                                      <p:cBhvr additive="base">
                                        <p:cTn id="114" dur="500" fill="hold"/>
                                        <p:tgtEl>
                                          <p:spTgt spid="408"/>
                                        </p:tgtEl>
                                        <p:attrNameLst>
                                          <p:attrName>ppt_y</p:attrName>
                                        </p:attrNameLst>
                                      </p:cBhvr>
                                      <p:tavLst>
                                        <p:tav tm="0">
                                          <p:val>
                                            <p:strVal val="0-#ppt_h/2"/>
                                          </p:val>
                                        </p:tav>
                                        <p:tav tm="100000">
                                          <p:val>
                                            <p:strVal val="#ppt_y"/>
                                          </p:val>
                                        </p:tav>
                                      </p:tavLst>
                                    </p:anim>
                                  </p:childTnLst>
                                </p:cTn>
                              </p:par>
                              <p:par>
                                <p:cTn id="115" presetID="2" presetClass="entr" presetSubtype="1" decel="4000" fill="hold" nodeType="withEffect">
                                  <p:stCondLst>
                                    <p:cond delay="1100"/>
                                  </p:stCondLst>
                                  <p:childTnLst>
                                    <p:set>
                                      <p:cBhvr>
                                        <p:cTn id="116" dur="1" fill="hold">
                                          <p:stCondLst>
                                            <p:cond delay="0"/>
                                          </p:stCondLst>
                                        </p:cTn>
                                        <p:tgtEl>
                                          <p:spTgt spid="409"/>
                                        </p:tgtEl>
                                        <p:attrNameLst>
                                          <p:attrName>style.visibility</p:attrName>
                                        </p:attrNameLst>
                                      </p:cBhvr>
                                      <p:to>
                                        <p:strVal val="visible"/>
                                      </p:to>
                                    </p:set>
                                    <p:anim calcmode="lin" valueType="num">
                                      <p:cBhvr additive="base">
                                        <p:cTn id="117" dur="500" fill="hold"/>
                                        <p:tgtEl>
                                          <p:spTgt spid="409"/>
                                        </p:tgtEl>
                                        <p:attrNameLst>
                                          <p:attrName>ppt_x</p:attrName>
                                        </p:attrNameLst>
                                      </p:cBhvr>
                                      <p:tavLst>
                                        <p:tav tm="0">
                                          <p:val>
                                            <p:strVal val="#ppt_x"/>
                                          </p:val>
                                        </p:tav>
                                        <p:tav tm="100000">
                                          <p:val>
                                            <p:strVal val="#ppt_x"/>
                                          </p:val>
                                        </p:tav>
                                      </p:tavLst>
                                    </p:anim>
                                    <p:anim calcmode="lin" valueType="num">
                                      <p:cBhvr additive="base">
                                        <p:cTn id="118" dur="500" fill="hold"/>
                                        <p:tgtEl>
                                          <p:spTgt spid="409"/>
                                        </p:tgtEl>
                                        <p:attrNameLst>
                                          <p:attrName>ppt_y</p:attrName>
                                        </p:attrNameLst>
                                      </p:cBhvr>
                                      <p:tavLst>
                                        <p:tav tm="0">
                                          <p:val>
                                            <p:strVal val="0-#ppt_h/2"/>
                                          </p:val>
                                        </p:tav>
                                        <p:tav tm="100000">
                                          <p:val>
                                            <p:strVal val="#ppt_y"/>
                                          </p:val>
                                        </p:tav>
                                      </p:tavLst>
                                    </p:anim>
                                  </p:childTnLst>
                                </p:cTn>
                              </p:par>
                              <p:par>
                                <p:cTn id="119" presetID="2" presetClass="entr" presetSubtype="1" decel="4000" fill="hold" nodeType="withEffect">
                                  <p:stCondLst>
                                    <p:cond delay="1200"/>
                                  </p:stCondLst>
                                  <p:childTnLst>
                                    <p:set>
                                      <p:cBhvr>
                                        <p:cTn id="120" dur="1" fill="hold">
                                          <p:stCondLst>
                                            <p:cond delay="0"/>
                                          </p:stCondLst>
                                        </p:cTn>
                                        <p:tgtEl>
                                          <p:spTgt spid="410"/>
                                        </p:tgtEl>
                                        <p:attrNameLst>
                                          <p:attrName>style.visibility</p:attrName>
                                        </p:attrNameLst>
                                      </p:cBhvr>
                                      <p:to>
                                        <p:strVal val="visible"/>
                                      </p:to>
                                    </p:set>
                                    <p:anim calcmode="lin" valueType="num">
                                      <p:cBhvr additive="base">
                                        <p:cTn id="121" dur="500" fill="hold"/>
                                        <p:tgtEl>
                                          <p:spTgt spid="410"/>
                                        </p:tgtEl>
                                        <p:attrNameLst>
                                          <p:attrName>ppt_x</p:attrName>
                                        </p:attrNameLst>
                                      </p:cBhvr>
                                      <p:tavLst>
                                        <p:tav tm="0">
                                          <p:val>
                                            <p:strVal val="#ppt_x"/>
                                          </p:val>
                                        </p:tav>
                                        <p:tav tm="100000">
                                          <p:val>
                                            <p:strVal val="#ppt_x"/>
                                          </p:val>
                                        </p:tav>
                                      </p:tavLst>
                                    </p:anim>
                                    <p:anim calcmode="lin" valueType="num">
                                      <p:cBhvr additive="base">
                                        <p:cTn id="122" dur="500" fill="hold"/>
                                        <p:tgtEl>
                                          <p:spTgt spid="410"/>
                                        </p:tgtEl>
                                        <p:attrNameLst>
                                          <p:attrName>ppt_y</p:attrName>
                                        </p:attrNameLst>
                                      </p:cBhvr>
                                      <p:tavLst>
                                        <p:tav tm="0">
                                          <p:val>
                                            <p:strVal val="0-#ppt_h/2"/>
                                          </p:val>
                                        </p:tav>
                                        <p:tav tm="100000">
                                          <p:val>
                                            <p:strVal val="#ppt_y"/>
                                          </p:val>
                                        </p:tav>
                                      </p:tavLst>
                                    </p:anim>
                                  </p:childTnLst>
                                </p:cTn>
                              </p:par>
                              <p:par>
                                <p:cTn id="123" presetID="2" presetClass="entr" presetSubtype="1" decel="4000" fill="hold" nodeType="withEffect">
                                  <p:stCondLst>
                                    <p:cond delay="1300"/>
                                  </p:stCondLst>
                                  <p:childTnLst>
                                    <p:set>
                                      <p:cBhvr>
                                        <p:cTn id="124" dur="1" fill="hold">
                                          <p:stCondLst>
                                            <p:cond delay="0"/>
                                          </p:stCondLst>
                                        </p:cTn>
                                        <p:tgtEl>
                                          <p:spTgt spid="411"/>
                                        </p:tgtEl>
                                        <p:attrNameLst>
                                          <p:attrName>style.visibility</p:attrName>
                                        </p:attrNameLst>
                                      </p:cBhvr>
                                      <p:to>
                                        <p:strVal val="visible"/>
                                      </p:to>
                                    </p:set>
                                    <p:anim calcmode="lin" valueType="num">
                                      <p:cBhvr additive="base">
                                        <p:cTn id="125" dur="500" fill="hold"/>
                                        <p:tgtEl>
                                          <p:spTgt spid="411"/>
                                        </p:tgtEl>
                                        <p:attrNameLst>
                                          <p:attrName>ppt_x</p:attrName>
                                        </p:attrNameLst>
                                      </p:cBhvr>
                                      <p:tavLst>
                                        <p:tav tm="0">
                                          <p:val>
                                            <p:strVal val="#ppt_x"/>
                                          </p:val>
                                        </p:tav>
                                        <p:tav tm="100000">
                                          <p:val>
                                            <p:strVal val="#ppt_x"/>
                                          </p:val>
                                        </p:tav>
                                      </p:tavLst>
                                    </p:anim>
                                    <p:anim calcmode="lin" valueType="num">
                                      <p:cBhvr additive="base">
                                        <p:cTn id="126" dur="500" fill="hold"/>
                                        <p:tgtEl>
                                          <p:spTgt spid="411"/>
                                        </p:tgtEl>
                                        <p:attrNameLst>
                                          <p:attrName>ppt_y</p:attrName>
                                        </p:attrNameLst>
                                      </p:cBhvr>
                                      <p:tavLst>
                                        <p:tav tm="0">
                                          <p:val>
                                            <p:strVal val="0-#ppt_h/2"/>
                                          </p:val>
                                        </p:tav>
                                        <p:tav tm="100000">
                                          <p:val>
                                            <p:strVal val="#ppt_y"/>
                                          </p:val>
                                        </p:tav>
                                      </p:tavLst>
                                    </p:anim>
                                  </p:childTnLst>
                                </p:cTn>
                              </p:par>
                              <p:par>
                                <p:cTn id="127" presetID="2" presetClass="entr" presetSubtype="1" decel="4000" fill="hold" nodeType="withEffect">
                                  <p:stCondLst>
                                    <p:cond delay="1400"/>
                                  </p:stCondLst>
                                  <p:childTnLst>
                                    <p:set>
                                      <p:cBhvr>
                                        <p:cTn id="128" dur="1" fill="hold">
                                          <p:stCondLst>
                                            <p:cond delay="0"/>
                                          </p:stCondLst>
                                        </p:cTn>
                                        <p:tgtEl>
                                          <p:spTgt spid="412"/>
                                        </p:tgtEl>
                                        <p:attrNameLst>
                                          <p:attrName>style.visibility</p:attrName>
                                        </p:attrNameLst>
                                      </p:cBhvr>
                                      <p:to>
                                        <p:strVal val="visible"/>
                                      </p:to>
                                    </p:set>
                                    <p:anim calcmode="lin" valueType="num">
                                      <p:cBhvr additive="base">
                                        <p:cTn id="129" dur="500" fill="hold"/>
                                        <p:tgtEl>
                                          <p:spTgt spid="412"/>
                                        </p:tgtEl>
                                        <p:attrNameLst>
                                          <p:attrName>ppt_x</p:attrName>
                                        </p:attrNameLst>
                                      </p:cBhvr>
                                      <p:tavLst>
                                        <p:tav tm="0">
                                          <p:val>
                                            <p:strVal val="#ppt_x"/>
                                          </p:val>
                                        </p:tav>
                                        <p:tav tm="100000">
                                          <p:val>
                                            <p:strVal val="#ppt_x"/>
                                          </p:val>
                                        </p:tav>
                                      </p:tavLst>
                                    </p:anim>
                                    <p:anim calcmode="lin" valueType="num">
                                      <p:cBhvr additive="base">
                                        <p:cTn id="130" dur="500" fill="hold"/>
                                        <p:tgtEl>
                                          <p:spTgt spid="412"/>
                                        </p:tgtEl>
                                        <p:attrNameLst>
                                          <p:attrName>ppt_y</p:attrName>
                                        </p:attrNameLst>
                                      </p:cBhvr>
                                      <p:tavLst>
                                        <p:tav tm="0">
                                          <p:val>
                                            <p:strVal val="0-#ppt_h/2"/>
                                          </p:val>
                                        </p:tav>
                                        <p:tav tm="100000">
                                          <p:val>
                                            <p:strVal val="#ppt_y"/>
                                          </p:val>
                                        </p:tav>
                                      </p:tavLst>
                                    </p:anim>
                                  </p:childTnLst>
                                </p:cTn>
                              </p:par>
                              <p:par>
                                <p:cTn id="131" presetID="2" presetClass="entr" presetSubtype="1" decel="4000" fill="hold" nodeType="withEffect">
                                  <p:stCondLst>
                                    <p:cond delay="1500"/>
                                  </p:stCondLst>
                                  <p:childTnLst>
                                    <p:set>
                                      <p:cBhvr>
                                        <p:cTn id="132" dur="1" fill="hold">
                                          <p:stCondLst>
                                            <p:cond delay="0"/>
                                          </p:stCondLst>
                                        </p:cTn>
                                        <p:tgtEl>
                                          <p:spTgt spid="413"/>
                                        </p:tgtEl>
                                        <p:attrNameLst>
                                          <p:attrName>style.visibility</p:attrName>
                                        </p:attrNameLst>
                                      </p:cBhvr>
                                      <p:to>
                                        <p:strVal val="visible"/>
                                      </p:to>
                                    </p:set>
                                    <p:anim calcmode="lin" valueType="num">
                                      <p:cBhvr additive="base">
                                        <p:cTn id="133" dur="500" fill="hold"/>
                                        <p:tgtEl>
                                          <p:spTgt spid="413"/>
                                        </p:tgtEl>
                                        <p:attrNameLst>
                                          <p:attrName>ppt_x</p:attrName>
                                        </p:attrNameLst>
                                      </p:cBhvr>
                                      <p:tavLst>
                                        <p:tav tm="0">
                                          <p:val>
                                            <p:strVal val="#ppt_x"/>
                                          </p:val>
                                        </p:tav>
                                        <p:tav tm="100000">
                                          <p:val>
                                            <p:strVal val="#ppt_x"/>
                                          </p:val>
                                        </p:tav>
                                      </p:tavLst>
                                    </p:anim>
                                    <p:anim calcmode="lin" valueType="num">
                                      <p:cBhvr additive="base">
                                        <p:cTn id="134" dur="500" fill="hold"/>
                                        <p:tgtEl>
                                          <p:spTgt spid="413"/>
                                        </p:tgtEl>
                                        <p:attrNameLst>
                                          <p:attrName>ppt_y</p:attrName>
                                        </p:attrNameLst>
                                      </p:cBhvr>
                                      <p:tavLst>
                                        <p:tav tm="0">
                                          <p:val>
                                            <p:strVal val="0-#ppt_h/2"/>
                                          </p:val>
                                        </p:tav>
                                        <p:tav tm="100000">
                                          <p:val>
                                            <p:strVal val="#ppt_y"/>
                                          </p:val>
                                        </p:tav>
                                      </p:tavLst>
                                    </p:anim>
                                  </p:childTnLst>
                                </p:cTn>
                              </p:par>
                              <p:par>
                                <p:cTn id="135" presetID="2" presetClass="entr" presetSubtype="1" decel="4000" fill="hold" nodeType="withEffect">
                                  <p:stCondLst>
                                    <p:cond delay="1600"/>
                                  </p:stCondLst>
                                  <p:childTnLst>
                                    <p:set>
                                      <p:cBhvr>
                                        <p:cTn id="136" dur="1" fill="hold">
                                          <p:stCondLst>
                                            <p:cond delay="0"/>
                                          </p:stCondLst>
                                        </p:cTn>
                                        <p:tgtEl>
                                          <p:spTgt spid="414"/>
                                        </p:tgtEl>
                                        <p:attrNameLst>
                                          <p:attrName>style.visibility</p:attrName>
                                        </p:attrNameLst>
                                      </p:cBhvr>
                                      <p:to>
                                        <p:strVal val="visible"/>
                                      </p:to>
                                    </p:set>
                                    <p:anim calcmode="lin" valueType="num">
                                      <p:cBhvr additive="base">
                                        <p:cTn id="137" dur="500" fill="hold"/>
                                        <p:tgtEl>
                                          <p:spTgt spid="414"/>
                                        </p:tgtEl>
                                        <p:attrNameLst>
                                          <p:attrName>ppt_x</p:attrName>
                                        </p:attrNameLst>
                                      </p:cBhvr>
                                      <p:tavLst>
                                        <p:tav tm="0">
                                          <p:val>
                                            <p:strVal val="#ppt_x"/>
                                          </p:val>
                                        </p:tav>
                                        <p:tav tm="100000">
                                          <p:val>
                                            <p:strVal val="#ppt_x"/>
                                          </p:val>
                                        </p:tav>
                                      </p:tavLst>
                                    </p:anim>
                                    <p:anim calcmode="lin" valueType="num">
                                      <p:cBhvr additive="base">
                                        <p:cTn id="138" dur="500" fill="hold"/>
                                        <p:tgtEl>
                                          <p:spTgt spid="414"/>
                                        </p:tgtEl>
                                        <p:attrNameLst>
                                          <p:attrName>ppt_y</p:attrName>
                                        </p:attrNameLst>
                                      </p:cBhvr>
                                      <p:tavLst>
                                        <p:tav tm="0">
                                          <p:val>
                                            <p:strVal val="0-#ppt_h/2"/>
                                          </p:val>
                                        </p:tav>
                                        <p:tav tm="100000">
                                          <p:val>
                                            <p:strVal val="#ppt_y"/>
                                          </p:val>
                                        </p:tav>
                                      </p:tavLst>
                                    </p:anim>
                                  </p:childTnLst>
                                </p:cTn>
                              </p:par>
                              <p:par>
                                <p:cTn id="139" presetID="2" presetClass="entr" presetSubtype="1" decel="4000" fill="hold" nodeType="withEffect">
                                  <p:stCondLst>
                                    <p:cond delay="200"/>
                                  </p:stCondLst>
                                  <p:childTnLst>
                                    <p:set>
                                      <p:cBhvr>
                                        <p:cTn id="140" dur="1" fill="hold">
                                          <p:stCondLst>
                                            <p:cond delay="0"/>
                                          </p:stCondLst>
                                        </p:cTn>
                                        <p:tgtEl>
                                          <p:spTgt spid="448"/>
                                        </p:tgtEl>
                                        <p:attrNameLst>
                                          <p:attrName>style.visibility</p:attrName>
                                        </p:attrNameLst>
                                      </p:cBhvr>
                                      <p:to>
                                        <p:strVal val="visible"/>
                                      </p:to>
                                    </p:set>
                                    <p:anim calcmode="lin" valueType="num">
                                      <p:cBhvr additive="base">
                                        <p:cTn id="141" dur="500" fill="hold"/>
                                        <p:tgtEl>
                                          <p:spTgt spid="448"/>
                                        </p:tgtEl>
                                        <p:attrNameLst>
                                          <p:attrName>ppt_x</p:attrName>
                                        </p:attrNameLst>
                                      </p:cBhvr>
                                      <p:tavLst>
                                        <p:tav tm="0">
                                          <p:val>
                                            <p:strVal val="#ppt_x"/>
                                          </p:val>
                                        </p:tav>
                                        <p:tav tm="100000">
                                          <p:val>
                                            <p:strVal val="#ppt_x"/>
                                          </p:val>
                                        </p:tav>
                                      </p:tavLst>
                                    </p:anim>
                                    <p:anim calcmode="lin" valueType="num">
                                      <p:cBhvr additive="base">
                                        <p:cTn id="142" dur="500" fill="hold"/>
                                        <p:tgtEl>
                                          <p:spTgt spid="448"/>
                                        </p:tgtEl>
                                        <p:attrNameLst>
                                          <p:attrName>ppt_y</p:attrName>
                                        </p:attrNameLst>
                                      </p:cBhvr>
                                      <p:tavLst>
                                        <p:tav tm="0">
                                          <p:val>
                                            <p:strVal val="0-#ppt_h/2"/>
                                          </p:val>
                                        </p:tav>
                                        <p:tav tm="100000">
                                          <p:val>
                                            <p:strVal val="#ppt_y"/>
                                          </p:val>
                                        </p:tav>
                                      </p:tavLst>
                                    </p:anim>
                                  </p:childTnLst>
                                </p:cTn>
                              </p:par>
                              <p:par>
                                <p:cTn id="143" presetID="2" presetClass="entr" presetSubtype="1" decel="4000" fill="hold" nodeType="withEffect">
                                  <p:stCondLst>
                                    <p:cond delay="300"/>
                                  </p:stCondLst>
                                  <p:childTnLst>
                                    <p:set>
                                      <p:cBhvr>
                                        <p:cTn id="144" dur="1" fill="hold">
                                          <p:stCondLst>
                                            <p:cond delay="0"/>
                                          </p:stCondLst>
                                        </p:cTn>
                                        <p:tgtEl>
                                          <p:spTgt spid="449"/>
                                        </p:tgtEl>
                                        <p:attrNameLst>
                                          <p:attrName>style.visibility</p:attrName>
                                        </p:attrNameLst>
                                      </p:cBhvr>
                                      <p:to>
                                        <p:strVal val="visible"/>
                                      </p:to>
                                    </p:set>
                                    <p:anim calcmode="lin" valueType="num">
                                      <p:cBhvr additive="base">
                                        <p:cTn id="145" dur="500" fill="hold"/>
                                        <p:tgtEl>
                                          <p:spTgt spid="449"/>
                                        </p:tgtEl>
                                        <p:attrNameLst>
                                          <p:attrName>ppt_x</p:attrName>
                                        </p:attrNameLst>
                                      </p:cBhvr>
                                      <p:tavLst>
                                        <p:tav tm="0">
                                          <p:val>
                                            <p:strVal val="#ppt_x"/>
                                          </p:val>
                                        </p:tav>
                                        <p:tav tm="100000">
                                          <p:val>
                                            <p:strVal val="#ppt_x"/>
                                          </p:val>
                                        </p:tav>
                                      </p:tavLst>
                                    </p:anim>
                                    <p:anim calcmode="lin" valueType="num">
                                      <p:cBhvr additive="base">
                                        <p:cTn id="146" dur="500" fill="hold"/>
                                        <p:tgtEl>
                                          <p:spTgt spid="449"/>
                                        </p:tgtEl>
                                        <p:attrNameLst>
                                          <p:attrName>ppt_y</p:attrName>
                                        </p:attrNameLst>
                                      </p:cBhvr>
                                      <p:tavLst>
                                        <p:tav tm="0">
                                          <p:val>
                                            <p:strVal val="0-#ppt_h/2"/>
                                          </p:val>
                                        </p:tav>
                                        <p:tav tm="100000">
                                          <p:val>
                                            <p:strVal val="#ppt_y"/>
                                          </p:val>
                                        </p:tav>
                                      </p:tavLst>
                                    </p:anim>
                                  </p:childTnLst>
                                </p:cTn>
                              </p:par>
                              <p:par>
                                <p:cTn id="147" presetID="2" presetClass="entr" presetSubtype="1" decel="4000" fill="hold" nodeType="withEffect">
                                  <p:stCondLst>
                                    <p:cond delay="400"/>
                                  </p:stCondLst>
                                  <p:childTnLst>
                                    <p:set>
                                      <p:cBhvr>
                                        <p:cTn id="148" dur="1" fill="hold">
                                          <p:stCondLst>
                                            <p:cond delay="0"/>
                                          </p:stCondLst>
                                        </p:cTn>
                                        <p:tgtEl>
                                          <p:spTgt spid="450"/>
                                        </p:tgtEl>
                                        <p:attrNameLst>
                                          <p:attrName>style.visibility</p:attrName>
                                        </p:attrNameLst>
                                      </p:cBhvr>
                                      <p:to>
                                        <p:strVal val="visible"/>
                                      </p:to>
                                    </p:set>
                                    <p:anim calcmode="lin" valueType="num">
                                      <p:cBhvr additive="base">
                                        <p:cTn id="149" dur="500" fill="hold"/>
                                        <p:tgtEl>
                                          <p:spTgt spid="450"/>
                                        </p:tgtEl>
                                        <p:attrNameLst>
                                          <p:attrName>ppt_x</p:attrName>
                                        </p:attrNameLst>
                                      </p:cBhvr>
                                      <p:tavLst>
                                        <p:tav tm="0">
                                          <p:val>
                                            <p:strVal val="#ppt_x"/>
                                          </p:val>
                                        </p:tav>
                                        <p:tav tm="100000">
                                          <p:val>
                                            <p:strVal val="#ppt_x"/>
                                          </p:val>
                                        </p:tav>
                                      </p:tavLst>
                                    </p:anim>
                                    <p:anim calcmode="lin" valueType="num">
                                      <p:cBhvr additive="base">
                                        <p:cTn id="150" dur="500" fill="hold"/>
                                        <p:tgtEl>
                                          <p:spTgt spid="450"/>
                                        </p:tgtEl>
                                        <p:attrNameLst>
                                          <p:attrName>ppt_y</p:attrName>
                                        </p:attrNameLst>
                                      </p:cBhvr>
                                      <p:tavLst>
                                        <p:tav tm="0">
                                          <p:val>
                                            <p:strVal val="0-#ppt_h/2"/>
                                          </p:val>
                                        </p:tav>
                                        <p:tav tm="100000">
                                          <p:val>
                                            <p:strVal val="#ppt_y"/>
                                          </p:val>
                                        </p:tav>
                                      </p:tavLst>
                                    </p:anim>
                                  </p:childTnLst>
                                </p:cTn>
                              </p:par>
                              <p:par>
                                <p:cTn id="151" presetID="2" presetClass="entr" presetSubtype="1" decel="4000" fill="hold" nodeType="withEffect">
                                  <p:stCondLst>
                                    <p:cond delay="500"/>
                                  </p:stCondLst>
                                  <p:childTnLst>
                                    <p:set>
                                      <p:cBhvr>
                                        <p:cTn id="152" dur="1" fill="hold">
                                          <p:stCondLst>
                                            <p:cond delay="0"/>
                                          </p:stCondLst>
                                        </p:cTn>
                                        <p:tgtEl>
                                          <p:spTgt spid="451"/>
                                        </p:tgtEl>
                                        <p:attrNameLst>
                                          <p:attrName>style.visibility</p:attrName>
                                        </p:attrNameLst>
                                      </p:cBhvr>
                                      <p:to>
                                        <p:strVal val="visible"/>
                                      </p:to>
                                    </p:set>
                                    <p:anim calcmode="lin" valueType="num">
                                      <p:cBhvr additive="base">
                                        <p:cTn id="153" dur="500" fill="hold"/>
                                        <p:tgtEl>
                                          <p:spTgt spid="451"/>
                                        </p:tgtEl>
                                        <p:attrNameLst>
                                          <p:attrName>ppt_x</p:attrName>
                                        </p:attrNameLst>
                                      </p:cBhvr>
                                      <p:tavLst>
                                        <p:tav tm="0">
                                          <p:val>
                                            <p:strVal val="#ppt_x"/>
                                          </p:val>
                                        </p:tav>
                                        <p:tav tm="100000">
                                          <p:val>
                                            <p:strVal val="#ppt_x"/>
                                          </p:val>
                                        </p:tav>
                                      </p:tavLst>
                                    </p:anim>
                                    <p:anim calcmode="lin" valueType="num">
                                      <p:cBhvr additive="base">
                                        <p:cTn id="154" dur="500" fill="hold"/>
                                        <p:tgtEl>
                                          <p:spTgt spid="451"/>
                                        </p:tgtEl>
                                        <p:attrNameLst>
                                          <p:attrName>ppt_y</p:attrName>
                                        </p:attrNameLst>
                                      </p:cBhvr>
                                      <p:tavLst>
                                        <p:tav tm="0">
                                          <p:val>
                                            <p:strVal val="0-#ppt_h/2"/>
                                          </p:val>
                                        </p:tav>
                                        <p:tav tm="100000">
                                          <p:val>
                                            <p:strVal val="#ppt_y"/>
                                          </p:val>
                                        </p:tav>
                                      </p:tavLst>
                                    </p:anim>
                                  </p:childTnLst>
                                </p:cTn>
                              </p:par>
                              <p:par>
                                <p:cTn id="155" presetID="2" presetClass="entr" presetSubtype="1" decel="4000" fill="hold" nodeType="withEffect">
                                  <p:stCondLst>
                                    <p:cond delay="600"/>
                                  </p:stCondLst>
                                  <p:childTnLst>
                                    <p:set>
                                      <p:cBhvr>
                                        <p:cTn id="156" dur="1" fill="hold">
                                          <p:stCondLst>
                                            <p:cond delay="0"/>
                                          </p:stCondLst>
                                        </p:cTn>
                                        <p:tgtEl>
                                          <p:spTgt spid="452"/>
                                        </p:tgtEl>
                                        <p:attrNameLst>
                                          <p:attrName>style.visibility</p:attrName>
                                        </p:attrNameLst>
                                      </p:cBhvr>
                                      <p:to>
                                        <p:strVal val="visible"/>
                                      </p:to>
                                    </p:set>
                                    <p:anim calcmode="lin" valueType="num">
                                      <p:cBhvr additive="base">
                                        <p:cTn id="157" dur="500" fill="hold"/>
                                        <p:tgtEl>
                                          <p:spTgt spid="452"/>
                                        </p:tgtEl>
                                        <p:attrNameLst>
                                          <p:attrName>ppt_x</p:attrName>
                                        </p:attrNameLst>
                                      </p:cBhvr>
                                      <p:tavLst>
                                        <p:tav tm="0">
                                          <p:val>
                                            <p:strVal val="#ppt_x"/>
                                          </p:val>
                                        </p:tav>
                                        <p:tav tm="100000">
                                          <p:val>
                                            <p:strVal val="#ppt_x"/>
                                          </p:val>
                                        </p:tav>
                                      </p:tavLst>
                                    </p:anim>
                                    <p:anim calcmode="lin" valueType="num">
                                      <p:cBhvr additive="base">
                                        <p:cTn id="158" dur="500" fill="hold"/>
                                        <p:tgtEl>
                                          <p:spTgt spid="452"/>
                                        </p:tgtEl>
                                        <p:attrNameLst>
                                          <p:attrName>ppt_y</p:attrName>
                                        </p:attrNameLst>
                                      </p:cBhvr>
                                      <p:tavLst>
                                        <p:tav tm="0">
                                          <p:val>
                                            <p:strVal val="0-#ppt_h/2"/>
                                          </p:val>
                                        </p:tav>
                                        <p:tav tm="100000">
                                          <p:val>
                                            <p:strVal val="#ppt_y"/>
                                          </p:val>
                                        </p:tav>
                                      </p:tavLst>
                                    </p:anim>
                                  </p:childTnLst>
                                </p:cTn>
                              </p:par>
                              <p:par>
                                <p:cTn id="159" presetID="2" presetClass="entr" presetSubtype="1" decel="4000" fill="hold" nodeType="withEffect">
                                  <p:stCondLst>
                                    <p:cond delay="700"/>
                                  </p:stCondLst>
                                  <p:childTnLst>
                                    <p:set>
                                      <p:cBhvr>
                                        <p:cTn id="160" dur="1" fill="hold">
                                          <p:stCondLst>
                                            <p:cond delay="0"/>
                                          </p:stCondLst>
                                        </p:cTn>
                                        <p:tgtEl>
                                          <p:spTgt spid="453"/>
                                        </p:tgtEl>
                                        <p:attrNameLst>
                                          <p:attrName>style.visibility</p:attrName>
                                        </p:attrNameLst>
                                      </p:cBhvr>
                                      <p:to>
                                        <p:strVal val="visible"/>
                                      </p:to>
                                    </p:set>
                                    <p:anim calcmode="lin" valueType="num">
                                      <p:cBhvr additive="base">
                                        <p:cTn id="161" dur="500" fill="hold"/>
                                        <p:tgtEl>
                                          <p:spTgt spid="453"/>
                                        </p:tgtEl>
                                        <p:attrNameLst>
                                          <p:attrName>ppt_x</p:attrName>
                                        </p:attrNameLst>
                                      </p:cBhvr>
                                      <p:tavLst>
                                        <p:tav tm="0">
                                          <p:val>
                                            <p:strVal val="#ppt_x"/>
                                          </p:val>
                                        </p:tav>
                                        <p:tav tm="100000">
                                          <p:val>
                                            <p:strVal val="#ppt_x"/>
                                          </p:val>
                                        </p:tav>
                                      </p:tavLst>
                                    </p:anim>
                                    <p:anim calcmode="lin" valueType="num">
                                      <p:cBhvr additive="base">
                                        <p:cTn id="162" dur="500" fill="hold"/>
                                        <p:tgtEl>
                                          <p:spTgt spid="453"/>
                                        </p:tgtEl>
                                        <p:attrNameLst>
                                          <p:attrName>ppt_y</p:attrName>
                                        </p:attrNameLst>
                                      </p:cBhvr>
                                      <p:tavLst>
                                        <p:tav tm="0">
                                          <p:val>
                                            <p:strVal val="0-#ppt_h/2"/>
                                          </p:val>
                                        </p:tav>
                                        <p:tav tm="100000">
                                          <p:val>
                                            <p:strVal val="#ppt_y"/>
                                          </p:val>
                                        </p:tav>
                                      </p:tavLst>
                                    </p:anim>
                                  </p:childTnLst>
                                </p:cTn>
                              </p:par>
                              <p:par>
                                <p:cTn id="163" presetID="2" presetClass="entr" presetSubtype="1" decel="4000" fill="hold" nodeType="withEffect">
                                  <p:stCondLst>
                                    <p:cond delay="800"/>
                                  </p:stCondLst>
                                  <p:childTnLst>
                                    <p:set>
                                      <p:cBhvr>
                                        <p:cTn id="164" dur="1" fill="hold">
                                          <p:stCondLst>
                                            <p:cond delay="0"/>
                                          </p:stCondLst>
                                        </p:cTn>
                                        <p:tgtEl>
                                          <p:spTgt spid="454"/>
                                        </p:tgtEl>
                                        <p:attrNameLst>
                                          <p:attrName>style.visibility</p:attrName>
                                        </p:attrNameLst>
                                      </p:cBhvr>
                                      <p:to>
                                        <p:strVal val="visible"/>
                                      </p:to>
                                    </p:set>
                                    <p:anim calcmode="lin" valueType="num">
                                      <p:cBhvr additive="base">
                                        <p:cTn id="165" dur="500" fill="hold"/>
                                        <p:tgtEl>
                                          <p:spTgt spid="454"/>
                                        </p:tgtEl>
                                        <p:attrNameLst>
                                          <p:attrName>ppt_x</p:attrName>
                                        </p:attrNameLst>
                                      </p:cBhvr>
                                      <p:tavLst>
                                        <p:tav tm="0">
                                          <p:val>
                                            <p:strVal val="#ppt_x"/>
                                          </p:val>
                                        </p:tav>
                                        <p:tav tm="100000">
                                          <p:val>
                                            <p:strVal val="#ppt_x"/>
                                          </p:val>
                                        </p:tav>
                                      </p:tavLst>
                                    </p:anim>
                                    <p:anim calcmode="lin" valueType="num">
                                      <p:cBhvr additive="base">
                                        <p:cTn id="166" dur="500" fill="hold"/>
                                        <p:tgtEl>
                                          <p:spTgt spid="454"/>
                                        </p:tgtEl>
                                        <p:attrNameLst>
                                          <p:attrName>ppt_y</p:attrName>
                                        </p:attrNameLst>
                                      </p:cBhvr>
                                      <p:tavLst>
                                        <p:tav tm="0">
                                          <p:val>
                                            <p:strVal val="0-#ppt_h/2"/>
                                          </p:val>
                                        </p:tav>
                                        <p:tav tm="100000">
                                          <p:val>
                                            <p:strVal val="#ppt_y"/>
                                          </p:val>
                                        </p:tav>
                                      </p:tavLst>
                                    </p:anim>
                                  </p:childTnLst>
                                </p:cTn>
                              </p:par>
                              <p:par>
                                <p:cTn id="167" presetID="2" presetClass="entr" presetSubtype="1" decel="4000" fill="hold" nodeType="withEffect">
                                  <p:stCondLst>
                                    <p:cond delay="900"/>
                                  </p:stCondLst>
                                  <p:childTnLst>
                                    <p:set>
                                      <p:cBhvr>
                                        <p:cTn id="168" dur="1" fill="hold">
                                          <p:stCondLst>
                                            <p:cond delay="0"/>
                                          </p:stCondLst>
                                        </p:cTn>
                                        <p:tgtEl>
                                          <p:spTgt spid="455"/>
                                        </p:tgtEl>
                                        <p:attrNameLst>
                                          <p:attrName>style.visibility</p:attrName>
                                        </p:attrNameLst>
                                      </p:cBhvr>
                                      <p:to>
                                        <p:strVal val="visible"/>
                                      </p:to>
                                    </p:set>
                                    <p:anim calcmode="lin" valueType="num">
                                      <p:cBhvr additive="base">
                                        <p:cTn id="169" dur="500" fill="hold"/>
                                        <p:tgtEl>
                                          <p:spTgt spid="455"/>
                                        </p:tgtEl>
                                        <p:attrNameLst>
                                          <p:attrName>ppt_x</p:attrName>
                                        </p:attrNameLst>
                                      </p:cBhvr>
                                      <p:tavLst>
                                        <p:tav tm="0">
                                          <p:val>
                                            <p:strVal val="#ppt_x"/>
                                          </p:val>
                                        </p:tav>
                                        <p:tav tm="100000">
                                          <p:val>
                                            <p:strVal val="#ppt_x"/>
                                          </p:val>
                                        </p:tav>
                                      </p:tavLst>
                                    </p:anim>
                                    <p:anim calcmode="lin" valueType="num">
                                      <p:cBhvr additive="base">
                                        <p:cTn id="170" dur="500" fill="hold"/>
                                        <p:tgtEl>
                                          <p:spTgt spid="455"/>
                                        </p:tgtEl>
                                        <p:attrNameLst>
                                          <p:attrName>ppt_y</p:attrName>
                                        </p:attrNameLst>
                                      </p:cBhvr>
                                      <p:tavLst>
                                        <p:tav tm="0">
                                          <p:val>
                                            <p:strVal val="0-#ppt_h/2"/>
                                          </p:val>
                                        </p:tav>
                                        <p:tav tm="100000">
                                          <p:val>
                                            <p:strVal val="#ppt_y"/>
                                          </p:val>
                                        </p:tav>
                                      </p:tavLst>
                                    </p:anim>
                                  </p:childTnLst>
                                </p:cTn>
                              </p:par>
                              <p:par>
                                <p:cTn id="171" presetID="2" presetClass="entr" presetSubtype="1" decel="4000" fill="hold" nodeType="withEffect">
                                  <p:stCondLst>
                                    <p:cond delay="1000"/>
                                  </p:stCondLst>
                                  <p:childTnLst>
                                    <p:set>
                                      <p:cBhvr>
                                        <p:cTn id="172" dur="1" fill="hold">
                                          <p:stCondLst>
                                            <p:cond delay="0"/>
                                          </p:stCondLst>
                                        </p:cTn>
                                        <p:tgtEl>
                                          <p:spTgt spid="456"/>
                                        </p:tgtEl>
                                        <p:attrNameLst>
                                          <p:attrName>style.visibility</p:attrName>
                                        </p:attrNameLst>
                                      </p:cBhvr>
                                      <p:to>
                                        <p:strVal val="visible"/>
                                      </p:to>
                                    </p:set>
                                    <p:anim calcmode="lin" valueType="num">
                                      <p:cBhvr additive="base">
                                        <p:cTn id="173" dur="500" fill="hold"/>
                                        <p:tgtEl>
                                          <p:spTgt spid="456"/>
                                        </p:tgtEl>
                                        <p:attrNameLst>
                                          <p:attrName>ppt_x</p:attrName>
                                        </p:attrNameLst>
                                      </p:cBhvr>
                                      <p:tavLst>
                                        <p:tav tm="0">
                                          <p:val>
                                            <p:strVal val="#ppt_x"/>
                                          </p:val>
                                        </p:tav>
                                        <p:tav tm="100000">
                                          <p:val>
                                            <p:strVal val="#ppt_x"/>
                                          </p:val>
                                        </p:tav>
                                      </p:tavLst>
                                    </p:anim>
                                    <p:anim calcmode="lin" valueType="num">
                                      <p:cBhvr additive="base">
                                        <p:cTn id="174" dur="500" fill="hold"/>
                                        <p:tgtEl>
                                          <p:spTgt spid="456"/>
                                        </p:tgtEl>
                                        <p:attrNameLst>
                                          <p:attrName>ppt_y</p:attrName>
                                        </p:attrNameLst>
                                      </p:cBhvr>
                                      <p:tavLst>
                                        <p:tav tm="0">
                                          <p:val>
                                            <p:strVal val="0-#ppt_h/2"/>
                                          </p:val>
                                        </p:tav>
                                        <p:tav tm="100000">
                                          <p:val>
                                            <p:strVal val="#ppt_y"/>
                                          </p:val>
                                        </p:tav>
                                      </p:tavLst>
                                    </p:anim>
                                  </p:childTnLst>
                                </p:cTn>
                              </p:par>
                              <p:par>
                                <p:cTn id="175" presetID="2" presetClass="entr" presetSubtype="1" decel="4000" fill="hold" nodeType="withEffect">
                                  <p:stCondLst>
                                    <p:cond delay="1100"/>
                                  </p:stCondLst>
                                  <p:childTnLst>
                                    <p:set>
                                      <p:cBhvr>
                                        <p:cTn id="176" dur="1" fill="hold">
                                          <p:stCondLst>
                                            <p:cond delay="0"/>
                                          </p:stCondLst>
                                        </p:cTn>
                                        <p:tgtEl>
                                          <p:spTgt spid="457"/>
                                        </p:tgtEl>
                                        <p:attrNameLst>
                                          <p:attrName>style.visibility</p:attrName>
                                        </p:attrNameLst>
                                      </p:cBhvr>
                                      <p:to>
                                        <p:strVal val="visible"/>
                                      </p:to>
                                    </p:set>
                                    <p:anim calcmode="lin" valueType="num">
                                      <p:cBhvr additive="base">
                                        <p:cTn id="177" dur="500" fill="hold"/>
                                        <p:tgtEl>
                                          <p:spTgt spid="457"/>
                                        </p:tgtEl>
                                        <p:attrNameLst>
                                          <p:attrName>ppt_x</p:attrName>
                                        </p:attrNameLst>
                                      </p:cBhvr>
                                      <p:tavLst>
                                        <p:tav tm="0">
                                          <p:val>
                                            <p:strVal val="#ppt_x"/>
                                          </p:val>
                                        </p:tav>
                                        <p:tav tm="100000">
                                          <p:val>
                                            <p:strVal val="#ppt_x"/>
                                          </p:val>
                                        </p:tav>
                                      </p:tavLst>
                                    </p:anim>
                                    <p:anim calcmode="lin" valueType="num">
                                      <p:cBhvr additive="base">
                                        <p:cTn id="178" dur="500" fill="hold"/>
                                        <p:tgtEl>
                                          <p:spTgt spid="457"/>
                                        </p:tgtEl>
                                        <p:attrNameLst>
                                          <p:attrName>ppt_y</p:attrName>
                                        </p:attrNameLst>
                                      </p:cBhvr>
                                      <p:tavLst>
                                        <p:tav tm="0">
                                          <p:val>
                                            <p:strVal val="0-#ppt_h/2"/>
                                          </p:val>
                                        </p:tav>
                                        <p:tav tm="100000">
                                          <p:val>
                                            <p:strVal val="#ppt_y"/>
                                          </p:val>
                                        </p:tav>
                                      </p:tavLst>
                                    </p:anim>
                                  </p:childTnLst>
                                </p:cTn>
                              </p:par>
                              <p:par>
                                <p:cTn id="179" presetID="2" presetClass="entr" presetSubtype="1" decel="4000" fill="hold" nodeType="withEffect">
                                  <p:stCondLst>
                                    <p:cond delay="1200"/>
                                  </p:stCondLst>
                                  <p:childTnLst>
                                    <p:set>
                                      <p:cBhvr>
                                        <p:cTn id="180" dur="1" fill="hold">
                                          <p:stCondLst>
                                            <p:cond delay="0"/>
                                          </p:stCondLst>
                                        </p:cTn>
                                        <p:tgtEl>
                                          <p:spTgt spid="458"/>
                                        </p:tgtEl>
                                        <p:attrNameLst>
                                          <p:attrName>style.visibility</p:attrName>
                                        </p:attrNameLst>
                                      </p:cBhvr>
                                      <p:to>
                                        <p:strVal val="visible"/>
                                      </p:to>
                                    </p:set>
                                    <p:anim calcmode="lin" valueType="num">
                                      <p:cBhvr additive="base">
                                        <p:cTn id="181" dur="500" fill="hold"/>
                                        <p:tgtEl>
                                          <p:spTgt spid="458"/>
                                        </p:tgtEl>
                                        <p:attrNameLst>
                                          <p:attrName>ppt_x</p:attrName>
                                        </p:attrNameLst>
                                      </p:cBhvr>
                                      <p:tavLst>
                                        <p:tav tm="0">
                                          <p:val>
                                            <p:strVal val="#ppt_x"/>
                                          </p:val>
                                        </p:tav>
                                        <p:tav tm="100000">
                                          <p:val>
                                            <p:strVal val="#ppt_x"/>
                                          </p:val>
                                        </p:tav>
                                      </p:tavLst>
                                    </p:anim>
                                    <p:anim calcmode="lin" valueType="num">
                                      <p:cBhvr additive="base">
                                        <p:cTn id="182" dur="500" fill="hold"/>
                                        <p:tgtEl>
                                          <p:spTgt spid="458"/>
                                        </p:tgtEl>
                                        <p:attrNameLst>
                                          <p:attrName>ppt_y</p:attrName>
                                        </p:attrNameLst>
                                      </p:cBhvr>
                                      <p:tavLst>
                                        <p:tav tm="0">
                                          <p:val>
                                            <p:strVal val="0-#ppt_h/2"/>
                                          </p:val>
                                        </p:tav>
                                        <p:tav tm="100000">
                                          <p:val>
                                            <p:strVal val="#ppt_y"/>
                                          </p:val>
                                        </p:tav>
                                      </p:tavLst>
                                    </p:anim>
                                  </p:childTnLst>
                                </p:cTn>
                              </p:par>
                              <p:par>
                                <p:cTn id="183" presetID="2" presetClass="entr" presetSubtype="1" decel="4000" fill="hold" nodeType="withEffect">
                                  <p:stCondLst>
                                    <p:cond delay="1300"/>
                                  </p:stCondLst>
                                  <p:childTnLst>
                                    <p:set>
                                      <p:cBhvr>
                                        <p:cTn id="184" dur="1" fill="hold">
                                          <p:stCondLst>
                                            <p:cond delay="0"/>
                                          </p:stCondLst>
                                        </p:cTn>
                                        <p:tgtEl>
                                          <p:spTgt spid="459"/>
                                        </p:tgtEl>
                                        <p:attrNameLst>
                                          <p:attrName>style.visibility</p:attrName>
                                        </p:attrNameLst>
                                      </p:cBhvr>
                                      <p:to>
                                        <p:strVal val="visible"/>
                                      </p:to>
                                    </p:set>
                                    <p:anim calcmode="lin" valueType="num">
                                      <p:cBhvr additive="base">
                                        <p:cTn id="185" dur="500" fill="hold"/>
                                        <p:tgtEl>
                                          <p:spTgt spid="459"/>
                                        </p:tgtEl>
                                        <p:attrNameLst>
                                          <p:attrName>ppt_x</p:attrName>
                                        </p:attrNameLst>
                                      </p:cBhvr>
                                      <p:tavLst>
                                        <p:tav tm="0">
                                          <p:val>
                                            <p:strVal val="#ppt_x"/>
                                          </p:val>
                                        </p:tav>
                                        <p:tav tm="100000">
                                          <p:val>
                                            <p:strVal val="#ppt_x"/>
                                          </p:val>
                                        </p:tav>
                                      </p:tavLst>
                                    </p:anim>
                                    <p:anim calcmode="lin" valueType="num">
                                      <p:cBhvr additive="base">
                                        <p:cTn id="186" dur="500" fill="hold"/>
                                        <p:tgtEl>
                                          <p:spTgt spid="459"/>
                                        </p:tgtEl>
                                        <p:attrNameLst>
                                          <p:attrName>ppt_y</p:attrName>
                                        </p:attrNameLst>
                                      </p:cBhvr>
                                      <p:tavLst>
                                        <p:tav tm="0">
                                          <p:val>
                                            <p:strVal val="0-#ppt_h/2"/>
                                          </p:val>
                                        </p:tav>
                                        <p:tav tm="100000">
                                          <p:val>
                                            <p:strVal val="#ppt_y"/>
                                          </p:val>
                                        </p:tav>
                                      </p:tavLst>
                                    </p:anim>
                                  </p:childTnLst>
                                </p:cTn>
                              </p:par>
                              <p:par>
                                <p:cTn id="187" presetID="2" presetClass="entr" presetSubtype="1" decel="4000" fill="hold" nodeType="withEffect">
                                  <p:stCondLst>
                                    <p:cond delay="1400"/>
                                  </p:stCondLst>
                                  <p:childTnLst>
                                    <p:set>
                                      <p:cBhvr>
                                        <p:cTn id="188" dur="1" fill="hold">
                                          <p:stCondLst>
                                            <p:cond delay="0"/>
                                          </p:stCondLst>
                                        </p:cTn>
                                        <p:tgtEl>
                                          <p:spTgt spid="460"/>
                                        </p:tgtEl>
                                        <p:attrNameLst>
                                          <p:attrName>style.visibility</p:attrName>
                                        </p:attrNameLst>
                                      </p:cBhvr>
                                      <p:to>
                                        <p:strVal val="visible"/>
                                      </p:to>
                                    </p:set>
                                    <p:anim calcmode="lin" valueType="num">
                                      <p:cBhvr additive="base">
                                        <p:cTn id="189" dur="500" fill="hold"/>
                                        <p:tgtEl>
                                          <p:spTgt spid="460"/>
                                        </p:tgtEl>
                                        <p:attrNameLst>
                                          <p:attrName>ppt_x</p:attrName>
                                        </p:attrNameLst>
                                      </p:cBhvr>
                                      <p:tavLst>
                                        <p:tav tm="0">
                                          <p:val>
                                            <p:strVal val="#ppt_x"/>
                                          </p:val>
                                        </p:tav>
                                        <p:tav tm="100000">
                                          <p:val>
                                            <p:strVal val="#ppt_x"/>
                                          </p:val>
                                        </p:tav>
                                      </p:tavLst>
                                    </p:anim>
                                    <p:anim calcmode="lin" valueType="num">
                                      <p:cBhvr additive="base">
                                        <p:cTn id="190" dur="500" fill="hold"/>
                                        <p:tgtEl>
                                          <p:spTgt spid="460"/>
                                        </p:tgtEl>
                                        <p:attrNameLst>
                                          <p:attrName>ppt_y</p:attrName>
                                        </p:attrNameLst>
                                      </p:cBhvr>
                                      <p:tavLst>
                                        <p:tav tm="0">
                                          <p:val>
                                            <p:strVal val="0-#ppt_h/2"/>
                                          </p:val>
                                        </p:tav>
                                        <p:tav tm="100000">
                                          <p:val>
                                            <p:strVal val="#ppt_y"/>
                                          </p:val>
                                        </p:tav>
                                      </p:tavLst>
                                    </p:anim>
                                  </p:childTnLst>
                                </p:cTn>
                              </p:par>
                              <p:par>
                                <p:cTn id="191" presetID="2" presetClass="entr" presetSubtype="1" decel="4000" fill="hold" nodeType="withEffect">
                                  <p:stCondLst>
                                    <p:cond delay="1500"/>
                                  </p:stCondLst>
                                  <p:childTnLst>
                                    <p:set>
                                      <p:cBhvr>
                                        <p:cTn id="192" dur="1" fill="hold">
                                          <p:stCondLst>
                                            <p:cond delay="0"/>
                                          </p:stCondLst>
                                        </p:cTn>
                                        <p:tgtEl>
                                          <p:spTgt spid="461"/>
                                        </p:tgtEl>
                                        <p:attrNameLst>
                                          <p:attrName>style.visibility</p:attrName>
                                        </p:attrNameLst>
                                      </p:cBhvr>
                                      <p:to>
                                        <p:strVal val="visible"/>
                                      </p:to>
                                    </p:set>
                                    <p:anim calcmode="lin" valueType="num">
                                      <p:cBhvr additive="base">
                                        <p:cTn id="193" dur="500" fill="hold"/>
                                        <p:tgtEl>
                                          <p:spTgt spid="461"/>
                                        </p:tgtEl>
                                        <p:attrNameLst>
                                          <p:attrName>ppt_x</p:attrName>
                                        </p:attrNameLst>
                                      </p:cBhvr>
                                      <p:tavLst>
                                        <p:tav tm="0">
                                          <p:val>
                                            <p:strVal val="#ppt_x"/>
                                          </p:val>
                                        </p:tav>
                                        <p:tav tm="100000">
                                          <p:val>
                                            <p:strVal val="#ppt_x"/>
                                          </p:val>
                                        </p:tav>
                                      </p:tavLst>
                                    </p:anim>
                                    <p:anim calcmode="lin" valueType="num">
                                      <p:cBhvr additive="base">
                                        <p:cTn id="194" dur="500" fill="hold"/>
                                        <p:tgtEl>
                                          <p:spTgt spid="461"/>
                                        </p:tgtEl>
                                        <p:attrNameLst>
                                          <p:attrName>ppt_y</p:attrName>
                                        </p:attrNameLst>
                                      </p:cBhvr>
                                      <p:tavLst>
                                        <p:tav tm="0">
                                          <p:val>
                                            <p:strVal val="0-#ppt_h/2"/>
                                          </p:val>
                                        </p:tav>
                                        <p:tav tm="100000">
                                          <p:val>
                                            <p:strVal val="#ppt_y"/>
                                          </p:val>
                                        </p:tav>
                                      </p:tavLst>
                                    </p:anim>
                                  </p:childTnLst>
                                </p:cTn>
                              </p:par>
                              <p:par>
                                <p:cTn id="195" presetID="2" presetClass="entr" presetSubtype="1" decel="4000" fill="hold" nodeType="withEffect">
                                  <p:stCondLst>
                                    <p:cond delay="1600"/>
                                  </p:stCondLst>
                                  <p:childTnLst>
                                    <p:set>
                                      <p:cBhvr>
                                        <p:cTn id="196" dur="1" fill="hold">
                                          <p:stCondLst>
                                            <p:cond delay="0"/>
                                          </p:stCondLst>
                                        </p:cTn>
                                        <p:tgtEl>
                                          <p:spTgt spid="462"/>
                                        </p:tgtEl>
                                        <p:attrNameLst>
                                          <p:attrName>style.visibility</p:attrName>
                                        </p:attrNameLst>
                                      </p:cBhvr>
                                      <p:to>
                                        <p:strVal val="visible"/>
                                      </p:to>
                                    </p:set>
                                    <p:anim calcmode="lin" valueType="num">
                                      <p:cBhvr additive="base">
                                        <p:cTn id="197" dur="500" fill="hold"/>
                                        <p:tgtEl>
                                          <p:spTgt spid="462"/>
                                        </p:tgtEl>
                                        <p:attrNameLst>
                                          <p:attrName>ppt_x</p:attrName>
                                        </p:attrNameLst>
                                      </p:cBhvr>
                                      <p:tavLst>
                                        <p:tav tm="0">
                                          <p:val>
                                            <p:strVal val="#ppt_x"/>
                                          </p:val>
                                        </p:tav>
                                        <p:tav tm="100000">
                                          <p:val>
                                            <p:strVal val="#ppt_x"/>
                                          </p:val>
                                        </p:tav>
                                      </p:tavLst>
                                    </p:anim>
                                    <p:anim calcmode="lin" valueType="num">
                                      <p:cBhvr additive="base">
                                        <p:cTn id="198" dur="500" fill="hold"/>
                                        <p:tgtEl>
                                          <p:spTgt spid="462"/>
                                        </p:tgtEl>
                                        <p:attrNameLst>
                                          <p:attrName>ppt_y</p:attrName>
                                        </p:attrNameLst>
                                      </p:cBhvr>
                                      <p:tavLst>
                                        <p:tav tm="0">
                                          <p:val>
                                            <p:strVal val="0-#ppt_h/2"/>
                                          </p:val>
                                        </p:tav>
                                        <p:tav tm="100000">
                                          <p:val>
                                            <p:strVal val="#ppt_y"/>
                                          </p:val>
                                        </p:tav>
                                      </p:tavLst>
                                    </p:anim>
                                  </p:childTnLst>
                                </p:cTn>
                              </p:par>
                              <p:par>
                                <p:cTn id="199" presetID="2" presetClass="entr" presetSubtype="1" decel="4000" fill="hold" nodeType="withEffect">
                                  <p:stCondLst>
                                    <p:cond delay="1700"/>
                                  </p:stCondLst>
                                  <p:childTnLst>
                                    <p:set>
                                      <p:cBhvr>
                                        <p:cTn id="200" dur="1" fill="hold">
                                          <p:stCondLst>
                                            <p:cond delay="0"/>
                                          </p:stCondLst>
                                        </p:cTn>
                                        <p:tgtEl>
                                          <p:spTgt spid="463"/>
                                        </p:tgtEl>
                                        <p:attrNameLst>
                                          <p:attrName>style.visibility</p:attrName>
                                        </p:attrNameLst>
                                      </p:cBhvr>
                                      <p:to>
                                        <p:strVal val="visible"/>
                                      </p:to>
                                    </p:set>
                                    <p:anim calcmode="lin" valueType="num">
                                      <p:cBhvr additive="base">
                                        <p:cTn id="201" dur="500" fill="hold"/>
                                        <p:tgtEl>
                                          <p:spTgt spid="463"/>
                                        </p:tgtEl>
                                        <p:attrNameLst>
                                          <p:attrName>ppt_x</p:attrName>
                                        </p:attrNameLst>
                                      </p:cBhvr>
                                      <p:tavLst>
                                        <p:tav tm="0">
                                          <p:val>
                                            <p:strVal val="#ppt_x"/>
                                          </p:val>
                                        </p:tav>
                                        <p:tav tm="100000">
                                          <p:val>
                                            <p:strVal val="#ppt_x"/>
                                          </p:val>
                                        </p:tav>
                                      </p:tavLst>
                                    </p:anim>
                                    <p:anim calcmode="lin" valueType="num">
                                      <p:cBhvr additive="base">
                                        <p:cTn id="202" dur="500" fill="hold"/>
                                        <p:tgtEl>
                                          <p:spTgt spid="463"/>
                                        </p:tgtEl>
                                        <p:attrNameLst>
                                          <p:attrName>ppt_y</p:attrName>
                                        </p:attrNameLst>
                                      </p:cBhvr>
                                      <p:tavLst>
                                        <p:tav tm="0">
                                          <p:val>
                                            <p:strVal val="0-#ppt_h/2"/>
                                          </p:val>
                                        </p:tav>
                                        <p:tav tm="100000">
                                          <p:val>
                                            <p:strVal val="#ppt_y"/>
                                          </p:val>
                                        </p:tav>
                                      </p:tavLst>
                                    </p:anim>
                                  </p:childTnLst>
                                </p:cTn>
                              </p:par>
                              <p:par>
                                <p:cTn id="203" presetID="2" presetClass="entr" presetSubtype="1" decel="4000" fill="hold" nodeType="withEffect">
                                  <p:stCondLst>
                                    <p:cond delay="300"/>
                                  </p:stCondLst>
                                  <p:childTnLst>
                                    <p:set>
                                      <p:cBhvr>
                                        <p:cTn id="204" dur="1" fill="hold">
                                          <p:stCondLst>
                                            <p:cond delay="0"/>
                                          </p:stCondLst>
                                        </p:cTn>
                                        <p:tgtEl>
                                          <p:spTgt spid="497"/>
                                        </p:tgtEl>
                                        <p:attrNameLst>
                                          <p:attrName>style.visibility</p:attrName>
                                        </p:attrNameLst>
                                      </p:cBhvr>
                                      <p:to>
                                        <p:strVal val="visible"/>
                                      </p:to>
                                    </p:set>
                                    <p:anim calcmode="lin" valueType="num">
                                      <p:cBhvr additive="base">
                                        <p:cTn id="205" dur="500" fill="hold"/>
                                        <p:tgtEl>
                                          <p:spTgt spid="497"/>
                                        </p:tgtEl>
                                        <p:attrNameLst>
                                          <p:attrName>ppt_x</p:attrName>
                                        </p:attrNameLst>
                                      </p:cBhvr>
                                      <p:tavLst>
                                        <p:tav tm="0">
                                          <p:val>
                                            <p:strVal val="#ppt_x"/>
                                          </p:val>
                                        </p:tav>
                                        <p:tav tm="100000">
                                          <p:val>
                                            <p:strVal val="#ppt_x"/>
                                          </p:val>
                                        </p:tav>
                                      </p:tavLst>
                                    </p:anim>
                                    <p:anim calcmode="lin" valueType="num">
                                      <p:cBhvr additive="base">
                                        <p:cTn id="206" dur="500" fill="hold"/>
                                        <p:tgtEl>
                                          <p:spTgt spid="497"/>
                                        </p:tgtEl>
                                        <p:attrNameLst>
                                          <p:attrName>ppt_y</p:attrName>
                                        </p:attrNameLst>
                                      </p:cBhvr>
                                      <p:tavLst>
                                        <p:tav tm="0">
                                          <p:val>
                                            <p:strVal val="0-#ppt_h/2"/>
                                          </p:val>
                                        </p:tav>
                                        <p:tav tm="100000">
                                          <p:val>
                                            <p:strVal val="#ppt_y"/>
                                          </p:val>
                                        </p:tav>
                                      </p:tavLst>
                                    </p:anim>
                                  </p:childTnLst>
                                </p:cTn>
                              </p:par>
                              <p:par>
                                <p:cTn id="207" presetID="2" presetClass="entr" presetSubtype="1" decel="4000" fill="hold" nodeType="withEffect">
                                  <p:stCondLst>
                                    <p:cond delay="400"/>
                                  </p:stCondLst>
                                  <p:childTnLst>
                                    <p:set>
                                      <p:cBhvr>
                                        <p:cTn id="208" dur="1" fill="hold">
                                          <p:stCondLst>
                                            <p:cond delay="0"/>
                                          </p:stCondLst>
                                        </p:cTn>
                                        <p:tgtEl>
                                          <p:spTgt spid="498"/>
                                        </p:tgtEl>
                                        <p:attrNameLst>
                                          <p:attrName>style.visibility</p:attrName>
                                        </p:attrNameLst>
                                      </p:cBhvr>
                                      <p:to>
                                        <p:strVal val="visible"/>
                                      </p:to>
                                    </p:set>
                                    <p:anim calcmode="lin" valueType="num">
                                      <p:cBhvr additive="base">
                                        <p:cTn id="209" dur="500" fill="hold"/>
                                        <p:tgtEl>
                                          <p:spTgt spid="498"/>
                                        </p:tgtEl>
                                        <p:attrNameLst>
                                          <p:attrName>ppt_x</p:attrName>
                                        </p:attrNameLst>
                                      </p:cBhvr>
                                      <p:tavLst>
                                        <p:tav tm="0">
                                          <p:val>
                                            <p:strVal val="#ppt_x"/>
                                          </p:val>
                                        </p:tav>
                                        <p:tav tm="100000">
                                          <p:val>
                                            <p:strVal val="#ppt_x"/>
                                          </p:val>
                                        </p:tav>
                                      </p:tavLst>
                                    </p:anim>
                                    <p:anim calcmode="lin" valueType="num">
                                      <p:cBhvr additive="base">
                                        <p:cTn id="210" dur="500" fill="hold"/>
                                        <p:tgtEl>
                                          <p:spTgt spid="498"/>
                                        </p:tgtEl>
                                        <p:attrNameLst>
                                          <p:attrName>ppt_y</p:attrName>
                                        </p:attrNameLst>
                                      </p:cBhvr>
                                      <p:tavLst>
                                        <p:tav tm="0">
                                          <p:val>
                                            <p:strVal val="0-#ppt_h/2"/>
                                          </p:val>
                                        </p:tav>
                                        <p:tav tm="100000">
                                          <p:val>
                                            <p:strVal val="#ppt_y"/>
                                          </p:val>
                                        </p:tav>
                                      </p:tavLst>
                                    </p:anim>
                                  </p:childTnLst>
                                </p:cTn>
                              </p:par>
                              <p:par>
                                <p:cTn id="211" presetID="2" presetClass="entr" presetSubtype="1" decel="4000" fill="hold" nodeType="withEffect">
                                  <p:stCondLst>
                                    <p:cond delay="500"/>
                                  </p:stCondLst>
                                  <p:childTnLst>
                                    <p:set>
                                      <p:cBhvr>
                                        <p:cTn id="212" dur="1" fill="hold">
                                          <p:stCondLst>
                                            <p:cond delay="0"/>
                                          </p:stCondLst>
                                        </p:cTn>
                                        <p:tgtEl>
                                          <p:spTgt spid="499"/>
                                        </p:tgtEl>
                                        <p:attrNameLst>
                                          <p:attrName>style.visibility</p:attrName>
                                        </p:attrNameLst>
                                      </p:cBhvr>
                                      <p:to>
                                        <p:strVal val="visible"/>
                                      </p:to>
                                    </p:set>
                                    <p:anim calcmode="lin" valueType="num">
                                      <p:cBhvr additive="base">
                                        <p:cTn id="213" dur="500" fill="hold"/>
                                        <p:tgtEl>
                                          <p:spTgt spid="499"/>
                                        </p:tgtEl>
                                        <p:attrNameLst>
                                          <p:attrName>ppt_x</p:attrName>
                                        </p:attrNameLst>
                                      </p:cBhvr>
                                      <p:tavLst>
                                        <p:tav tm="0">
                                          <p:val>
                                            <p:strVal val="#ppt_x"/>
                                          </p:val>
                                        </p:tav>
                                        <p:tav tm="100000">
                                          <p:val>
                                            <p:strVal val="#ppt_x"/>
                                          </p:val>
                                        </p:tav>
                                      </p:tavLst>
                                    </p:anim>
                                    <p:anim calcmode="lin" valueType="num">
                                      <p:cBhvr additive="base">
                                        <p:cTn id="214" dur="500" fill="hold"/>
                                        <p:tgtEl>
                                          <p:spTgt spid="499"/>
                                        </p:tgtEl>
                                        <p:attrNameLst>
                                          <p:attrName>ppt_y</p:attrName>
                                        </p:attrNameLst>
                                      </p:cBhvr>
                                      <p:tavLst>
                                        <p:tav tm="0">
                                          <p:val>
                                            <p:strVal val="0-#ppt_h/2"/>
                                          </p:val>
                                        </p:tav>
                                        <p:tav tm="100000">
                                          <p:val>
                                            <p:strVal val="#ppt_y"/>
                                          </p:val>
                                        </p:tav>
                                      </p:tavLst>
                                    </p:anim>
                                  </p:childTnLst>
                                </p:cTn>
                              </p:par>
                              <p:par>
                                <p:cTn id="215" presetID="2" presetClass="entr" presetSubtype="1" decel="4000" fill="hold" nodeType="withEffect">
                                  <p:stCondLst>
                                    <p:cond delay="600"/>
                                  </p:stCondLst>
                                  <p:childTnLst>
                                    <p:set>
                                      <p:cBhvr>
                                        <p:cTn id="216" dur="1" fill="hold">
                                          <p:stCondLst>
                                            <p:cond delay="0"/>
                                          </p:stCondLst>
                                        </p:cTn>
                                        <p:tgtEl>
                                          <p:spTgt spid="500"/>
                                        </p:tgtEl>
                                        <p:attrNameLst>
                                          <p:attrName>style.visibility</p:attrName>
                                        </p:attrNameLst>
                                      </p:cBhvr>
                                      <p:to>
                                        <p:strVal val="visible"/>
                                      </p:to>
                                    </p:set>
                                    <p:anim calcmode="lin" valueType="num">
                                      <p:cBhvr additive="base">
                                        <p:cTn id="217" dur="500" fill="hold"/>
                                        <p:tgtEl>
                                          <p:spTgt spid="500"/>
                                        </p:tgtEl>
                                        <p:attrNameLst>
                                          <p:attrName>ppt_x</p:attrName>
                                        </p:attrNameLst>
                                      </p:cBhvr>
                                      <p:tavLst>
                                        <p:tav tm="0">
                                          <p:val>
                                            <p:strVal val="#ppt_x"/>
                                          </p:val>
                                        </p:tav>
                                        <p:tav tm="100000">
                                          <p:val>
                                            <p:strVal val="#ppt_x"/>
                                          </p:val>
                                        </p:tav>
                                      </p:tavLst>
                                    </p:anim>
                                    <p:anim calcmode="lin" valueType="num">
                                      <p:cBhvr additive="base">
                                        <p:cTn id="218" dur="500" fill="hold"/>
                                        <p:tgtEl>
                                          <p:spTgt spid="500"/>
                                        </p:tgtEl>
                                        <p:attrNameLst>
                                          <p:attrName>ppt_y</p:attrName>
                                        </p:attrNameLst>
                                      </p:cBhvr>
                                      <p:tavLst>
                                        <p:tav tm="0">
                                          <p:val>
                                            <p:strVal val="0-#ppt_h/2"/>
                                          </p:val>
                                        </p:tav>
                                        <p:tav tm="100000">
                                          <p:val>
                                            <p:strVal val="#ppt_y"/>
                                          </p:val>
                                        </p:tav>
                                      </p:tavLst>
                                    </p:anim>
                                  </p:childTnLst>
                                </p:cTn>
                              </p:par>
                              <p:par>
                                <p:cTn id="219" presetID="2" presetClass="entr" presetSubtype="1" decel="4000" fill="hold" nodeType="withEffect">
                                  <p:stCondLst>
                                    <p:cond delay="700"/>
                                  </p:stCondLst>
                                  <p:childTnLst>
                                    <p:set>
                                      <p:cBhvr>
                                        <p:cTn id="220" dur="1" fill="hold">
                                          <p:stCondLst>
                                            <p:cond delay="0"/>
                                          </p:stCondLst>
                                        </p:cTn>
                                        <p:tgtEl>
                                          <p:spTgt spid="501"/>
                                        </p:tgtEl>
                                        <p:attrNameLst>
                                          <p:attrName>style.visibility</p:attrName>
                                        </p:attrNameLst>
                                      </p:cBhvr>
                                      <p:to>
                                        <p:strVal val="visible"/>
                                      </p:to>
                                    </p:set>
                                    <p:anim calcmode="lin" valueType="num">
                                      <p:cBhvr additive="base">
                                        <p:cTn id="221" dur="500" fill="hold"/>
                                        <p:tgtEl>
                                          <p:spTgt spid="501"/>
                                        </p:tgtEl>
                                        <p:attrNameLst>
                                          <p:attrName>ppt_x</p:attrName>
                                        </p:attrNameLst>
                                      </p:cBhvr>
                                      <p:tavLst>
                                        <p:tav tm="0">
                                          <p:val>
                                            <p:strVal val="#ppt_x"/>
                                          </p:val>
                                        </p:tav>
                                        <p:tav tm="100000">
                                          <p:val>
                                            <p:strVal val="#ppt_x"/>
                                          </p:val>
                                        </p:tav>
                                      </p:tavLst>
                                    </p:anim>
                                    <p:anim calcmode="lin" valueType="num">
                                      <p:cBhvr additive="base">
                                        <p:cTn id="222" dur="500" fill="hold"/>
                                        <p:tgtEl>
                                          <p:spTgt spid="501"/>
                                        </p:tgtEl>
                                        <p:attrNameLst>
                                          <p:attrName>ppt_y</p:attrName>
                                        </p:attrNameLst>
                                      </p:cBhvr>
                                      <p:tavLst>
                                        <p:tav tm="0">
                                          <p:val>
                                            <p:strVal val="0-#ppt_h/2"/>
                                          </p:val>
                                        </p:tav>
                                        <p:tav tm="100000">
                                          <p:val>
                                            <p:strVal val="#ppt_y"/>
                                          </p:val>
                                        </p:tav>
                                      </p:tavLst>
                                    </p:anim>
                                  </p:childTnLst>
                                </p:cTn>
                              </p:par>
                              <p:par>
                                <p:cTn id="223" presetID="2" presetClass="entr" presetSubtype="1" decel="4000" fill="hold" nodeType="withEffect">
                                  <p:stCondLst>
                                    <p:cond delay="800"/>
                                  </p:stCondLst>
                                  <p:childTnLst>
                                    <p:set>
                                      <p:cBhvr>
                                        <p:cTn id="224" dur="1" fill="hold">
                                          <p:stCondLst>
                                            <p:cond delay="0"/>
                                          </p:stCondLst>
                                        </p:cTn>
                                        <p:tgtEl>
                                          <p:spTgt spid="502"/>
                                        </p:tgtEl>
                                        <p:attrNameLst>
                                          <p:attrName>style.visibility</p:attrName>
                                        </p:attrNameLst>
                                      </p:cBhvr>
                                      <p:to>
                                        <p:strVal val="visible"/>
                                      </p:to>
                                    </p:set>
                                    <p:anim calcmode="lin" valueType="num">
                                      <p:cBhvr additive="base">
                                        <p:cTn id="225" dur="500" fill="hold"/>
                                        <p:tgtEl>
                                          <p:spTgt spid="502"/>
                                        </p:tgtEl>
                                        <p:attrNameLst>
                                          <p:attrName>ppt_x</p:attrName>
                                        </p:attrNameLst>
                                      </p:cBhvr>
                                      <p:tavLst>
                                        <p:tav tm="0">
                                          <p:val>
                                            <p:strVal val="#ppt_x"/>
                                          </p:val>
                                        </p:tav>
                                        <p:tav tm="100000">
                                          <p:val>
                                            <p:strVal val="#ppt_x"/>
                                          </p:val>
                                        </p:tav>
                                      </p:tavLst>
                                    </p:anim>
                                    <p:anim calcmode="lin" valueType="num">
                                      <p:cBhvr additive="base">
                                        <p:cTn id="226" dur="500" fill="hold"/>
                                        <p:tgtEl>
                                          <p:spTgt spid="502"/>
                                        </p:tgtEl>
                                        <p:attrNameLst>
                                          <p:attrName>ppt_y</p:attrName>
                                        </p:attrNameLst>
                                      </p:cBhvr>
                                      <p:tavLst>
                                        <p:tav tm="0">
                                          <p:val>
                                            <p:strVal val="0-#ppt_h/2"/>
                                          </p:val>
                                        </p:tav>
                                        <p:tav tm="100000">
                                          <p:val>
                                            <p:strVal val="#ppt_y"/>
                                          </p:val>
                                        </p:tav>
                                      </p:tavLst>
                                    </p:anim>
                                  </p:childTnLst>
                                </p:cTn>
                              </p:par>
                              <p:par>
                                <p:cTn id="227" presetID="2" presetClass="entr" presetSubtype="1" decel="4000" fill="hold" nodeType="withEffect">
                                  <p:stCondLst>
                                    <p:cond delay="900"/>
                                  </p:stCondLst>
                                  <p:childTnLst>
                                    <p:set>
                                      <p:cBhvr>
                                        <p:cTn id="228" dur="1" fill="hold">
                                          <p:stCondLst>
                                            <p:cond delay="0"/>
                                          </p:stCondLst>
                                        </p:cTn>
                                        <p:tgtEl>
                                          <p:spTgt spid="503"/>
                                        </p:tgtEl>
                                        <p:attrNameLst>
                                          <p:attrName>style.visibility</p:attrName>
                                        </p:attrNameLst>
                                      </p:cBhvr>
                                      <p:to>
                                        <p:strVal val="visible"/>
                                      </p:to>
                                    </p:set>
                                    <p:anim calcmode="lin" valueType="num">
                                      <p:cBhvr additive="base">
                                        <p:cTn id="229" dur="500" fill="hold"/>
                                        <p:tgtEl>
                                          <p:spTgt spid="503"/>
                                        </p:tgtEl>
                                        <p:attrNameLst>
                                          <p:attrName>ppt_x</p:attrName>
                                        </p:attrNameLst>
                                      </p:cBhvr>
                                      <p:tavLst>
                                        <p:tav tm="0">
                                          <p:val>
                                            <p:strVal val="#ppt_x"/>
                                          </p:val>
                                        </p:tav>
                                        <p:tav tm="100000">
                                          <p:val>
                                            <p:strVal val="#ppt_x"/>
                                          </p:val>
                                        </p:tav>
                                      </p:tavLst>
                                    </p:anim>
                                    <p:anim calcmode="lin" valueType="num">
                                      <p:cBhvr additive="base">
                                        <p:cTn id="230" dur="500" fill="hold"/>
                                        <p:tgtEl>
                                          <p:spTgt spid="503"/>
                                        </p:tgtEl>
                                        <p:attrNameLst>
                                          <p:attrName>ppt_y</p:attrName>
                                        </p:attrNameLst>
                                      </p:cBhvr>
                                      <p:tavLst>
                                        <p:tav tm="0">
                                          <p:val>
                                            <p:strVal val="0-#ppt_h/2"/>
                                          </p:val>
                                        </p:tav>
                                        <p:tav tm="100000">
                                          <p:val>
                                            <p:strVal val="#ppt_y"/>
                                          </p:val>
                                        </p:tav>
                                      </p:tavLst>
                                    </p:anim>
                                  </p:childTnLst>
                                </p:cTn>
                              </p:par>
                              <p:par>
                                <p:cTn id="231" presetID="2" presetClass="entr" presetSubtype="1" decel="4000" fill="hold" nodeType="withEffect">
                                  <p:stCondLst>
                                    <p:cond delay="1000"/>
                                  </p:stCondLst>
                                  <p:childTnLst>
                                    <p:set>
                                      <p:cBhvr>
                                        <p:cTn id="232" dur="1" fill="hold">
                                          <p:stCondLst>
                                            <p:cond delay="0"/>
                                          </p:stCondLst>
                                        </p:cTn>
                                        <p:tgtEl>
                                          <p:spTgt spid="504"/>
                                        </p:tgtEl>
                                        <p:attrNameLst>
                                          <p:attrName>style.visibility</p:attrName>
                                        </p:attrNameLst>
                                      </p:cBhvr>
                                      <p:to>
                                        <p:strVal val="visible"/>
                                      </p:to>
                                    </p:set>
                                    <p:anim calcmode="lin" valueType="num">
                                      <p:cBhvr additive="base">
                                        <p:cTn id="233" dur="500" fill="hold"/>
                                        <p:tgtEl>
                                          <p:spTgt spid="504"/>
                                        </p:tgtEl>
                                        <p:attrNameLst>
                                          <p:attrName>ppt_x</p:attrName>
                                        </p:attrNameLst>
                                      </p:cBhvr>
                                      <p:tavLst>
                                        <p:tav tm="0">
                                          <p:val>
                                            <p:strVal val="#ppt_x"/>
                                          </p:val>
                                        </p:tav>
                                        <p:tav tm="100000">
                                          <p:val>
                                            <p:strVal val="#ppt_x"/>
                                          </p:val>
                                        </p:tav>
                                      </p:tavLst>
                                    </p:anim>
                                    <p:anim calcmode="lin" valueType="num">
                                      <p:cBhvr additive="base">
                                        <p:cTn id="234" dur="500" fill="hold"/>
                                        <p:tgtEl>
                                          <p:spTgt spid="504"/>
                                        </p:tgtEl>
                                        <p:attrNameLst>
                                          <p:attrName>ppt_y</p:attrName>
                                        </p:attrNameLst>
                                      </p:cBhvr>
                                      <p:tavLst>
                                        <p:tav tm="0">
                                          <p:val>
                                            <p:strVal val="0-#ppt_h/2"/>
                                          </p:val>
                                        </p:tav>
                                        <p:tav tm="100000">
                                          <p:val>
                                            <p:strVal val="#ppt_y"/>
                                          </p:val>
                                        </p:tav>
                                      </p:tavLst>
                                    </p:anim>
                                  </p:childTnLst>
                                </p:cTn>
                              </p:par>
                              <p:par>
                                <p:cTn id="235" presetID="2" presetClass="entr" presetSubtype="1" decel="4000" fill="hold" nodeType="withEffect">
                                  <p:stCondLst>
                                    <p:cond delay="1100"/>
                                  </p:stCondLst>
                                  <p:childTnLst>
                                    <p:set>
                                      <p:cBhvr>
                                        <p:cTn id="236" dur="1" fill="hold">
                                          <p:stCondLst>
                                            <p:cond delay="0"/>
                                          </p:stCondLst>
                                        </p:cTn>
                                        <p:tgtEl>
                                          <p:spTgt spid="505"/>
                                        </p:tgtEl>
                                        <p:attrNameLst>
                                          <p:attrName>style.visibility</p:attrName>
                                        </p:attrNameLst>
                                      </p:cBhvr>
                                      <p:to>
                                        <p:strVal val="visible"/>
                                      </p:to>
                                    </p:set>
                                    <p:anim calcmode="lin" valueType="num">
                                      <p:cBhvr additive="base">
                                        <p:cTn id="237" dur="500" fill="hold"/>
                                        <p:tgtEl>
                                          <p:spTgt spid="505"/>
                                        </p:tgtEl>
                                        <p:attrNameLst>
                                          <p:attrName>ppt_x</p:attrName>
                                        </p:attrNameLst>
                                      </p:cBhvr>
                                      <p:tavLst>
                                        <p:tav tm="0">
                                          <p:val>
                                            <p:strVal val="#ppt_x"/>
                                          </p:val>
                                        </p:tav>
                                        <p:tav tm="100000">
                                          <p:val>
                                            <p:strVal val="#ppt_x"/>
                                          </p:val>
                                        </p:tav>
                                      </p:tavLst>
                                    </p:anim>
                                    <p:anim calcmode="lin" valueType="num">
                                      <p:cBhvr additive="base">
                                        <p:cTn id="238" dur="500" fill="hold"/>
                                        <p:tgtEl>
                                          <p:spTgt spid="505"/>
                                        </p:tgtEl>
                                        <p:attrNameLst>
                                          <p:attrName>ppt_y</p:attrName>
                                        </p:attrNameLst>
                                      </p:cBhvr>
                                      <p:tavLst>
                                        <p:tav tm="0">
                                          <p:val>
                                            <p:strVal val="0-#ppt_h/2"/>
                                          </p:val>
                                        </p:tav>
                                        <p:tav tm="100000">
                                          <p:val>
                                            <p:strVal val="#ppt_y"/>
                                          </p:val>
                                        </p:tav>
                                      </p:tavLst>
                                    </p:anim>
                                  </p:childTnLst>
                                </p:cTn>
                              </p:par>
                              <p:par>
                                <p:cTn id="239" presetID="2" presetClass="entr" presetSubtype="1" decel="4000" fill="hold" nodeType="withEffect">
                                  <p:stCondLst>
                                    <p:cond delay="1200"/>
                                  </p:stCondLst>
                                  <p:childTnLst>
                                    <p:set>
                                      <p:cBhvr>
                                        <p:cTn id="240" dur="1" fill="hold">
                                          <p:stCondLst>
                                            <p:cond delay="0"/>
                                          </p:stCondLst>
                                        </p:cTn>
                                        <p:tgtEl>
                                          <p:spTgt spid="506"/>
                                        </p:tgtEl>
                                        <p:attrNameLst>
                                          <p:attrName>style.visibility</p:attrName>
                                        </p:attrNameLst>
                                      </p:cBhvr>
                                      <p:to>
                                        <p:strVal val="visible"/>
                                      </p:to>
                                    </p:set>
                                    <p:anim calcmode="lin" valueType="num">
                                      <p:cBhvr additive="base">
                                        <p:cTn id="241" dur="500" fill="hold"/>
                                        <p:tgtEl>
                                          <p:spTgt spid="506"/>
                                        </p:tgtEl>
                                        <p:attrNameLst>
                                          <p:attrName>ppt_x</p:attrName>
                                        </p:attrNameLst>
                                      </p:cBhvr>
                                      <p:tavLst>
                                        <p:tav tm="0">
                                          <p:val>
                                            <p:strVal val="#ppt_x"/>
                                          </p:val>
                                        </p:tav>
                                        <p:tav tm="100000">
                                          <p:val>
                                            <p:strVal val="#ppt_x"/>
                                          </p:val>
                                        </p:tav>
                                      </p:tavLst>
                                    </p:anim>
                                    <p:anim calcmode="lin" valueType="num">
                                      <p:cBhvr additive="base">
                                        <p:cTn id="242" dur="500" fill="hold"/>
                                        <p:tgtEl>
                                          <p:spTgt spid="506"/>
                                        </p:tgtEl>
                                        <p:attrNameLst>
                                          <p:attrName>ppt_y</p:attrName>
                                        </p:attrNameLst>
                                      </p:cBhvr>
                                      <p:tavLst>
                                        <p:tav tm="0">
                                          <p:val>
                                            <p:strVal val="0-#ppt_h/2"/>
                                          </p:val>
                                        </p:tav>
                                        <p:tav tm="100000">
                                          <p:val>
                                            <p:strVal val="#ppt_y"/>
                                          </p:val>
                                        </p:tav>
                                      </p:tavLst>
                                    </p:anim>
                                  </p:childTnLst>
                                </p:cTn>
                              </p:par>
                              <p:par>
                                <p:cTn id="243" presetID="2" presetClass="entr" presetSubtype="1" decel="4000" fill="hold" nodeType="withEffect">
                                  <p:stCondLst>
                                    <p:cond delay="1300"/>
                                  </p:stCondLst>
                                  <p:childTnLst>
                                    <p:set>
                                      <p:cBhvr>
                                        <p:cTn id="244" dur="1" fill="hold">
                                          <p:stCondLst>
                                            <p:cond delay="0"/>
                                          </p:stCondLst>
                                        </p:cTn>
                                        <p:tgtEl>
                                          <p:spTgt spid="507"/>
                                        </p:tgtEl>
                                        <p:attrNameLst>
                                          <p:attrName>style.visibility</p:attrName>
                                        </p:attrNameLst>
                                      </p:cBhvr>
                                      <p:to>
                                        <p:strVal val="visible"/>
                                      </p:to>
                                    </p:set>
                                    <p:anim calcmode="lin" valueType="num">
                                      <p:cBhvr additive="base">
                                        <p:cTn id="245" dur="500" fill="hold"/>
                                        <p:tgtEl>
                                          <p:spTgt spid="507"/>
                                        </p:tgtEl>
                                        <p:attrNameLst>
                                          <p:attrName>ppt_x</p:attrName>
                                        </p:attrNameLst>
                                      </p:cBhvr>
                                      <p:tavLst>
                                        <p:tav tm="0">
                                          <p:val>
                                            <p:strVal val="#ppt_x"/>
                                          </p:val>
                                        </p:tav>
                                        <p:tav tm="100000">
                                          <p:val>
                                            <p:strVal val="#ppt_x"/>
                                          </p:val>
                                        </p:tav>
                                      </p:tavLst>
                                    </p:anim>
                                    <p:anim calcmode="lin" valueType="num">
                                      <p:cBhvr additive="base">
                                        <p:cTn id="246" dur="500" fill="hold"/>
                                        <p:tgtEl>
                                          <p:spTgt spid="507"/>
                                        </p:tgtEl>
                                        <p:attrNameLst>
                                          <p:attrName>ppt_y</p:attrName>
                                        </p:attrNameLst>
                                      </p:cBhvr>
                                      <p:tavLst>
                                        <p:tav tm="0">
                                          <p:val>
                                            <p:strVal val="0-#ppt_h/2"/>
                                          </p:val>
                                        </p:tav>
                                        <p:tav tm="100000">
                                          <p:val>
                                            <p:strVal val="#ppt_y"/>
                                          </p:val>
                                        </p:tav>
                                      </p:tavLst>
                                    </p:anim>
                                  </p:childTnLst>
                                </p:cTn>
                              </p:par>
                              <p:par>
                                <p:cTn id="247" presetID="2" presetClass="entr" presetSubtype="1" decel="4000" fill="hold" nodeType="withEffect">
                                  <p:stCondLst>
                                    <p:cond delay="1400"/>
                                  </p:stCondLst>
                                  <p:childTnLst>
                                    <p:set>
                                      <p:cBhvr>
                                        <p:cTn id="248" dur="1" fill="hold">
                                          <p:stCondLst>
                                            <p:cond delay="0"/>
                                          </p:stCondLst>
                                        </p:cTn>
                                        <p:tgtEl>
                                          <p:spTgt spid="508"/>
                                        </p:tgtEl>
                                        <p:attrNameLst>
                                          <p:attrName>style.visibility</p:attrName>
                                        </p:attrNameLst>
                                      </p:cBhvr>
                                      <p:to>
                                        <p:strVal val="visible"/>
                                      </p:to>
                                    </p:set>
                                    <p:anim calcmode="lin" valueType="num">
                                      <p:cBhvr additive="base">
                                        <p:cTn id="249" dur="500" fill="hold"/>
                                        <p:tgtEl>
                                          <p:spTgt spid="508"/>
                                        </p:tgtEl>
                                        <p:attrNameLst>
                                          <p:attrName>ppt_x</p:attrName>
                                        </p:attrNameLst>
                                      </p:cBhvr>
                                      <p:tavLst>
                                        <p:tav tm="0">
                                          <p:val>
                                            <p:strVal val="#ppt_x"/>
                                          </p:val>
                                        </p:tav>
                                        <p:tav tm="100000">
                                          <p:val>
                                            <p:strVal val="#ppt_x"/>
                                          </p:val>
                                        </p:tav>
                                      </p:tavLst>
                                    </p:anim>
                                    <p:anim calcmode="lin" valueType="num">
                                      <p:cBhvr additive="base">
                                        <p:cTn id="250" dur="500" fill="hold"/>
                                        <p:tgtEl>
                                          <p:spTgt spid="508"/>
                                        </p:tgtEl>
                                        <p:attrNameLst>
                                          <p:attrName>ppt_y</p:attrName>
                                        </p:attrNameLst>
                                      </p:cBhvr>
                                      <p:tavLst>
                                        <p:tav tm="0">
                                          <p:val>
                                            <p:strVal val="0-#ppt_h/2"/>
                                          </p:val>
                                        </p:tav>
                                        <p:tav tm="100000">
                                          <p:val>
                                            <p:strVal val="#ppt_y"/>
                                          </p:val>
                                        </p:tav>
                                      </p:tavLst>
                                    </p:anim>
                                  </p:childTnLst>
                                </p:cTn>
                              </p:par>
                              <p:par>
                                <p:cTn id="251" presetID="2" presetClass="entr" presetSubtype="1" decel="4000" fill="hold" nodeType="withEffect">
                                  <p:stCondLst>
                                    <p:cond delay="1500"/>
                                  </p:stCondLst>
                                  <p:childTnLst>
                                    <p:set>
                                      <p:cBhvr>
                                        <p:cTn id="252" dur="1" fill="hold">
                                          <p:stCondLst>
                                            <p:cond delay="0"/>
                                          </p:stCondLst>
                                        </p:cTn>
                                        <p:tgtEl>
                                          <p:spTgt spid="509"/>
                                        </p:tgtEl>
                                        <p:attrNameLst>
                                          <p:attrName>style.visibility</p:attrName>
                                        </p:attrNameLst>
                                      </p:cBhvr>
                                      <p:to>
                                        <p:strVal val="visible"/>
                                      </p:to>
                                    </p:set>
                                    <p:anim calcmode="lin" valueType="num">
                                      <p:cBhvr additive="base">
                                        <p:cTn id="253" dur="500" fill="hold"/>
                                        <p:tgtEl>
                                          <p:spTgt spid="509"/>
                                        </p:tgtEl>
                                        <p:attrNameLst>
                                          <p:attrName>ppt_x</p:attrName>
                                        </p:attrNameLst>
                                      </p:cBhvr>
                                      <p:tavLst>
                                        <p:tav tm="0">
                                          <p:val>
                                            <p:strVal val="#ppt_x"/>
                                          </p:val>
                                        </p:tav>
                                        <p:tav tm="100000">
                                          <p:val>
                                            <p:strVal val="#ppt_x"/>
                                          </p:val>
                                        </p:tav>
                                      </p:tavLst>
                                    </p:anim>
                                    <p:anim calcmode="lin" valueType="num">
                                      <p:cBhvr additive="base">
                                        <p:cTn id="254" dur="500" fill="hold"/>
                                        <p:tgtEl>
                                          <p:spTgt spid="509"/>
                                        </p:tgtEl>
                                        <p:attrNameLst>
                                          <p:attrName>ppt_y</p:attrName>
                                        </p:attrNameLst>
                                      </p:cBhvr>
                                      <p:tavLst>
                                        <p:tav tm="0">
                                          <p:val>
                                            <p:strVal val="0-#ppt_h/2"/>
                                          </p:val>
                                        </p:tav>
                                        <p:tav tm="100000">
                                          <p:val>
                                            <p:strVal val="#ppt_y"/>
                                          </p:val>
                                        </p:tav>
                                      </p:tavLst>
                                    </p:anim>
                                  </p:childTnLst>
                                </p:cTn>
                              </p:par>
                              <p:par>
                                <p:cTn id="255" presetID="2" presetClass="entr" presetSubtype="1" decel="4000" fill="hold" nodeType="withEffect">
                                  <p:stCondLst>
                                    <p:cond delay="1600"/>
                                  </p:stCondLst>
                                  <p:childTnLst>
                                    <p:set>
                                      <p:cBhvr>
                                        <p:cTn id="256" dur="1" fill="hold">
                                          <p:stCondLst>
                                            <p:cond delay="0"/>
                                          </p:stCondLst>
                                        </p:cTn>
                                        <p:tgtEl>
                                          <p:spTgt spid="510"/>
                                        </p:tgtEl>
                                        <p:attrNameLst>
                                          <p:attrName>style.visibility</p:attrName>
                                        </p:attrNameLst>
                                      </p:cBhvr>
                                      <p:to>
                                        <p:strVal val="visible"/>
                                      </p:to>
                                    </p:set>
                                    <p:anim calcmode="lin" valueType="num">
                                      <p:cBhvr additive="base">
                                        <p:cTn id="257" dur="500" fill="hold"/>
                                        <p:tgtEl>
                                          <p:spTgt spid="510"/>
                                        </p:tgtEl>
                                        <p:attrNameLst>
                                          <p:attrName>ppt_x</p:attrName>
                                        </p:attrNameLst>
                                      </p:cBhvr>
                                      <p:tavLst>
                                        <p:tav tm="0">
                                          <p:val>
                                            <p:strVal val="#ppt_x"/>
                                          </p:val>
                                        </p:tav>
                                        <p:tav tm="100000">
                                          <p:val>
                                            <p:strVal val="#ppt_x"/>
                                          </p:val>
                                        </p:tav>
                                      </p:tavLst>
                                    </p:anim>
                                    <p:anim calcmode="lin" valueType="num">
                                      <p:cBhvr additive="base">
                                        <p:cTn id="258" dur="500" fill="hold"/>
                                        <p:tgtEl>
                                          <p:spTgt spid="510"/>
                                        </p:tgtEl>
                                        <p:attrNameLst>
                                          <p:attrName>ppt_y</p:attrName>
                                        </p:attrNameLst>
                                      </p:cBhvr>
                                      <p:tavLst>
                                        <p:tav tm="0">
                                          <p:val>
                                            <p:strVal val="0-#ppt_h/2"/>
                                          </p:val>
                                        </p:tav>
                                        <p:tav tm="100000">
                                          <p:val>
                                            <p:strVal val="#ppt_y"/>
                                          </p:val>
                                        </p:tav>
                                      </p:tavLst>
                                    </p:anim>
                                  </p:childTnLst>
                                </p:cTn>
                              </p:par>
                              <p:par>
                                <p:cTn id="259" presetID="2" presetClass="entr" presetSubtype="1" decel="4000" fill="hold" nodeType="withEffect">
                                  <p:stCondLst>
                                    <p:cond delay="1700"/>
                                  </p:stCondLst>
                                  <p:childTnLst>
                                    <p:set>
                                      <p:cBhvr>
                                        <p:cTn id="260" dur="1" fill="hold">
                                          <p:stCondLst>
                                            <p:cond delay="0"/>
                                          </p:stCondLst>
                                        </p:cTn>
                                        <p:tgtEl>
                                          <p:spTgt spid="511"/>
                                        </p:tgtEl>
                                        <p:attrNameLst>
                                          <p:attrName>style.visibility</p:attrName>
                                        </p:attrNameLst>
                                      </p:cBhvr>
                                      <p:to>
                                        <p:strVal val="visible"/>
                                      </p:to>
                                    </p:set>
                                    <p:anim calcmode="lin" valueType="num">
                                      <p:cBhvr additive="base">
                                        <p:cTn id="261" dur="500" fill="hold"/>
                                        <p:tgtEl>
                                          <p:spTgt spid="511"/>
                                        </p:tgtEl>
                                        <p:attrNameLst>
                                          <p:attrName>ppt_x</p:attrName>
                                        </p:attrNameLst>
                                      </p:cBhvr>
                                      <p:tavLst>
                                        <p:tav tm="0">
                                          <p:val>
                                            <p:strVal val="#ppt_x"/>
                                          </p:val>
                                        </p:tav>
                                        <p:tav tm="100000">
                                          <p:val>
                                            <p:strVal val="#ppt_x"/>
                                          </p:val>
                                        </p:tav>
                                      </p:tavLst>
                                    </p:anim>
                                    <p:anim calcmode="lin" valueType="num">
                                      <p:cBhvr additive="base">
                                        <p:cTn id="262" dur="500" fill="hold"/>
                                        <p:tgtEl>
                                          <p:spTgt spid="511"/>
                                        </p:tgtEl>
                                        <p:attrNameLst>
                                          <p:attrName>ppt_y</p:attrName>
                                        </p:attrNameLst>
                                      </p:cBhvr>
                                      <p:tavLst>
                                        <p:tav tm="0">
                                          <p:val>
                                            <p:strVal val="0-#ppt_h/2"/>
                                          </p:val>
                                        </p:tav>
                                        <p:tav tm="100000">
                                          <p:val>
                                            <p:strVal val="#ppt_y"/>
                                          </p:val>
                                        </p:tav>
                                      </p:tavLst>
                                    </p:anim>
                                  </p:childTnLst>
                                </p:cTn>
                              </p:par>
                              <p:par>
                                <p:cTn id="263" presetID="2" presetClass="entr" presetSubtype="1" decel="4000" fill="hold" nodeType="withEffect">
                                  <p:stCondLst>
                                    <p:cond delay="1800"/>
                                  </p:stCondLst>
                                  <p:childTnLst>
                                    <p:set>
                                      <p:cBhvr>
                                        <p:cTn id="264" dur="1" fill="hold">
                                          <p:stCondLst>
                                            <p:cond delay="0"/>
                                          </p:stCondLst>
                                        </p:cTn>
                                        <p:tgtEl>
                                          <p:spTgt spid="512"/>
                                        </p:tgtEl>
                                        <p:attrNameLst>
                                          <p:attrName>style.visibility</p:attrName>
                                        </p:attrNameLst>
                                      </p:cBhvr>
                                      <p:to>
                                        <p:strVal val="visible"/>
                                      </p:to>
                                    </p:set>
                                    <p:anim calcmode="lin" valueType="num">
                                      <p:cBhvr additive="base">
                                        <p:cTn id="265" dur="500" fill="hold"/>
                                        <p:tgtEl>
                                          <p:spTgt spid="512"/>
                                        </p:tgtEl>
                                        <p:attrNameLst>
                                          <p:attrName>ppt_x</p:attrName>
                                        </p:attrNameLst>
                                      </p:cBhvr>
                                      <p:tavLst>
                                        <p:tav tm="0">
                                          <p:val>
                                            <p:strVal val="#ppt_x"/>
                                          </p:val>
                                        </p:tav>
                                        <p:tav tm="100000">
                                          <p:val>
                                            <p:strVal val="#ppt_x"/>
                                          </p:val>
                                        </p:tav>
                                      </p:tavLst>
                                    </p:anim>
                                    <p:anim calcmode="lin" valueType="num">
                                      <p:cBhvr additive="base">
                                        <p:cTn id="266" dur="500" fill="hold"/>
                                        <p:tgtEl>
                                          <p:spTgt spid="512"/>
                                        </p:tgtEl>
                                        <p:attrNameLst>
                                          <p:attrName>ppt_y</p:attrName>
                                        </p:attrNameLst>
                                      </p:cBhvr>
                                      <p:tavLst>
                                        <p:tav tm="0">
                                          <p:val>
                                            <p:strVal val="0-#ppt_h/2"/>
                                          </p:val>
                                        </p:tav>
                                        <p:tav tm="100000">
                                          <p:val>
                                            <p:strVal val="#ppt_y"/>
                                          </p:val>
                                        </p:tav>
                                      </p:tavLst>
                                    </p:anim>
                                  </p:childTnLst>
                                </p:cTn>
                              </p:par>
                              <p:par>
                                <p:cTn id="267" presetID="2" presetClass="entr" presetSubtype="1" decel="4000" fill="hold" nodeType="withEffect">
                                  <p:stCondLst>
                                    <p:cond delay="400"/>
                                  </p:stCondLst>
                                  <p:childTnLst>
                                    <p:set>
                                      <p:cBhvr>
                                        <p:cTn id="268" dur="1" fill="hold">
                                          <p:stCondLst>
                                            <p:cond delay="0"/>
                                          </p:stCondLst>
                                        </p:cTn>
                                        <p:tgtEl>
                                          <p:spTgt spid="546"/>
                                        </p:tgtEl>
                                        <p:attrNameLst>
                                          <p:attrName>style.visibility</p:attrName>
                                        </p:attrNameLst>
                                      </p:cBhvr>
                                      <p:to>
                                        <p:strVal val="visible"/>
                                      </p:to>
                                    </p:set>
                                    <p:anim calcmode="lin" valueType="num">
                                      <p:cBhvr additive="base">
                                        <p:cTn id="269" dur="500" fill="hold"/>
                                        <p:tgtEl>
                                          <p:spTgt spid="546"/>
                                        </p:tgtEl>
                                        <p:attrNameLst>
                                          <p:attrName>ppt_x</p:attrName>
                                        </p:attrNameLst>
                                      </p:cBhvr>
                                      <p:tavLst>
                                        <p:tav tm="0">
                                          <p:val>
                                            <p:strVal val="#ppt_x"/>
                                          </p:val>
                                        </p:tav>
                                        <p:tav tm="100000">
                                          <p:val>
                                            <p:strVal val="#ppt_x"/>
                                          </p:val>
                                        </p:tav>
                                      </p:tavLst>
                                    </p:anim>
                                    <p:anim calcmode="lin" valueType="num">
                                      <p:cBhvr additive="base">
                                        <p:cTn id="270" dur="500" fill="hold"/>
                                        <p:tgtEl>
                                          <p:spTgt spid="546"/>
                                        </p:tgtEl>
                                        <p:attrNameLst>
                                          <p:attrName>ppt_y</p:attrName>
                                        </p:attrNameLst>
                                      </p:cBhvr>
                                      <p:tavLst>
                                        <p:tav tm="0">
                                          <p:val>
                                            <p:strVal val="0-#ppt_h/2"/>
                                          </p:val>
                                        </p:tav>
                                        <p:tav tm="100000">
                                          <p:val>
                                            <p:strVal val="#ppt_y"/>
                                          </p:val>
                                        </p:tav>
                                      </p:tavLst>
                                    </p:anim>
                                  </p:childTnLst>
                                </p:cTn>
                              </p:par>
                              <p:par>
                                <p:cTn id="271" presetID="2" presetClass="entr" presetSubtype="1" decel="4000" fill="hold" nodeType="withEffect">
                                  <p:stCondLst>
                                    <p:cond delay="500"/>
                                  </p:stCondLst>
                                  <p:childTnLst>
                                    <p:set>
                                      <p:cBhvr>
                                        <p:cTn id="272" dur="1" fill="hold">
                                          <p:stCondLst>
                                            <p:cond delay="0"/>
                                          </p:stCondLst>
                                        </p:cTn>
                                        <p:tgtEl>
                                          <p:spTgt spid="547"/>
                                        </p:tgtEl>
                                        <p:attrNameLst>
                                          <p:attrName>style.visibility</p:attrName>
                                        </p:attrNameLst>
                                      </p:cBhvr>
                                      <p:to>
                                        <p:strVal val="visible"/>
                                      </p:to>
                                    </p:set>
                                    <p:anim calcmode="lin" valueType="num">
                                      <p:cBhvr additive="base">
                                        <p:cTn id="273" dur="500" fill="hold"/>
                                        <p:tgtEl>
                                          <p:spTgt spid="547"/>
                                        </p:tgtEl>
                                        <p:attrNameLst>
                                          <p:attrName>ppt_x</p:attrName>
                                        </p:attrNameLst>
                                      </p:cBhvr>
                                      <p:tavLst>
                                        <p:tav tm="0">
                                          <p:val>
                                            <p:strVal val="#ppt_x"/>
                                          </p:val>
                                        </p:tav>
                                        <p:tav tm="100000">
                                          <p:val>
                                            <p:strVal val="#ppt_x"/>
                                          </p:val>
                                        </p:tav>
                                      </p:tavLst>
                                    </p:anim>
                                    <p:anim calcmode="lin" valueType="num">
                                      <p:cBhvr additive="base">
                                        <p:cTn id="274" dur="500" fill="hold"/>
                                        <p:tgtEl>
                                          <p:spTgt spid="547"/>
                                        </p:tgtEl>
                                        <p:attrNameLst>
                                          <p:attrName>ppt_y</p:attrName>
                                        </p:attrNameLst>
                                      </p:cBhvr>
                                      <p:tavLst>
                                        <p:tav tm="0">
                                          <p:val>
                                            <p:strVal val="0-#ppt_h/2"/>
                                          </p:val>
                                        </p:tav>
                                        <p:tav tm="100000">
                                          <p:val>
                                            <p:strVal val="#ppt_y"/>
                                          </p:val>
                                        </p:tav>
                                      </p:tavLst>
                                    </p:anim>
                                  </p:childTnLst>
                                </p:cTn>
                              </p:par>
                              <p:par>
                                <p:cTn id="275" presetID="2" presetClass="entr" presetSubtype="1" decel="4000" fill="hold" nodeType="withEffect">
                                  <p:stCondLst>
                                    <p:cond delay="600"/>
                                  </p:stCondLst>
                                  <p:childTnLst>
                                    <p:set>
                                      <p:cBhvr>
                                        <p:cTn id="276" dur="1" fill="hold">
                                          <p:stCondLst>
                                            <p:cond delay="0"/>
                                          </p:stCondLst>
                                        </p:cTn>
                                        <p:tgtEl>
                                          <p:spTgt spid="548"/>
                                        </p:tgtEl>
                                        <p:attrNameLst>
                                          <p:attrName>style.visibility</p:attrName>
                                        </p:attrNameLst>
                                      </p:cBhvr>
                                      <p:to>
                                        <p:strVal val="visible"/>
                                      </p:to>
                                    </p:set>
                                    <p:anim calcmode="lin" valueType="num">
                                      <p:cBhvr additive="base">
                                        <p:cTn id="277" dur="500" fill="hold"/>
                                        <p:tgtEl>
                                          <p:spTgt spid="548"/>
                                        </p:tgtEl>
                                        <p:attrNameLst>
                                          <p:attrName>ppt_x</p:attrName>
                                        </p:attrNameLst>
                                      </p:cBhvr>
                                      <p:tavLst>
                                        <p:tav tm="0">
                                          <p:val>
                                            <p:strVal val="#ppt_x"/>
                                          </p:val>
                                        </p:tav>
                                        <p:tav tm="100000">
                                          <p:val>
                                            <p:strVal val="#ppt_x"/>
                                          </p:val>
                                        </p:tav>
                                      </p:tavLst>
                                    </p:anim>
                                    <p:anim calcmode="lin" valueType="num">
                                      <p:cBhvr additive="base">
                                        <p:cTn id="278" dur="500" fill="hold"/>
                                        <p:tgtEl>
                                          <p:spTgt spid="548"/>
                                        </p:tgtEl>
                                        <p:attrNameLst>
                                          <p:attrName>ppt_y</p:attrName>
                                        </p:attrNameLst>
                                      </p:cBhvr>
                                      <p:tavLst>
                                        <p:tav tm="0">
                                          <p:val>
                                            <p:strVal val="0-#ppt_h/2"/>
                                          </p:val>
                                        </p:tav>
                                        <p:tav tm="100000">
                                          <p:val>
                                            <p:strVal val="#ppt_y"/>
                                          </p:val>
                                        </p:tav>
                                      </p:tavLst>
                                    </p:anim>
                                  </p:childTnLst>
                                </p:cTn>
                              </p:par>
                              <p:par>
                                <p:cTn id="279" presetID="2" presetClass="entr" presetSubtype="1" decel="4000" fill="hold" nodeType="withEffect">
                                  <p:stCondLst>
                                    <p:cond delay="700"/>
                                  </p:stCondLst>
                                  <p:childTnLst>
                                    <p:set>
                                      <p:cBhvr>
                                        <p:cTn id="280" dur="1" fill="hold">
                                          <p:stCondLst>
                                            <p:cond delay="0"/>
                                          </p:stCondLst>
                                        </p:cTn>
                                        <p:tgtEl>
                                          <p:spTgt spid="549"/>
                                        </p:tgtEl>
                                        <p:attrNameLst>
                                          <p:attrName>style.visibility</p:attrName>
                                        </p:attrNameLst>
                                      </p:cBhvr>
                                      <p:to>
                                        <p:strVal val="visible"/>
                                      </p:to>
                                    </p:set>
                                    <p:anim calcmode="lin" valueType="num">
                                      <p:cBhvr additive="base">
                                        <p:cTn id="281" dur="500" fill="hold"/>
                                        <p:tgtEl>
                                          <p:spTgt spid="549"/>
                                        </p:tgtEl>
                                        <p:attrNameLst>
                                          <p:attrName>ppt_x</p:attrName>
                                        </p:attrNameLst>
                                      </p:cBhvr>
                                      <p:tavLst>
                                        <p:tav tm="0">
                                          <p:val>
                                            <p:strVal val="#ppt_x"/>
                                          </p:val>
                                        </p:tav>
                                        <p:tav tm="100000">
                                          <p:val>
                                            <p:strVal val="#ppt_x"/>
                                          </p:val>
                                        </p:tav>
                                      </p:tavLst>
                                    </p:anim>
                                    <p:anim calcmode="lin" valueType="num">
                                      <p:cBhvr additive="base">
                                        <p:cTn id="282" dur="500" fill="hold"/>
                                        <p:tgtEl>
                                          <p:spTgt spid="549"/>
                                        </p:tgtEl>
                                        <p:attrNameLst>
                                          <p:attrName>ppt_y</p:attrName>
                                        </p:attrNameLst>
                                      </p:cBhvr>
                                      <p:tavLst>
                                        <p:tav tm="0">
                                          <p:val>
                                            <p:strVal val="0-#ppt_h/2"/>
                                          </p:val>
                                        </p:tav>
                                        <p:tav tm="100000">
                                          <p:val>
                                            <p:strVal val="#ppt_y"/>
                                          </p:val>
                                        </p:tav>
                                      </p:tavLst>
                                    </p:anim>
                                  </p:childTnLst>
                                </p:cTn>
                              </p:par>
                              <p:par>
                                <p:cTn id="283" presetID="2" presetClass="entr" presetSubtype="1" decel="4000" fill="hold" nodeType="withEffect">
                                  <p:stCondLst>
                                    <p:cond delay="800"/>
                                  </p:stCondLst>
                                  <p:childTnLst>
                                    <p:set>
                                      <p:cBhvr>
                                        <p:cTn id="284" dur="1" fill="hold">
                                          <p:stCondLst>
                                            <p:cond delay="0"/>
                                          </p:stCondLst>
                                        </p:cTn>
                                        <p:tgtEl>
                                          <p:spTgt spid="550"/>
                                        </p:tgtEl>
                                        <p:attrNameLst>
                                          <p:attrName>style.visibility</p:attrName>
                                        </p:attrNameLst>
                                      </p:cBhvr>
                                      <p:to>
                                        <p:strVal val="visible"/>
                                      </p:to>
                                    </p:set>
                                    <p:anim calcmode="lin" valueType="num">
                                      <p:cBhvr additive="base">
                                        <p:cTn id="285" dur="500" fill="hold"/>
                                        <p:tgtEl>
                                          <p:spTgt spid="550"/>
                                        </p:tgtEl>
                                        <p:attrNameLst>
                                          <p:attrName>ppt_x</p:attrName>
                                        </p:attrNameLst>
                                      </p:cBhvr>
                                      <p:tavLst>
                                        <p:tav tm="0">
                                          <p:val>
                                            <p:strVal val="#ppt_x"/>
                                          </p:val>
                                        </p:tav>
                                        <p:tav tm="100000">
                                          <p:val>
                                            <p:strVal val="#ppt_x"/>
                                          </p:val>
                                        </p:tav>
                                      </p:tavLst>
                                    </p:anim>
                                    <p:anim calcmode="lin" valueType="num">
                                      <p:cBhvr additive="base">
                                        <p:cTn id="286" dur="500" fill="hold"/>
                                        <p:tgtEl>
                                          <p:spTgt spid="550"/>
                                        </p:tgtEl>
                                        <p:attrNameLst>
                                          <p:attrName>ppt_y</p:attrName>
                                        </p:attrNameLst>
                                      </p:cBhvr>
                                      <p:tavLst>
                                        <p:tav tm="0">
                                          <p:val>
                                            <p:strVal val="0-#ppt_h/2"/>
                                          </p:val>
                                        </p:tav>
                                        <p:tav tm="100000">
                                          <p:val>
                                            <p:strVal val="#ppt_y"/>
                                          </p:val>
                                        </p:tav>
                                      </p:tavLst>
                                    </p:anim>
                                  </p:childTnLst>
                                </p:cTn>
                              </p:par>
                              <p:par>
                                <p:cTn id="287" presetID="2" presetClass="entr" presetSubtype="1" decel="4000" fill="hold" nodeType="withEffect">
                                  <p:stCondLst>
                                    <p:cond delay="900"/>
                                  </p:stCondLst>
                                  <p:childTnLst>
                                    <p:set>
                                      <p:cBhvr>
                                        <p:cTn id="288" dur="1" fill="hold">
                                          <p:stCondLst>
                                            <p:cond delay="0"/>
                                          </p:stCondLst>
                                        </p:cTn>
                                        <p:tgtEl>
                                          <p:spTgt spid="551"/>
                                        </p:tgtEl>
                                        <p:attrNameLst>
                                          <p:attrName>style.visibility</p:attrName>
                                        </p:attrNameLst>
                                      </p:cBhvr>
                                      <p:to>
                                        <p:strVal val="visible"/>
                                      </p:to>
                                    </p:set>
                                    <p:anim calcmode="lin" valueType="num">
                                      <p:cBhvr additive="base">
                                        <p:cTn id="289" dur="500" fill="hold"/>
                                        <p:tgtEl>
                                          <p:spTgt spid="551"/>
                                        </p:tgtEl>
                                        <p:attrNameLst>
                                          <p:attrName>ppt_x</p:attrName>
                                        </p:attrNameLst>
                                      </p:cBhvr>
                                      <p:tavLst>
                                        <p:tav tm="0">
                                          <p:val>
                                            <p:strVal val="#ppt_x"/>
                                          </p:val>
                                        </p:tav>
                                        <p:tav tm="100000">
                                          <p:val>
                                            <p:strVal val="#ppt_x"/>
                                          </p:val>
                                        </p:tav>
                                      </p:tavLst>
                                    </p:anim>
                                    <p:anim calcmode="lin" valueType="num">
                                      <p:cBhvr additive="base">
                                        <p:cTn id="290" dur="500" fill="hold"/>
                                        <p:tgtEl>
                                          <p:spTgt spid="551"/>
                                        </p:tgtEl>
                                        <p:attrNameLst>
                                          <p:attrName>ppt_y</p:attrName>
                                        </p:attrNameLst>
                                      </p:cBhvr>
                                      <p:tavLst>
                                        <p:tav tm="0">
                                          <p:val>
                                            <p:strVal val="0-#ppt_h/2"/>
                                          </p:val>
                                        </p:tav>
                                        <p:tav tm="100000">
                                          <p:val>
                                            <p:strVal val="#ppt_y"/>
                                          </p:val>
                                        </p:tav>
                                      </p:tavLst>
                                    </p:anim>
                                  </p:childTnLst>
                                </p:cTn>
                              </p:par>
                              <p:par>
                                <p:cTn id="291" presetID="2" presetClass="entr" presetSubtype="1" decel="4000" fill="hold" nodeType="withEffect">
                                  <p:stCondLst>
                                    <p:cond delay="1000"/>
                                  </p:stCondLst>
                                  <p:childTnLst>
                                    <p:set>
                                      <p:cBhvr>
                                        <p:cTn id="292" dur="1" fill="hold">
                                          <p:stCondLst>
                                            <p:cond delay="0"/>
                                          </p:stCondLst>
                                        </p:cTn>
                                        <p:tgtEl>
                                          <p:spTgt spid="552"/>
                                        </p:tgtEl>
                                        <p:attrNameLst>
                                          <p:attrName>style.visibility</p:attrName>
                                        </p:attrNameLst>
                                      </p:cBhvr>
                                      <p:to>
                                        <p:strVal val="visible"/>
                                      </p:to>
                                    </p:set>
                                    <p:anim calcmode="lin" valueType="num">
                                      <p:cBhvr additive="base">
                                        <p:cTn id="293" dur="500" fill="hold"/>
                                        <p:tgtEl>
                                          <p:spTgt spid="552"/>
                                        </p:tgtEl>
                                        <p:attrNameLst>
                                          <p:attrName>ppt_x</p:attrName>
                                        </p:attrNameLst>
                                      </p:cBhvr>
                                      <p:tavLst>
                                        <p:tav tm="0">
                                          <p:val>
                                            <p:strVal val="#ppt_x"/>
                                          </p:val>
                                        </p:tav>
                                        <p:tav tm="100000">
                                          <p:val>
                                            <p:strVal val="#ppt_x"/>
                                          </p:val>
                                        </p:tav>
                                      </p:tavLst>
                                    </p:anim>
                                    <p:anim calcmode="lin" valueType="num">
                                      <p:cBhvr additive="base">
                                        <p:cTn id="294" dur="500" fill="hold"/>
                                        <p:tgtEl>
                                          <p:spTgt spid="552"/>
                                        </p:tgtEl>
                                        <p:attrNameLst>
                                          <p:attrName>ppt_y</p:attrName>
                                        </p:attrNameLst>
                                      </p:cBhvr>
                                      <p:tavLst>
                                        <p:tav tm="0">
                                          <p:val>
                                            <p:strVal val="0-#ppt_h/2"/>
                                          </p:val>
                                        </p:tav>
                                        <p:tav tm="100000">
                                          <p:val>
                                            <p:strVal val="#ppt_y"/>
                                          </p:val>
                                        </p:tav>
                                      </p:tavLst>
                                    </p:anim>
                                  </p:childTnLst>
                                </p:cTn>
                              </p:par>
                              <p:par>
                                <p:cTn id="295" presetID="2" presetClass="entr" presetSubtype="1" decel="4000" fill="hold" nodeType="withEffect">
                                  <p:stCondLst>
                                    <p:cond delay="1100"/>
                                  </p:stCondLst>
                                  <p:childTnLst>
                                    <p:set>
                                      <p:cBhvr>
                                        <p:cTn id="296" dur="1" fill="hold">
                                          <p:stCondLst>
                                            <p:cond delay="0"/>
                                          </p:stCondLst>
                                        </p:cTn>
                                        <p:tgtEl>
                                          <p:spTgt spid="553"/>
                                        </p:tgtEl>
                                        <p:attrNameLst>
                                          <p:attrName>style.visibility</p:attrName>
                                        </p:attrNameLst>
                                      </p:cBhvr>
                                      <p:to>
                                        <p:strVal val="visible"/>
                                      </p:to>
                                    </p:set>
                                    <p:anim calcmode="lin" valueType="num">
                                      <p:cBhvr additive="base">
                                        <p:cTn id="297" dur="500" fill="hold"/>
                                        <p:tgtEl>
                                          <p:spTgt spid="553"/>
                                        </p:tgtEl>
                                        <p:attrNameLst>
                                          <p:attrName>ppt_x</p:attrName>
                                        </p:attrNameLst>
                                      </p:cBhvr>
                                      <p:tavLst>
                                        <p:tav tm="0">
                                          <p:val>
                                            <p:strVal val="#ppt_x"/>
                                          </p:val>
                                        </p:tav>
                                        <p:tav tm="100000">
                                          <p:val>
                                            <p:strVal val="#ppt_x"/>
                                          </p:val>
                                        </p:tav>
                                      </p:tavLst>
                                    </p:anim>
                                    <p:anim calcmode="lin" valueType="num">
                                      <p:cBhvr additive="base">
                                        <p:cTn id="298" dur="500" fill="hold"/>
                                        <p:tgtEl>
                                          <p:spTgt spid="553"/>
                                        </p:tgtEl>
                                        <p:attrNameLst>
                                          <p:attrName>ppt_y</p:attrName>
                                        </p:attrNameLst>
                                      </p:cBhvr>
                                      <p:tavLst>
                                        <p:tav tm="0">
                                          <p:val>
                                            <p:strVal val="0-#ppt_h/2"/>
                                          </p:val>
                                        </p:tav>
                                        <p:tav tm="100000">
                                          <p:val>
                                            <p:strVal val="#ppt_y"/>
                                          </p:val>
                                        </p:tav>
                                      </p:tavLst>
                                    </p:anim>
                                  </p:childTnLst>
                                </p:cTn>
                              </p:par>
                              <p:par>
                                <p:cTn id="299" presetID="2" presetClass="entr" presetSubtype="1" decel="4000" fill="hold" nodeType="withEffect">
                                  <p:stCondLst>
                                    <p:cond delay="1200"/>
                                  </p:stCondLst>
                                  <p:childTnLst>
                                    <p:set>
                                      <p:cBhvr>
                                        <p:cTn id="300" dur="1" fill="hold">
                                          <p:stCondLst>
                                            <p:cond delay="0"/>
                                          </p:stCondLst>
                                        </p:cTn>
                                        <p:tgtEl>
                                          <p:spTgt spid="554"/>
                                        </p:tgtEl>
                                        <p:attrNameLst>
                                          <p:attrName>style.visibility</p:attrName>
                                        </p:attrNameLst>
                                      </p:cBhvr>
                                      <p:to>
                                        <p:strVal val="visible"/>
                                      </p:to>
                                    </p:set>
                                    <p:anim calcmode="lin" valueType="num">
                                      <p:cBhvr additive="base">
                                        <p:cTn id="301" dur="500" fill="hold"/>
                                        <p:tgtEl>
                                          <p:spTgt spid="554"/>
                                        </p:tgtEl>
                                        <p:attrNameLst>
                                          <p:attrName>ppt_x</p:attrName>
                                        </p:attrNameLst>
                                      </p:cBhvr>
                                      <p:tavLst>
                                        <p:tav tm="0">
                                          <p:val>
                                            <p:strVal val="#ppt_x"/>
                                          </p:val>
                                        </p:tav>
                                        <p:tav tm="100000">
                                          <p:val>
                                            <p:strVal val="#ppt_x"/>
                                          </p:val>
                                        </p:tav>
                                      </p:tavLst>
                                    </p:anim>
                                    <p:anim calcmode="lin" valueType="num">
                                      <p:cBhvr additive="base">
                                        <p:cTn id="302" dur="500" fill="hold"/>
                                        <p:tgtEl>
                                          <p:spTgt spid="554"/>
                                        </p:tgtEl>
                                        <p:attrNameLst>
                                          <p:attrName>ppt_y</p:attrName>
                                        </p:attrNameLst>
                                      </p:cBhvr>
                                      <p:tavLst>
                                        <p:tav tm="0">
                                          <p:val>
                                            <p:strVal val="0-#ppt_h/2"/>
                                          </p:val>
                                        </p:tav>
                                        <p:tav tm="100000">
                                          <p:val>
                                            <p:strVal val="#ppt_y"/>
                                          </p:val>
                                        </p:tav>
                                      </p:tavLst>
                                    </p:anim>
                                  </p:childTnLst>
                                </p:cTn>
                              </p:par>
                              <p:par>
                                <p:cTn id="303" presetID="2" presetClass="entr" presetSubtype="1" decel="4000" fill="hold" nodeType="withEffect">
                                  <p:stCondLst>
                                    <p:cond delay="1300"/>
                                  </p:stCondLst>
                                  <p:childTnLst>
                                    <p:set>
                                      <p:cBhvr>
                                        <p:cTn id="304" dur="1" fill="hold">
                                          <p:stCondLst>
                                            <p:cond delay="0"/>
                                          </p:stCondLst>
                                        </p:cTn>
                                        <p:tgtEl>
                                          <p:spTgt spid="555"/>
                                        </p:tgtEl>
                                        <p:attrNameLst>
                                          <p:attrName>style.visibility</p:attrName>
                                        </p:attrNameLst>
                                      </p:cBhvr>
                                      <p:to>
                                        <p:strVal val="visible"/>
                                      </p:to>
                                    </p:set>
                                    <p:anim calcmode="lin" valueType="num">
                                      <p:cBhvr additive="base">
                                        <p:cTn id="305" dur="500" fill="hold"/>
                                        <p:tgtEl>
                                          <p:spTgt spid="555"/>
                                        </p:tgtEl>
                                        <p:attrNameLst>
                                          <p:attrName>ppt_x</p:attrName>
                                        </p:attrNameLst>
                                      </p:cBhvr>
                                      <p:tavLst>
                                        <p:tav tm="0">
                                          <p:val>
                                            <p:strVal val="#ppt_x"/>
                                          </p:val>
                                        </p:tav>
                                        <p:tav tm="100000">
                                          <p:val>
                                            <p:strVal val="#ppt_x"/>
                                          </p:val>
                                        </p:tav>
                                      </p:tavLst>
                                    </p:anim>
                                    <p:anim calcmode="lin" valueType="num">
                                      <p:cBhvr additive="base">
                                        <p:cTn id="306" dur="500" fill="hold"/>
                                        <p:tgtEl>
                                          <p:spTgt spid="555"/>
                                        </p:tgtEl>
                                        <p:attrNameLst>
                                          <p:attrName>ppt_y</p:attrName>
                                        </p:attrNameLst>
                                      </p:cBhvr>
                                      <p:tavLst>
                                        <p:tav tm="0">
                                          <p:val>
                                            <p:strVal val="0-#ppt_h/2"/>
                                          </p:val>
                                        </p:tav>
                                        <p:tav tm="100000">
                                          <p:val>
                                            <p:strVal val="#ppt_y"/>
                                          </p:val>
                                        </p:tav>
                                      </p:tavLst>
                                    </p:anim>
                                  </p:childTnLst>
                                </p:cTn>
                              </p:par>
                              <p:par>
                                <p:cTn id="307" presetID="2" presetClass="entr" presetSubtype="1" decel="4000" fill="hold" nodeType="withEffect">
                                  <p:stCondLst>
                                    <p:cond delay="1400"/>
                                  </p:stCondLst>
                                  <p:childTnLst>
                                    <p:set>
                                      <p:cBhvr>
                                        <p:cTn id="308" dur="1" fill="hold">
                                          <p:stCondLst>
                                            <p:cond delay="0"/>
                                          </p:stCondLst>
                                        </p:cTn>
                                        <p:tgtEl>
                                          <p:spTgt spid="556"/>
                                        </p:tgtEl>
                                        <p:attrNameLst>
                                          <p:attrName>style.visibility</p:attrName>
                                        </p:attrNameLst>
                                      </p:cBhvr>
                                      <p:to>
                                        <p:strVal val="visible"/>
                                      </p:to>
                                    </p:set>
                                    <p:anim calcmode="lin" valueType="num">
                                      <p:cBhvr additive="base">
                                        <p:cTn id="309" dur="500" fill="hold"/>
                                        <p:tgtEl>
                                          <p:spTgt spid="556"/>
                                        </p:tgtEl>
                                        <p:attrNameLst>
                                          <p:attrName>ppt_x</p:attrName>
                                        </p:attrNameLst>
                                      </p:cBhvr>
                                      <p:tavLst>
                                        <p:tav tm="0">
                                          <p:val>
                                            <p:strVal val="#ppt_x"/>
                                          </p:val>
                                        </p:tav>
                                        <p:tav tm="100000">
                                          <p:val>
                                            <p:strVal val="#ppt_x"/>
                                          </p:val>
                                        </p:tav>
                                      </p:tavLst>
                                    </p:anim>
                                    <p:anim calcmode="lin" valueType="num">
                                      <p:cBhvr additive="base">
                                        <p:cTn id="310" dur="500" fill="hold"/>
                                        <p:tgtEl>
                                          <p:spTgt spid="556"/>
                                        </p:tgtEl>
                                        <p:attrNameLst>
                                          <p:attrName>ppt_y</p:attrName>
                                        </p:attrNameLst>
                                      </p:cBhvr>
                                      <p:tavLst>
                                        <p:tav tm="0">
                                          <p:val>
                                            <p:strVal val="0-#ppt_h/2"/>
                                          </p:val>
                                        </p:tav>
                                        <p:tav tm="100000">
                                          <p:val>
                                            <p:strVal val="#ppt_y"/>
                                          </p:val>
                                        </p:tav>
                                      </p:tavLst>
                                    </p:anim>
                                  </p:childTnLst>
                                </p:cTn>
                              </p:par>
                              <p:par>
                                <p:cTn id="311" presetID="2" presetClass="entr" presetSubtype="1" decel="4000" fill="hold" nodeType="withEffect">
                                  <p:stCondLst>
                                    <p:cond delay="1500"/>
                                  </p:stCondLst>
                                  <p:childTnLst>
                                    <p:set>
                                      <p:cBhvr>
                                        <p:cTn id="312" dur="1" fill="hold">
                                          <p:stCondLst>
                                            <p:cond delay="0"/>
                                          </p:stCondLst>
                                        </p:cTn>
                                        <p:tgtEl>
                                          <p:spTgt spid="557"/>
                                        </p:tgtEl>
                                        <p:attrNameLst>
                                          <p:attrName>style.visibility</p:attrName>
                                        </p:attrNameLst>
                                      </p:cBhvr>
                                      <p:to>
                                        <p:strVal val="visible"/>
                                      </p:to>
                                    </p:set>
                                    <p:anim calcmode="lin" valueType="num">
                                      <p:cBhvr additive="base">
                                        <p:cTn id="313" dur="500" fill="hold"/>
                                        <p:tgtEl>
                                          <p:spTgt spid="557"/>
                                        </p:tgtEl>
                                        <p:attrNameLst>
                                          <p:attrName>ppt_x</p:attrName>
                                        </p:attrNameLst>
                                      </p:cBhvr>
                                      <p:tavLst>
                                        <p:tav tm="0">
                                          <p:val>
                                            <p:strVal val="#ppt_x"/>
                                          </p:val>
                                        </p:tav>
                                        <p:tav tm="100000">
                                          <p:val>
                                            <p:strVal val="#ppt_x"/>
                                          </p:val>
                                        </p:tav>
                                      </p:tavLst>
                                    </p:anim>
                                    <p:anim calcmode="lin" valueType="num">
                                      <p:cBhvr additive="base">
                                        <p:cTn id="314" dur="500" fill="hold"/>
                                        <p:tgtEl>
                                          <p:spTgt spid="557"/>
                                        </p:tgtEl>
                                        <p:attrNameLst>
                                          <p:attrName>ppt_y</p:attrName>
                                        </p:attrNameLst>
                                      </p:cBhvr>
                                      <p:tavLst>
                                        <p:tav tm="0">
                                          <p:val>
                                            <p:strVal val="0-#ppt_h/2"/>
                                          </p:val>
                                        </p:tav>
                                        <p:tav tm="100000">
                                          <p:val>
                                            <p:strVal val="#ppt_y"/>
                                          </p:val>
                                        </p:tav>
                                      </p:tavLst>
                                    </p:anim>
                                  </p:childTnLst>
                                </p:cTn>
                              </p:par>
                              <p:par>
                                <p:cTn id="315" presetID="2" presetClass="entr" presetSubtype="1" decel="4000" fill="hold" nodeType="withEffect">
                                  <p:stCondLst>
                                    <p:cond delay="1600"/>
                                  </p:stCondLst>
                                  <p:childTnLst>
                                    <p:set>
                                      <p:cBhvr>
                                        <p:cTn id="316" dur="1" fill="hold">
                                          <p:stCondLst>
                                            <p:cond delay="0"/>
                                          </p:stCondLst>
                                        </p:cTn>
                                        <p:tgtEl>
                                          <p:spTgt spid="558"/>
                                        </p:tgtEl>
                                        <p:attrNameLst>
                                          <p:attrName>style.visibility</p:attrName>
                                        </p:attrNameLst>
                                      </p:cBhvr>
                                      <p:to>
                                        <p:strVal val="visible"/>
                                      </p:to>
                                    </p:set>
                                    <p:anim calcmode="lin" valueType="num">
                                      <p:cBhvr additive="base">
                                        <p:cTn id="317" dur="500" fill="hold"/>
                                        <p:tgtEl>
                                          <p:spTgt spid="558"/>
                                        </p:tgtEl>
                                        <p:attrNameLst>
                                          <p:attrName>ppt_x</p:attrName>
                                        </p:attrNameLst>
                                      </p:cBhvr>
                                      <p:tavLst>
                                        <p:tav tm="0">
                                          <p:val>
                                            <p:strVal val="#ppt_x"/>
                                          </p:val>
                                        </p:tav>
                                        <p:tav tm="100000">
                                          <p:val>
                                            <p:strVal val="#ppt_x"/>
                                          </p:val>
                                        </p:tav>
                                      </p:tavLst>
                                    </p:anim>
                                    <p:anim calcmode="lin" valueType="num">
                                      <p:cBhvr additive="base">
                                        <p:cTn id="318" dur="500" fill="hold"/>
                                        <p:tgtEl>
                                          <p:spTgt spid="558"/>
                                        </p:tgtEl>
                                        <p:attrNameLst>
                                          <p:attrName>ppt_y</p:attrName>
                                        </p:attrNameLst>
                                      </p:cBhvr>
                                      <p:tavLst>
                                        <p:tav tm="0">
                                          <p:val>
                                            <p:strVal val="0-#ppt_h/2"/>
                                          </p:val>
                                        </p:tav>
                                        <p:tav tm="100000">
                                          <p:val>
                                            <p:strVal val="#ppt_y"/>
                                          </p:val>
                                        </p:tav>
                                      </p:tavLst>
                                    </p:anim>
                                  </p:childTnLst>
                                </p:cTn>
                              </p:par>
                              <p:par>
                                <p:cTn id="319" presetID="2" presetClass="entr" presetSubtype="1" decel="4000" fill="hold" nodeType="withEffect">
                                  <p:stCondLst>
                                    <p:cond delay="1700"/>
                                  </p:stCondLst>
                                  <p:childTnLst>
                                    <p:set>
                                      <p:cBhvr>
                                        <p:cTn id="320" dur="1" fill="hold">
                                          <p:stCondLst>
                                            <p:cond delay="0"/>
                                          </p:stCondLst>
                                        </p:cTn>
                                        <p:tgtEl>
                                          <p:spTgt spid="559"/>
                                        </p:tgtEl>
                                        <p:attrNameLst>
                                          <p:attrName>style.visibility</p:attrName>
                                        </p:attrNameLst>
                                      </p:cBhvr>
                                      <p:to>
                                        <p:strVal val="visible"/>
                                      </p:to>
                                    </p:set>
                                    <p:anim calcmode="lin" valueType="num">
                                      <p:cBhvr additive="base">
                                        <p:cTn id="321" dur="500" fill="hold"/>
                                        <p:tgtEl>
                                          <p:spTgt spid="559"/>
                                        </p:tgtEl>
                                        <p:attrNameLst>
                                          <p:attrName>ppt_x</p:attrName>
                                        </p:attrNameLst>
                                      </p:cBhvr>
                                      <p:tavLst>
                                        <p:tav tm="0">
                                          <p:val>
                                            <p:strVal val="#ppt_x"/>
                                          </p:val>
                                        </p:tav>
                                        <p:tav tm="100000">
                                          <p:val>
                                            <p:strVal val="#ppt_x"/>
                                          </p:val>
                                        </p:tav>
                                      </p:tavLst>
                                    </p:anim>
                                    <p:anim calcmode="lin" valueType="num">
                                      <p:cBhvr additive="base">
                                        <p:cTn id="322" dur="500" fill="hold"/>
                                        <p:tgtEl>
                                          <p:spTgt spid="559"/>
                                        </p:tgtEl>
                                        <p:attrNameLst>
                                          <p:attrName>ppt_y</p:attrName>
                                        </p:attrNameLst>
                                      </p:cBhvr>
                                      <p:tavLst>
                                        <p:tav tm="0">
                                          <p:val>
                                            <p:strVal val="0-#ppt_h/2"/>
                                          </p:val>
                                        </p:tav>
                                        <p:tav tm="100000">
                                          <p:val>
                                            <p:strVal val="#ppt_y"/>
                                          </p:val>
                                        </p:tav>
                                      </p:tavLst>
                                    </p:anim>
                                  </p:childTnLst>
                                </p:cTn>
                              </p:par>
                              <p:par>
                                <p:cTn id="323" presetID="2" presetClass="entr" presetSubtype="1" decel="4000" fill="hold" nodeType="withEffect">
                                  <p:stCondLst>
                                    <p:cond delay="1800"/>
                                  </p:stCondLst>
                                  <p:childTnLst>
                                    <p:set>
                                      <p:cBhvr>
                                        <p:cTn id="324" dur="1" fill="hold">
                                          <p:stCondLst>
                                            <p:cond delay="0"/>
                                          </p:stCondLst>
                                        </p:cTn>
                                        <p:tgtEl>
                                          <p:spTgt spid="560"/>
                                        </p:tgtEl>
                                        <p:attrNameLst>
                                          <p:attrName>style.visibility</p:attrName>
                                        </p:attrNameLst>
                                      </p:cBhvr>
                                      <p:to>
                                        <p:strVal val="visible"/>
                                      </p:to>
                                    </p:set>
                                    <p:anim calcmode="lin" valueType="num">
                                      <p:cBhvr additive="base">
                                        <p:cTn id="325" dur="500" fill="hold"/>
                                        <p:tgtEl>
                                          <p:spTgt spid="560"/>
                                        </p:tgtEl>
                                        <p:attrNameLst>
                                          <p:attrName>ppt_x</p:attrName>
                                        </p:attrNameLst>
                                      </p:cBhvr>
                                      <p:tavLst>
                                        <p:tav tm="0">
                                          <p:val>
                                            <p:strVal val="#ppt_x"/>
                                          </p:val>
                                        </p:tav>
                                        <p:tav tm="100000">
                                          <p:val>
                                            <p:strVal val="#ppt_x"/>
                                          </p:val>
                                        </p:tav>
                                      </p:tavLst>
                                    </p:anim>
                                    <p:anim calcmode="lin" valueType="num">
                                      <p:cBhvr additive="base">
                                        <p:cTn id="326" dur="500" fill="hold"/>
                                        <p:tgtEl>
                                          <p:spTgt spid="560"/>
                                        </p:tgtEl>
                                        <p:attrNameLst>
                                          <p:attrName>ppt_y</p:attrName>
                                        </p:attrNameLst>
                                      </p:cBhvr>
                                      <p:tavLst>
                                        <p:tav tm="0">
                                          <p:val>
                                            <p:strVal val="0-#ppt_h/2"/>
                                          </p:val>
                                        </p:tav>
                                        <p:tav tm="100000">
                                          <p:val>
                                            <p:strVal val="#ppt_y"/>
                                          </p:val>
                                        </p:tav>
                                      </p:tavLst>
                                    </p:anim>
                                  </p:childTnLst>
                                </p:cTn>
                              </p:par>
                              <p:par>
                                <p:cTn id="327" presetID="2" presetClass="entr" presetSubtype="1" decel="4000" fill="hold" nodeType="withEffect">
                                  <p:stCondLst>
                                    <p:cond delay="1900"/>
                                  </p:stCondLst>
                                  <p:childTnLst>
                                    <p:set>
                                      <p:cBhvr>
                                        <p:cTn id="328" dur="1" fill="hold">
                                          <p:stCondLst>
                                            <p:cond delay="0"/>
                                          </p:stCondLst>
                                        </p:cTn>
                                        <p:tgtEl>
                                          <p:spTgt spid="561"/>
                                        </p:tgtEl>
                                        <p:attrNameLst>
                                          <p:attrName>style.visibility</p:attrName>
                                        </p:attrNameLst>
                                      </p:cBhvr>
                                      <p:to>
                                        <p:strVal val="visible"/>
                                      </p:to>
                                    </p:set>
                                    <p:anim calcmode="lin" valueType="num">
                                      <p:cBhvr additive="base">
                                        <p:cTn id="329" dur="500" fill="hold"/>
                                        <p:tgtEl>
                                          <p:spTgt spid="561"/>
                                        </p:tgtEl>
                                        <p:attrNameLst>
                                          <p:attrName>ppt_x</p:attrName>
                                        </p:attrNameLst>
                                      </p:cBhvr>
                                      <p:tavLst>
                                        <p:tav tm="0">
                                          <p:val>
                                            <p:strVal val="#ppt_x"/>
                                          </p:val>
                                        </p:tav>
                                        <p:tav tm="100000">
                                          <p:val>
                                            <p:strVal val="#ppt_x"/>
                                          </p:val>
                                        </p:tav>
                                      </p:tavLst>
                                    </p:anim>
                                    <p:anim calcmode="lin" valueType="num">
                                      <p:cBhvr additive="base">
                                        <p:cTn id="330" dur="500" fill="hold"/>
                                        <p:tgtEl>
                                          <p:spTgt spid="561"/>
                                        </p:tgtEl>
                                        <p:attrNameLst>
                                          <p:attrName>ppt_y</p:attrName>
                                        </p:attrNameLst>
                                      </p:cBhvr>
                                      <p:tavLst>
                                        <p:tav tm="0">
                                          <p:val>
                                            <p:strVal val="0-#ppt_h/2"/>
                                          </p:val>
                                        </p:tav>
                                        <p:tav tm="100000">
                                          <p:val>
                                            <p:strVal val="#ppt_y"/>
                                          </p:val>
                                        </p:tav>
                                      </p:tavLst>
                                    </p:anim>
                                  </p:childTnLst>
                                </p:cTn>
                              </p:par>
                              <p:par>
                                <p:cTn id="331" presetID="2" presetClass="entr" presetSubtype="1" decel="4000" fill="hold" nodeType="withEffect">
                                  <p:stCondLst>
                                    <p:cond delay="500"/>
                                  </p:stCondLst>
                                  <p:childTnLst>
                                    <p:set>
                                      <p:cBhvr>
                                        <p:cTn id="332" dur="1" fill="hold">
                                          <p:stCondLst>
                                            <p:cond delay="0"/>
                                          </p:stCondLst>
                                        </p:cTn>
                                        <p:tgtEl>
                                          <p:spTgt spid="595"/>
                                        </p:tgtEl>
                                        <p:attrNameLst>
                                          <p:attrName>style.visibility</p:attrName>
                                        </p:attrNameLst>
                                      </p:cBhvr>
                                      <p:to>
                                        <p:strVal val="visible"/>
                                      </p:to>
                                    </p:set>
                                    <p:anim calcmode="lin" valueType="num">
                                      <p:cBhvr additive="base">
                                        <p:cTn id="333" dur="500" fill="hold"/>
                                        <p:tgtEl>
                                          <p:spTgt spid="595"/>
                                        </p:tgtEl>
                                        <p:attrNameLst>
                                          <p:attrName>ppt_x</p:attrName>
                                        </p:attrNameLst>
                                      </p:cBhvr>
                                      <p:tavLst>
                                        <p:tav tm="0">
                                          <p:val>
                                            <p:strVal val="#ppt_x"/>
                                          </p:val>
                                        </p:tav>
                                        <p:tav tm="100000">
                                          <p:val>
                                            <p:strVal val="#ppt_x"/>
                                          </p:val>
                                        </p:tav>
                                      </p:tavLst>
                                    </p:anim>
                                    <p:anim calcmode="lin" valueType="num">
                                      <p:cBhvr additive="base">
                                        <p:cTn id="334" dur="500" fill="hold"/>
                                        <p:tgtEl>
                                          <p:spTgt spid="595"/>
                                        </p:tgtEl>
                                        <p:attrNameLst>
                                          <p:attrName>ppt_y</p:attrName>
                                        </p:attrNameLst>
                                      </p:cBhvr>
                                      <p:tavLst>
                                        <p:tav tm="0">
                                          <p:val>
                                            <p:strVal val="0-#ppt_h/2"/>
                                          </p:val>
                                        </p:tav>
                                        <p:tav tm="100000">
                                          <p:val>
                                            <p:strVal val="#ppt_y"/>
                                          </p:val>
                                        </p:tav>
                                      </p:tavLst>
                                    </p:anim>
                                  </p:childTnLst>
                                </p:cTn>
                              </p:par>
                              <p:par>
                                <p:cTn id="335" presetID="2" presetClass="entr" presetSubtype="1" decel="4000" fill="hold" nodeType="withEffect">
                                  <p:stCondLst>
                                    <p:cond delay="600"/>
                                  </p:stCondLst>
                                  <p:childTnLst>
                                    <p:set>
                                      <p:cBhvr>
                                        <p:cTn id="336" dur="1" fill="hold">
                                          <p:stCondLst>
                                            <p:cond delay="0"/>
                                          </p:stCondLst>
                                        </p:cTn>
                                        <p:tgtEl>
                                          <p:spTgt spid="596"/>
                                        </p:tgtEl>
                                        <p:attrNameLst>
                                          <p:attrName>style.visibility</p:attrName>
                                        </p:attrNameLst>
                                      </p:cBhvr>
                                      <p:to>
                                        <p:strVal val="visible"/>
                                      </p:to>
                                    </p:set>
                                    <p:anim calcmode="lin" valueType="num">
                                      <p:cBhvr additive="base">
                                        <p:cTn id="337" dur="500" fill="hold"/>
                                        <p:tgtEl>
                                          <p:spTgt spid="596"/>
                                        </p:tgtEl>
                                        <p:attrNameLst>
                                          <p:attrName>ppt_x</p:attrName>
                                        </p:attrNameLst>
                                      </p:cBhvr>
                                      <p:tavLst>
                                        <p:tav tm="0">
                                          <p:val>
                                            <p:strVal val="#ppt_x"/>
                                          </p:val>
                                        </p:tav>
                                        <p:tav tm="100000">
                                          <p:val>
                                            <p:strVal val="#ppt_x"/>
                                          </p:val>
                                        </p:tav>
                                      </p:tavLst>
                                    </p:anim>
                                    <p:anim calcmode="lin" valueType="num">
                                      <p:cBhvr additive="base">
                                        <p:cTn id="338" dur="500" fill="hold"/>
                                        <p:tgtEl>
                                          <p:spTgt spid="596"/>
                                        </p:tgtEl>
                                        <p:attrNameLst>
                                          <p:attrName>ppt_y</p:attrName>
                                        </p:attrNameLst>
                                      </p:cBhvr>
                                      <p:tavLst>
                                        <p:tav tm="0">
                                          <p:val>
                                            <p:strVal val="0-#ppt_h/2"/>
                                          </p:val>
                                        </p:tav>
                                        <p:tav tm="100000">
                                          <p:val>
                                            <p:strVal val="#ppt_y"/>
                                          </p:val>
                                        </p:tav>
                                      </p:tavLst>
                                    </p:anim>
                                  </p:childTnLst>
                                </p:cTn>
                              </p:par>
                              <p:par>
                                <p:cTn id="339" presetID="2" presetClass="entr" presetSubtype="1" decel="4000" fill="hold" nodeType="withEffect">
                                  <p:stCondLst>
                                    <p:cond delay="700"/>
                                  </p:stCondLst>
                                  <p:childTnLst>
                                    <p:set>
                                      <p:cBhvr>
                                        <p:cTn id="340" dur="1" fill="hold">
                                          <p:stCondLst>
                                            <p:cond delay="0"/>
                                          </p:stCondLst>
                                        </p:cTn>
                                        <p:tgtEl>
                                          <p:spTgt spid="597"/>
                                        </p:tgtEl>
                                        <p:attrNameLst>
                                          <p:attrName>style.visibility</p:attrName>
                                        </p:attrNameLst>
                                      </p:cBhvr>
                                      <p:to>
                                        <p:strVal val="visible"/>
                                      </p:to>
                                    </p:set>
                                    <p:anim calcmode="lin" valueType="num">
                                      <p:cBhvr additive="base">
                                        <p:cTn id="341" dur="500" fill="hold"/>
                                        <p:tgtEl>
                                          <p:spTgt spid="597"/>
                                        </p:tgtEl>
                                        <p:attrNameLst>
                                          <p:attrName>ppt_x</p:attrName>
                                        </p:attrNameLst>
                                      </p:cBhvr>
                                      <p:tavLst>
                                        <p:tav tm="0">
                                          <p:val>
                                            <p:strVal val="#ppt_x"/>
                                          </p:val>
                                        </p:tav>
                                        <p:tav tm="100000">
                                          <p:val>
                                            <p:strVal val="#ppt_x"/>
                                          </p:val>
                                        </p:tav>
                                      </p:tavLst>
                                    </p:anim>
                                    <p:anim calcmode="lin" valueType="num">
                                      <p:cBhvr additive="base">
                                        <p:cTn id="342" dur="500" fill="hold"/>
                                        <p:tgtEl>
                                          <p:spTgt spid="597"/>
                                        </p:tgtEl>
                                        <p:attrNameLst>
                                          <p:attrName>ppt_y</p:attrName>
                                        </p:attrNameLst>
                                      </p:cBhvr>
                                      <p:tavLst>
                                        <p:tav tm="0">
                                          <p:val>
                                            <p:strVal val="0-#ppt_h/2"/>
                                          </p:val>
                                        </p:tav>
                                        <p:tav tm="100000">
                                          <p:val>
                                            <p:strVal val="#ppt_y"/>
                                          </p:val>
                                        </p:tav>
                                      </p:tavLst>
                                    </p:anim>
                                  </p:childTnLst>
                                </p:cTn>
                              </p:par>
                              <p:par>
                                <p:cTn id="343" presetID="2" presetClass="entr" presetSubtype="1" decel="4000" fill="hold" nodeType="withEffect">
                                  <p:stCondLst>
                                    <p:cond delay="800"/>
                                  </p:stCondLst>
                                  <p:childTnLst>
                                    <p:set>
                                      <p:cBhvr>
                                        <p:cTn id="344" dur="1" fill="hold">
                                          <p:stCondLst>
                                            <p:cond delay="0"/>
                                          </p:stCondLst>
                                        </p:cTn>
                                        <p:tgtEl>
                                          <p:spTgt spid="598"/>
                                        </p:tgtEl>
                                        <p:attrNameLst>
                                          <p:attrName>style.visibility</p:attrName>
                                        </p:attrNameLst>
                                      </p:cBhvr>
                                      <p:to>
                                        <p:strVal val="visible"/>
                                      </p:to>
                                    </p:set>
                                    <p:anim calcmode="lin" valueType="num">
                                      <p:cBhvr additive="base">
                                        <p:cTn id="345" dur="500" fill="hold"/>
                                        <p:tgtEl>
                                          <p:spTgt spid="598"/>
                                        </p:tgtEl>
                                        <p:attrNameLst>
                                          <p:attrName>ppt_x</p:attrName>
                                        </p:attrNameLst>
                                      </p:cBhvr>
                                      <p:tavLst>
                                        <p:tav tm="0">
                                          <p:val>
                                            <p:strVal val="#ppt_x"/>
                                          </p:val>
                                        </p:tav>
                                        <p:tav tm="100000">
                                          <p:val>
                                            <p:strVal val="#ppt_x"/>
                                          </p:val>
                                        </p:tav>
                                      </p:tavLst>
                                    </p:anim>
                                    <p:anim calcmode="lin" valueType="num">
                                      <p:cBhvr additive="base">
                                        <p:cTn id="346" dur="500" fill="hold"/>
                                        <p:tgtEl>
                                          <p:spTgt spid="598"/>
                                        </p:tgtEl>
                                        <p:attrNameLst>
                                          <p:attrName>ppt_y</p:attrName>
                                        </p:attrNameLst>
                                      </p:cBhvr>
                                      <p:tavLst>
                                        <p:tav tm="0">
                                          <p:val>
                                            <p:strVal val="0-#ppt_h/2"/>
                                          </p:val>
                                        </p:tav>
                                        <p:tav tm="100000">
                                          <p:val>
                                            <p:strVal val="#ppt_y"/>
                                          </p:val>
                                        </p:tav>
                                      </p:tavLst>
                                    </p:anim>
                                  </p:childTnLst>
                                </p:cTn>
                              </p:par>
                              <p:par>
                                <p:cTn id="347" presetID="2" presetClass="entr" presetSubtype="1" decel="4000" fill="hold" nodeType="withEffect">
                                  <p:stCondLst>
                                    <p:cond delay="900"/>
                                  </p:stCondLst>
                                  <p:childTnLst>
                                    <p:set>
                                      <p:cBhvr>
                                        <p:cTn id="348" dur="1" fill="hold">
                                          <p:stCondLst>
                                            <p:cond delay="0"/>
                                          </p:stCondLst>
                                        </p:cTn>
                                        <p:tgtEl>
                                          <p:spTgt spid="599"/>
                                        </p:tgtEl>
                                        <p:attrNameLst>
                                          <p:attrName>style.visibility</p:attrName>
                                        </p:attrNameLst>
                                      </p:cBhvr>
                                      <p:to>
                                        <p:strVal val="visible"/>
                                      </p:to>
                                    </p:set>
                                    <p:anim calcmode="lin" valueType="num">
                                      <p:cBhvr additive="base">
                                        <p:cTn id="349" dur="500" fill="hold"/>
                                        <p:tgtEl>
                                          <p:spTgt spid="599"/>
                                        </p:tgtEl>
                                        <p:attrNameLst>
                                          <p:attrName>ppt_x</p:attrName>
                                        </p:attrNameLst>
                                      </p:cBhvr>
                                      <p:tavLst>
                                        <p:tav tm="0">
                                          <p:val>
                                            <p:strVal val="#ppt_x"/>
                                          </p:val>
                                        </p:tav>
                                        <p:tav tm="100000">
                                          <p:val>
                                            <p:strVal val="#ppt_x"/>
                                          </p:val>
                                        </p:tav>
                                      </p:tavLst>
                                    </p:anim>
                                    <p:anim calcmode="lin" valueType="num">
                                      <p:cBhvr additive="base">
                                        <p:cTn id="350" dur="500" fill="hold"/>
                                        <p:tgtEl>
                                          <p:spTgt spid="599"/>
                                        </p:tgtEl>
                                        <p:attrNameLst>
                                          <p:attrName>ppt_y</p:attrName>
                                        </p:attrNameLst>
                                      </p:cBhvr>
                                      <p:tavLst>
                                        <p:tav tm="0">
                                          <p:val>
                                            <p:strVal val="0-#ppt_h/2"/>
                                          </p:val>
                                        </p:tav>
                                        <p:tav tm="100000">
                                          <p:val>
                                            <p:strVal val="#ppt_y"/>
                                          </p:val>
                                        </p:tav>
                                      </p:tavLst>
                                    </p:anim>
                                  </p:childTnLst>
                                </p:cTn>
                              </p:par>
                              <p:par>
                                <p:cTn id="351" presetID="2" presetClass="entr" presetSubtype="1" decel="4000" fill="hold" nodeType="withEffect">
                                  <p:stCondLst>
                                    <p:cond delay="1000"/>
                                  </p:stCondLst>
                                  <p:childTnLst>
                                    <p:set>
                                      <p:cBhvr>
                                        <p:cTn id="352" dur="1" fill="hold">
                                          <p:stCondLst>
                                            <p:cond delay="0"/>
                                          </p:stCondLst>
                                        </p:cTn>
                                        <p:tgtEl>
                                          <p:spTgt spid="600"/>
                                        </p:tgtEl>
                                        <p:attrNameLst>
                                          <p:attrName>style.visibility</p:attrName>
                                        </p:attrNameLst>
                                      </p:cBhvr>
                                      <p:to>
                                        <p:strVal val="visible"/>
                                      </p:to>
                                    </p:set>
                                    <p:anim calcmode="lin" valueType="num">
                                      <p:cBhvr additive="base">
                                        <p:cTn id="353" dur="500" fill="hold"/>
                                        <p:tgtEl>
                                          <p:spTgt spid="600"/>
                                        </p:tgtEl>
                                        <p:attrNameLst>
                                          <p:attrName>ppt_x</p:attrName>
                                        </p:attrNameLst>
                                      </p:cBhvr>
                                      <p:tavLst>
                                        <p:tav tm="0">
                                          <p:val>
                                            <p:strVal val="#ppt_x"/>
                                          </p:val>
                                        </p:tav>
                                        <p:tav tm="100000">
                                          <p:val>
                                            <p:strVal val="#ppt_x"/>
                                          </p:val>
                                        </p:tav>
                                      </p:tavLst>
                                    </p:anim>
                                    <p:anim calcmode="lin" valueType="num">
                                      <p:cBhvr additive="base">
                                        <p:cTn id="354" dur="500" fill="hold"/>
                                        <p:tgtEl>
                                          <p:spTgt spid="600"/>
                                        </p:tgtEl>
                                        <p:attrNameLst>
                                          <p:attrName>ppt_y</p:attrName>
                                        </p:attrNameLst>
                                      </p:cBhvr>
                                      <p:tavLst>
                                        <p:tav tm="0">
                                          <p:val>
                                            <p:strVal val="0-#ppt_h/2"/>
                                          </p:val>
                                        </p:tav>
                                        <p:tav tm="100000">
                                          <p:val>
                                            <p:strVal val="#ppt_y"/>
                                          </p:val>
                                        </p:tav>
                                      </p:tavLst>
                                    </p:anim>
                                  </p:childTnLst>
                                </p:cTn>
                              </p:par>
                              <p:par>
                                <p:cTn id="355" presetID="2" presetClass="entr" presetSubtype="1" decel="4000" fill="hold" nodeType="withEffect">
                                  <p:stCondLst>
                                    <p:cond delay="1100"/>
                                  </p:stCondLst>
                                  <p:childTnLst>
                                    <p:set>
                                      <p:cBhvr>
                                        <p:cTn id="356" dur="1" fill="hold">
                                          <p:stCondLst>
                                            <p:cond delay="0"/>
                                          </p:stCondLst>
                                        </p:cTn>
                                        <p:tgtEl>
                                          <p:spTgt spid="601"/>
                                        </p:tgtEl>
                                        <p:attrNameLst>
                                          <p:attrName>style.visibility</p:attrName>
                                        </p:attrNameLst>
                                      </p:cBhvr>
                                      <p:to>
                                        <p:strVal val="visible"/>
                                      </p:to>
                                    </p:set>
                                    <p:anim calcmode="lin" valueType="num">
                                      <p:cBhvr additive="base">
                                        <p:cTn id="357" dur="500" fill="hold"/>
                                        <p:tgtEl>
                                          <p:spTgt spid="601"/>
                                        </p:tgtEl>
                                        <p:attrNameLst>
                                          <p:attrName>ppt_x</p:attrName>
                                        </p:attrNameLst>
                                      </p:cBhvr>
                                      <p:tavLst>
                                        <p:tav tm="0">
                                          <p:val>
                                            <p:strVal val="#ppt_x"/>
                                          </p:val>
                                        </p:tav>
                                        <p:tav tm="100000">
                                          <p:val>
                                            <p:strVal val="#ppt_x"/>
                                          </p:val>
                                        </p:tav>
                                      </p:tavLst>
                                    </p:anim>
                                    <p:anim calcmode="lin" valueType="num">
                                      <p:cBhvr additive="base">
                                        <p:cTn id="358" dur="500" fill="hold"/>
                                        <p:tgtEl>
                                          <p:spTgt spid="601"/>
                                        </p:tgtEl>
                                        <p:attrNameLst>
                                          <p:attrName>ppt_y</p:attrName>
                                        </p:attrNameLst>
                                      </p:cBhvr>
                                      <p:tavLst>
                                        <p:tav tm="0">
                                          <p:val>
                                            <p:strVal val="0-#ppt_h/2"/>
                                          </p:val>
                                        </p:tav>
                                        <p:tav tm="100000">
                                          <p:val>
                                            <p:strVal val="#ppt_y"/>
                                          </p:val>
                                        </p:tav>
                                      </p:tavLst>
                                    </p:anim>
                                  </p:childTnLst>
                                </p:cTn>
                              </p:par>
                              <p:par>
                                <p:cTn id="359" presetID="2" presetClass="entr" presetSubtype="1" decel="4000" fill="hold" nodeType="withEffect">
                                  <p:stCondLst>
                                    <p:cond delay="1200"/>
                                  </p:stCondLst>
                                  <p:childTnLst>
                                    <p:set>
                                      <p:cBhvr>
                                        <p:cTn id="360" dur="1" fill="hold">
                                          <p:stCondLst>
                                            <p:cond delay="0"/>
                                          </p:stCondLst>
                                        </p:cTn>
                                        <p:tgtEl>
                                          <p:spTgt spid="602"/>
                                        </p:tgtEl>
                                        <p:attrNameLst>
                                          <p:attrName>style.visibility</p:attrName>
                                        </p:attrNameLst>
                                      </p:cBhvr>
                                      <p:to>
                                        <p:strVal val="visible"/>
                                      </p:to>
                                    </p:set>
                                    <p:anim calcmode="lin" valueType="num">
                                      <p:cBhvr additive="base">
                                        <p:cTn id="361" dur="500" fill="hold"/>
                                        <p:tgtEl>
                                          <p:spTgt spid="602"/>
                                        </p:tgtEl>
                                        <p:attrNameLst>
                                          <p:attrName>ppt_x</p:attrName>
                                        </p:attrNameLst>
                                      </p:cBhvr>
                                      <p:tavLst>
                                        <p:tav tm="0">
                                          <p:val>
                                            <p:strVal val="#ppt_x"/>
                                          </p:val>
                                        </p:tav>
                                        <p:tav tm="100000">
                                          <p:val>
                                            <p:strVal val="#ppt_x"/>
                                          </p:val>
                                        </p:tav>
                                      </p:tavLst>
                                    </p:anim>
                                    <p:anim calcmode="lin" valueType="num">
                                      <p:cBhvr additive="base">
                                        <p:cTn id="362" dur="500" fill="hold"/>
                                        <p:tgtEl>
                                          <p:spTgt spid="602"/>
                                        </p:tgtEl>
                                        <p:attrNameLst>
                                          <p:attrName>ppt_y</p:attrName>
                                        </p:attrNameLst>
                                      </p:cBhvr>
                                      <p:tavLst>
                                        <p:tav tm="0">
                                          <p:val>
                                            <p:strVal val="0-#ppt_h/2"/>
                                          </p:val>
                                        </p:tav>
                                        <p:tav tm="100000">
                                          <p:val>
                                            <p:strVal val="#ppt_y"/>
                                          </p:val>
                                        </p:tav>
                                      </p:tavLst>
                                    </p:anim>
                                  </p:childTnLst>
                                </p:cTn>
                              </p:par>
                              <p:par>
                                <p:cTn id="363" presetID="2" presetClass="entr" presetSubtype="1" decel="4000" fill="hold" nodeType="withEffect">
                                  <p:stCondLst>
                                    <p:cond delay="1300"/>
                                  </p:stCondLst>
                                  <p:childTnLst>
                                    <p:set>
                                      <p:cBhvr>
                                        <p:cTn id="364" dur="1" fill="hold">
                                          <p:stCondLst>
                                            <p:cond delay="0"/>
                                          </p:stCondLst>
                                        </p:cTn>
                                        <p:tgtEl>
                                          <p:spTgt spid="603"/>
                                        </p:tgtEl>
                                        <p:attrNameLst>
                                          <p:attrName>style.visibility</p:attrName>
                                        </p:attrNameLst>
                                      </p:cBhvr>
                                      <p:to>
                                        <p:strVal val="visible"/>
                                      </p:to>
                                    </p:set>
                                    <p:anim calcmode="lin" valueType="num">
                                      <p:cBhvr additive="base">
                                        <p:cTn id="365" dur="500" fill="hold"/>
                                        <p:tgtEl>
                                          <p:spTgt spid="603"/>
                                        </p:tgtEl>
                                        <p:attrNameLst>
                                          <p:attrName>ppt_x</p:attrName>
                                        </p:attrNameLst>
                                      </p:cBhvr>
                                      <p:tavLst>
                                        <p:tav tm="0">
                                          <p:val>
                                            <p:strVal val="#ppt_x"/>
                                          </p:val>
                                        </p:tav>
                                        <p:tav tm="100000">
                                          <p:val>
                                            <p:strVal val="#ppt_x"/>
                                          </p:val>
                                        </p:tav>
                                      </p:tavLst>
                                    </p:anim>
                                    <p:anim calcmode="lin" valueType="num">
                                      <p:cBhvr additive="base">
                                        <p:cTn id="366" dur="500" fill="hold"/>
                                        <p:tgtEl>
                                          <p:spTgt spid="603"/>
                                        </p:tgtEl>
                                        <p:attrNameLst>
                                          <p:attrName>ppt_y</p:attrName>
                                        </p:attrNameLst>
                                      </p:cBhvr>
                                      <p:tavLst>
                                        <p:tav tm="0">
                                          <p:val>
                                            <p:strVal val="0-#ppt_h/2"/>
                                          </p:val>
                                        </p:tav>
                                        <p:tav tm="100000">
                                          <p:val>
                                            <p:strVal val="#ppt_y"/>
                                          </p:val>
                                        </p:tav>
                                      </p:tavLst>
                                    </p:anim>
                                  </p:childTnLst>
                                </p:cTn>
                              </p:par>
                              <p:par>
                                <p:cTn id="367" presetID="2" presetClass="entr" presetSubtype="1" decel="4000" fill="hold" nodeType="withEffect">
                                  <p:stCondLst>
                                    <p:cond delay="1400"/>
                                  </p:stCondLst>
                                  <p:childTnLst>
                                    <p:set>
                                      <p:cBhvr>
                                        <p:cTn id="368" dur="1" fill="hold">
                                          <p:stCondLst>
                                            <p:cond delay="0"/>
                                          </p:stCondLst>
                                        </p:cTn>
                                        <p:tgtEl>
                                          <p:spTgt spid="604"/>
                                        </p:tgtEl>
                                        <p:attrNameLst>
                                          <p:attrName>style.visibility</p:attrName>
                                        </p:attrNameLst>
                                      </p:cBhvr>
                                      <p:to>
                                        <p:strVal val="visible"/>
                                      </p:to>
                                    </p:set>
                                    <p:anim calcmode="lin" valueType="num">
                                      <p:cBhvr additive="base">
                                        <p:cTn id="369" dur="500" fill="hold"/>
                                        <p:tgtEl>
                                          <p:spTgt spid="604"/>
                                        </p:tgtEl>
                                        <p:attrNameLst>
                                          <p:attrName>ppt_x</p:attrName>
                                        </p:attrNameLst>
                                      </p:cBhvr>
                                      <p:tavLst>
                                        <p:tav tm="0">
                                          <p:val>
                                            <p:strVal val="#ppt_x"/>
                                          </p:val>
                                        </p:tav>
                                        <p:tav tm="100000">
                                          <p:val>
                                            <p:strVal val="#ppt_x"/>
                                          </p:val>
                                        </p:tav>
                                      </p:tavLst>
                                    </p:anim>
                                    <p:anim calcmode="lin" valueType="num">
                                      <p:cBhvr additive="base">
                                        <p:cTn id="370" dur="500" fill="hold"/>
                                        <p:tgtEl>
                                          <p:spTgt spid="604"/>
                                        </p:tgtEl>
                                        <p:attrNameLst>
                                          <p:attrName>ppt_y</p:attrName>
                                        </p:attrNameLst>
                                      </p:cBhvr>
                                      <p:tavLst>
                                        <p:tav tm="0">
                                          <p:val>
                                            <p:strVal val="0-#ppt_h/2"/>
                                          </p:val>
                                        </p:tav>
                                        <p:tav tm="100000">
                                          <p:val>
                                            <p:strVal val="#ppt_y"/>
                                          </p:val>
                                        </p:tav>
                                      </p:tavLst>
                                    </p:anim>
                                  </p:childTnLst>
                                </p:cTn>
                              </p:par>
                              <p:par>
                                <p:cTn id="371" presetID="2" presetClass="entr" presetSubtype="1" decel="4000" fill="hold" nodeType="withEffect">
                                  <p:stCondLst>
                                    <p:cond delay="1500"/>
                                  </p:stCondLst>
                                  <p:childTnLst>
                                    <p:set>
                                      <p:cBhvr>
                                        <p:cTn id="372" dur="1" fill="hold">
                                          <p:stCondLst>
                                            <p:cond delay="0"/>
                                          </p:stCondLst>
                                        </p:cTn>
                                        <p:tgtEl>
                                          <p:spTgt spid="605"/>
                                        </p:tgtEl>
                                        <p:attrNameLst>
                                          <p:attrName>style.visibility</p:attrName>
                                        </p:attrNameLst>
                                      </p:cBhvr>
                                      <p:to>
                                        <p:strVal val="visible"/>
                                      </p:to>
                                    </p:set>
                                    <p:anim calcmode="lin" valueType="num">
                                      <p:cBhvr additive="base">
                                        <p:cTn id="373" dur="500" fill="hold"/>
                                        <p:tgtEl>
                                          <p:spTgt spid="605"/>
                                        </p:tgtEl>
                                        <p:attrNameLst>
                                          <p:attrName>ppt_x</p:attrName>
                                        </p:attrNameLst>
                                      </p:cBhvr>
                                      <p:tavLst>
                                        <p:tav tm="0">
                                          <p:val>
                                            <p:strVal val="#ppt_x"/>
                                          </p:val>
                                        </p:tav>
                                        <p:tav tm="100000">
                                          <p:val>
                                            <p:strVal val="#ppt_x"/>
                                          </p:val>
                                        </p:tav>
                                      </p:tavLst>
                                    </p:anim>
                                    <p:anim calcmode="lin" valueType="num">
                                      <p:cBhvr additive="base">
                                        <p:cTn id="374" dur="500" fill="hold"/>
                                        <p:tgtEl>
                                          <p:spTgt spid="605"/>
                                        </p:tgtEl>
                                        <p:attrNameLst>
                                          <p:attrName>ppt_y</p:attrName>
                                        </p:attrNameLst>
                                      </p:cBhvr>
                                      <p:tavLst>
                                        <p:tav tm="0">
                                          <p:val>
                                            <p:strVal val="0-#ppt_h/2"/>
                                          </p:val>
                                        </p:tav>
                                        <p:tav tm="100000">
                                          <p:val>
                                            <p:strVal val="#ppt_y"/>
                                          </p:val>
                                        </p:tav>
                                      </p:tavLst>
                                    </p:anim>
                                  </p:childTnLst>
                                </p:cTn>
                              </p:par>
                              <p:par>
                                <p:cTn id="375" presetID="2" presetClass="entr" presetSubtype="1" decel="4000" fill="hold" nodeType="withEffect">
                                  <p:stCondLst>
                                    <p:cond delay="1600"/>
                                  </p:stCondLst>
                                  <p:childTnLst>
                                    <p:set>
                                      <p:cBhvr>
                                        <p:cTn id="376" dur="1" fill="hold">
                                          <p:stCondLst>
                                            <p:cond delay="0"/>
                                          </p:stCondLst>
                                        </p:cTn>
                                        <p:tgtEl>
                                          <p:spTgt spid="606"/>
                                        </p:tgtEl>
                                        <p:attrNameLst>
                                          <p:attrName>style.visibility</p:attrName>
                                        </p:attrNameLst>
                                      </p:cBhvr>
                                      <p:to>
                                        <p:strVal val="visible"/>
                                      </p:to>
                                    </p:set>
                                    <p:anim calcmode="lin" valueType="num">
                                      <p:cBhvr additive="base">
                                        <p:cTn id="377" dur="500" fill="hold"/>
                                        <p:tgtEl>
                                          <p:spTgt spid="606"/>
                                        </p:tgtEl>
                                        <p:attrNameLst>
                                          <p:attrName>ppt_x</p:attrName>
                                        </p:attrNameLst>
                                      </p:cBhvr>
                                      <p:tavLst>
                                        <p:tav tm="0">
                                          <p:val>
                                            <p:strVal val="#ppt_x"/>
                                          </p:val>
                                        </p:tav>
                                        <p:tav tm="100000">
                                          <p:val>
                                            <p:strVal val="#ppt_x"/>
                                          </p:val>
                                        </p:tav>
                                      </p:tavLst>
                                    </p:anim>
                                    <p:anim calcmode="lin" valueType="num">
                                      <p:cBhvr additive="base">
                                        <p:cTn id="378" dur="500" fill="hold"/>
                                        <p:tgtEl>
                                          <p:spTgt spid="606"/>
                                        </p:tgtEl>
                                        <p:attrNameLst>
                                          <p:attrName>ppt_y</p:attrName>
                                        </p:attrNameLst>
                                      </p:cBhvr>
                                      <p:tavLst>
                                        <p:tav tm="0">
                                          <p:val>
                                            <p:strVal val="0-#ppt_h/2"/>
                                          </p:val>
                                        </p:tav>
                                        <p:tav tm="100000">
                                          <p:val>
                                            <p:strVal val="#ppt_y"/>
                                          </p:val>
                                        </p:tav>
                                      </p:tavLst>
                                    </p:anim>
                                  </p:childTnLst>
                                </p:cTn>
                              </p:par>
                              <p:par>
                                <p:cTn id="379" presetID="2" presetClass="entr" presetSubtype="1" decel="4000" fill="hold" nodeType="withEffect">
                                  <p:stCondLst>
                                    <p:cond delay="1700"/>
                                  </p:stCondLst>
                                  <p:childTnLst>
                                    <p:set>
                                      <p:cBhvr>
                                        <p:cTn id="380" dur="1" fill="hold">
                                          <p:stCondLst>
                                            <p:cond delay="0"/>
                                          </p:stCondLst>
                                        </p:cTn>
                                        <p:tgtEl>
                                          <p:spTgt spid="607"/>
                                        </p:tgtEl>
                                        <p:attrNameLst>
                                          <p:attrName>style.visibility</p:attrName>
                                        </p:attrNameLst>
                                      </p:cBhvr>
                                      <p:to>
                                        <p:strVal val="visible"/>
                                      </p:to>
                                    </p:set>
                                    <p:anim calcmode="lin" valueType="num">
                                      <p:cBhvr additive="base">
                                        <p:cTn id="381" dur="500" fill="hold"/>
                                        <p:tgtEl>
                                          <p:spTgt spid="607"/>
                                        </p:tgtEl>
                                        <p:attrNameLst>
                                          <p:attrName>ppt_x</p:attrName>
                                        </p:attrNameLst>
                                      </p:cBhvr>
                                      <p:tavLst>
                                        <p:tav tm="0">
                                          <p:val>
                                            <p:strVal val="#ppt_x"/>
                                          </p:val>
                                        </p:tav>
                                        <p:tav tm="100000">
                                          <p:val>
                                            <p:strVal val="#ppt_x"/>
                                          </p:val>
                                        </p:tav>
                                      </p:tavLst>
                                    </p:anim>
                                    <p:anim calcmode="lin" valueType="num">
                                      <p:cBhvr additive="base">
                                        <p:cTn id="382" dur="500" fill="hold"/>
                                        <p:tgtEl>
                                          <p:spTgt spid="607"/>
                                        </p:tgtEl>
                                        <p:attrNameLst>
                                          <p:attrName>ppt_y</p:attrName>
                                        </p:attrNameLst>
                                      </p:cBhvr>
                                      <p:tavLst>
                                        <p:tav tm="0">
                                          <p:val>
                                            <p:strVal val="0-#ppt_h/2"/>
                                          </p:val>
                                        </p:tav>
                                        <p:tav tm="100000">
                                          <p:val>
                                            <p:strVal val="#ppt_y"/>
                                          </p:val>
                                        </p:tav>
                                      </p:tavLst>
                                    </p:anim>
                                  </p:childTnLst>
                                </p:cTn>
                              </p:par>
                              <p:par>
                                <p:cTn id="383" presetID="2" presetClass="entr" presetSubtype="1" decel="4000" fill="hold" nodeType="withEffect">
                                  <p:stCondLst>
                                    <p:cond delay="1800"/>
                                  </p:stCondLst>
                                  <p:childTnLst>
                                    <p:set>
                                      <p:cBhvr>
                                        <p:cTn id="384" dur="1" fill="hold">
                                          <p:stCondLst>
                                            <p:cond delay="0"/>
                                          </p:stCondLst>
                                        </p:cTn>
                                        <p:tgtEl>
                                          <p:spTgt spid="608"/>
                                        </p:tgtEl>
                                        <p:attrNameLst>
                                          <p:attrName>style.visibility</p:attrName>
                                        </p:attrNameLst>
                                      </p:cBhvr>
                                      <p:to>
                                        <p:strVal val="visible"/>
                                      </p:to>
                                    </p:set>
                                    <p:anim calcmode="lin" valueType="num">
                                      <p:cBhvr additive="base">
                                        <p:cTn id="385" dur="500" fill="hold"/>
                                        <p:tgtEl>
                                          <p:spTgt spid="608"/>
                                        </p:tgtEl>
                                        <p:attrNameLst>
                                          <p:attrName>ppt_x</p:attrName>
                                        </p:attrNameLst>
                                      </p:cBhvr>
                                      <p:tavLst>
                                        <p:tav tm="0">
                                          <p:val>
                                            <p:strVal val="#ppt_x"/>
                                          </p:val>
                                        </p:tav>
                                        <p:tav tm="100000">
                                          <p:val>
                                            <p:strVal val="#ppt_x"/>
                                          </p:val>
                                        </p:tav>
                                      </p:tavLst>
                                    </p:anim>
                                    <p:anim calcmode="lin" valueType="num">
                                      <p:cBhvr additive="base">
                                        <p:cTn id="386" dur="500" fill="hold"/>
                                        <p:tgtEl>
                                          <p:spTgt spid="608"/>
                                        </p:tgtEl>
                                        <p:attrNameLst>
                                          <p:attrName>ppt_y</p:attrName>
                                        </p:attrNameLst>
                                      </p:cBhvr>
                                      <p:tavLst>
                                        <p:tav tm="0">
                                          <p:val>
                                            <p:strVal val="0-#ppt_h/2"/>
                                          </p:val>
                                        </p:tav>
                                        <p:tav tm="100000">
                                          <p:val>
                                            <p:strVal val="#ppt_y"/>
                                          </p:val>
                                        </p:tav>
                                      </p:tavLst>
                                    </p:anim>
                                  </p:childTnLst>
                                </p:cTn>
                              </p:par>
                              <p:par>
                                <p:cTn id="387" presetID="2" presetClass="entr" presetSubtype="1" decel="4000" fill="hold" nodeType="withEffect">
                                  <p:stCondLst>
                                    <p:cond delay="1900"/>
                                  </p:stCondLst>
                                  <p:childTnLst>
                                    <p:set>
                                      <p:cBhvr>
                                        <p:cTn id="388" dur="1" fill="hold">
                                          <p:stCondLst>
                                            <p:cond delay="0"/>
                                          </p:stCondLst>
                                        </p:cTn>
                                        <p:tgtEl>
                                          <p:spTgt spid="609"/>
                                        </p:tgtEl>
                                        <p:attrNameLst>
                                          <p:attrName>style.visibility</p:attrName>
                                        </p:attrNameLst>
                                      </p:cBhvr>
                                      <p:to>
                                        <p:strVal val="visible"/>
                                      </p:to>
                                    </p:set>
                                    <p:anim calcmode="lin" valueType="num">
                                      <p:cBhvr additive="base">
                                        <p:cTn id="389" dur="500" fill="hold"/>
                                        <p:tgtEl>
                                          <p:spTgt spid="609"/>
                                        </p:tgtEl>
                                        <p:attrNameLst>
                                          <p:attrName>ppt_x</p:attrName>
                                        </p:attrNameLst>
                                      </p:cBhvr>
                                      <p:tavLst>
                                        <p:tav tm="0">
                                          <p:val>
                                            <p:strVal val="#ppt_x"/>
                                          </p:val>
                                        </p:tav>
                                        <p:tav tm="100000">
                                          <p:val>
                                            <p:strVal val="#ppt_x"/>
                                          </p:val>
                                        </p:tav>
                                      </p:tavLst>
                                    </p:anim>
                                    <p:anim calcmode="lin" valueType="num">
                                      <p:cBhvr additive="base">
                                        <p:cTn id="390" dur="500" fill="hold"/>
                                        <p:tgtEl>
                                          <p:spTgt spid="609"/>
                                        </p:tgtEl>
                                        <p:attrNameLst>
                                          <p:attrName>ppt_y</p:attrName>
                                        </p:attrNameLst>
                                      </p:cBhvr>
                                      <p:tavLst>
                                        <p:tav tm="0">
                                          <p:val>
                                            <p:strVal val="0-#ppt_h/2"/>
                                          </p:val>
                                        </p:tav>
                                        <p:tav tm="100000">
                                          <p:val>
                                            <p:strVal val="#ppt_y"/>
                                          </p:val>
                                        </p:tav>
                                      </p:tavLst>
                                    </p:anim>
                                  </p:childTnLst>
                                </p:cTn>
                              </p:par>
                              <p:par>
                                <p:cTn id="391" presetID="2" presetClass="entr" presetSubtype="1" decel="4000" fill="hold" nodeType="withEffect">
                                  <p:stCondLst>
                                    <p:cond delay="2000"/>
                                  </p:stCondLst>
                                  <p:childTnLst>
                                    <p:set>
                                      <p:cBhvr>
                                        <p:cTn id="392" dur="1" fill="hold">
                                          <p:stCondLst>
                                            <p:cond delay="0"/>
                                          </p:stCondLst>
                                        </p:cTn>
                                        <p:tgtEl>
                                          <p:spTgt spid="610"/>
                                        </p:tgtEl>
                                        <p:attrNameLst>
                                          <p:attrName>style.visibility</p:attrName>
                                        </p:attrNameLst>
                                      </p:cBhvr>
                                      <p:to>
                                        <p:strVal val="visible"/>
                                      </p:to>
                                    </p:set>
                                    <p:anim calcmode="lin" valueType="num">
                                      <p:cBhvr additive="base">
                                        <p:cTn id="393" dur="500" fill="hold"/>
                                        <p:tgtEl>
                                          <p:spTgt spid="610"/>
                                        </p:tgtEl>
                                        <p:attrNameLst>
                                          <p:attrName>ppt_x</p:attrName>
                                        </p:attrNameLst>
                                      </p:cBhvr>
                                      <p:tavLst>
                                        <p:tav tm="0">
                                          <p:val>
                                            <p:strVal val="#ppt_x"/>
                                          </p:val>
                                        </p:tav>
                                        <p:tav tm="100000">
                                          <p:val>
                                            <p:strVal val="#ppt_x"/>
                                          </p:val>
                                        </p:tav>
                                      </p:tavLst>
                                    </p:anim>
                                    <p:anim calcmode="lin" valueType="num">
                                      <p:cBhvr additive="base">
                                        <p:cTn id="394" dur="500" fill="hold"/>
                                        <p:tgtEl>
                                          <p:spTgt spid="610"/>
                                        </p:tgtEl>
                                        <p:attrNameLst>
                                          <p:attrName>ppt_y</p:attrName>
                                        </p:attrNameLst>
                                      </p:cBhvr>
                                      <p:tavLst>
                                        <p:tav tm="0">
                                          <p:val>
                                            <p:strVal val="0-#ppt_h/2"/>
                                          </p:val>
                                        </p:tav>
                                        <p:tav tm="100000">
                                          <p:val>
                                            <p:strVal val="#ppt_y"/>
                                          </p:val>
                                        </p:tav>
                                      </p:tavLst>
                                    </p:anim>
                                  </p:childTnLst>
                                </p:cTn>
                              </p:par>
                              <p:par>
                                <p:cTn id="395" presetID="2" presetClass="entr" presetSubtype="1" decel="4000" fill="hold" nodeType="withEffect">
                                  <p:stCondLst>
                                    <p:cond delay="600"/>
                                  </p:stCondLst>
                                  <p:childTnLst>
                                    <p:set>
                                      <p:cBhvr>
                                        <p:cTn id="396" dur="1" fill="hold">
                                          <p:stCondLst>
                                            <p:cond delay="0"/>
                                          </p:stCondLst>
                                        </p:cTn>
                                        <p:tgtEl>
                                          <p:spTgt spid="644"/>
                                        </p:tgtEl>
                                        <p:attrNameLst>
                                          <p:attrName>style.visibility</p:attrName>
                                        </p:attrNameLst>
                                      </p:cBhvr>
                                      <p:to>
                                        <p:strVal val="visible"/>
                                      </p:to>
                                    </p:set>
                                    <p:anim calcmode="lin" valueType="num">
                                      <p:cBhvr additive="base">
                                        <p:cTn id="397" dur="500" fill="hold"/>
                                        <p:tgtEl>
                                          <p:spTgt spid="644"/>
                                        </p:tgtEl>
                                        <p:attrNameLst>
                                          <p:attrName>ppt_x</p:attrName>
                                        </p:attrNameLst>
                                      </p:cBhvr>
                                      <p:tavLst>
                                        <p:tav tm="0">
                                          <p:val>
                                            <p:strVal val="#ppt_x"/>
                                          </p:val>
                                        </p:tav>
                                        <p:tav tm="100000">
                                          <p:val>
                                            <p:strVal val="#ppt_x"/>
                                          </p:val>
                                        </p:tav>
                                      </p:tavLst>
                                    </p:anim>
                                    <p:anim calcmode="lin" valueType="num">
                                      <p:cBhvr additive="base">
                                        <p:cTn id="398" dur="500" fill="hold"/>
                                        <p:tgtEl>
                                          <p:spTgt spid="644"/>
                                        </p:tgtEl>
                                        <p:attrNameLst>
                                          <p:attrName>ppt_y</p:attrName>
                                        </p:attrNameLst>
                                      </p:cBhvr>
                                      <p:tavLst>
                                        <p:tav tm="0">
                                          <p:val>
                                            <p:strVal val="0-#ppt_h/2"/>
                                          </p:val>
                                        </p:tav>
                                        <p:tav tm="100000">
                                          <p:val>
                                            <p:strVal val="#ppt_y"/>
                                          </p:val>
                                        </p:tav>
                                      </p:tavLst>
                                    </p:anim>
                                  </p:childTnLst>
                                </p:cTn>
                              </p:par>
                              <p:par>
                                <p:cTn id="399" presetID="2" presetClass="entr" presetSubtype="1" decel="4000" fill="hold" nodeType="withEffect">
                                  <p:stCondLst>
                                    <p:cond delay="700"/>
                                  </p:stCondLst>
                                  <p:childTnLst>
                                    <p:set>
                                      <p:cBhvr>
                                        <p:cTn id="400" dur="1" fill="hold">
                                          <p:stCondLst>
                                            <p:cond delay="0"/>
                                          </p:stCondLst>
                                        </p:cTn>
                                        <p:tgtEl>
                                          <p:spTgt spid="645"/>
                                        </p:tgtEl>
                                        <p:attrNameLst>
                                          <p:attrName>style.visibility</p:attrName>
                                        </p:attrNameLst>
                                      </p:cBhvr>
                                      <p:to>
                                        <p:strVal val="visible"/>
                                      </p:to>
                                    </p:set>
                                    <p:anim calcmode="lin" valueType="num">
                                      <p:cBhvr additive="base">
                                        <p:cTn id="401" dur="500" fill="hold"/>
                                        <p:tgtEl>
                                          <p:spTgt spid="645"/>
                                        </p:tgtEl>
                                        <p:attrNameLst>
                                          <p:attrName>ppt_x</p:attrName>
                                        </p:attrNameLst>
                                      </p:cBhvr>
                                      <p:tavLst>
                                        <p:tav tm="0">
                                          <p:val>
                                            <p:strVal val="#ppt_x"/>
                                          </p:val>
                                        </p:tav>
                                        <p:tav tm="100000">
                                          <p:val>
                                            <p:strVal val="#ppt_x"/>
                                          </p:val>
                                        </p:tav>
                                      </p:tavLst>
                                    </p:anim>
                                    <p:anim calcmode="lin" valueType="num">
                                      <p:cBhvr additive="base">
                                        <p:cTn id="402" dur="500" fill="hold"/>
                                        <p:tgtEl>
                                          <p:spTgt spid="645"/>
                                        </p:tgtEl>
                                        <p:attrNameLst>
                                          <p:attrName>ppt_y</p:attrName>
                                        </p:attrNameLst>
                                      </p:cBhvr>
                                      <p:tavLst>
                                        <p:tav tm="0">
                                          <p:val>
                                            <p:strVal val="0-#ppt_h/2"/>
                                          </p:val>
                                        </p:tav>
                                        <p:tav tm="100000">
                                          <p:val>
                                            <p:strVal val="#ppt_y"/>
                                          </p:val>
                                        </p:tav>
                                      </p:tavLst>
                                    </p:anim>
                                  </p:childTnLst>
                                </p:cTn>
                              </p:par>
                              <p:par>
                                <p:cTn id="403" presetID="2" presetClass="entr" presetSubtype="1" decel="4000" fill="hold" nodeType="withEffect">
                                  <p:stCondLst>
                                    <p:cond delay="800"/>
                                  </p:stCondLst>
                                  <p:childTnLst>
                                    <p:set>
                                      <p:cBhvr>
                                        <p:cTn id="404" dur="1" fill="hold">
                                          <p:stCondLst>
                                            <p:cond delay="0"/>
                                          </p:stCondLst>
                                        </p:cTn>
                                        <p:tgtEl>
                                          <p:spTgt spid="646"/>
                                        </p:tgtEl>
                                        <p:attrNameLst>
                                          <p:attrName>style.visibility</p:attrName>
                                        </p:attrNameLst>
                                      </p:cBhvr>
                                      <p:to>
                                        <p:strVal val="visible"/>
                                      </p:to>
                                    </p:set>
                                    <p:anim calcmode="lin" valueType="num">
                                      <p:cBhvr additive="base">
                                        <p:cTn id="405" dur="500" fill="hold"/>
                                        <p:tgtEl>
                                          <p:spTgt spid="646"/>
                                        </p:tgtEl>
                                        <p:attrNameLst>
                                          <p:attrName>ppt_x</p:attrName>
                                        </p:attrNameLst>
                                      </p:cBhvr>
                                      <p:tavLst>
                                        <p:tav tm="0">
                                          <p:val>
                                            <p:strVal val="#ppt_x"/>
                                          </p:val>
                                        </p:tav>
                                        <p:tav tm="100000">
                                          <p:val>
                                            <p:strVal val="#ppt_x"/>
                                          </p:val>
                                        </p:tav>
                                      </p:tavLst>
                                    </p:anim>
                                    <p:anim calcmode="lin" valueType="num">
                                      <p:cBhvr additive="base">
                                        <p:cTn id="406" dur="500" fill="hold"/>
                                        <p:tgtEl>
                                          <p:spTgt spid="646"/>
                                        </p:tgtEl>
                                        <p:attrNameLst>
                                          <p:attrName>ppt_y</p:attrName>
                                        </p:attrNameLst>
                                      </p:cBhvr>
                                      <p:tavLst>
                                        <p:tav tm="0">
                                          <p:val>
                                            <p:strVal val="0-#ppt_h/2"/>
                                          </p:val>
                                        </p:tav>
                                        <p:tav tm="100000">
                                          <p:val>
                                            <p:strVal val="#ppt_y"/>
                                          </p:val>
                                        </p:tav>
                                      </p:tavLst>
                                    </p:anim>
                                  </p:childTnLst>
                                </p:cTn>
                              </p:par>
                              <p:par>
                                <p:cTn id="407" presetID="2" presetClass="entr" presetSubtype="1" decel="4000" fill="hold" nodeType="withEffect">
                                  <p:stCondLst>
                                    <p:cond delay="900"/>
                                  </p:stCondLst>
                                  <p:childTnLst>
                                    <p:set>
                                      <p:cBhvr>
                                        <p:cTn id="408" dur="1" fill="hold">
                                          <p:stCondLst>
                                            <p:cond delay="0"/>
                                          </p:stCondLst>
                                        </p:cTn>
                                        <p:tgtEl>
                                          <p:spTgt spid="647"/>
                                        </p:tgtEl>
                                        <p:attrNameLst>
                                          <p:attrName>style.visibility</p:attrName>
                                        </p:attrNameLst>
                                      </p:cBhvr>
                                      <p:to>
                                        <p:strVal val="visible"/>
                                      </p:to>
                                    </p:set>
                                    <p:anim calcmode="lin" valueType="num">
                                      <p:cBhvr additive="base">
                                        <p:cTn id="409" dur="500" fill="hold"/>
                                        <p:tgtEl>
                                          <p:spTgt spid="647"/>
                                        </p:tgtEl>
                                        <p:attrNameLst>
                                          <p:attrName>ppt_x</p:attrName>
                                        </p:attrNameLst>
                                      </p:cBhvr>
                                      <p:tavLst>
                                        <p:tav tm="0">
                                          <p:val>
                                            <p:strVal val="#ppt_x"/>
                                          </p:val>
                                        </p:tav>
                                        <p:tav tm="100000">
                                          <p:val>
                                            <p:strVal val="#ppt_x"/>
                                          </p:val>
                                        </p:tav>
                                      </p:tavLst>
                                    </p:anim>
                                    <p:anim calcmode="lin" valueType="num">
                                      <p:cBhvr additive="base">
                                        <p:cTn id="410" dur="500" fill="hold"/>
                                        <p:tgtEl>
                                          <p:spTgt spid="647"/>
                                        </p:tgtEl>
                                        <p:attrNameLst>
                                          <p:attrName>ppt_y</p:attrName>
                                        </p:attrNameLst>
                                      </p:cBhvr>
                                      <p:tavLst>
                                        <p:tav tm="0">
                                          <p:val>
                                            <p:strVal val="0-#ppt_h/2"/>
                                          </p:val>
                                        </p:tav>
                                        <p:tav tm="100000">
                                          <p:val>
                                            <p:strVal val="#ppt_y"/>
                                          </p:val>
                                        </p:tav>
                                      </p:tavLst>
                                    </p:anim>
                                  </p:childTnLst>
                                </p:cTn>
                              </p:par>
                              <p:par>
                                <p:cTn id="411" presetID="2" presetClass="entr" presetSubtype="1" decel="4000" fill="hold" nodeType="withEffect">
                                  <p:stCondLst>
                                    <p:cond delay="1000"/>
                                  </p:stCondLst>
                                  <p:childTnLst>
                                    <p:set>
                                      <p:cBhvr>
                                        <p:cTn id="412" dur="1" fill="hold">
                                          <p:stCondLst>
                                            <p:cond delay="0"/>
                                          </p:stCondLst>
                                        </p:cTn>
                                        <p:tgtEl>
                                          <p:spTgt spid="648"/>
                                        </p:tgtEl>
                                        <p:attrNameLst>
                                          <p:attrName>style.visibility</p:attrName>
                                        </p:attrNameLst>
                                      </p:cBhvr>
                                      <p:to>
                                        <p:strVal val="visible"/>
                                      </p:to>
                                    </p:set>
                                    <p:anim calcmode="lin" valueType="num">
                                      <p:cBhvr additive="base">
                                        <p:cTn id="413" dur="500" fill="hold"/>
                                        <p:tgtEl>
                                          <p:spTgt spid="648"/>
                                        </p:tgtEl>
                                        <p:attrNameLst>
                                          <p:attrName>ppt_x</p:attrName>
                                        </p:attrNameLst>
                                      </p:cBhvr>
                                      <p:tavLst>
                                        <p:tav tm="0">
                                          <p:val>
                                            <p:strVal val="#ppt_x"/>
                                          </p:val>
                                        </p:tav>
                                        <p:tav tm="100000">
                                          <p:val>
                                            <p:strVal val="#ppt_x"/>
                                          </p:val>
                                        </p:tav>
                                      </p:tavLst>
                                    </p:anim>
                                    <p:anim calcmode="lin" valueType="num">
                                      <p:cBhvr additive="base">
                                        <p:cTn id="414" dur="500" fill="hold"/>
                                        <p:tgtEl>
                                          <p:spTgt spid="648"/>
                                        </p:tgtEl>
                                        <p:attrNameLst>
                                          <p:attrName>ppt_y</p:attrName>
                                        </p:attrNameLst>
                                      </p:cBhvr>
                                      <p:tavLst>
                                        <p:tav tm="0">
                                          <p:val>
                                            <p:strVal val="0-#ppt_h/2"/>
                                          </p:val>
                                        </p:tav>
                                        <p:tav tm="100000">
                                          <p:val>
                                            <p:strVal val="#ppt_y"/>
                                          </p:val>
                                        </p:tav>
                                      </p:tavLst>
                                    </p:anim>
                                  </p:childTnLst>
                                </p:cTn>
                              </p:par>
                              <p:par>
                                <p:cTn id="415" presetID="2" presetClass="entr" presetSubtype="1" decel="4000" fill="hold" nodeType="withEffect">
                                  <p:stCondLst>
                                    <p:cond delay="1100"/>
                                  </p:stCondLst>
                                  <p:childTnLst>
                                    <p:set>
                                      <p:cBhvr>
                                        <p:cTn id="416" dur="1" fill="hold">
                                          <p:stCondLst>
                                            <p:cond delay="0"/>
                                          </p:stCondLst>
                                        </p:cTn>
                                        <p:tgtEl>
                                          <p:spTgt spid="649"/>
                                        </p:tgtEl>
                                        <p:attrNameLst>
                                          <p:attrName>style.visibility</p:attrName>
                                        </p:attrNameLst>
                                      </p:cBhvr>
                                      <p:to>
                                        <p:strVal val="visible"/>
                                      </p:to>
                                    </p:set>
                                    <p:anim calcmode="lin" valueType="num">
                                      <p:cBhvr additive="base">
                                        <p:cTn id="417" dur="500" fill="hold"/>
                                        <p:tgtEl>
                                          <p:spTgt spid="649"/>
                                        </p:tgtEl>
                                        <p:attrNameLst>
                                          <p:attrName>ppt_x</p:attrName>
                                        </p:attrNameLst>
                                      </p:cBhvr>
                                      <p:tavLst>
                                        <p:tav tm="0">
                                          <p:val>
                                            <p:strVal val="#ppt_x"/>
                                          </p:val>
                                        </p:tav>
                                        <p:tav tm="100000">
                                          <p:val>
                                            <p:strVal val="#ppt_x"/>
                                          </p:val>
                                        </p:tav>
                                      </p:tavLst>
                                    </p:anim>
                                    <p:anim calcmode="lin" valueType="num">
                                      <p:cBhvr additive="base">
                                        <p:cTn id="418" dur="500" fill="hold"/>
                                        <p:tgtEl>
                                          <p:spTgt spid="649"/>
                                        </p:tgtEl>
                                        <p:attrNameLst>
                                          <p:attrName>ppt_y</p:attrName>
                                        </p:attrNameLst>
                                      </p:cBhvr>
                                      <p:tavLst>
                                        <p:tav tm="0">
                                          <p:val>
                                            <p:strVal val="0-#ppt_h/2"/>
                                          </p:val>
                                        </p:tav>
                                        <p:tav tm="100000">
                                          <p:val>
                                            <p:strVal val="#ppt_y"/>
                                          </p:val>
                                        </p:tav>
                                      </p:tavLst>
                                    </p:anim>
                                  </p:childTnLst>
                                </p:cTn>
                              </p:par>
                              <p:par>
                                <p:cTn id="419" presetID="2" presetClass="entr" presetSubtype="1" decel="4000" fill="hold" nodeType="withEffect">
                                  <p:stCondLst>
                                    <p:cond delay="1200"/>
                                  </p:stCondLst>
                                  <p:childTnLst>
                                    <p:set>
                                      <p:cBhvr>
                                        <p:cTn id="420" dur="1" fill="hold">
                                          <p:stCondLst>
                                            <p:cond delay="0"/>
                                          </p:stCondLst>
                                        </p:cTn>
                                        <p:tgtEl>
                                          <p:spTgt spid="650"/>
                                        </p:tgtEl>
                                        <p:attrNameLst>
                                          <p:attrName>style.visibility</p:attrName>
                                        </p:attrNameLst>
                                      </p:cBhvr>
                                      <p:to>
                                        <p:strVal val="visible"/>
                                      </p:to>
                                    </p:set>
                                    <p:anim calcmode="lin" valueType="num">
                                      <p:cBhvr additive="base">
                                        <p:cTn id="421" dur="500" fill="hold"/>
                                        <p:tgtEl>
                                          <p:spTgt spid="650"/>
                                        </p:tgtEl>
                                        <p:attrNameLst>
                                          <p:attrName>ppt_x</p:attrName>
                                        </p:attrNameLst>
                                      </p:cBhvr>
                                      <p:tavLst>
                                        <p:tav tm="0">
                                          <p:val>
                                            <p:strVal val="#ppt_x"/>
                                          </p:val>
                                        </p:tav>
                                        <p:tav tm="100000">
                                          <p:val>
                                            <p:strVal val="#ppt_x"/>
                                          </p:val>
                                        </p:tav>
                                      </p:tavLst>
                                    </p:anim>
                                    <p:anim calcmode="lin" valueType="num">
                                      <p:cBhvr additive="base">
                                        <p:cTn id="422" dur="500" fill="hold"/>
                                        <p:tgtEl>
                                          <p:spTgt spid="650"/>
                                        </p:tgtEl>
                                        <p:attrNameLst>
                                          <p:attrName>ppt_y</p:attrName>
                                        </p:attrNameLst>
                                      </p:cBhvr>
                                      <p:tavLst>
                                        <p:tav tm="0">
                                          <p:val>
                                            <p:strVal val="0-#ppt_h/2"/>
                                          </p:val>
                                        </p:tav>
                                        <p:tav tm="100000">
                                          <p:val>
                                            <p:strVal val="#ppt_y"/>
                                          </p:val>
                                        </p:tav>
                                      </p:tavLst>
                                    </p:anim>
                                  </p:childTnLst>
                                </p:cTn>
                              </p:par>
                              <p:par>
                                <p:cTn id="423" presetID="2" presetClass="entr" presetSubtype="1" decel="4000" fill="hold" nodeType="withEffect">
                                  <p:stCondLst>
                                    <p:cond delay="1300"/>
                                  </p:stCondLst>
                                  <p:childTnLst>
                                    <p:set>
                                      <p:cBhvr>
                                        <p:cTn id="424" dur="1" fill="hold">
                                          <p:stCondLst>
                                            <p:cond delay="0"/>
                                          </p:stCondLst>
                                        </p:cTn>
                                        <p:tgtEl>
                                          <p:spTgt spid="651"/>
                                        </p:tgtEl>
                                        <p:attrNameLst>
                                          <p:attrName>style.visibility</p:attrName>
                                        </p:attrNameLst>
                                      </p:cBhvr>
                                      <p:to>
                                        <p:strVal val="visible"/>
                                      </p:to>
                                    </p:set>
                                    <p:anim calcmode="lin" valueType="num">
                                      <p:cBhvr additive="base">
                                        <p:cTn id="425" dur="500" fill="hold"/>
                                        <p:tgtEl>
                                          <p:spTgt spid="651"/>
                                        </p:tgtEl>
                                        <p:attrNameLst>
                                          <p:attrName>ppt_x</p:attrName>
                                        </p:attrNameLst>
                                      </p:cBhvr>
                                      <p:tavLst>
                                        <p:tav tm="0">
                                          <p:val>
                                            <p:strVal val="#ppt_x"/>
                                          </p:val>
                                        </p:tav>
                                        <p:tav tm="100000">
                                          <p:val>
                                            <p:strVal val="#ppt_x"/>
                                          </p:val>
                                        </p:tav>
                                      </p:tavLst>
                                    </p:anim>
                                    <p:anim calcmode="lin" valueType="num">
                                      <p:cBhvr additive="base">
                                        <p:cTn id="426" dur="500" fill="hold"/>
                                        <p:tgtEl>
                                          <p:spTgt spid="651"/>
                                        </p:tgtEl>
                                        <p:attrNameLst>
                                          <p:attrName>ppt_y</p:attrName>
                                        </p:attrNameLst>
                                      </p:cBhvr>
                                      <p:tavLst>
                                        <p:tav tm="0">
                                          <p:val>
                                            <p:strVal val="0-#ppt_h/2"/>
                                          </p:val>
                                        </p:tav>
                                        <p:tav tm="100000">
                                          <p:val>
                                            <p:strVal val="#ppt_y"/>
                                          </p:val>
                                        </p:tav>
                                      </p:tavLst>
                                    </p:anim>
                                  </p:childTnLst>
                                </p:cTn>
                              </p:par>
                              <p:par>
                                <p:cTn id="427" presetID="2" presetClass="entr" presetSubtype="1" decel="4000" fill="hold" nodeType="withEffect">
                                  <p:stCondLst>
                                    <p:cond delay="1400"/>
                                  </p:stCondLst>
                                  <p:childTnLst>
                                    <p:set>
                                      <p:cBhvr>
                                        <p:cTn id="428" dur="1" fill="hold">
                                          <p:stCondLst>
                                            <p:cond delay="0"/>
                                          </p:stCondLst>
                                        </p:cTn>
                                        <p:tgtEl>
                                          <p:spTgt spid="652"/>
                                        </p:tgtEl>
                                        <p:attrNameLst>
                                          <p:attrName>style.visibility</p:attrName>
                                        </p:attrNameLst>
                                      </p:cBhvr>
                                      <p:to>
                                        <p:strVal val="visible"/>
                                      </p:to>
                                    </p:set>
                                    <p:anim calcmode="lin" valueType="num">
                                      <p:cBhvr additive="base">
                                        <p:cTn id="429" dur="500" fill="hold"/>
                                        <p:tgtEl>
                                          <p:spTgt spid="652"/>
                                        </p:tgtEl>
                                        <p:attrNameLst>
                                          <p:attrName>ppt_x</p:attrName>
                                        </p:attrNameLst>
                                      </p:cBhvr>
                                      <p:tavLst>
                                        <p:tav tm="0">
                                          <p:val>
                                            <p:strVal val="#ppt_x"/>
                                          </p:val>
                                        </p:tav>
                                        <p:tav tm="100000">
                                          <p:val>
                                            <p:strVal val="#ppt_x"/>
                                          </p:val>
                                        </p:tav>
                                      </p:tavLst>
                                    </p:anim>
                                    <p:anim calcmode="lin" valueType="num">
                                      <p:cBhvr additive="base">
                                        <p:cTn id="430" dur="500" fill="hold"/>
                                        <p:tgtEl>
                                          <p:spTgt spid="652"/>
                                        </p:tgtEl>
                                        <p:attrNameLst>
                                          <p:attrName>ppt_y</p:attrName>
                                        </p:attrNameLst>
                                      </p:cBhvr>
                                      <p:tavLst>
                                        <p:tav tm="0">
                                          <p:val>
                                            <p:strVal val="0-#ppt_h/2"/>
                                          </p:val>
                                        </p:tav>
                                        <p:tav tm="100000">
                                          <p:val>
                                            <p:strVal val="#ppt_y"/>
                                          </p:val>
                                        </p:tav>
                                      </p:tavLst>
                                    </p:anim>
                                  </p:childTnLst>
                                </p:cTn>
                              </p:par>
                              <p:par>
                                <p:cTn id="431" presetID="2" presetClass="entr" presetSubtype="1" decel="4000" fill="hold" nodeType="withEffect">
                                  <p:stCondLst>
                                    <p:cond delay="1500"/>
                                  </p:stCondLst>
                                  <p:childTnLst>
                                    <p:set>
                                      <p:cBhvr>
                                        <p:cTn id="432" dur="1" fill="hold">
                                          <p:stCondLst>
                                            <p:cond delay="0"/>
                                          </p:stCondLst>
                                        </p:cTn>
                                        <p:tgtEl>
                                          <p:spTgt spid="653"/>
                                        </p:tgtEl>
                                        <p:attrNameLst>
                                          <p:attrName>style.visibility</p:attrName>
                                        </p:attrNameLst>
                                      </p:cBhvr>
                                      <p:to>
                                        <p:strVal val="visible"/>
                                      </p:to>
                                    </p:set>
                                    <p:anim calcmode="lin" valueType="num">
                                      <p:cBhvr additive="base">
                                        <p:cTn id="433" dur="500" fill="hold"/>
                                        <p:tgtEl>
                                          <p:spTgt spid="653"/>
                                        </p:tgtEl>
                                        <p:attrNameLst>
                                          <p:attrName>ppt_x</p:attrName>
                                        </p:attrNameLst>
                                      </p:cBhvr>
                                      <p:tavLst>
                                        <p:tav tm="0">
                                          <p:val>
                                            <p:strVal val="#ppt_x"/>
                                          </p:val>
                                        </p:tav>
                                        <p:tav tm="100000">
                                          <p:val>
                                            <p:strVal val="#ppt_x"/>
                                          </p:val>
                                        </p:tav>
                                      </p:tavLst>
                                    </p:anim>
                                    <p:anim calcmode="lin" valueType="num">
                                      <p:cBhvr additive="base">
                                        <p:cTn id="434" dur="500" fill="hold"/>
                                        <p:tgtEl>
                                          <p:spTgt spid="653"/>
                                        </p:tgtEl>
                                        <p:attrNameLst>
                                          <p:attrName>ppt_y</p:attrName>
                                        </p:attrNameLst>
                                      </p:cBhvr>
                                      <p:tavLst>
                                        <p:tav tm="0">
                                          <p:val>
                                            <p:strVal val="0-#ppt_h/2"/>
                                          </p:val>
                                        </p:tav>
                                        <p:tav tm="100000">
                                          <p:val>
                                            <p:strVal val="#ppt_y"/>
                                          </p:val>
                                        </p:tav>
                                      </p:tavLst>
                                    </p:anim>
                                  </p:childTnLst>
                                </p:cTn>
                              </p:par>
                              <p:par>
                                <p:cTn id="435" presetID="2" presetClass="entr" presetSubtype="1" decel="4000" fill="hold" nodeType="withEffect">
                                  <p:stCondLst>
                                    <p:cond delay="1600"/>
                                  </p:stCondLst>
                                  <p:childTnLst>
                                    <p:set>
                                      <p:cBhvr>
                                        <p:cTn id="436" dur="1" fill="hold">
                                          <p:stCondLst>
                                            <p:cond delay="0"/>
                                          </p:stCondLst>
                                        </p:cTn>
                                        <p:tgtEl>
                                          <p:spTgt spid="654"/>
                                        </p:tgtEl>
                                        <p:attrNameLst>
                                          <p:attrName>style.visibility</p:attrName>
                                        </p:attrNameLst>
                                      </p:cBhvr>
                                      <p:to>
                                        <p:strVal val="visible"/>
                                      </p:to>
                                    </p:set>
                                    <p:anim calcmode="lin" valueType="num">
                                      <p:cBhvr additive="base">
                                        <p:cTn id="437" dur="500" fill="hold"/>
                                        <p:tgtEl>
                                          <p:spTgt spid="654"/>
                                        </p:tgtEl>
                                        <p:attrNameLst>
                                          <p:attrName>ppt_x</p:attrName>
                                        </p:attrNameLst>
                                      </p:cBhvr>
                                      <p:tavLst>
                                        <p:tav tm="0">
                                          <p:val>
                                            <p:strVal val="#ppt_x"/>
                                          </p:val>
                                        </p:tav>
                                        <p:tav tm="100000">
                                          <p:val>
                                            <p:strVal val="#ppt_x"/>
                                          </p:val>
                                        </p:tav>
                                      </p:tavLst>
                                    </p:anim>
                                    <p:anim calcmode="lin" valueType="num">
                                      <p:cBhvr additive="base">
                                        <p:cTn id="438" dur="500" fill="hold"/>
                                        <p:tgtEl>
                                          <p:spTgt spid="654"/>
                                        </p:tgtEl>
                                        <p:attrNameLst>
                                          <p:attrName>ppt_y</p:attrName>
                                        </p:attrNameLst>
                                      </p:cBhvr>
                                      <p:tavLst>
                                        <p:tav tm="0">
                                          <p:val>
                                            <p:strVal val="0-#ppt_h/2"/>
                                          </p:val>
                                        </p:tav>
                                        <p:tav tm="100000">
                                          <p:val>
                                            <p:strVal val="#ppt_y"/>
                                          </p:val>
                                        </p:tav>
                                      </p:tavLst>
                                    </p:anim>
                                  </p:childTnLst>
                                </p:cTn>
                              </p:par>
                              <p:par>
                                <p:cTn id="439" presetID="2" presetClass="entr" presetSubtype="1" decel="4000" fill="hold" nodeType="withEffect">
                                  <p:stCondLst>
                                    <p:cond delay="1700"/>
                                  </p:stCondLst>
                                  <p:childTnLst>
                                    <p:set>
                                      <p:cBhvr>
                                        <p:cTn id="440" dur="1" fill="hold">
                                          <p:stCondLst>
                                            <p:cond delay="0"/>
                                          </p:stCondLst>
                                        </p:cTn>
                                        <p:tgtEl>
                                          <p:spTgt spid="655"/>
                                        </p:tgtEl>
                                        <p:attrNameLst>
                                          <p:attrName>style.visibility</p:attrName>
                                        </p:attrNameLst>
                                      </p:cBhvr>
                                      <p:to>
                                        <p:strVal val="visible"/>
                                      </p:to>
                                    </p:set>
                                    <p:anim calcmode="lin" valueType="num">
                                      <p:cBhvr additive="base">
                                        <p:cTn id="441" dur="500" fill="hold"/>
                                        <p:tgtEl>
                                          <p:spTgt spid="655"/>
                                        </p:tgtEl>
                                        <p:attrNameLst>
                                          <p:attrName>ppt_x</p:attrName>
                                        </p:attrNameLst>
                                      </p:cBhvr>
                                      <p:tavLst>
                                        <p:tav tm="0">
                                          <p:val>
                                            <p:strVal val="#ppt_x"/>
                                          </p:val>
                                        </p:tav>
                                        <p:tav tm="100000">
                                          <p:val>
                                            <p:strVal val="#ppt_x"/>
                                          </p:val>
                                        </p:tav>
                                      </p:tavLst>
                                    </p:anim>
                                    <p:anim calcmode="lin" valueType="num">
                                      <p:cBhvr additive="base">
                                        <p:cTn id="442" dur="500" fill="hold"/>
                                        <p:tgtEl>
                                          <p:spTgt spid="655"/>
                                        </p:tgtEl>
                                        <p:attrNameLst>
                                          <p:attrName>ppt_y</p:attrName>
                                        </p:attrNameLst>
                                      </p:cBhvr>
                                      <p:tavLst>
                                        <p:tav tm="0">
                                          <p:val>
                                            <p:strVal val="0-#ppt_h/2"/>
                                          </p:val>
                                        </p:tav>
                                        <p:tav tm="100000">
                                          <p:val>
                                            <p:strVal val="#ppt_y"/>
                                          </p:val>
                                        </p:tav>
                                      </p:tavLst>
                                    </p:anim>
                                  </p:childTnLst>
                                </p:cTn>
                              </p:par>
                              <p:par>
                                <p:cTn id="443" presetID="2" presetClass="entr" presetSubtype="1" decel="4000" fill="hold" nodeType="withEffect">
                                  <p:stCondLst>
                                    <p:cond delay="1800"/>
                                  </p:stCondLst>
                                  <p:childTnLst>
                                    <p:set>
                                      <p:cBhvr>
                                        <p:cTn id="444" dur="1" fill="hold">
                                          <p:stCondLst>
                                            <p:cond delay="0"/>
                                          </p:stCondLst>
                                        </p:cTn>
                                        <p:tgtEl>
                                          <p:spTgt spid="656"/>
                                        </p:tgtEl>
                                        <p:attrNameLst>
                                          <p:attrName>style.visibility</p:attrName>
                                        </p:attrNameLst>
                                      </p:cBhvr>
                                      <p:to>
                                        <p:strVal val="visible"/>
                                      </p:to>
                                    </p:set>
                                    <p:anim calcmode="lin" valueType="num">
                                      <p:cBhvr additive="base">
                                        <p:cTn id="445" dur="500" fill="hold"/>
                                        <p:tgtEl>
                                          <p:spTgt spid="656"/>
                                        </p:tgtEl>
                                        <p:attrNameLst>
                                          <p:attrName>ppt_x</p:attrName>
                                        </p:attrNameLst>
                                      </p:cBhvr>
                                      <p:tavLst>
                                        <p:tav tm="0">
                                          <p:val>
                                            <p:strVal val="#ppt_x"/>
                                          </p:val>
                                        </p:tav>
                                        <p:tav tm="100000">
                                          <p:val>
                                            <p:strVal val="#ppt_x"/>
                                          </p:val>
                                        </p:tav>
                                      </p:tavLst>
                                    </p:anim>
                                    <p:anim calcmode="lin" valueType="num">
                                      <p:cBhvr additive="base">
                                        <p:cTn id="446" dur="500" fill="hold"/>
                                        <p:tgtEl>
                                          <p:spTgt spid="656"/>
                                        </p:tgtEl>
                                        <p:attrNameLst>
                                          <p:attrName>ppt_y</p:attrName>
                                        </p:attrNameLst>
                                      </p:cBhvr>
                                      <p:tavLst>
                                        <p:tav tm="0">
                                          <p:val>
                                            <p:strVal val="0-#ppt_h/2"/>
                                          </p:val>
                                        </p:tav>
                                        <p:tav tm="100000">
                                          <p:val>
                                            <p:strVal val="#ppt_y"/>
                                          </p:val>
                                        </p:tav>
                                      </p:tavLst>
                                    </p:anim>
                                  </p:childTnLst>
                                </p:cTn>
                              </p:par>
                              <p:par>
                                <p:cTn id="447" presetID="2" presetClass="entr" presetSubtype="1" decel="4000" fill="hold" nodeType="withEffect">
                                  <p:stCondLst>
                                    <p:cond delay="1900"/>
                                  </p:stCondLst>
                                  <p:childTnLst>
                                    <p:set>
                                      <p:cBhvr>
                                        <p:cTn id="448" dur="1" fill="hold">
                                          <p:stCondLst>
                                            <p:cond delay="0"/>
                                          </p:stCondLst>
                                        </p:cTn>
                                        <p:tgtEl>
                                          <p:spTgt spid="657"/>
                                        </p:tgtEl>
                                        <p:attrNameLst>
                                          <p:attrName>style.visibility</p:attrName>
                                        </p:attrNameLst>
                                      </p:cBhvr>
                                      <p:to>
                                        <p:strVal val="visible"/>
                                      </p:to>
                                    </p:set>
                                    <p:anim calcmode="lin" valueType="num">
                                      <p:cBhvr additive="base">
                                        <p:cTn id="449" dur="500" fill="hold"/>
                                        <p:tgtEl>
                                          <p:spTgt spid="657"/>
                                        </p:tgtEl>
                                        <p:attrNameLst>
                                          <p:attrName>ppt_x</p:attrName>
                                        </p:attrNameLst>
                                      </p:cBhvr>
                                      <p:tavLst>
                                        <p:tav tm="0">
                                          <p:val>
                                            <p:strVal val="#ppt_x"/>
                                          </p:val>
                                        </p:tav>
                                        <p:tav tm="100000">
                                          <p:val>
                                            <p:strVal val="#ppt_x"/>
                                          </p:val>
                                        </p:tav>
                                      </p:tavLst>
                                    </p:anim>
                                    <p:anim calcmode="lin" valueType="num">
                                      <p:cBhvr additive="base">
                                        <p:cTn id="450" dur="500" fill="hold"/>
                                        <p:tgtEl>
                                          <p:spTgt spid="657"/>
                                        </p:tgtEl>
                                        <p:attrNameLst>
                                          <p:attrName>ppt_y</p:attrName>
                                        </p:attrNameLst>
                                      </p:cBhvr>
                                      <p:tavLst>
                                        <p:tav tm="0">
                                          <p:val>
                                            <p:strVal val="0-#ppt_h/2"/>
                                          </p:val>
                                        </p:tav>
                                        <p:tav tm="100000">
                                          <p:val>
                                            <p:strVal val="#ppt_y"/>
                                          </p:val>
                                        </p:tav>
                                      </p:tavLst>
                                    </p:anim>
                                  </p:childTnLst>
                                </p:cTn>
                              </p:par>
                              <p:par>
                                <p:cTn id="451" presetID="2" presetClass="entr" presetSubtype="1" decel="4000" fill="hold" nodeType="withEffect">
                                  <p:stCondLst>
                                    <p:cond delay="2000"/>
                                  </p:stCondLst>
                                  <p:childTnLst>
                                    <p:set>
                                      <p:cBhvr>
                                        <p:cTn id="452" dur="1" fill="hold">
                                          <p:stCondLst>
                                            <p:cond delay="0"/>
                                          </p:stCondLst>
                                        </p:cTn>
                                        <p:tgtEl>
                                          <p:spTgt spid="658"/>
                                        </p:tgtEl>
                                        <p:attrNameLst>
                                          <p:attrName>style.visibility</p:attrName>
                                        </p:attrNameLst>
                                      </p:cBhvr>
                                      <p:to>
                                        <p:strVal val="visible"/>
                                      </p:to>
                                    </p:set>
                                    <p:anim calcmode="lin" valueType="num">
                                      <p:cBhvr additive="base">
                                        <p:cTn id="453" dur="500" fill="hold"/>
                                        <p:tgtEl>
                                          <p:spTgt spid="658"/>
                                        </p:tgtEl>
                                        <p:attrNameLst>
                                          <p:attrName>ppt_x</p:attrName>
                                        </p:attrNameLst>
                                      </p:cBhvr>
                                      <p:tavLst>
                                        <p:tav tm="0">
                                          <p:val>
                                            <p:strVal val="#ppt_x"/>
                                          </p:val>
                                        </p:tav>
                                        <p:tav tm="100000">
                                          <p:val>
                                            <p:strVal val="#ppt_x"/>
                                          </p:val>
                                        </p:tav>
                                      </p:tavLst>
                                    </p:anim>
                                    <p:anim calcmode="lin" valueType="num">
                                      <p:cBhvr additive="base">
                                        <p:cTn id="454" dur="500" fill="hold"/>
                                        <p:tgtEl>
                                          <p:spTgt spid="658"/>
                                        </p:tgtEl>
                                        <p:attrNameLst>
                                          <p:attrName>ppt_y</p:attrName>
                                        </p:attrNameLst>
                                      </p:cBhvr>
                                      <p:tavLst>
                                        <p:tav tm="0">
                                          <p:val>
                                            <p:strVal val="0-#ppt_h/2"/>
                                          </p:val>
                                        </p:tav>
                                        <p:tav tm="100000">
                                          <p:val>
                                            <p:strVal val="#ppt_y"/>
                                          </p:val>
                                        </p:tav>
                                      </p:tavLst>
                                    </p:anim>
                                  </p:childTnLst>
                                </p:cTn>
                              </p:par>
                              <p:par>
                                <p:cTn id="455" presetID="2" presetClass="entr" presetSubtype="1" decel="4000" fill="hold" nodeType="withEffect">
                                  <p:stCondLst>
                                    <p:cond delay="2100"/>
                                  </p:stCondLst>
                                  <p:childTnLst>
                                    <p:set>
                                      <p:cBhvr>
                                        <p:cTn id="456" dur="1" fill="hold">
                                          <p:stCondLst>
                                            <p:cond delay="0"/>
                                          </p:stCondLst>
                                        </p:cTn>
                                        <p:tgtEl>
                                          <p:spTgt spid="659"/>
                                        </p:tgtEl>
                                        <p:attrNameLst>
                                          <p:attrName>style.visibility</p:attrName>
                                        </p:attrNameLst>
                                      </p:cBhvr>
                                      <p:to>
                                        <p:strVal val="visible"/>
                                      </p:to>
                                    </p:set>
                                    <p:anim calcmode="lin" valueType="num">
                                      <p:cBhvr additive="base">
                                        <p:cTn id="457" dur="500" fill="hold"/>
                                        <p:tgtEl>
                                          <p:spTgt spid="659"/>
                                        </p:tgtEl>
                                        <p:attrNameLst>
                                          <p:attrName>ppt_x</p:attrName>
                                        </p:attrNameLst>
                                      </p:cBhvr>
                                      <p:tavLst>
                                        <p:tav tm="0">
                                          <p:val>
                                            <p:strVal val="#ppt_x"/>
                                          </p:val>
                                        </p:tav>
                                        <p:tav tm="100000">
                                          <p:val>
                                            <p:strVal val="#ppt_x"/>
                                          </p:val>
                                        </p:tav>
                                      </p:tavLst>
                                    </p:anim>
                                    <p:anim calcmode="lin" valueType="num">
                                      <p:cBhvr additive="base">
                                        <p:cTn id="458" dur="500" fill="hold"/>
                                        <p:tgtEl>
                                          <p:spTgt spid="659"/>
                                        </p:tgtEl>
                                        <p:attrNameLst>
                                          <p:attrName>ppt_y</p:attrName>
                                        </p:attrNameLst>
                                      </p:cBhvr>
                                      <p:tavLst>
                                        <p:tav tm="0">
                                          <p:val>
                                            <p:strVal val="0-#ppt_h/2"/>
                                          </p:val>
                                        </p:tav>
                                        <p:tav tm="100000">
                                          <p:val>
                                            <p:strVal val="#ppt_y"/>
                                          </p:val>
                                        </p:tav>
                                      </p:tavLst>
                                    </p:anim>
                                  </p:childTnLst>
                                </p:cTn>
                              </p:par>
                              <p:par>
                                <p:cTn id="459" presetID="2" presetClass="entr" presetSubtype="1" decel="4000" fill="hold" nodeType="withEffect">
                                  <p:stCondLst>
                                    <p:cond delay="700"/>
                                  </p:stCondLst>
                                  <p:childTnLst>
                                    <p:set>
                                      <p:cBhvr>
                                        <p:cTn id="460" dur="1" fill="hold">
                                          <p:stCondLst>
                                            <p:cond delay="0"/>
                                          </p:stCondLst>
                                        </p:cTn>
                                        <p:tgtEl>
                                          <p:spTgt spid="693"/>
                                        </p:tgtEl>
                                        <p:attrNameLst>
                                          <p:attrName>style.visibility</p:attrName>
                                        </p:attrNameLst>
                                      </p:cBhvr>
                                      <p:to>
                                        <p:strVal val="visible"/>
                                      </p:to>
                                    </p:set>
                                    <p:anim calcmode="lin" valueType="num">
                                      <p:cBhvr additive="base">
                                        <p:cTn id="461" dur="500" fill="hold"/>
                                        <p:tgtEl>
                                          <p:spTgt spid="693"/>
                                        </p:tgtEl>
                                        <p:attrNameLst>
                                          <p:attrName>ppt_x</p:attrName>
                                        </p:attrNameLst>
                                      </p:cBhvr>
                                      <p:tavLst>
                                        <p:tav tm="0">
                                          <p:val>
                                            <p:strVal val="#ppt_x"/>
                                          </p:val>
                                        </p:tav>
                                        <p:tav tm="100000">
                                          <p:val>
                                            <p:strVal val="#ppt_x"/>
                                          </p:val>
                                        </p:tav>
                                      </p:tavLst>
                                    </p:anim>
                                    <p:anim calcmode="lin" valueType="num">
                                      <p:cBhvr additive="base">
                                        <p:cTn id="462" dur="500" fill="hold"/>
                                        <p:tgtEl>
                                          <p:spTgt spid="693"/>
                                        </p:tgtEl>
                                        <p:attrNameLst>
                                          <p:attrName>ppt_y</p:attrName>
                                        </p:attrNameLst>
                                      </p:cBhvr>
                                      <p:tavLst>
                                        <p:tav tm="0">
                                          <p:val>
                                            <p:strVal val="0-#ppt_h/2"/>
                                          </p:val>
                                        </p:tav>
                                        <p:tav tm="100000">
                                          <p:val>
                                            <p:strVal val="#ppt_y"/>
                                          </p:val>
                                        </p:tav>
                                      </p:tavLst>
                                    </p:anim>
                                  </p:childTnLst>
                                </p:cTn>
                              </p:par>
                              <p:par>
                                <p:cTn id="463" presetID="2" presetClass="entr" presetSubtype="1" decel="4000" fill="hold" nodeType="withEffect">
                                  <p:stCondLst>
                                    <p:cond delay="800"/>
                                  </p:stCondLst>
                                  <p:childTnLst>
                                    <p:set>
                                      <p:cBhvr>
                                        <p:cTn id="464" dur="1" fill="hold">
                                          <p:stCondLst>
                                            <p:cond delay="0"/>
                                          </p:stCondLst>
                                        </p:cTn>
                                        <p:tgtEl>
                                          <p:spTgt spid="694"/>
                                        </p:tgtEl>
                                        <p:attrNameLst>
                                          <p:attrName>style.visibility</p:attrName>
                                        </p:attrNameLst>
                                      </p:cBhvr>
                                      <p:to>
                                        <p:strVal val="visible"/>
                                      </p:to>
                                    </p:set>
                                    <p:anim calcmode="lin" valueType="num">
                                      <p:cBhvr additive="base">
                                        <p:cTn id="465" dur="500" fill="hold"/>
                                        <p:tgtEl>
                                          <p:spTgt spid="694"/>
                                        </p:tgtEl>
                                        <p:attrNameLst>
                                          <p:attrName>ppt_x</p:attrName>
                                        </p:attrNameLst>
                                      </p:cBhvr>
                                      <p:tavLst>
                                        <p:tav tm="0">
                                          <p:val>
                                            <p:strVal val="#ppt_x"/>
                                          </p:val>
                                        </p:tav>
                                        <p:tav tm="100000">
                                          <p:val>
                                            <p:strVal val="#ppt_x"/>
                                          </p:val>
                                        </p:tav>
                                      </p:tavLst>
                                    </p:anim>
                                    <p:anim calcmode="lin" valueType="num">
                                      <p:cBhvr additive="base">
                                        <p:cTn id="466" dur="500" fill="hold"/>
                                        <p:tgtEl>
                                          <p:spTgt spid="694"/>
                                        </p:tgtEl>
                                        <p:attrNameLst>
                                          <p:attrName>ppt_y</p:attrName>
                                        </p:attrNameLst>
                                      </p:cBhvr>
                                      <p:tavLst>
                                        <p:tav tm="0">
                                          <p:val>
                                            <p:strVal val="0-#ppt_h/2"/>
                                          </p:val>
                                        </p:tav>
                                        <p:tav tm="100000">
                                          <p:val>
                                            <p:strVal val="#ppt_y"/>
                                          </p:val>
                                        </p:tav>
                                      </p:tavLst>
                                    </p:anim>
                                  </p:childTnLst>
                                </p:cTn>
                              </p:par>
                              <p:par>
                                <p:cTn id="467" presetID="2" presetClass="entr" presetSubtype="1" decel="4000" fill="hold" nodeType="withEffect">
                                  <p:stCondLst>
                                    <p:cond delay="900"/>
                                  </p:stCondLst>
                                  <p:childTnLst>
                                    <p:set>
                                      <p:cBhvr>
                                        <p:cTn id="468" dur="1" fill="hold">
                                          <p:stCondLst>
                                            <p:cond delay="0"/>
                                          </p:stCondLst>
                                        </p:cTn>
                                        <p:tgtEl>
                                          <p:spTgt spid="695"/>
                                        </p:tgtEl>
                                        <p:attrNameLst>
                                          <p:attrName>style.visibility</p:attrName>
                                        </p:attrNameLst>
                                      </p:cBhvr>
                                      <p:to>
                                        <p:strVal val="visible"/>
                                      </p:to>
                                    </p:set>
                                    <p:anim calcmode="lin" valueType="num">
                                      <p:cBhvr additive="base">
                                        <p:cTn id="469" dur="500" fill="hold"/>
                                        <p:tgtEl>
                                          <p:spTgt spid="695"/>
                                        </p:tgtEl>
                                        <p:attrNameLst>
                                          <p:attrName>ppt_x</p:attrName>
                                        </p:attrNameLst>
                                      </p:cBhvr>
                                      <p:tavLst>
                                        <p:tav tm="0">
                                          <p:val>
                                            <p:strVal val="#ppt_x"/>
                                          </p:val>
                                        </p:tav>
                                        <p:tav tm="100000">
                                          <p:val>
                                            <p:strVal val="#ppt_x"/>
                                          </p:val>
                                        </p:tav>
                                      </p:tavLst>
                                    </p:anim>
                                    <p:anim calcmode="lin" valueType="num">
                                      <p:cBhvr additive="base">
                                        <p:cTn id="470" dur="500" fill="hold"/>
                                        <p:tgtEl>
                                          <p:spTgt spid="695"/>
                                        </p:tgtEl>
                                        <p:attrNameLst>
                                          <p:attrName>ppt_y</p:attrName>
                                        </p:attrNameLst>
                                      </p:cBhvr>
                                      <p:tavLst>
                                        <p:tav tm="0">
                                          <p:val>
                                            <p:strVal val="0-#ppt_h/2"/>
                                          </p:val>
                                        </p:tav>
                                        <p:tav tm="100000">
                                          <p:val>
                                            <p:strVal val="#ppt_y"/>
                                          </p:val>
                                        </p:tav>
                                      </p:tavLst>
                                    </p:anim>
                                  </p:childTnLst>
                                </p:cTn>
                              </p:par>
                              <p:par>
                                <p:cTn id="471" presetID="2" presetClass="entr" presetSubtype="1" decel="4000" fill="hold" nodeType="withEffect">
                                  <p:stCondLst>
                                    <p:cond delay="1000"/>
                                  </p:stCondLst>
                                  <p:childTnLst>
                                    <p:set>
                                      <p:cBhvr>
                                        <p:cTn id="472" dur="1" fill="hold">
                                          <p:stCondLst>
                                            <p:cond delay="0"/>
                                          </p:stCondLst>
                                        </p:cTn>
                                        <p:tgtEl>
                                          <p:spTgt spid="696"/>
                                        </p:tgtEl>
                                        <p:attrNameLst>
                                          <p:attrName>style.visibility</p:attrName>
                                        </p:attrNameLst>
                                      </p:cBhvr>
                                      <p:to>
                                        <p:strVal val="visible"/>
                                      </p:to>
                                    </p:set>
                                    <p:anim calcmode="lin" valueType="num">
                                      <p:cBhvr additive="base">
                                        <p:cTn id="473" dur="500" fill="hold"/>
                                        <p:tgtEl>
                                          <p:spTgt spid="696"/>
                                        </p:tgtEl>
                                        <p:attrNameLst>
                                          <p:attrName>ppt_x</p:attrName>
                                        </p:attrNameLst>
                                      </p:cBhvr>
                                      <p:tavLst>
                                        <p:tav tm="0">
                                          <p:val>
                                            <p:strVal val="#ppt_x"/>
                                          </p:val>
                                        </p:tav>
                                        <p:tav tm="100000">
                                          <p:val>
                                            <p:strVal val="#ppt_x"/>
                                          </p:val>
                                        </p:tav>
                                      </p:tavLst>
                                    </p:anim>
                                    <p:anim calcmode="lin" valueType="num">
                                      <p:cBhvr additive="base">
                                        <p:cTn id="474" dur="500" fill="hold"/>
                                        <p:tgtEl>
                                          <p:spTgt spid="696"/>
                                        </p:tgtEl>
                                        <p:attrNameLst>
                                          <p:attrName>ppt_y</p:attrName>
                                        </p:attrNameLst>
                                      </p:cBhvr>
                                      <p:tavLst>
                                        <p:tav tm="0">
                                          <p:val>
                                            <p:strVal val="0-#ppt_h/2"/>
                                          </p:val>
                                        </p:tav>
                                        <p:tav tm="100000">
                                          <p:val>
                                            <p:strVal val="#ppt_y"/>
                                          </p:val>
                                        </p:tav>
                                      </p:tavLst>
                                    </p:anim>
                                  </p:childTnLst>
                                </p:cTn>
                              </p:par>
                              <p:par>
                                <p:cTn id="475" presetID="2" presetClass="entr" presetSubtype="1" decel="4000" fill="hold" nodeType="withEffect">
                                  <p:stCondLst>
                                    <p:cond delay="1100"/>
                                  </p:stCondLst>
                                  <p:childTnLst>
                                    <p:set>
                                      <p:cBhvr>
                                        <p:cTn id="476" dur="1" fill="hold">
                                          <p:stCondLst>
                                            <p:cond delay="0"/>
                                          </p:stCondLst>
                                        </p:cTn>
                                        <p:tgtEl>
                                          <p:spTgt spid="697"/>
                                        </p:tgtEl>
                                        <p:attrNameLst>
                                          <p:attrName>style.visibility</p:attrName>
                                        </p:attrNameLst>
                                      </p:cBhvr>
                                      <p:to>
                                        <p:strVal val="visible"/>
                                      </p:to>
                                    </p:set>
                                    <p:anim calcmode="lin" valueType="num">
                                      <p:cBhvr additive="base">
                                        <p:cTn id="477" dur="500" fill="hold"/>
                                        <p:tgtEl>
                                          <p:spTgt spid="697"/>
                                        </p:tgtEl>
                                        <p:attrNameLst>
                                          <p:attrName>ppt_x</p:attrName>
                                        </p:attrNameLst>
                                      </p:cBhvr>
                                      <p:tavLst>
                                        <p:tav tm="0">
                                          <p:val>
                                            <p:strVal val="#ppt_x"/>
                                          </p:val>
                                        </p:tav>
                                        <p:tav tm="100000">
                                          <p:val>
                                            <p:strVal val="#ppt_x"/>
                                          </p:val>
                                        </p:tav>
                                      </p:tavLst>
                                    </p:anim>
                                    <p:anim calcmode="lin" valueType="num">
                                      <p:cBhvr additive="base">
                                        <p:cTn id="478" dur="500" fill="hold"/>
                                        <p:tgtEl>
                                          <p:spTgt spid="697"/>
                                        </p:tgtEl>
                                        <p:attrNameLst>
                                          <p:attrName>ppt_y</p:attrName>
                                        </p:attrNameLst>
                                      </p:cBhvr>
                                      <p:tavLst>
                                        <p:tav tm="0">
                                          <p:val>
                                            <p:strVal val="0-#ppt_h/2"/>
                                          </p:val>
                                        </p:tav>
                                        <p:tav tm="100000">
                                          <p:val>
                                            <p:strVal val="#ppt_y"/>
                                          </p:val>
                                        </p:tav>
                                      </p:tavLst>
                                    </p:anim>
                                  </p:childTnLst>
                                </p:cTn>
                              </p:par>
                              <p:par>
                                <p:cTn id="479" presetID="2" presetClass="entr" presetSubtype="1" decel="4000" fill="hold" nodeType="withEffect">
                                  <p:stCondLst>
                                    <p:cond delay="1200"/>
                                  </p:stCondLst>
                                  <p:childTnLst>
                                    <p:set>
                                      <p:cBhvr>
                                        <p:cTn id="480" dur="1" fill="hold">
                                          <p:stCondLst>
                                            <p:cond delay="0"/>
                                          </p:stCondLst>
                                        </p:cTn>
                                        <p:tgtEl>
                                          <p:spTgt spid="698"/>
                                        </p:tgtEl>
                                        <p:attrNameLst>
                                          <p:attrName>style.visibility</p:attrName>
                                        </p:attrNameLst>
                                      </p:cBhvr>
                                      <p:to>
                                        <p:strVal val="visible"/>
                                      </p:to>
                                    </p:set>
                                    <p:anim calcmode="lin" valueType="num">
                                      <p:cBhvr additive="base">
                                        <p:cTn id="481" dur="500" fill="hold"/>
                                        <p:tgtEl>
                                          <p:spTgt spid="698"/>
                                        </p:tgtEl>
                                        <p:attrNameLst>
                                          <p:attrName>ppt_x</p:attrName>
                                        </p:attrNameLst>
                                      </p:cBhvr>
                                      <p:tavLst>
                                        <p:tav tm="0">
                                          <p:val>
                                            <p:strVal val="#ppt_x"/>
                                          </p:val>
                                        </p:tav>
                                        <p:tav tm="100000">
                                          <p:val>
                                            <p:strVal val="#ppt_x"/>
                                          </p:val>
                                        </p:tav>
                                      </p:tavLst>
                                    </p:anim>
                                    <p:anim calcmode="lin" valueType="num">
                                      <p:cBhvr additive="base">
                                        <p:cTn id="482" dur="500" fill="hold"/>
                                        <p:tgtEl>
                                          <p:spTgt spid="698"/>
                                        </p:tgtEl>
                                        <p:attrNameLst>
                                          <p:attrName>ppt_y</p:attrName>
                                        </p:attrNameLst>
                                      </p:cBhvr>
                                      <p:tavLst>
                                        <p:tav tm="0">
                                          <p:val>
                                            <p:strVal val="0-#ppt_h/2"/>
                                          </p:val>
                                        </p:tav>
                                        <p:tav tm="100000">
                                          <p:val>
                                            <p:strVal val="#ppt_y"/>
                                          </p:val>
                                        </p:tav>
                                      </p:tavLst>
                                    </p:anim>
                                  </p:childTnLst>
                                </p:cTn>
                              </p:par>
                              <p:par>
                                <p:cTn id="483" presetID="2" presetClass="entr" presetSubtype="1" decel="4000" fill="hold" nodeType="withEffect">
                                  <p:stCondLst>
                                    <p:cond delay="1300"/>
                                  </p:stCondLst>
                                  <p:childTnLst>
                                    <p:set>
                                      <p:cBhvr>
                                        <p:cTn id="484" dur="1" fill="hold">
                                          <p:stCondLst>
                                            <p:cond delay="0"/>
                                          </p:stCondLst>
                                        </p:cTn>
                                        <p:tgtEl>
                                          <p:spTgt spid="699"/>
                                        </p:tgtEl>
                                        <p:attrNameLst>
                                          <p:attrName>style.visibility</p:attrName>
                                        </p:attrNameLst>
                                      </p:cBhvr>
                                      <p:to>
                                        <p:strVal val="visible"/>
                                      </p:to>
                                    </p:set>
                                    <p:anim calcmode="lin" valueType="num">
                                      <p:cBhvr additive="base">
                                        <p:cTn id="485" dur="500" fill="hold"/>
                                        <p:tgtEl>
                                          <p:spTgt spid="699"/>
                                        </p:tgtEl>
                                        <p:attrNameLst>
                                          <p:attrName>ppt_x</p:attrName>
                                        </p:attrNameLst>
                                      </p:cBhvr>
                                      <p:tavLst>
                                        <p:tav tm="0">
                                          <p:val>
                                            <p:strVal val="#ppt_x"/>
                                          </p:val>
                                        </p:tav>
                                        <p:tav tm="100000">
                                          <p:val>
                                            <p:strVal val="#ppt_x"/>
                                          </p:val>
                                        </p:tav>
                                      </p:tavLst>
                                    </p:anim>
                                    <p:anim calcmode="lin" valueType="num">
                                      <p:cBhvr additive="base">
                                        <p:cTn id="486" dur="500" fill="hold"/>
                                        <p:tgtEl>
                                          <p:spTgt spid="699"/>
                                        </p:tgtEl>
                                        <p:attrNameLst>
                                          <p:attrName>ppt_y</p:attrName>
                                        </p:attrNameLst>
                                      </p:cBhvr>
                                      <p:tavLst>
                                        <p:tav tm="0">
                                          <p:val>
                                            <p:strVal val="0-#ppt_h/2"/>
                                          </p:val>
                                        </p:tav>
                                        <p:tav tm="100000">
                                          <p:val>
                                            <p:strVal val="#ppt_y"/>
                                          </p:val>
                                        </p:tav>
                                      </p:tavLst>
                                    </p:anim>
                                  </p:childTnLst>
                                </p:cTn>
                              </p:par>
                              <p:par>
                                <p:cTn id="487" presetID="2" presetClass="entr" presetSubtype="1" decel="4000" fill="hold" nodeType="withEffect">
                                  <p:stCondLst>
                                    <p:cond delay="1400"/>
                                  </p:stCondLst>
                                  <p:childTnLst>
                                    <p:set>
                                      <p:cBhvr>
                                        <p:cTn id="488" dur="1" fill="hold">
                                          <p:stCondLst>
                                            <p:cond delay="0"/>
                                          </p:stCondLst>
                                        </p:cTn>
                                        <p:tgtEl>
                                          <p:spTgt spid="700"/>
                                        </p:tgtEl>
                                        <p:attrNameLst>
                                          <p:attrName>style.visibility</p:attrName>
                                        </p:attrNameLst>
                                      </p:cBhvr>
                                      <p:to>
                                        <p:strVal val="visible"/>
                                      </p:to>
                                    </p:set>
                                    <p:anim calcmode="lin" valueType="num">
                                      <p:cBhvr additive="base">
                                        <p:cTn id="489" dur="500" fill="hold"/>
                                        <p:tgtEl>
                                          <p:spTgt spid="700"/>
                                        </p:tgtEl>
                                        <p:attrNameLst>
                                          <p:attrName>ppt_x</p:attrName>
                                        </p:attrNameLst>
                                      </p:cBhvr>
                                      <p:tavLst>
                                        <p:tav tm="0">
                                          <p:val>
                                            <p:strVal val="#ppt_x"/>
                                          </p:val>
                                        </p:tav>
                                        <p:tav tm="100000">
                                          <p:val>
                                            <p:strVal val="#ppt_x"/>
                                          </p:val>
                                        </p:tav>
                                      </p:tavLst>
                                    </p:anim>
                                    <p:anim calcmode="lin" valueType="num">
                                      <p:cBhvr additive="base">
                                        <p:cTn id="490" dur="500" fill="hold"/>
                                        <p:tgtEl>
                                          <p:spTgt spid="700"/>
                                        </p:tgtEl>
                                        <p:attrNameLst>
                                          <p:attrName>ppt_y</p:attrName>
                                        </p:attrNameLst>
                                      </p:cBhvr>
                                      <p:tavLst>
                                        <p:tav tm="0">
                                          <p:val>
                                            <p:strVal val="0-#ppt_h/2"/>
                                          </p:val>
                                        </p:tav>
                                        <p:tav tm="100000">
                                          <p:val>
                                            <p:strVal val="#ppt_y"/>
                                          </p:val>
                                        </p:tav>
                                      </p:tavLst>
                                    </p:anim>
                                  </p:childTnLst>
                                </p:cTn>
                              </p:par>
                              <p:par>
                                <p:cTn id="491" presetID="2" presetClass="entr" presetSubtype="1" decel="4000" fill="hold" nodeType="withEffect">
                                  <p:stCondLst>
                                    <p:cond delay="1500"/>
                                  </p:stCondLst>
                                  <p:childTnLst>
                                    <p:set>
                                      <p:cBhvr>
                                        <p:cTn id="492" dur="1" fill="hold">
                                          <p:stCondLst>
                                            <p:cond delay="0"/>
                                          </p:stCondLst>
                                        </p:cTn>
                                        <p:tgtEl>
                                          <p:spTgt spid="701"/>
                                        </p:tgtEl>
                                        <p:attrNameLst>
                                          <p:attrName>style.visibility</p:attrName>
                                        </p:attrNameLst>
                                      </p:cBhvr>
                                      <p:to>
                                        <p:strVal val="visible"/>
                                      </p:to>
                                    </p:set>
                                    <p:anim calcmode="lin" valueType="num">
                                      <p:cBhvr additive="base">
                                        <p:cTn id="493" dur="500" fill="hold"/>
                                        <p:tgtEl>
                                          <p:spTgt spid="701"/>
                                        </p:tgtEl>
                                        <p:attrNameLst>
                                          <p:attrName>ppt_x</p:attrName>
                                        </p:attrNameLst>
                                      </p:cBhvr>
                                      <p:tavLst>
                                        <p:tav tm="0">
                                          <p:val>
                                            <p:strVal val="#ppt_x"/>
                                          </p:val>
                                        </p:tav>
                                        <p:tav tm="100000">
                                          <p:val>
                                            <p:strVal val="#ppt_x"/>
                                          </p:val>
                                        </p:tav>
                                      </p:tavLst>
                                    </p:anim>
                                    <p:anim calcmode="lin" valueType="num">
                                      <p:cBhvr additive="base">
                                        <p:cTn id="494" dur="500" fill="hold"/>
                                        <p:tgtEl>
                                          <p:spTgt spid="701"/>
                                        </p:tgtEl>
                                        <p:attrNameLst>
                                          <p:attrName>ppt_y</p:attrName>
                                        </p:attrNameLst>
                                      </p:cBhvr>
                                      <p:tavLst>
                                        <p:tav tm="0">
                                          <p:val>
                                            <p:strVal val="0-#ppt_h/2"/>
                                          </p:val>
                                        </p:tav>
                                        <p:tav tm="100000">
                                          <p:val>
                                            <p:strVal val="#ppt_y"/>
                                          </p:val>
                                        </p:tav>
                                      </p:tavLst>
                                    </p:anim>
                                  </p:childTnLst>
                                </p:cTn>
                              </p:par>
                              <p:par>
                                <p:cTn id="495" presetID="2" presetClass="entr" presetSubtype="1" decel="4000" fill="hold" nodeType="withEffect">
                                  <p:stCondLst>
                                    <p:cond delay="1600"/>
                                  </p:stCondLst>
                                  <p:childTnLst>
                                    <p:set>
                                      <p:cBhvr>
                                        <p:cTn id="496" dur="1" fill="hold">
                                          <p:stCondLst>
                                            <p:cond delay="0"/>
                                          </p:stCondLst>
                                        </p:cTn>
                                        <p:tgtEl>
                                          <p:spTgt spid="702"/>
                                        </p:tgtEl>
                                        <p:attrNameLst>
                                          <p:attrName>style.visibility</p:attrName>
                                        </p:attrNameLst>
                                      </p:cBhvr>
                                      <p:to>
                                        <p:strVal val="visible"/>
                                      </p:to>
                                    </p:set>
                                    <p:anim calcmode="lin" valueType="num">
                                      <p:cBhvr additive="base">
                                        <p:cTn id="497" dur="500" fill="hold"/>
                                        <p:tgtEl>
                                          <p:spTgt spid="702"/>
                                        </p:tgtEl>
                                        <p:attrNameLst>
                                          <p:attrName>ppt_x</p:attrName>
                                        </p:attrNameLst>
                                      </p:cBhvr>
                                      <p:tavLst>
                                        <p:tav tm="0">
                                          <p:val>
                                            <p:strVal val="#ppt_x"/>
                                          </p:val>
                                        </p:tav>
                                        <p:tav tm="100000">
                                          <p:val>
                                            <p:strVal val="#ppt_x"/>
                                          </p:val>
                                        </p:tav>
                                      </p:tavLst>
                                    </p:anim>
                                    <p:anim calcmode="lin" valueType="num">
                                      <p:cBhvr additive="base">
                                        <p:cTn id="498" dur="500" fill="hold"/>
                                        <p:tgtEl>
                                          <p:spTgt spid="702"/>
                                        </p:tgtEl>
                                        <p:attrNameLst>
                                          <p:attrName>ppt_y</p:attrName>
                                        </p:attrNameLst>
                                      </p:cBhvr>
                                      <p:tavLst>
                                        <p:tav tm="0">
                                          <p:val>
                                            <p:strVal val="0-#ppt_h/2"/>
                                          </p:val>
                                        </p:tav>
                                        <p:tav tm="100000">
                                          <p:val>
                                            <p:strVal val="#ppt_y"/>
                                          </p:val>
                                        </p:tav>
                                      </p:tavLst>
                                    </p:anim>
                                  </p:childTnLst>
                                </p:cTn>
                              </p:par>
                              <p:par>
                                <p:cTn id="499" presetID="2" presetClass="entr" presetSubtype="1" decel="4000" fill="hold" nodeType="withEffect">
                                  <p:stCondLst>
                                    <p:cond delay="1700"/>
                                  </p:stCondLst>
                                  <p:childTnLst>
                                    <p:set>
                                      <p:cBhvr>
                                        <p:cTn id="500" dur="1" fill="hold">
                                          <p:stCondLst>
                                            <p:cond delay="0"/>
                                          </p:stCondLst>
                                        </p:cTn>
                                        <p:tgtEl>
                                          <p:spTgt spid="703"/>
                                        </p:tgtEl>
                                        <p:attrNameLst>
                                          <p:attrName>style.visibility</p:attrName>
                                        </p:attrNameLst>
                                      </p:cBhvr>
                                      <p:to>
                                        <p:strVal val="visible"/>
                                      </p:to>
                                    </p:set>
                                    <p:anim calcmode="lin" valueType="num">
                                      <p:cBhvr additive="base">
                                        <p:cTn id="501" dur="500" fill="hold"/>
                                        <p:tgtEl>
                                          <p:spTgt spid="703"/>
                                        </p:tgtEl>
                                        <p:attrNameLst>
                                          <p:attrName>ppt_x</p:attrName>
                                        </p:attrNameLst>
                                      </p:cBhvr>
                                      <p:tavLst>
                                        <p:tav tm="0">
                                          <p:val>
                                            <p:strVal val="#ppt_x"/>
                                          </p:val>
                                        </p:tav>
                                        <p:tav tm="100000">
                                          <p:val>
                                            <p:strVal val="#ppt_x"/>
                                          </p:val>
                                        </p:tav>
                                      </p:tavLst>
                                    </p:anim>
                                    <p:anim calcmode="lin" valueType="num">
                                      <p:cBhvr additive="base">
                                        <p:cTn id="502" dur="500" fill="hold"/>
                                        <p:tgtEl>
                                          <p:spTgt spid="703"/>
                                        </p:tgtEl>
                                        <p:attrNameLst>
                                          <p:attrName>ppt_y</p:attrName>
                                        </p:attrNameLst>
                                      </p:cBhvr>
                                      <p:tavLst>
                                        <p:tav tm="0">
                                          <p:val>
                                            <p:strVal val="0-#ppt_h/2"/>
                                          </p:val>
                                        </p:tav>
                                        <p:tav tm="100000">
                                          <p:val>
                                            <p:strVal val="#ppt_y"/>
                                          </p:val>
                                        </p:tav>
                                      </p:tavLst>
                                    </p:anim>
                                  </p:childTnLst>
                                </p:cTn>
                              </p:par>
                              <p:par>
                                <p:cTn id="503" presetID="2" presetClass="entr" presetSubtype="1" decel="4000" fill="hold" nodeType="withEffect">
                                  <p:stCondLst>
                                    <p:cond delay="1800"/>
                                  </p:stCondLst>
                                  <p:childTnLst>
                                    <p:set>
                                      <p:cBhvr>
                                        <p:cTn id="504" dur="1" fill="hold">
                                          <p:stCondLst>
                                            <p:cond delay="0"/>
                                          </p:stCondLst>
                                        </p:cTn>
                                        <p:tgtEl>
                                          <p:spTgt spid="704"/>
                                        </p:tgtEl>
                                        <p:attrNameLst>
                                          <p:attrName>style.visibility</p:attrName>
                                        </p:attrNameLst>
                                      </p:cBhvr>
                                      <p:to>
                                        <p:strVal val="visible"/>
                                      </p:to>
                                    </p:set>
                                    <p:anim calcmode="lin" valueType="num">
                                      <p:cBhvr additive="base">
                                        <p:cTn id="505" dur="500" fill="hold"/>
                                        <p:tgtEl>
                                          <p:spTgt spid="704"/>
                                        </p:tgtEl>
                                        <p:attrNameLst>
                                          <p:attrName>ppt_x</p:attrName>
                                        </p:attrNameLst>
                                      </p:cBhvr>
                                      <p:tavLst>
                                        <p:tav tm="0">
                                          <p:val>
                                            <p:strVal val="#ppt_x"/>
                                          </p:val>
                                        </p:tav>
                                        <p:tav tm="100000">
                                          <p:val>
                                            <p:strVal val="#ppt_x"/>
                                          </p:val>
                                        </p:tav>
                                      </p:tavLst>
                                    </p:anim>
                                    <p:anim calcmode="lin" valueType="num">
                                      <p:cBhvr additive="base">
                                        <p:cTn id="506" dur="500" fill="hold"/>
                                        <p:tgtEl>
                                          <p:spTgt spid="704"/>
                                        </p:tgtEl>
                                        <p:attrNameLst>
                                          <p:attrName>ppt_y</p:attrName>
                                        </p:attrNameLst>
                                      </p:cBhvr>
                                      <p:tavLst>
                                        <p:tav tm="0">
                                          <p:val>
                                            <p:strVal val="0-#ppt_h/2"/>
                                          </p:val>
                                        </p:tav>
                                        <p:tav tm="100000">
                                          <p:val>
                                            <p:strVal val="#ppt_y"/>
                                          </p:val>
                                        </p:tav>
                                      </p:tavLst>
                                    </p:anim>
                                  </p:childTnLst>
                                </p:cTn>
                              </p:par>
                              <p:par>
                                <p:cTn id="507" presetID="2" presetClass="entr" presetSubtype="1" decel="4000" fill="hold" nodeType="withEffect">
                                  <p:stCondLst>
                                    <p:cond delay="1900"/>
                                  </p:stCondLst>
                                  <p:childTnLst>
                                    <p:set>
                                      <p:cBhvr>
                                        <p:cTn id="508" dur="1" fill="hold">
                                          <p:stCondLst>
                                            <p:cond delay="0"/>
                                          </p:stCondLst>
                                        </p:cTn>
                                        <p:tgtEl>
                                          <p:spTgt spid="705"/>
                                        </p:tgtEl>
                                        <p:attrNameLst>
                                          <p:attrName>style.visibility</p:attrName>
                                        </p:attrNameLst>
                                      </p:cBhvr>
                                      <p:to>
                                        <p:strVal val="visible"/>
                                      </p:to>
                                    </p:set>
                                    <p:anim calcmode="lin" valueType="num">
                                      <p:cBhvr additive="base">
                                        <p:cTn id="509" dur="500" fill="hold"/>
                                        <p:tgtEl>
                                          <p:spTgt spid="705"/>
                                        </p:tgtEl>
                                        <p:attrNameLst>
                                          <p:attrName>ppt_x</p:attrName>
                                        </p:attrNameLst>
                                      </p:cBhvr>
                                      <p:tavLst>
                                        <p:tav tm="0">
                                          <p:val>
                                            <p:strVal val="#ppt_x"/>
                                          </p:val>
                                        </p:tav>
                                        <p:tav tm="100000">
                                          <p:val>
                                            <p:strVal val="#ppt_x"/>
                                          </p:val>
                                        </p:tav>
                                      </p:tavLst>
                                    </p:anim>
                                    <p:anim calcmode="lin" valueType="num">
                                      <p:cBhvr additive="base">
                                        <p:cTn id="510" dur="500" fill="hold"/>
                                        <p:tgtEl>
                                          <p:spTgt spid="705"/>
                                        </p:tgtEl>
                                        <p:attrNameLst>
                                          <p:attrName>ppt_y</p:attrName>
                                        </p:attrNameLst>
                                      </p:cBhvr>
                                      <p:tavLst>
                                        <p:tav tm="0">
                                          <p:val>
                                            <p:strVal val="0-#ppt_h/2"/>
                                          </p:val>
                                        </p:tav>
                                        <p:tav tm="100000">
                                          <p:val>
                                            <p:strVal val="#ppt_y"/>
                                          </p:val>
                                        </p:tav>
                                      </p:tavLst>
                                    </p:anim>
                                  </p:childTnLst>
                                </p:cTn>
                              </p:par>
                              <p:par>
                                <p:cTn id="511" presetID="2" presetClass="entr" presetSubtype="1" decel="4000" fill="hold" nodeType="withEffect">
                                  <p:stCondLst>
                                    <p:cond delay="2000"/>
                                  </p:stCondLst>
                                  <p:childTnLst>
                                    <p:set>
                                      <p:cBhvr>
                                        <p:cTn id="512" dur="1" fill="hold">
                                          <p:stCondLst>
                                            <p:cond delay="0"/>
                                          </p:stCondLst>
                                        </p:cTn>
                                        <p:tgtEl>
                                          <p:spTgt spid="706"/>
                                        </p:tgtEl>
                                        <p:attrNameLst>
                                          <p:attrName>style.visibility</p:attrName>
                                        </p:attrNameLst>
                                      </p:cBhvr>
                                      <p:to>
                                        <p:strVal val="visible"/>
                                      </p:to>
                                    </p:set>
                                    <p:anim calcmode="lin" valueType="num">
                                      <p:cBhvr additive="base">
                                        <p:cTn id="513" dur="500" fill="hold"/>
                                        <p:tgtEl>
                                          <p:spTgt spid="706"/>
                                        </p:tgtEl>
                                        <p:attrNameLst>
                                          <p:attrName>ppt_x</p:attrName>
                                        </p:attrNameLst>
                                      </p:cBhvr>
                                      <p:tavLst>
                                        <p:tav tm="0">
                                          <p:val>
                                            <p:strVal val="#ppt_x"/>
                                          </p:val>
                                        </p:tav>
                                        <p:tav tm="100000">
                                          <p:val>
                                            <p:strVal val="#ppt_x"/>
                                          </p:val>
                                        </p:tav>
                                      </p:tavLst>
                                    </p:anim>
                                    <p:anim calcmode="lin" valueType="num">
                                      <p:cBhvr additive="base">
                                        <p:cTn id="514" dur="500" fill="hold"/>
                                        <p:tgtEl>
                                          <p:spTgt spid="706"/>
                                        </p:tgtEl>
                                        <p:attrNameLst>
                                          <p:attrName>ppt_y</p:attrName>
                                        </p:attrNameLst>
                                      </p:cBhvr>
                                      <p:tavLst>
                                        <p:tav tm="0">
                                          <p:val>
                                            <p:strVal val="0-#ppt_h/2"/>
                                          </p:val>
                                        </p:tav>
                                        <p:tav tm="100000">
                                          <p:val>
                                            <p:strVal val="#ppt_y"/>
                                          </p:val>
                                        </p:tav>
                                      </p:tavLst>
                                    </p:anim>
                                  </p:childTnLst>
                                </p:cTn>
                              </p:par>
                              <p:par>
                                <p:cTn id="515" presetID="2" presetClass="entr" presetSubtype="1" decel="4000" fill="hold" nodeType="withEffect">
                                  <p:stCondLst>
                                    <p:cond delay="2100"/>
                                  </p:stCondLst>
                                  <p:childTnLst>
                                    <p:set>
                                      <p:cBhvr>
                                        <p:cTn id="516" dur="1" fill="hold">
                                          <p:stCondLst>
                                            <p:cond delay="0"/>
                                          </p:stCondLst>
                                        </p:cTn>
                                        <p:tgtEl>
                                          <p:spTgt spid="707"/>
                                        </p:tgtEl>
                                        <p:attrNameLst>
                                          <p:attrName>style.visibility</p:attrName>
                                        </p:attrNameLst>
                                      </p:cBhvr>
                                      <p:to>
                                        <p:strVal val="visible"/>
                                      </p:to>
                                    </p:set>
                                    <p:anim calcmode="lin" valueType="num">
                                      <p:cBhvr additive="base">
                                        <p:cTn id="517" dur="500" fill="hold"/>
                                        <p:tgtEl>
                                          <p:spTgt spid="707"/>
                                        </p:tgtEl>
                                        <p:attrNameLst>
                                          <p:attrName>ppt_x</p:attrName>
                                        </p:attrNameLst>
                                      </p:cBhvr>
                                      <p:tavLst>
                                        <p:tav tm="0">
                                          <p:val>
                                            <p:strVal val="#ppt_x"/>
                                          </p:val>
                                        </p:tav>
                                        <p:tav tm="100000">
                                          <p:val>
                                            <p:strVal val="#ppt_x"/>
                                          </p:val>
                                        </p:tav>
                                      </p:tavLst>
                                    </p:anim>
                                    <p:anim calcmode="lin" valueType="num">
                                      <p:cBhvr additive="base">
                                        <p:cTn id="518" dur="500" fill="hold"/>
                                        <p:tgtEl>
                                          <p:spTgt spid="707"/>
                                        </p:tgtEl>
                                        <p:attrNameLst>
                                          <p:attrName>ppt_y</p:attrName>
                                        </p:attrNameLst>
                                      </p:cBhvr>
                                      <p:tavLst>
                                        <p:tav tm="0">
                                          <p:val>
                                            <p:strVal val="0-#ppt_h/2"/>
                                          </p:val>
                                        </p:tav>
                                        <p:tav tm="100000">
                                          <p:val>
                                            <p:strVal val="#ppt_y"/>
                                          </p:val>
                                        </p:tav>
                                      </p:tavLst>
                                    </p:anim>
                                  </p:childTnLst>
                                </p:cTn>
                              </p:par>
                              <p:par>
                                <p:cTn id="519" presetID="2" presetClass="entr" presetSubtype="1" decel="4000" fill="hold" nodeType="withEffect">
                                  <p:stCondLst>
                                    <p:cond delay="2200"/>
                                  </p:stCondLst>
                                  <p:childTnLst>
                                    <p:set>
                                      <p:cBhvr>
                                        <p:cTn id="520" dur="1" fill="hold">
                                          <p:stCondLst>
                                            <p:cond delay="0"/>
                                          </p:stCondLst>
                                        </p:cTn>
                                        <p:tgtEl>
                                          <p:spTgt spid="708"/>
                                        </p:tgtEl>
                                        <p:attrNameLst>
                                          <p:attrName>style.visibility</p:attrName>
                                        </p:attrNameLst>
                                      </p:cBhvr>
                                      <p:to>
                                        <p:strVal val="visible"/>
                                      </p:to>
                                    </p:set>
                                    <p:anim calcmode="lin" valueType="num">
                                      <p:cBhvr additive="base">
                                        <p:cTn id="521" dur="500" fill="hold"/>
                                        <p:tgtEl>
                                          <p:spTgt spid="708"/>
                                        </p:tgtEl>
                                        <p:attrNameLst>
                                          <p:attrName>ppt_x</p:attrName>
                                        </p:attrNameLst>
                                      </p:cBhvr>
                                      <p:tavLst>
                                        <p:tav tm="0">
                                          <p:val>
                                            <p:strVal val="#ppt_x"/>
                                          </p:val>
                                        </p:tav>
                                        <p:tav tm="100000">
                                          <p:val>
                                            <p:strVal val="#ppt_x"/>
                                          </p:val>
                                        </p:tav>
                                      </p:tavLst>
                                    </p:anim>
                                    <p:anim calcmode="lin" valueType="num">
                                      <p:cBhvr additive="base">
                                        <p:cTn id="522" dur="500" fill="hold"/>
                                        <p:tgtEl>
                                          <p:spTgt spid="708"/>
                                        </p:tgtEl>
                                        <p:attrNameLst>
                                          <p:attrName>ppt_y</p:attrName>
                                        </p:attrNameLst>
                                      </p:cBhvr>
                                      <p:tavLst>
                                        <p:tav tm="0">
                                          <p:val>
                                            <p:strVal val="0-#ppt_h/2"/>
                                          </p:val>
                                        </p:tav>
                                        <p:tav tm="100000">
                                          <p:val>
                                            <p:strVal val="#ppt_y"/>
                                          </p:val>
                                        </p:tav>
                                      </p:tavLst>
                                    </p:anim>
                                  </p:childTnLst>
                                </p:cTn>
                              </p:par>
                              <p:par>
                                <p:cTn id="523" presetID="2" presetClass="entr" presetSubtype="1" decel="4000" fill="hold" nodeType="withEffect">
                                  <p:stCondLst>
                                    <p:cond delay="800"/>
                                  </p:stCondLst>
                                  <p:childTnLst>
                                    <p:set>
                                      <p:cBhvr>
                                        <p:cTn id="524" dur="1" fill="hold">
                                          <p:stCondLst>
                                            <p:cond delay="0"/>
                                          </p:stCondLst>
                                        </p:cTn>
                                        <p:tgtEl>
                                          <p:spTgt spid="742"/>
                                        </p:tgtEl>
                                        <p:attrNameLst>
                                          <p:attrName>style.visibility</p:attrName>
                                        </p:attrNameLst>
                                      </p:cBhvr>
                                      <p:to>
                                        <p:strVal val="visible"/>
                                      </p:to>
                                    </p:set>
                                    <p:anim calcmode="lin" valueType="num">
                                      <p:cBhvr additive="base">
                                        <p:cTn id="525" dur="500" fill="hold"/>
                                        <p:tgtEl>
                                          <p:spTgt spid="742"/>
                                        </p:tgtEl>
                                        <p:attrNameLst>
                                          <p:attrName>ppt_x</p:attrName>
                                        </p:attrNameLst>
                                      </p:cBhvr>
                                      <p:tavLst>
                                        <p:tav tm="0">
                                          <p:val>
                                            <p:strVal val="#ppt_x"/>
                                          </p:val>
                                        </p:tav>
                                        <p:tav tm="100000">
                                          <p:val>
                                            <p:strVal val="#ppt_x"/>
                                          </p:val>
                                        </p:tav>
                                      </p:tavLst>
                                    </p:anim>
                                    <p:anim calcmode="lin" valueType="num">
                                      <p:cBhvr additive="base">
                                        <p:cTn id="526" dur="500" fill="hold"/>
                                        <p:tgtEl>
                                          <p:spTgt spid="742"/>
                                        </p:tgtEl>
                                        <p:attrNameLst>
                                          <p:attrName>ppt_y</p:attrName>
                                        </p:attrNameLst>
                                      </p:cBhvr>
                                      <p:tavLst>
                                        <p:tav tm="0">
                                          <p:val>
                                            <p:strVal val="0-#ppt_h/2"/>
                                          </p:val>
                                        </p:tav>
                                        <p:tav tm="100000">
                                          <p:val>
                                            <p:strVal val="#ppt_y"/>
                                          </p:val>
                                        </p:tav>
                                      </p:tavLst>
                                    </p:anim>
                                  </p:childTnLst>
                                </p:cTn>
                              </p:par>
                              <p:par>
                                <p:cTn id="527" presetID="2" presetClass="entr" presetSubtype="1" decel="4000" fill="hold" nodeType="withEffect">
                                  <p:stCondLst>
                                    <p:cond delay="900"/>
                                  </p:stCondLst>
                                  <p:childTnLst>
                                    <p:set>
                                      <p:cBhvr>
                                        <p:cTn id="528" dur="1" fill="hold">
                                          <p:stCondLst>
                                            <p:cond delay="0"/>
                                          </p:stCondLst>
                                        </p:cTn>
                                        <p:tgtEl>
                                          <p:spTgt spid="743"/>
                                        </p:tgtEl>
                                        <p:attrNameLst>
                                          <p:attrName>style.visibility</p:attrName>
                                        </p:attrNameLst>
                                      </p:cBhvr>
                                      <p:to>
                                        <p:strVal val="visible"/>
                                      </p:to>
                                    </p:set>
                                    <p:anim calcmode="lin" valueType="num">
                                      <p:cBhvr additive="base">
                                        <p:cTn id="529" dur="500" fill="hold"/>
                                        <p:tgtEl>
                                          <p:spTgt spid="743"/>
                                        </p:tgtEl>
                                        <p:attrNameLst>
                                          <p:attrName>ppt_x</p:attrName>
                                        </p:attrNameLst>
                                      </p:cBhvr>
                                      <p:tavLst>
                                        <p:tav tm="0">
                                          <p:val>
                                            <p:strVal val="#ppt_x"/>
                                          </p:val>
                                        </p:tav>
                                        <p:tav tm="100000">
                                          <p:val>
                                            <p:strVal val="#ppt_x"/>
                                          </p:val>
                                        </p:tav>
                                      </p:tavLst>
                                    </p:anim>
                                    <p:anim calcmode="lin" valueType="num">
                                      <p:cBhvr additive="base">
                                        <p:cTn id="530" dur="500" fill="hold"/>
                                        <p:tgtEl>
                                          <p:spTgt spid="743"/>
                                        </p:tgtEl>
                                        <p:attrNameLst>
                                          <p:attrName>ppt_y</p:attrName>
                                        </p:attrNameLst>
                                      </p:cBhvr>
                                      <p:tavLst>
                                        <p:tav tm="0">
                                          <p:val>
                                            <p:strVal val="0-#ppt_h/2"/>
                                          </p:val>
                                        </p:tav>
                                        <p:tav tm="100000">
                                          <p:val>
                                            <p:strVal val="#ppt_y"/>
                                          </p:val>
                                        </p:tav>
                                      </p:tavLst>
                                    </p:anim>
                                  </p:childTnLst>
                                </p:cTn>
                              </p:par>
                              <p:par>
                                <p:cTn id="531" presetID="2" presetClass="entr" presetSubtype="1" decel="4000" fill="hold" nodeType="withEffect">
                                  <p:stCondLst>
                                    <p:cond delay="1000"/>
                                  </p:stCondLst>
                                  <p:childTnLst>
                                    <p:set>
                                      <p:cBhvr>
                                        <p:cTn id="532" dur="1" fill="hold">
                                          <p:stCondLst>
                                            <p:cond delay="0"/>
                                          </p:stCondLst>
                                        </p:cTn>
                                        <p:tgtEl>
                                          <p:spTgt spid="744"/>
                                        </p:tgtEl>
                                        <p:attrNameLst>
                                          <p:attrName>style.visibility</p:attrName>
                                        </p:attrNameLst>
                                      </p:cBhvr>
                                      <p:to>
                                        <p:strVal val="visible"/>
                                      </p:to>
                                    </p:set>
                                    <p:anim calcmode="lin" valueType="num">
                                      <p:cBhvr additive="base">
                                        <p:cTn id="533" dur="500" fill="hold"/>
                                        <p:tgtEl>
                                          <p:spTgt spid="744"/>
                                        </p:tgtEl>
                                        <p:attrNameLst>
                                          <p:attrName>ppt_x</p:attrName>
                                        </p:attrNameLst>
                                      </p:cBhvr>
                                      <p:tavLst>
                                        <p:tav tm="0">
                                          <p:val>
                                            <p:strVal val="#ppt_x"/>
                                          </p:val>
                                        </p:tav>
                                        <p:tav tm="100000">
                                          <p:val>
                                            <p:strVal val="#ppt_x"/>
                                          </p:val>
                                        </p:tav>
                                      </p:tavLst>
                                    </p:anim>
                                    <p:anim calcmode="lin" valueType="num">
                                      <p:cBhvr additive="base">
                                        <p:cTn id="534" dur="500" fill="hold"/>
                                        <p:tgtEl>
                                          <p:spTgt spid="744"/>
                                        </p:tgtEl>
                                        <p:attrNameLst>
                                          <p:attrName>ppt_y</p:attrName>
                                        </p:attrNameLst>
                                      </p:cBhvr>
                                      <p:tavLst>
                                        <p:tav tm="0">
                                          <p:val>
                                            <p:strVal val="0-#ppt_h/2"/>
                                          </p:val>
                                        </p:tav>
                                        <p:tav tm="100000">
                                          <p:val>
                                            <p:strVal val="#ppt_y"/>
                                          </p:val>
                                        </p:tav>
                                      </p:tavLst>
                                    </p:anim>
                                  </p:childTnLst>
                                </p:cTn>
                              </p:par>
                              <p:par>
                                <p:cTn id="535" presetID="2" presetClass="entr" presetSubtype="1" decel="4000" fill="hold" nodeType="withEffect">
                                  <p:stCondLst>
                                    <p:cond delay="1100"/>
                                  </p:stCondLst>
                                  <p:childTnLst>
                                    <p:set>
                                      <p:cBhvr>
                                        <p:cTn id="536" dur="1" fill="hold">
                                          <p:stCondLst>
                                            <p:cond delay="0"/>
                                          </p:stCondLst>
                                        </p:cTn>
                                        <p:tgtEl>
                                          <p:spTgt spid="745"/>
                                        </p:tgtEl>
                                        <p:attrNameLst>
                                          <p:attrName>style.visibility</p:attrName>
                                        </p:attrNameLst>
                                      </p:cBhvr>
                                      <p:to>
                                        <p:strVal val="visible"/>
                                      </p:to>
                                    </p:set>
                                    <p:anim calcmode="lin" valueType="num">
                                      <p:cBhvr additive="base">
                                        <p:cTn id="537" dur="500" fill="hold"/>
                                        <p:tgtEl>
                                          <p:spTgt spid="745"/>
                                        </p:tgtEl>
                                        <p:attrNameLst>
                                          <p:attrName>ppt_x</p:attrName>
                                        </p:attrNameLst>
                                      </p:cBhvr>
                                      <p:tavLst>
                                        <p:tav tm="0">
                                          <p:val>
                                            <p:strVal val="#ppt_x"/>
                                          </p:val>
                                        </p:tav>
                                        <p:tav tm="100000">
                                          <p:val>
                                            <p:strVal val="#ppt_x"/>
                                          </p:val>
                                        </p:tav>
                                      </p:tavLst>
                                    </p:anim>
                                    <p:anim calcmode="lin" valueType="num">
                                      <p:cBhvr additive="base">
                                        <p:cTn id="538" dur="500" fill="hold"/>
                                        <p:tgtEl>
                                          <p:spTgt spid="745"/>
                                        </p:tgtEl>
                                        <p:attrNameLst>
                                          <p:attrName>ppt_y</p:attrName>
                                        </p:attrNameLst>
                                      </p:cBhvr>
                                      <p:tavLst>
                                        <p:tav tm="0">
                                          <p:val>
                                            <p:strVal val="0-#ppt_h/2"/>
                                          </p:val>
                                        </p:tav>
                                        <p:tav tm="100000">
                                          <p:val>
                                            <p:strVal val="#ppt_y"/>
                                          </p:val>
                                        </p:tav>
                                      </p:tavLst>
                                    </p:anim>
                                  </p:childTnLst>
                                </p:cTn>
                              </p:par>
                              <p:par>
                                <p:cTn id="539" presetID="2" presetClass="entr" presetSubtype="1" decel="4000" fill="hold" nodeType="withEffect">
                                  <p:stCondLst>
                                    <p:cond delay="1200"/>
                                  </p:stCondLst>
                                  <p:childTnLst>
                                    <p:set>
                                      <p:cBhvr>
                                        <p:cTn id="540" dur="1" fill="hold">
                                          <p:stCondLst>
                                            <p:cond delay="0"/>
                                          </p:stCondLst>
                                        </p:cTn>
                                        <p:tgtEl>
                                          <p:spTgt spid="746"/>
                                        </p:tgtEl>
                                        <p:attrNameLst>
                                          <p:attrName>style.visibility</p:attrName>
                                        </p:attrNameLst>
                                      </p:cBhvr>
                                      <p:to>
                                        <p:strVal val="visible"/>
                                      </p:to>
                                    </p:set>
                                    <p:anim calcmode="lin" valueType="num">
                                      <p:cBhvr additive="base">
                                        <p:cTn id="541" dur="500" fill="hold"/>
                                        <p:tgtEl>
                                          <p:spTgt spid="746"/>
                                        </p:tgtEl>
                                        <p:attrNameLst>
                                          <p:attrName>ppt_x</p:attrName>
                                        </p:attrNameLst>
                                      </p:cBhvr>
                                      <p:tavLst>
                                        <p:tav tm="0">
                                          <p:val>
                                            <p:strVal val="#ppt_x"/>
                                          </p:val>
                                        </p:tav>
                                        <p:tav tm="100000">
                                          <p:val>
                                            <p:strVal val="#ppt_x"/>
                                          </p:val>
                                        </p:tav>
                                      </p:tavLst>
                                    </p:anim>
                                    <p:anim calcmode="lin" valueType="num">
                                      <p:cBhvr additive="base">
                                        <p:cTn id="542" dur="500" fill="hold"/>
                                        <p:tgtEl>
                                          <p:spTgt spid="746"/>
                                        </p:tgtEl>
                                        <p:attrNameLst>
                                          <p:attrName>ppt_y</p:attrName>
                                        </p:attrNameLst>
                                      </p:cBhvr>
                                      <p:tavLst>
                                        <p:tav tm="0">
                                          <p:val>
                                            <p:strVal val="0-#ppt_h/2"/>
                                          </p:val>
                                        </p:tav>
                                        <p:tav tm="100000">
                                          <p:val>
                                            <p:strVal val="#ppt_y"/>
                                          </p:val>
                                        </p:tav>
                                      </p:tavLst>
                                    </p:anim>
                                  </p:childTnLst>
                                </p:cTn>
                              </p:par>
                              <p:par>
                                <p:cTn id="543" presetID="2" presetClass="entr" presetSubtype="1" decel="4000" fill="hold" nodeType="withEffect">
                                  <p:stCondLst>
                                    <p:cond delay="1300"/>
                                  </p:stCondLst>
                                  <p:childTnLst>
                                    <p:set>
                                      <p:cBhvr>
                                        <p:cTn id="544" dur="1" fill="hold">
                                          <p:stCondLst>
                                            <p:cond delay="0"/>
                                          </p:stCondLst>
                                        </p:cTn>
                                        <p:tgtEl>
                                          <p:spTgt spid="747"/>
                                        </p:tgtEl>
                                        <p:attrNameLst>
                                          <p:attrName>style.visibility</p:attrName>
                                        </p:attrNameLst>
                                      </p:cBhvr>
                                      <p:to>
                                        <p:strVal val="visible"/>
                                      </p:to>
                                    </p:set>
                                    <p:anim calcmode="lin" valueType="num">
                                      <p:cBhvr additive="base">
                                        <p:cTn id="545" dur="500" fill="hold"/>
                                        <p:tgtEl>
                                          <p:spTgt spid="747"/>
                                        </p:tgtEl>
                                        <p:attrNameLst>
                                          <p:attrName>ppt_x</p:attrName>
                                        </p:attrNameLst>
                                      </p:cBhvr>
                                      <p:tavLst>
                                        <p:tav tm="0">
                                          <p:val>
                                            <p:strVal val="#ppt_x"/>
                                          </p:val>
                                        </p:tav>
                                        <p:tav tm="100000">
                                          <p:val>
                                            <p:strVal val="#ppt_x"/>
                                          </p:val>
                                        </p:tav>
                                      </p:tavLst>
                                    </p:anim>
                                    <p:anim calcmode="lin" valueType="num">
                                      <p:cBhvr additive="base">
                                        <p:cTn id="546" dur="500" fill="hold"/>
                                        <p:tgtEl>
                                          <p:spTgt spid="747"/>
                                        </p:tgtEl>
                                        <p:attrNameLst>
                                          <p:attrName>ppt_y</p:attrName>
                                        </p:attrNameLst>
                                      </p:cBhvr>
                                      <p:tavLst>
                                        <p:tav tm="0">
                                          <p:val>
                                            <p:strVal val="0-#ppt_h/2"/>
                                          </p:val>
                                        </p:tav>
                                        <p:tav tm="100000">
                                          <p:val>
                                            <p:strVal val="#ppt_y"/>
                                          </p:val>
                                        </p:tav>
                                      </p:tavLst>
                                    </p:anim>
                                  </p:childTnLst>
                                </p:cTn>
                              </p:par>
                              <p:par>
                                <p:cTn id="547" presetID="2" presetClass="entr" presetSubtype="1" decel="4000" fill="hold" nodeType="withEffect">
                                  <p:stCondLst>
                                    <p:cond delay="1400"/>
                                  </p:stCondLst>
                                  <p:childTnLst>
                                    <p:set>
                                      <p:cBhvr>
                                        <p:cTn id="548" dur="1" fill="hold">
                                          <p:stCondLst>
                                            <p:cond delay="0"/>
                                          </p:stCondLst>
                                        </p:cTn>
                                        <p:tgtEl>
                                          <p:spTgt spid="748"/>
                                        </p:tgtEl>
                                        <p:attrNameLst>
                                          <p:attrName>style.visibility</p:attrName>
                                        </p:attrNameLst>
                                      </p:cBhvr>
                                      <p:to>
                                        <p:strVal val="visible"/>
                                      </p:to>
                                    </p:set>
                                    <p:anim calcmode="lin" valueType="num">
                                      <p:cBhvr additive="base">
                                        <p:cTn id="549" dur="500" fill="hold"/>
                                        <p:tgtEl>
                                          <p:spTgt spid="748"/>
                                        </p:tgtEl>
                                        <p:attrNameLst>
                                          <p:attrName>ppt_x</p:attrName>
                                        </p:attrNameLst>
                                      </p:cBhvr>
                                      <p:tavLst>
                                        <p:tav tm="0">
                                          <p:val>
                                            <p:strVal val="#ppt_x"/>
                                          </p:val>
                                        </p:tav>
                                        <p:tav tm="100000">
                                          <p:val>
                                            <p:strVal val="#ppt_x"/>
                                          </p:val>
                                        </p:tav>
                                      </p:tavLst>
                                    </p:anim>
                                    <p:anim calcmode="lin" valueType="num">
                                      <p:cBhvr additive="base">
                                        <p:cTn id="550" dur="500" fill="hold"/>
                                        <p:tgtEl>
                                          <p:spTgt spid="748"/>
                                        </p:tgtEl>
                                        <p:attrNameLst>
                                          <p:attrName>ppt_y</p:attrName>
                                        </p:attrNameLst>
                                      </p:cBhvr>
                                      <p:tavLst>
                                        <p:tav tm="0">
                                          <p:val>
                                            <p:strVal val="0-#ppt_h/2"/>
                                          </p:val>
                                        </p:tav>
                                        <p:tav tm="100000">
                                          <p:val>
                                            <p:strVal val="#ppt_y"/>
                                          </p:val>
                                        </p:tav>
                                      </p:tavLst>
                                    </p:anim>
                                  </p:childTnLst>
                                </p:cTn>
                              </p:par>
                              <p:par>
                                <p:cTn id="551" presetID="2" presetClass="entr" presetSubtype="1" decel="4000" fill="hold" nodeType="withEffect">
                                  <p:stCondLst>
                                    <p:cond delay="1500"/>
                                  </p:stCondLst>
                                  <p:childTnLst>
                                    <p:set>
                                      <p:cBhvr>
                                        <p:cTn id="552" dur="1" fill="hold">
                                          <p:stCondLst>
                                            <p:cond delay="0"/>
                                          </p:stCondLst>
                                        </p:cTn>
                                        <p:tgtEl>
                                          <p:spTgt spid="749"/>
                                        </p:tgtEl>
                                        <p:attrNameLst>
                                          <p:attrName>style.visibility</p:attrName>
                                        </p:attrNameLst>
                                      </p:cBhvr>
                                      <p:to>
                                        <p:strVal val="visible"/>
                                      </p:to>
                                    </p:set>
                                    <p:anim calcmode="lin" valueType="num">
                                      <p:cBhvr additive="base">
                                        <p:cTn id="553" dur="500" fill="hold"/>
                                        <p:tgtEl>
                                          <p:spTgt spid="749"/>
                                        </p:tgtEl>
                                        <p:attrNameLst>
                                          <p:attrName>ppt_x</p:attrName>
                                        </p:attrNameLst>
                                      </p:cBhvr>
                                      <p:tavLst>
                                        <p:tav tm="0">
                                          <p:val>
                                            <p:strVal val="#ppt_x"/>
                                          </p:val>
                                        </p:tav>
                                        <p:tav tm="100000">
                                          <p:val>
                                            <p:strVal val="#ppt_x"/>
                                          </p:val>
                                        </p:tav>
                                      </p:tavLst>
                                    </p:anim>
                                    <p:anim calcmode="lin" valueType="num">
                                      <p:cBhvr additive="base">
                                        <p:cTn id="554" dur="500" fill="hold"/>
                                        <p:tgtEl>
                                          <p:spTgt spid="749"/>
                                        </p:tgtEl>
                                        <p:attrNameLst>
                                          <p:attrName>ppt_y</p:attrName>
                                        </p:attrNameLst>
                                      </p:cBhvr>
                                      <p:tavLst>
                                        <p:tav tm="0">
                                          <p:val>
                                            <p:strVal val="0-#ppt_h/2"/>
                                          </p:val>
                                        </p:tav>
                                        <p:tav tm="100000">
                                          <p:val>
                                            <p:strVal val="#ppt_y"/>
                                          </p:val>
                                        </p:tav>
                                      </p:tavLst>
                                    </p:anim>
                                  </p:childTnLst>
                                </p:cTn>
                              </p:par>
                              <p:par>
                                <p:cTn id="555" presetID="2" presetClass="entr" presetSubtype="1" decel="4000" fill="hold" nodeType="withEffect">
                                  <p:stCondLst>
                                    <p:cond delay="1600"/>
                                  </p:stCondLst>
                                  <p:childTnLst>
                                    <p:set>
                                      <p:cBhvr>
                                        <p:cTn id="556" dur="1" fill="hold">
                                          <p:stCondLst>
                                            <p:cond delay="0"/>
                                          </p:stCondLst>
                                        </p:cTn>
                                        <p:tgtEl>
                                          <p:spTgt spid="750"/>
                                        </p:tgtEl>
                                        <p:attrNameLst>
                                          <p:attrName>style.visibility</p:attrName>
                                        </p:attrNameLst>
                                      </p:cBhvr>
                                      <p:to>
                                        <p:strVal val="visible"/>
                                      </p:to>
                                    </p:set>
                                    <p:anim calcmode="lin" valueType="num">
                                      <p:cBhvr additive="base">
                                        <p:cTn id="557" dur="500" fill="hold"/>
                                        <p:tgtEl>
                                          <p:spTgt spid="750"/>
                                        </p:tgtEl>
                                        <p:attrNameLst>
                                          <p:attrName>ppt_x</p:attrName>
                                        </p:attrNameLst>
                                      </p:cBhvr>
                                      <p:tavLst>
                                        <p:tav tm="0">
                                          <p:val>
                                            <p:strVal val="#ppt_x"/>
                                          </p:val>
                                        </p:tav>
                                        <p:tav tm="100000">
                                          <p:val>
                                            <p:strVal val="#ppt_x"/>
                                          </p:val>
                                        </p:tav>
                                      </p:tavLst>
                                    </p:anim>
                                    <p:anim calcmode="lin" valueType="num">
                                      <p:cBhvr additive="base">
                                        <p:cTn id="558" dur="500" fill="hold"/>
                                        <p:tgtEl>
                                          <p:spTgt spid="750"/>
                                        </p:tgtEl>
                                        <p:attrNameLst>
                                          <p:attrName>ppt_y</p:attrName>
                                        </p:attrNameLst>
                                      </p:cBhvr>
                                      <p:tavLst>
                                        <p:tav tm="0">
                                          <p:val>
                                            <p:strVal val="0-#ppt_h/2"/>
                                          </p:val>
                                        </p:tav>
                                        <p:tav tm="100000">
                                          <p:val>
                                            <p:strVal val="#ppt_y"/>
                                          </p:val>
                                        </p:tav>
                                      </p:tavLst>
                                    </p:anim>
                                  </p:childTnLst>
                                </p:cTn>
                              </p:par>
                              <p:par>
                                <p:cTn id="559" presetID="2" presetClass="entr" presetSubtype="1" decel="4000" fill="hold" nodeType="withEffect">
                                  <p:stCondLst>
                                    <p:cond delay="1700"/>
                                  </p:stCondLst>
                                  <p:childTnLst>
                                    <p:set>
                                      <p:cBhvr>
                                        <p:cTn id="560" dur="1" fill="hold">
                                          <p:stCondLst>
                                            <p:cond delay="0"/>
                                          </p:stCondLst>
                                        </p:cTn>
                                        <p:tgtEl>
                                          <p:spTgt spid="751"/>
                                        </p:tgtEl>
                                        <p:attrNameLst>
                                          <p:attrName>style.visibility</p:attrName>
                                        </p:attrNameLst>
                                      </p:cBhvr>
                                      <p:to>
                                        <p:strVal val="visible"/>
                                      </p:to>
                                    </p:set>
                                    <p:anim calcmode="lin" valueType="num">
                                      <p:cBhvr additive="base">
                                        <p:cTn id="561" dur="500" fill="hold"/>
                                        <p:tgtEl>
                                          <p:spTgt spid="751"/>
                                        </p:tgtEl>
                                        <p:attrNameLst>
                                          <p:attrName>ppt_x</p:attrName>
                                        </p:attrNameLst>
                                      </p:cBhvr>
                                      <p:tavLst>
                                        <p:tav tm="0">
                                          <p:val>
                                            <p:strVal val="#ppt_x"/>
                                          </p:val>
                                        </p:tav>
                                        <p:tav tm="100000">
                                          <p:val>
                                            <p:strVal val="#ppt_x"/>
                                          </p:val>
                                        </p:tav>
                                      </p:tavLst>
                                    </p:anim>
                                    <p:anim calcmode="lin" valueType="num">
                                      <p:cBhvr additive="base">
                                        <p:cTn id="562" dur="500" fill="hold"/>
                                        <p:tgtEl>
                                          <p:spTgt spid="751"/>
                                        </p:tgtEl>
                                        <p:attrNameLst>
                                          <p:attrName>ppt_y</p:attrName>
                                        </p:attrNameLst>
                                      </p:cBhvr>
                                      <p:tavLst>
                                        <p:tav tm="0">
                                          <p:val>
                                            <p:strVal val="0-#ppt_h/2"/>
                                          </p:val>
                                        </p:tav>
                                        <p:tav tm="100000">
                                          <p:val>
                                            <p:strVal val="#ppt_y"/>
                                          </p:val>
                                        </p:tav>
                                      </p:tavLst>
                                    </p:anim>
                                  </p:childTnLst>
                                </p:cTn>
                              </p:par>
                              <p:par>
                                <p:cTn id="563" presetID="2" presetClass="entr" presetSubtype="1" decel="4000" fill="hold" nodeType="withEffect">
                                  <p:stCondLst>
                                    <p:cond delay="1800"/>
                                  </p:stCondLst>
                                  <p:childTnLst>
                                    <p:set>
                                      <p:cBhvr>
                                        <p:cTn id="564" dur="1" fill="hold">
                                          <p:stCondLst>
                                            <p:cond delay="0"/>
                                          </p:stCondLst>
                                        </p:cTn>
                                        <p:tgtEl>
                                          <p:spTgt spid="752"/>
                                        </p:tgtEl>
                                        <p:attrNameLst>
                                          <p:attrName>style.visibility</p:attrName>
                                        </p:attrNameLst>
                                      </p:cBhvr>
                                      <p:to>
                                        <p:strVal val="visible"/>
                                      </p:to>
                                    </p:set>
                                    <p:anim calcmode="lin" valueType="num">
                                      <p:cBhvr additive="base">
                                        <p:cTn id="565" dur="500" fill="hold"/>
                                        <p:tgtEl>
                                          <p:spTgt spid="752"/>
                                        </p:tgtEl>
                                        <p:attrNameLst>
                                          <p:attrName>ppt_x</p:attrName>
                                        </p:attrNameLst>
                                      </p:cBhvr>
                                      <p:tavLst>
                                        <p:tav tm="0">
                                          <p:val>
                                            <p:strVal val="#ppt_x"/>
                                          </p:val>
                                        </p:tav>
                                        <p:tav tm="100000">
                                          <p:val>
                                            <p:strVal val="#ppt_x"/>
                                          </p:val>
                                        </p:tav>
                                      </p:tavLst>
                                    </p:anim>
                                    <p:anim calcmode="lin" valueType="num">
                                      <p:cBhvr additive="base">
                                        <p:cTn id="566" dur="500" fill="hold"/>
                                        <p:tgtEl>
                                          <p:spTgt spid="752"/>
                                        </p:tgtEl>
                                        <p:attrNameLst>
                                          <p:attrName>ppt_y</p:attrName>
                                        </p:attrNameLst>
                                      </p:cBhvr>
                                      <p:tavLst>
                                        <p:tav tm="0">
                                          <p:val>
                                            <p:strVal val="0-#ppt_h/2"/>
                                          </p:val>
                                        </p:tav>
                                        <p:tav tm="100000">
                                          <p:val>
                                            <p:strVal val="#ppt_y"/>
                                          </p:val>
                                        </p:tav>
                                      </p:tavLst>
                                    </p:anim>
                                  </p:childTnLst>
                                </p:cTn>
                              </p:par>
                              <p:par>
                                <p:cTn id="567" presetID="2" presetClass="entr" presetSubtype="1" decel="4000" fill="hold" nodeType="withEffect">
                                  <p:stCondLst>
                                    <p:cond delay="1900"/>
                                  </p:stCondLst>
                                  <p:childTnLst>
                                    <p:set>
                                      <p:cBhvr>
                                        <p:cTn id="568" dur="1" fill="hold">
                                          <p:stCondLst>
                                            <p:cond delay="0"/>
                                          </p:stCondLst>
                                        </p:cTn>
                                        <p:tgtEl>
                                          <p:spTgt spid="753"/>
                                        </p:tgtEl>
                                        <p:attrNameLst>
                                          <p:attrName>style.visibility</p:attrName>
                                        </p:attrNameLst>
                                      </p:cBhvr>
                                      <p:to>
                                        <p:strVal val="visible"/>
                                      </p:to>
                                    </p:set>
                                    <p:anim calcmode="lin" valueType="num">
                                      <p:cBhvr additive="base">
                                        <p:cTn id="569" dur="500" fill="hold"/>
                                        <p:tgtEl>
                                          <p:spTgt spid="753"/>
                                        </p:tgtEl>
                                        <p:attrNameLst>
                                          <p:attrName>ppt_x</p:attrName>
                                        </p:attrNameLst>
                                      </p:cBhvr>
                                      <p:tavLst>
                                        <p:tav tm="0">
                                          <p:val>
                                            <p:strVal val="#ppt_x"/>
                                          </p:val>
                                        </p:tav>
                                        <p:tav tm="100000">
                                          <p:val>
                                            <p:strVal val="#ppt_x"/>
                                          </p:val>
                                        </p:tav>
                                      </p:tavLst>
                                    </p:anim>
                                    <p:anim calcmode="lin" valueType="num">
                                      <p:cBhvr additive="base">
                                        <p:cTn id="570" dur="500" fill="hold"/>
                                        <p:tgtEl>
                                          <p:spTgt spid="753"/>
                                        </p:tgtEl>
                                        <p:attrNameLst>
                                          <p:attrName>ppt_y</p:attrName>
                                        </p:attrNameLst>
                                      </p:cBhvr>
                                      <p:tavLst>
                                        <p:tav tm="0">
                                          <p:val>
                                            <p:strVal val="0-#ppt_h/2"/>
                                          </p:val>
                                        </p:tav>
                                        <p:tav tm="100000">
                                          <p:val>
                                            <p:strVal val="#ppt_y"/>
                                          </p:val>
                                        </p:tav>
                                      </p:tavLst>
                                    </p:anim>
                                  </p:childTnLst>
                                </p:cTn>
                              </p:par>
                              <p:par>
                                <p:cTn id="571" presetID="2" presetClass="entr" presetSubtype="1" decel="4000" fill="hold" nodeType="withEffect">
                                  <p:stCondLst>
                                    <p:cond delay="2000"/>
                                  </p:stCondLst>
                                  <p:childTnLst>
                                    <p:set>
                                      <p:cBhvr>
                                        <p:cTn id="572" dur="1" fill="hold">
                                          <p:stCondLst>
                                            <p:cond delay="0"/>
                                          </p:stCondLst>
                                        </p:cTn>
                                        <p:tgtEl>
                                          <p:spTgt spid="754"/>
                                        </p:tgtEl>
                                        <p:attrNameLst>
                                          <p:attrName>style.visibility</p:attrName>
                                        </p:attrNameLst>
                                      </p:cBhvr>
                                      <p:to>
                                        <p:strVal val="visible"/>
                                      </p:to>
                                    </p:set>
                                    <p:anim calcmode="lin" valueType="num">
                                      <p:cBhvr additive="base">
                                        <p:cTn id="573" dur="500" fill="hold"/>
                                        <p:tgtEl>
                                          <p:spTgt spid="754"/>
                                        </p:tgtEl>
                                        <p:attrNameLst>
                                          <p:attrName>ppt_x</p:attrName>
                                        </p:attrNameLst>
                                      </p:cBhvr>
                                      <p:tavLst>
                                        <p:tav tm="0">
                                          <p:val>
                                            <p:strVal val="#ppt_x"/>
                                          </p:val>
                                        </p:tav>
                                        <p:tav tm="100000">
                                          <p:val>
                                            <p:strVal val="#ppt_x"/>
                                          </p:val>
                                        </p:tav>
                                      </p:tavLst>
                                    </p:anim>
                                    <p:anim calcmode="lin" valueType="num">
                                      <p:cBhvr additive="base">
                                        <p:cTn id="574" dur="500" fill="hold"/>
                                        <p:tgtEl>
                                          <p:spTgt spid="754"/>
                                        </p:tgtEl>
                                        <p:attrNameLst>
                                          <p:attrName>ppt_y</p:attrName>
                                        </p:attrNameLst>
                                      </p:cBhvr>
                                      <p:tavLst>
                                        <p:tav tm="0">
                                          <p:val>
                                            <p:strVal val="0-#ppt_h/2"/>
                                          </p:val>
                                        </p:tav>
                                        <p:tav tm="100000">
                                          <p:val>
                                            <p:strVal val="#ppt_y"/>
                                          </p:val>
                                        </p:tav>
                                      </p:tavLst>
                                    </p:anim>
                                  </p:childTnLst>
                                </p:cTn>
                              </p:par>
                              <p:par>
                                <p:cTn id="575" presetID="2" presetClass="entr" presetSubtype="1" decel="4000" fill="hold" nodeType="withEffect">
                                  <p:stCondLst>
                                    <p:cond delay="2100"/>
                                  </p:stCondLst>
                                  <p:childTnLst>
                                    <p:set>
                                      <p:cBhvr>
                                        <p:cTn id="576" dur="1" fill="hold">
                                          <p:stCondLst>
                                            <p:cond delay="0"/>
                                          </p:stCondLst>
                                        </p:cTn>
                                        <p:tgtEl>
                                          <p:spTgt spid="755"/>
                                        </p:tgtEl>
                                        <p:attrNameLst>
                                          <p:attrName>style.visibility</p:attrName>
                                        </p:attrNameLst>
                                      </p:cBhvr>
                                      <p:to>
                                        <p:strVal val="visible"/>
                                      </p:to>
                                    </p:set>
                                    <p:anim calcmode="lin" valueType="num">
                                      <p:cBhvr additive="base">
                                        <p:cTn id="577" dur="500" fill="hold"/>
                                        <p:tgtEl>
                                          <p:spTgt spid="755"/>
                                        </p:tgtEl>
                                        <p:attrNameLst>
                                          <p:attrName>ppt_x</p:attrName>
                                        </p:attrNameLst>
                                      </p:cBhvr>
                                      <p:tavLst>
                                        <p:tav tm="0">
                                          <p:val>
                                            <p:strVal val="#ppt_x"/>
                                          </p:val>
                                        </p:tav>
                                        <p:tav tm="100000">
                                          <p:val>
                                            <p:strVal val="#ppt_x"/>
                                          </p:val>
                                        </p:tav>
                                      </p:tavLst>
                                    </p:anim>
                                    <p:anim calcmode="lin" valueType="num">
                                      <p:cBhvr additive="base">
                                        <p:cTn id="578" dur="500" fill="hold"/>
                                        <p:tgtEl>
                                          <p:spTgt spid="755"/>
                                        </p:tgtEl>
                                        <p:attrNameLst>
                                          <p:attrName>ppt_y</p:attrName>
                                        </p:attrNameLst>
                                      </p:cBhvr>
                                      <p:tavLst>
                                        <p:tav tm="0">
                                          <p:val>
                                            <p:strVal val="0-#ppt_h/2"/>
                                          </p:val>
                                        </p:tav>
                                        <p:tav tm="100000">
                                          <p:val>
                                            <p:strVal val="#ppt_y"/>
                                          </p:val>
                                        </p:tav>
                                      </p:tavLst>
                                    </p:anim>
                                  </p:childTnLst>
                                </p:cTn>
                              </p:par>
                              <p:par>
                                <p:cTn id="579" presetID="2" presetClass="entr" presetSubtype="1" decel="4000" fill="hold" nodeType="withEffect">
                                  <p:stCondLst>
                                    <p:cond delay="2200"/>
                                  </p:stCondLst>
                                  <p:childTnLst>
                                    <p:set>
                                      <p:cBhvr>
                                        <p:cTn id="580" dur="1" fill="hold">
                                          <p:stCondLst>
                                            <p:cond delay="0"/>
                                          </p:stCondLst>
                                        </p:cTn>
                                        <p:tgtEl>
                                          <p:spTgt spid="756"/>
                                        </p:tgtEl>
                                        <p:attrNameLst>
                                          <p:attrName>style.visibility</p:attrName>
                                        </p:attrNameLst>
                                      </p:cBhvr>
                                      <p:to>
                                        <p:strVal val="visible"/>
                                      </p:to>
                                    </p:set>
                                    <p:anim calcmode="lin" valueType="num">
                                      <p:cBhvr additive="base">
                                        <p:cTn id="581" dur="500" fill="hold"/>
                                        <p:tgtEl>
                                          <p:spTgt spid="756"/>
                                        </p:tgtEl>
                                        <p:attrNameLst>
                                          <p:attrName>ppt_x</p:attrName>
                                        </p:attrNameLst>
                                      </p:cBhvr>
                                      <p:tavLst>
                                        <p:tav tm="0">
                                          <p:val>
                                            <p:strVal val="#ppt_x"/>
                                          </p:val>
                                        </p:tav>
                                        <p:tav tm="100000">
                                          <p:val>
                                            <p:strVal val="#ppt_x"/>
                                          </p:val>
                                        </p:tav>
                                      </p:tavLst>
                                    </p:anim>
                                    <p:anim calcmode="lin" valueType="num">
                                      <p:cBhvr additive="base">
                                        <p:cTn id="582" dur="500" fill="hold"/>
                                        <p:tgtEl>
                                          <p:spTgt spid="756"/>
                                        </p:tgtEl>
                                        <p:attrNameLst>
                                          <p:attrName>ppt_y</p:attrName>
                                        </p:attrNameLst>
                                      </p:cBhvr>
                                      <p:tavLst>
                                        <p:tav tm="0">
                                          <p:val>
                                            <p:strVal val="0-#ppt_h/2"/>
                                          </p:val>
                                        </p:tav>
                                        <p:tav tm="100000">
                                          <p:val>
                                            <p:strVal val="#ppt_y"/>
                                          </p:val>
                                        </p:tav>
                                      </p:tavLst>
                                    </p:anim>
                                  </p:childTnLst>
                                </p:cTn>
                              </p:par>
                              <p:par>
                                <p:cTn id="583" presetID="2" presetClass="entr" presetSubtype="1" decel="4000" fill="hold" nodeType="withEffect">
                                  <p:stCondLst>
                                    <p:cond delay="2300"/>
                                  </p:stCondLst>
                                  <p:childTnLst>
                                    <p:set>
                                      <p:cBhvr>
                                        <p:cTn id="584" dur="1" fill="hold">
                                          <p:stCondLst>
                                            <p:cond delay="0"/>
                                          </p:stCondLst>
                                        </p:cTn>
                                        <p:tgtEl>
                                          <p:spTgt spid="757"/>
                                        </p:tgtEl>
                                        <p:attrNameLst>
                                          <p:attrName>style.visibility</p:attrName>
                                        </p:attrNameLst>
                                      </p:cBhvr>
                                      <p:to>
                                        <p:strVal val="visible"/>
                                      </p:to>
                                    </p:set>
                                    <p:anim calcmode="lin" valueType="num">
                                      <p:cBhvr additive="base">
                                        <p:cTn id="585" dur="500" fill="hold"/>
                                        <p:tgtEl>
                                          <p:spTgt spid="757"/>
                                        </p:tgtEl>
                                        <p:attrNameLst>
                                          <p:attrName>ppt_x</p:attrName>
                                        </p:attrNameLst>
                                      </p:cBhvr>
                                      <p:tavLst>
                                        <p:tav tm="0">
                                          <p:val>
                                            <p:strVal val="#ppt_x"/>
                                          </p:val>
                                        </p:tav>
                                        <p:tav tm="100000">
                                          <p:val>
                                            <p:strVal val="#ppt_x"/>
                                          </p:val>
                                        </p:tav>
                                      </p:tavLst>
                                    </p:anim>
                                    <p:anim calcmode="lin" valueType="num">
                                      <p:cBhvr additive="base">
                                        <p:cTn id="586" dur="500" fill="hold"/>
                                        <p:tgtEl>
                                          <p:spTgt spid="757"/>
                                        </p:tgtEl>
                                        <p:attrNameLst>
                                          <p:attrName>ppt_y</p:attrName>
                                        </p:attrNameLst>
                                      </p:cBhvr>
                                      <p:tavLst>
                                        <p:tav tm="0">
                                          <p:val>
                                            <p:strVal val="0-#ppt_h/2"/>
                                          </p:val>
                                        </p:tav>
                                        <p:tav tm="100000">
                                          <p:val>
                                            <p:strVal val="#ppt_y"/>
                                          </p:val>
                                        </p:tav>
                                      </p:tavLst>
                                    </p:anim>
                                  </p:childTnLst>
                                </p:cTn>
                              </p:par>
                              <p:par>
                                <p:cTn id="587" presetID="2" presetClass="entr" presetSubtype="1" decel="4000" fill="hold" nodeType="withEffect">
                                  <p:stCondLst>
                                    <p:cond delay="900"/>
                                  </p:stCondLst>
                                  <p:childTnLst>
                                    <p:set>
                                      <p:cBhvr>
                                        <p:cTn id="588" dur="1" fill="hold">
                                          <p:stCondLst>
                                            <p:cond delay="0"/>
                                          </p:stCondLst>
                                        </p:cTn>
                                        <p:tgtEl>
                                          <p:spTgt spid="791"/>
                                        </p:tgtEl>
                                        <p:attrNameLst>
                                          <p:attrName>style.visibility</p:attrName>
                                        </p:attrNameLst>
                                      </p:cBhvr>
                                      <p:to>
                                        <p:strVal val="visible"/>
                                      </p:to>
                                    </p:set>
                                    <p:anim calcmode="lin" valueType="num">
                                      <p:cBhvr additive="base">
                                        <p:cTn id="589" dur="500" fill="hold"/>
                                        <p:tgtEl>
                                          <p:spTgt spid="791"/>
                                        </p:tgtEl>
                                        <p:attrNameLst>
                                          <p:attrName>ppt_x</p:attrName>
                                        </p:attrNameLst>
                                      </p:cBhvr>
                                      <p:tavLst>
                                        <p:tav tm="0">
                                          <p:val>
                                            <p:strVal val="#ppt_x"/>
                                          </p:val>
                                        </p:tav>
                                        <p:tav tm="100000">
                                          <p:val>
                                            <p:strVal val="#ppt_x"/>
                                          </p:val>
                                        </p:tav>
                                      </p:tavLst>
                                    </p:anim>
                                    <p:anim calcmode="lin" valueType="num">
                                      <p:cBhvr additive="base">
                                        <p:cTn id="590" dur="500" fill="hold"/>
                                        <p:tgtEl>
                                          <p:spTgt spid="791"/>
                                        </p:tgtEl>
                                        <p:attrNameLst>
                                          <p:attrName>ppt_y</p:attrName>
                                        </p:attrNameLst>
                                      </p:cBhvr>
                                      <p:tavLst>
                                        <p:tav tm="0">
                                          <p:val>
                                            <p:strVal val="0-#ppt_h/2"/>
                                          </p:val>
                                        </p:tav>
                                        <p:tav tm="100000">
                                          <p:val>
                                            <p:strVal val="#ppt_y"/>
                                          </p:val>
                                        </p:tav>
                                      </p:tavLst>
                                    </p:anim>
                                  </p:childTnLst>
                                </p:cTn>
                              </p:par>
                              <p:par>
                                <p:cTn id="591" presetID="2" presetClass="entr" presetSubtype="1" decel="4000" fill="hold" nodeType="withEffect">
                                  <p:stCondLst>
                                    <p:cond delay="1000"/>
                                  </p:stCondLst>
                                  <p:childTnLst>
                                    <p:set>
                                      <p:cBhvr>
                                        <p:cTn id="592" dur="1" fill="hold">
                                          <p:stCondLst>
                                            <p:cond delay="0"/>
                                          </p:stCondLst>
                                        </p:cTn>
                                        <p:tgtEl>
                                          <p:spTgt spid="792"/>
                                        </p:tgtEl>
                                        <p:attrNameLst>
                                          <p:attrName>style.visibility</p:attrName>
                                        </p:attrNameLst>
                                      </p:cBhvr>
                                      <p:to>
                                        <p:strVal val="visible"/>
                                      </p:to>
                                    </p:set>
                                    <p:anim calcmode="lin" valueType="num">
                                      <p:cBhvr additive="base">
                                        <p:cTn id="593" dur="500" fill="hold"/>
                                        <p:tgtEl>
                                          <p:spTgt spid="792"/>
                                        </p:tgtEl>
                                        <p:attrNameLst>
                                          <p:attrName>ppt_x</p:attrName>
                                        </p:attrNameLst>
                                      </p:cBhvr>
                                      <p:tavLst>
                                        <p:tav tm="0">
                                          <p:val>
                                            <p:strVal val="#ppt_x"/>
                                          </p:val>
                                        </p:tav>
                                        <p:tav tm="100000">
                                          <p:val>
                                            <p:strVal val="#ppt_x"/>
                                          </p:val>
                                        </p:tav>
                                      </p:tavLst>
                                    </p:anim>
                                    <p:anim calcmode="lin" valueType="num">
                                      <p:cBhvr additive="base">
                                        <p:cTn id="594" dur="500" fill="hold"/>
                                        <p:tgtEl>
                                          <p:spTgt spid="792"/>
                                        </p:tgtEl>
                                        <p:attrNameLst>
                                          <p:attrName>ppt_y</p:attrName>
                                        </p:attrNameLst>
                                      </p:cBhvr>
                                      <p:tavLst>
                                        <p:tav tm="0">
                                          <p:val>
                                            <p:strVal val="0-#ppt_h/2"/>
                                          </p:val>
                                        </p:tav>
                                        <p:tav tm="100000">
                                          <p:val>
                                            <p:strVal val="#ppt_y"/>
                                          </p:val>
                                        </p:tav>
                                      </p:tavLst>
                                    </p:anim>
                                  </p:childTnLst>
                                </p:cTn>
                              </p:par>
                              <p:par>
                                <p:cTn id="595" presetID="2" presetClass="entr" presetSubtype="1" decel="4000" fill="hold" nodeType="withEffect">
                                  <p:stCondLst>
                                    <p:cond delay="1100"/>
                                  </p:stCondLst>
                                  <p:childTnLst>
                                    <p:set>
                                      <p:cBhvr>
                                        <p:cTn id="596" dur="1" fill="hold">
                                          <p:stCondLst>
                                            <p:cond delay="0"/>
                                          </p:stCondLst>
                                        </p:cTn>
                                        <p:tgtEl>
                                          <p:spTgt spid="793"/>
                                        </p:tgtEl>
                                        <p:attrNameLst>
                                          <p:attrName>style.visibility</p:attrName>
                                        </p:attrNameLst>
                                      </p:cBhvr>
                                      <p:to>
                                        <p:strVal val="visible"/>
                                      </p:to>
                                    </p:set>
                                    <p:anim calcmode="lin" valueType="num">
                                      <p:cBhvr additive="base">
                                        <p:cTn id="597" dur="500" fill="hold"/>
                                        <p:tgtEl>
                                          <p:spTgt spid="793"/>
                                        </p:tgtEl>
                                        <p:attrNameLst>
                                          <p:attrName>ppt_x</p:attrName>
                                        </p:attrNameLst>
                                      </p:cBhvr>
                                      <p:tavLst>
                                        <p:tav tm="0">
                                          <p:val>
                                            <p:strVal val="#ppt_x"/>
                                          </p:val>
                                        </p:tav>
                                        <p:tav tm="100000">
                                          <p:val>
                                            <p:strVal val="#ppt_x"/>
                                          </p:val>
                                        </p:tav>
                                      </p:tavLst>
                                    </p:anim>
                                    <p:anim calcmode="lin" valueType="num">
                                      <p:cBhvr additive="base">
                                        <p:cTn id="598" dur="500" fill="hold"/>
                                        <p:tgtEl>
                                          <p:spTgt spid="793"/>
                                        </p:tgtEl>
                                        <p:attrNameLst>
                                          <p:attrName>ppt_y</p:attrName>
                                        </p:attrNameLst>
                                      </p:cBhvr>
                                      <p:tavLst>
                                        <p:tav tm="0">
                                          <p:val>
                                            <p:strVal val="0-#ppt_h/2"/>
                                          </p:val>
                                        </p:tav>
                                        <p:tav tm="100000">
                                          <p:val>
                                            <p:strVal val="#ppt_y"/>
                                          </p:val>
                                        </p:tav>
                                      </p:tavLst>
                                    </p:anim>
                                  </p:childTnLst>
                                </p:cTn>
                              </p:par>
                              <p:par>
                                <p:cTn id="599" presetID="2" presetClass="entr" presetSubtype="1" decel="4000" fill="hold" nodeType="withEffect">
                                  <p:stCondLst>
                                    <p:cond delay="1200"/>
                                  </p:stCondLst>
                                  <p:childTnLst>
                                    <p:set>
                                      <p:cBhvr>
                                        <p:cTn id="600" dur="1" fill="hold">
                                          <p:stCondLst>
                                            <p:cond delay="0"/>
                                          </p:stCondLst>
                                        </p:cTn>
                                        <p:tgtEl>
                                          <p:spTgt spid="794"/>
                                        </p:tgtEl>
                                        <p:attrNameLst>
                                          <p:attrName>style.visibility</p:attrName>
                                        </p:attrNameLst>
                                      </p:cBhvr>
                                      <p:to>
                                        <p:strVal val="visible"/>
                                      </p:to>
                                    </p:set>
                                    <p:anim calcmode="lin" valueType="num">
                                      <p:cBhvr additive="base">
                                        <p:cTn id="601" dur="500" fill="hold"/>
                                        <p:tgtEl>
                                          <p:spTgt spid="794"/>
                                        </p:tgtEl>
                                        <p:attrNameLst>
                                          <p:attrName>ppt_x</p:attrName>
                                        </p:attrNameLst>
                                      </p:cBhvr>
                                      <p:tavLst>
                                        <p:tav tm="0">
                                          <p:val>
                                            <p:strVal val="#ppt_x"/>
                                          </p:val>
                                        </p:tav>
                                        <p:tav tm="100000">
                                          <p:val>
                                            <p:strVal val="#ppt_x"/>
                                          </p:val>
                                        </p:tav>
                                      </p:tavLst>
                                    </p:anim>
                                    <p:anim calcmode="lin" valueType="num">
                                      <p:cBhvr additive="base">
                                        <p:cTn id="602" dur="500" fill="hold"/>
                                        <p:tgtEl>
                                          <p:spTgt spid="794"/>
                                        </p:tgtEl>
                                        <p:attrNameLst>
                                          <p:attrName>ppt_y</p:attrName>
                                        </p:attrNameLst>
                                      </p:cBhvr>
                                      <p:tavLst>
                                        <p:tav tm="0">
                                          <p:val>
                                            <p:strVal val="0-#ppt_h/2"/>
                                          </p:val>
                                        </p:tav>
                                        <p:tav tm="100000">
                                          <p:val>
                                            <p:strVal val="#ppt_y"/>
                                          </p:val>
                                        </p:tav>
                                      </p:tavLst>
                                    </p:anim>
                                  </p:childTnLst>
                                </p:cTn>
                              </p:par>
                              <p:par>
                                <p:cTn id="603" presetID="2" presetClass="entr" presetSubtype="1" decel="4000" fill="hold" nodeType="withEffect">
                                  <p:stCondLst>
                                    <p:cond delay="1300"/>
                                  </p:stCondLst>
                                  <p:childTnLst>
                                    <p:set>
                                      <p:cBhvr>
                                        <p:cTn id="604" dur="1" fill="hold">
                                          <p:stCondLst>
                                            <p:cond delay="0"/>
                                          </p:stCondLst>
                                        </p:cTn>
                                        <p:tgtEl>
                                          <p:spTgt spid="795"/>
                                        </p:tgtEl>
                                        <p:attrNameLst>
                                          <p:attrName>style.visibility</p:attrName>
                                        </p:attrNameLst>
                                      </p:cBhvr>
                                      <p:to>
                                        <p:strVal val="visible"/>
                                      </p:to>
                                    </p:set>
                                    <p:anim calcmode="lin" valueType="num">
                                      <p:cBhvr additive="base">
                                        <p:cTn id="605" dur="500" fill="hold"/>
                                        <p:tgtEl>
                                          <p:spTgt spid="795"/>
                                        </p:tgtEl>
                                        <p:attrNameLst>
                                          <p:attrName>ppt_x</p:attrName>
                                        </p:attrNameLst>
                                      </p:cBhvr>
                                      <p:tavLst>
                                        <p:tav tm="0">
                                          <p:val>
                                            <p:strVal val="#ppt_x"/>
                                          </p:val>
                                        </p:tav>
                                        <p:tav tm="100000">
                                          <p:val>
                                            <p:strVal val="#ppt_x"/>
                                          </p:val>
                                        </p:tav>
                                      </p:tavLst>
                                    </p:anim>
                                    <p:anim calcmode="lin" valueType="num">
                                      <p:cBhvr additive="base">
                                        <p:cTn id="606" dur="500" fill="hold"/>
                                        <p:tgtEl>
                                          <p:spTgt spid="795"/>
                                        </p:tgtEl>
                                        <p:attrNameLst>
                                          <p:attrName>ppt_y</p:attrName>
                                        </p:attrNameLst>
                                      </p:cBhvr>
                                      <p:tavLst>
                                        <p:tav tm="0">
                                          <p:val>
                                            <p:strVal val="0-#ppt_h/2"/>
                                          </p:val>
                                        </p:tav>
                                        <p:tav tm="100000">
                                          <p:val>
                                            <p:strVal val="#ppt_y"/>
                                          </p:val>
                                        </p:tav>
                                      </p:tavLst>
                                    </p:anim>
                                  </p:childTnLst>
                                </p:cTn>
                              </p:par>
                              <p:par>
                                <p:cTn id="607" presetID="2" presetClass="entr" presetSubtype="1" decel="4000" fill="hold" nodeType="withEffect">
                                  <p:stCondLst>
                                    <p:cond delay="1400"/>
                                  </p:stCondLst>
                                  <p:childTnLst>
                                    <p:set>
                                      <p:cBhvr>
                                        <p:cTn id="608" dur="1" fill="hold">
                                          <p:stCondLst>
                                            <p:cond delay="0"/>
                                          </p:stCondLst>
                                        </p:cTn>
                                        <p:tgtEl>
                                          <p:spTgt spid="796"/>
                                        </p:tgtEl>
                                        <p:attrNameLst>
                                          <p:attrName>style.visibility</p:attrName>
                                        </p:attrNameLst>
                                      </p:cBhvr>
                                      <p:to>
                                        <p:strVal val="visible"/>
                                      </p:to>
                                    </p:set>
                                    <p:anim calcmode="lin" valueType="num">
                                      <p:cBhvr additive="base">
                                        <p:cTn id="609" dur="500" fill="hold"/>
                                        <p:tgtEl>
                                          <p:spTgt spid="796"/>
                                        </p:tgtEl>
                                        <p:attrNameLst>
                                          <p:attrName>ppt_x</p:attrName>
                                        </p:attrNameLst>
                                      </p:cBhvr>
                                      <p:tavLst>
                                        <p:tav tm="0">
                                          <p:val>
                                            <p:strVal val="#ppt_x"/>
                                          </p:val>
                                        </p:tav>
                                        <p:tav tm="100000">
                                          <p:val>
                                            <p:strVal val="#ppt_x"/>
                                          </p:val>
                                        </p:tav>
                                      </p:tavLst>
                                    </p:anim>
                                    <p:anim calcmode="lin" valueType="num">
                                      <p:cBhvr additive="base">
                                        <p:cTn id="610" dur="500" fill="hold"/>
                                        <p:tgtEl>
                                          <p:spTgt spid="796"/>
                                        </p:tgtEl>
                                        <p:attrNameLst>
                                          <p:attrName>ppt_y</p:attrName>
                                        </p:attrNameLst>
                                      </p:cBhvr>
                                      <p:tavLst>
                                        <p:tav tm="0">
                                          <p:val>
                                            <p:strVal val="0-#ppt_h/2"/>
                                          </p:val>
                                        </p:tav>
                                        <p:tav tm="100000">
                                          <p:val>
                                            <p:strVal val="#ppt_y"/>
                                          </p:val>
                                        </p:tav>
                                      </p:tavLst>
                                    </p:anim>
                                  </p:childTnLst>
                                </p:cTn>
                              </p:par>
                              <p:par>
                                <p:cTn id="611" presetID="2" presetClass="entr" presetSubtype="1" decel="4000" fill="hold" nodeType="withEffect">
                                  <p:stCondLst>
                                    <p:cond delay="1500"/>
                                  </p:stCondLst>
                                  <p:childTnLst>
                                    <p:set>
                                      <p:cBhvr>
                                        <p:cTn id="612" dur="1" fill="hold">
                                          <p:stCondLst>
                                            <p:cond delay="0"/>
                                          </p:stCondLst>
                                        </p:cTn>
                                        <p:tgtEl>
                                          <p:spTgt spid="797"/>
                                        </p:tgtEl>
                                        <p:attrNameLst>
                                          <p:attrName>style.visibility</p:attrName>
                                        </p:attrNameLst>
                                      </p:cBhvr>
                                      <p:to>
                                        <p:strVal val="visible"/>
                                      </p:to>
                                    </p:set>
                                    <p:anim calcmode="lin" valueType="num">
                                      <p:cBhvr additive="base">
                                        <p:cTn id="613" dur="500" fill="hold"/>
                                        <p:tgtEl>
                                          <p:spTgt spid="797"/>
                                        </p:tgtEl>
                                        <p:attrNameLst>
                                          <p:attrName>ppt_x</p:attrName>
                                        </p:attrNameLst>
                                      </p:cBhvr>
                                      <p:tavLst>
                                        <p:tav tm="0">
                                          <p:val>
                                            <p:strVal val="#ppt_x"/>
                                          </p:val>
                                        </p:tav>
                                        <p:tav tm="100000">
                                          <p:val>
                                            <p:strVal val="#ppt_x"/>
                                          </p:val>
                                        </p:tav>
                                      </p:tavLst>
                                    </p:anim>
                                    <p:anim calcmode="lin" valueType="num">
                                      <p:cBhvr additive="base">
                                        <p:cTn id="614" dur="500" fill="hold"/>
                                        <p:tgtEl>
                                          <p:spTgt spid="797"/>
                                        </p:tgtEl>
                                        <p:attrNameLst>
                                          <p:attrName>ppt_y</p:attrName>
                                        </p:attrNameLst>
                                      </p:cBhvr>
                                      <p:tavLst>
                                        <p:tav tm="0">
                                          <p:val>
                                            <p:strVal val="0-#ppt_h/2"/>
                                          </p:val>
                                        </p:tav>
                                        <p:tav tm="100000">
                                          <p:val>
                                            <p:strVal val="#ppt_y"/>
                                          </p:val>
                                        </p:tav>
                                      </p:tavLst>
                                    </p:anim>
                                  </p:childTnLst>
                                </p:cTn>
                              </p:par>
                              <p:par>
                                <p:cTn id="615" presetID="2" presetClass="entr" presetSubtype="1" decel="4000" fill="hold" nodeType="withEffect">
                                  <p:stCondLst>
                                    <p:cond delay="1600"/>
                                  </p:stCondLst>
                                  <p:childTnLst>
                                    <p:set>
                                      <p:cBhvr>
                                        <p:cTn id="616" dur="1" fill="hold">
                                          <p:stCondLst>
                                            <p:cond delay="0"/>
                                          </p:stCondLst>
                                        </p:cTn>
                                        <p:tgtEl>
                                          <p:spTgt spid="798"/>
                                        </p:tgtEl>
                                        <p:attrNameLst>
                                          <p:attrName>style.visibility</p:attrName>
                                        </p:attrNameLst>
                                      </p:cBhvr>
                                      <p:to>
                                        <p:strVal val="visible"/>
                                      </p:to>
                                    </p:set>
                                    <p:anim calcmode="lin" valueType="num">
                                      <p:cBhvr additive="base">
                                        <p:cTn id="617" dur="500" fill="hold"/>
                                        <p:tgtEl>
                                          <p:spTgt spid="798"/>
                                        </p:tgtEl>
                                        <p:attrNameLst>
                                          <p:attrName>ppt_x</p:attrName>
                                        </p:attrNameLst>
                                      </p:cBhvr>
                                      <p:tavLst>
                                        <p:tav tm="0">
                                          <p:val>
                                            <p:strVal val="#ppt_x"/>
                                          </p:val>
                                        </p:tav>
                                        <p:tav tm="100000">
                                          <p:val>
                                            <p:strVal val="#ppt_x"/>
                                          </p:val>
                                        </p:tav>
                                      </p:tavLst>
                                    </p:anim>
                                    <p:anim calcmode="lin" valueType="num">
                                      <p:cBhvr additive="base">
                                        <p:cTn id="618" dur="500" fill="hold"/>
                                        <p:tgtEl>
                                          <p:spTgt spid="798"/>
                                        </p:tgtEl>
                                        <p:attrNameLst>
                                          <p:attrName>ppt_y</p:attrName>
                                        </p:attrNameLst>
                                      </p:cBhvr>
                                      <p:tavLst>
                                        <p:tav tm="0">
                                          <p:val>
                                            <p:strVal val="0-#ppt_h/2"/>
                                          </p:val>
                                        </p:tav>
                                        <p:tav tm="100000">
                                          <p:val>
                                            <p:strVal val="#ppt_y"/>
                                          </p:val>
                                        </p:tav>
                                      </p:tavLst>
                                    </p:anim>
                                  </p:childTnLst>
                                </p:cTn>
                              </p:par>
                              <p:par>
                                <p:cTn id="619" presetID="2" presetClass="entr" presetSubtype="1" decel="4000" fill="hold" nodeType="withEffect">
                                  <p:stCondLst>
                                    <p:cond delay="1700"/>
                                  </p:stCondLst>
                                  <p:childTnLst>
                                    <p:set>
                                      <p:cBhvr>
                                        <p:cTn id="620" dur="1" fill="hold">
                                          <p:stCondLst>
                                            <p:cond delay="0"/>
                                          </p:stCondLst>
                                        </p:cTn>
                                        <p:tgtEl>
                                          <p:spTgt spid="799"/>
                                        </p:tgtEl>
                                        <p:attrNameLst>
                                          <p:attrName>style.visibility</p:attrName>
                                        </p:attrNameLst>
                                      </p:cBhvr>
                                      <p:to>
                                        <p:strVal val="visible"/>
                                      </p:to>
                                    </p:set>
                                    <p:anim calcmode="lin" valueType="num">
                                      <p:cBhvr additive="base">
                                        <p:cTn id="621" dur="500" fill="hold"/>
                                        <p:tgtEl>
                                          <p:spTgt spid="799"/>
                                        </p:tgtEl>
                                        <p:attrNameLst>
                                          <p:attrName>ppt_x</p:attrName>
                                        </p:attrNameLst>
                                      </p:cBhvr>
                                      <p:tavLst>
                                        <p:tav tm="0">
                                          <p:val>
                                            <p:strVal val="#ppt_x"/>
                                          </p:val>
                                        </p:tav>
                                        <p:tav tm="100000">
                                          <p:val>
                                            <p:strVal val="#ppt_x"/>
                                          </p:val>
                                        </p:tav>
                                      </p:tavLst>
                                    </p:anim>
                                    <p:anim calcmode="lin" valueType="num">
                                      <p:cBhvr additive="base">
                                        <p:cTn id="622" dur="500" fill="hold"/>
                                        <p:tgtEl>
                                          <p:spTgt spid="799"/>
                                        </p:tgtEl>
                                        <p:attrNameLst>
                                          <p:attrName>ppt_y</p:attrName>
                                        </p:attrNameLst>
                                      </p:cBhvr>
                                      <p:tavLst>
                                        <p:tav tm="0">
                                          <p:val>
                                            <p:strVal val="0-#ppt_h/2"/>
                                          </p:val>
                                        </p:tav>
                                        <p:tav tm="100000">
                                          <p:val>
                                            <p:strVal val="#ppt_y"/>
                                          </p:val>
                                        </p:tav>
                                      </p:tavLst>
                                    </p:anim>
                                  </p:childTnLst>
                                </p:cTn>
                              </p:par>
                              <p:par>
                                <p:cTn id="623" presetID="2" presetClass="entr" presetSubtype="1" decel="4000" fill="hold" nodeType="withEffect">
                                  <p:stCondLst>
                                    <p:cond delay="1800"/>
                                  </p:stCondLst>
                                  <p:childTnLst>
                                    <p:set>
                                      <p:cBhvr>
                                        <p:cTn id="624" dur="1" fill="hold">
                                          <p:stCondLst>
                                            <p:cond delay="0"/>
                                          </p:stCondLst>
                                        </p:cTn>
                                        <p:tgtEl>
                                          <p:spTgt spid="800"/>
                                        </p:tgtEl>
                                        <p:attrNameLst>
                                          <p:attrName>style.visibility</p:attrName>
                                        </p:attrNameLst>
                                      </p:cBhvr>
                                      <p:to>
                                        <p:strVal val="visible"/>
                                      </p:to>
                                    </p:set>
                                    <p:anim calcmode="lin" valueType="num">
                                      <p:cBhvr additive="base">
                                        <p:cTn id="625" dur="500" fill="hold"/>
                                        <p:tgtEl>
                                          <p:spTgt spid="800"/>
                                        </p:tgtEl>
                                        <p:attrNameLst>
                                          <p:attrName>ppt_x</p:attrName>
                                        </p:attrNameLst>
                                      </p:cBhvr>
                                      <p:tavLst>
                                        <p:tav tm="0">
                                          <p:val>
                                            <p:strVal val="#ppt_x"/>
                                          </p:val>
                                        </p:tav>
                                        <p:tav tm="100000">
                                          <p:val>
                                            <p:strVal val="#ppt_x"/>
                                          </p:val>
                                        </p:tav>
                                      </p:tavLst>
                                    </p:anim>
                                    <p:anim calcmode="lin" valueType="num">
                                      <p:cBhvr additive="base">
                                        <p:cTn id="626" dur="500" fill="hold"/>
                                        <p:tgtEl>
                                          <p:spTgt spid="800"/>
                                        </p:tgtEl>
                                        <p:attrNameLst>
                                          <p:attrName>ppt_y</p:attrName>
                                        </p:attrNameLst>
                                      </p:cBhvr>
                                      <p:tavLst>
                                        <p:tav tm="0">
                                          <p:val>
                                            <p:strVal val="0-#ppt_h/2"/>
                                          </p:val>
                                        </p:tav>
                                        <p:tav tm="100000">
                                          <p:val>
                                            <p:strVal val="#ppt_y"/>
                                          </p:val>
                                        </p:tav>
                                      </p:tavLst>
                                    </p:anim>
                                  </p:childTnLst>
                                </p:cTn>
                              </p:par>
                              <p:par>
                                <p:cTn id="627" presetID="2" presetClass="entr" presetSubtype="1" decel="4000" fill="hold" nodeType="withEffect">
                                  <p:stCondLst>
                                    <p:cond delay="1900"/>
                                  </p:stCondLst>
                                  <p:childTnLst>
                                    <p:set>
                                      <p:cBhvr>
                                        <p:cTn id="628" dur="1" fill="hold">
                                          <p:stCondLst>
                                            <p:cond delay="0"/>
                                          </p:stCondLst>
                                        </p:cTn>
                                        <p:tgtEl>
                                          <p:spTgt spid="801"/>
                                        </p:tgtEl>
                                        <p:attrNameLst>
                                          <p:attrName>style.visibility</p:attrName>
                                        </p:attrNameLst>
                                      </p:cBhvr>
                                      <p:to>
                                        <p:strVal val="visible"/>
                                      </p:to>
                                    </p:set>
                                    <p:anim calcmode="lin" valueType="num">
                                      <p:cBhvr additive="base">
                                        <p:cTn id="629" dur="500" fill="hold"/>
                                        <p:tgtEl>
                                          <p:spTgt spid="801"/>
                                        </p:tgtEl>
                                        <p:attrNameLst>
                                          <p:attrName>ppt_x</p:attrName>
                                        </p:attrNameLst>
                                      </p:cBhvr>
                                      <p:tavLst>
                                        <p:tav tm="0">
                                          <p:val>
                                            <p:strVal val="#ppt_x"/>
                                          </p:val>
                                        </p:tav>
                                        <p:tav tm="100000">
                                          <p:val>
                                            <p:strVal val="#ppt_x"/>
                                          </p:val>
                                        </p:tav>
                                      </p:tavLst>
                                    </p:anim>
                                    <p:anim calcmode="lin" valueType="num">
                                      <p:cBhvr additive="base">
                                        <p:cTn id="630" dur="500" fill="hold"/>
                                        <p:tgtEl>
                                          <p:spTgt spid="801"/>
                                        </p:tgtEl>
                                        <p:attrNameLst>
                                          <p:attrName>ppt_y</p:attrName>
                                        </p:attrNameLst>
                                      </p:cBhvr>
                                      <p:tavLst>
                                        <p:tav tm="0">
                                          <p:val>
                                            <p:strVal val="0-#ppt_h/2"/>
                                          </p:val>
                                        </p:tav>
                                        <p:tav tm="100000">
                                          <p:val>
                                            <p:strVal val="#ppt_y"/>
                                          </p:val>
                                        </p:tav>
                                      </p:tavLst>
                                    </p:anim>
                                  </p:childTnLst>
                                </p:cTn>
                              </p:par>
                              <p:par>
                                <p:cTn id="631" presetID="2" presetClass="entr" presetSubtype="1" decel="4000" fill="hold" nodeType="withEffect">
                                  <p:stCondLst>
                                    <p:cond delay="2000"/>
                                  </p:stCondLst>
                                  <p:childTnLst>
                                    <p:set>
                                      <p:cBhvr>
                                        <p:cTn id="632" dur="1" fill="hold">
                                          <p:stCondLst>
                                            <p:cond delay="0"/>
                                          </p:stCondLst>
                                        </p:cTn>
                                        <p:tgtEl>
                                          <p:spTgt spid="802"/>
                                        </p:tgtEl>
                                        <p:attrNameLst>
                                          <p:attrName>style.visibility</p:attrName>
                                        </p:attrNameLst>
                                      </p:cBhvr>
                                      <p:to>
                                        <p:strVal val="visible"/>
                                      </p:to>
                                    </p:set>
                                    <p:anim calcmode="lin" valueType="num">
                                      <p:cBhvr additive="base">
                                        <p:cTn id="633" dur="500" fill="hold"/>
                                        <p:tgtEl>
                                          <p:spTgt spid="802"/>
                                        </p:tgtEl>
                                        <p:attrNameLst>
                                          <p:attrName>ppt_x</p:attrName>
                                        </p:attrNameLst>
                                      </p:cBhvr>
                                      <p:tavLst>
                                        <p:tav tm="0">
                                          <p:val>
                                            <p:strVal val="#ppt_x"/>
                                          </p:val>
                                        </p:tav>
                                        <p:tav tm="100000">
                                          <p:val>
                                            <p:strVal val="#ppt_x"/>
                                          </p:val>
                                        </p:tav>
                                      </p:tavLst>
                                    </p:anim>
                                    <p:anim calcmode="lin" valueType="num">
                                      <p:cBhvr additive="base">
                                        <p:cTn id="634" dur="500" fill="hold"/>
                                        <p:tgtEl>
                                          <p:spTgt spid="802"/>
                                        </p:tgtEl>
                                        <p:attrNameLst>
                                          <p:attrName>ppt_y</p:attrName>
                                        </p:attrNameLst>
                                      </p:cBhvr>
                                      <p:tavLst>
                                        <p:tav tm="0">
                                          <p:val>
                                            <p:strVal val="0-#ppt_h/2"/>
                                          </p:val>
                                        </p:tav>
                                        <p:tav tm="100000">
                                          <p:val>
                                            <p:strVal val="#ppt_y"/>
                                          </p:val>
                                        </p:tav>
                                      </p:tavLst>
                                    </p:anim>
                                  </p:childTnLst>
                                </p:cTn>
                              </p:par>
                              <p:par>
                                <p:cTn id="635" presetID="2" presetClass="entr" presetSubtype="1" decel="4000" fill="hold" nodeType="withEffect">
                                  <p:stCondLst>
                                    <p:cond delay="2100"/>
                                  </p:stCondLst>
                                  <p:childTnLst>
                                    <p:set>
                                      <p:cBhvr>
                                        <p:cTn id="636" dur="1" fill="hold">
                                          <p:stCondLst>
                                            <p:cond delay="0"/>
                                          </p:stCondLst>
                                        </p:cTn>
                                        <p:tgtEl>
                                          <p:spTgt spid="803"/>
                                        </p:tgtEl>
                                        <p:attrNameLst>
                                          <p:attrName>style.visibility</p:attrName>
                                        </p:attrNameLst>
                                      </p:cBhvr>
                                      <p:to>
                                        <p:strVal val="visible"/>
                                      </p:to>
                                    </p:set>
                                    <p:anim calcmode="lin" valueType="num">
                                      <p:cBhvr additive="base">
                                        <p:cTn id="637" dur="500" fill="hold"/>
                                        <p:tgtEl>
                                          <p:spTgt spid="803"/>
                                        </p:tgtEl>
                                        <p:attrNameLst>
                                          <p:attrName>ppt_x</p:attrName>
                                        </p:attrNameLst>
                                      </p:cBhvr>
                                      <p:tavLst>
                                        <p:tav tm="0">
                                          <p:val>
                                            <p:strVal val="#ppt_x"/>
                                          </p:val>
                                        </p:tav>
                                        <p:tav tm="100000">
                                          <p:val>
                                            <p:strVal val="#ppt_x"/>
                                          </p:val>
                                        </p:tav>
                                      </p:tavLst>
                                    </p:anim>
                                    <p:anim calcmode="lin" valueType="num">
                                      <p:cBhvr additive="base">
                                        <p:cTn id="638" dur="500" fill="hold"/>
                                        <p:tgtEl>
                                          <p:spTgt spid="803"/>
                                        </p:tgtEl>
                                        <p:attrNameLst>
                                          <p:attrName>ppt_y</p:attrName>
                                        </p:attrNameLst>
                                      </p:cBhvr>
                                      <p:tavLst>
                                        <p:tav tm="0">
                                          <p:val>
                                            <p:strVal val="0-#ppt_h/2"/>
                                          </p:val>
                                        </p:tav>
                                        <p:tav tm="100000">
                                          <p:val>
                                            <p:strVal val="#ppt_y"/>
                                          </p:val>
                                        </p:tav>
                                      </p:tavLst>
                                    </p:anim>
                                  </p:childTnLst>
                                </p:cTn>
                              </p:par>
                              <p:par>
                                <p:cTn id="639" presetID="2" presetClass="entr" presetSubtype="1" decel="4000" fill="hold" nodeType="withEffect">
                                  <p:stCondLst>
                                    <p:cond delay="2200"/>
                                  </p:stCondLst>
                                  <p:childTnLst>
                                    <p:set>
                                      <p:cBhvr>
                                        <p:cTn id="640" dur="1" fill="hold">
                                          <p:stCondLst>
                                            <p:cond delay="0"/>
                                          </p:stCondLst>
                                        </p:cTn>
                                        <p:tgtEl>
                                          <p:spTgt spid="804"/>
                                        </p:tgtEl>
                                        <p:attrNameLst>
                                          <p:attrName>style.visibility</p:attrName>
                                        </p:attrNameLst>
                                      </p:cBhvr>
                                      <p:to>
                                        <p:strVal val="visible"/>
                                      </p:to>
                                    </p:set>
                                    <p:anim calcmode="lin" valueType="num">
                                      <p:cBhvr additive="base">
                                        <p:cTn id="641" dur="500" fill="hold"/>
                                        <p:tgtEl>
                                          <p:spTgt spid="804"/>
                                        </p:tgtEl>
                                        <p:attrNameLst>
                                          <p:attrName>ppt_x</p:attrName>
                                        </p:attrNameLst>
                                      </p:cBhvr>
                                      <p:tavLst>
                                        <p:tav tm="0">
                                          <p:val>
                                            <p:strVal val="#ppt_x"/>
                                          </p:val>
                                        </p:tav>
                                        <p:tav tm="100000">
                                          <p:val>
                                            <p:strVal val="#ppt_x"/>
                                          </p:val>
                                        </p:tav>
                                      </p:tavLst>
                                    </p:anim>
                                    <p:anim calcmode="lin" valueType="num">
                                      <p:cBhvr additive="base">
                                        <p:cTn id="642" dur="500" fill="hold"/>
                                        <p:tgtEl>
                                          <p:spTgt spid="804"/>
                                        </p:tgtEl>
                                        <p:attrNameLst>
                                          <p:attrName>ppt_y</p:attrName>
                                        </p:attrNameLst>
                                      </p:cBhvr>
                                      <p:tavLst>
                                        <p:tav tm="0">
                                          <p:val>
                                            <p:strVal val="0-#ppt_h/2"/>
                                          </p:val>
                                        </p:tav>
                                        <p:tav tm="100000">
                                          <p:val>
                                            <p:strVal val="#ppt_y"/>
                                          </p:val>
                                        </p:tav>
                                      </p:tavLst>
                                    </p:anim>
                                  </p:childTnLst>
                                </p:cTn>
                              </p:par>
                              <p:par>
                                <p:cTn id="643" presetID="2" presetClass="entr" presetSubtype="1" decel="4000" fill="hold" nodeType="withEffect">
                                  <p:stCondLst>
                                    <p:cond delay="2300"/>
                                  </p:stCondLst>
                                  <p:childTnLst>
                                    <p:set>
                                      <p:cBhvr>
                                        <p:cTn id="644" dur="1" fill="hold">
                                          <p:stCondLst>
                                            <p:cond delay="0"/>
                                          </p:stCondLst>
                                        </p:cTn>
                                        <p:tgtEl>
                                          <p:spTgt spid="805"/>
                                        </p:tgtEl>
                                        <p:attrNameLst>
                                          <p:attrName>style.visibility</p:attrName>
                                        </p:attrNameLst>
                                      </p:cBhvr>
                                      <p:to>
                                        <p:strVal val="visible"/>
                                      </p:to>
                                    </p:set>
                                    <p:anim calcmode="lin" valueType="num">
                                      <p:cBhvr additive="base">
                                        <p:cTn id="645" dur="500" fill="hold"/>
                                        <p:tgtEl>
                                          <p:spTgt spid="805"/>
                                        </p:tgtEl>
                                        <p:attrNameLst>
                                          <p:attrName>ppt_x</p:attrName>
                                        </p:attrNameLst>
                                      </p:cBhvr>
                                      <p:tavLst>
                                        <p:tav tm="0">
                                          <p:val>
                                            <p:strVal val="#ppt_x"/>
                                          </p:val>
                                        </p:tav>
                                        <p:tav tm="100000">
                                          <p:val>
                                            <p:strVal val="#ppt_x"/>
                                          </p:val>
                                        </p:tav>
                                      </p:tavLst>
                                    </p:anim>
                                    <p:anim calcmode="lin" valueType="num">
                                      <p:cBhvr additive="base">
                                        <p:cTn id="646" dur="500" fill="hold"/>
                                        <p:tgtEl>
                                          <p:spTgt spid="805"/>
                                        </p:tgtEl>
                                        <p:attrNameLst>
                                          <p:attrName>ppt_y</p:attrName>
                                        </p:attrNameLst>
                                      </p:cBhvr>
                                      <p:tavLst>
                                        <p:tav tm="0">
                                          <p:val>
                                            <p:strVal val="0-#ppt_h/2"/>
                                          </p:val>
                                        </p:tav>
                                        <p:tav tm="100000">
                                          <p:val>
                                            <p:strVal val="#ppt_y"/>
                                          </p:val>
                                        </p:tav>
                                      </p:tavLst>
                                    </p:anim>
                                  </p:childTnLst>
                                </p:cTn>
                              </p:par>
                              <p:par>
                                <p:cTn id="647" presetID="2" presetClass="entr" presetSubtype="1" decel="4000" fill="hold" nodeType="withEffect">
                                  <p:stCondLst>
                                    <p:cond delay="2400"/>
                                  </p:stCondLst>
                                  <p:childTnLst>
                                    <p:set>
                                      <p:cBhvr>
                                        <p:cTn id="648" dur="1" fill="hold">
                                          <p:stCondLst>
                                            <p:cond delay="0"/>
                                          </p:stCondLst>
                                        </p:cTn>
                                        <p:tgtEl>
                                          <p:spTgt spid="806"/>
                                        </p:tgtEl>
                                        <p:attrNameLst>
                                          <p:attrName>style.visibility</p:attrName>
                                        </p:attrNameLst>
                                      </p:cBhvr>
                                      <p:to>
                                        <p:strVal val="visible"/>
                                      </p:to>
                                    </p:set>
                                    <p:anim calcmode="lin" valueType="num">
                                      <p:cBhvr additive="base">
                                        <p:cTn id="649" dur="500" fill="hold"/>
                                        <p:tgtEl>
                                          <p:spTgt spid="806"/>
                                        </p:tgtEl>
                                        <p:attrNameLst>
                                          <p:attrName>ppt_x</p:attrName>
                                        </p:attrNameLst>
                                      </p:cBhvr>
                                      <p:tavLst>
                                        <p:tav tm="0">
                                          <p:val>
                                            <p:strVal val="#ppt_x"/>
                                          </p:val>
                                        </p:tav>
                                        <p:tav tm="100000">
                                          <p:val>
                                            <p:strVal val="#ppt_x"/>
                                          </p:val>
                                        </p:tav>
                                      </p:tavLst>
                                    </p:anim>
                                    <p:anim calcmode="lin" valueType="num">
                                      <p:cBhvr additive="base">
                                        <p:cTn id="650" dur="500" fill="hold"/>
                                        <p:tgtEl>
                                          <p:spTgt spid="806"/>
                                        </p:tgtEl>
                                        <p:attrNameLst>
                                          <p:attrName>ppt_y</p:attrName>
                                        </p:attrNameLst>
                                      </p:cBhvr>
                                      <p:tavLst>
                                        <p:tav tm="0">
                                          <p:val>
                                            <p:strVal val="0-#ppt_h/2"/>
                                          </p:val>
                                        </p:tav>
                                        <p:tav tm="100000">
                                          <p:val>
                                            <p:strVal val="#ppt_y"/>
                                          </p:val>
                                        </p:tav>
                                      </p:tavLst>
                                    </p:anim>
                                  </p:childTnLst>
                                </p:cTn>
                              </p:par>
                              <p:par>
                                <p:cTn id="651" presetID="2" presetClass="entr" presetSubtype="1" decel="4000" fill="hold" nodeType="withEffect">
                                  <p:stCondLst>
                                    <p:cond delay="1000"/>
                                  </p:stCondLst>
                                  <p:childTnLst>
                                    <p:set>
                                      <p:cBhvr>
                                        <p:cTn id="652" dur="1" fill="hold">
                                          <p:stCondLst>
                                            <p:cond delay="0"/>
                                          </p:stCondLst>
                                        </p:cTn>
                                        <p:tgtEl>
                                          <p:spTgt spid="840"/>
                                        </p:tgtEl>
                                        <p:attrNameLst>
                                          <p:attrName>style.visibility</p:attrName>
                                        </p:attrNameLst>
                                      </p:cBhvr>
                                      <p:to>
                                        <p:strVal val="visible"/>
                                      </p:to>
                                    </p:set>
                                    <p:anim calcmode="lin" valueType="num">
                                      <p:cBhvr additive="base">
                                        <p:cTn id="653" dur="500" fill="hold"/>
                                        <p:tgtEl>
                                          <p:spTgt spid="840"/>
                                        </p:tgtEl>
                                        <p:attrNameLst>
                                          <p:attrName>ppt_x</p:attrName>
                                        </p:attrNameLst>
                                      </p:cBhvr>
                                      <p:tavLst>
                                        <p:tav tm="0">
                                          <p:val>
                                            <p:strVal val="#ppt_x"/>
                                          </p:val>
                                        </p:tav>
                                        <p:tav tm="100000">
                                          <p:val>
                                            <p:strVal val="#ppt_x"/>
                                          </p:val>
                                        </p:tav>
                                      </p:tavLst>
                                    </p:anim>
                                    <p:anim calcmode="lin" valueType="num">
                                      <p:cBhvr additive="base">
                                        <p:cTn id="654" dur="500" fill="hold"/>
                                        <p:tgtEl>
                                          <p:spTgt spid="840"/>
                                        </p:tgtEl>
                                        <p:attrNameLst>
                                          <p:attrName>ppt_y</p:attrName>
                                        </p:attrNameLst>
                                      </p:cBhvr>
                                      <p:tavLst>
                                        <p:tav tm="0">
                                          <p:val>
                                            <p:strVal val="0-#ppt_h/2"/>
                                          </p:val>
                                        </p:tav>
                                        <p:tav tm="100000">
                                          <p:val>
                                            <p:strVal val="#ppt_y"/>
                                          </p:val>
                                        </p:tav>
                                      </p:tavLst>
                                    </p:anim>
                                  </p:childTnLst>
                                </p:cTn>
                              </p:par>
                              <p:par>
                                <p:cTn id="655" presetID="2" presetClass="entr" presetSubtype="1" decel="4000" fill="hold" nodeType="withEffect">
                                  <p:stCondLst>
                                    <p:cond delay="1100"/>
                                  </p:stCondLst>
                                  <p:childTnLst>
                                    <p:set>
                                      <p:cBhvr>
                                        <p:cTn id="656" dur="1" fill="hold">
                                          <p:stCondLst>
                                            <p:cond delay="0"/>
                                          </p:stCondLst>
                                        </p:cTn>
                                        <p:tgtEl>
                                          <p:spTgt spid="841"/>
                                        </p:tgtEl>
                                        <p:attrNameLst>
                                          <p:attrName>style.visibility</p:attrName>
                                        </p:attrNameLst>
                                      </p:cBhvr>
                                      <p:to>
                                        <p:strVal val="visible"/>
                                      </p:to>
                                    </p:set>
                                    <p:anim calcmode="lin" valueType="num">
                                      <p:cBhvr additive="base">
                                        <p:cTn id="657" dur="500" fill="hold"/>
                                        <p:tgtEl>
                                          <p:spTgt spid="841"/>
                                        </p:tgtEl>
                                        <p:attrNameLst>
                                          <p:attrName>ppt_x</p:attrName>
                                        </p:attrNameLst>
                                      </p:cBhvr>
                                      <p:tavLst>
                                        <p:tav tm="0">
                                          <p:val>
                                            <p:strVal val="#ppt_x"/>
                                          </p:val>
                                        </p:tav>
                                        <p:tav tm="100000">
                                          <p:val>
                                            <p:strVal val="#ppt_x"/>
                                          </p:val>
                                        </p:tav>
                                      </p:tavLst>
                                    </p:anim>
                                    <p:anim calcmode="lin" valueType="num">
                                      <p:cBhvr additive="base">
                                        <p:cTn id="658" dur="500" fill="hold"/>
                                        <p:tgtEl>
                                          <p:spTgt spid="841"/>
                                        </p:tgtEl>
                                        <p:attrNameLst>
                                          <p:attrName>ppt_y</p:attrName>
                                        </p:attrNameLst>
                                      </p:cBhvr>
                                      <p:tavLst>
                                        <p:tav tm="0">
                                          <p:val>
                                            <p:strVal val="0-#ppt_h/2"/>
                                          </p:val>
                                        </p:tav>
                                        <p:tav tm="100000">
                                          <p:val>
                                            <p:strVal val="#ppt_y"/>
                                          </p:val>
                                        </p:tav>
                                      </p:tavLst>
                                    </p:anim>
                                  </p:childTnLst>
                                </p:cTn>
                              </p:par>
                              <p:par>
                                <p:cTn id="659" presetID="2" presetClass="entr" presetSubtype="1" decel="4000" fill="hold" nodeType="withEffect">
                                  <p:stCondLst>
                                    <p:cond delay="1200"/>
                                  </p:stCondLst>
                                  <p:childTnLst>
                                    <p:set>
                                      <p:cBhvr>
                                        <p:cTn id="660" dur="1" fill="hold">
                                          <p:stCondLst>
                                            <p:cond delay="0"/>
                                          </p:stCondLst>
                                        </p:cTn>
                                        <p:tgtEl>
                                          <p:spTgt spid="842"/>
                                        </p:tgtEl>
                                        <p:attrNameLst>
                                          <p:attrName>style.visibility</p:attrName>
                                        </p:attrNameLst>
                                      </p:cBhvr>
                                      <p:to>
                                        <p:strVal val="visible"/>
                                      </p:to>
                                    </p:set>
                                    <p:anim calcmode="lin" valueType="num">
                                      <p:cBhvr additive="base">
                                        <p:cTn id="661" dur="500" fill="hold"/>
                                        <p:tgtEl>
                                          <p:spTgt spid="842"/>
                                        </p:tgtEl>
                                        <p:attrNameLst>
                                          <p:attrName>ppt_x</p:attrName>
                                        </p:attrNameLst>
                                      </p:cBhvr>
                                      <p:tavLst>
                                        <p:tav tm="0">
                                          <p:val>
                                            <p:strVal val="#ppt_x"/>
                                          </p:val>
                                        </p:tav>
                                        <p:tav tm="100000">
                                          <p:val>
                                            <p:strVal val="#ppt_x"/>
                                          </p:val>
                                        </p:tav>
                                      </p:tavLst>
                                    </p:anim>
                                    <p:anim calcmode="lin" valueType="num">
                                      <p:cBhvr additive="base">
                                        <p:cTn id="662" dur="500" fill="hold"/>
                                        <p:tgtEl>
                                          <p:spTgt spid="842"/>
                                        </p:tgtEl>
                                        <p:attrNameLst>
                                          <p:attrName>ppt_y</p:attrName>
                                        </p:attrNameLst>
                                      </p:cBhvr>
                                      <p:tavLst>
                                        <p:tav tm="0">
                                          <p:val>
                                            <p:strVal val="0-#ppt_h/2"/>
                                          </p:val>
                                        </p:tav>
                                        <p:tav tm="100000">
                                          <p:val>
                                            <p:strVal val="#ppt_y"/>
                                          </p:val>
                                        </p:tav>
                                      </p:tavLst>
                                    </p:anim>
                                  </p:childTnLst>
                                </p:cTn>
                              </p:par>
                              <p:par>
                                <p:cTn id="663" presetID="2" presetClass="entr" presetSubtype="1" decel="4000" fill="hold" nodeType="withEffect">
                                  <p:stCondLst>
                                    <p:cond delay="1300"/>
                                  </p:stCondLst>
                                  <p:childTnLst>
                                    <p:set>
                                      <p:cBhvr>
                                        <p:cTn id="664" dur="1" fill="hold">
                                          <p:stCondLst>
                                            <p:cond delay="0"/>
                                          </p:stCondLst>
                                        </p:cTn>
                                        <p:tgtEl>
                                          <p:spTgt spid="843"/>
                                        </p:tgtEl>
                                        <p:attrNameLst>
                                          <p:attrName>style.visibility</p:attrName>
                                        </p:attrNameLst>
                                      </p:cBhvr>
                                      <p:to>
                                        <p:strVal val="visible"/>
                                      </p:to>
                                    </p:set>
                                    <p:anim calcmode="lin" valueType="num">
                                      <p:cBhvr additive="base">
                                        <p:cTn id="665" dur="500" fill="hold"/>
                                        <p:tgtEl>
                                          <p:spTgt spid="843"/>
                                        </p:tgtEl>
                                        <p:attrNameLst>
                                          <p:attrName>ppt_x</p:attrName>
                                        </p:attrNameLst>
                                      </p:cBhvr>
                                      <p:tavLst>
                                        <p:tav tm="0">
                                          <p:val>
                                            <p:strVal val="#ppt_x"/>
                                          </p:val>
                                        </p:tav>
                                        <p:tav tm="100000">
                                          <p:val>
                                            <p:strVal val="#ppt_x"/>
                                          </p:val>
                                        </p:tav>
                                      </p:tavLst>
                                    </p:anim>
                                    <p:anim calcmode="lin" valueType="num">
                                      <p:cBhvr additive="base">
                                        <p:cTn id="666" dur="500" fill="hold"/>
                                        <p:tgtEl>
                                          <p:spTgt spid="843"/>
                                        </p:tgtEl>
                                        <p:attrNameLst>
                                          <p:attrName>ppt_y</p:attrName>
                                        </p:attrNameLst>
                                      </p:cBhvr>
                                      <p:tavLst>
                                        <p:tav tm="0">
                                          <p:val>
                                            <p:strVal val="0-#ppt_h/2"/>
                                          </p:val>
                                        </p:tav>
                                        <p:tav tm="100000">
                                          <p:val>
                                            <p:strVal val="#ppt_y"/>
                                          </p:val>
                                        </p:tav>
                                      </p:tavLst>
                                    </p:anim>
                                  </p:childTnLst>
                                </p:cTn>
                              </p:par>
                              <p:par>
                                <p:cTn id="667" presetID="2" presetClass="entr" presetSubtype="1" decel="4000" fill="hold" nodeType="withEffect">
                                  <p:stCondLst>
                                    <p:cond delay="1400"/>
                                  </p:stCondLst>
                                  <p:childTnLst>
                                    <p:set>
                                      <p:cBhvr>
                                        <p:cTn id="668" dur="1" fill="hold">
                                          <p:stCondLst>
                                            <p:cond delay="0"/>
                                          </p:stCondLst>
                                        </p:cTn>
                                        <p:tgtEl>
                                          <p:spTgt spid="844"/>
                                        </p:tgtEl>
                                        <p:attrNameLst>
                                          <p:attrName>style.visibility</p:attrName>
                                        </p:attrNameLst>
                                      </p:cBhvr>
                                      <p:to>
                                        <p:strVal val="visible"/>
                                      </p:to>
                                    </p:set>
                                    <p:anim calcmode="lin" valueType="num">
                                      <p:cBhvr additive="base">
                                        <p:cTn id="669" dur="500" fill="hold"/>
                                        <p:tgtEl>
                                          <p:spTgt spid="844"/>
                                        </p:tgtEl>
                                        <p:attrNameLst>
                                          <p:attrName>ppt_x</p:attrName>
                                        </p:attrNameLst>
                                      </p:cBhvr>
                                      <p:tavLst>
                                        <p:tav tm="0">
                                          <p:val>
                                            <p:strVal val="#ppt_x"/>
                                          </p:val>
                                        </p:tav>
                                        <p:tav tm="100000">
                                          <p:val>
                                            <p:strVal val="#ppt_x"/>
                                          </p:val>
                                        </p:tav>
                                      </p:tavLst>
                                    </p:anim>
                                    <p:anim calcmode="lin" valueType="num">
                                      <p:cBhvr additive="base">
                                        <p:cTn id="670" dur="500" fill="hold"/>
                                        <p:tgtEl>
                                          <p:spTgt spid="844"/>
                                        </p:tgtEl>
                                        <p:attrNameLst>
                                          <p:attrName>ppt_y</p:attrName>
                                        </p:attrNameLst>
                                      </p:cBhvr>
                                      <p:tavLst>
                                        <p:tav tm="0">
                                          <p:val>
                                            <p:strVal val="0-#ppt_h/2"/>
                                          </p:val>
                                        </p:tav>
                                        <p:tav tm="100000">
                                          <p:val>
                                            <p:strVal val="#ppt_y"/>
                                          </p:val>
                                        </p:tav>
                                      </p:tavLst>
                                    </p:anim>
                                  </p:childTnLst>
                                </p:cTn>
                              </p:par>
                              <p:par>
                                <p:cTn id="671" presetID="2" presetClass="entr" presetSubtype="1" decel="4000" fill="hold" nodeType="withEffect">
                                  <p:stCondLst>
                                    <p:cond delay="1500"/>
                                  </p:stCondLst>
                                  <p:childTnLst>
                                    <p:set>
                                      <p:cBhvr>
                                        <p:cTn id="672" dur="1" fill="hold">
                                          <p:stCondLst>
                                            <p:cond delay="0"/>
                                          </p:stCondLst>
                                        </p:cTn>
                                        <p:tgtEl>
                                          <p:spTgt spid="845"/>
                                        </p:tgtEl>
                                        <p:attrNameLst>
                                          <p:attrName>style.visibility</p:attrName>
                                        </p:attrNameLst>
                                      </p:cBhvr>
                                      <p:to>
                                        <p:strVal val="visible"/>
                                      </p:to>
                                    </p:set>
                                    <p:anim calcmode="lin" valueType="num">
                                      <p:cBhvr additive="base">
                                        <p:cTn id="673" dur="500" fill="hold"/>
                                        <p:tgtEl>
                                          <p:spTgt spid="845"/>
                                        </p:tgtEl>
                                        <p:attrNameLst>
                                          <p:attrName>ppt_x</p:attrName>
                                        </p:attrNameLst>
                                      </p:cBhvr>
                                      <p:tavLst>
                                        <p:tav tm="0">
                                          <p:val>
                                            <p:strVal val="#ppt_x"/>
                                          </p:val>
                                        </p:tav>
                                        <p:tav tm="100000">
                                          <p:val>
                                            <p:strVal val="#ppt_x"/>
                                          </p:val>
                                        </p:tav>
                                      </p:tavLst>
                                    </p:anim>
                                    <p:anim calcmode="lin" valueType="num">
                                      <p:cBhvr additive="base">
                                        <p:cTn id="674" dur="500" fill="hold"/>
                                        <p:tgtEl>
                                          <p:spTgt spid="845"/>
                                        </p:tgtEl>
                                        <p:attrNameLst>
                                          <p:attrName>ppt_y</p:attrName>
                                        </p:attrNameLst>
                                      </p:cBhvr>
                                      <p:tavLst>
                                        <p:tav tm="0">
                                          <p:val>
                                            <p:strVal val="0-#ppt_h/2"/>
                                          </p:val>
                                        </p:tav>
                                        <p:tav tm="100000">
                                          <p:val>
                                            <p:strVal val="#ppt_y"/>
                                          </p:val>
                                        </p:tav>
                                      </p:tavLst>
                                    </p:anim>
                                  </p:childTnLst>
                                </p:cTn>
                              </p:par>
                              <p:par>
                                <p:cTn id="675" presetID="2" presetClass="entr" presetSubtype="1" decel="4000" fill="hold" nodeType="withEffect">
                                  <p:stCondLst>
                                    <p:cond delay="1600"/>
                                  </p:stCondLst>
                                  <p:childTnLst>
                                    <p:set>
                                      <p:cBhvr>
                                        <p:cTn id="676" dur="1" fill="hold">
                                          <p:stCondLst>
                                            <p:cond delay="0"/>
                                          </p:stCondLst>
                                        </p:cTn>
                                        <p:tgtEl>
                                          <p:spTgt spid="846"/>
                                        </p:tgtEl>
                                        <p:attrNameLst>
                                          <p:attrName>style.visibility</p:attrName>
                                        </p:attrNameLst>
                                      </p:cBhvr>
                                      <p:to>
                                        <p:strVal val="visible"/>
                                      </p:to>
                                    </p:set>
                                    <p:anim calcmode="lin" valueType="num">
                                      <p:cBhvr additive="base">
                                        <p:cTn id="677" dur="500" fill="hold"/>
                                        <p:tgtEl>
                                          <p:spTgt spid="846"/>
                                        </p:tgtEl>
                                        <p:attrNameLst>
                                          <p:attrName>ppt_x</p:attrName>
                                        </p:attrNameLst>
                                      </p:cBhvr>
                                      <p:tavLst>
                                        <p:tav tm="0">
                                          <p:val>
                                            <p:strVal val="#ppt_x"/>
                                          </p:val>
                                        </p:tav>
                                        <p:tav tm="100000">
                                          <p:val>
                                            <p:strVal val="#ppt_x"/>
                                          </p:val>
                                        </p:tav>
                                      </p:tavLst>
                                    </p:anim>
                                    <p:anim calcmode="lin" valueType="num">
                                      <p:cBhvr additive="base">
                                        <p:cTn id="678" dur="500" fill="hold"/>
                                        <p:tgtEl>
                                          <p:spTgt spid="846"/>
                                        </p:tgtEl>
                                        <p:attrNameLst>
                                          <p:attrName>ppt_y</p:attrName>
                                        </p:attrNameLst>
                                      </p:cBhvr>
                                      <p:tavLst>
                                        <p:tav tm="0">
                                          <p:val>
                                            <p:strVal val="0-#ppt_h/2"/>
                                          </p:val>
                                        </p:tav>
                                        <p:tav tm="100000">
                                          <p:val>
                                            <p:strVal val="#ppt_y"/>
                                          </p:val>
                                        </p:tav>
                                      </p:tavLst>
                                    </p:anim>
                                  </p:childTnLst>
                                </p:cTn>
                              </p:par>
                              <p:par>
                                <p:cTn id="679" presetID="2" presetClass="entr" presetSubtype="1" decel="4000" fill="hold" nodeType="withEffect">
                                  <p:stCondLst>
                                    <p:cond delay="1700"/>
                                  </p:stCondLst>
                                  <p:childTnLst>
                                    <p:set>
                                      <p:cBhvr>
                                        <p:cTn id="680" dur="1" fill="hold">
                                          <p:stCondLst>
                                            <p:cond delay="0"/>
                                          </p:stCondLst>
                                        </p:cTn>
                                        <p:tgtEl>
                                          <p:spTgt spid="847"/>
                                        </p:tgtEl>
                                        <p:attrNameLst>
                                          <p:attrName>style.visibility</p:attrName>
                                        </p:attrNameLst>
                                      </p:cBhvr>
                                      <p:to>
                                        <p:strVal val="visible"/>
                                      </p:to>
                                    </p:set>
                                    <p:anim calcmode="lin" valueType="num">
                                      <p:cBhvr additive="base">
                                        <p:cTn id="681" dur="500" fill="hold"/>
                                        <p:tgtEl>
                                          <p:spTgt spid="847"/>
                                        </p:tgtEl>
                                        <p:attrNameLst>
                                          <p:attrName>ppt_x</p:attrName>
                                        </p:attrNameLst>
                                      </p:cBhvr>
                                      <p:tavLst>
                                        <p:tav tm="0">
                                          <p:val>
                                            <p:strVal val="#ppt_x"/>
                                          </p:val>
                                        </p:tav>
                                        <p:tav tm="100000">
                                          <p:val>
                                            <p:strVal val="#ppt_x"/>
                                          </p:val>
                                        </p:tav>
                                      </p:tavLst>
                                    </p:anim>
                                    <p:anim calcmode="lin" valueType="num">
                                      <p:cBhvr additive="base">
                                        <p:cTn id="682" dur="500" fill="hold"/>
                                        <p:tgtEl>
                                          <p:spTgt spid="847"/>
                                        </p:tgtEl>
                                        <p:attrNameLst>
                                          <p:attrName>ppt_y</p:attrName>
                                        </p:attrNameLst>
                                      </p:cBhvr>
                                      <p:tavLst>
                                        <p:tav tm="0">
                                          <p:val>
                                            <p:strVal val="0-#ppt_h/2"/>
                                          </p:val>
                                        </p:tav>
                                        <p:tav tm="100000">
                                          <p:val>
                                            <p:strVal val="#ppt_y"/>
                                          </p:val>
                                        </p:tav>
                                      </p:tavLst>
                                    </p:anim>
                                  </p:childTnLst>
                                </p:cTn>
                              </p:par>
                              <p:par>
                                <p:cTn id="683" presetID="2" presetClass="entr" presetSubtype="1" decel="4000" fill="hold" nodeType="withEffect">
                                  <p:stCondLst>
                                    <p:cond delay="1800"/>
                                  </p:stCondLst>
                                  <p:childTnLst>
                                    <p:set>
                                      <p:cBhvr>
                                        <p:cTn id="684" dur="1" fill="hold">
                                          <p:stCondLst>
                                            <p:cond delay="0"/>
                                          </p:stCondLst>
                                        </p:cTn>
                                        <p:tgtEl>
                                          <p:spTgt spid="848"/>
                                        </p:tgtEl>
                                        <p:attrNameLst>
                                          <p:attrName>style.visibility</p:attrName>
                                        </p:attrNameLst>
                                      </p:cBhvr>
                                      <p:to>
                                        <p:strVal val="visible"/>
                                      </p:to>
                                    </p:set>
                                    <p:anim calcmode="lin" valueType="num">
                                      <p:cBhvr additive="base">
                                        <p:cTn id="685" dur="500" fill="hold"/>
                                        <p:tgtEl>
                                          <p:spTgt spid="848"/>
                                        </p:tgtEl>
                                        <p:attrNameLst>
                                          <p:attrName>ppt_x</p:attrName>
                                        </p:attrNameLst>
                                      </p:cBhvr>
                                      <p:tavLst>
                                        <p:tav tm="0">
                                          <p:val>
                                            <p:strVal val="#ppt_x"/>
                                          </p:val>
                                        </p:tav>
                                        <p:tav tm="100000">
                                          <p:val>
                                            <p:strVal val="#ppt_x"/>
                                          </p:val>
                                        </p:tav>
                                      </p:tavLst>
                                    </p:anim>
                                    <p:anim calcmode="lin" valueType="num">
                                      <p:cBhvr additive="base">
                                        <p:cTn id="686" dur="500" fill="hold"/>
                                        <p:tgtEl>
                                          <p:spTgt spid="848"/>
                                        </p:tgtEl>
                                        <p:attrNameLst>
                                          <p:attrName>ppt_y</p:attrName>
                                        </p:attrNameLst>
                                      </p:cBhvr>
                                      <p:tavLst>
                                        <p:tav tm="0">
                                          <p:val>
                                            <p:strVal val="0-#ppt_h/2"/>
                                          </p:val>
                                        </p:tav>
                                        <p:tav tm="100000">
                                          <p:val>
                                            <p:strVal val="#ppt_y"/>
                                          </p:val>
                                        </p:tav>
                                      </p:tavLst>
                                    </p:anim>
                                  </p:childTnLst>
                                </p:cTn>
                              </p:par>
                              <p:par>
                                <p:cTn id="687" presetID="2" presetClass="entr" presetSubtype="1" decel="4000" fill="hold" nodeType="withEffect">
                                  <p:stCondLst>
                                    <p:cond delay="1900"/>
                                  </p:stCondLst>
                                  <p:childTnLst>
                                    <p:set>
                                      <p:cBhvr>
                                        <p:cTn id="688" dur="1" fill="hold">
                                          <p:stCondLst>
                                            <p:cond delay="0"/>
                                          </p:stCondLst>
                                        </p:cTn>
                                        <p:tgtEl>
                                          <p:spTgt spid="849"/>
                                        </p:tgtEl>
                                        <p:attrNameLst>
                                          <p:attrName>style.visibility</p:attrName>
                                        </p:attrNameLst>
                                      </p:cBhvr>
                                      <p:to>
                                        <p:strVal val="visible"/>
                                      </p:to>
                                    </p:set>
                                    <p:anim calcmode="lin" valueType="num">
                                      <p:cBhvr additive="base">
                                        <p:cTn id="689" dur="500" fill="hold"/>
                                        <p:tgtEl>
                                          <p:spTgt spid="849"/>
                                        </p:tgtEl>
                                        <p:attrNameLst>
                                          <p:attrName>ppt_x</p:attrName>
                                        </p:attrNameLst>
                                      </p:cBhvr>
                                      <p:tavLst>
                                        <p:tav tm="0">
                                          <p:val>
                                            <p:strVal val="#ppt_x"/>
                                          </p:val>
                                        </p:tav>
                                        <p:tav tm="100000">
                                          <p:val>
                                            <p:strVal val="#ppt_x"/>
                                          </p:val>
                                        </p:tav>
                                      </p:tavLst>
                                    </p:anim>
                                    <p:anim calcmode="lin" valueType="num">
                                      <p:cBhvr additive="base">
                                        <p:cTn id="690" dur="500" fill="hold"/>
                                        <p:tgtEl>
                                          <p:spTgt spid="849"/>
                                        </p:tgtEl>
                                        <p:attrNameLst>
                                          <p:attrName>ppt_y</p:attrName>
                                        </p:attrNameLst>
                                      </p:cBhvr>
                                      <p:tavLst>
                                        <p:tav tm="0">
                                          <p:val>
                                            <p:strVal val="0-#ppt_h/2"/>
                                          </p:val>
                                        </p:tav>
                                        <p:tav tm="100000">
                                          <p:val>
                                            <p:strVal val="#ppt_y"/>
                                          </p:val>
                                        </p:tav>
                                      </p:tavLst>
                                    </p:anim>
                                  </p:childTnLst>
                                </p:cTn>
                              </p:par>
                              <p:par>
                                <p:cTn id="691" presetID="2" presetClass="entr" presetSubtype="1" decel="4000" fill="hold" nodeType="withEffect">
                                  <p:stCondLst>
                                    <p:cond delay="2000"/>
                                  </p:stCondLst>
                                  <p:childTnLst>
                                    <p:set>
                                      <p:cBhvr>
                                        <p:cTn id="692" dur="1" fill="hold">
                                          <p:stCondLst>
                                            <p:cond delay="0"/>
                                          </p:stCondLst>
                                        </p:cTn>
                                        <p:tgtEl>
                                          <p:spTgt spid="850"/>
                                        </p:tgtEl>
                                        <p:attrNameLst>
                                          <p:attrName>style.visibility</p:attrName>
                                        </p:attrNameLst>
                                      </p:cBhvr>
                                      <p:to>
                                        <p:strVal val="visible"/>
                                      </p:to>
                                    </p:set>
                                    <p:anim calcmode="lin" valueType="num">
                                      <p:cBhvr additive="base">
                                        <p:cTn id="693" dur="500" fill="hold"/>
                                        <p:tgtEl>
                                          <p:spTgt spid="850"/>
                                        </p:tgtEl>
                                        <p:attrNameLst>
                                          <p:attrName>ppt_x</p:attrName>
                                        </p:attrNameLst>
                                      </p:cBhvr>
                                      <p:tavLst>
                                        <p:tav tm="0">
                                          <p:val>
                                            <p:strVal val="#ppt_x"/>
                                          </p:val>
                                        </p:tav>
                                        <p:tav tm="100000">
                                          <p:val>
                                            <p:strVal val="#ppt_x"/>
                                          </p:val>
                                        </p:tav>
                                      </p:tavLst>
                                    </p:anim>
                                    <p:anim calcmode="lin" valueType="num">
                                      <p:cBhvr additive="base">
                                        <p:cTn id="694" dur="500" fill="hold"/>
                                        <p:tgtEl>
                                          <p:spTgt spid="850"/>
                                        </p:tgtEl>
                                        <p:attrNameLst>
                                          <p:attrName>ppt_y</p:attrName>
                                        </p:attrNameLst>
                                      </p:cBhvr>
                                      <p:tavLst>
                                        <p:tav tm="0">
                                          <p:val>
                                            <p:strVal val="0-#ppt_h/2"/>
                                          </p:val>
                                        </p:tav>
                                        <p:tav tm="100000">
                                          <p:val>
                                            <p:strVal val="#ppt_y"/>
                                          </p:val>
                                        </p:tav>
                                      </p:tavLst>
                                    </p:anim>
                                  </p:childTnLst>
                                </p:cTn>
                              </p:par>
                              <p:par>
                                <p:cTn id="695" presetID="2" presetClass="entr" presetSubtype="1" decel="4000" fill="hold" nodeType="withEffect">
                                  <p:stCondLst>
                                    <p:cond delay="2100"/>
                                  </p:stCondLst>
                                  <p:childTnLst>
                                    <p:set>
                                      <p:cBhvr>
                                        <p:cTn id="696" dur="1" fill="hold">
                                          <p:stCondLst>
                                            <p:cond delay="0"/>
                                          </p:stCondLst>
                                        </p:cTn>
                                        <p:tgtEl>
                                          <p:spTgt spid="851"/>
                                        </p:tgtEl>
                                        <p:attrNameLst>
                                          <p:attrName>style.visibility</p:attrName>
                                        </p:attrNameLst>
                                      </p:cBhvr>
                                      <p:to>
                                        <p:strVal val="visible"/>
                                      </p:to>
                                    </p:set>
                                    <p:anim calcmode="lin" valueType="num">
                                      <p:cBhvr additive="base">
                                        <p:cTn id="697" dur="500" fill="hold"/>
                                        <p:tgtEl>
                                          <p:spTgt spid="851"/>
                                        </p:tgtEl>
                                        <p:attrNameLst>
                                          <p:attrName>ppt_x</p:attrName>
                                        </p:attrNameLst>
                                      </p:cBhvr>
                                      <p:tavLst>
                                        <p:tav tm="0">
                                          <p:val>
                                            <p:strVal val="#ppt_x"/>
                                          </p:val>
                                        </p:tav>
                                        <p:tav tm="100000">
                                          <p:val>
                                            <p:strVal val="#ppt_x"/>
                                          </p:val>
                                        </p:tav>
                                      </p:tavLst>
                                    </p:anim>
                                    <p:anim calcmode="lin" valueType="num">
                                      <p:cBhvr additive="base">
                                        <p:cTn id="698" dur="500" fill="hold"/>
                                        <p:tgtEl>
                                          <p:spTgt spid="851"/>
                                        </p:tgtEl>
                                        <p:attrNameLst>
                                          <p:attrName>ppt_y</p:attrName>
                                        </p:attrNameLst>
                                      </p:cBhvr>
                                      <p:tavLst>
                                        <p:tav tm="0">
                                          <p:val>
                                            <p:strVal val="0-#ppt_h/2"/>
                                          </p:val>
                                        </p:tav>
                                        <p:tav tm="100000">
                                          <p:val>
                                            <p:strVal val="#ppt_y"/>
                                          </p:val>
                                        </p:tav>
                                      </p:tavLst>
                                    </p:anim>
                                  </p:childTnLst>
                                </p:cTn>
                              </p:par>
                              <p:par>
                                <p:cTn id="699" presetID="2" presetClass="entr" presetSubtype="1" decel="4000" fill="hold" nodeType="withEffect">
                                  <p:stCondLst>
                                    <p:cond delay="2200"/>
                                  </p:stCondLst>
                                  <p:childTnLst>
                                    <p:set>
                                      <p:cBhvr>
                                        <p:cTn id="700" dur="1" fill="hold">
                                          <p:stCondLst>
                                            <p:cond delay="0"/>
                                          </p:stCondLst>
                                        </p:cTn>
                                        <p:tgtEl>
                                          <p:spTgt spid="852"/>
                                        </p:tgtEl>
                                        <p:attrNameLst>
                                          <p:attrName>style.visibility</p:attrName>
                                        </p:attrNameLst>
                                      </p:cBhvr>
                                      <p:to>
                                        <p:strVal val="visible"/>
                                      </p:to>
                                    </p:set>
                                    <p:anim calcmode="lin" valueType="num">
                                      <p:cBhvr additive="base">
                                        <p:cTn id="701" dur="500" fill="hold"/>
                                        <p:tgtEl>
                                          <p:spTgt spid="852"/>
                                        </p:tgtEl>
                                        <p:attrNameLst>
                                          <p:attrName>ppt_x</p:attrName>
                                        </p:attrNameLst>
                                      </p:cBhvr>
                                      <p:tavLst>
                                        <p:tav tm="0">
                                          <p:val>
                                            <p:strVal val="#ppt_x"/>
                                          </p:val>
                                        </p:tav>
                                        <p:tav tm="100000">
                                          <p:val>
                                            <p:strVal val="#ppt_x"/>
                                          </p:val>
                                        </p:tav>
                                      </p:tavLst>
                                    </p:anim>
                                    <p:anim calcmode="lin" valueType="num">
                                      <p:cBhvr additive="base">
                                        <p:cTn id="702" dur="500" fill="hold"/>
                                        <p:tgtEl>
                                          <p:spTgt spid="852"/>
                                        </p:tgtEl>
                                        <p:attrNameLst>
                                          <p:attrName>ppt_y</p:attrName>
                                        </p:attrNameLst>
                                      </p:cBhvr>
                                      <p:tavLst>
                                        <p:tav tm="0">
                                          <p:val>
                                            <p:strVal val="0-#ppt_h/2"/>
                                          </p:val>
                                        </p:tav>
                                        <p:tav tm="100000">
                                          <p:val>
                                            <p:strVal val="#ppt_y"/>
                                          </p:val>
                                        </p:tav>
                                      </p:tavLst>
                                    </p:anim>
                                  </p:childTnLst>
                                </p:cTn>
                              </p:par>
                              <p:par>
                                <p:cTn id="703" presetID="2" presetClass="entr" presetSubtype="1" decel="4000" fill="hold" nodeType="withEffect">
                                  <p:stCondLst>
                                    <p:cond delay="2300"/>
                                  </p:stCondLst>
                                  <p:childTnLst>
                                    <p:set>
                                      <p:cBhvr>
                                        <p:cTn id="704" dur="1" fill="hold">
                                          <p:stCondLst>
                                            <p:cond delay="0"/>
                                          </p:stCondLst>
                                        </p:cTn>
                                        <p:tgtEl>
                                          <p:spTgt spid="853"/>
                                        </p:tgtEl>
                                        <p:attrNameLst>
                                          <p:attrName>style.visibility</p:attrName>
                                        </p:attrNameLst>
                                      </p:cBhvr>
                                      <p:to>
                                        <p:strVal val="visible"/>
                                      </p:to>
                                    </p:set>
                                    <p:anim calcmode="lin" valueType="num">
                                      <p:cBhvr additive="base">
                                        <p:cTn id="705" dur="500" fill="hold"/>
                                        <p:tgtEl>
                                          <p:spTgt spid="853"/>
                                        </p:tgtEl>
                                        <p:attrNameLst>
                                          <p:attrName>ppt_x</p:attrName>
                                        </p:attrNameLst>
                                      </p:cBhvr>
                                      <p:tavLst>
                                        <p:tav tm="0">
                                          <p:val>
                                            <p:strVal val="#ppt_x"/>
                                          </p:val>
                                        </p:tav>
                                        <p:tav tm="100000">
                                          <p:val>
                                            <p:strVal val="#ppt_x"/>
                                          </p:val>
                                        </p:tav>
                                      </p:tavLst>
                                    </p:anim>
                                    <p:anim calcmode="lin" valueType="num">
                                      <p:cBhvr additive="base">
                                        <p:cTn id="706" dur="500" fill="hold"/>
                                        <p:tgtEl>
                                          <p:spTgt spid="853"/>
                                        </p:tgtEl>
                                        <p:attrNameLst>
                                          <p:attrName>ppt_y</p:attrName>
                                        </p:attrNameLst>
                                      </p:cBhvr>
                                      <p:tavLst>
                                        <p:tav tm="0">
                                          <p:val>
                                            <p:strVal val="0-#ppt_h/2"/>
                                          </p:val>
                                        </p:tav>
                                        <p:tav tm="100000">
                                          <p:val>
                                            <p:strVal val="#ppt_y"/>
                                          </p:val>
                                        </p:tav>
                                      </p:tavLst>
                                    </p:anim>
                                  </p:childTnLst>
                                </p:cTn>
                              </p:par>
                              <p:par>
                                <p:cTn id="707" presetID="2" presetClass="entr" presetSubtype="1" decel="4000" fill="hold" nodeType="withEffect">
                                  <p:stCondLst>
                                    <p:cond delay="2400"/>
                                  </p:stCondLst>
                                  <p:childTnLst>
                                    <p:set>
                                      <p:cBhvr>
                                        <p:cTn id="708" dur="1" fill="hold">
                                          <p:stCondLst>
                                            <p:cond delay="0"/>
                                          </p:stCondLst>
                                        </p:cTn>
                                        <p:tgtEl>
                                          <p:spTgt spid="854"/>
                                        </p:tgtEl>
                                        <p:attrNameLst>
                                          <p:attrName>style.visibility</p:attrName>
                                        </p:attrNameLst>
                                      </p:cBhvr>
                                      <p:to>
                                        <p:strVal val="visible"/>
                                      </p:to>
                                    </p:set>
                                    <p:anim calcmode="lin" valueType="num">
                                      <p:cBhvr additive="base">
                                        <p:cTn id="709" dur="500" fill="hold"/>
                                        <p:tgtEl>
                                          <p:spTgt spid="854"/>
                                        </p:tgtEl>
                                        <p:attrNameLst>
                                          <p:attrName>ppt_x</p:attrName>
                                        </p:attrNameLst>
                                      </p:cBhvr>
                                      <p:tavLst>
                                        <p:tav tm="0">
                                          <p:val>
                                            <p:strVal val="#ppt_x"/>
                                          </p:val>
                                        </p:tav>
                                        <p:tav tm="100000">
                                          <p:val>
                                            <p:strVal val="#ppt_x"/>
                                          </p:val>
                                        </p:tav>
                                      </p:tavLst>
                                    </p:anim>
                                    <p:anim calcmode="lin" valueType="num">
                                      <p:cBhvr additive="base">
                                        <p:cTn id="710" dur="500" fill="hold"/>
                                        <p:tgtEl>
                                          <p:spTgt spid="854"/>
                                        </p:tgtEl>
                                        <p:attrNameLst>
                                          <p:attrName>ppt_y</p:attrName>
                                        </p:attrNameLst>
                                      </p:cBhvr>
                                      <p:tavLst>
                                        <p:tav tm="0">
                                          <p:val>
                                            <p:strVal val="0-#ppt_h/2"/>
                                          </p:val>
                                        </p:tav>
                                        <p:tav tm="100000">
                                          <p:val>
                                            <p:strVal val="#ppt_y"/>
                                          </p:val>
                                        </p:tav>
                                      </p:tavLst>
                                    </p:anim>
                                  </p:childTnLst>
                                </p:cTn>
                              </p:par>
                              <p:par>
                                <p:cTn id="711" presetID="2" presetClass="entr" presetSubtype="1" decel="4000" fill="hold" nodeType="withEffect">
                                  <p:stCondLst>
                                    <p:cond delay="2500"/>
                                  </p:stCondLst>
                                  <p:childTnLst>
                                    <p:set>
                                      <p:cBhvr>
                                        <p:cTn id="712" dur="1" fill="hold">
                                          <p:stCondLst>
                                            <p:cond delay="0"/>
                                          </p:stCondLst>
                                        </p:cTn>
                                        <p:tgtEl>
                                          <p:spTgt spid="855"/>
                                        </p:tgtEl>
                                        <p:attrNameLst>
                                          <p:attrName>style.visibility</p:attrName>
                                        </p:attrNameLst>
                                      </p:cBhvr>
                                      <p:to>
                                        <p:strVal val="visible"/>
                                      </p:to>
                                    </p:set>
                                    <p:anim calcmode="lin" valueType="num">
                                      <p:cBhvr additive="base">
                                        <p:cTn id="713" dur="500" fill="hold"/>
                                        <p:tgtEl>
                                          <p:spTgt spid="855"/>
                                        </p:tgtEl>
                                        <p:attrNameLst>
                                          <p:attrName>ppt_x</p:attrName>
                                        </p:attrNameLst>
                                      </p:cBhvr>
                                      <p:tavLst>
                                        <p:tav tm="0">
                                          <p:val>
                                            <p:strVal val="#ppt_x"/>
                                          </p:val>
                                        </p:tav>
                                        <p:tav tm="100000">
                                          <p:val>
                                            <p:strVal val="#ppt_x"/>
                                          </p:val>
                                        </p:tav>
                                      </p:tavLst>
                                    </p:anim>
                                    <p:anim calcmode="lin" valueType="num">
                                      <p:cBhvr additive="base">
                                        <p:cTn id="714" dur="500" fill="hold"/>
                                        <p:tgtEl>
                                          <p:spTgt spid="855"/>
                                        </p:tgtEl>
                                        <p:attrNameLst>
                                          <p:attrName>ppt_y</p:attrName>
                                        </p:attrNameLst>
                                      </p:cBhvr>
                                      <p:tavLst>
                                        <p:tav tm="0">
                                          <p:val>
                                            <p:strVal val="0-#ppt_h/2"/>
                                          </p:val>
                                        </p:tav>
                                        <p:tav tm="100000">
                                          <p:val>
                                            <p:strVal val="#ppt_y"/>
                                          </p:val>
                                        </p:tav>
                                      </p:tavLst>
                                    </p:anim>
                                  </p:childTnLst>
                                </p:cTn>
                              </p:par>
                              <p:par>
                                <p:cTn id="715" presetID="2" presetClass="entr" presetSubtype="1" decel="4000" fill="hold" nodeType="withEffect">
                                  <p:stCondLst>
                                    <p:cond delay="1100"/>
                                  </p:stCondLst>
                                  <p:childTnLst>
                                    <p:set>
                                      <p:cBhvr>
                                        <p:cTn id="716" dur="1" fill="hold">
                                          <p:stCondLst>
                                            <p:cond delay="0"/>
                                          </p:stCondLst>
                                        </p:cTn>
                                        <p:tgtEl>
                                          <p:spTgt spid="889"/>
                                        </p:tgtEl>
                                        <p:attrNameLst>
                                          <p:attrName>style.visibility</p:attrName>
                                        </p:attrNameLst>
                                      </p:cBhvr>
                                      <p:to>
                                        <p:strVal val="visible"/>
                                      </p:to>
                                    </p:set>
                                    <p:anim calcmode="lin" valueType="num">
                                      <p:cBhvr additive="base">
                                        <p:cTn id="717" dur="500" fill="hold"/>
                                        <p:tgtEl>
                                          <p:spTgt spid="889"/>
                                        </p:tgtEl>
                                        <p:attrNameLst>
                                          <p:attrName>ppt_x</p:attrName>
                                        </p:attrNameLst>
                                      </p:cBhvr>
                                      <p:tavLst>
                                        <p:tav tm="0">
                                          <p:val>
                                            <p:strVal val="#ppt_x"/>
                                          </p:val>
                                        </p:tav>
                                        <p:tav tm="100000">
                                          <p:val>
                                            <p:strVal val="#ppt_x"/>
                                          </p:val>
                                        </p:tav>
                                      </p:tavLst>
                                    </p:anim>
                                    <p:anim calcmode="lin" valueType="num">
                                      <p:cBhvr additive="base">
                                        <p:cTn id="718" dur="500" fill="hold"/>
                                        <p:tgtEl>
                                          <p:spTgt spid="889"/>
                                        </p:tgtEl>
                                        <p:attrNameLst>
                                          <p:attrName>ppt_y</p:attrName>
                                        </p:attrNameLst>
                                      </p:cBhvr>
                                      <p:tavLst>
                                        <p:tav tm="0">
                                          <p:val>
                                            <p:strVal val="0-#ppt_h/2"/>
                                          </p:val>
                                        </p:tav>
                                        <p:tav tm="100000">
                                          <p:val>
                                            <p:strVal val="#ppt_y"/>
                                          </p:val>
                                        </p:tav>
                                      </p:tavLst>
                                    </p:anim>
                                  </p:childTnLst>
                                </p:cTn>
                              </p:par>
                              <p:par>
                                <p:cTn id="719" presetID="2" presetClass="entr" presetSubtype="1" decel="4000" fill="hold" nodeType="withEffect">
                                  <p:stCondLst>
                                    <p:cond delay="1200"/>
                                  </p:stCondLst>
                                  <p:childTnLst>
                                    <p:set>
                                      <p:cBhvr>
                                        <p:cTn id="720" dur="1" fill="hold">
                                          <p:stCondLst>
                                            <p:cond delay="0"/>
                                          </p:stCondLst>
                                        </p:cTn>
                                        <p:tgtEl>
                                          <p:spTgt spid="890"/>
                                        </p:tgtEl>
                                        <p:attrNameLst>
                                          <p:attrName>style.visibility</p:attrName>
                                        </p:attrNameLst>
                                      </p:cBhvr>
                                      <p:to>
                                        <p:strVal val="visible"/>
                                      </p:to>
                                    </p:set>
                                    <p:anim calcmode="lin" valueType="num">
                                      <p:cBhvr additive="base">
                                        <p:cTn id="721" dur="500" fill="hold"/>
                                        <p:tgtEl>
                                          <p:spTgt spid="890"/>
                                        </p:tgtEl>
                                        <p:attrNameLst>
                                          <p:attrName>ppt_x</p:attrName>
                                        </p:attrNameLst>
                                      </p:cBhvr>
                                      <p:tavLst>
                                        <p:tav tm="0">
                                          <p:val>
                                            <p:strVal val="#ppt_x"/>
                                          </p:val>
                                        </p:tav>
                                        <p:tav tm="100000">
                                          <p:val>
                                            <p:strVal val="#ppt_x"/>
                                          </p:val>
                                        </p:tav>
                                      </p:tavLst>
                                    </p:anim>
                                    <p:anim calcmode="lin" valueType="num">
                                      <p:cBhvr additive="base">
                                        <p:cTn id="722" dur="500" fill="hold"/>
                                        <p:tgtEl>
                                          <p:spTgt spid="890"/>
                                        </p:tgtEl>
                                        <p:attrNameLst>
                                          <p:attrName>ppt_y</p:attrName>
                                        </p:attrNameLst>
                                      </p:cBhvr>
                                      <p:tavLst>
                                        <p:tav tm="0">
                                          <p:val>
                                            <p:strVal val="0-#ppt_h/2"/>
                                          </p:val>
                                        </p:tav>
                                        <p:tav tm="100000">
                                          <p:val>
                                            <p:strVal val="#ppt_y"/>
                                          </p:val>
                                        </p:tav>
                                      </p:tavLst>
                                    </p:anim>
                                  </p:childTnLst>
                                </p:cTn>
                              </p:par>
                              <p:par>
                                <p:cTn id="723" presetID="2" presetClass="entr" presetSubtype="1" decel="4000" fill="hold" nodeType="withEffect">
                                  <p:stCondLst>
                                    <p:cond delay="1300"/>
                                  </p:stCondLst>
                                  <p:childTnLst>
                                    <p:set>
                                      <p:cBhvr>
                                        <p:cTn id="724" dur="1" fill="hold">
                                          <p:stCondLst>
                                            <p:cond delay="0"/>
                                          </p:stCondLst>
                                        </p:cTn>
                                        <p:tgtEl>
                                          <p:spTgt spid="891"/>
                                        </p:tgtEl>
                                        <p:attrNameLst>
                                          <p:attrName>style.visibility</p:attrName>
                                        </p:attrNameLst>
                                      </p:cBhvr>
                                      <p:to>
                                        <p:strVal val="visible"/>
                                      </p:to>
                                    </p:set>
                                    <p:anim calcmode="lin" valueType="num">
                                      <p:cBhvr additive="base">
                                        <p:cTn id="725" dur="500" fill="hold"/>
                                        <p:tgtEl>
                                          <p:spTgt spid="891"/>
                                        </p:tgtEl>
                                        <p:attrNameLst>
                                          <p:attrName>ppt_x</p:attrName>
                                        </p:attrNameLst>
                                      </p:cBhvr>
                                      <p:tavLst>
                                        <p:tav tm="0">
                                          <p:val>
                                            <p:strVal val="#ppt_x"/>
                                          </p:val>
                                        </p:tav>
                                        <p:tav tm="100000">
                                          <p:val>
                                            <p:strVal val="#ppt_x"/>
                                          </p:val>
                                        </p:tav>
                                      </p:tavLst>
                                    </p:anim>
                                    <p:anim calcmode="lin" valueType="num">
                                      <p:cBhvr additive="base">
                                        <p:cTn id="726" dur="500" fill="hold"/>
                                        <p:tgtEl>
                                          <p:spTgt spid="891"/>
                                        </p:tgtEl>
                                        <p:attrNameLst>
                                          <p:attrName>ppt_y</p:attrName>
                                        </p:attrNameLst>
                                      </p:cBhvr>
                                      <p:tavLst>
                                        <p:tav tm="0">
                                          <p:val>
                                            <p:strVal val="0-#ppt_h/2"/>
                                          </p:val>
                                        </p:tav>
                                        <p:tav tm="100000">
                                          <p:val>
                                            <p:strVal val="#ppt_y"/>
                                          </p:val>
                                        </p:tav>
                                      </p:tavLst>
                                    </p:anim>
                                  </p:childTnLst>
                                </p:cTn>
                              </p:par>
                              <p:par>
                                <p:cTn id="727" presetID="2" presetClass="entr" presetSubtype="1" decel="4000" fill="hold" nodeType="withEffect">
                                  <p:stCondLst>
                                    <p:cond delay="1400"/>
                                  </p:stCondLst>
                                  <p:childTnLst>
                                    <p:set>
                                      <p:cBhvr>
                                        <p:cTn id="728" dur="1" fill="hold">
                                          <p:stCondLst>
                                            <p:cond delay="0"/>
                                          </p:stCondLst>
                                        </p:cTn>
                                        <p:tgtEl>
                                          <p:spTgt spid="892"/>
                                        </p:tgtEl>
                                        <p:attrNameLst>
                                          <p:attrName>style.visibility</p:attrName>
                                        </p:attrNameLst>
                                      </p:cBhvr>
                                      <p:to>
                                        <p:strVal val="visible"/>
                                      </p:to>
                                    </p:set>
                                    <p:anim calcmode="lin" valueType="num">
                                      <p:cBhvr additive="base">
                                        <p:cTn id="729" dur="500" fill="hold"/>
                                        <p:tgtEl>
                                          <p:spTgt spid="892"/>
                                        </p:tgtEl>
                                        <p:attrNameLst>
                                          <p:attrName>ppt_x</p:attrName>
                                        </p:attrNameLst>
                                      </p:cBhvr>
                                      <p:tavLst>
                                        <p:tav tm="0">
                                          <p:val>
                                            <p:strVal val="#ppt_x"/>
                                          </p:val>
                                        </p:tav>
                                        <p:tav tm="100000">
                                          <p:val>
                                            <p:strVal val="#ppt_x"/>
                                          </p:val>
                                        </p:tav>
                                      </p:tavLst>
                                    </p:anim>
                                    <p:anim calcmode="lin" valueType="num">
                                      <p:cBhvr additive="base">
                                        <p:cTn id="730" dur="500" fill="hold"/>
                                        <p:tgtEl>
                                          <p:spTgt spid="892"/>
                                        </p:tgtEl>
                                        <p:attrNameLst>
                                          <p:attrName>ppt_y</p:attrName>
                                        </p:attrNameLst>
                                      </p:cBhvr>
                                      <p:tavLst>
                                        <p:tav tm="0">
                                          <p:val>
                                            <p:strVal val="0-#ppt_h/2"/>
                                          </p:val>
                                        </p:tav>
                                        <p:tav tm="100000">
                                          <p:val>
                                            <p:strVal val="#ppt_y"/>
                                          </p:val>
                                        </p:tav>
                                      </p:tavLst>
                                    </p:anim>
                                  </p:childTnLst>
                                </p:cTn>
                              </p:par>
                              <p:par>
                                <p:cTn id="731" presetID="2" presetClass="entr" presetSubtype="1" decel="4000" fill="hold" nodeType="withEffect">
                                  <p:stCondLst>
                                    <p:cond delay="1500"/>
                                  </p:stCondLst>
                                  <p:childTnLst>
                                    <p:set>
                                      <p:cBhvr>
                                        <p:cTn id="732" dur="1" fill="hold">
                                          <p:stCondLst>
                                            <p:cond delay="0"/>
                                          </p:stCondLst>
                                        </p:cTn>
                                        <p:tgtEl>
                                          <p:spTgt spid="893"/>
                                        </p:tgtEl>
                                        <p:attrNameLst>
                                          <p:attrName>style.visibility</p:attrName>
                                        </p:attrNameLst>
                                      </p:cBhvr>
                                      <p:to>
                                        <p:strVal val="visible"/>
                                      </p:to>
                                    </p:set>
                                    <p:anim calcmode="lin" valueType="num">
                                      <p:cBhvr additive="base">
                                        <p:cTn id="733" dur="500" fill="hold"/>
                                        <p:tgtEl>
                                          <p:spTgt spid="893"/>
                                        </p:tgtEl>
                                        <p:attrNameLst>
                                          <p:attrName>ppt_x</p:attrName>
                                        </p:attrNameLst>
                                      </p:cBhvr>
                                      <p:tavLst>
                                        <p:tav tm="0">
                                          <p:val>
                                            <p:strVal val="#ppt_x"/>
                                          </p:val>
                                        </p:tav>
                                        <p:tav tm="100000">
                                          <p:val>
                                            <p:strVal val="#ppt_x"/>
                                          </p:val>
                                        </p:tav>
                                      </p:tavLst>
                                    </p:anim>
                                    <p:anim calcmode="lin" valueType="num">
                                      <p:cBhvr additive="base">
                                        <p:cTn id="734" dur="500" fill="hold"/>
                                        <p:tgtEl>
                                          <p:spTgt spid="893"/>
                                        </p:tgtEl>
                                        <p:attrNameLst>
                                          <p:attrName>ppt_y</p:attrName>
                                        </p:attrNameLst>
                                      </p:cBhvr>
                                      <p:tavLst>
                                        <p:tav tm="0">
                                          <p:val>
                                            <p:strVal val="0-#ppt_h/2"/>
                                          </p:val>
                                        </p:tav>
                                        <p:tav tm="100000">
                                          <p:val>
                                            <p:strVal val="#ppt_y"/>
                                          </p:val>
                                        </p:tav>
                                      </p:tavLst>
                                    </p:anim>
                                  </p:childTnLst>
                                </p:cTn>
                              </p:par>
                              <p:par>
                                <p:cTn id="735" presetID="2" presetClass="entr" presetSubtype="1" decel="4000" fill="hold" nodeType="withEffect">
                                  <p:stCondLst>
                                    <p:cond delay="1600"/>
                                  </p:stCondLst>
                                  <p:childTnLst>
                                    <p:set>
                                      <p:cBhvr>
                                        <p:cTn id="736" dur="1" fill="hold">
                                          <p:stCondLst>
                                            <p:cond delay="0"/>
                                          </p:stCondLst>
                                        </p:cTn>
                                        <p:tgtEl>
                                          <p:spTgt spid="894"/>
                                        </p:tgtEl>
                                        <p:attrNameLst>
                                          <p:attrName>style.visibility</p:attrName>
                                        </p:attrNameLst>
                                      </p:cBhvr>
                                      <p:to>
                                        <p:strVal val="visible"/>
                                      </p:to>
                                    </p:set>
                                    <p:anim calcmode="lin" valueType="num">
                                      <p:cBhvr additive="base">
                                        <p:cTn id="737" dur="500" fill="hold"/>
                                        <p:tgtEl>
                                          <p:spTgt spid="894"/>
                                        </p:tgtEl>
                                        <p:attrNameLst>
                                          <p:attrName>ppt_x</p:attrName>
                                        </p:attrNameLst>
                                      </p:cBhvr>
                                      <p:tavLst>
                                        <p:tav tm="0">
                                          <p:val>
                                            <p:strVal val="#ppt_x"/>
                                          </p:val>
                                        </p:tav>
                                        <p:tav tm="100000">
                                          <p:val>
                                            <p:strVal val="#ppt_x"/>
                                          </p:val>
                                        </p:tav>
                                      </p:tavLst>
                                    </p:anim>
                                    <p:anim calcmode="lin" valueType="num">
                                      <p:cBhvr additive="base">
                                        <p:cTn id="738" dur="500" fill="hold"/>
                                        <p:tgtEl>
                                          <p:spTgt spid="894"/>
                                        </p:tgtEl>
                                        <p:attrNameLst>
                                          <p:attrName>ppt_y</p:attrName>
                                        </p:attrNameLst>
                                      </p:cBhvr>
                                      <p:tavLst>
                                        <p:tav tm="0">
                                          <p:val>
                                            <p:strVal val="0-#ppt_h/2"/>
                                          </p:val>
                                        </p:tav>
                                        <p:tav tm="100000">
                                          <p:val>
                                            <p:strVal val="#ppt_y"/>
                                          </p:val>
                                        </p:tav>
                                      </p:tavLst>
                                    </p:anim>
                                  </p:childTnLst>
                                </p:cTn>
                              </p:par>
                              <p:par>
                                <p:cTn id="739" presetID="2" presetClass="entr" presetSubtype="1" decel="4000" fill="hold" nodeType="withEffect">
                                  <p:stCondLst>
                                    <p:cond delay="1700"/>
                                  </p:stCondLst>
                                  <p:childTnLst>
                                    <p:set>
                                      <p:cBhvr>
                                        <p:cTn id="740" dur="1" fill="hold">
                                          <p:stCondLst>
                                            <p:cond delay="0"/>
                                          </p:stCondLst>
                                        </p:cTn>
                                        <p:tgtEl>
                                          <p:spTgt spid="895"/>
                                        </p:tgtEl>
                                        <p:attrNameLst>
                                          <p:attrName>style.visibility</p:attrName>
                                        </p:attrNameLst>
                                      </p:cBhvr>
                                      <p:to>
                                        <p:strVal val="visible"/>
                                      </p:to>
                                    </p:set>
                                    <p:anim calcmode="lin" valueType="num">
                                      <p:cBhvr additive="base">
                                        <p:cTn id="741" dur="500" fill="hold"/>
                                        <p:tgtEl>
                                          <p:spTgt spid="895"/>
                                        </p:tgtEl>
                                        <p:attrNameLst>
                                          <p:attrName>ppt_x</p:attrName>
                                        </p:attrNameLst>
                                      </p:cBhvr>
                                      <p:tavLst>
                                        <p:tav tm="0">
                                          <p:val>
                                            <p:strVal val="#ppt_x"/>
                                          </p:val>
                                        </p:tav>
                                        <p:tav tm="100000">
                                          <p:val>
                                            <p:strVal val="#ppt_x"/>
                                          </p:val>
                                        </p:tav>
                                      </p:tavLst>
                                    </p:anim>
                                    <p:anim calcmode="lin" valueType="num">
                                      <p:cBhvr additive="base">
                                        <p:cTn id="742" dur="500" fill="hold"/>
                                        <p:tgtEl>
                                          <p:spTgt spid="895"/>
                                        </p:tgtEl>
                                        <p:attrNameLst>
                                          <p:attrName>ppt_y</p:attrName>
                                        </p:attrNameLst>
                                      </p:cBhvr>
                                      <p:tavLst>
                                        <p:tav tm="0">
                                          <p:val>
                                            <p:strVal val="0-#ppt_h/2"/>
                                          </p:val>
                                        </p:tav>
                                        <p:tav tm="100000">
                                          <p:val>
                                            <p:strVal val="#ppt_y"/>
                                          </p:val>
                                        </p:tav>
                                      </p:tavLst>
                                    </p:anim>
                                  </p:childTnLst>
                                </p:cTn>
                              </p:par>
                              <p:par>
                                <p:cTn id="743" presetID="2" presetClass="entr" presetSubtype="1" decel="4000" fill="hold" nodeType="withEffect">
                                  <p:stCondLst>
                                    <p:cond delay="1800"/>
                                  </p:stCondLst>
                                  <p:childTnLst>
                                    <p:set>
                                      <p:cBhvr>
                                        <p:cTn id="744" dur="1" fill="hold">
                                          <p:stCondLst>
                                            <p:cond delay="0"/>
                                          </p:stCondLst>
                                        </p:cTn>
                                        <p:tgtEl>
                                          <p:spTgt spid="896"/>
                                        </p:tgtEl>
                                        <p:attrNameLst>
                                          <p:attrName>style.visibility</p:attrName>
                                        </p:attrNameLst>
                                      </p:cBhvr>
                                      <p:to>
                                        <p:strVal val="visible"/>
                                      </p:to>
                                    </p:set>
                                    <p:anim calcmode="lin" valueType="num">
                                      <p:cBhvr additive="base">
                                        <p:cTn id="745" dur="500" fill="hold"/>
                                        <p:tgtEl>
                                          <p:spTgt spid="896"/>
                                        </p:tgtEl>
                                        <p:attrNameLst>
                                          <p:attrName>ppt_x</p:attrName>
                                        </p:attrNameLst>
                                      </p:cBhvr>
                                      <p:tavLst>
                                        <p:tav tm="0">
                                          <p:val>
                                            <p:strVal val="#ppt_x"/>
                                          </p:val>
                                        </p:tav>
                                        <p:tav tm="100000">
                                          <p:val>
                                            <p:strVal val="#ppt_x"/>
                                          </p:val>
                                        </p:tav>
                                      </p:tavLst>
                                    </p:anim>
                                    <p:anim calcmode="lin" valueType="num">
                                      <p:cBhvr additive="base">
                                        <p:cTn id="746" dur="500" fill="hold"/>
                                        <p:tgtEl>
                                          <p:spTgt spid="896"/>
                                        </p:tgtEl>
                                        <p:attrNameLst>
                                          <p:attrName>ppt_y</p:attrName>
                                        </p:attrNameLst>
                                      </p:cBhvr>
                                      <p:tavLst>
                                        <p:tav tm="0">
                                          <p:val>
                                            <p:strVal val="0-#ppt_h/2"/>
                                          </p:val>
                                        </p:tav>
                                        <p:tav tm="100000">
                                          <p:val>
                                            <p:strVal val="#ppt_y"/>
                                          </p:val>
                                        </p:tav>
                                      </p:tavLst>
                                    </p:anim>
                                  </p:childTnLst>
                                </p:cTn>
                              </p:par>
                              <p:par>
                                <p:cTn id="747" presetID="2" presetClass="entr" presetSubtype="1" decel="4000" fill="hold" nodeType="withEffect">
                                  <p:stCondLst>
                                    <p:cond delay="1900"/>
                                  </p:stCondLst>
                                  <p:childTnLst>
                                    <p:set>
                                      <p:cBhvr>
                                        <p:cTn id="748" dur="1" fill="hold">
                                          <p:stCondLst>
                                            <p:cond delay="0"/>
                                          </p:stCondLst>
                                        </p:cTn>
                                        <p:tgtEl>
                                          <p:spTgt spid="897"/>
                                        </p:tgtEl>
                                        <p:attrNameLst>
                                          <p:attrName>style.visibility</p:attrName>
                                        </p:attrNameLst>
                                      </p:cBhvr>
                                      <p:to>
                                        <p:strVal val="visible"/>
                                      </p:to>
                                    </p:set>
                                    <p:anim calcmode="lin" valueType="num">
                                      <p:cBhvr additive="base">
                                        <p:cTn id="749" dur="500" fill="hold"/>
                                        <p:tgtEl>
                                          <p:spTgt spid="897"/>
                                        </p:tgtEl>
                                        <p:attrNameLst>
                                          <p:attrName>ppt_x</p:attrName>
                                        </p:attrNameLst>
                                      </p:cBhvr>
                                      <p:tavLst>
                                        <p:tav tm="0">
                                          <p:val>
                                            <p:strVal val="#ppt_x"/>
                                          </p:val>
                                        </p:tav>
                                        <p:tav tm="100000">
                                          <p:val>
                                            <p:strVal val="#ppt_x"/>
                                          </p:val>
                                        </p:tav>
                                      </p:tavLst>
                                    </p:anim>
                                    <p:anim calcmode="lin" valueType="num">
                                      <p:cBhvr additive="base">
                                        <p:cTn id="750" dur="500" fill="hold"/>
                                        <p:tgtEl>
                                          <p:spTgt spid="897"/>
                                        </p:tgtEl>
                                        <p:attrNameLst>
                                          <p:attrName>ppt_y</p:attrName>
                                        </p:attrNameLst>
                                      </p:cBhvr>
                                      <p:tavLst>
                                        <p:tav tm="0">
                                          <p:val>
                                            <p:strVal val="0-#ppt_h/2"/>
                                          </p:val>
                                        </p:tav>
                                        <p:tav tm="100000">
                                          <p:val>
                                            <p:strVal val="#ppt_y"/>
                                          </p:val>
                                        </p:tav>
                                      </p:tavLst>
                                    </p:anim>
                                  </p:childTnLst>
                                </p:cTn>
                              </p:par>
                              <p:par>
                                <p:cTn id="751" presetID="2" presetClass="entr" presetSubtype="1" decel="4000" fill="hold" nodeType="withEffect">
                                  <p:stCondLst>
                                    <p:cond delay="2000"/>
                                  </p:stCondLst>
                                  <p:childTnLst>
                                    <p:set>
                                      <p:cBhvr>
                                        <p:cTn id="752" dur="1" fill="hold">
                                          <p:stCondLst>
                                            <p:cond delay="0"/>
                                          </p:stCondLst>
                                        </p:cTn>
                                        <p:tgtEl>
                                          <p:spTgt spid="898"/>
                                        </p:tgtEl>
                                        <p:attrNameLst>
                                          <p:attrName>style.visibility</p:attrName>
                                        </p:attrNameLst>
                                      </p:cBhvr>
                                      <p:to>
                                        <p:strVal val="visible"/>
                                      </p:to>
                                    </p:set>
                                    <p:anim calcmode="lin" valueType="num">
                                      <p:cBhvr additive="base">
                                        <p:cTn id="753" dur="500" fill="hold"/>
                                        <p:tgtEl>
                                          <p:spTgt spid="898"/>
                                        </p:tgtEl>
                                        <p:attrNameLst>
                                          <p:attrName>ppt_x</p:attrName>
                                        </p:attrNameLst>
                                      </p:cBhvr>
                                      <p:tavLst>
                                        <p:tav tm="0">
                                          <p:val>
                                            <p:strVal val="#ppt_x"/>
                                          </p:val>
                                        </p:tav>
                                        <p:tav tm="100000">
                                          <p:val>
                                            <p:strVal val="#ppt_x"/>
                                          </p:val>
                                        </p:tav>
                                      </p:tavLst>
                                    </p:anim>
                                    <p:anim calcmode="lin" valueType="num">
                                      <p:cBhvr additive="base">
                                        <p:cTn id="754" dur="500" fill="hold"/>
                                        <p:tgtEl>
                                          <p:spTgt spid="898"/>
                                        </p:tgtEl>
                                        <p:attrNameLst>
                                          <p:attrName>ppt_y</p:attrName>
                                        </p:attrNameLst>
                                      </p:cBhvr>
                                      <p:tavLst>
                                        <p:tav tm="0">
                                          <p:val>
                                            <p:strVal val="0-#ppt_h/2"/>
                                          </p:val>
                                        </p:tav>
                                        <p:tav tm="100000">
                                          <p:val>
                                            <p:strVal val="#ppt_y"/>
                                          </p:val>
                                        </p:tav>
                                      </p:tavLst>
                                    </p:anim>
                                  </p:childTnLst>
                                </p:cTn>
                              </p:par>
                              <p:par>
                                <p:cTn id="755" presetID="2" presetClass="entr" presetSubtype="1" decel="4000" fill="hold" nodeType="withEffect">
                                  <p:stCondLst>
                                    <p:cond delay="2100"/>
                                  </p:stCondLst>
                                  <p:childTnLst>
                                    <p:set>
                                      <p:cBhvr>
                                        <p:cTn id="756" dur="1" fill="hold">
                                          <p:stCondLst>
                                            <p:cond delay="0"/>
                                          </p:stCondLst>
                                        </p:cTn>
                                        <p:tgtEl>
                                          <p:spTgt spid="899"/>
                                        </p:tgtEl>
                                        <p:attrNameLst>
                                          <p:attrName>style.visibility</p:attrName>
                                        </p:attrNameLst>
                                      </p:cBhvr>
                                      <p:to>
                                        <p:strVal val="visible"/>
                                      </p:to>
                                    </p:set>
                                    <p:anim calcmode="lin" valueType="num">
                                      <p:cBhvr additive="base">
                                        <p:cTn id="757" dur="500" fill="hold"/>
                                        <p:tgtEl>
                                          <p:spTgt spid="899"/>
                                        </p:tgtEl>
                                        <p:attrNameLst>
                                          <p:attrName>ppt_x</p:attrName>
                                        </p:attrNameLst>
                                      </p:cBhvr>
                                      <p:tavLst>
                                        <p:tav tm="0">
                                          <p:val>
                                            <p:strVal val="#ppt_x"/>
                                          </p:val>
                                        </p:tav>
                                        <p:tav tm="100000">
                                          <p:val>
                                            <p:strVal val="#ppt_x"/>
                                          </p:val>
                                        </p:tav>
                                      </p:tavLst>
                                    </p:anim>
                                    <p:anim calcmode="lin" valueType="num">
                                      <p:cBhvr additive="base">
                                        <p:cTn id="758" dur="500" fill="hold"/>
                                        <p:tgtEl>
                                          <p:spTgt spid="899"/>
                                        </p:tgtEl>
                                        <p:attrNameLst>
                                          <p:attrName>ppt_y</p:attrName>
                                        </p:attrNameLst>
                                      </p:cBhvr>
                                      <p:tavLst>
                                        <p:tav tm="0">
                                          <p:val>
                                            <p:strVal val="0-#ppt_h/2"/>
                                          </p:val>
                                        </p:tav>
                                        <p:tav tm="100000">
                                          <p:val>
                                            <p:strVal val="#ppt_y"/>
                                          </p:val>
                                        </p:tav>
                                      </p:tavLst>
                                    </p:anim>
                                  </p:childTnLst>
                                </p:cTn>
                              </p:par>
                              <p:par>
                                <p:cTn id="759" presetID="2" presetClass="entr" presetSubtype="1" decel="4000" fill="hold" nodeType="withEffect">
                                  <p:stCondLst>
                                    <p:cond delay="2200"/>
                                  </p:stCondLst>
                                  <p:childTnLst>
                                    <p:set>
                                      <p:cBhvr>
                                        <p:cTn id="760" dur="1" fill="hold">
                                          <p:stCondLst>
                                            <p:cond delay="0"/>
                                          </p:stCondLst>
                                        </p:cTn>
                                        <p:tgtEl>
                                          <p:spTgt spid="900"/>
                                        </p:tgtEl>
                                        <p:attrNameLst>
                                          <p:attrName>style.visibility</p:attrName>
                                        </p:attrNameLst>
                                      </p:cBhvr>
                                      <p:to>
                                        <p:strVal val="visible"/>
                                      </p:to>
                                    </p:set>
                                    <p:anim calcmode="lin" valueType="num">
                                      <p:cBhvr additive="base">
                                        <p:cTn id="761" dur="500" fill="hold"/>
                                        <p:tgtEl>
                                          <p:spTgt spid="900"/>
                                        </p:tgtEl>
                                        <p:attrNameLst>
                                          <p:attrName>ppt_x</p:attrName>
                                        </p:attrNameLst>
                                      </p:cBhvr>
                                      <p:tavLst>
                                        <p:tav tm="0">
                                          <p:val>
                                            <p:strVal val="#ppt_x"/>
                                          </p:val>
                                        </p:tav>
                                        <p:tav tm="100000">
                                          <p:val>
                                            <p:strVal val="#ppt_x"/>
                                          </p:val>
                                        </p:tav>
                                      </p:tavLst>
                                    </p:anim>
                                    <p:anim calcmode="lin" valueType="num">
                                      <p:cBhvr additive="base">
                                        <p:cTn id="762" dur="500" fill="hold"/>
                                        <p:tgtEl>
                                          <p:spTgt spid="900"/>
                                        </p:tgtEl>
                                        <p:attrNameLst>
                                          <p:attrName>ppt_y</p:attrName>
                                        </p:attrNameLst>
                                      </p:cBhvr>
                                      <p:tavLst>
                                        <p:tav tm="0">
                                          <p:val>
                                            <p:strVal val="0-#ppt_h/2"/>
                                          </p:val>
                                        </p:tav>
                                        <p:tav tm="100000">
                                          <p:val>
                                            <p:strVal val="#ppt_y"/>
                                          </p:val>
                                        </p:tav>
                                      </p:tavLst>
                                    </p:anim>
                                  </p:childTnLst>
                                </p:cTn>
                              </p:par>
                              <p:par>
                                <p:cTn id="763" presetID="2" presetClass="entr" presetSubtype="1" decel="4000" fill="hold" nodeType="withEffect">
                                  <p:stCondLst>
                                    <p:cond delay="2300"/>
                                  </p:stCondLst>
                                  <p:childTnLst>
                                    <p:set>
                                      <p:cBhvr>
                                        <p:cTn id="764" dur="1" fill="hold">
                                          <p:stCondLst>
                                            <p:cond delay="0"/>
                                          </p:stCondLst>
                                        </p:cTn>
                                        <p:tgtEl>
                                          <p:spTgt spid="901"/>
                                        </p:tgtEl>
                                        <p:attrNameLst>
                                          <p:attrName>style.visibility</p:attrName>
                                        </p:attrNameLst>
                                      </p:cBhvr>
                                      <p:to>
                                        <p:strVal val="visible"/>
                                      </p:to>
                                    </p:set>
                                    <p:anim calcmode="lin" valueType="num">
                                      <p:cBhvr additive="base">
                                        <p:cTn id="765" dur="500" fill="hold"/>
                                        <p:tgtEl>
                                          <p:spTgt spid="901"/>
                                        </p:tgtEl>
                                        <p:attrNameLst>
                                          <p:attrName>ppt_x</p:attrName>
                                        </p:attrNameLst>
                                      </p:cBhvr>
                                      <p:tavLst>
                                        <p:tav tm="0">
                                          <p:val>
                                            <p:strVal val="#ppt_x"/>
                                          </p:val>
                                        </p:tav>
                                        <p:tav tm="100000">
                                          <p:val>
                                            <p:strVal val="#ppt_x"/>
                                          </p:val>
                                        </p:tav>
                                      </p:tavLst>
                                    </p:anim>
                                    <p:anim calcmode="lin" valueType="num">
                                      <p:cBhvr additive="base">
                                        <p:cTn id="766" dur="500" fill="hold"/>
                                        <p:tgtEl>
                                          <p:spTgt spid="901"/>
                                        </p:tgtEl>
                                        <p:attrNameLst>
                                          <p:attrName>ppt_y</p:attrName>
                                        </p:attrNameLst>
                                      </p:cBhvr>
                                      <p:tavLst>
                                        <p:tav tm="0">
                                          <p:val>
                                            <p:strVal val="0-#ppt_h/2"/>
                                          </p:val>
                                        </p:tav>
                                        <p:tav tm="100000">
                                          <p:val>
                                            <p:strVal val="#ppt_y"/>
                                          </p:val>
                                        </p:tav>
                                      </p:tavLst>
                                    </p:anim>
                                  </p:childTnLst>
                                </p:cTn>
                              </p:par>
                              <p:par>
                                <p:cTn id="767" presetID="2" presetClass="entr" presetSubtype="1" decel="4000" fill="hold" nodeType="withEffect">
                                  <p:stCondLst>
                                    <p:cond delay="2400"/>
                                  </p:stCondLst>
                                  <p:childTnLst>
                                    <p:set>
                                      <p:cBhvr>
                                        <p:cTn id="768" dur="1" fill="hold">
                                          <p:stCondLst>
                                            <p:cond delay="0"/>
                                          </p:stCondLst>
                                        </p:cTn>
                                        <p:tgtEl>
                                          <p:spTgt spid="902"/>
                                        </p:tgtEl>
                                        <p:attrNameLst>
                                          <p:attrName>style.visibility</p:attrName>
                                        </p:attrNameLst>
                                      </p:cBhvr>
                                      <p:to>
                                        <p:strVal val="visible"/>
                                      </p:to>
                                    </p:set>
                                    <p:anim calcmode="lin" valueType="num">
                                      <p:cBhvr additive="base">
                                        <p:cTn id="769" dur="500" fill="hold"/>
                                        <p:tgtEl>
                                          <p:spTgt spid="902"/>
                                        </p:tgtEl>
                                        <p:attrNameLst>
                                          <p:attrName>ppt_x</p:attrName>
                                        </p:attrNameLst>
                                      </p:cBhvr>
                                      <p:tavLst>
                                        <p:tav tm="0">
                                          <p:val>
                                            <p:strVal val="#ppt_x"/>
                                          </p:val>
                                        </p:tav>
                                        <p:tav tm="100000">
                                          <p:val>
                                            <p:strVal val="#ppt_x"/>
                                          </p:val>
                                        </p:tav>
                                      </p:tavLst>
                                    </p:anim>
                                    <p:anim calcmode="lin" valueType="num">
                                      <p:cBhvr additive="base">
                                        <p:cTn id="770" dur="500" fill="hold"/>
                                        <p:tgtEl>
                                          <p:spTgt spid="902"/>
                                        </p:tgtEl>
                                        <p:attrNameLst>
                                          <p:attrName>ppt_y</p:attrName>
                                        </p:attrNameLst>
                                      </p:cBhvr>
                                      <p:tavLst>
                                        <p:tav tm="0">
                                          <p:val>
                                            <p:strVal val="0-#ppt_h/2"/>
                                          </p:val>
                                        </p:tav>
                                        <p:tav tm="100000">
                                          <p:val>
                                            <p:strVal val="#ppt_y"/>
                                          </p:val>
                                        </p:tav>
                                      </p:tavLst>
                                    </p:anim>
                                  </p:childTnLst>
                                </p:cTn>
                              </p:par>
                              <p:par>
                                <p:cTn id="771" presetID="2" presetClass="entr" presetSubtype="1" decel="4000" fill="hold" nodeType="withEffect">
                                  <p:stCondLst>
                                    <p:cond delay="2500"/>
                                  </p:stCondLst>
                                  <p:childTnLst>
                                    <p:set>
                                      <p:cBhvr>
                                        <p:cTn id="772" dur="1" fill="hold">
                                          <p:stCondLst>
                                            <p:cond delay="0"/>
                                          </p:stCondLst>
                                        </p:cTn>
                                        <p:tgtEl>
                                          <p:spTgt spid="903"/>
                                        </p:tgtEl>
                                        <p:attrNameLst>
                                          <p:attrName>style.visibility</p:attrName>
                                        </p:attrNameLst>
                                      </p:cBhvr>
                                      <p:to>
                                        <p:strVal val="visible"/>
                                      </p:to>
                                    </p:set>
                                    <p:anim calcmode="lin" valueType="num">
                                      <p:cBhvr additive="base">
                                        <p:cTn id="773" dur="500" fill="hold"/>
                                        <p:tgtEl>
                                          <p:spTgt spid="903"/>
                                        </p:tgtEl>
                                        <p:attrNameLst>
                                          <p:attrName>ppt_x</p:attrName>
                                        </p:attrNameLst>
                                      </p:cBhvr>
                                      <p:tavLst>
                                        <p:tav tm="0">
                                          <p:val>
                                            <p:strVal val="#ppt_x"/>
                                          </p:val>
                                        </p:tav>
                                        <p:tav tm="100000">
                                          <p:val>
                                            <p:strVal val="#ppt_x"/>
                                          </p:val>
                                        </p:tav>
                                      </p:tavLst>
                                    </p:anim>
                                    <p:anim calcmode="lin" valueType="num">
                                      <p:cBhvr additive="base">
                                        <p:cTn id="774" dur="500" fill="hold"/>
                                        <p:tgtEl>
                                          <p:spTgt spid="903"/>
                                        </p:tgtEl>
                                        <p:attrNameLst>
                                          <p:attrName>ppt_y</p:attrName>
                                        </p:attrNameLst>
                                      </p:cBhvr>
                                      <p:tavLst>
                                        <p:tav tm="0">
                                          <p:val>
                                            <p:strVal val="0-#ppt_h/2"/>
                                          </p:val>
                                        </p:tav>
                                        <p:tav tm="100000">
                                          <p:val>
                                            <p:strVal val="#ppt_y"/>
                                          </p:val>
                                        </p:tav>
                                      </p:tavLst>
                                    </p:anim>
                                  </p:childTnLst>
                                </p:cTn>
                              </p:par>
                              <p:par>
                                <p:cTn id="775" presetID="2" presetClass="entr" presetSubtype="1" decel="4000" fill="hold" nodeType="withEffect">
                                  <p:stCondLst>
                                    <p:cond delay="2600"/>
                                  </p:stCondLst>
                                  <p:childTnLst>
                                    <p:set>
                                      <p:cBhvr>
                                        <p:cTn id="776" dur="1" fill="hold">
                                          <p:stCondLst>
                                            <p:cond delay="0"/>
                                          </p:stCondLst>
                                        </p:cTn>
                                        <p:tgtEl>
                                          <p:spTgt spid="904"/>
                                        </p:tgtEl>
                                        <p:attrNameLst>
                                          <p:attrName>style.visibility</p:attrName>
                                        </p:attrNameLst>
                                      </p:cBhvr>
                                      <p:to>
                                        <p:strVal val="visible"/>
                                      </p:to>
                                    </p:set>
                                    <p:anim calcmode="lin" valueType="num">
                                      <p:cBhvr additive="base">
                                        <p:cTn id="777" dur="500" fill="hold"/>
                                        <p:tgtEl>
                                          <p:spTgt spid="904"/>
                                        </p:tgtEl>
                                        <p:attrNameLst>
                                          <p:attrName>ppt_x</p:attrName>
                                        </p:attrNameLst>
                                      </p:cBhvr>
                                      <p:tavLst>
                                        <p:tav tm="0">
                                          <p:val>
                                            <p:strVal val="#ppt_x"/>
                                          </p:val>
                                        </p:tav>
                                        <p:tav tm="100000">
                                          <p:val>
                                            <p:strVal val="#ppt_x"/>
                                          </p:val>
                                        </p:tav>
                                      </p:tavLst>
                                    </p:anim>
                                    <p:anim calcmode="lin" valueType="num">
                                      <p:cBhvr additive="base">
                                        <p:cTn id="778" dur="500" fill="hold"/>
                                        <p:tgtEl>
                                          <p:spTgt spid="904"/>
                                        </p:tgtEl>
                                        <p:attrNameLst>
                                          <p:attrName>ppt_y</p:attrName>
                                        </p:attrNameLst>
                                      </p:cBhvr>
                                      <p:tavLst>
                                        <p:tav tm="0">
                                          <p:val>
                                            <p:strVal val="0-#ppt_h/2"/>
                                          </p:val>
                                        </p:tav>
                                        <p:tav tm="100000">
                                          <p:val>
                                            <p:strVal val="#ppt_y"/>
                                          </p:val>
                                        </p:tav>
                                      </p:tavLst>
                                    </p:anim>
                                  </p:childTnLst>
                                </p:cTn>
                              </p:par>
                              <p:par>
                                <p:cTn id="779" presetID="2" presetClass="entr" presetSubtype="1" decel="4000" fill="hold" nodeType="withEffect">
                                  <p:stCondLst>
                                    <p:cond delay="1200"/>
                                  </p:stCondLst>
                                  <p:childTnLst>
                                    <p:set>
                                      <p:cBhvr>
                                        <p:cTn id="780" dur="1" fill="hold">
                                          <p:stCondLst>
                                            <p:cond delay="0"/>
                                          </p:stCondLst>
                                        </p:cTn>
                                        <p:tgtEl>
                                          <p:spTgt spid="938"/>
                                        </p:tgtEl>
                                        <p:attrNameLst>
                                          <p:attrName>style.visibility</p:attrName>
                                        </p:attrNameLst>
                                      </p:cBhvr>
                                      <p:to>
                                        <p:strVal val="visible"/>
                                      </p:to>
                                    </p:set>
                                    <p:anim calcmode="lin" valueType="num">
                                      <p:cBhvr additive="base">
                                        <p:cTn id="781" dur="500" fill="hold"/>
                                        <p:tgtEl>
                                          <p:spTgt spid="938"/>
                                        </p:tgtEl>
                                        <p:attrNameLst>
                                          <p:attrName>ppt_x</p:attrName>
                                        </p:attrNameLst>
                                      </p:cBhvr>
                                      <p:tavLst>
                                        <p:tav tm="0">
                                          <p:val>
                                            <p:strVal val="#ppt_x"/>
                                          </p:val>
                                        </p:tav>
                                        <p:tav tm="100000">
                                          <p:val>
                                            <p:strVal val="#ppt_x"/>
                                          </p:val>
                                        </p:tav>
                                      </p:tavLst>
                                    </p:anim>
                                    <p:anim calcmode="lin" valueType="num">
                                      <p:cBhvr additive="base">
                                        <p:cTn id="782" dur="500" fill="hold"/>
                                        <p:tgtEl>
                                          <p:spTgt spid="938"/>
                                        </p:tgtEl>
                                        <p:attrNameLst>
                                          <p:attrName>ppt_y</p:attrName>
                                        </p:attrNameLst>
                                      </p:cBhvr>
                                      <p:tavLst>
                                        <p:tav tm="0">
                                          <p:val>
                                            <p:strVal val="0-#ppt_h/2"/>
                                          </p:val>
                                        </p:tav>
                                        <p:tav tm="100000">
                                          <p:val>
                                            <p:strVal val="#ppt_y"/>
                                          </p:val>
                                        </p:tav>
                                      </p:tavLst>
                                    </p:anim>
                                  </p:childTnLst>
                                </p:cTn>
                              </p:par>
                              <p:par>
                                <p:cTn id="783" presetID="2" presetClass="entr" presetSubtype="1" decel="4000" fill="hold" nodeType="withEffect">
                                  <p:stCondLst>
                                    <p:cond delay="1300"/>
                                  </p:stCondLst>
                                  <p:childTnLst>
                                    <p:set>
                                      <p:cBhvr>
                                        <p:cTn id="784" dur="1" fill="hold">
                                          <p:stCondLst>
                                            <p:cond delay="0"/>
                                          </p:stCondLst>
                                        </p:cTn>
                                        <p:tgtEl>
                                          <p:spTgt spid="939"/>
                                        </p:tgtEl>
                                        <p:attrNameLst>
                                          <p:attrName>style.visibility</p:attrName>
                                        </p:attrNameLst>
                                      </p:cBhvr>
                                      <p:to>
                                        <p:strVal val="visible"/>
                                      </p:to>
                                    </p:set>
                                    <p:anim calcmode="lin" valueType="num">
                                      <p:cBhvr additive="base">
                                        <p:cTn id="785" dur="500" fill="hold"/>
                                        <p:tgtEl>
                                          <p:spTgt spid="939"/>
                                        </p:tgtEl>
                                        <p:attrNameLst>
                                          <p:attrName>ppt_x</p:attrName>
                                        </p:attrNameLst>
                                      </p:cBhvr>
                                      <p:tavLst>
                                        <p:tav tm="0">
                                          <p:val>
                                            <p:strVal val="#ppt_x"/>
                                          </p:val>
                                        </p:tav>
                                        <p:tav tm="100000">
                                          <p:val>
                                            <p:strVal val="#ppt_x"/>
                                          </p:val>
                                        </p:tav>
                                      </p:tavLst>
                                    </p:anim>
                                    <p:anim calcmode="lin" valueType="num">
                                      <p:cBhvr additive="base">
                                        <p:cTn id="786" dur="500" fill="hold"/>
                                        <p:tgtEl>
                                          <p:spTgt spid="939"/>
                                        </p:tgtEl>
                                        <p:attrNameLst>
                                          <p:attrName>ppt_y</p:attrName>
                                        </p:attrNameLst>
                                      </p:cBhvr>
                                      <p:tavLst>
                                        <p:tav tm="0">
                                          <p:val>
                                            <p:strVal val="0-#ppt_h/2"/>
                                          </p:val>
                                        </p:tav>
                                        <p:tav tm="100000">
                                          <p:val>
                                            <p:strVal val="#ppt_y"/>
                                          </p:val>
                                        </p:tav>
                                      </p:tavLst>
                                    </p:anim>
                                  </p:childTnLst>
                                </p:cTn>
                              </p:par>
                              <p:par>
                                <p:cTn id="787" presetID="2" presetClass="entr" presetSubtype="1" decel="4000" fill="hold" nodeType="withEffect">
                                  <p:stCondLst>
                                    <p:cond delay="1400"/>
                                  </p:stCondLst>
                                  <p:childTnLst>
                                    <p:set>
                                      <p:cBhvr>
                                        <p:cTn id="788" dur="1" fill="hold">
                                          <p:stCondLst>
                                            <p:cond delay="0"/>
                                          </p:stCondLst>
                                        </p:cTn>
                                        <p:tgtEl>
                                          <p:spTgt spid="940"/>
                                        </p:tgtEl>
                                        <p:attrNameLst>
                                          <p:attrName>style.visibility</p:attrName>
                                        </p:attrNameLst>
                                      </p:cBhvr>
                                      <p:to>
                                        <p:strVal val="visible"/>
                                      </p:to>
                                    </p:set>
                                    <p:anim calcmode="lin" valueType="num">
                                      <p:cBhvr additive="base">
                                        <p:cTn id="789" dur="500" fill="hold"/>
                                        <p:tgtEl>
                                          <p:spTgt spid="940"/>
                                        </p:tgtEl>
                                        <p:attrNameLst>
                                          <p:attrName>ppt_x</p:attrName>
                                        </p:attrNameLst>
                                      </p:cBhvr>
                                      <p:tavLst>
                                        <p:tav tm="0">
                                          <p:val>
                                            <p:strVal val="#ppt_x"/>
                                          </p:val>
                                        </p:tav>
                                        <p:tav tm="100000">
                                          <p:val>
                                            <p:strVal val="#ppt_x"/>
                                          </p:val>
                                        </p:tav>
                                      </p:tavLst>
                                    </p:anim>
                                    <p:anim calcmode="lin" valueType="num">
                                      <p:cBhvr additive="base">
                                        <p:cTn id="790" dur="500" fill="hold"/>
                                        <p:tgtEl>
                                          <p:spTgt spid="940"/>
                                        </p:tgtEl>
                                        <p:attrNameLst>
                                          <p:attrName>ppt_y</p:attrName>
                                        </p:attrNameLst>
                                      </p:cBhvr>
                                      <p:tavLst>
                                        <p:tav tm="0">
                                          <p:val>
                                            <p:strVal val="0-#ppt_h/2"/>
                                          </p:val>
                                        </p:tav>
                                        <p:tav tm="100000">
                                          <p:val>
                                            <p:strVal val="#ppt_y"/>
                                          </p:val>
                                        </p:tav>
                                      </p:tavLst>
                                    </p:anim>
                                  </p:childTnLst>
                                </p:cTn>
                              </p:par>
                              <p:par>
                                <p:cTn id="791" presetID="2" presetClass="entr" presetSubtype="1" decel="4000" fill="hold" nodeType="withEffect">
                                  <p:stCondLst>
                                    <p:cond delay="1500"/>
                                  </p:stCondLst>
                                  <p:childTnLst>
                                    <p:set>
                                      <p:cBhvr>
                                        <p:cTn id="792" dur="1" fill="hold">
                                          <p:stCondLst>
                                            <p:cond delay="0"/>
                                          </p:stCondLst>
                                        </p:cTn>
                                        <p:tgtEl>
                                          <p:spTgt spid="941"/>
                                        </p:tgtEl>
                                        <p:attrNameLst>
                                          <p:attrName>style.visibility</p:attrName>
                                        </p:attrNameLst>
                                      </p:cBhvr>
                                      <p:to>
                                        <p:strVal val="visible"/>
                                      </p:to>
                                    </p:set>
                                    <p:anim calcmode="lin" valueType="num">
                                      <p:cBhvr additive="base">
                                        <p:cTn id="793" dur="500" fill="hold"/>
                                        <p:tgtEl>
                                          <p:spTgt spid="941"/>
                                        </p:tgtEl>
                                        <p:attrNameLst>
                                          <p:attrName>ppt_x</p:attrName>
                                        </p:attrNameLst>
                                      </p:cBhvr>
                                      <p:tavLst>
                                        <p:tav tm="0">
                                          <p:val>
                                            <p:strVal val="#ppt_x"/>
                                          </p:val>
                                        </p:tav>
                                        <p:tav tm="100000">
                                          <p:val>
                                            <p:strVal val="#ppt_x"/>
                                          </p:val>
                                        </p:tav>
                                      </p:tavLst>
                                    </p:anim>
                                    <p:anim calcmode="lin" valueType="num">
                                      <p:cBhvr additive="base">
                                        <p:cTn id="794" dur="500" fill="hold"/>
                                        <p:tgtEl>
                                          <p:spTgt spid="941"/>
                                        </p:tgtEl>
                                        <p:attrNameLst>
                                          <p:attrName>ppt_y</p:attrName>
                                        </p:attrNameLst>
                                      </p:cBhvr>
                                      <p:tavLst>
                                        <p:tav tm="0">
                                          <p:val>
                                            <p:strVal val="0-#ppt_h/2"/>
                                          </p:val>
                                        </p:tav>
                                        <p:tav tm="100000">
                                          <p:val>
                                            <p:strVal val="#ppt_y"/>
                                          </p:val>
                                        </p:tav>
                                      </p:tavLst>
                                    </p:anim>
                                  </p:childTnLst>
                                </p:cTn>
                              </p:par>
                              <p:par>
                                <p:cTn id="795" presetID="2" presetClass="entr" presetSubtype="1" decel="4000" fill="hold" nodeType="withEffect">
                                  <p:stCondLst>
                                    <p:cond delay="1600"/>
                                  </p:stCondLst>
                                  <p:childTnLst>
                                    <p:set>
                                      <p:cBhvr>
                                        <p:cTn id="796" dur="1" fill="hold">
                                          <p:stCondLst>
                                            <p:cond delay="0"/>
                                          </p:stCondLst>
                                        </p:cTn>
                                        <p:tgtEl>
                                          <p:spTgt spid="942"/>
                                        </p:tgtEl>
                                        <p:attrNameLst>
                                          <p:attrName>style.visibility</p:attrName>
                                        </p:attrNameLst>
                                      </p:cBhvr>
                                      <p:to>
                                        <p:strVal val="visible"/>
                                      </p:to>
                                    </p:set>
                                    <p:anim calcmode="lin" valueType="num">
                                      <p:cBhvr additive="base">
                                        <p:cTn id="797" dur="500" fill="hold"/>
                                        <p:tgtEl>
                                          <p:spTgt spid="942"/>
                                        </p:tgtEl>
                                        <p:attrNameLst>
                                          <p:attrName>ppt_x</p:attrName>
                                        </p:attrNameLst>
                                      </p:cBhvr>
                                      <p:tavLst>
                                        <p:tav tm="0">
                                          <p:val>
                                            <p:strVal val="#ppt_x"/>
                                          </p:val>
                                        </p:tav>
                                        <p:tav tm="100000">
                                          <p:val>
                                            <p:strVal val="#ppt_x"/>
                                          </p:val>
                                        </p:tav>
                                      </p:tavLst>
                                    </p:anim>
                                    <p:anim calcmode="lin" valueType="num">
                                      <p:cBhvr additive="base">
                                        <p:cTn id="798" dur="500" fill="hold"/>
                                        <p:tgtEl>
                                          <p:spTgt spid="942"/>
                                        </p:tgtEl>
                                        <p:attrNameLst>
                                          <p:attrName>ppt_y</p:attrName>
                                        </p:attrNameLst>
                                      </p:cBhvr>
                                      <p:tavLst>
                                        <p:tav tm="0">
                                          <p:val>
                                            <p:strVal val="0-#ppt_h/2"/>
                                          </p:val>
                                        </p:tav>
                                        <p:tav tm="100000">
                                          <p:val>
                                            <p:strVal val="#ppt_y"/>
                                          </p:val>
                                        </p:tav>
                                      </p:tavLst>
                                    </p:anim>
                                  </p:childTnLst>
                                </p:cTn>
                              </p:par>
                              <p:par>
                                <p:cTn id="799" presetID="2" presetClass="entr" presetSubtype="1" decel="4000" fill="hold" nodeType="withEffect">
                                  <p:stCondLst>
                                    <p:cond delay="1700"/>
                                  </p:stCondLst>
                                  <p:childTnLst>
                                    <p:set>
                                      <p:cBhvr>
                                        <p:cTn id="800" dur="1" fill="hold">
                                          <p:stCondLst>
                                            <p:cond delay="0"/>
                                          </p:stCondLst>
                                        </p:cTn>
                                        <p:tgtEl>
                                          <p:spTgt spid="943"/>
                                        </p:tgtEl>
                                        <p:attrNameLst>
                                          <p:attrName>style.visibility</p:attrName>
                                        </p:attrNameLst>
                                      </p:cBhvr>
                                      <p:to>
                                        <p:strVal val="visible"/>
                                      </p:to>
                                    </p:set>
                                    <p:anim calcmode="lin" valueType="num">
                                      <p:cBhvr additive="base">
                                        <p:cTn id="801" dur="500" fill="hold"/>
                                        <p:tgtEl>
                                          <p:spTgt spid="943"/>
                                        </p:tgtEl>
                                        <p:attrNameLst>
                                          <p:attrName>ppt_x</p:attrName>
                                        </p:attrNameLst>
                                      </p:cBhvr>
                                      <p:tavLst>
                                        <p:tav tm="0">
                                          <p:val>
                                            <p:strVal val="#ppt_x"/>
                                          </p:val>
                                        </p:tav>
                                        <p:tav tm="100000">
                                          <p:val>
                                            <p:strVal val="#ppt_x"/>
                                          </p:val>
                                        </p:tav>
                                      </p:tavLst>
                                    </p:anim>
                                    <p:anim calcmode="lin" valueType="num">
                                      <p:cBhvr additive="base">
                                        <p:cTn id="802" dur="500" fill="hold"/>
                                        <p:tgtEl>
                                          <p:spTgt spid="943"/>
                                        </p:tgtEl>
                                        <p:attrNameLst>
                                          <p:attrName>ppt_y</p:attrName>
                                        </p:attrNameLst>
                                      </p:cBhvr>
                                      <p:tavLst>
                                        <p:tav tm="0">
                                          <p:val>
                                            <p:strVal val="0-#ppt_h/2"/>
                                          </p:val>
                                        </p:tav>
                                        <p:tav tm="100000">
                                          <p:val>
                                            <p:strVal val="#ppt_y"/>
                                          </p:val>
                                        </p:tav>
                                      </p:tavLst>
                                    </p:anim>
                                  </p:childTnLst>
                                </p:cTn>
                              </p:par>
                              <p:par>
                                <p:cTn id="803" presetID="2" presetClass="entr" presetSubtype="1" decel="4000" fill="hold" nodeType="withEffect">
                                  <p:stCondLst>
                                    <p:cond delay="1800"/>
                                  </p:stCondLst>
                                  <p:childTnLst>
                                    <p:set>
                                      <p:cBhvr>
                                        <p:cTn id="804" dur="1" fill="hold">
                                          <p:stCondLst>
                                            <p:cond delay="0"/>
                                          </p:stCondLst>
                                        </p:cTn>
                                        <p:tgtEl>
                                          <p:spTgt spid="944"/>
                                        </p:tgtEl>
                                        <p:attrNameLst>
                                          <p:attrName>style.visibility</p:attrName>
                                        </p:attrNameLst>
                                      </p:cBhvr>
                                      <p:to>
                                        <p:strVal val="visible"/>
                                      </p:to>
                                    </p:set>
                                    <p:anim calcmode="lin" valueType="num">
                                      <p:cBhvr additive="base">
                                        <p:cTn id="805" dur="500" fill="hold"/>
                                        <p:tgtEl>
                                          <p:spTgt spid="944"/>
                                        </p:tgtEl>
                                        <p:attrNameLst>
                                          <p:attrName>ppt_x</p:attrName>
                                        </p:attrNameLst>
                                      </p:cBhvr>
                                      <p:tavLst>
                                        <p:tav tm="0">
                                          <p:val>
                                            <p:strVal val="#ppt_x"/>
                                          </p:val>
                                        </p:tav>
                                        <p:tav tm="100000">
                                          <p:val>
                                            <p:strVal val="#ppt_x"/>
                                          </p:val>
                                        </p:tav>
                                      </p:tavLst>
                                    </p:anim>
                                    <p:anim calcmode="lin" valueType="num">
                                      <p:cBhvr additive="base">
                                        <p:cTn id="806" dur="500" fill="hold"/>
                                        <p:tgtEl>
                                          <p:spTgt spid="944"/>
                                        </p:tgtEl>
                                        <p:attrNameLst>
                                          <p:attrName>ppt_y</p:attrName>
                                        </p:attrNameLst>
                                      </p:cBhvr>
                                      <p:tavLst>
                                        <p:tav tm="0">
                                          <p:val>
                                            <p:strVal val="0-#ppt_h/2"/>
                                          </p:val>
                                        </p:tav>
                                        <p:tav tm="100000">
                                          <p:val>
                                            <p:strVal val="#ppt_y"/>
                                          </p:val>
                                        </p:tav>
                                      </p:tavLst>
                                    </p:anim>
                                  </p:childTnLst>
                                </p:cTn>
                              </p:par>
                              <p:par>
                                <p:cTn id="807" presetID="2" presetClass="entr" presetSubtype="1" decel="4000" fill="hold" nodeType="withEffect">
                                  <p:stCondLst>
                                    <p:cond delay="1900"/>
                                  </p:stCondLst>
                                  <p:childTnLst>
                                    <p:set>
                                      <p:cBhvr>
                                        <p:cTn id="808" dur="1" fill="hold">
                                          <p:stCondLst>
                                            <p:cond delay="0"/>
                                          </p:stCondLst>
                                        </p:cTn>
                                        <p:tgtEl>
                                          <p:spTgt spid="945"/>
                                        </p:tgtEl>
                                        <p:attrNameLst>
                                          <p:attrName>style.visibility</p:attrName>
                                        </p:attrNameLst>
                                      </p:cBhvr>
                                      <p:to>
                                        <p:strVal val="visible"/>
                                      </p:to>
                                    </p:set>
                                    <p:anim calcmode="lin" valueType="num">
                                      <p:cBhvr additive="base">
                                        <p:cTn id="809" dur="500" fill="hold"/>
                                        <p:tgtEl>
                                          <p:spTgt spid="945"/>
                                        </p:tgtEl>
                                        <p:attrNameLst>
                                          <p:attrName>ppt_x</p:attrName>
                                        </p:attrNameLst>
                                      </p:cBhvr>
                                      <p:tavLst>
                                        <p:tav tm="0">
                                          <p:val>
                                            <p:strVal val="#ppt_x"/>
                                          </p:val>
                                        </p:tav>
                                        <p:tav tm="100000">
                                          <p:val>
                                            <p:strVal val="#ppt_x"/>
                                          </p:val>
                                        </p:tav>
                                      </p:tavLst>
                                    </p:anim>
                                    <p:anim calcmode="lin" valueType="num">
                                      <p:cBhvr additive="base">
                                        <p:cTn id="810" dur="500" fill="hold"/>
                                        <p:tgtEl>
                                          <p:spTgt spid="945"/>
                                        </p:tgtEl>
                                        <p:attrNameLst>
                                          <p:attrName>ppt_y</p:attrName>
                                        </p:attrNameLst>
                                      </p:cBhvr>
                                      <p:tavLst>
                                        <p:tav tm="0">
                                          <p:val>
                                            <p:strVal val="0-#ppt_h/2"/>
                                          </p:val>
                                        </p:tav>
                                        <p:tav tm="100000">
                                          <p:val>
                                            <p:strVal val="#ppt_y"/>
                                          </p:val>
                                        </p:tav>
                                      </p:tavLst>
                                    </p:anim>
                                  </p:childTnLst>
                                </p:cTn>
                              </p:par>
                              <p:par>
                                <p:cTn id="811" presetID="2" presetClass="entr" presetSubtype="1" decel="4000" fill="hold" nodeType="withEffect">
                                  <p:stCondLst>
                                    <p:cond delay="2000"/>
                                  </p:stCondLst>
                                  <p:childTnLst>
                                    <p:set>
                                      <p:cBhvr>
                                        <p:cTn id="812" dur="1" fill="hold">
                                          <p:stCondLst>
                                            <p:cond delay="0"/>
                                          </p:stCondLst>
                                        </p:cTn>
                                        <p:tgtEl>
                                          <p:spTgt spid="946"/>
                                        </p:tgtEl>
                                        <p:attrNameLst>
                                          <p:attrName>style.visibility</p:attrName>
                                        </p:attrNameLst>
                                      </p:cBhvr>
                                      <p:to>
                                        <p:strVal val="visible"/>
                                      </p:to>
                                    </p:set>
                                    <p:anim calcmode="lin" valueType="num">
                                      <p:cBhvr additive="base">
                                        <p:cTn id="813" dur="500" fill="hold"/>
                                        <p:tgtEl>
                                          <p:spTgt spid="946"/>
                                        </p:tgtEl>
                                        <p:attrNameLst>
                                          <p:attrName>ppt_x</p:attrName>
                                        </p:attrNameLst>
                                      </p:cBhvr>
                                      <p:tavLst>
                                        <p:tav tm="0">
                                          <p:val>
                                            <p:strVal val="#ppt_x"/>
                                          </p:val>
                                        </p:tav>
                                        <p:tav tm="100000">
                                          <p:val>
                                            <p:strVal val="#ppt_x"/>
                                          </p:val>
                                        </p:tav>
                                      </p:tavLst>
                                    </p:anim>
                                    <p:anim calcmode="lin" valueType="num">
                                      <p:cBhvr additive="base">
                                        <p:cTn id="814" dur="500" fill="hold"/>
                                        <p:tgtEl>
                                          <p:spTgt spid="946"/>
                                        </p:tgtEl>
                                        <p:attrNameLst>
                                          <p:attrName>ppt_y</p:attrName>
                                        </p:attrNameLst>
                                      </p:cBhvr>
                                      <p:tavLst>
                                        <p:tav tm="0">
                                          <p:val>
                                            <p:strVal val="0-#ppt_h/2"/>
                                          </p:val>
                                        </p:tav>
                                        <p:tav tm="100000">
                                          <p:val>
                                            <p:strVal val="#ppt_y"/>
                                          </p:val>
                                        </p:tav>
                                      </p:tavLst>
                                    </p:anim>
                                  </p:childTnLst>
                                </p:cTn>
                              </p:par>
                              <p:par>
                                <p:cTn id="815" presetID="2" presetClass="entr" presetSubtype="1" decel="4000" fill="hold" nodeType="withEffect">
                                  <p:stCondLst>
                                    <p:cond delay="2100"/>
                                  </p:stCondLst>
                                  <p:childTnLst>
                                    <p:set>
                                      <p:cBhvr>
                                        <p:cTn id="816" dur="1" fill="hold">
                                          <p:stCondLst>
                                            <p:cond delay="0"/>
                                          </p:stCondLst>
                                        </p:cTn>
                                        <p:tgtEl>
                                          <p:spTgt spid="947"/>
                                        </p:tgtEl>
                                        <p:attrNameLst>
                                          <p:attrName>style.visibility</p:attrName>
                                        </p:attrNameLst>
                                      </p:cBhvr>
                                      <p:to>
                                        <p:strVal val="visible"/>
                                      </p:to>
                                    </p:set>
                                    <p:anim calcmode="lin" valueType="num">
                                      <p:cBhvr additive="base">
                                        <p:cTn id="817" dur="500" fill="hold"/>
                                        <p:tgtEl>
                                          <p:spTgt spid="947"/>
                                        </p:tgtEl>
                                        <p:attrNameLst>
                                          <p:attrName>ppt_x</p:attrName>
                                        </p:attrNameLst>
                                      </p:cBhvr>
                                      <p:tavLst>
                                        <p:tav tm="0">
                                          <p:val>
                                            <p:strVal val="#ppt_x"/>
                                          </p:val>
                                        </p:tav>
                                        <p:tav tm="100000">
                                          <p:val>
                                            <p:strVal val="#ppt_x"/>
                                          </p:val>
                                        </p:tav>
                                      </p:tavLst>
                                    </p:anim>
                                    <p:anim calcmode="lin" valueType="num">
                                      <p:cBhvr additive="base">
                                        <p:cTn id="818" dur="500" fill="hold"/>
                                        <p:tgtEl>
                                          <p:spTgt spid="947"/>
                                        </p:tgtEl>
                                        <p:attrNameLst>
                                          <p:attrName>ppt_y</p:attrName>
                                        </p:attrNameLst>
                                      </p:cBhvr>
                                      <p:tavLst>
                                        <p:tav tm="0">
                                          <p:val>
                                            <p:strVal val="0-#ppt_h/2"/>
                                          </p:val>
                                        </p:tav>
                                        <p:tav tm="100000">
                                          <p:val>
                                            <p:strVal val="#ppt_y"/>
                                          </p:val>
                                        </p:tav>
                                      </p:tavLst>
                                    </p:anim>
                                  </p:childTnLst>
                                </p:cTn>
                              </p:par>
                              <p:par>
                                <p:cTn id="819" presetID="2" presetClass="entr" presetSubtype="1" decel="4000" fill="hold" nodeType="withEffect">
                                  <p:stCondLst>
                                    <p:cond delay="2200"/>
                                  </p:stCondLst>
                                  <p:childTnLst>
                                    <p:set>
                                      <p:cBhvr>
                                        <p:cTn id="820" dur="1" fill="hold">
                                          <p:stCondLst>
                                            <p:cond delay="0"/>
                                          </p:stCondLst>
                                        </p:cTn>
                                        <p:tgtEl>
                                          <p:spTgt spid="948"/>
                                        </p:tgtEl>
                                        <p:attrNameLst>
                                          <p:attrName>style.visibility</p:attrName>
                                        </p:attrNameLst>
                                      </p:cBhvr>
                                      <p:to>
                                        <p:strVal val="visible"/>
                                      </p:to>
                                    </p:set>
                                    <p:anim calcmode="lin" valueType="num">
                                      <p:cBhvr additive="base">
                                        <p:cTn id="821" dur="500" fill="hold"/>
                                        <p:tgtEl>
                                          <p:spTgt spid="948"/>
                                        </p:tgtEl>
                                        <p:attrNameLst>
                                          <p:attrName>ppt_x</p:attrName>
                                        </p:attrNameLst>
                                      </p:cBhvr>
                                      <p:tavLst>
                                        <p:tav tm="0">
                                          <p:val>
                                            <p:strVal val="#ppt_x"/>
                                          </p:val>
                                        </p:tav>
                                        <p:tav tm="100000">
                                          <p:val>
                                            <p:strVal val="#ppt_x"/>
                                          </p:val>
                                        </p:tav>
                                      </p:tavLst>
                                    </p:anim>
                                    <p:anim calcmode="lin" valueType="num">
                                      <p:cBhvr additive="base">
                                        <p:cTn id="822" dur="500" fill="hold"/>
                                        <p:tgtEl>
                                          <p:spTgt spid="948"/>
                                        </p:tgtEl>
                                        <p:attrNameLst>
                                          <p:attrName>ppt_y</p:attrName>
                                        </p:attrNameLst>
                                      </p:cBhvr>
                                      <p:tavLst>
                                        <p:tav tm="0">
                                          <p:val>
                                            <p:strVal val="0-#ppt_h/2"/>
                                          </p:val>
                                        </p:tav>
                                        <p:tav tm="100000">
                                          <p:val>
                                            <p:strVal val="#ppt_y"/>
                                          </p:val>
                                        </p:tav>
                                      </p:tavLst>
                                    </p:anim>
                                  </p:childTnLst>
                                </p:cTn>
                              </p:par>
                              <p:par>
                                <p:cTn id="823" presetID="2" presetClass="entr" presetSubtype="1" decel="4000" fill="hold" nodeType="withEffect">
                                  <p:stCondLst>
                                    <p:cond delay="2300"/>
                                  </p:stCondLst>
                                  <p:childTnLst>
                                    <p:set>
                                      <p:cBhvr>
                                        <p:cTn id="824" dur="1" fill="hold">
                                          <p:stCondLst>
                                            <p:cond delay="0"/>
                                          </p:stCondLst>
                                        </p:cTn>
                                        <p:tgtEl>
                                          <p:spTgt spid="949"/>
                                        </p:tgtEl>
                                        <p:attrNameLst>
                                          <p:attrName>style.visibility</p:attrName>
                                        </p:attrNameLst>
                                      </p:cBhvr>
                                      <p:to>
                                        <p:strVal val="visible"/>
                                      </p:to>
                                    </p:set>
                                    <p:anim calcmode="lin" valueType="num">
                                      <p:cBhvr additive="base">
                                        <p:cTn id="825" dur="500" fill="hold"/>
                                        <p:tgtEl>
                                          <p:spTgt spid="949"/>
                                        </p:tgtEl>
                                        <p:attrNameLst>
                                          <p:attrName>ppt_x</p:attrName>
                                        </p:attrNameLst>
                                      </p:cBhvr>
                                      <p:tavLst>
                                        <p:tav tm="0">
                                          <p:val>
                                            <p:strVal val="#ppt_x"/>
                                          </p:val>
                                        </p:tav>
                                        <p:tav tm="100000">
                                          <p:val>
                                            <p:strVal val="#ppt_x"/>
                                          </p:val>
                                        </p:tav>
                                      </p:tavLst>
                                    </p:anim>
                                    <p:anim calcmode="lin" valueType="num">
                                      <p:cBhvr additive="base">
                                        <p:cTn id="826" dur="500" fill="hold"/>
                                        <p:tgtEl>
                                          <p:spTgt spid="949"/>
                                        </p:tgtEl>
                                        <p:attrNameLst>
                                          <p:attrName>ppt_y</p:attrName>
                                        </p:attrNameLst>
                                      </p:cBhvr>
                                      <p:tavLst>
                                        <p:tav tm="0">
                                          <p:val>
                                            <p:strVal val="0-#ppt_h/2"/>
                                          </p:val>
                                        </p:tav>
                                        <p:tav tm="100000">
                                          <p:val>
                                            <p:strVal val="#ppt_y"/>
                                          </p:val>
                                        </p:tav>
                                      </p:tavLst>
                                    </p:anim>
                                  </p:childTnLst>
                                </p:cTn>
                              </p:par>
                              <p:par>
                                <p:cTn id="827" presetID="2" presetClass="entr" presetSubtype="1" decel="4000" fill="hold" nodeType="withEffect">
                                  <p:stCondLst>
                                    <p:cond delay="2400"/>
                                  </p:stCondLst>
                                  <p:childTnLst>
                                    <p:set>
                                      <p:cBhvr>
                                        <p:cTn id="828" dur="1" fill="hold">
                                          <p:stCondLst>
                                            <p:cond delay="0"/>
                                          </p:stCondLst>
                                        </p:cTn>
                                        <p:tgtEl>
                                          <p:spTgt spid="950"/>
                                        </p:tgtEl>
                                        <p:attrNameLst>
                                          <p:attrName>style.visibility</p:attrName>
                                        </p:attrNameLst>
                                      </p:cBhvr>
                                      <p:to>
                                        <p:strVal val="visible"/>
                                      </p:to>
                                    </p:set>
                                    <p:anim calcmode="lin" valueType="num">
                                      <p:cBhvr additive="base">
                                        <p:cTn id="829" dur="500" fill="hold"/>
                                        <p:tgtEl>
                                          <p:spTgt spid="950"/>
                                        </p:tgtEl>
                                        <p:attrNameLst>
                                          <p:attrName>ppt_x</p:attrName>
                                        </p:attrNameLst>
                                      </p:cBhvr>
                                      <p:tavLst>
                                        <p:tav tm="0">
                                          <p:val>
                                            <p:strVal val="#ppt_x"/>
                                          </p:val>
                                        </p:tav>
                                        <p:tav tm="100000">
                                          <p:val>
                                            <p:strVal val="#ppt_x"/>
                                          </p:val>
                                        </p:tav>
                                      </p:tavLst>
                                    </p:anim>
                                    <p:anim calcmode="lin" valueType="num">
                                      <p:cBhvr additive="base">
                                        <p:cTn id="830" dur="500" fill="hold"/>
                                        <p:tgtEl>
                                          <p:spTgt spid="950"/>
                                        </p:tgtEl>
                                        <p:attrNameLst>
                                          <p:attrName>ppt_y</p:attrName>
                                        </p:attrNameLst>
                                      </p:cBhvr>
                                      <p:tavLst>
                                        <p:tav tm="0">
                                          <p:val>
                                            <p:strVal val="0-#ppt_h/2"/>
                                          </p:val>
                                        </p:tav>
                                        <p:tav tm="100000">
                                          <p:val>
                                            <p:strVal val="#ppt_y"/>
                                          </p:val>
                                        </p:tav>
                                      </p:tavLst>
                                    </p:anim>
                                  </p:childTnLst>
                                </p:cTn>
                              </p:par>
                              <p:par>
                                <p:cTn id="831" presetID="2" presetClass="entr" presetSubtype="1" decel="4000" fill="hold" nodeType="withEffect">
                                  <p:stCondLst>
                                    <p:cond delay="2500"/>
                                  </p:stCondLst>
                                  <p:childTnLst>
                                    <p:set>
                                      <p:cBhvr>
                                        <p:cTn id="832" dur="1" fill="hold">
                                          <p:stCondLst>
                                            <p:cond delay="0"/>
                                          </p:stCondLst>
                                        </p:cTn>
                                        <p:tgtEl>
                                          <p:spTgt spid="951"/>
                                        </p:tgtEl>
                                        <p:attrNameLst>
                                          <p:attrName>style.visibility</p:attrName>
                                        </p:attrNameLst>
                                      </p:cBhvr>
                                      <p:to>
                                        <p:strVal val="visible"/>
                                      </p:to>
                                    </p:set>
                                    <p:anim calcmode="lin" valueType="num">
                                      <p:cBhvr additive="base">
                                        <p:cTn id="833" dur="500" fill="hold"/>
                                        <p:tgtEl>
                                          <p:spTgt spid="951"/>
                                        </p:tgtEl>
                                        <p:attrNameLst>
                                          <p:attrName>ppt_x</p:attrName>
                                        </p:attrNameLst>
                                      </p:cBhvr>
                                      <p:tavLst>
                                        <p:tav tm="0">
                                          <p:val>
                                            <p:strVal val="#ppt_x"/>
                                          </p:val>
                                        </p:tav>
                                        <p:tav tm="100000">
                                          <p:val>
                                            <p:strVal val="#ppt_x"/>
                                          </p:val>
                                        </p:tav>
                                      </p:tavLst>
                                    </p:anim>
                                    <p:anim calcmode="lin" valueType="num">
                                      <p:cBhvr additive="base">
                                        <p:cTn id="834" dur="500" fill="hold"/>
                                        <p:tgtEl>
                                          <p:spTgt spid="951"/>
                                        </p:tgtEl>
                                        <p:attrNameLst>
                                          <p:attrName>ppt_y</p:attrName>
                                        </p:attrNameLst>
                                      </p:cBhvr>
                                      <p:tavLst>
                                        <p:tav tm="0">
                                          <p:val>
                                            <p:strVal val="0-#ppt_h/2"/>
                                          </p:val>
                                        </p:tav>
                                        <p:tav tm="100000">
                                          <p:val>
                                            <p:strVal val="#ppt_y"/>
                                          </p:val>
                                        </p:tav>
                                      </p:tavLst>
                                    </p:anim>
                                  </p:childTnLst>
                                </p:cTn>
                              </p:par>
                              <p:par>
                                <p:cTn id="835" presetID="2" presetClass="entr" presetSubtype="1" decel="4000" fill="hold" nodeType="withEffect">
                                  <p:stCondLst>
                                    <p:cond delay="2600"/>
                                  </p:stCondLst>
                                  <p:childTnLst>
                                    <p:set>
                                      <p:cBhvr>
                                        <p:cTn id="836" dur="1" fill="hold">
                                          <p:stCondLst>
                                            <p:cond delay="0"/>
                                          </p:stCondLst>
                                        </p:cTn>
                                        <p:tgtEl>
                                          <p:spTgt spid="952"/>
                                        </p:tgtEl>
                                        <p:attrNameLst>
                                          <p:attrName>style.visibility</p:attrName>
                                        </p:attrNameLst>
                                      </p:cBhvr>
                                      <p:to>
                                        <p:strVal val="visible"/>
                                      </p:to>
                                    </p:set>
                                    <p:anim calcmode="lin" valueType="num">
                                      <p:cBhvr additive="base">
                                        <p:cTn id="837" dur="500" fill="hold"/>
                                        <p:tgtEl>
                                          <p:spTgt spid="952"/>
                                        </p:tgtEl>
                                        <p:attrNameLst>
                                          <p:attrName>ppt_x</p:attrName>
                                        </p:attrNameLst>
                                      </p:cBhvr>
                                      <p:tavLst>
                                        <p:tav tm="0">
                                          <p:val>
                                            <p:strVal val="#ppt_x"/>
                                          </p:val>
                                        </p:tav>
                                        <p:tav tm="100000">
                                          <p:val>
                                            <p:strVal val="#ppt_x"/>
                                          </p:val>
                                        </p:tav>
                                      </p:tavLst>
                                    </p:anim>
                                    <p:anim calcmode="lin" valueType="num">
                                      <p:cBhvr additive="base">
                                        <p:cTn id="838" dur="500" fill="hold"/>
                                        <p:tgtEl>
                                          <p:spTgt spid="952"/>
                                        </p:tgtEl>
                                        <p:attrNameLst>
                                          <p:attrName>ppt_y</p:attrName>
                                        </p:attrNameLst>
                                      </p:cBhvr>
                                      <p:tavLst>
                                        <p:tav tm="0">
                                          <p:val>
                                            <p:strVal val="0-#ppt_h/2"/>
                                          </p:val>
                                        </p:tav>
                                        <p:tav tm="100000">
                                          <p:val>
                                            <p:strVal val="#ppt_y"/>
                                          </p:val>
                                        </p:tav>
                                      </p:tavLst>
                                    </p:anim>
                                  </p:childTnLst>
                                </p:cTn>
                              </p:par>
                              <p:par>
                                <p:cTn id="839" presetID="2" presetClass="entr" presetSubtype="1" decel="4000" fill="hold" nodeType="withEffect">
                                  <p:stCondLst>
                                    <p:cond delay="2700"/>
                                  </p:stCondLst>
                                  <p:childTnLst>
                                    <p:set>
                                      <p:cBhvr>
                                        <p:cTn id="840" dur="1" fill="hold">
                                          <p:stCondLst>
                                            <p:cond delay="0"/>
                                          </p:stCondLst>
                                        </p:cTn>
                                        <p:tgtEl>
                                          <p:spTgt spid="953"/>
                                        </p:tgtEl>
                                        <p:attrNameLst>
                                          <p:attrName>style.visibility</p:attrName>
                                        </p:attrNameLst>
                                      </p:cBhvr>
                                      <p:to>
                                        <p:strVal val="visible"/>
                                      </p:to>
                                    </p:set>
                                    <p:anim calcmode="lin" valueType="num">
                                      <p:cBhvr additive="base">
                                        <p:cTn id="841" dur="500" fill="hold"/>
                                        <p:tgtEl>
                                          <p:spTgt spid="953"/>
                                        </p:tgtEl>
                                        <p:attrNameLst>
                                          <p:attrName>ppt_x</p:attrName>
                                        </p:attrNameLst>
                                      </p:cBhvr>
                                      <p:tavLst>
                                        <p:tav tm="0">
                                          <p:val>
                                            <p:strVal val="#ppt_x"/>
                                          </p:val>
                                        </p:tav>
                                        <p:tav tm="100000">
                                          <p:val>
                                            <p:strVal val="#ppt_x"/>
                                          </p:val>
                                        </p:tav>
                                      </p:tavLst>
                                    </p:anim>
                                    <p:anim calcmode="lin" valueType="num">
                                      <p:cBhvr additive="base">
                                        <p:cTn id="842" dur="500" fill="hold"/>
                                        <p:tgtEl>
                                          <p:spTgt spid="953"/>
                                        </p:tgtEl>
                                        <p:attrNameLst>
                                          <p:attrName>ppt_y</p:attrName>
                                        </p:attrNameLst>
                                      </p:cBhvr>
                                      <p:tavLst>
                                        <p:tav tm="0">
                                          <p:val>
                                            <p:strVal val="0-#ppt_h/2"/>
                                          </p:val>
                                        </p:tav>
                                        <p:tav tm="100000">
                                          <p:val>
                                            <p:strVal val="#ppt_y"/>
                                          </p:val>
                                        </p:tav>
                                      </p:tavLst>
                                    </p:anim>
                                  </p:childTnLst>
                                </p:cTn>
                              </p:par>
                              <p:par>
                                <p:cTn id="843" presetID="2" presetClass="entr" presetSubtype="1" decel="4000" fill="hold" nodeType="withEffect">
                                  <p:stCondLst>
                                    <p:cond delay="1300"/>
                                  </p:stCondLst>
                                  <p:childTnLst>
                                    <p:set>
                                      <p:cBhvr>
                                        <p:cTn id="844" dur="1" fill="hold">
                                          <p:stCondLst>
                                            <p:cond delay="0"/>
                                          </p:stCondLst>
                                        </p:cTn>
                                        <p:tgtEl>
                                          <p:spTgt spid="987"/>
                                        </p:tgtEl>
                                        <p:attrNameLst>
                                          <p:attrName>style.visibility</p:attrName>
                                        </p:attrNameLst>
                                      </p:cBhvr>
                                      <p:to>
                                        <p:strVal val="visible"/>
                                      </p:to>
                                    </p:set>
                                    <p:anim calcmode="lin" valueType="num">
                                      <p:cBhvr additive="base">
                                        <p:cTn id="845" dur="500" fill="hold"/>
                                        <p:tgtEl>
                                          <p:spTgt spid="987"/>
                                        </p:tgtEl>
                                        <p:attrNameLst>
                                          <p:attrName>ppt_x</p:attrName>
                                        </p:attrNameLst>
                                      </p:cBhvr>
                                      <p:tavLst>
                                        <p:tav tm="0">
                                          <p:val>
                                            <p:strVal val="#ppt_x"/>
                                          </p:val>
                                        </p:tav>
                                        <p:tav tm="100000">
                                          <p:val>
                                            <p:strVal val="#ppt_x"/>
                                          </p:val>
                                        </p:tav>
                                      </p:tavLst>
                                    </p:anim>
                                    <p:anim calcmode="lin" valueType="num">
                                      <p:cBhvr additive="base">
                                        <p:cTn id="846" dur="500" fill="hold"/>
                                        <p:tgtEl>
                                          <p:spTgt spid="987"/>
                                        </p:tgtEl>
                                        <p:attrNameLst>
                                          <p:attrName>ppt_y</p:attrName>
                                        </p:attrNameLst>
                                      </p:cBhvr>
                                      <p:tavLst>
                                        <p:tav tm="0">
                                          <p:val>
                                            <p:strVal val="0-#ppt_h/2"/>
                                          </p:val>
                                        </p:tav>
                                        <p:tav tm="100000">
                                          <p:val>
                                            <p:strVal val="#ppt_y"/>
                                          </p:val>
                                        </p:tav>
                                      </p:tavLst>
                                    </p:anim>
                                  </p:childTnLst>
                                </p:cTn>
                              </p:par>
                              <p:par>
                                <p:cTn id="847" presetID="2" presetClass="entr" presetSubtype="1" decel="4000" fill="hold" nodeType="withEffect">
                                  <p:stCondLst>
                                    <p:cond delay="1400"/>
                                  </p:stCondLst>
                                  <p:childTnLst>
                                    <p:set>
                                      <p:cBhvr>
                                        <p:cTn id="848" dur="1" fill="hold">
                                          <p:stCondLst>
                                            <p:cond delay="0"/>
                                          </p:stCondLst>
                                        </p:cTn>
                                        <p:tgtEl>
                                          <p:spTgt spid="988"/>
                                        </p:tgtEl>
                                        <p:attrNameLst>
                                          <p:attrName>style.visibility</p:attrName>
                                        </p:attrNameLst>
                                      </p:cBhvr>
                                      <p:to>
                                        <p:strVal val="visible"/>
                                      </p:to>
                                    </p:set>
                                    <p:anim calcmode="lin" valueType="num">
                                      <p:cBhvr additive="base">
                                        <p:cTn id="849" dur="500" fill="hold"/>
                                        <p:tgtEl>
                                          <p:spTgt spid="988"/>
                                        </p:tgtEl>
                                        <p:attrNameLst>
                                          <p:attrName>ppt_x</p:attrName>
                                        </p:attrNameLst>
                                      </p:cBhvr>
                                      <p:tavLst>
                                        <p:tav tm="0">
                                          <p:val>
                                            <p:strVal val="#ppt_x"/>
                                          </p:val>
                                        </p:tav>
                                        <p:tav tm="100000">
                                          <p:val>
                                            <p:strVal val="#ppt_x"/>
                                          </p:val>
                                        </p:tav>
                                      </p:tavLst>
                                    </p:anim>
                                    <p:anim calcmode="lin" valueType="num">
                                      <p:cBhvr additive="base">
                                        <p:cTn id="850" dur="500" fill="hold"/>
                                        <p:tgtEl>
                                          <p:spTgt spid="988"/>
                                        </p:tgtEl>
                                        <p:attrNameLst>
                                          <p:attrName>ppt_y</p:attrName>
                                        </p:attrNameLst>
                                      </p:cBhvr>
                                      <p:tavLst>
                                        <p:tav tm="0">
                                          <p:val>
                                            <p:strVal val="0-#ppt_h/2"/>
                                          </p:val>
                                        </p:tav>
                                        <p:tav tm="100000">
                                          <p:val>
                                            <p:strVal val="#ppt_y"/>
                                          </p:val>
                                        </p:tav>
                                      </p:tavLst>
                                    </p:anim>
                                  </p:childTnLst>
                                </p:cTn>
                              </p:par>
                              <p:par>
                                <p:cTn id="851" presetID="2" presetClass="entr" presetSubtype="1" decel="4000" fill="hold" nodeType="withEffect">
                                  <p:stCondLst>
                                    <p:cond delay="1500"/>
                                  </p:stCondLst>
                                  <p:childTnLst>
                                    <p:set>
                                      <p:cBhvr>
                                        <p:cTn id="852" dur="1" fill="hold">
                                          <p:stCondLst>
                                            <p:cond delay="0"/>
                                          </p:stCondLst>
                                        </p:cTn>
                                        <p:tgtEl>
                                          <p:spTgt spid="989"/>
                                        </p:tgtEl>
                                        <p:attrNameLst>
                                          <p:attrName>style.visibility</p:attrName>
                                        </p:attrNameLst>
                                      </p:cBhvr>
                                      <p:to>
                                        <p:strVal val="visible"/>
                                      </p:to>
                                    </p:set>
                                    <p:anim calcmode="lin" valueType="num">
                                      <p:cBhvr additive="base">
                                        <p:cTn id="853" dur="500" fill="hold"/>
                                        <p:tgtEl>
                                          <p:spTgt spid="989"/>
                                        </p:tgtEl>
                                        <p:attrNameLst>
                                          <p:attrName>ppt_x</p:attrName>
                                        </p:attrNameLst>
                                      </p:cBhvr>
                                      <p:tavLst>
                                        <p:tav tm="0">
                                          <p:val>
                                            <p:strVal val="#ppt_x"/>
                                          </p:val>
                                        </p:tav>
                                        <p:tav tm="100000">
                                          <p:val>
                                            <p:strVal val="#ppt_x"/>
                                          </p:val>
                                        </p:tav>
                                      </p:tavLst>
                                    </p:anim>
                                    <p:anim calcmode="lin" valueType="num">
                                      <p:cBhvr additive="base">
                                        <p:cTn id="854" dur="500" fill="hold"/>
                                        <p:tgtEl>
                                          <p:spTgt spid="989"/>
                                        </p:tgtEl>
                                        <p:attrNameLst>
                                          <p:attrName>ppt_y</p:attrName>
                                        </p:attrNameLst>
                                      </p:cBhvr>
                                      <p:tavLst>
                                        <p:tav tm="0">
                                          <p:val>
                                            <p:strVal val="0-#ppt_h/2"/>
                                          </p:val>
                                        </p:tav>
                                        <p:tav tm="100000">
                                          <p:val>
                                            <p:strVal val="#ppt_y"/>
                                          </p:val>
                                        </p:tav>
                                      </p:tavLst>
                                    </p:anim>
                                  </p:childTnLst>
                                </p:cTn>
                              </p:par>
                              <p:par>
                                <p:cTn id="855" presetID="2" presetClass="entr" presetSubtype="1" decel="4000" fill="hold" nodeType="withEffect">
                                  <p:stCondLst>
                                    <p:cond delay="1600"/>
                                  </p:stCondLst>
                                  <p:childTnLst>
                                    <p:set>
                                      <p:cBhvr>
                                        <p:cTn id="856" dur="1" fill="hold">
                                          <p:stCondLst>
                                            <p:cond delay="0"/>
                                          </p:stCondLst>
                                        </p:cTn>
                                        <p:tgtEl>
                                          <p:spTgt spid="990"/>
                                        </p:tgtEl>
                                        <p:attrNameLst>
                                          <p:attrName>style.visibility</p:attrName>
                                        </p:attrNameLst>
                                      </p:cBhvr>
                                      <p:to>
                                        <p:strVal val="visible"/>
                                      </p:to>
                                    </p:set>
                                    <p:anim calcmode="lin" valueType="num">
                                      <p:cBhvr additive="base">
                                        <p:cTn id="857" dur="500" fill="hold"/>
                                        <p:tgtEl>
                                          <p:spTgt spid="990"/>
                                        </p:tgtEl>
                                        <p:attrNameLst>
                                          <p:attrName>ppt_x</p:attrName>
                                        </p:attrNameLst>
                                      </p:cBhvr>
                                      <p:tavLst>
                                        <p:tav tm="0">
                                          <p:val>
                                            <p:strVal val="#ppt_x"/>
                                          </p:val>
                                        </p:tav>
                                        <p:tav tm="100000">
                                          <p:val>
                                            <p:strVal val="#ppt_x"/>
                                          </p:val>
                                        </p:tav>
                                      </p:tavLst>
                                    </p:anim>
                                    <p:anim calcmode="lin" valueType="num">
                                      <p:cBhvr additive="base">
                                        <p:cTn id="858" dur="500" fill="hold"/>
                                        <p:tgtEl>
                                          <p:spTgt spid="990"/>
                                        </p:tgtEl>
                                        <p:attrNameLst>
                                          <p:attrName>ppt_y</p:attrName>
                                        </p:attrNameLst>
                                      </p:cBhvr>
                                      <p:tavLst>
                                        <p:tav tm="0">
                                          <p:val>
                                            <p:strVal val="0-#ppt_h/2"/>
                                          </p:val>
                                        </p:tav>
                                        <p:tav tm="100000">
                                          <p:val>
                                            <p:strVal val="#ppt_y"/>
                                          </p:val>
                                        </p:tav>
                                      </p:tavLst>
                                    </p:anim>
                                  </p:childTnLst>
                                </p:cTn>
                              </p:par>
                              <p:par>
                                <p:cTn id="859" presetID="2" presetClass="entr" presetSubtype="1" decel="4000" fill="hold" nodeType="withEffect">
                                  <p:stCondLst>
                                    <p:cond delay="1700"/>
                                  </p:stCondLst>
                                  <p:childTnLst>
                                    <p:set>
                                      <p:cBhvr>
                                        <p:cTn id="860" dur="1" fill="hold">
                                          <p:stCondLst>
                                            <p:cond delay="0"/>
                                          </p:stCondLst>
                                        </p:cTn>
                                        <p:tgtEl>
                                          <p:spTgt spid="991"/>
                                        </p:tgtEl>
                                        <p:attrNameLst>
                                          <p:attrName>style.visibility</p:attrName>
                                        </p:attrNameLst>
                                      </p:cBhvr>
                                      <p:to>
                                        <p:strVal val="visible"/>
                                      </p:to>
                                    </p:set>
                                    <p:anim calcmode="lin" valueType="num">
                                      <p:cBhvr additive="base">
                                        <p:cTn id="861" dur="500" fill="hold"/>
                                        <p:tgtEl>
                                          <p:spTgt spid="991"/>
                                        </p:tgtEl>
                                        <p:attrNameLst>
                                          <p:attrName>ppt_x</p:attrName>
                                        </p:attrNameLst>
                                      </p:cBhvr>
                                      <p:tavLst>
                                        <p:tav tm="0">
                                          <p:val>
                                            <p:strVal val="#ppt_x"/>
                                          </p:val>
                                        </p:tav>
                                        <p:tav tm="100000">
                                          <p:val>
                                            <p:strVal val="#ppt_x"/>
                                          </p:val>
                                        </p:tav>
                                      </p:tavLst>
                                    </p:anim>
                                    <p:anim calcmode="lin" valueType="num">
                                      <p:cBhvr additive="base">
                                        <p:cTn id="862" dur="500" fill="hold"/>
                                        <p:tgtEl>
                                          <p:spTgt spid="991"/>
                                        </p:tgtEl>
                                        <p:attrNameLst>
                                          <p:attrName>ppt_y</p:attrName>
                                        </p:attrNameLst>
                                      </p:cBhvr>
                                      <p:tavLst>
                                        <p:tav tm="0">
                                          <p:val>
                                            <p:strVal val="0-#ppt_h/2"/>
                                          </p:val>
                                        </p:tav>
                                        <p:tav tm="100000">
                                          <p:val>
                                            <p:strVal val="#ppt_y"/>
                                          </p:val>
                                        </p:tav>
                                      </p:tavLst>
                                    </p:anim>
                                  </p:childTnLst>
                                </p:cTn>
                              </p:par>
                              <p:par>
                                <p:cTn id="863" presetID="2" presetClass="entr" presetSubtype="1" decel="4000" fill="hold" nodeType="withEffect">
                                  <p:stCondLst>
                                    <p:cond delay="1800"/>
                                  </p:stCondLst>
                                  <p:childTnLst>
                                    <p:set>
                                      <p:cBhvr>
                                        <p:cTn id="864" dur="1" fill="hold">
                                          <p:stCondLst>
                                            <p:cond delay="0"/>
                                          </p:stCondLst>
                                        </p:cTn>
                                        <p:tgtEl>
                                          <p:spTgt spid="992"/>
                                        </p:tgtEl>
                                        <p:attrNameLst>
                                          <p:attrName>style.visibility</p:attrName>
                                        </p:attrNameLst>
                                      </p:cBhvr>
                                      <p:to>
                                        <p:strVal val="visible"/>
                                      </p:to>
                                    </p:set>
                                    <p:anim calcmode="lin" valueType="num">
                                      <p:cBhvr additive="base">
                                        <p:cTn id="865" dur="500" fill="hold"/>
                                        <p:tgtEl>
                                          <p:spTgt spid="992"/>
                                        </p:tgtEl>
                                        <p:attrNameLst>
                                          <p:attrName>ppt_x</p:attrName>
                                        </p:attrNameLst>
                                      </p:cBhvr>
                                      <p:tavLst>
                                        <p:tav tm="0">
                                          <p:val>
                                            <p:strVal val="#ppt_x"/>
                                          </p:val>
                                        </p:tav>
                                        <p:tav tm="100000">
                                          <p:val>
                                            <p:strVal val="#ppt_x"/>
                                          </p:val>
                                        </p:tav>
                                      </p:tavLst>
                                    </p:anim>
                                    <p:anim calcmode="lin" valueType="num">
                                      <p:cBhvr additive="base">
                                        <p:cTn id="866" dur="500" fill="hold"/>
                                        <p:tgtEl>
                                          <p:spTgt spid="992"/>
                                        </p:tgtEl>
                                        <p:attrNameLst>
                                          <p:attrName>ppt_y</p:attrName>
                                        </p:attrNameLst>
                                      </p:cBhvr>
                                      <p:tavLst>
                                        <p:tav tm="0">
                                          <p:val>
                                            <p:strVal val="0-#ppt_h/2"/>
                                          </p:val>
                                        </p:tav>
                                        <p:tav tm="100000">
                                          <p:val>
                                            <p:strVal val="#ppt_y"/>
                                          </p:val>
                                        </p:tav>
                                      </p:tavLst>
                                    </p:anim>
                                  </p:childTnLst>
                                </p:cTn>
                              </p:par>
                              <p:par>
                                <p:cTn id="867" presetID="2" presetClass="entr" presetSubtype="1" decel="4000" fill="hold" nodeType="withEffect">
                                  <p:stCondLst>
                                    <p:cond delay="1900"/>
                                  </p:stCondLst>
                                  <p:childTnLst>
                                    <p:set>
                                      <p:cBhvr>
                                        <p:cTn id="868" dur="1" fill="hold">
                                          <p:stCondLst>
                                            <p:cond delay="0"/>
                                          </p:stCondLst>
                                        </p:cTn>
                                        <p:tgtEl>
                                          <p:spTgt spid="993"/>
                                        </p:tgtEl>
                                        <p:attrNameLst>
                                          <p:attrName>style.visibility</p:attrName>
                                        </p:attrNameLst>
                                      </p:cBhvr>
                                      <p:to>
                                        <p:strVal val="visible"/>
                                      </p:to>
                                    </p:set>
                                    <p:anim calcmode="lin" valueType="num">
                                      <p:cBhvr additive="base">
                                        <p:cTn id="869" dur="500" fill="hold"/>
                                        <p:tgtEl>
                                          <p:spTgt spid="993"/>
                                        </p:tgtEl>
                                        <p:attrNameLst>
                                          <p:attrName>ppt_x</p:attrName>
                                        </p:attrNameLst>
                                      </p:cBhvr>
                                      <p:tavLst>
                                        <p:tav tm="0">
                                          <p:val>
                                            <p:strVal val="#ppt_x"/>
                                          </p:val>
                                        </p:tav>
                                        <p:tav tm="100000">
                                          <p:val>
                                            <p:strVal val="#ppt_x"/>
                                          </p:val>
                                        </p:tav>
                                      </p:tavLst>
                                    </p:anim>
                                    <p:anim calcmode="lin" valueType="num">
                                      <p:cBhvr additive="base">
                                        <p:cTn id="870" dur="500" fill="hold"/>
                                        <p:tgtEl>
                                          <p:spTgt spid="993"/>
                                        </p:tgtEl>
                                        <p:attrNameLst>
                                          <p:attrName>ppt_y</p:attrName>
                                        </p:attrNameLst>
                                      </p:cBhvr>
                                      <p:tavLst>
                                        <p:tav tm="0">
                                          <p:val>
                                            <p:strVal val="0-#ppt_h/2"/>
                                          </p:val>
                                        </p:tav>
                                        <p:tav tm="100000">
                                          <p:val>
                                            <p:strVal val="#ppt_y"/>
                                          </p:val>
                                        </p:tav>
                                      </p:tavLst>
                                    </p:anim>
                                  </p:childTnLst>
                                </p:cTn>
                              </p:par>
                              <p:par>
                                <p:cTn id="871" presetID="2" presetClass="entr" presetSubtype="1" decel="4000" fill="hold" nodeType="withEffect">
                                  <p:stCondLst>
                                    <p:cond delay="2000"/>
                                  </p:stCondLst>
                                  <p:childTnLst>
                                    <p:set>
                                      <p:cBhvr>
                                        <p:cTn id="872" dur="1" fill="hold">
                                          <p:stCondLst>
                                            <p:cond delay="0"/>
                                          </p:stCondLst>
                                        </p:cTn>
                                        <p:tgtEl>
                                          <p:spTgt spid="994"/>
                                        </p:tgtEl>
                                        <p:attrNameLst>
                                          <p:attrName>style.visibility</p:attrName>
                                        </p:attrNameLst>
                                      </p:cBhvr>
                                      <p:to>
                                        <p:strVal val="visible"/>
                                      </p:to>
                                    </p:set>
                                    <p:anim calcmode="lin" valueType="num">
                                      <p:cBhvr additive="base">
                                        <p:cTn id="873" dur="500" fill="hold"/>
                                        <p:tgtEl>
                                          <p:spTgt spid="994"/>
                                        </p:tgtEl>
                                        <p:attrNameLst>
                                          <p:attrName>ppt_x</p:attrName>
                                        </p:attrNameLst>
                                      </p:cBhvr>
                                      <p:tavLst>
                                        <p:tav tm="0">
                                          <p:val>
                                            <p:strVal val="#ppt_x"/>
                                          </p:val>
                                        </p:tav>
                                        <p:tav tm="100000">
                                          <p:val>
                                            <p:strVal val="#ppt_x"/>
                                          </p:val>
                                        </p:tav>
                                      </p:tavLst>
                                    </p:anim>
                                    <p:anim calcmode="lin" valueType="num">
                                      <p:cBhvr additive="base">
                                        <p:cTn id="874" dur="500" fill="hold"/>
                                        <p:tgtEl>
                                          <p:spTgt spid="994"/>
                                        </p:tgtEl>
                                        <p:attrNameLst>
                                          <p:attrName>ppt_y</p:attrName>
                                        </p:attrNameLst>
                                      </p:cBhvr>
                                      <p:tavLst>
                                        <p:tav tm="0">
                                          <p:val>
                                            <p:strVal val="0-#ppt_h/2"/>
                                          </p:val>
                                        </p:tav>
                                        <p:tav tm="100000">
                                          <p:val>
                                            <p:strVal val="#ppt_y"/>
                                          </p:val>
                                        </p:tav>
                                      </p:tavLst>
                                    </p:anim>
                                  </p:childTnLst>
                                </p:cTn>
                              </p:par>
                              <p:par>
                                <p:cTn id="875" presetID="2" presetClass="entr" presetSubtype="1" decel="4000" fill="hold" nodeType="withEffect">
                                  <p:stCondLst>
                                    <p:cond delay="2100"/>
                                  </p:stCondLst>
                                  <p:childTnLst>
                                    <p:set>
                                      <p:cBhvr>
                                        <p:cTn id="876" dur="1" fill="hold">
                                          <p:stCondLst>
                                            <p:cond delay="0"/>
                                          </p:stCondLst>
                                        </p:cTn>
                                        <p:tgtEl>
                                          <p:spTgt spid="995"/>
                                        </p:tgtEl>
                                        <p:attrNameLst>
                                          <p:attrName>style.visibility</p:attrName>
                                        </p:attrNameLst>
                                      </p:cBhvr>
                                      <p:to>
                                        <p:strVal val="visible"/>
                                      </p:to>
                                    </p:set>
                                    <p:anim calcmode="lin" valueType="num">
                                      <p:cBhvr additive="base">
                                        <p:cTn id="877" dur="500" fill="hold"/>
                                        <p:tgtEl>
                                          <p:spTgt spid="995"/>
                                        </p:tgtEl>
                                        <p:attrNameLst>
                                          <p:attrName>ppt_x</p:attrName>
                                        </p:attrNameLst>
                                      </p:cBhvr>
                                      <p:tavLst>
                                        <p:tav tm="0">
                                          <p:val>
                                            <p:strVal val="#ppt_x"/>
                                          </p:val>
                                        </p:tav>
                                        <p:tav tm="100000">
                                          <p:val>
                                            <p:strVal val="#ppt_x"/>
                                          </p:val>
                                        </p:tav>
                                      </p:tavLst>
                                    </p:anim>
                                    <p:anim calcmode="lin" valueType="num">
                                      <p:cBhvr additive="base">
                                        <p:cTn id="878" dur="500" fill="hold"/>
                                        <p:tgtEl>
                                          <p:spTgt spid="995"/>
                                        </p:tgtEl>
                                        <p:attrNameLst>
                                          <p:attrName>ppt_y</p:attrName>
                                        </p:attrNameLst>
                                      </p:cBhvr>
                                      <p:tavLst>
                                        <p:tav tm="0">
                                          <p:val>
                                            <p:strVal val="0-#ppt_h/2"/>
                                          </p:val>
                                        </p:tav>
                                        <p:tav tm="100000">
                                          <p:val>
                                            <p:strVal val="#ppt_y"/>
                                          </p:val>
                                        </p:tav>
                                      </p:tavLst>
                                    </p:anim>
                                  </p:childTnLst>
                                </p:cTn>
                              </p:par>
                              <p:par>
                                <p:cTn id="879" presetID="2" presetClass="entr" presetSubtype="1" decel="4000" fill="hold" nodeType="withEffect">
                                  <p:stCondLst>
                                    <p:cond delay="2200"/>
                                  </p:stCondLst>
                                  <p:childTnLst>
                                    <p:set>
                                      <p:cBhvr>
                                        <p:cTn id="880" dur="1" fill="hold">
                                          <p:stCondLst>
                                            <p:cond delay="0"/>
                                          </p:stCondLst>
                                        </p:cTn>
                                        <p:tgtEl>
                                          <p:spTgt spid="996"/>
                                        </p:tgtEl>
                                        <p:attrNameLst>
                                          <p:attrName>style.visibility</p:attrName>
                                        </p:attrNameLst>
                                      </p:cBhvr>
                                      <p:to>
                                        <p:strVal val="visible"/>
                                      </p:to>
                                    </p:set>
                                    <p:anim calcmode="lin" valueType="num">
                                      <p:cBhvr additive="base">
                                        <p:cTn id="881" dur="500" fill="hold"/>
                                        <p:tgtEl>
                                          <p:spTgt spid="996"/>
                                        </p:tgtEl>
                                        <p:attrNameLst>
                                          <p:attrName>ppt_x</p:attrName>
                                        </p:attrNameLst>
                                      </p:cBhvr>
                                      <p:tavLst>
                                        <p:tav tm="0">
                                          <p:val>
                                            <p:strVal val="#ppt_x"/>
                                          </p:val>
                                        </p:tav>
                                        <p:tav tm="100000">
                                          <p:val>
                                            <p:strVal val="#ppt_x"/>
                                          </p:val>
                                        </p:tav>
                                      </p:tavLst>
                                    </p:anim>
                                    <p:anim calcmode="lin" valueType="num">
                                      <p:cBhvr additive="base">
                                        <p:cTn id="882" dur="500" fill="hold"/>
                                        <p:tgtEl>
                                          <p:spTgt spid="996"/>
                                        </p:tgtEl>
                                        <p:attrNameLst>
                                          <p:attrName>ppt_y</p:attrName>
                                        </p:attrNameLst>
                                      </p:cBhvr>
                                      <p:tavLst>
                                        <p:tav tm="0">
                                          <p:val>
                                            <p:strVal val="0-#ppt_h/2"/>
                                          </p:val>
                                        </p:tav>
                                        <p:tav tm="100000">
                                          <p:val>
                                            <p:strVal val="#ppt_y"/>
                                          </p:val>
                                        </p:tav>
                                      </p:tavLst>
                                    </p:anim>
                                  </p:childTnLst>
                                </p:cTn>
                              </p:par>
                              <p:par>
                                <p:cTn id="883" presetID="2" presetClass="entr" presetSubtype="1" decel="4000" fill="hold" nodeType="withEffect">
                                  <p:stCondLst>
                                    <p:cond delay="2300"/>
                                  </p:stCondLst>
                                  <p:childTnLst>
                                    <p:set>
                                      <p:cBhvr>
                                        <p:cTn id="884" dur="1" fill="hold">
                                          <p:stCondLst>
                                            <p:cond delay="0"/>
                                          </p:stCondLst>
                                        </p:cTn>
                                        <p:tgtEl>
                                          <p:spTgt spid="997"/>
                                        </p:tgtEl>
                                        <p:attrNameLst>
                                          <p:attrName>style.visibility</p:attrName>
                                        </p:attrNameLst>
                                      </p:cBhvr>
                                      <p:to>
                                        <p:strVal val="visible"/>
                                      </p:to>
                                    </p:set>
                                    <p:anim calcmode="lin" valueType="num">
                                      <p:cBhvr additive="base">
                                        <p:cTn id="885" dur="500" fill="hold"/>
                                        <p:tgtEl>
                                          <p:spTgt spid="997"/>
                                        </p:tgtEl>
                                        <p:attrNameLst>
                                          <p:attrName>ppt_x</p:attrName>
                                        </p:attrNameLst>
                                      </p:cBhvr>
                                      <p:tavLst>
                                        <p:tav tm="0">
                                          <p:val>
                                            <p:strVal val="#ppt_x"/>
                                          </p:val>
                                        </p:tav>
                                        <p:tav tm="100000">
                                          <p:val>
                                            <p:strVal val="#ppt_x"/>
                                          </p:val>
                                        </p:tav>
                                      </p:tavLst>
                                    </p:anim>
                                    <p:anim calcmode="lin" valueType="num">
                                      <p:cBhvr additive="base">
                                        <p:cTn id="886" dur="500" fill="hold"/>
                                        <p:tgtEl>
                                          <p:spTgt spid="997"/>
                                        </p:tgtEl>
                                        <p:attrNameLst>
                                          <p:attrName>ppt_y</p:attrName>
                                        </p:attrNameLst>
                                      </p:cBhvr>
                                      <p:tavLst>
                                        <p:tav tm="0">
                                          <p:val>
                                            <p:strVal val="0-#ppt_h/2"/>
                                          </p:val>
                                        </p:tav>
                                        <p:tav tm="100000">
                                          <p:val>
                                            <p:strVal val="#ppt_y"/>
                                          </p:val>
                                        </p:tav>
                                      </p:tavLst>
                                    </p:anim>
                                  </p:childTnLst>
                                </p:cTn>
                              </p:par>
                              <p:par>
                                <p:cTn id="887" presetID="2" presetClass="entr" presetSubtype="1" decel="4000" fill="hold" nodeType="withEffect">
                                  <p:stCondLst>
                                    <p:cond delay="2400"/>
                                  </p:stCondLst>
                                  <p:childTnLst>
                                    <p:set>
                                      <p:cBhvr>
                                        <p:cTn id="888" dur="1" fill="hold">
                                          <p:stCondLst>
                                            <p:cond delay="0"/>
                                          </p:stCondLst>
                                        </p:cTn>
                                        <p:tgtEl>
                                          <p:spTgt spid="998"/>
                                        </p:tgtEl>
                                        <p:attrNameLst>
                                          <p:attrName>style.visibility</p:attrName>
                                        </p:attrNameLst>
                                      </p:cBhvr>
                                      <p:to>
                                        <p:strVal val="visible"/>
                                      </p:to>
                                    </p:set>
                                    <p:anim calcmode="lin" valueType="num">
                                      <p:cBhvr additive="base">
                                        <p:cTn id="889" dur="500" fill="hold"/>
                                        <p:tgtEl>
                                          <p:spTgt spid="998"/>
                                        </p:tgtEl>
                                        <p:attrNameLst>
                                          <p:attrName>ppt_x</p:attrName>
                                        </p:attrNameLst>
                                      </p:cBhvr>
                                      <p:tavLst>
                                        <p:tav tm="0">
                                          <p:val>
                                            <p:strVal val="#ppt_x"/>
                                          </p:val>
                                        </p:tav>
                                        <p:tav tm="100000">
                                          <p:val>
                                            <p:strVal val="#ppt_x"/>
                                          </p:val>
                                        </p:tav>
                                      </p:tavLst>
                                    </p:anim>
                                    <p:anim calcmode="lin" valueType="num">
                                      <p:cBhvr additive="base">
                                        <p:cTn id="890" dur="500" fill="hold"/>
                                        <p:tgtEl>
                                          <p:spTgt spid="998"/>
                                        </p:tgtEl>
                                        <p:attrNameLst>
                                          <p:attrName>ppt_y</p:attrName>
                                        </p:attrNameLst>
                                      </p:cBhvr>
                                      <p:tavLst>
                                        <p:tav tm="0">
                                          <p:val>
                                            <p:strVal val="0-#ppt_h/2"/>
                                          </p:val>
                                        </p:tav>
                                        <p:tav tm="100000">
                                          <p:val>
                                            <p:strVal val="#ppt_y"/>
                                          </p:val>
                                        </p:tav>
                                      </p:tavLst>
                                    </p:anim>
                                  </p:childTnLst>
                                </p:cTn>
                              </p:par>
                              <p:par>
                                <p:cTn id="891" presetID="2" presetClass="entr" presetSubtype="1" decel="4000" fill="hold" nodeType="withEffect">
                                  <p:stCondLst>
                                    <p:cond delay="2500"/>
                                  </p:stCondLst>
                                  <p:childTnLst>
                                    <p:set>
                                      <p:cBhvr>
                                        <p:cTn id="892" dur="1" fill="hold">
                                          <p:stCondLst>
                                            <p:cond delay="0"/>
                                          </p:stCondLst>
                                        </p:cTn>
                                        <p:tgtEl>
                                          <p:spTgt spid="999"/>
                                        </p:tgtEl>
                                        <p:attrNameLst>
                                          <p:attrName>style.visibility</p:attrName>
                                        </p:attrNameLst>
                                      </p:cBhvr>
                                      <p:to>
                                        <p:strVal val="visible"/>
                                      </p:to>
                                    </p:set>
                                    <p:anim calcmode="lin" valueType="num">
                                      <p:cBhvr additive="base">
                                        <p:cTn id="893" dur="500" fill="hold"/>
                                        <p:tgtEl>
                                          <p:spTgt spid="999"/>
                                        </p:tgtEl>
                                        <p:attrNameLst>
                                          <p:attrName>ppt_x</p:attrName>
                                        </p:attrNameLst>
                                      </p:cBhvr>
                                      <p:tavLst>
                                        <p:tav tm="0">
                                          <p:val>
                                            <p:strVal val="#ppt_x"/>
                                          </p:val>
                                        </p:tav>
                                        <p:tav tm="100000">
                                          <p:val>
                                            <p:strVal val="#ppt_x"/>
                                          </p:val>
                                        </p:tav>
                                      </p:tavLst>
                                    </p:anim>
                                    <p:anim calcmode="lin" valueType="num">
                                      <p:cBhvr additive="base">
                                        <p:cTn id="894" dur="500" fill="hold"/>
                                        <p:tgtEl>
                                          <p:spTgt spid="999"/>
                                        </p:tgtEl>
                                        <p:attrNameLst>
                                          <p:attrName>ppt_y</p:attrName>
                                        </p:attrNameLst>
                                      </p:cBhvr>
                                      <p:tavLst>
                                        <p:tav tm="0">
                                          <p:val>
                                            <p:strVal val="0-#ppt_h/2"/>
                                          </p:val>
                                        </p:tav>
                                        <p:tav tm="100000">
                                          <p:val>
                                            <p:strVal val="#ppt_y"/>
                                          </p:val>
                                        </p:tav>
                                      </p:tavLst>
                                    </p:anim>
                                  </p:childTnLst>
                                </p:cTn>
                              </p:par>
                              <p:par>
                                <p:cTn id="895" presetID="2" presetClass="entr" presetSubtype="1" decel="4000" fill="hold" nodeType="withEffect">
                                  <p:stCondLst>
                                    <p:cond delay="2600"/>
                                  </p:stCondLst>
                                  <p:childTnLst>
                                    <p:set>
                                      <p:cBhvr>
                                        <p:cTn id="896" dur="1" fill="hold">
                                          <p:stCondLst>
                                            <p:cond delay="0"/>
                                          </p:stCondLst>
                                        </p:cTn>
                                        <p:tgtEl>
                                          <p:spTgt spid="1000"/>
                                        </p:tgtEl>
                                        <p:attrNameLst>
                                          <p:attrName>style.visibility</p:attrName>
                                        </p:attrNameLst>
                                      </p:cBhvr>
                                      <p:to>
                                        <p:strVal val="visible"/>
                                      </p:to>
                                    </p:set>
                                    <p:anim calcmode="lin" valueType="num">
                                      <p:cBhvr additive="base">
                                        <p:cTn id="897" dur="500" fill="hold"/>
                                        <p:tgtEl>
                                          <p:spTgt spid="1000"/>
                                        </p:tgtEl>
                                        <p:attrNameLst>
                                          <p:attrName>ppt_x</p:attrName>
                                        </p:attrNameLst>
                                      </p:cBhvr>
                                      <p:tavLst>
                                        <p:tav tm="0">
                                          <p:val>
                                            <p:strVal val="#ppt_x"/>
                                          </p:val>
                                        </p:tav>
                                        <p:tav tm="100000">
                                          <p:val>
                                            <p:strVal val="#ppt_x"/>
                                          </p:val>
                                        </p:tav>
                                      </p:tavLst>
                                    </p:anim>
                                    <p:anim calcmode="lin" valueType="num">
                                      <p:cBhvr additive="base">
                                        <p:cTn id="898" dur="500" fill="hold"/>
                                        <p:tgtEl>
                                          <p:spTgt spid="1000"/>
                                        </p:tgtEl>
                                        <p:attrNameLst>
                                          <p:attrName>ppt_y</p:attrName>
                                        </p:attrNameLst>
                                      </p:cBhvr>
                                      <p:tavLst>
                                        <p:tav tm="0">
                                          <p:val>
                                            <p:strVal val="0-#ppt_h/2"/>
                                          </p:val>
                                        </p:tav>
                                        <p:tav tm="100000">
                                          <p:val>
                                            <p:strVal val="#ppt_y"/>
                                          </p:val>
                                        </p:tav>
                                      </p:tavLst>
                                    </p:anim>
                                  </p:childTnLst>
                                </p:cTn>
                              </p:par>
                              <p:par>
                                <p:cTn id="899" presetID="2" presetClass="entr" presetSubtype="1" decel="4000" fill="hold" nodeType="withEffect">
                                  <p:stCondLst>
                                    <p:cond delay="2700"/>
                                  </p:stCondLst>
                                  <p:childTnLst>
                                    <p:set>
                                      <p:cBhvr>
                                        <p:cTn id="900" dur="1" fill="hold">
                                          <p:stCondLst>
                                            <p:cond delay="0"/>
                                          </p:stCondLst>
                                        </p:cTn>
                                        <p:tgtEl>
                                          <p:spTgt spid="1001"/>
                                        </p:tgtEl>
                                        <p:attrNameLst>
                                          <p:attrName>style.visibility</p:attrName>
                                        </p:attrNameLst>
                                      </p:cBhvr>
                                      <p:to>
                                        <p:strVal val="visible"/>
                                      </p:to>
                                    </p:set>
                                    <p:anim calcmode="lin" valueType="num">
                                      <p:cBhvr additive="base">
                                        <p:cTn id="901" dur="500" fill="hold"/>
                                        <p:tgtEl>
                                          <p:spTgt spid="1001"/>
                                        </p:tgtEl>
                                        <p:attrNameLst>
                                          <p:attrName>ppt_x</p:attrName>
                                        </p:attrNameLst>
                                      </p:cBhvr>
                                      <p:tavLst>
                                        <p:tav tm="0">
                                          <p:val>
                                            <p:strVal val="#ppt_x"/>
                                          </p:val>
                                        </p:tav>
                                        <p:tav tm="100000">
                                          <p:val>
                                            <p:strVal val="#ppt_x"/>
                                          </p:val>
                                        </p:tav>
                                      </p:tavLst>
                                    </p:anim>
                                    <p:anim calcmode="lin" valueType="num">
                                      <p:cBhvr additive="base">
                                        <p:cTn id="902" dur="500" fill="hold"/>
                                        <p:tgtEl>
                                          <p:spTgt spid="1001"/>
                                        </p:tgtEl>
                                        <p:attrNameLst>
                                          <p:attrName>ppt_y</p:attrName>
                                        </p:attrNameLst>
                                      </p:cBhvr>
                                      <p:tavLst>
                                        <p:tav tm="0">
                                          <p:val>
                                            <p:strVal val="0-#ppt_h/2"/>
                                          </p:val>
                                        </p:tav>
                                        <p:tav tm="100000">
                                          <p:val>
                                            <p:strVal val="#ppt_y"/>
                                          </p:val>
                                        </p:tav>
                                      </p:tavLst>
                                    </p:anim>
                                  </p:childTnLst>
                                </p:cTn>
                              </p:par>
                              <p:par>
                                <p:cTn id="903" presetID="2" presetClass="entr" presetSubtype="1" decel="4000" fill="hold" nodeType="withEffect">
                                  <p:stCondLst>
                                    <p:cond delay="2800"/>
                                  </p:stCondLst>
                                  <p:childTnLst>
                                    <p:set>
                                      <p:cBhvr>
                                        <p:cTn id="904" dur="1" fill="hold">
                                          <p:stCondLst>
                                            <p:cond delay="0"/>
                                          </p:stCondLst>
                                        </p:cTn>
                                        <p:tgtEl>
                                          <p:spTgt spid="1002"/>
                                        </p:tgtEl>
                                        <p:attrNameLst>
                                          <p:attrName>style.visibility</p:attrName>
                                        </p:attrNameLst>
                                      </p:cBhvr>
                                      <p:to>
                                        <p:strVal val="visible"/>
                                      </p:to>
                                    </p:set>
                                    <p:anim calcmode="lin" valueType="num">
                                      <p:cBhvr additive="base">
                                        <p:cTn id="905" dur="500" fill="hold"/>
                                        <p:tgtEl>
                                          <p:spTgt spid="1002"/>
                                        </p:tgtEl>
                                        <p:attrNameLst>
                                          <p:attrName>ppt_x</p:attrName>
                                        </p:attrNameLst>
                                      </p:cBhvr>
                                      <p:tavLst>
                                        <p:tav tm="0">
                                          <p:val>
                                            <p:strVal val="#ppt_x"/>
                                          </p:val>
                                        </p:tav>
                                        <p:tav tm="100000">
                                          <p:val>
                                            <p:strVal val="#ppt_x"/>
                                          </p:val>
                                        </p:tav>
                                      </p:tavLst>
                                    </p:anim>
                                    <p:anim calcmode="lin" valueType="num">
                                      <p:cBhvr additive="base">
                                        <p:cTn id="906" dur="500" fill="hold"/>
                                        <p:tgtEl>
                                          <p:spTgt spid="1002"/>
                                        </p:tgtEl>
                                        <p:attrNameLst>
                                          <p:attrName>ppt_y</p:attrName>
                                        </p:attrNameLst>
                                      </p:cBhvr>
                                      <p:tavLst>
                                        <p:tav tm="0">
                                          <p:val>
                                            <p:strVal val="0-#ppt_h/2"/>
                                          </p:val>
                                        </p:tav>
                                        <p:tav tm="100000">
                                          <p:val>
                                            <p:strVal val="#ppt_y"/>
                                          </p:val>
                                        </p:tav>
                                      </p:tavLst>
                                    </p:anim>
                                  </p:childTnLst>
                                </p:cTn>
                              </p:par>
                              <p:par>
                                <p:cTn id="907" presetID="2" presetClass="entr" presetSubtype="1" decel="4000" fill="hold" nodeType="withEffect">
                                  <p:stCondLst>
                                    <p:cond delay="1400"/>
                                  </p:stCondLst>
                                  <p:childTnLst>
                                    <p:set>
                                      <p:cBhvr>
                                        <p:cTn id="908" dur="1" fill="hold">
                                          <p:stCondLst>
                                            <p:cond delay="0"/>
                                          </p:stCondLst>
                                        </p:cTn>
                                        <p:tgtEl>
                                          <p:spTgt spid="1036"/>
                                        </p:tgtEl>
                                        <p:attrNameLst>
                                          <p:attrName>style.visibility</p:attrName>
                                        </p:attrNameLst>
                                      </p:cBhvr>
                                      <p:to>
                                        <p:strVal val="visible"/>
                                      </p:to>
                                    </p:set>
                                    <p:anim calcmode="lin" valueType="num">
                                      <p:cBhvr additive="base">
                                        <p:cTn id="909" dur="500" fill="hold"/>
                                        <p:tgtEl>
                                          <p:spTgt spid="1036"/>
                                        </p:tgtEl>
                                        <p:attrNameLst>
                                          <p:attrName>ppt_x</p:attrName>
                                        </p:attrNameLst>
                                      </p:cBhvr>
                                      <p:tavLst>
                                        <p:tav tm="0">
                                          <p:val>
                                            <p:strVal val="#ppt_x"/>
                                          </p:val>
                                        </p:tav>
                                        <p:tav tm="100000">
                                          <p:val>
                                            <p:strVal val="#ppt_x"/>
                                          </p:val>
                                        </p:tav>
                                      </p:tavLst>
                                    </p:anim>
                                    <p:anim calcmode="lin" valueType="num">
                                      <p:cBhvr additive="base">
                                        <p:cTn id="910" dur="500" fill="hold"/>
                                        <p:tgtEl>
                                          <p:spTgt spid="1036"/>
                                        </p:tgtEl>
                                        <p:attrNameLst>
                                          <p:attrName>ppt_y</p:attrName>
                                        </p:attrNameLst>
                                      </p:cBhvr>
                                      <p:tavLst>
                                        <p:tav tm="0">
                                          <p:val>
                                            <p:strVal val="0-#ppt_h/2"/>
                                          </p:val>
                                        </p:tav>
                                        <p:tav tm="100000">
                                          <p:val>
                                            <p:strVal val="#ppt_y"/>
                                          </p:val>
                                        </p:tav>
                                      </p:tavLst>
                                    </p:anim>
                                  </p:childTnLst>
                                </p:cTn>
                              </p:par>
                              <p:par>
                                <p:cTn id="911" presetID="2" presetClass="entr" presetSubtype="1" decel="4000" fill="hold" nodeType="withEffect">
                                  <p:stCondLst>
                                    <p:cond delay="1500"/>
                                  </p:stCondLst>
                                  <p:childTnLst>
                                    <p:set>
                                      <p:cBhvr>
                                        <p:cTn id="912" dur="1" fill="hold">
                                          <p:stCondLst>
                                            <p:cond delay="0"/>
                                          </p:stCondLst>
                                        </p:cTn>
                                        <p:tgtEl>
                                          <p:spTgt spid="1037"/>
                                        </p:tgtEl>
                                        <p:attrNameLst>
                                          <p:attrName>style.visibility</p:attrName>
                                        </p:attrNameLst>
                                      </p:cBhvr>
                                      <p:to>
                                        <p:strVal val="visible"/>
                                      </p:to>
                                    </p:set>
                                    <p:anim calcmode="lin" valueType="num">
                                      <p:cBhvr additive="base">
                                        <p:cTn id="913" dur="500" fill="hold"/>
                                        <p:tgtEl>
                                          <p:spTgt spid="1037"/>
                                        </p:tgtEl>
                                        <p:attrNameLst>
                                          <p:attrName>ppt_x</p:attrName>
                                        </p:attrNameLst>
                                      </p:cBhvr>
                                      <p:tavLst>
                                        <p:tav tm="0">
                                          <p:val>
                                            <p:strVal val="#ppt_x"/>
                                          </p:val>
                                        </p:tav>
                                        <p:tav tm="100000">
                                          <p:val>
                                            <p:strVal val="#ppt_x"/>
                                          </p:val>
                                        </p:tav>
                                      </p:tavLst>
                                    </p:anim>
                                    <p:anim calcmode="lin" valueType="num">
                                      <p:cBhvr additive="base">
                                        <p:cTn id="914" dur="500" fill="hold"/>
                                        <p:tgtEl>
                                          <p:spTgt spid="1037"/>
                                        </p:tgtEl>
                                        <p:attrNameLst>
                                          <p:attrName>ppt_y</p:attrName>
                                        </p:attrNameLst>
                                      </p:cBhvr>
                                      <p:tavLst>
                                        <p:tav tm="0">
                                          <p:val>
                                            <p:strVal val="0-#ppt_h/2"/>
                                          </p:val>
                                        </p:tav>
                                        <p:tav tm="100000">
                                          <p:val>
                                            <p:strVal val="#ppt_y"/>
                                          </p:val>
                                        </p:tav>
                                      </p:tavLst>
                                    </p:anim>
                                  </p:childTnLst>
                                </p:cTn>
                              </p:par>
                              <p:par>
                                <p:cTn id="915" presetID="2" presetClass="entr" presetSubtype="1" decel="4000" fill="hold" nodeType="withEffect">
                                  <p:stCondLst>
                                    <p:cond delay="1600"/>
                                  </p:stCondLst>
                                  <p:childTnLst>
                                    <p:set>
                                      <p:cBhvr>
                                        <p:cTn id="916" dur="1" fill="hold">
                                          <p:stCondLst>
                                            <p:cond delay="0"/>
                                          </p:stCondLst>
                                        </p:cTn>
                                        <p:tgtEl>
                                          <p:spTgt spid="1038"/>
                                        </p:tgtEl>
                                        <p:attrNameLst>
                                          <p:attrName>style.visibility</p:attrName>
                                        </p:attrNameLst>
                                      </p:cBhvr>
                                      <p:to>
                                        <p:strVal val="visible"/>
                                      </p:to>
                                    </p:set>
                                    <p:anim calcmode="lin" valueType="num">
                                      <p:cBhvr additive="base">
                                        <p:cTn id="917" dur="500" fill="hold"/>
                                        <p:tgtEl>
                                          <p:spTgt spid="1038"/>
                                        </p:tgtEl>
                                        <p:attrNameLst>
                                          <p:attrName>ppt_x</p:attrName>
                                        </p:attrNameLst>
                                      </p:cBhvr>
                                      <p:tavLst>
                                        <p:tav tm="0">
                                          <p:val>
                                            <p:strVal val="#ppt_x"/>
                                          </p:val>
                                        </p:tav>
                                        <p:tav tm="100000">
                                          <p:val>
                                            <p:strVal val="#ppt_x"/>
                                          </p:val>
                                        </p:tav>
                                      </p:tavLst>
                                    </p:anim>
                                    <p:anim calcmode="lin" valueType="num">
                                      <p:cBhvr additive="base">
                                        <p:cTn id="918" dur="500" fill="hold"/>
                                        <p:tgtEl>
                                          <p:spTgt spid="1038"/>
                                        </p:tgtEl>
                                        <p:attrNameLst>
                                          <p:attrName>ppt_y</p:attrName>
                                        </p:attrNameLst>
                                      </p:cBhvr>
                                      <p:tavLst>
                                        <p:tav tm="0">
                                          <p:val>
                                            <p:strVal val="0-#ppt_h/2"/>
                                          </p:val>
                                        </p:tav>
                                        <p:tav tm="100000">
                                          <p:val>
                                            <p:strVal val="#ppt_y"/>
                                          </p:val>
                                        </p:tav>
                                      </p:tavLst>
                                    </p:anim>
                                  </p:childTnLst>
                                </p:cTn>
                              </p:par>
                              <p:par>
                                <p:cTn id="919" presetID="2" presetClass="entr" presetSubtype="1" decel="4000" fill="hold" nodeType="withEffect">
                                  <p:stCondLst>
                                    <p:cond delay="1700"/>
                                  </p:stCondLst>
                                  <p:childTnLst>
                                    <p:set>
                                      <p:cBhvr>
                                        <p:cTn id="920" dur="1" fill="hold">
                                          <p:stCondLst>
                                            <p:cond delay="0"/>
                                          </p:stCondLst>
                                        </p:cTn>
                                        <p:tgtEl>
                                          <p:spTgt spid="1039"/>
                                        </p:tgtEl>
                                        <p:attrNameLst>
                                          <p:attrName>style.visibility</p:attrName>
                                        </p:attrNameLst>
                                      </p:cBhvr>
                                      <p:to>
                                        <p:strVal val="visible"/>
                                      </p:to>
                                    </p:set>
                                    <p:anim calcmode="lin" valueType="num">
                                      <p:cBhvr additive="base">
                                        <p:cTn id="921" dur="500" fill="hold"/>
                                        <p:tgtEl>
                                          <p:spTgt spid="1039"/>
                                        </p:tgtEl>
                                        <p:attrNameLst>
                                          <p:attrName>ppt_x</p:attrName>
                                        </p:attrNameLst>
                                      </p:cBhvr>
                                      <p:tavLst>
                                        <p:tav tm="0">
                                          <p:val>
                                            <p:strVal val="#ppt_x"/>
                                          </p:val>
                                        </p:tav>
                                        <p:tav tm="100000">
                                          <p:val>
                                            <p:strVal val="#ppt_x"/>
                                          </p:val>
                                        </p:tav>
                                      </p:tavLst>
                                    </p:anim>
                                    <p:anim calcmode="lin" valueType="num">
                                      <p:cBhvr additive="base">
                                        <p:cTn id="922" dur="500" fill="hold"/>
                                        <p:tgtEl>
                                          <p:spTgt spid="1039"/>
                                        </p:tgtEl>
                                        <p:attrNameLst>
                                          <p:attrName>ppt_y</p:attrName>
                                        </p:attrNameLst>
                                      </p:cBhvr>
                                      <p:tavLst>
                                        <p:tav tm="0">
                                          <p:val>
                                            <p:strVal val="0-#ppt_h/2"/>
                                          </p:val>
                                        </p:tav>
                                        <p:tav tm="100000">
                                          <p:val>
                                            <p:strVal val="#ppt_y"/>
                                          </p:val>
                                        </p:tav>
                                      </p:tavLst>
                                    </p:anim>
                                  </p:childTnLst>
                                </p:cTn>
                              </p:par>
                              <p:par>
                                <p:cTn id="923" presetID="2" presetClass="entr" presetSubtype="1" decel="4000" fill="hold" nodeType="withEffect">
                                  <p:stCondLst>
                                    <p:cond delay="1800"/>
                                  </p:stCondLst>
                                  <p:childTnLst>
                                    <p:set>
                                      <p:cBhvr>
                                        <p:cTn id="924" dur="1" fill="hold">
                                          <p:stCondLst>
                                            <p:cond delay="0"/>
                                          </p:stCondLst>
                                        </p:cTn>
                                        <p:tgtEl>
                                          <p:spTgt spid="1040"/>
                                        </p:tgtEl>
                                        <p:attrNameLst>
                                          <p:attrName>style.visibility</p:attrName>
                                        </p:attrNameLst>
                                      </p:cBhvr>
                                      <p:to>
                                        <p:strVal val="visible"/>
                                      </p:to>
                                    </p:set>
                                    <p:anim calcmode="lin" valueType="num">
                                      <p:cBhvr additive="base">
                                        <p:cTn id="925" dur="500" fill="hold"/>
                                        <p:tgtEl>
                                          <p:spTgt spid="1040"/>
                                        </p:tgtEl>
                                        <p:attrNameLst>
                                          <p:attrName>ppt_x</p:attrName>
                                        </p:attrNameLst>
                                      </p:cBhvr>
                                      <p:tavLst>
                                        <p:tav tm="0">
                                          <p:val>
                                            <p:strVal val="#ppt_x"/>
                                          </p:val>
                                        </p:tav>
                                        <p:tav tm="100000">
                                          <p:val>
                                            <p:strVal val="#ppt_x"/>
                                          </p:val>
                                        </p:tav>
                                      </p:tavLst>
                                    </p:anim>
                                    <p:anim calcmode="lin" valueType="num">
                                      <p:cBhvr additive="base">
                                        <p:cTn id="926" dur="500" fill="hold"/>
                                        <p:tgtEl>
                                          <p:spTgt spid="1040"/>
                                        </p:tgtEl>
                                        <p:attrNameLst>
                                          <p:attrName>ppt_y</p:attrName>
                                        </p:attrNameLst>
                                      </p:cBhvr>
                                      <p:tavLst>
                                        <p:tav tm="0">
                                          <p:val>
                                            <p:strVal val="0-#ppt_h/2"/>
                                          </p:val>
                                        </p:tav>
                                        <p:tav tm="100000">
                                          <p:val>
                                            <p:strVal val="#ppt_y"/>
                                          </p:val>
                                        </p:tav>
                                      </p:tavLst>
                                    </p:anim>
                                  </p:childTnLst>
                                </p:cTn>
                              </p:par>
                              <p:par>
                                <p:cTn id="927" presetID="2" presetClass="entr" presetSubtype="1" decel="4000" fill="hold" nodeType="withEffect">
                                  <p:stCondLst>
                                    <p:cond delay="1900"/>
                                  </p:stCondLst>
                                  <p:childTnLst>
                                    <p:set>
                                      <p:cBhvr>
                                        <p:cTn id="928" dur="1" fill="hold">
                                          <p:stCondLst>
                                            <p:cond delay="0"/>
                                          </p:stCondLst>
                                        </p:cTn>
                                        <p:tgtEl>
                                          <p:spTgt spid="1041"/>
                                        </p:tgtEl>
                                        <p:attrNameLst>
                                          <p:attrName>style.visibility</p:attrName>
                                        </p:attrNameLst>
                                      </p:cBhvr>
                                      <p:to>
                                        <p:strVal val="visible"/>
                                      </p:to>
                                    </p:set>
                                    <p:anim calcmode="lin" valueType="num">
                                      <p:cBhvr additive="base">
                                        <p:cTn id="929" dur="500" fill="hold"/>
                                        <p:tgtEl>
                                          <p:spTgt spid="1041"/>
                                        </p:tgtEl>
                                        <p:attrNameLst>
                                          <p:attrName>ppt_x</p:attrName>
                                        </p:attrNameLst>
                                      </p:cBhvr>
                                      <p:tavLst>
                                        <p:tav tm="0">
                                          <p:val>
                                            <p:strVal val="#ppt_x"/>
                                          </p:val>
                                        </p:tav>
                                        <p:tav tm="100000">
                                          <p:val>
                                            <p:strVal val="#ppt_x"/>
                                          </p:val>
                                        </p:tav>
                                      </p:tavLst>
                                    </p:anim>
                                    <p:anim calcmode="lin" valueType="num">
                                      <p:cBhvr additive="base">
                                        <p:cTn id="930" dur="500" fill="hold"/>
                                        <p:tgtEl>
                                          <p:spTgt spid="1041"/>
                                        </p:tgtEl>
                                        <p:attrNameLst>
                                          <p:attrName>ppt_y</p:attrName>
                                        </p:attrNameLst>
                                      </p:cBhvr>
                                      <p:tavLst>
                                        <p:tav tm="0">
                                          <p:val>
                                            <p:strVal val="0-#ppt_h/2"/>
                                          </p:val>
                                        </p:tav>
                                        <p:tav tm="100000">
                                          <p:val>
                                            <p:strVal val="#ppt_y"/>
                                          </p:val>
                                        </p:tav>
                                      </p:tavLst>
                                    </p:anim>
                                  </p:childTnLst>
                                </p:cTn>
                              </p:par>
                              <p:par>
                                <p:cTn id="931" presetID="2" presetClass="entr" presetSubtype="1" decel="4000" fill="hold" nodeType="withEffect">
                                  <p:stCondLst>
                                    <p:cond delay="2000"/>
                                  </p:stCondLst>
                                  <p:childTnLst>
                                    <p:set>
                                      <p:cBhvr>
                                        <p:cTn id="932" dur="1" fill="hold">
                                          <p:stCondLst>
                                            <p:cond delay="0"/>
                                          </p:stCondLst>
                                        </p:cTn>
                                        <p:tgtEl>
                                          <p:spTgt spid="1042"/>
                                        </p:tgtEl>
                                        <p:attrNameLst>
                                          <p:attrName>style.visibility</p:attrName>
                                        </p:attrNameLst>
                                      </p:cBhvr>
                                      <p:to>
                                        <p:strVal val="visible"/>
                                      </p:to>
                                    </p:set>
                                    <p:anim calcmode="lin" valueType="num">
                                      <p:cBhvr additive="base">
                                        <p:cTn id="933" dur="500" fill="hold"/>
                                        <p:tgtEl>
                                          <p:spTgt spid="1042"/>
                                        </p:tgtEl>
                                        <p:attrNameLst>
                                          <p:attrName>ppt_x</p:attrName>
                                        </p:attrNameLst>
                                      </p:cBhvr>
                                      <p:tavLst>
                                        <p:tav tm="0">
                                          <p:val>
                                            <p:strVal val="#ppt_x"/>
                                          </p:val>
                                        </p:tav>
                                        <p:tav tm="100000">
                                          <p:val>
                                            <p:strVal val="#ppt_x"/>
                                          </p:val>
                                        </p:tav>
                                      </p:tavLst>
                                    </p:anim>
                                    <p:anim calcmode="lin" valueType="num">
                                      <p:cBhvr additive="base">
                                        <p:cTn id="934" dur="500" fill="hold"/>
                                        <p:tgtEl>
                                          <p:spTgt spid="1042"/>
                                        </p:tgtEl>
                                        <p:attrNameLst>
                                          <p:attrName>ppt_y</p:attrName>
                                        </p:attrNameLst>
                                      </p:cBhvr>
                                      <p:tavLst>
                                        <p:tav tm="0">
                                          <p:val>
                                            <p:strVal val="0-#ppt_h/2"/>
                                          </p:val>
                                        </p:tav>
                                        <p:tav tm="100000">
                                          <p:val>
                                            <p:strVal val="#ppt_y"/>
                                          </p:val>
                                        </p:tav>
                                      </p:tavLst>
                                    </p:anim>
                                  </p:childTnLst>
                                </p:cTn>
                              </p:par>
                              <p:par>
                                <p:cTn id="935" presetID="2" presetClass="entr" presetSubtype="1" decel="4000" fill="hold" nodeType="withEffect">
                                  <p:stCondLst>
                                    <p:cond delay="2100"/>
                                  </p:stCondLst>
                                  <p:childTnLst>
                                    <p:set>
                                      <p:cBhvr>
                                        <p:cTn id="936" dur="1" fill="hold">
                                          <p:stCondLst>
                                            <p:cond delay="0"/>
                                          </p:stCondLst>
                                        </p:cTn>
                                        <p:tgtEl>
                                          <p:spTgt spid="1043"/>
                                        </p:tgtEl>
                                        <p:attrNameLst>
                                          <p:attrName>style.visibility</p:attrName>
                                        </p:attrNameLst>
                                      </p:cBhvr>
                                      <p:to>
                                        <p:strVal val="visible"/>
                                      </p:to>
                                    </p:set>
                                    <p:anim calcmode="lin" valueType="num">
                                      <p:cBhvr additive="base">
                                        <p:cTn id="937" dur="500" fill="hold"/>
                                        <p:tgtEl>
                                          <p:spTgt spid="1043"/>
                                        </p:tgtEl>
                                        <p:attrNameLst>
                                          <p:attrName>ppt_x</p:attrName>
                                        </p:attrNameLst>
                                      </p:cBhvr>
                                      <p:tavLst>
                                        <p:tav tm="0">
                                          <p:val>
                                            <p:strVal val="#ppt_x"/>
                                          </p:val>
                                        </p:tav>
                                        <p:tav tm="100000">
                                          <p:val>
                                            <p:strVal val="#ppt_x"/>
                                          </p:val>
                                        </p:tav>
                                      </p:tavLst>
                                    </p:anim>
                                    <p:anim calcmode="lin" valueType="num">
                                      <p:cBhvr additive="base">
                                        <p:cTn id="938" dur="500" fill="hold"/>
                                        <p:tgtEl>
                                          <p:spTgt spid="1043"/>
                                        </p:tgtEl>
                                        <p:attrNameLst>
                                          <p:attrName>ppt_y</p:attrName>
                                        </p:attrNameLst>
                                      </p:cBhvr>
                                      <p:tavLst>
                                        <p:tav tm="0">
                                          <p:val>
                                            <p:strVal val="0-#ppt_h/2"/>
                                          </p:val>
                                        </p:tav>
                                        <p:tav tm="100000">
                                          <p:val>
                                            <p:strVal val="#ppt_y"/>
                                          </p:val>
                                        </p:tav>
                                      </p:tavLst>
                                    </p:anim>
                                  </p:childTnLst>
                                </p:cTn>
                              </p:par>
                              <p:par>
                                <p:cTn id="939" presetID="2" presetClass="entr" presetSubtype="1" decel="4000" fill="hold" nodeType="withEffect">
                                  <p:stCondLst>
                                    <p:cond delay="2200"/>
                                  </p:stCondLst>
                                  <p:childTnLst>
                                    <p:set>
                                      <p:cBhvr>
                                        <p:cTn id="940" dur="1" fill="hold">
                                          <p:stCondLst>
                                            <p:cond delay="0"/>
                                          </p:stCondLst>
                                        </p:cTn>
                                        <p:tgtEl>
                                          <p:spTgt spid="1044"/>
                                        </p:tgtEl>
                                        <p:attrNameLst>
                                          <p:attrName>style.visibility</p:attrName>
                                        </p:attrNameLst>
                                      </p:cBhvr>
                                      <p:to>
                                        <p:strVal val="visible"/>
                                      </p:to>
                                    </p:set>
                                    <p:anim calcmode="lin" valueType="num">
                                      <p:cBhvr additive="base">
                                        <p:cTn id="941" dur="500" fill="hold"/>
                                        <p:tgtEl>
                                          <p:spTgt spid="1044"/>
                                        </p:tgtEl>
                                        <p:attrNameLst>
                                          <p:attrName>ppt_x</p:attrName>
                                        </p:attrNameLst>
                                      </p:cBhvr>
                                      <p:tavLst>
                                        <p:tav tm="0">
                                          <p:val>
                                            <p:strVal val="#ppt_x"/>
                                          </p:val>
                                        </p:tav>
                                        <p:tav tm="100000">
                                          <p:val>
                                            <p:strVal val="#ppt_x"/>
                                          </p:val>
                                        </p:tav>
                                      </p:tavLst>
                                    </p:anim>
                                    <p:anim calcmode="lin" valueType="num">
                                      <p:cBhvr additive="base">
                                        <p:cTn id="942" dur="500" fill="hold"/>
                                        <p:tgtEl>
                                          <p:spTgt spid="1044"/>
                                        </p:tgtEl>
                                        <p:attrNameLst>
                                          <p:attrName>ppt_y</p:attrName>
                                        </p:attrNameLst>
                                      </p:cBhvr>
                                      <p:tavLst>
                                        <p:tav tm="0">
                                          <p:val>
                                            <p:strVal val="0-#ppt_h/2"/>
                                          </p:val>
                                        </p:tav>
                                        <p:tav tm="100000">
                                          <p:val>
                                            <p:strVal val="#ppt_y"/>
                                          </p:val>
                                        </p:tav>
                                      </p:tavLst>
                                    </p:anim>
                                  </p:childTnLst>
                                </p:cTn>
                              </p:par>
                              <p:par>
                                <p:cTn id="943" presetID="2" presetClass="entr" presetSubtype="1" decel="4000" fill="hold" nodeType="withEffect">
                                  <p:stCondLst>
                                    <p:cond delay="2300"/>
                                  </p:stCondLst>
                                  <p:childTnLst>
                                    <p:set>
                                      <p:cBhvr>
                                        <p:cTn id="944" dur="1" fill="hold">
                                          <p:stCondLst>
                                            <p:cond delay="0"/>
                                          </p:stCondLst>
                                        </p:cTn>
                                        <p:tgtEl>
                                          <p:spTgt spid="1045"/>
                                        </p:tgtEl>
                                        <p:attrNameLst>
                                          <p:attrName>style.visibility</p:attrName>
                                        </p:attrNameLst>
                                      </p:cBhvr>
                                      <p:to>
                                        <p:strVal val="visible"/>
                                      </p:to>
                                    </p:set>
                                    <p:anim calcmode="lin" valueType="num">
                                      <p:cBhvr additive="base">
                                        <p:cTn id="945" dur="500" fill="hold"/>
                                        <p:tgtEl>
                                          <p:spTgt spid="1045"/>
                                        </p:tgtEl>
                                        <p:attrNameLst>
                                          <p:attrName>ppt_x</p:attrName>
                                        </p:attrNameLst>
                                      </p:cBhvr>
                                      <p:tavLst>
                                        <p:tav tm="0">
                                          <p:val>
                                            <p:strVal val="#ppt_x"/>
                                          </p:val>
                                        </p:tav>
                                        <p:tav tm="100000">
                                          <p:val>
                                            <p:strVal val="#ppt_x"/>
                                          </p:val>
                                        </p:tav>
                                      </p:tavLst>
                                    </p:anim>
                                    <p:anim calcmode="lin" valueType="num">
                                      <p:cBhvr additive="base">
                                        <p:cTn id="946" dur="500" fill="hold"/>
                                        <p:tgtEl>
                                          <p:spTgt spid="1045"/>
                                        </p:tgtEl>
                                        <p:attrNameLst>
                                          <p:attrName>ppt_y</p:attrName>
                                        </p:attrNameLst>
                                      </p:cBhvr>
                                      <p:tavLst>
                                        <p:tav tm="0">
                                          <p:val>
                                            <p:strVal val="0-#ppt_h/2"/>
                                          </p:val>
                                        </p:tav>
                                        <p:tav tm="100000">
                                          <p:val>
                                            <p:strVal val="#ppt_y"/>
                                          </p:val>
                                        </p:tav>
                                      </p:tavLst>
                                    </p:anim>
                                  </p:childTnLst>
                                </p:cTn>
                              </p:par>
                              <p:par>
                                <p:cTn id="947" presetID="2" presetClass="entr" presetSubtype="1" decel="4000" fill="hold" nodeType="withEffect">
                                  <p:stCondLst>
                                    <p:cond delay="2400"/>
                                  </p:stCondLst>
                                  <p:childTnLst>
                                    <p:set>
                                      <p:cBhvr>
                                        <p:cTn id="948" dur="1" fill="hold">
                                          <p:stCondLst>
                                            <p:cond delay="0"/>
                                          </p:stCondLst>
                                        </p:cTn>
                                        <p:tgtEl>
                                          <p:spTgt spid="1046"/>
                                        </p:tgtEl>
                                        <p:attrNameLst>
                                          <p:attrName>style.visibility</p:attrName>
                                        </p:attrNameLst>
                                      </p:cBhvr>
                                      <p:to>
                                        <p:strVal val="visible"/>
                                      </p:to>
                                    </p:set>
                                    <p:anim calcmode="lin" valueType="num">
                                      <p:cBhvr additive="base">
                                        <p:cTn id="949" dur="500" fill="hold"/>
                                        <p:tgtEl>
                                          <p:spTgt spid="1046"/>
                                        </p:tgtEl>
                                        <p:attrNameLst>
                                          <p:attrName>ppt_x</p:attrName>
                                        </p:attrNameLst>
                                      </p:cBhvr>
                                      <p:tavLst>
                                        <p:tav tm="0">
                                          <p:val>
                                            <p:strVal val="#ppt_x"/>
                                          </p:val>
                                        </p:tav>
                                        <p:tav tm="100000">
                                          <p:val>
                                            <p:strVal val="#ppt_x"/>
                                          </p:val>
                                        </p:tav>
                                      </p:tavLst>
                                    </p:anim>
                                    <p:anim calcmode="lin" valueType="num">
                                      <p:cBhvr additive="base">
                                        <p:cTn id="950" dur="500" fill="hold"/>
                                        <p:tgtEl>
                                          <p:spTgt spid="1046"/>
                                        </p:tgtEl>
                                        <p:attrNameLst>
                                          <p:attrName>ppt_y</p:attrName>
                                        </p:attrNameLst>
                                      </p:cBhvr>
                                      <p:tavLst>
                                        <p:tav tm="0">
                                          <p:val>
                                            <p:strVal val="0-#ppt_h/2"/>
                                          </p:val>
                                        </p:tav>
                                        <p:tav tm="100000">
                                          <p:val>
                                            <p:strVal val="#ppt_y"/>
                                          </p:val>
                                        </p:tav>
                                      </p:tavLst>
                                    </p:anim>
                                  </p:childTnLst>
                                </p:cTn>
                              </p:par>
                              <p:par>
                                <p:cTn id="951" presetID="2" presetClass="entr" presetSubtype="1" decel="4000" fill="hold" nodeType="withEffect">
                                  <p:stCondLst>
                                    <p:cond delay="2500"/>
                                  </p:stCondLst>
                                  <p:childTnLst>
                                    <p:set>
                                      <p:cBhvr>
                                        <p:cTn id="952" dur="1" fill="hold">
                                          <p:stCondLst>
                                            <p:cond delay="0"/>
                                          </p:stCondLst>
                                        </p:cTn>
                                        <p:tgtEl>
                                          <p:spTgt spid="1047"/>
                                        </p:tgtEl>
                                        <p:attrNameLst>
                                          <p:attrName>style.visibility</p:attrName>
                                        </p:attrNameLst>
                                      </p:cBhvr>
                                      <p:to>
                                        <p:strVal val="visible"/>
                                      </p:to>
                                    </p:set>
                                    <p:anim calcmode="lin" valueType="num">
                                      <p:cBhvr additive="base">
                                        <p:cTn id="953" dur="500" fill="hold"/>
                                        <p:tgtEl>
                                          <p:spTgt spid="1047"/>
                                        </p:tgtEl>
                                        <p:attrNameLst>
                                          <p:attrName>ppt_x</p:attrName>
                                        </p:attrNameLst>
                                      </p:cBhvr>
                                      <p:tavLst>
                                        <p:tav tm="0">
                                          <p:val>
                                            <p:strVal val="#ppt_x"/>
                                          </p:val>
                                        </p:tav>
                                        <p:tav tm="100000">
                                          <p:val>
                                            <p:strVal val="#ppt_x"/>
                                          </p:val>
                                        </p:tav>
                                      </p:tavLst>
                                    </p:anim>
                                    <p:anim calcmode="lin" valueType="num">
                                      <p:cBhvr additive="base">
                                        <p:cTn id="954" dur="500" fill="hold"/>
                                        <p:tgtEl>
                                          <p:spTgt spid="1047"/>
                                        </p:tgtEl>
                                        <p:attrNameLst>
                                          <p:attrName>ppt_y</p:attrName>
                                        </p:attrNameLst>
                                      </p:cBhvr>
                                      <p:tavLst>
                                        <p:tav tm="0">
                                          <p:val>
                                            <p:strVal val="0-#ppt_h/2"/>
                                          </p:val>
                                        </p:tav>
                                        <p:tav tm="100000">
                                          <p:val>
                                            <p:strVal val="#ppt_y"/>
                                          </p:val>
                                        </p:tav>
                                      </p:tavLst>
                                    </p:anim>
                                  </p:childTnLst>
                                </p:cTn>
                              </p:par>
                              <p:par>
                                <p:cTn id="955" presetID="2" presetClass="entr" presetSubtype="1" decel="4000" fill="hold" nodeType="withEffect">
                                  <p:stCondLst>
                                    <p:cond delay="2600"/>
                                  </p:stCondLst>
                                  <p:childTnLst>
                                    <p:set>
                                      <p:cBhvr>
                                        <p:cTn id="956" dur="1" fill="hold">
                                          <p:stCondLst>
                                            <p:cond delay="0"/>
                                          </p:stCondLst>
                                        </p:cTn>
                                        <p:tgtEl>
                                          <p:spTgt spid="1048"/>
                                        </p:tgtEl>
                                        <p:attrNameLst>
                                          <p:attrName>style.visibility</p:attrName>
                                        </p:attrNameLst>
                                      </p:cBhvr>
                                      <p:to>
                                        <p:strVal val="visible"/>
                                      </p:to>
                                    </p:set>
                                    <p:anim calcmode="lin" valueType="num">
                                      <p:cBhvr additive="base">
                                        <p:cTn id="957" dur="500" fill="hold"/>
                                        <p:tgtEl>
                                          <p:spTgt spid="1048"/>
                                        </p:tgtEl>
                                        <p:attrNameLst>
                                          <p:attrName>ppt_x</p:attrName>
                                        </p:attrNameLst>
                                      </p:cBhvr>
                                      <p:tavLst>
                                        <p:tav tm="0">
                                          <p:val>
                                            <p:strVal val="#ppt_x"/>
                                          </p:val>
                                        </p:tav>
                                        <p:tav tm="100000">
                                          <p:val>
                                            <p:strVal val="#ppt_x"/>
                                          </p:val>
                                        </p:tav>
                                      </p:tavLst>
                                    </p:anim>
                                    <p:anim calcmode="lin" valueType="num">
                                      <p:cBhvr additive="base">
                                        <p:cTn id="958" dur="500" fill="hold"/>
                                        <p:tgtEl>
                                          <p:spTgt spid="1048"/>
                                        </p:tgtEl>
                                        <p:attrNameLst>
                                          <p:attrName>ppt_y</p:attrName>
                                        </p:attrNameLst>
                                      </p:cBhvr>
                                      <p:tavLst>
                                        <p:tav tm="0">
                                          <p:val>
                                            <p:strVal val="0-#ppt_h/2"/>
                                          </p:val>
                                        </p:tav>
                                        <p:tav tm="100000">
                                          <p:val>
                                            <p:strVal val="#ppt_y"/>
                                          </p:val>
                                        </p:tav>
                                      </p:tavLst>
                                    </p:anim>
                                  </p:childTnLst>
                                </p:cTn>
                              </p:par>
                              <p:par>
                                <p:cTn id="959" presetID="2" presetClass="entr" presetSubtype="1" decel="4000" fill="hold" nodeType="withEffect">
                                  <p:stCondLst>
                                    <p:cond delay="2700"/>
                                  </p:stCondLst>
                                  <p:childTnLst>
                                    <p:set>
                                      <p:cBhvr>
                                        <p:cTn id="960" dur="1" fill="hold">
                                          <p:stCondLst>
                                            <p:cond delay="0"/>
                                          </p:stCondLst>
                                        </p:cTn>
                                        <p:tgtEl>
                                          <p:spTgt spid="1049"/>
                                        </p:tgtEl>
                                        <p:attrNameLst>
                                          <p:attrName>style.visibility</p:attrName>
                                        </p:attrNameLst>
                                      </p:cBhvr>
                                      <p:to>
                                        <p:strVal val="visible"/>
                                      </p:to>
                                    </p:set>
                                    <p:anim calcmode="lin" valueType="num">
                                      <p:cBhvr additive="base">
                                        <p:cTn id="961" dur="500" fill="hold"/>
                                        <p:tgtEl>
                                          <p:spTgt spid="1049"/>
                                        </p:tgtEl>
                                        <p:attrNameLst>
                                          <p:attrName>ppt_x</p:attrName>
                                        </p:attrNameLst>
                                      </p:cBhvr>
                                      <p:tavLst>
                                        <p:tav tm="0">
                                          <p:val>
                                            <p:strVal val="#ppt_x"/>
                                          </p:val>
                                        </p:tav>
                                        <p:tav tm="100000">
                                          <p:val>
                                            <p:strVal val="#ppt_x"/>
                                          </p:val>
                                        </p:tav>
                                      </p:tavLst>
                                    </p:anim>
                                    <p:anim calcmode="lin" valueType="num">
                                      <p:cBhvr additive="base">
                                        <p:cTn id="962" dur="500" fill="hold"/>
                                        <p:tgtEl>
                                          <p:spTgt spid="1049"/>
                                        </p:tgtEl>
                                        <p:attrNameLst>
                                          <p:attrName>ppt_y</p:attrName>
                                        </p:attrNameLst>
                                      </p:cBhvr>
                                      <p:tavLst>
                                        <p:tav tm="0">
                                          <p:val>
                                            <p:strVal val="0-#ppt_h/2"/>
                                          </p:val>
                                        </p:tav>
                                        <p:tav tm="100000">
                                          <p:val>
                                            <p:strVal val="#ppt_y"/>
                                          </p:val>
                                        </p:tav>
                                      </p:tavLst>
                                    </p:anim>
                                  </p:childTnLst>
                                </p:cTn>
                              </p:par>
                              <p:par>
                                <p:cTn id="963" presetID="2" presetClass="entr" presetSubtype="1" decel="4000" fill="hold" nodeType="withEffect">
                                  <p:stCondLst>
                                    <p:cond delay="2800"/>
                                  </p:stCondLst>
                                  <p:childTnLst>
                                    <p:set>
                                      <p:cBhvr>
                                        <p:cTn id="964" dur="1" fill="hold">
                                          <p:stCondLst>
                                            <p:cond delay="0"/>
                                          </p:stCondLst>
                                        </p:cTn>
                                        <p:tgtEl>
                                          <p:spTgt spid="1050"/>
                                        </p:tgtEl>
                                        <p:attrNameLst>
                                          <p:attrName>style.visibility</p:attrName>
                                        </p:attrNameLst>
                                      </p:cBhvr>
                                      <p:to>
                                        <p:strVal val="visible"/>
                                      </p:to>
                                    </p:set>
                                    <p:anim calcmode="lin" valueType="num">
                                      <p:cBhvr additive="base">
                                        <p:cTn id="965" dur="500" fill="hold"/>
                                        <p:tgtEl>
                                          <p:spTgt spid="1050"/>
                                        </p:tgtEl>
                                        <p:attrNameLst>
                                          <p:attrName>ppt_x</p:attrName>
                                        </p:attrNameLst>
                                      </p:cBhvr>
                                      <p:tavLst>
                                        <p:tav tm="0">
                                          <p:val>
                                            <p:strVal val="#ppt_x"/>
                                          </p:val>
                                        </p:tav>
                                        <p:tav tm="100000">
                                          <p:val>
                                            <p:strVal val="#ppt_x"/>
                                          </p:val>
                                        </p:tav>
                                      </p:tavLst>
                                    </p:anim>
                                    <p:anim calcmode="lin" valueType="num">
                                      <p:cBhvr additive="base">
                                        <p:cTn id="966" dur="500" fill="hold"/>
                                        <p:tgtEl>
                                          <p:spTgt spid="1050"/>
                                        </p:tgtEl>
                                        <p:attrNameLst>
                                          <p:attrName>ppt_y</p:attrName>
                                        </p:attrNameLst>
                                      </p:cBhvr>
                                      <p:tavLst>
                                        <p:tav tm="0">
                                          <p:val>
                                            <p:strVal val="0-#ppt_h/2"/>
                                          </p:val>
                                        </p:tav>
                                        <p:tav tm="100000">
                                          <p:val>
                                            <p:strVal val="#ppt_y"/>
                                          </p:val>
                                        </p:tav>
                                      </p:tavLst>
                                    </p:anim>
                                  </p:childTnLst>
                                </p:cTn>
                              </p:par>
                              <p:par>
                                <p:cTn id="967" presetID="2" presetClass="entr" presetSubtype="1" decel="4000" fill="hold" nodeType="withEffect">
                                  <p:stCondLst>
                                    <p:cond delay="2900"/>
                                  </p:stCondLst>
                                  <p:childTnLst>
                                    <p:set>
                                      <p:cBhvr>
                                        <p:cTn id="968" dur="1" fill="hold">
                                          <p:stCondLst>
                                            <p:cond delay="0"/>
                                          </p:stCondLst>
                                        </p:cTn>
                                        <p:tgtEl>
                                          <p:spTgt spid="1051"/>
                                        </p:tgtEl>
                                        <p:attrNameLst>
                                          <p:attrName>style.visibility</p:attrName>
                                        </p:attrNameLst>
                                      </p:cBhvr>
                                      <p:to>
                                        <p:strVal val="visible"/>
                                      </p:to>
                                    </p:set>
                                    <p:anim calcmode="lin" valueType="num">
                                      <p:cBhvr additive="base">
                                        <p:cTn id="969" dur="500" fill="hold"/>
                                        <p:tgtEl>
                                          <p:spTgt spid="1051"/>
                                        </p:tgtEl>
                                        <p:attrNameLst>
                                          <p:attrName>ppt_x</p:attrName>
                                        </p:attrNameLst>
                                      </p:cBhvr>
                                      <p:tavLst>
                                        <p:tav tm="0">
                                          <p:val>
                                            <p:strVal val="#ppt_x"/>
                                          </p:val>
                                        </p:tav>
                                        <p:tav tm="100000">
                                          <p:val>
                                            <p:strVal val="#ppt_x"/>
                                          </p:val>
                                        </p:tav>
                                      </p:tavLst>
                                    </p:anim>
                                    <p:anim calcmode="lin" valueType="num">
                                      <p:cBhvr additive="base">
                                        <p:cTn id="970" dur="500" fill="hold"/>
                                        <p:tgtEl>
                                          <p:spTgt spid="1051"/>
                                        </p:tgtEl>
                                        <p:attrNameLst>
                                          <p:attrName>ppt_y</p:attrName>
                                        </p:attrNameLst>
                                      </p:cBhvr>
                                      <p:tavLst>
                                        <p:tav tm="0">
                                          <p:val>
                                            <p:strVal val="0-#ppt_h/2"/>
                                          </p:val>
                                        </p:tav>
                                        <p:tav tm="100000">
                                          <p:val>
                                            <p:strVal val="#ppt_y"/>
                                          </p:val>
                                        </p:tav>
                                      </p:tavLst>
                                    </p:anim>
                                  </p:childTnLst>
                                </p:cTn>
                              </p:par>
                              <p:par>
                                <p:cTn id="971" presetID="2" presetClass="entr" presetSubtype="1" decel="4000" fill="hold" nodeType="withEffect">
                                  <p:stCondLst>
                                    <p:cond delay="1500"/>
                                  </p:stCondLst>
                                  <p:childTnLst>
                                    <p:set>
                                      <p:cBhvr>
                                        <p:cTn id="972" dur="1" fill="hold">
                                          <p:stCondLst>
                                            <p:cond delay="0"/>
                                          </p:stCondLst>
                                        </p:cTn>
                                        <p:tgtEl>
                                          <p:spTgt spid="1085"/>
                                        </p:tgtEl>
                                        <p:attrNameLst>
                                          <p:attrName>style.visibility</p:attrName>
                                        </p:attrNameLst>
                                      </p:cBhvr>
                                      <p:to>
                                        <p:strVal val="visible"/>
                                      </p:to>
                                    </p:set>
                                    <p:anim calcmode="lin" valueType="num">
                                      <p:cBhvr additive="base">
                                        <p:cTn id="973" dur="500" fill="hold"/>
                                        <p:tgtEl>
                                          <p:spTgt spid="1085"/>
                                        </p:tgtEl>
                                        <p:attrNameLst>
                                          <p:attrName>ppt_x</p:attrName>
                                        </p:attrNameLst>
                                      </p:cBhvr>
                                      <p:tavLst>
                                        <p:tav tm="0">
                                          <p:val>
                                            <p:strVal val="#ppt_x"/>
                                          </p:val>
                                        </p:tav>
                                        <p:tav tm="100000">
                                          <p:val>
                                            <p:strVal val="#ppt_x"/>
                                          </p:val>
                                        </p:tav>
                                      </p:tavLst>
                                    </p:anim>
                                    <p:anim calcmode="lin" valueType="num">
                                      <p:cBhvr additive="base">
                                        <p:cTn id="974" dur="500" fill="hold"/>
                                        <p:tgtEl>
                                          <p:spTgt spid="1085"/>
                                        </p:tgtEl>
                                        <p:attrNameLst>
                                          <p:attrName>ppt_y</p:attrName>
                                        </p:attrNameLst>
                                      </p:cBhvr>
                                      <p:tavLst>
                                        <p:tav tm="0">
                                          <p:val>
                                            <p:strVal val="0-#ppt_h/2"/>
                                          </p:val>
                                        </p:tav>
                                        <p:tav tm="100000">
                                          <p:val>
                                            <p:strVal val="#ppt_y"/>
                                          </p:val>
                                        </p:tav>
                                      </p:tavLst>
                                    </p:anim>
                                  </p:childTnLst>
                                </p:cTn>
                              </p:par>
                              <p:par>
                                <p:cTn id="975" presetID="2" presetClass="entr" presetSubtype="1" decel="4000" fill="hold" nodeType="withEffect">
                                  <p:stCondLst>
                                    <p:cond delay="1600"/>
                                  </p:stCondLst>
                                  <p:childTnLst>
                                    <p:set>
                                      <p:cBhvr>
                                        <p:cTn id="976" dur="1" fill="hold">
                                          <p:stCondLst>
                                            <p:cond delay="0"/>
                                          </p:stCondLst>
                                        </p:cTn>
                                        <p:tgtEl>
                                          <p:spTgt spid="1086"/>
                                        </p:tgtEl>
                                        <p:attrNameLst>
                                          <p:attrName>style.visibility</p:attrName>
                                        </p:attrNameLst>
                                      </p:cBhvr>
                                      <p:to>
                                        <p:strVal val="visible"/>
                                      </p:to>
                                    </p:set>
                                    <p:anim calcmode="lin" valueType="num">
                                      <p:cBhvr additive="base">
                                        <p:cTn id="977" dur="500" fill="hold"/>
                                        <p:tgtEl>
                                          <p:spTgt spid="1086"/>
                                        </p:tgtEl>
                                        <p:attrNameLst>
                                          <p:attrName>ppt_x</p:attrName>
                                        </p:attrNameLst>
                                      </p:cBhvr>
                                      <p:tavLst>
                                        <p:tav tm="0">
                                          <p:val>
                                            <p:strVal val="#ppt_x"/>
                                          </p:val>
                                        </p:tav>
                                        <p:tav tm="100000">
                                          <p:val>
                                            <p:strVal val="#ppt_x"/>
                                          </p:val>
                                        </p:tav>
                                      </p:tavLst>
                                    </p:anim>
                                    <p:anim calcmode="lin" valueType="num">
                                      <p:cBhvr additive="base">
                                        <p:cTn id="978" dur="500" fill="hold"/>
                                        <p:tgtEl>
                                          <p:spTgt spid="1086"/>
                                        </p:tgtEl>
                                        <p:attrNameLst>
                                          <p:attrName>ppt_y</p:attrName>
                                        </p:attrNameLst>
                                      </p:cBhvr>
                                      <p:tavLst>
                                        <p:tav tm="0">
                                          <p:val>
                                            <p:strVal val="0-#ppt_h/2"/>
                                          </p:val>
                                        </p:tav>
                                        <p:tav tm="100000">
                                          <p:val>
                                            <p:strVal val="#ppt_y"/>
                                          </p:val>
                                        </p:tav>
                                      </p:tavLst>
                                    </p:anim>
                                  </p:childTnLst>
                                </p:cTn>
                              </p:par>
                              <p:par>
                                <p:cTn id="979" presetID="2" presetClass="entr" presetSubtype="1" decel="4000" fill="hold" nodeType="withEffect">
                                  <p:stCondLst>
                                    <p:cond delay="1700"/>
                                  </p:stCondLst>
                                  <p:childTnLst>
                                    <p:set>
                                      <p:cBhvr>
                                        <p:cTn id="980" dur="1" fill="hold">
                                          <p:stCondLst>
                                            <p:cond delay="0"/>
                                          </p:stCondLst>
                                        </p:cTn>
                                        <p:tgtEl>
                                          <p:spTgt spid="1087"/>
                                        </p:tgtEl>
                                        <p:attrNameLst>
                                          <p:attrName>style.visibility</p:attrName>
                                        </p:attrNameLst>
                                      </p:cBhvr>
                                      <p:to>
                                        <p:strVal val="visible"/>
                                      </p:to>
                                    </p:set>
                                    <p:anim calcmode="lin" valueType="num">
                                      <p:cBhvr additive="base">
                                        <p:cTn id="981" dur="500" fill="hold"/>
                                        <p:tgtEl>
                                          <p:spTgt spid="1087"/>
                                        </p:tgtEl>
                                        <p:attrNameLst>
                                          <p:attrName>ppt_x</p:attrName>
                                        </p:attrNameLst>
                                      </p:cBhvr>
                                      <p:tavLst>
                                        <p:tav tm="0">
                                          <p:val>
                                            <p:strVal val="#ppt_x"/>
                                          </p:val>
                                        </p:tav>
                                        <p:tav tm="100000">
                                          <p:val>
                                            <p:strVal val="#ppt_x"/>
                                          </p:val>
                                        </p:tav>
                                      </p:tavLst>
                                    </p:anim>
                                    <p:anim calcmode="lin" valueType="num">
                                      <p:cBhvr additive="base">
                                        <p:cTn id="982" dur="500" fill="hold"/>
                                        <p:tgtEl>
                                          <p:spTgt spid="1087"/>
                                        </p:tgtEl>
                                        <p:attrNameLst>
                                          <p:attrName>ppt_y</p:attrName>
                                        </p:attrNameLst>
                                      </p:cBhvr>
                                      <p:tavLst>
                                        <p:tav tm="0">
                                          <p:val>
                                            <p:strVal val="0-#ppt_h/2"/>
                                          </p:val>
                                        </p:tav>
                                        <p:tav tm="100000">
                                          <p:val>
                                            <p:strVal val="#ppt_y"/>
                                          </p:val>
                                        </p:tav>
                                      </p:tavLst>
                                    </p:anim>
                                  </p:childTnLst>
                                </p:cTn>
                              </p:par>
                              <p:par>
                                <p:cTn id="983" presetID="2" presetClass="entr" presetSubtype="1" decel="4000" fill="hold" nodeType="withEffect">
                                  <p:stCondLst>
                                    <p:cond delay="1800"/>
                                  </p:stCondLst>
                                  <p:childTnLst>
                                    <p:set>
                                      <p:cBhvr>
                                        <p:cTn id="984" dur="1" fill="hold">
                                          <p:stCondLst>
                                            <p:cond delay="0"/>
                                          </p:stCondLst>
                                        </p:cTn>
                                        <p:tgtEl>
                                          <p:spTgt spid="1088"/>
                                        </p:tgtEl>
                                        <p:attrNameLst>
                                          <p:attrName>style.visibility</p:attrName>
                                        </p:attrNameLst>
                                      </p:cBhvr>
                                      <p:to>
                                        <p:strVal val="visible"/>
                                      </p:to>
                                    </p:set>
                                    <p:anim calcmode="lin" valueType="num">
                                      <p:cBhvr additive="base">
                                        <p:cTn id="985" dur="500" fill="hold"/>
                                        <p:tgtEl>
                                          <p:spTgt spid="1088"/>
                                        </p:tgtEl>
                                        <p:attrNameLst>
                                          <p:attrName>ppt_x</p:attrName>
                                        </p:attrNameLst>
                                      </p:cBhvr>
                                      <p:tavLst>
                                        <p:tav tm="0">
                                          <p:val>
                                            <p:strVal val="#ppt_x"/>
                                          </p:val>
                                        </p:tav>
                                        <p:tav tm="100000">
                                          <p:val>
                                            <p:strVal val="#ppt_x"/>
                                          </p:val>
                                        </p:tav>
                                      </p:tavLst>
                                    </p:anim>
                                    <p:anim calcmode="lin" valueType="num">
                                      <p:cBhvr additive="base">
                                        <p:cTn id="986" dur="500" fill="hold"/>
                                        <p:tgtEl>
                                          <p:spTgt spid="1088"/>
                                        </p:tgtEl>
                                        <p:attrNameLst>
                                          <p:attrName>ppt_y</p:attrName>
                                        </p:attrNameLst>
                                      </p:cBhvr>
                                      <p:tavLst>
                                        <p:tav tm="0">
                                          <p:val>
                                            <p:strVal val="0-#ppt_h/2"/>
                                          </p:val>
                                        </p:tav>
                                        <p:tav tm="100000">
                                          <p:val>
                                            <p:strVal val="#ppt_y"/>
                                          </p:val>
                                        </p:tav>
                                      </p:tavLst>
                                    </p:anim>
                                  </p:childTnLst>
                                </p:cTn>
                              </p:par>
                              <p:par>
                                <p:cTn id="987" presetID="2" presetClass="entr" presetSubtype="1" decel="4000" fill="hold" nodeType="withEffect">
                                  <p:stCondLst>
                                    <p:cond delay="1900"/>
                                  </p:stCondLst>
                                  <p:childTnLst>
                                    <p:set>
                                      <p:cBhvr>
                                        <p:cTn id="988" dur="1" fill="hold">
                                          <p:stCondLst>
                                            <p:cond delay="0"/>
                                          </p:stCondLst>
                                        </p:cTn>
                                        <p:tgtEl>
                                          <p:spTgt spid="1089"/>
                                        </p:tgtEl>
                                        <p:attrNameLst>
                                          <p:attrName>style.visibility</p:attrName>
                                        </p:attrNameLst>
                                      </p:cBhvr>
                                      <p:to>
                                        <p:strVal val="visible"/>
                                      </p:to>
                                    </p:set>
                                    <p:anim calcmode="lin" valueType="num">
                                      <p:cBhvr additive="base">
                                        <p:cTn id="989" dur="500" fill="hold"/>
                                        <p:tgtEl>
                                          <p:spTgt spid="1089"/>
                                        </p:tgtEl>
                                        <p:attrNameLst>
                                          <p:attrName>ppt_x</p:attrName>
                                        </p:attrNameLst>
                                      </p:cBhvr>
                                      <p:tavLst>
                                        <p:tav tm="0">
                                          <p:val>
                                            <p:strVal val="#ppt_x"/>
                                          </p:val>
                                        </p:tav>
                                        <p:tav tm="100000">
                                          <p:val>
                                            <p:strVal val="#ppt_x"/>
                                          </p:val>
                                        </p:tav>
                                      </p:tavLst>
                                    </p:anim>
                                    <p:anim calcmode="lin" valueType="num">
                                      <p:cBhvr additive="base">
                                        <p:cTn id="990" dur="500" fill="hold"/>
                                        <p:tgtEl>
                                          <p:spTgt spid="1089"/>
                                        </p:tgtEl>
                                        <p:attrNameLst>
                                          <p:attrName>ppt_y</p:attrName>
                                        </p:attrNameLst>
                                      </p:cBhvr>
                                      <p:tavLst>
                                        <p:tav tm="0">
                                          <p:val>
                                            <p:strVal val="0-#ppt_h/2"/>
                                          </p:val>
                                        </p:tav>
                                        <p:tav tm="100000">
                                          <p:val>
                                            <p:strVal val="#ppt_y"/>
                                          </p:val>
                                        </p:tav>
                                      </p:tavLst>
                                    </p:anim>
                                  </p:childTnLst>
                                </p:cTn>
                              </p:par>
                              <p:par>
                                <p:cTn id="991" presetID="2" presetClass="entr" presetSubtype="1" decel="4000" fill="hold" nodeType="withEffect">
                                  <p:stCondLst>
                                    <p:cond delay="2000"/>
                                  </p:stCondLst>
                                  <p:childTnLst>
                                    <p:set>
                                      <p:cBhvr>
                                        <p:cTn id="992" dur="1" fill="hold">
                                          <p:stCondLst>
                                            <p:cond delay="0"/>
                                          </p:stCondLst>
                                        </p:cTn>
                                        <p:tgtEl>
                                          <p:spTgt spid="1090"/>
                                        </p:tgtEl>
                                        <p:attrNameLst>
                                          <p:attrName>style.visibility</p:attrName>
                                        </p:attrNameLst>
                                      </p:cBhvr>
                                      <p:to>
                                        <p:strVal val="visible"/>
                                      </p:to>
                                    </p:set>
                                    <p:anim calcmode="lin" valueType="num">
                                      <p:cBhvr additive="base">
                                        <p:cTn id="993" dur="500" fill="hold"/>
                                        <p:tgtEl>
                                          <p:spTgt spid="1090"/>
                                        </p:tgtEl>
                                        <p:attrNameLst>
                                          <p:attrName>ppt_x</p:attrName>
                                        </p:attrNameLst>
                                      </p:cBhvr>
                                      <p:tavLst>
                                        <p:tav tm="0">
                                          <p:val>
                                            <p:strVal val="#ppt_x"/>
                                          </p:val>
                                        </p:tav>
                                        <p:tav tm="100000">
                                          <p:val>
                                            <p:strVal val="#ppt_x"/>
                                          </p:val>
                                        </p:tav>
                                      </p:tavLst>
                                    </p:anim>
                                    <p:anim calcmode="lin" valueType="num">
                                      <p:cBhvr additive="base">
                                        <p:cTn id="994" dur="500" fill="hold"/>
                                        <p:tgtEl>
                                          <p:spTgt spid="1090"/>
                                        </p:tgtEl>
                                        <p:attrNameLst>
                                          <p:attrName>ppt_y</p:attrName>
                                        </p:attrNameLst>
                                      </p:cBhvr>
                                      <p:tavLst>
                                        <p:tav tm="0">
                                          <p:val>
                                            <p:strVal val="0-#ppt_h/2"/>
                                          </p:val>
                                        </p:tav>
                                        <p:tav tm="100000">
                                          <p:val>
                                            <p:strVal val="#ppt_y"/>
                                          </p:val>
                                        </p:tav>
                                      </p:tavLst>
                                    </p:anim>
                                  </p:childTnLst>
                                </p:cTn>
                              </p:par>
                              <p:par>
                                <p:cTn id="995" presetID="2" presetClass="entr" presetSubtype="1" decel="4000" fill="hold" nodeType="withEffect">
                                  <p:stCondLst>
                                    <p:cond delay="2100"/>
                                  </p:stCondLst>
                                  <p:childTnLst>
                                    <p:set>
                                      <p:cBhvr>
                                        <p:cTn id="996" dur="1" fill="hold">
                                          <p:stCondLst>
                                            <p:cond delay="0"/>
                                          </p:stCondLst>
                                        </p:cTn>
                                        <p:tgtEl>
                                          <p:spTgt spid="1091"/>
                                        </p:tgtEl>
                                        <p:attrNameLst>
                                          <p:attrName>style.visibility</p:attrName>
                                        </p:attrNameLst>
                                      </p:cBhvr>
                                      <p:to>
                                        <p:strVal val="visible"/>
                                      </p:to>
                                    </p:set>
                                    <p:anim calcmode="lin" valueType="num">
                                      <p:cBhvr additive="base">
                                        <p:cTn id="997" dur="500" fill="hold"/>
                                        <p:tgtEl>
                                          <p:spTgt spid="1091"/>
                                        </p:tgtEl>
                                        <p:attrNameLst>
                                          <p:attrName>ppt_x</p:attrName>
                                        </p:attrNameLst>
                                      </p:cBhvr>
                                      <p:tavLst>
                                        <p:tav tm="0">
                                          <p:val>
                                            <p:strVal val="#ppt_x"/>
                                          </p:val>
                                        </p:tav>
                                        <p:tav tm="100000">
                                          <p:val>
                                            <p:strVal val="#ppt_x"/>
                                          </p:val>
                                        </p:tav>
                                      </p:tavLst>
                                    </p:anim>
                                    <p:anim calcmode="lin" valueType="num">
                                      <p:cBhvr additive="base">
                                        <p:cTn id="998" dur="500" fill="hold"/>
                                        <p:tgtEl>
                                          <p:spTgt spid="1091"/>
                                        </p:tgtEl>
                                        <p:attrNameLst>
                                          <p:attrName>ppt_y</p:attrName>
                                        </p:attrNameLst>
                                      </p:cBhvr>
                                      <p:tavLst>
                                        <p:tav tm="0">
                                          <p:val>
                                            <p:strVal val="0-#ppt_h/2"/>
                                          </p:val>
                                        </p:tav>
                                        <p:tav tm="100000">
                                          <p:val>
                                            <p:strVal val="#ppt_y"/>
                                          </p:val>
                                        </p:tav>
                                      </p:tavLst>
                                    </p:anim>
                                  </p:childTnLst>
                                </p:cTn>
                              </p:par>
                              <p:par>
                                <p:cTn id="999" presetID="2" presetClass="entr" presetSubtype="1" decel="4000" fill="hold" nodeType="withEffect">
                                  <p:stCondLst>
                                    <p:cond delay="2200"/>
                                  </p:stCondLst>
                                  <p:childTnLst>
                                    <p:set>
                                      <p:cBhvr>
                                        <p:cTn id="1000" dur="1" fill="hold">
                                          <p:stCondLst>
                                            <p:cond delay="0"/>
                                          </p:stCondLst>
                                        </p:cTn>
                                        <p:tgtEl>
                                          <p:spTgt spid="1092"/>
                                        </p:tgtEl>
                                        <p:attrNameLst>
                                          <p:attrName>style.visibility</p:attrName>
                                        </p:attrNameLst>
                                      </p:cBhvr>
                                      <p:to>
                                        <p:strVal val="visible"/>
                                      </p:to>
                                    </p:set>
                                    <p:anim calcmode="lin" valueType="num">
                                      <p:cBhvr additive="base">
                                        <p:cTn id="1001" dur="500" fill="hold"/>
                                        <p:tgtEl>
                                          <p:spTgt spid="1092"/>
                                        </p:tgtEl>
                                        <p:attrNameLst>
                                          <p:attrName>ppt_x</p:attrName>
                                        </p:attrNameLst>
                                      </p:cBhvr>
                                      <p:tavLst>
                                        <p:tav tm="0">
                                          <p:val>
                                            <p:strVal val="#ppt_x"/>
                                          </p:val>
                                        </p:tav>
                                        <p:tav tm="100000">
                                          <p:val>
                                            <p:strVal val="#ppt_x"/>
                                          </p:val>
                                        </p:tav>
                                      </p:tavLst>
                                    </p:anim>
                                    <p:anim calcmode="lin" valueType="num">
                                      <p:cBhvr additive="base">
                                        <p:cTn id="1002" dur="500" fill="hold"/>
                                        <p:tgtEl>
                                          <p:spTgt spid="1092"/>
                                        </p:tgtEl>
                                        <p:attrNameLst>
                                          <p:attrName>ppt_y</p:attrName>
                                        </p:attrNameLst>
                                      </p:cBhvr>
                                      <p:tavLst>
                                        <p:tav tm="0">
                                          <p:val>
                                            <p:strVal val="0-#ppt_h/2"/>
                                          </p:val>
                                        </p:tav>
                                        <p:tav tm="100000">
                                          <p:val>
                                            <p:strVal val="#ppt_y"/>
                                          </p:val>
                                        </p:tav>
                                      </p:tavLst>
                                    </p:anim>
                                  </p:childTnLst>
                                </p:cTn>
                              </p:par>
                              <p:par>
                                <p:cTn id="1003" presetID="2" presetClass="entr" presetSubtype="1" decel="4000" fill="hold" nodeType="withEffect">
                                  <p:stCondLst>
                                    <p:cond delay="2300"/>
                                  </p:stCondLst>
                                  <p:childTnLst>
                                    <p:set>
                                      <p:cBhvr>
                                        <p:cTn id="1004" dur="1" fill="hold">
                                          <p:stCondLst>
                                            <p:cond delay="0"/>
                                          </p:stCondLst>
                                        </p:cTn>
                                        <p:tgtEl>
                                          <p:spTgt spid="1093"/>
                                        </p:tgtEl>
                                        <p:attrNameLst>
                                          <p:attrName>style.visibility</p:attrName>
                                        </p:attrNameLst>
                                      </p:cBhvr>
                                      <p:to>
                                        <p:strVal val="visible"/>
                                      </p:to>
                                    </p:set>
                                    <p:anim calcmode="lin" valueType="num">
                                      <p:cBhvr additive="base">
                                        <p:cTn id="1005" dur="500" fill="hold"/>
                                        <p:tgtEl>
                                          <p:spTgt spid="1093"/>
                                        </p:tgtEl>
                                        <p:attrNameLst>
                                          <p:attrName>ppt_x</p:attrName>
                                        </p:attrNameLst>
                                      </p:cBhvr>
                                      <p:tavLst>
                                        <p:tav tm="0">
                                          <p:val>
                                            <p:strVal val="#ppt_x"/>
                                          </p:val>
                                        </p:tav>
                                        <p:tav tm="100000">
                                          <p:val>
                                            <p:strVal val="#ppt_x"/>
                                          </p:val>
                                        </p:tav>
                                      </p:tavLst>
                                    </p:anim>
                                    <p:anim calcmode="lin" valueType="num">
                                      <p:cBhvr additive="base">
                                        <p:cTn id="1006" dur="500" fill="hold"/>
                                        <p:tgtEl>
                                          <p:spTgt spid="1093"/>
                                        </p:tgtEl>
                                        <p:attrNameLst>
                                          <p:attrName>ppt_y</p:attrName>
                                        </p:attrNameLst>
                                      </p:cBhvr>
                                      <p:tavLst>
                                        <p:tav tm="0">
                                          <p:val>
                                            <p:strVal val="0-#ppt_h/2"/>
                                          </p:val>
                                        </p:tav>
                                        <p:tav tm="100000">
                                          <p:val>
                                            <p:strVal val="#ppt_y"/>
                                          </p:val>
                                        </p:tav>
                                      </p:tavLst>
                                    </p:anim>
                                  </p:childTnLst>
                                </p:cTn>
                              </p:par>
                              <p:par>
                                <p:cTn id="1007" presetID="2" presetClass="entr" presetSubtype="1" decel="4000" fill="hold" nodeType="withEffect">
                                  <p:stCondLst>
                                    <p:cond delay="2400"/>
                                  </p:stCondLst>
                                  <p:childTnLst>
                                    <p:set>
                                      <p:cBhvr>
                                        <p:cTn id="1008" dur="1" fill="hold">
                                          <p:stCondLst>
                                            <p:cond delay="0"/>
                                          </p:stCondLst>
                                        </p:cTn>
                                        <p:tgtEl>
                                          <p:spTgt spid="1094"/>
                                        </p:tgtEl>
                                        <p:attrNameLst>
                                          <p:attrName>style.visibility</p:attrName>
                                        </p:attrNameLst>
                                      </p:cBhvr>
                                      <p:to>
                                        <p:strVal val="visible"/>
                                      </p:to>
                                    </p:set>
                                    <p:anim calcmode="lin" valueType="num">
                                      <p:cBhvr additive="base">
                                        <p:cTn id="1009" dur="500" fill="hold"/>
                                        <p:tgtEl>
                                          <p:spTgt spid="1094"/>
                                        </p:tgtEl>
                                        <p:attrNameLst>
                                          <p:attrName>ppt_x</p:attrName>
                                        </p:attrNameLst>
                                      </p:cBhvr>
                                      <p:tavLst>
                                        <p:tav tm="0">
                                          <p:val>
                                            <p:strVal val="#ppt_x"/>
                                          </p:val>
                                        </p:tav>
                                        <p:tav tm="100000">
                                          <p:val>
                                            <p:strVal val="#ppt_x"/>
                                          </p:val>
                                        </p:tav>
                                      </p:tavLst>
                                    </p:anim>
                                    <p:anim calcmode="lin" valueType="num">
                                      <p:cBhvr additive="base">
                                        <p:cTn id="1010" dur="500" fill="hold"/>
                                        <p:tgtEl>
                                          <p:spTgt spid="1094"/>
                                        </p:tgtEl>
                                        <p:attrNameLst>
                                          <p:attrName>ppt_y</p:attrName>
                                        </p:attrNameLst>
                                      </p:cBhvr>
                                      <p:tavLst>
                                        <p:tav tm="0">
                                          <p:val>
                                            <p:strVal val="0-#ppt_h/2"/>
                                          </p:val>
                                        </p:tav>
                                        <p:tav tm="100000">
                                          <p:val>
                                            <p:strVal val="#ppt_y"/>
                                          </p:val>
                                        </p:tav>
                                      </p:tavLst>
                                    </p:anim>
                                  </p:childTnLst>
                                </p:cTn>
                              </p:par>
                              <p:par>
                                <p:cTn id="1011" presetID="2" presetClass="entr" presetSubtype="1" decel="4000" fill="hold" nodeType="withEffect">
                                  <p:stCondLst>
                                    <p:cond delay="2500"/>
                                  </p:stCondLst>
                                  <p:childTnLst>
                                    <p:set>
                                      <p:cBhvr>
                                        <p:cTn id="1012" dur="1" fill="hold">
                                          <p:stCondLst>
                                            <p:cond delay="0"/>
                                          </p:stCondLst>
                                        </p:cTn>
                                        <p:tgtEl>
                                          <p:spTgt spid="1095"/>
                                        </p:tgtEl>
                                        <p:attrNameLst>
                                          <p:attrName>style.visibility</p:attrName>
                                        </p:attrNameLst>
                                      </p:cBhvr>
                                      <p:to>
                                        <p:strVal val="visible"/>
                                      </p:to>
                                    </p:set>
                                    <p:anim calcmode="lin" valueType="num">
                                      <p:cBhvr additive="base">
                                        <p:cTn id="1013" dur="500" fill="hold"/>
                                        <p:tgtEl>
                                          <p:spTgt spid="1095"/>
                                        </p:tgtEl>
                                        <p:attrNameLst>
                                          <p:attrName>ppt_x</p:attrName>
                                        </p:attrNameLst>
                                      </p:cBhvr>
                                      <p:tavLst>
                                        <p:tav tm="0">
                                          <p:val>
                                            <p:strVal val="#ppt_x"/>
                                          </p:val>
                                        </p:tav>
                                        <p:tav tm="100000">
                                          <p:val>
                                            <p:strVal val="#ppt_x"/>
                                          </p:val>
                                        </p:tav>
                                      </p:tavLst>
                                    </p:anim>
                                    <p:anim calcmode="lin" valueType="num">
                                      <p:cBhvr additive="base">
                                        <p:cTn id="1014" dur="500" fill="hold"/>
                                        <p:tgtEl>
                                          <p:spTgt spid="1095"/>
                                        </p:tgtEl>
                                        <p:attrNameLst>
                                          <p:attrName>ppt_y</p:attrName>
                                        </p:attrNameLst>
                                      </p:cBhvr>
                                      <p:tavLst>
                                        <p:tav tm="0">
                                          <p:val>
                                            <p:strVal val="0-#ppt_h/2"/>
                                          </p:val>
                                        </p:tav>
                                        <p:tav tm="100000">
                                          <p:val>
                                            <p:strVal val="#ppt_y"/>
                                          </p:val>
                                        </p:tav>
                                      </p:tavLst>
                                    </p:anim>
                                  </p:childTnLst>
                                </p:cTn>
                              </p:par>
                              <p:par>
                                <p:cTn id="1015" presetID="2" presetClass="entr" presetSubtype="1" decel="4000" fill="hold" nodeType="withEffect">
                                  <p:stCondLst>
                                    <p:cond delay="2600"/>
                                  </p:stCondLst>
                                  <p:childTnLst>
                                    <p:set>
                                      <p:cBhvr>
                                        <p:cTn id="1016" dur="1" fill="hold">
                                          <p:stCondLst>
                                            <p:cond delay="0"/>
                                          </p:stCondLst>
                                        </p:cTn>
                                        <p:tgtEl>
                                          <p:spTgt spid="1096"/>
                                        </p:tgtEl>
                                        <p:attrNameLst>
                                          <p:attrName>style.visibility</p:attrName>
                                        </p:attrNameLst>
                                      </p:cBhvr>
                                      <p:to>
                                        <p:strVal val="visible"/>
                                      </p:to>
                                    </p:set>
                                    <p:anim calcmode="lin" valueType="num">
                                      <p:cBhvr additive="base">
                                        <p:cTn id="1017" dur="500" fill="hold"/>
                                        <p:tgtEl>
                                          <p:spTgt spid="1096"/>
                                        </p:tgtEl>
                                        <p:attrNameLst>
                                          <p:attrName>ppt_x</p:attrName>
                                        </p:attrNameLst>
                                      </p:cBhvr>
                                      <p:tavLst>
                                        <p:tav tm="0">
                                          <p:val>
                                            <p:strVal val="#ppt_x"/>
                                          </p:val>
                                        </p:tav>
                                        <p:tav tm="100000">
                                          <p:val>
                                            <p:strVal val="#ppt_x"/>
                                          </p:val>
                                        </p:tav>
                                      </p:tavLst>
                                    </p:anim>
                                    <p:anim calcmode="lin" valueType="num">
                                      <p:cBhvr additive="base">
                                        <p:cTn id="1018" dur="500" fill="hold"/>
                                        <p:tgtEl>
                                          <p:spTgt spid="1096"/>
                                        </p:tgtEl>
                                        <p:attrNameLst>
                                          <p:attrName>ppt_y</p:attrName>
                                        </p:attrNameLst>
                                      </p:cBhvr>
                                      <p:tavLst>
                                        <p:tav tm="0">
                                          <p:val>
                                            <p:strVal val="0-#ppt_h/2"/>
                                          </p:val>
                                        </p:tav>
                                        <p:tav tm="100000">
                                          <p:val>
                                            <p:strVal val="#ppt_y"/>
                                          </p:val>
                                        </p:tav>
                                      </p:tavLst>
                                    </p:anim>
                                  </p:childTnLst>
                                </p:cTn>
                              </p:par>
                              <p:par>
                                <p:cTn id="1019" presetID="2" presetClass="entr" presetSubtype="1" decel="4000" fill="hold" nodeType="withEffect">
                                  <p:stCondLst>
                                    <p:cond delay="2700"/>
                                  </p:stCondLst>
                                  <p:childTnLst>
                                    <p:set>
                                      <p:cBhvr>
                                        <p:cTn id="1020" dur="1" fill="hold">
                                          <p:stCondLst>
                                            <p:cond delay="0"/>
                                          </p:stCondLst>
                                        </p:cTn>
                                        <p:tgtEl>
                                          <p:spTgt spid="1097"/>
                                        </p:tgtEl>
                                        <p:attrNameLst>
                                          <p:attrName>style.visibility</p:attrName>
                                        </p:attrNameLst>
                                      </p:cBhvr>
                                      <p:to>
                                        <p:strVal val="visible"/>
                                      </p:to>
                                    </p:set>
                                    <p:anim calcmode="lin" valueType="num">
                                      <p:cBhvr additive="base">
                                        <p:cTn id="1021" dur="500" fill="hold"/>
                                        <p:tgtEl>
                                          <p:spTgt spid="1097"/>
                                        </p:tgtEl>
                                        <p:attrNameLst>
                                          <p:attrName>ppt_x</p:attrName>
                                        </p:attrNameLst>
                                      </p:cBhvr>
                                      <p:tavLst>
                                        <p:tav tm="0">
                                          <p:val>
                                            <p:strVal val="#ppt_x"/>
                                          </p:val>
                                        </p:tav>
                                        <p:tav tm="100000">
                                          <p:val>
                                            <p:strVal val="#ppt_x"/>
                                          </p:val>
                                        </p:tav>
                                      </p:tavLst>
                                    </p:anim>
                                    <p:anim calcmode="lin" valueType="num">
                                      <p:cBhvr additive="base">
                                        <p:cTn id="1022" dur="500" fill="hold"/>
                                        <p:tgtEl>
                                          <p:spTgt spid="1097"/>
                                        </p:tgtEl>
                                        <p:attrNameLst>
                                          <p:attrName>ppt_y</p:attrName>
                                        </p:attrNameLst>
                                      </p:cBhvr>
                                      <p:tavLst>
                                        <p:tav tm="0">
                                          <p:val>
                                            <p:strVal val="0-#ppt_h/2"/>
                                          </p:val>
                                        </p:tav>
                                        <p:tav tm="100000">
                                          <p:val>
                                            <p:strVal val="#ppt_y"/>
                                          </p:val>
                                        </p:tav>
                                      </p:tavLst>
                                    </p:anim>
                                  </p:childTnLst>
                                </p:cTn>
                              </p:par>
                              <p:par>
                                <p:cTn id="1023" presetID="2" presetClass="entr" presetSubtype="1" decel="4000" fill="hold" nodeType="withEffect">
                                  <p:stCondLst>
                                    <p:cond delay="2800"/>
                                  </p:stCondLst>
                                  <p:childTnLst>
                                    <p:set>
                                      <p:cBhvr>
                                        <p:cTn id="1024" dur="1" fill="hold">
                                          <p:stCondLst>
                                            <p:cond delay="0"/>
                                          </p:stCondLst>
                                        </p:cTn>
                                        <p:tgtEl>
                                          <p:spTgt spid="1098"/>
                                        </p:tgtEl>
                                        <p:attrNameLst>
                                          <p:attrName>style.visibility</p:attrName>
                                        </p:attrNameLst>
                                      </p:cBhvr>
                                      <p:to>
                                        <p:strVal val="visible"/>
                                      </p:to>
                                    </p:set>
                                    <p:anim calcmode="lin" valueType="num">
                                      <p:cBhvr additive="base">
                                        <p:cTn id="1025" dur="500" fill="hold"/>
                                        <p:tgtEl>
                                          <p:spTgt spid="1098"/>
                                        </p:tgtEl>
                                        <p:attrNameLst>
                                          <p:attrName>ppt_x</p:attrName>
                                        </p:attrNameLst>
                                      </p:cBhvr>
                                      <p:tavLst>
                                        <p:tav tm="0">
                                          <p:val>
                                            <p:strVal val="#ppt_x"/>
                                          </p:val>
                                        </p:tav>
                                        <p:tav tm="100000">
                                          <p:val>
                                            <p:strVal val="#ppt_x"/>
                                          </p:val>
                                        </p:tav>
                                      </p:tavLst>
                                    </p:anim>
                                    <p:anim calcmode="lin" valueType="num">
                                      <p:cBhvr additive="base">
                                        <p:cTn id="1026" dur="500" fill="hold"/>
                                        <p:tgtEl>
                                          <p:spTgt spid="1098"/>
                                        </p:tgtEl>
                                        <p:attrNameLst>
                                          <p:attrName>ppt_y</p:attrName>
                                        </p:attrNameLst>
                                      </p:cBhvr>
                                      <p:tavLst>
                                        <p:tav tm="0">
                                          <p:val>
                                            <p:strVal val="0-#ppt_h/2"/>
                                          </p:val>
                                        </p:tav>
                                        <p:tav tm="100000">
                                          <p:val>
                                            <p:strVal val="#ppt_y"/>
                                          </p:val>
                                        </p:tav>
                                      </p:tavLst>
                                    </p:anim>
                                  </p:childTnLst>
                                </p:cTn>
                              </p:par>
                              <p:par>
                                <p:cTn id="1027" presetID="2" presetClass="entr" presetSubtype="1" decel="4000" fill="hold" nodeType="withEffect">
                                  <p:stCondLst>
                                    <p:cond delay="2900"/>
                                  </p:stCondLst>
                                  <p:childTnLst>
                                    <p:set>
                                      <p:cBhvr>
                                        <p:cTn id="1028" dur="1" fill="hold">
                                          <p:stCondLst>
                                            <p:cond delay="0"/>
                                          </p:stCondLst>
                                        </p:cTn>
                                        <p:tgtEl>
                                          <p:spTgt spid="1099"/>
                                        </p:tgtEl>
                                        <p:attrNameLst>
                                          <p:attrName>style.visibility</p:attrName>
                                        </p:attrNameLst>
                                      </p:cBhvr>
                                      <p:to>
                                        <p:strVal val="visible"/>
                                      </p:to>
                                    </p:set>
                                    <p:anim calcmode="lin" valueType="num">
                                      <p:cBhvr additive="base">
                                        <p:cTn id="1029" dur="500" fill="hold"/>
                                        <p:tgtEl>
                                          <p:spTgt spid="1099"/>
                                        </p:tgtEl>
                                        <p:attrNameLst>
                                          <p:attrName>ppt_x</p:attrName>
                                        </p:attrNameLst>
                                      </p:cBhvr>
                                      <p:tavLst>
                                        <p:tav tm="0">
                                          <p:val>
                                            <p:strVal val="#ppt_x"/>
                                          </p:val>
                                        </p:tav>
                                        <p:tav tm="100000">
                                          <p:val>
                                            <p:strVal val="#ppt_x"/>
                                          </p:val>
                                        </p:tav>
                                      </p:tavLst>
                                    </p:anim>
                                    <p:anim calcmode="lin" valueType="num">
                                      <p:cBhvr additive="base">
                                        <p:cTn id="1030" dur="500" fill="hold"/>
                                        <p:tgtEl>
                                          <p:spTgt spid="1099"/>
                                        </p:tgtEl>
                                        <p:attrNameLst>
                                          <p:attrName>ppt_y</p:attrName>
                                        </p:attrNameLst>
                                      </p:cBhvr>
                                      <p:tavLst>
                                        <p:tav tm="0">
                                          <p:val>
                                            <p:strVal val="0-#ppt_h/2"/>
                                          </p:val>
                                        </p:tav>
                                        <p:tav tm="100000">
                                          <p:val>
                                            <p:strVal val="#ppt_y"/>
                                          </p:val>
                                        </p:tav>
                                      </p:tavLst>
                                    </p:anim>
                                  </p:childTnLst>
                                </p:cTn>
                              </p:par>
                              <p:par>
                                <p:cTn id="1031" presetID="2" presetClass="entr" presetSubtype="1" decel="4000" fill="hold" nodeType="withEffect">
                                  <p:stCondLst>
                                    <p:cond delay="3000"/>
                                  </p:stCondLst>
                                  <p:childTnLst>
                                    <p:set>
                                      <p:cBhvr>
                                        <p:cTn id="1032" dur="1" fill="hold">
                                          <p:stCondLst>
                                            <p:cond delay="0"/>
                                          </p:stCondLst>
                                        </p:cTn>
                                        <p:tgtEl>
                                          <p:spTgt spid="1100"/>
                                        </p:tgtEl>
                                        <p:attrNameLst>
                                          <p:attrName>style.visibility</p:attrName>
                                        </p:attrNameLst>
                                      </p:cBhvr>
                                      <p:to>
                                        <p:strVal val="visible"/>
                                      </p:to>
                                    </p:set>
                                    <p:anim calcmode="lin" valueType="num">
                                      <p:cBhvr additive="base">
                                        <p:cTn id="1033" dur="500" fill="hold"/>
                                        <p:tgtEl>
                                          <p:spTgt spid="1100"/>
                                        </p:tgtEl>
                                        <p:attrNameLst>
                                          <p:attrName>ppt_x</p:attrName>
                                        </p:attrNameLst>
                                      </p:cBhvr>
                                      <p:tavLst>
                                        <p:tav tm="0">
                                          <p:val>
                                            <p:strVal val="#ppt_x"/>
                                          </p:val>
                                        </p:tav>
                                        <p:tav tm="100000">
                                          <p:val>
                                            <p:strVal val="#ppt_x"/>
                                          </p:val>
                                        </p:tav>
                                      </p:tavLst>
                                    </p:anim>
                                    <p:anim calcmode="lin" valueType="num">
                                      <p:cBhvr additive="base">
                                        <p:cTn id="1034" dur="500" fill="hold"/>
                                        <p:tgtEl>
                                          <p:spTgt spid="1100"/>
                                        </p:tgtEl>
                                        <p:attrNameLst>
                                          <p:attrName>ppt_y</p:attrName>
                                        </p:attrNameLst>
                                      </p:cBhvr>
                                      <p:tavLst>
                                        <p:tav tm="0">
                                          <p:val>
                                            <p:strVal val="0-#ppt_h/2"/>
                                          </p:val>
                                        </p:tav>
                                        <p:tav tm="100000">
                                          <p:val>
                                            <p:strVal val="#ppt_y"/>
                                          </p:val>
                                        </p:tav>
                                      </p:tavLst>
                                    </p:anim>
                                  </p:childTnLst>
                                </p:cTn>
                              </p:par>
                            </p:childTnLst>
                          </p:cTn>
                        </p:par>
                      </p:childTnLst>
                    </p:cTn>
                  </p:par>
                  <p:par>
                    <p:cTn id="1035" fill="hold">
                      <p:stCondLst>
                        <p:cond delay="indefinite"/>
                      </p:stCondLst>
                      <p:childTnLst>
                        <p:par>
                          <p:cTn id="1036" fill="hold">
                            <p:stCondLst>
                              <p:cond delay="0"/>
                            </p:stCondLst>
                            <p:childTnLst>
                              <p:par>
                                <p:cTn id="1037" presetID="1" presetClass="entr" presetSubtype="0" fill="hold" nodeType="clickEffect">
                                  <p:stCondLst>
                                    <p:cond delay="0"/>
                                  </p:stCondLst>
                                  <p:childTnLst>
                                    <p:set>
                                      <p:cBhvr>
                                        <p:cTn id="1038" dur="1" fill="hold">
                                          <p:stCondLst>
                                            <p:cond delay="0"/>
                                          </p:stCondLst>
                                        </p:cTn>
                                        <p:tgtEl>
                                          <p:spTgt spid="6146"/>
                                        </p:tgtEl>
                                        <p:attrNameLst>
                                          <p:attrName>style.visibility</p:attrName>
                                        </p:attrNameLst>
                                      </p:cBhvr>
                                      <p:to>
                                        <p:strVal val="visible"/>
                                      </p:to>
                                    </p:set>
                                  </p:childTnLst>
                                </p:cTn>
                              </p:par>
                              <p:par>
                                <p:cTn id="1039" presetID="1" presetClass="entr" presetSubtype="0" fill="hold" grpId="0" nodeType="withEffect">
                                  <p:stCondLst>
                                    <p:cond delay="0"/>
                                  </p:stCondLst>
                                  <p:childTnLst>
                                    <p:set>
                                      <p:cBhvr>
                                        <p:cTn id="1040" dur="1" fill="hold">
                                          <p:stCondLst>
                                            <p:cond delay="0"/>
                                          </p:stCondLst>
                                        </p:cTn>
                                        <p:tgtEl>
                                          <p:spTgt spid="1035"/>
                                        </p:tgtEl>
                                        <p:attrNameLst>
                                          <p:attrName>style.visibility</p:attrName>
                                        </p:attrNameLst>
                                      </p:cBhvr>
                                      <p:to>
                                        <p:strVal val="visible"/>
                                      </p:to>
                                    </p:set>
                                  </p:childTnLst>
                                </p:cTn>
                              </p:par>
                            </p:childTnLst>
                          </p:cTn>
                        </p:par>
                        <p:par>
                          <p:cTn id="1041" fill="hold">
                            <p:stCondLst>
                              <p:cond delay="0"/>
                            </p:stCondLst>
                            <p:childTnLst>
                              <p:par>
                                <p:cTn id="1042" presetID="22" presetClass="entr" presetSubtype="8" fill="hold" grpId="0" nodeType="afterEffect">
                                  <p:stCondLst>
                                    <p:cond delay="0"/>
                                  </p:stCondLst>
                                  <p:childTnLst>
                                    <p:set>
                                      <p:cBhvr>
                                        <p:cTn id="1043" dur="1" fill="hold">
                                          <p:stCondLst>
                                            <p:cond delay="0"/>
                                          </p:stCondLst>
                                        </p:cTn>
                                        <p:tgtEl>
                                          <p:spTgt spid="1135"/>
                                        </p:tgtEl>
                                        <p:attrNameLst>
                                          <p:attrName>style.visibility</p:attrName>
                                        </p:attrNameLst>
                                      </p:cBhvr>
                                      <p:to>
                                        <p:strVal val="visible"/>
                                      </p:to>
                                    </p:set>
                                    <p:animEffect transition="in" filter="wipe(left)">
                                      <p:cBhvr>
                                        <p:cTn id="1044" dur="3000"/>
                                        <p:tgtEl>
                                          <p:spTgt spid="1135"/>
                                        </p:tgtEl>
                                      </p:cBhvr>
                                    </p:animEffect>
                                  </p:childTnLst>
                                </p:cTn>
                              </p:par>
                              <p:par>
                                <p:cTn id="1045" presetID="22" presetClass="entr" presetSubtype="2" fill="hold" grpId="0" nodeType="withEffect">
                                  <p:stCondLst>
                                    <p:cond delay="0"/>
                                  </p:stCondLst>
                                  <p:childTnLst>
                                    <p:set>
                                      <p:cBhvr>
                                        <p:cTn id="1046" dur="1" fill="hold">
                                          <p:stCondLst>
                                            <p:cond delay="0"/>
                                          </p:stCondLst>
                                        </p:cTn>
                                        <p:tgtEl>
                                          <p:spTgt spid="1134"/>
                                        </p:tgtEl>
                                        <p:attrNameLst>
                                          <p:attrName>style.visibility</p:attrName>
                                        </p:attrNameLst>
                                      </p:cBhvr>
                                      <p:to>
                                        <p:strVal val="visible"/>
                                      </p:to>
                                    </p:set>
                                    <p:animEffect transition="in" filter="wipe(right)">
                                      <p:cBhvr>
                                        <p:cTn id="1047" dur="4400"/>
                                        <p:tgtEl>
                                          <p:spTgt spid="1134"/>
                                        </p:tgtEl>
                                      </p:cBhvr>
                                    </p:animEffect>
                                  </p:childTnLst>
                                </p:cTn>
                              </p:par>
                              <p:par>
                                <p:cTn id="1048" presetID="22" presetClass="entr" presetSubtype="4" fill="hold" grpId="0" nodeType="withEffect">
                                  <p:stCondLst>
                                    <p:cond delay="0"/>
                                  </p:stCondLst>
                                  <p:childTnLst>
                                    <p:set>
                                      <p:cBhvr>
                                        <p:cTn id="1049" dur="1" fill="hold">
                                          <p:stCondLst>
                                            <p:cond delay="0"/>
                                          </p:stCondLst>
                                        </p:cTn>
                                        <p:tgtEl>
                                          <p:spTgt spid="1136"/>
                                        </p:tgtEl>
                                        <p:attrNameLst>
                                          <p:attrName>style.visibility</p:attrName>
                                        </p:attrNameLst>
                                      </p:cBhvr>
                                      <p:to>
                                        <p:strVal val="visible"/>
                                      </p:to>
                                    </p:set>
                                    <p:animEffect transition="in" filter="wipe(down)">
                                      <p:cBhvr>
                                        <p:cTn id="1050" dur="2600"/>
                                        <p:tgtEl>
                                          <p:spTgt spid="1136"/>
                                        </p:tgtEl>
                                      </p:cBhvr>
                                    </p:animEffect>
                                  </p:childTnLst>
                                </p:cTn>
                              </p:par>
                              <p:par>
                                <p:cTn id="1051" presetID="22" presetClass="entr" presetSubtype="1" fill="hold" grpId="0" nodeType="withEffect">
                                  <p:stCondLst>
                                    <p:cond delay="0"/>
                                  </p:stCondLst>
                                  <p:childTnLst>
                                    <p:set>
                                      <p:cBhvr>
                                        <p:cTn id="1052" dur="1" fill="hold">
                                          <p:stCondLst>
                                            <p:cond delay="0"/>
                                          </p:stCondLst>
                                        </p:cTn>
                                        <p:tgtEl>
                                          <p:spTgt spid="1133"/>
                                        </p:tgtEl>
                                        <p:attrNameLst>
                                          <p:attrName>style.visibility</p:attrName>
                                        </p:attrNameLst>
                                      </p:cBhvr>
                                      <p:to>
                                        <p:strVal val="visible"/>
                                      </p:to>
                                    </p:set>
                                    <p:animEffect transition="in" filter="wipe(up)">
                                      <p:cBhvr>
                                        <p:cTn id="1053" dur="4800"/>
                                        <p:tgtEl>
                                          <p:spTgt spid="1133"/>
                                        </p:tgtEl>
                                      </p:cBhvr>
                                    </p:animEffect>
                                  </p:childTnLst>
                                </p:cTn>
                              </p:par>
                            </p:childTnLst>
                          </p:cTn>
                        </p:par>
                      </p:childTnLst>
                    </p:cTn>
                  </p:par>
                  <p:par>
                    <p:cTn id="1054" fill="hold">
                      <p:stCondLst>
                        <p:cond delay="indefinite"/>
                      </p:stCondLst>
                      <p:childTnLst>
                        <p:par>
                          <p:cTn id="1055" fill="hold">
                            <p:stCondLst>
                              <p:cond delay="0"/>
                            </p:stCondLst>
                            <p:childTnLst>
                              <p:par>
                                <p:cTn id="1056" presetID="2" presetClass="entr" presetSubtype="1" fill="hold" nodeType="clickEffect">
                                  <p:stCondLst>
                                    <p:cond delay="0"/>
                                  </p:stCondLst>
                                  <p:childTnLst>
                                    <p:set>
                                      <p:cBhvr>
                                        <p:cTn id="1057" dur="1" fill="hold">
                                          <p:stCondLst>
                                            <p:cond delay="0"/>
                                          </p:stCondLst>
                                        </p:cTn>
                                        <p:tgtEl>
                                          <p:spTgt spid="790"/>
                                        </p:tgtEl>
                                        <p:attrNameLst>
                                          <p:attrName>style.visibility</p:attrName>
                                        </p:attrNameLst>
                                      </p:cBhvr>
                                      <p:to>
                                        <p:strVal val="visible"/>
                                      </p:to>
                                    </p:set>
                                    <p:anim calcmode="lin" valueType="num">
                                      <p:cBhvr additive="base">
                                        <p:cTn id="1058" dur="500" fill="hold"/>
                                        <p:tgtEl>
                                          <p:spTgt spid="790"/>
                                        </p:tgtEl>
                                        <p:attrNameLst>
                                          <p:attrName>ppt_x</p:attrName>
                                        </p:attrNameLst>
                                      </p:cBhvr>
                                      <p:tavLst>
                                        <p:tav tm="0">
                                          <p:val>
                                            <p:strVal val="#ppt_x"/>
                                          </p:val>
                                        </p:tav>
                                        <p:tav tm="100000">
                                          <p:val>
                                            <p:strVal val="#ppt_x"/>
                                          </p:val>
                                        </p:tav>
                                      </p:tavLst>
                                    </p:anim>
                                    <p:anim calcmode="lin" valueType="num">
                                      <p:cBhvr additive="base">
                                        <p:cTn id="1059" dur="500" fill="hold"/>
                                        <p:tgtEl>
                                          <p:spTgt spid="790"/>
                                        </p:tgtEl>
                                        <p:attrNameLst>
                                          <p:attrName>ppt_y</p:attrName>
                                        </p:attrNameLst>
                                      </p:cBhvr>
                                      <p:tavLst>
                                        <p:tav tm="0">
                                          <p:val>
                                            <p:strVal val="0-#ppt_h/2"/>
                                          </p:val>
                                        </p:tav>
                                        <p:tav tm="100000">
                                          <p:val>
                                            <p:strVal val="#ppt_y"/>
                                          </p:val>
                                        </p:tav>
                                      </p:tavLst>
                                    </p:anim>
                                  </p:childTnLst>
                                </p:cTn>
                              </p:par>
                            </p:childTnLst>
                          </p:cTn>
                        </p:par>
                        <p:par>
                          <p:cTn id="1060" fill="hold">
                            <p:stCondLst>
                              <p:cond delay="500"/>
                            </p:stCondLst>
                            <p:childTnLst>
                              <p:par>
                                <p:cTn id="1061" presetID="1" presetClass="exit" presetSubtype="0" fill="hold" grpId="1" nodeType="afterEffect">
                                  <p:stCondLst>
                                    <p:cond delay="0"/>
                                  </p:stCondLst>
                                  <p:childTnLst>
                                    <p:set>
                                      <p:cBhvr>
                                        <p:cTn id="1062" dur="1" fill="hold">
                                          <p:stCondLst>
                                            <p:cond delay="0"/>
                                          </p:stCondLst>
                                        </p:cTn>
                                        <p:tgtEl>
                                          <p:spTgt spid="1135"/>
                                        </p:tgtEl>
                                        <p:attrNameLst>
                                          <p:attrName>style.visibility</p:attrName>
                                        </p:attrNameLst>
                                      </p:cBhvr>
                                      <p:to>
                                        <p:strVal val="hidden"/>
                                      </p:to>
                                    </p:set>
                                  </p:childTnLst>
                                </p:cTn>
                              </p:par>
                              <p:par>
                                <p:cTn id="1063" presetID="1" presetClass="exit" presetSubtype="0" fill="hold" grpId="1" nodeType="withEffect">
                                  <p:stCondLst>
                                    <p:cond delay="0"/>
                                  </p:stCondLst>
                                  <p:childTnLst>
                                    <p:set>
                                      <p:cBhvr>
                                        <p:cTn id="1064" dur="1" fill="hold">
                                          <p:stCondLst>
                                            <p:cond delay="0"/>
                                          </p:stCondLst>
                                        </p:cTn>
                                        <p:tgtEl>
                                          <p:spTgt spid="1134"/>
                                        </p:tgtEl>
                                        <p:attrNameLst>
                                          <p:attrName>style.visibility</p:attrName>
                                        </p:attrNameLst>
                                      </p:cBhvr>
                                      <p:to>
                                        <p:strVal val="hidden"/>
                                      </p:to>
                                    </p:set>
                                  </p:childTnLst>
                                </p:cTn>
                              </p:par>
                              <p:par>
                                <p:cTn id="1065" presetID="1" presetClass="exit" presetSubtype="0" fill="hold" grpId="1" nodeType="withEffect">
                                  <p:stCondLst>
                                    <p:cond delay="0"/>
                                  </p:stCondLst>
                                  <p:childTnLst>
                                    <p:set>
                                      <p:cBhvr>
                                        <p:cTn id="1066" dur="1" fill="hold">
                                          <p:stCondLst>
                                            <p:cond delay="0"/>
                                          </p:stCondLst>
                                        </p:cTn>
                                        <p:tgtEl>
                                          <p:spTgt spid="1136"/>
                                        </p:tgtEl>
                                        <p:attrNameLst>
                                          <p:attrName>style.visibility</p:attrName>
                                        </p:attrNameLst>
                                      </p:cBhvr>
                                      <p:to>
                                        <p:strVal val="hidden"/>
                                      </p:to>
                                    </p:set>
                                  </p:childTnLst>
                                </p:cTn>
                              </p:par>
                              <p:par>
                                <p:cTn id="1067" presetID="1" presetClass="exit" presetSubtype="0" fill="hold" grpId="1" nodeType="withEffect">
                                  <p:stCondLst>
                                    <p:cond delay="0"/>
                                  </p:stCondLst>
                                  <p:childTnLst>
                                    <p:set>
                                      <p:cBhvr>
                                        <p:cTn id="1068" dur="1" fill="hold">
                                          <p:stCondLst>
                                            <p:cond delay="0"/>
                                          </p:stCondLst>
                                        </p:cTn>
                                        <p:tgtEl>
                                          <p:spTgt spid="11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 grpId="0"/>
      <p:bldP spid="1133" grpId="0" animBg="1"/>
      <p:bldP spid="1133" grpId="1" animBg="1"/>
      <p:bldP spid="1134" grpId="0" animBg="1"/>
      <p:bldP spid="1134" grpId="1" animBg="1"/>
      <p:bldP spid="1135" grpId="0" animBg="1"/>
      <p:bldP spid="1135" grpId="1" animBg="1"/>
      <p:bldP spid="1136" grpId="0" animBg="1"/>
      <p:bldP spid="113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pic>
        <p:nvPicPr>
          <p:cNvPr id="3" name="Picture 2" descr="C:\Users\jmlink\Documents\Ideas\Chandler\Photos\IMG_047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2797030"/>
            <a:ext cx="2404350" cy="18031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1365" y="16842"/>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and Development Effort</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TextBox 4"/>
          <p:cNvSpPr txBox="1"/>
          <p:nvPr/>
        </p:nvSpPr>
        <p:spPr>
          <a:xfrm>
            <a:off x="2520945" y="1170441"/>
            <a:ext cx="6094265" cy="4555093"/>
          </a:xfrm>
          <a:prstGeom prst="rect">
            <a:avLst/>
          </a:prstGeom>
          <a:noFill/>
        </p:spPr>
        <p:txBody>
          <a:bodyPr wrap="square" rtlCol="0">
            <a:spAutoFit/>
          </a:bodyPr>
          <a:lstStyle/>
          <a:p>
            <a:pPr>
              <a:spcAft>
                <a:spcPts val="4200"/>
              </a:spcAft>
            </a:pPr>
            <a:r>
              <a:rPr lang="en-US" sz="2000" u="sng" dirty="0" smtClean="0">
                <a:solidFill>
                  <a:srgbClr val="002060"/>
                </a:solidFill>
                <a:latin typeface="Times New Roman" panose="02020603050405020304" pitchFamily="18" charset="0"/>
                <a:cs typeface="Times New Roman" panose="02020603050405020304" pitchFamily="18" charset="0"/>
              </a:rPr>
              <a:t>Cube String Studies</a:t>
            </a:r>
            <a:r>
              <a:rPr lang="en-US" sz="2000" dirty="0" smtClean="0">
                <a:solidFill>
                  <a:srgbClr val="002060"/>
                </a:solidFill>
                <a:latin typeface="Times New Roman" panose="02020603050405020304" pitchFamily="18" charset="0"/>
                <a:cs typeface="Times New Roman" panose="02020603050405020304" pitchFamily="18" charset="0"/>
              </a:rPr>
              <a:t> have been used to study light production, light collection, light attenuation, energy resolution and wavelength shifter concentration.</a:t>
            </a:r>
            <a:endParaRPr lang="en-US" sz="2000" u="sng" dirty="0" smtClean="0">
              <a:solidFill>
                <a:srgbClr val="0070C0"/>
              </a:solidFill>
              <a:latin typeface="Times New Roman" panose="02020603050405020304" pitchFamily="18" charset="0"/>
              <a:cs typeface="Times New Roman" panose="02020603050405020304" pitchFamily="18" charset="0"/>
            </a:endParaRPr>
          </a:p>
          <a:p>
            <a:pPr>
              <a:spcBef>
                <a:spcPts val="1200"/>
              </a:spcBef>
              <a:spcAft>
                <a:spcPts val="600"/>
              </a:spcAft>
            </a:pPr>
            <a:r>
              <a:rPr lang="en-US" sz="2000" u="sng" dirty="0" err="1" smtClean="0">
                <a:solidFill>
                  <a:srgbClr val="660000"/>
                </a:solidFill>
                <a:latin typeface="Times New Roman" panose="02020603050405020304" pitchFamily="18" charset="0"/>
                <a:cs typeface="Times New Roman" panose="02020603050405020304" pitchFamily="18" charset="0"/>
              </a:rPr>
              <a:t>MicroCHANDLER</a:t>
            </a:r>
            <a:r>
              <a:rPr lang="en-US" sz="2000" dirty="0" smtClean="0">
                <a:solidFill>
                  <a:srgbClr val="660000"/>
                </a:solidFill>
                <a:latin typeface="Times New Roman" panose="02020603050405020304" pitchFamily="18" charset="0"/>
                <a:cs typeface="Times New Roman" panose="02020603050405020304" pitchFamily="18" charset="0"/>
              </a:rPr>
              <a:t> is a 3×3×3 prototype which we are using to test our full electronics chain, develop the data acquisition system, study neutron capture identification and measure background rates.</a:t>
            </a:r>
          </a:p>
          <a:p>
            <a:pPr>
              <a:spcAft>
                <a:spcPts val="1800"/>
              </a:spcAft>
            </a:pPr>
            <a:endParaRPr lang="en-US" sz="2000" dirty="0">
              <a:solidFill>
                <a:srgbClr val="002060"/>
              </a:solidFill>
              <a:latin typeface="Times New Roman" panose="02020603050405020304" pitchFamily="18" charset="0"/>
              <a:cs typeface="Times New Roman" panose="02020603050405020304" pitchFamily="18" charset="0"/>
            </a:endParaRPr>
          </a:p>
          <a:p>
            <a:pPr>
              <a:spcBef>
                <a:spcPts val="600"/>
              </a:spcBef>
              <a:spcAft>
                <a:spcPts val="600"/>
              </a:spcAft>
            </a:pPr>
            <a:r>
              <a:rPr lang="en-US" sz="2000" u="sng" dirty="0" smtClean="0">
                <a:solidFill>
                  <a:srgbClr val="002060"/>
                </a:solidFill>
                <a:latin typeface="Times New Roman" panose="02020603050405020304" pitchFamily="18" charset="0"/>
                <a:cs typeface="Times New Roman" panose="02020603050405020304" pitchFamily="18" charset="0"/>
              </a:rPr>
              <a:t>MiniCHANDLER</a:t>
            </a:r>
            <a:r>
              <a:rPr lang="en-US" sz="2000" dirty="0" smtClean="0">
                <a:solidFill>
                  <a:srgbClr val="002060"/>
                </a:solidFill>
                <a:latin typeface="Times New Roman" panose="02020603050405020304" pitchFamily="18" charset="0"/>
                <a:cs typeface="Times New Roman" panose="02020603050405020304" pitchFamily="18" charset="0"/>
              </a:rPr>
              <a:t> is a </a:t>
            </a:r>
            <a:r>
              <a:rPr lang="en-US" sz="2000" dirty="0" smtClean="0">
                <a:solidFill>
                  <a:srgbClr val="002060"/>
                </a:solidFill>
                <a:latin typeface="Times New Roman" panose="02020603050405020304" pitchFamily="18" charset="0"/>
                <a:cs typeface="Times New Roman" panose="02020603050405020304" pitchFamily="18" charset="0"/>
              </a:rPr>
              <a:t>full</a:t>
            </a:r>
            <a:r>
              <a:rPr lang="en-US" sz="2000" b="1"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systems test (8×8×5) which is currently </a:t>
            </a:r>
            <a:r>
              <a:rPr lang="en-US" sz="2000" dirty="0" smtClean="0">
                <a:solidFill>
                  <a:srgbClr val="002060"/>
                </a:solidFill>
                <a:latin typeface="Times New Roman" panose="02020603050405020304" pitchFamily="18" charset="0"/>
                <a:cs typeface="Times New Roman" panose="02020603050405020304" pitchFamily="18" charset="0"/>
              </a:rPr>
              <a:t>commissioned and</a:t>
            </a:r>
            <a:r>
              <a:rPr lang="en-US"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will be deployed at the North Anna Nuclear Power Plant early next year.</a:t>
            </a:r>
            <a:endParaRPr lang="en-US" sz="2000" u="sng" dirty="0">
              <a:solidFill>
                <a:srgbClr val="0070C0"/>
              </a:solidFill>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37487" y="635062"/>
            <a:ext cx="2101577" cy="2222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 y="4600190"/>
            <a:ext cx="2404349" cy="1886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0" y="695451"/>
            <a:ext cx="177096" cy="2101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006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
        <p:nvSpPr>
          <p:cNvPr id="4" name="TextBox 3"/>
          <p:cNvSpPr txBox="1"/>
          <p:nvPr/>
        </p:nvSpPr>
        <p:spPr>
          <a:xfrm>
            <a:off x="161365" y="26367"/>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Effective Attenuation Length Study</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66319" y="2009416"/>
            <a:ext cx="3078180" cy="3255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an 8"/>
          <p:cNvSpPr/>
          <p:nvPr/>
        </p:nvSpPr>
        <p:spPr>
          <a:xfrm rot="5400000">
            <a:off x="2309202" y="1136668"/>
            <a:ext cx="352425" cy="557475"/>
          </a:xfrm>
          <a:prstGeom prst="can">
            <a:avLst>
              <a:gd name="adj" fmla="val 31093"/>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a:grpSpLocks noChangeAspect="1"/>
          </p:cNvGrpSpPr>
          <p:nvPr/>
        </p:nvGrpSpPr>
        <p:grpSpPr>
          <a:xfrm>
            <a:off x="2651903" y="1147906"/>
            <a:ext cx="520066" cy="522354"/>
            <a:chOff x="4708405" y="1817659"/>
            <a:chExt cx="3824021" cy="3840838"/>
          </a:xfrm>
        </p:grpSpPr>
        <p:sp>
          <p:nvSpPr>
            <p:cNvPr id="12" name="Cube 11"/>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be 12"/>
            <p:cNvSpPr>
              <a:spLocks noChangeAspect="1"/>
            </p:cNvSpPr>
            <p:nvPr/>
          </p:nvSpPr>
          <p:spPr>
            <a:xfrm>
              <a:off x="4708405" y="1830957"/>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a:grpSpLocks noChangeAspect="1"/>
          </p:cNvGrpSpPr>
          <p:nvPr/>
        </p:nvGrpSpPr>
        <p:grpSpPr>
          <a:xfrm>
            <a:off x="3044267" y="1147907"/>
            <a:ext cx="520066" cy="521117"/>
            <a:chOff x="4708405" y="1813453"/>
            <a:chExt cx="3824021" cy="3831746"/>
          </a:xfrm>
        </p:grpSpPr>
        <p:sp>
          <p:nvSpPr>
            <p:cNvPr id="15" name="Cube 14"/>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ube 15"/>
            <p:cNvSpPr>
              <a:spLocks noChangeAspect="1"/>
            </p:cNvSpPr>
            <p:nvPr/>
          </p:nvSpPr>
          <p:spPr>
            <a:xfrm>
              <a:off x="4708405" y="1813453"/>
              <a:ext cx="3824021" cy="3827537"/>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p:cNvGrpSpPr>
            <a:grpSpLocks noChangeAspect="1"/>
          </p:cNvGrpSpPr>
          <p:nvPr/>
        </p:nvGrpSpPr>
        <p:grpSpPr>
          <a:xfrm>
            <a:off x="3432953" y="1147907"/>
            <a:ext cx="520066" cy="522354"/>
            <a:chOff x="4708405" y="1817659"/>
            <a:chExt cx="3824021" cy="3840838"/>
          </a:xfrm>
        </p:grpSpPr>
        <p:sp>
          <p:nvSpPr>
            <p:cNvPr id="18" name="Cube 17"/>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be 18"/>
            <p:cNvSpPr>
              <a:spLocks noChangeAspect="1"/>
            </p:cNvSpPr>
            <p:nvPr/>
          </p:nvSpPr>
          <p:spPr>
            <a:xfrm>
              <a:off x="4708405" y="1830957"/>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a:grpSpLocks noChangeAspect="1"/>
          </p:cNvGrpSpPr>
          <p:nvPr/>
        </p:nvGrpSpPr>
        <p:grpSpPr>
          <a:xfrm>
            <a:off x="3825317" y="1147908"/>
            <a:ext cx="520066" cy="521117"/>
            <a:chOff x="4708405" y="1813453"/>
            <a:chExt cx="3824021" cy="3831746"/>
          </a:xfrm>
        </p:grpSpPr>
        <p:sp>
          <p:nvSpPr>
            <p:cNvPr id="21" name="Cube 20"/>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p:cNvSpPr>
              <a:spLocks noChangeAspect="1"/>
            </p:cNvSpPr>
            <p:nvPr/>
          </p:nvSpPr>
          <p:spPr>
            <a:xfrm>
              <a:off x="4708405" y="1813453"/>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a:grpSpLocks noChangeAspect="1"/>
          </p:cNvGrpSpPr>
          <p:nvPr/>
        </p:nvGrpSpPr>
        <p:grpSpPr>
          <a:xfrm>
            <a:off x="4213940" y="1147908"/>
            <a:ext cx="520066" cy="522354"/>
            <a:chOff x="4708405" y="1817659"/>
            <a:chExt cx="3824021" cy="3840838"/>
          </a:xfrm>
        </p:grpSpPr>
        <p:sp>
          <p:nvSpPr>
            <p:cNvPr id="24" name="Cube 23"/>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p:cNvSpPr>
              <a:spLocks noChangeAspect="1"/>
            </p:cNvSpPr>
            <p:nvPr/>
          </p:nvSpPr>
          <p:spPr>
            <a:xfrm>
              <a:off x="4708405" y="1830957"/>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a:grpSpLocks noChangeAspect="1"/>
          </p:cNvGrpSpPr>
          <p:nvPr/>
        </p:nvGrpSpPr>
        <p:grpSpPr>
          <a:xfrm>
            <a:off x="4606304" y="1147909"/>
            <a:ext cx="520066" cy="521117"/>
            <a:chOff x="4708405" y="1813453"/>
            <a:chExt cx="3824021" cy="3831746"/>
          </a:xfrm>
        </p:grpSpPr>
        <p:sp>
          <p:nvSpPr>
            <p:cNvPr id="27" name="Cube 26"/>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a:spLocks noChangeAspect="1"/>
            </p:cNvSpPr>
            <p:nvPr/>
          </p:nvSpPr>
          <p:spPr>
            <a:xfrm>
              <a:off x="4708405" y="1813453"/>
              <a:ext cx="3824021" cy="3827537"/>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a:grpSpLocks noChangeAspect="1"/>
          </p:cNvGrpSpPr>
          <p:nvPr/>
        </p:nvGrpSpPr>
        <p:grpSpPr>
          <a:xfrm>
            <a:off x="4994990" y="1147909"/>
            <a:ext cx="520066" cy="522354"/>
            <a:chOff x="4708405" y="1817659"/>
            <a:chExt cx="3824021" cy="3840838"/>
          </a:xfrm>
        </p:grpSpPr>
        <p:sp>
          <p:nvSpPr>
            <p:cNvPr id="30" name="Cube 29"/>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a:spLocks noChangeAspect="1"/>
            </p:cNvSpPr>
            <p:nvPr/>
          </p:nvSpPr>
          <p:spPr>
            <a:xfrm>
              <a:off x="4708405" y="1830957"/>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a:grpSpLocks noChangeAspect="1"/>
          </p:cNvGrpSpPr>
          <p:nvPr/>
        </p:nvGrpSpPr>
        <p:grpSpPr>
          <a:xfrm>
            <a:off x="5387354" y="1147910"/>
            <a:ext cx="520066" cy="521117"/>
            <a:chOff x="4708405" y="1813453"/>
            <a:chExt cx="3824021" cy="3831746"/>
          </a:xfrm>
        </p:grpSpPr>
        <p:sp>
          <p:nvSpPr>
            <p:cNvPr id="33" name="Cube 32"/>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ube 33"/>
            <p:cNvSpPr>
              <a:spLocks noChangeAspect="1"/>
            </p:cNvSpPr>
            <p:nvPr/>
          </p:nvSpPr>
          <p:spPr>
            <a:xfrm>
              <a:off x="4708405" y="1813453"/>
              <a:ext cx="3824021" cy="3827537"/>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a:grpSpLocks noChangeAspect="1"/>
          </p:cNvGrpSpPr>
          <p:nvPr/>
        </p:nvGrpSpPr>
        <p:grpSpPr>
          <a:xfrm>
            <a:off x="5776105" y="1147949"/>
            <a:ext cx="520066" cy="522354"/>
            <a:chOff x="4708405" y="1817659"/>
            <a:chExt cx="3824021" cy="3840838"/>
          </a:xfrm>
        </p:grpSpPr>
        <p:sp>
          <p:nvSpPr>
            <p:cNvPr id="36" name="Cube 35"/>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a:spLocks noChangeAspect="1"/>
            </p:cNvSpPr>
            <p:nvPr/>
          </p:nvSpPr>
          <p:spPr>
            <a:xfrm>
              <a:off x="4708405" y="1830957"/>
              <a:ext cx="3824021" cy="3827540"/>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a:grpSpLocks noChangeAspect="1"/>
          </p:cNvGrpSpPr>
          <p:nvPr/>
        </p:nvGrpSpPr>
        <p:grpSpPr>
          <a:xfrm>
            <a:off x="6168469" y="1147950"/>
            <a:ext cx="520066" cy="521117"/>
            <a:chOff x="4708405" y="1813453"/>
            <a:chExt cx="3824021" cy="3831746"/>
          </a:xfrm>
        </p:grpSpPr>
        <p:sp>
          <p:nvSpPr>
            <p:cNvPr id="39" name="Cube 38"/>
            <p:cNvSpPr>
              <a:spLocks noChangeAspect="1"/>
            </p:cNvSpPr>
            <p:nvPr/>
          </p:nvSpPr>
          <p:spPr>
            <a:xfrm rot="10800000">
              <a:off x="4708405" y="1817659"/>
              <a:ext cx="3824021" cy="3827540"/>
            </a:xfrm>
            <a:prstGeom prst="cube">
              <a:avLst/>
            </a:prstGeom>
            <a:noFill/>
            <a:ln w="31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39"/>
            <p:cNvSpPr>
              <a:spLocks noChangeAspect="1"/>
            </p:cNvSpPr>
            <p:nvPr/>
          </p:nvSpPr>
          <p:spPr>
            <a:xfrm>
              <a:off x="4708405" y="1813453"/>
              <a:ext cx="3824021" cy="3827537"/>
            </a:xfrm>
            <a:prstGeom prst="cube">
              <a:avLst/>
            </a:prstGeom>
            <a:solidFill>
              <a:srgbClr val="009242">
                <a:alpha val="49804"/>
              </a:srgb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Cube 40"/>
          <p:cNvSpPr>
            <a:spLocks noChangeAspect="1"/>
          </p:cNvSpPr>
          <p:nvPr/>
        </p:nvSpPr>
        <p:spPr>
          <a:xfrm>
            <a:off x="2659861" y="1151405"/>
            <a:ext cx="520066" cy="520545"/>
          </a:xfrm>
          <a:prstGeom prst="cube">
            <a:avLst/>
          </a:prstGeom>
          <a:solidFill>
            <a:srgbClr val="FFFF00">
              <a:alpha val="34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ube 41"/>
          <p:cNvSpPr>
            <a:spLocks noChangeAspect="1"/>
          </p:cNvSpPr>
          <p:nvPr/>
        </p:nvSpPr>
        <p:spPr>
          <a:xfrm>
            <a:off x="3049911" y="1148455"/>
            <a:ext cx="520066" cy="520545"/>
          </a:xfrm>
          <a:prstGeom prst="cube">
            <a:avLst/>
          </a:prstGeom>
          <a:solidFill>
            <a:srgbClr val="FFFF00">
              <a:alpha val="4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Cube 42"/>
          <p:cNvSpPr>
            <a:spLocks noChangeAspect="1"/>
          </p:cNvSpPr>
          <p:nvPr/>
        </p:nvSpPr>
        <p:spPr>
          <a:xfrm>
            <a:off x="3435197" y="1153869"/>
            <a:ext cx="520066" cy="520545"/>
          </a:xfrm>
          <a:prstGeom prst="cube">
            <a:avLst/>
          </a:prstGeom>
          <a:solidFill>
            <a:srgbClr val="FFFF00">
              <a:alpha val="48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ube 43"/>
          <p:cNvSpPr>
            <a:spLocks noChangeAspect="1"/>
          </p:cNvSpPr>
          <p:nvPr/>
        </p:nvSpPr>
        <p:spPr>
          <a:xfrm>
            <a:off x="3826204" y="1147905"/>
            <a:ext cx="520066" cy="520545"/>
          </a:xfrm>
          <a:prstGeom prst="cube">
            <a:avLst/>
          </a:prstGeom>
          <a:solidFill>
            <a:srgbClr val="FFFF00">
              <a:alpha val="5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ube 44"/>
          <p:cNvSpPr>
            <a:spLocks noChangeAspect="1"/>
          </p:cNvSpPr>
          <p:nvPr/>
        </p:nvSpPr>
        <p:spPr>
          <a:xfrm>
            <a:off x="4216254" y="1149718"/>
            <a:ext cx="520066" cy="520545"/>
          </a:xfrm>
          <a:prstGeom prst="cube">
            <a:avLst/>
          </a:prstGeom>
          <a:solidFill>
            <a:srgbClr val="FFFF00">
              <a:alpha val="62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ube 45"/>
          <p:cNvSpPr>
            <a:spLocks noChangeAspect="1"/>
          </p:cNvSpPr>
          <p:nvPr/>
        </p:nvSpPr>
        <p:spPr>
          <a:xfrm>
            <a:off x="4606303" y="1155132"/>
            <a:ext cx="520066" cy="520545"/>
          </a:xfrm>
          <a:prstGeom prst="cube">
            <a:avLst/>
          </a:prstGeom>
          <a:solidFill>
            <a:srgbClr val="FFFF00">
              <a:alpha val="5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ube 46"/>
          <p:cNvSpPr>
            <a:spLocks noChangeAspect="1"/>
          </p:cNvSpPr>
          <p:nvPr/>
        </p:nvSpPr>
        <p:spPr>
          <a:xfrm>
            <a:off x="4996005" y="1152057"/>
            <a:ext cx="520066" cy="520545"/>
          </a:xfrm>
          <a:prstGeom prst="cube">
            <a:avLst/>
          </a:prstGeom>
          <a:solidFill>
            <a:srgbClr val="FFFF00">
              <a:alpha val="48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ube 47"/>
          <p:cNvSpPr>
            <a:spLocks noChangeAspect="1"/>
          </p:cNvSpPr>
          <p:nvPr/>
        </p:nvSpPr>
        <p:spPr>
          <a:xfrm>
            <a:off x="5387354" y="1144344"/>
            <a:ext cx="520066" cy="520545"/>
          </a:xfrm>
          <a:prstGeom prst="cube">
            <a:avLst/>
          </a:prstGeom>
          <a:solidFill>
            <a:srgbClr val="FFFF00">
              <a:alpha val="4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Cube 48"/>
          <p:cNvSpPr>
            <a:spLocks noChangeAspect="1"/>
          </p:cNvSpPr>
          <p:nvPr/>
        </p:nvSpPr>
        <p:spPr>
          <a:xfrm>
            <a:off x="5776104" y="1149758"/>
            <a:ext cx="520066" cy="520545"/>
          </a:xfrm>
          <a:prstGeom prst="cube">
            <a:avLst/>
          </a:prstGeom>
          <a:solidFill>
            <a:srgbClr val="FFFF00">
              <a:alpha val="34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ube 49"/>
          <p:cNvSpPr>
            <a:spLocks noChangeAspect="1"/>
          </p:cNvSpPr>
          <p:nvPr/>
        </p:nvSpPr>
        <p:spPr>
          <a:xfrm>
            <a:off x="6168468" y="1137914"/>
            <a:ext cx="520066" cy="520545"/>
          </a:xfrm>
          <a:prstGeom prst="cube">
            <a:avLst/>
          </a:prstGeom>
          <a:solidFill>
            <a:srgbClr val="FFFF00">
              <a:alpha val="27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Can 50"/>
          <p:cNvSpPr/>
          <p:nvPr/>
        </p:nvSpPr>
        <p:spPr>
          <a:xfrm rot="5400000">
            <a:off x="6681178" y="1136668"/>
            <a:ext cx="352425" cy="557475"/>
          </a:xfrm>
          <a:prstGeom prst="can">
            <a:avLst>
              <a:gd name="adj" fmla="val 31093"/>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3969953" y="736738"/>
            <a:ext cx="1031664" cy="527856"/>
            <a:chOff x="3969953" y="736738"/>
            <a:chExt cx="1031664" cy="527856"/>
          </a:xfrm>
        </p:grpSpPr>
        <p:grpSp>
          <p:nvGrpSpPr>
            <p:cNvPr id="52" name="Group 51"/>
            <p:cNvGrpSpPr/>
            <p:nvPr/>
          </p:nvGrpSpPr>
          <p:grpSpPr>
            <a:xfrm>
              <a:off x="4354737" y="995513"/>
              <a:ext cx="260034" cy="269081"/>
              <a:chOff x="4721139" y="4779169"/>
              <a:chExt cx="260034" cy="269081"/>
            </a:xfrm>
          </p:grpSpPr>
          <p:sp>
            <p:nvSpPr>
              <p:cNvPr id="53" name="Trapezoid 52"/>
              <p:cNvSpPr/>
              <p:nvPr/>
            </p:nvSpPr>
            <p:spPr>
              <a:xfrm>
                <a:off x="4721139" y="4779169"/>
                <a:ext cx="260034" cy="219075"/>
              </a:xfrm>
              <a:prstGeom prst="trapezoi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4721139" y="4957763"/>
                <a:ext cx="260034" cy="90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TextBox 54"/>
            <p:cNvSpPr txBox="1"/>
            <p:nvPr/>
          </p:nvSpPr>
          <p:spPr>
            <a:xfrm>
              <a:off x="3969953" y="736738"/>
              <a:ext cx="1031664" cy="276999"/>
            </a:xfrm>
            <a:prstGeom prst="rect">
              <a:avLst/>
            </a:prstGeom>
            <a:noFill/>
          </p:spPr>
          <p:txBody>
            <a:bodyPr wrap="square" rtlCol="0">
              <a:spAutoFit/>
            </a:bodyPr>
            <a:lstStyle/>
            <a:p>
              <a:pPr algn="ctr"/>
              <a:r>
                <a:rPr lang="en-US" sz="1200" dirty="0" smtClean="0"/>
                <a:t>LED Flasher</a:t>
              </a:r>
              <a:endParaRPr lang="en-US" sz="1200" dirty="0"/>
            </a:p>
          </p:txBody>
        </p:sp>
      </p:grpSp>
      <p:sp>
        <p:nvSpPr>
          <p:cNvPr id="57" name="TextBox 56"/>
          <p:cNvSpPr txBox="1"/>
          <p:nvPr/>
        </p:nvSpPr>
        <p:spPr>
          <a:xfrm>
            <a:off x="1643278" y="1271487"/>
            <a:ext cx="618130" cy="276999"/>
          </a:xfrm>
          <a:prstGeom prst="rect">
            <a:avLst/>
          </a:prstGeom>
          <a:noFill/>
        </p:spPr>
        <p:txBody>
          <a:bodyPr wrap="square" rtlCol="0">
            <a:spAutoFit/>
          </a:bodyPr>
          <a:lstStyle/>
          <a:p>
            <a:pPr algn="ctr"/>
            <a:r>
              <a:rPr lang="en-US" sz="1200" dirty="0" smtClean="0"/>
              <a:t>PMT1</a:t>
            </a:r>
            <a:endParaRPr lang="en-US" sz="1200" dirty="0"/>
          </a:p>
        </p:txBody>
      </p:sp>
      <p:sp>
        <p:nvSpPr>
          <p:cNvPr id="58" name="TextBox 57"/>
          <p:cNvSpPr txBox="1"/>
          <p:nvPr/>
        </p:nvSpPr>
        <p:spPr>
          <a:xfrm>
            <a:off x="7088503" y="1276905"/>
            <a:ext cx="618130" cy="276999"/>
          </a:xfrm>
          <a:prstGeom prst="rect">
            <a:avLst/>
          </a:prstGeom>
          <a:noFill/>
        </p:spPr>
        <p:txBody>
          <a:bodyPr wrap="square" rtlCol="0">
            <a:spAutoFit/>
          </a:bodyPr>
          <a:lstStyle/>
          <a:p>
            <a:pPr algn="ctr"/>
            <a:r>
              <a:rPr lang="en-US" sz="1200" dirty="0" smtClean="0"/>
              <a:t>PMT2</a:t>
            </a:r>
            <a:endParaRPr lang="en-US" sz="1200" dirty="0"/>
          </a:p>
        </p:txBody>
      </p:sp>
      <p:sp>
        <p:nvSpPr>
          <p:cNvPr id="59" name="TextBox 58"/>
          <p:cNvSpPr txBox="1"/>
          <p:nvPr/>
        </p:nvSpPr>
        <p:spPr>
          <a:xfrm>
            <a:off x="2141021" y="1641809"/>
            <a:ext cx="4644809" cy="276999"/>
          </a:xfrm>
          <a:prstGeom prst="rect">
            <a:avLst/>
          </a:prstGeom>
          <a:noFill/>
        </p:spPr>
        <p:txBody>
          <a:bodyPr wrap="square" rtlCol="0">
            <a:spAutoFit/>
          </a:bodyPr>
          <a:lstStyle/>
          <a:p>
            <a:r>
              <a:rPr lang="en-US" sz="1200" dirty="0"/>
              <a:t> </a:t>
            </a:r>
            <a:r>
              <a:rPr lang="en-US" sz="1200" dirty="0" smtClean="0"/>
              <a:t> Cube</a:t>
            </a:r>
            <a:r>
              <a:rPr lang="en-US" sz="1200" dirty="0" smtClean="0"/>
              <a:t>:    </a:t>
            </a:r>
            <a:r>
              <a:rPr lang="en-US" sz="1200" dirty="0" smtClean="0"/>
              <a:t>1        2        3         4        5         6        7        8        9       10 </a:t>
            </a:r>
            <a:endParaRPr lang="en-US" sz="1200" dirty="0"/>
          </a:p>
        </p:txBody>
      </p:sp>
      <p:sp>
        <p:nvSpPr>
          <p:cNvPr id="60" name="TextBox 59"/>
          <p:cNvSpPr txBox="1"/>
          <p:nvPr/>
        </p:nvSpPr>
        <p:spPr>
          <a:xfrm>
            <a:off x="1209675" y="5399984"/>
            <a:ext cx="6187893" cy="1077218"/>
          </a:xfrm>
          <a:prstGeom prst="rect">
            <a:avLst/>
          </a:prstGeom>
          <a:noFill/>
        </p:spPr>
        <p:txBody>
          <a:bodyPr wrap="square" rtlCol="0">
            <a:spAutoFit/>
          </a:bodyPr>
          <a:lstStyle/>
          <a:p>
            <a:r>
              <a:rPr lang="en-US" sz="2000" dirty="0" smtClean="0">
                <a:solidFill>
                  <a:srgbClr val="660000"/>
                </a:solidFill>
                <a:latin typeface="Times New Roman" panose="02020603050405020304" pitchFamily="18" charset="0"/>
                <a:cs typeface="Times New Roman" panose="02020603050405020304" pitchFamily="18" charset="0"/>
              </a:rPr>
              <a:t>There are two contributions to the effective attenuation: </a:t>
            </a:r>
          </a:p>
          <a:p>
            <a:pPr marL="822960" lvl="1" indent="-365760">
              <a:buAutoNum type="arabicParenR"/>
            </a:pPr>
            <a:r>
              <a:rPr lang="en-US" sz="2000" dirty="0">
                <a:solidFill>
                  <a:srgbClr val="660000"/>
                </a:solidFill>
                <a:latin typeface="Times New Roman" panose="02020603050405020304" pitchFamily="18" charset="0"/>
                <a:cs typeface="Times New Roman" panose="02020603050405020304" pitchFamily="18" charset="0"/>
              </a:rPr>
              <a:t>B</a:t>
            </a:r>
            <a:r>
              <a:rPr lang="en-US" sz="2000" dirty="0" smtClean="0">
                <a:solidFill>
                  <a:srgbClr val="660000"/>
                </a:solidFill>
                <a:latin typeface="Times New Roman" panose="02020603050405020304" pitchFamily="18" charset="0"/>
                <a:cs typeface="Times New Roman" panose="02020603050405020304" pitchFamily="18" charset="0"/>
              </a:rPr>
              <a:t>ulk </a:t>
            </a:r>
            <a:r>
              <a:rPr lang="en-US" sz="2000" dirty="0" smtClean="0">
                <a:solidFill>
                  <a:srgbClr val="660000"/>
                </a:solidFill>
                <a:latin typeface="Times New Roman" panose="02020603050405020304" pitchFamily="18" charset="0"/>
                <a:cs typeface="Times New Roman" panose="02020603050405020304" pitchFamily="18" charset="0"/>
              </a:rPr>
              <a:t>attenuation in the PVT and </a:t>
            </a:r>
          </a:p>
          <a:p>
            <a:pPr marL="822960" lvl="1" indent="-365760">
              <a:buAutoNum type="arabicParenR"/>
            </a:pPr>
            <a:r>
              <a:rPr lang="en-US" sz="2000" dirty="0" smtClean="0">
                <a:solidFill>
                  <a:srgbClr val="660000"/>
                </a:solidFill>
                <a:latin typeface="Times New Roman" panose="02020603050405020304" pitchFamily="18" charset="0"/>
                <a:cs typeface="Times New Roman" panose="02020603050405020304" pitchFamily="18" charset="0"/>
              </a:rPr>
              <a:t>Fresnel reflection at the cube interfaces</a:t>
            </a:r>
            <a:r>
              <a:rPr lang="en-US" sz="2400" dirty="0" smtClean="0">
                <a:solidFill>
                  <a:srgbClr val="660000"/>
                </a:solidFill>
                <a:latin typeface="Times New Roman" panose="02020603050405020304" pitchFamily="18" charset="0"/>
                <a:cs typeface="Times New Roman" panose="02020603050405020304" pitchFamily="18" charset="0"/>
              </a:rPr>
              <a:t>. </a:t>
            </a:r>
          </a:p>
        </p:txBody>
      </p:sp>
      <p:grpSp>
        <p:nvGrpSpPr>
          <p:cNvPr id="3" name="Group 2"/>
          <p:cNvGrpSpPr/>
          <p:nvPr/>
        </p:nvGrpSpPr>
        <p:grpSpPr>
          <a:xfrm>
            <a:off x="3749667" y="2097869"/>
            <a:ext cx="5166423" cy="3309907"/>
            <a:chOff x="3749667" y="2097869"/>
            <a:chExt cx="5166423" cy="3309907"/>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667" y="2097869"/>
              <a:ext cx="5166423" cy="3309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TextBox 55"/>
            <p:cNvSpPr txBox="1"/>
            <p:nvPr/>
          </p:nvSpPr>
          <p:spPr>
            <a:xfrm>
              <a:off x="6785830" y="2670301"/>
              <a:ext cx="1844647" cy="830997"/>
            </a:xfrm>
            <a:prstGeom prst="rect">
              <a:avLst/>
            </a:prstGeom>
            <a:solidFill>
              <a:schemeClr val="bg1"/>
            </a:solidFill>
          </p:spPr>
          <p:txBody>
            <a:bodyPr wrap="square" rtlCol="0">
              <a:spAutoFit/>
            </a:bodyPr>
            <a:lstStyle/>
            <a:p>
              <a:pPr algn="ctr"/>
              <a:r>
                <a:rPr lang="en-US" sz="1600" dirty="0" smtClean="0">
                  <a:solidFill>
                    <a:srgbClr val="7294C4"/>
                  </a:solidFill>
                  <a:latin typeface="Times New Roman" panose="02020603050405020304" pitchFamily="18" charset="0"/>
                  <a:cs typeface="Times New Roman" panose="02020603050405020304" pitchFamily="18" charset="0"/>
                </a:rPr>
                <a:t>Average Effective Attenuation Length </a:t>
              </a:r>
              <a:r>
                <a:rPr lang="el-GR" sz="1600" dirty="0" smtClean="0">
                  <a:solidFill>
                    <a:srgbClr val="7294C4"/>
                  </a:solidFill>
                  <a:latin typeface="Times New Roman" panose="02020603050405020304" pitchFamily="18" charset="0"/>
                  <a:cs typeface="Times New Roman" panose="02020603050405020304" pitchFamily="18" charset="0"/>
                </a:rPr>
                <a:t>λ</a:t>
              </a:r>
              <a:r>
                <a:rPr lang="en-US" sz="1600" dirty="0" smtClean="0">
                  <a:solidFill>
                    <a:srgbClr val="7294C4"/>
                  </a:solidFill>
                  <a:latin typeface="Times New Roman" panose="02020603050405020304" pitchFamily="18" charset="0"/>
                  <a:cs typeface="Times New Roman" panose="02020603050405020304" pitchFamily="18" charset="0"/>
                </a:rPr>
                <a:t> = 31.3 cm</a:t>
              </a:r>
            </a:p>
          </p:txBody>
        </p:sp>
        <p:sp>
          <p:nvSpPr>
            <p:cNvPr id="61" name="TextBox 60"/>
            <p:cNvSpPr txBox="1"/>
            <p:nvPr/>
          </p:nvSpPr>
          <p:spPr>
            <a:xfrm>
              <a:off x="4679170" y="3952627"/>
              <a:ext cx="818886" cy="369332"/>
            </a:xfrm>
            <a:prstGeom prst="rect">
              <a:avLst/>
            </a:prstGeom>
            <a:noFill/>
          </p:spPr>
          <p:txBody>
            <a:bodyPr wrap="square" rtlCol="0">
              <a:spAutoFit/>
            </a:bodyPr>
            <a:lstStyle/>
            <a:p>
              <a:pPr algn="ctr"/>
              <a:r>
                <a:rPr lang="en-US" dirty="0" smtClean="0"/>
                <a:t>Data</a:t>
              </a:r>
              <a:endParaRPr lang="en-US" dirty="0"/>
            </a:p>
          </p:txBody>
        </p:sp>
      </p:grpSp>
      <p:sp>
        <p:nvSpPr>
          <p:cNvPr id="62" name="Cube 61"/>
          <p:cNvSpPr>
            <a:spLocks noChangeAspect="1"/>
          </p:cNvSpPr>
          <p:nvPr/>
        </p:nvSpPr>
        <p:spPr>
          <a:xfrm>
            <a:off x="3042595" y="1155516"/>
            <a:ext cx="520066" cy="520545"/>
          </a:xfrm>
          <a:prstGeom prst="cube">
            <a:avLst/>
          </a:prstGeom>
          <a:solidFill>
            <a:srgbClr val="FFFF00">
              <a:alpha val="34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Cube 62"/>
          <p:cNvSpPr>
            <a:spLocks noChangeAspect="1"/>
          </p:cNvSpPr>
          <p:nvPr/>
        </p:nvSpPr>
        <p:spPr>
          <a:xfrm>
            <a:off x="3432645" y="1152566"/>
            <a:ext cx="520066" cy="520545"/>
          </a:xfrm>
          <a:prstGeom prst="cube">
            <a:avLst/>
          </a:prstGeom>
          <a:solidFill>
            <a:srgbClr val="FFFF00">
              <a:alpha val="4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ube 63"/>
          <p:cNvSpPr>
            <a:spLocks noChangeAspect="1"/>
          </p:cNvSpPr>
          <p:nvPr/>
        </p:nvSpPr>
        <p:spPr>
          <a:xfrm>
            <a:off x="3817931" y="1157980"/>
            <a:ext cx="520066" cy="520545"/>
          </a:xfrm>
          <a:prstGeom prst="cube">
            <a:avLst/>
          </a:prstGeom>
          <a:solidFill>
            <a:srgbClr val="FFFF00">
              <a:alpha val="48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Cube 64"/>
          <p:cNvSpPr>
            <a:spLocks noChangeAspect="1"/>
          </p:cNvSpPr>
          <p:nvPr/>
        </p:nvSpPr>
        <p:spPr>
          <a:xfrm>
            <a:off x="4208938" y="1152016"/>
            <a:ext cx="520066" cy="520545"/>
          </a:xfrm>
          <a:prstGeom prst="cube">
            <a:avLst/>
          </a:prstGeom>
          <a:solidFill>
            <a:srgbClr val="FFFF00">
              <a:alpha val="5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Cube 65"/>
          <p:cNvSpPr>
            <a:spLocks noChangeAspect="1"/>
          </p:cNvSpPr>
          <p:nvPr/>
        </p:nvSpPr>
        <p:spPr>
          <a:xfrm>
            <a:off x="4598988" y="1153829"/>
            <a:ext cx="520066" cy="520545"/>
          </a:xfrm>
          <a:prstGeom prst="cube">
            <a:avLst/>
          </a:prstGeom>
          <a:solidFill>
            <a:srgbClr val="FFFF00">
              <a:alpha val="62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Cube 66"/>
          <p:cNvSpPr>
            <a:spLocks noChangeAspect="1"/>
          </p:cNvSpPr>
          <p:nvPr/>
        </p:nvSpPr>
        <p:spPr>
          <a:xfrm>
            <a:off x="4989037" y="1159243"/>
            <a:ext cx="520066" cy="520545"/>
          </a:xfrm>
          <a:prstGeom prst="cube">
            <a:avLst/>
          </a:prstGeom>
          <a:solidFill>
            <a:srgbClr val="FFFF00">
              <a:alpha val="5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Cube 67"/>
          <p:cNvSpPr>
            <a:spLocks noChangeAspect="1"/>
          </p:cNvSpPr>
          <p:nvPr/>
        </p:nvSpPr>
        <p:spPr>
          <a:xfrm>
            <a:off x="5378739" y="1156168"/>
            <a:ext cx="520066" cy="520545"/>
          </a:xfrm>
          <a:prstGeom prst="cube">
            <a:avLst/>
          </a:prstGeom>
          <a:solidFill>
            <a:srgbClr val="FFFF00">
              <a:alpha val="48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ube 68"/>
          <p:cNvSpPr>
            <a:spLocks noChangeAspect="1"/>
          </p:cNvSpPr>
          <p:nvPr/>
        </p:nvSpPr>
        <p:spPr>
          <a:xfrm>
            <a:off x="5770088" y="1148455"/>
            <a:ext cx="520066" cy="520545"/>
          </a:xfrm>
          <a:prstGeom prst="cube">
            <a:avLst/>
          </a:prstGeom>
          <a:solidFill>
            <a:srgbClr val="FFFF00">
              <a:alpha val="41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ube 69"/>
          <p:cNvSpPr>
            <a:spLocks noChangeAspect="1"/>
          </p:cNvSpPr>
          <p:nvPr/>
        </p:nvSpPr>
        <p:spPr>
          <a:xfrm>
            <a:off x="6158838" y="1153869"/>
            <a:ext cx="520066" cy="520545"/>
          </a:xfrm>
          <a:prstGeom prst="cube">
            <a:avLst/>
          </a:prstGeom>
          <a:solidFill>
            <a:srgbClr val="FFFF00">
              <a:alpha val="34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Cube 70"/>
          <p:cNvSpPr>
            <a:spLocks noChangeAspect="1"/>
          </p:cNvSpPr>
          <p:nvPr/>
        </p:nvSpPr>
        <p:spPr>
          <a:xfrm>
            <a:off x="2657327" y="1151404"/>
            <a:ext cx="520066" cy="520545"/>
          </a:xfrm>
          <a:prstGeom prst="cube">
            <a:avLst/>
          </a:prstGeom>
          <a:solidFill>
            <a:srgbClr val="FFFF00">
              <a:alpha val="27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802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0" presetClass="exit" presetSubtype="0" fill="hold" grpId="1" nodeType="withEffect">
                                  <p:stCondLst>
                                    <p:cond delay="0"/>
                                  </p:stCondLst>
                                  <p:childTnLst>
                                    <p:animEffect transition="out" filter="fade">
                                      <p:cBhvr>
                                        <p:cTn id="8" dur="500"/>
                                        <p:tgtEl>
                                          <p:spTgt spid="45"/>
                                        </p:tgtEl>
                                      </p:cBhvr>
                                    </p:animEffect>
                                    <p:set>
                                      <p:cBhvr>
                                        <p:cTn id="9" dur="1" fill="hold">
                                          <p:stCondLst>
                                            <p:cond delay="499"/>
                                          </p:stCondLst>
                                        </p:cTn>
                                        <p:tgtEl>
                                          <p:spTgt spid="45"/>
                                        </p:tgtEl>
                                        <p:attrNameLst>
                                          <p:attrName>style.visibility</p:attrName>
                                        </p:attrNameLst>
                                      </p:cBhvr>
                                      <p:to>
                                        <p:strVal val="hidden"/>
                                      </p:to>
                                    </p:set>
                                  </p:childTnLst>
                                </p:cTn>
                              </p:par>
                              <p:par>
                                <p:cTn id="10" presetID="1" presetClass="entr" presetSubtype="0" fill="hold" grpId="0" nodeType="withEffect">
                                  <p:stCondLst>
                                    <p:cond delay="100"/>
                                  </p:stCondLst>
                                  <p:childTnLst>
                                    <p:set>
                                      <p:cBhvr>
                                        <p:cTn id="11" dur="1" fill="hold">
                                          <p:stCondLst>
                                            <p:cond delay="0"/>
                                          </p:stCondLst>
                                        </p:cTn>
                                        <p:tgtEl>
                                          <p:spTgt spid="44"/>
                                        </p:tgtEl>
                                        <p:attrNameLst>
                                          <p:attrName>style.visibility</p:attrName>
                                        </p:attrNameLst>
                                      </p:cBhvr>
                                      <p:to>
                                        <p:strVal val="visible"/>
                                      </p:to>
                                    </p:set>
                                  </p:childTnLst>
                                </p:cTn>
                              </p:par>
                              <p:par>
                                <p:cTn id="12" presetID="10" presetClass="exit" presetSubtype="0" fill="hold" grpId="1" nodeType="withEffect">
                                  <p:stCondLst>
                                    <p:cond delay="100"/>
                                  </p:stCondLst>
                                  <p:childTnLst>
                                    <p:animEffect transition="out" filter="fade">
                                      <p:cBhvr>
                                        <p:cTn id="13" dur="500"/>
                                        <p:tgtEl>
                                          <p:spTgt spid="44"/>
                                        </p:tgtEl>
                                      </p:cBhvr>
                                    </p:animEffect>
                                    <p:set>
                                      <p:cBhvr>
                                        <p:cTn id="14" dur="1" fill="hold">
                                          <p:stCondLst>
                                            <p:cond delay="499"/>
                                          </p:stCondLst>
                                        </p:cTn>
                                        <p:tgtEl>
                                          <p:spTgt spid="44"/>
                                        </p:tgtEl>
                                        <p:attrNameLst>
                                          <p:attrName>style.visibility</p:attrName>
                                        </p:attrNameLst>
                                      </p:cBhvr>
                                      <p:to>
                                        <p:strVal val="hidden"/>
                                      </p:to>
                                    </p:set>
                                  </p:childTnLst>
                                </p:cTn>
                              </p:par>
                              <p:par>
                                <p:cTn id="15" presetID="1" presetClass="entr" presetSubtype="0" fill="hold" grpId="0" nodeType="withEffect">
                                  <p:stCondLst>
                                    <p:cond delay="100"/>
                                  </p:stCondLst>
                                  <p:childTnLst>
                                    <p:set>
                                      <p:cBhvr>
                                        <p:cTn id="16" dur="1" fill="hold">
                                          <p:stCondLst>
                                            <p:cond delay="0"/>
                                          </p:stCondLst>
                                        </p:cTn>
                                        <p:tgtEl>
                                          <p:spTgt spid="46"/>
                                        </p:tgtEl>
                                        <p:attrNameLst>
                                          <p:attrName>style.visibility</p:attrName>
                                        </p:attrNameLst>
                                      </p:cBhvr>
                                      <p:to>
                                        <p:strVal val="visible"/>
                                      </p:to>
                                    </p:set>
                                  </p:childTnLst>
                                </p:cTn>
                              </p:par>
                              <p:par>
                                <p:cTn id="17" presetID="10" presetClass="exit" presetSubtype="0" fill="hold" grpId="1" nodeType="withEffect">
                                  <p:stCondLst>
                                    <p:cond delay="100"/>
                                  </p:stCondLst>
                                  <p:childTnLst>
                                    <p:animEffect transition="out" filter="fade">
                                      <p:cBhvr>
                                        <p:cTn id="18" dur="500"/>
                                        <p:tgtEl>
                                          <p:spTgt spid="46"/>
                                        </p:tgtEl>
                                      </p:cBhvr>
                                    </p:animEffect>
                                    <p:set>
                                      <p:cBhvr>
                                        <p:cTn id="19" dur="1" fill="hold">
                                          <p:stCondLst>
                                            <p:cond delay="499"/>
                                          </p:stCondLst>
                                        </p:cTn>
                                        <p:tgtEl>
                                          <p:spTgt spid="46"/>
                                        </p:tgtEl>
                                        <p:attrNameLst>
                                          <p:attrName>style.visibility</p:attrName>
                                        </p:attrNameLst>
                                      </p:cBhvr>
                                      <p:to>
                                        <p:strVal val="hidden"/>
                                      </p:to>
                                    </p:set>
                                  </p:childTnLst>
                                </p:cTn>
                              </p:par>
                              <p:par>
                                <p:cTn id="20" presetID="1" presetClass="entr" presetSubtype="0" fill="hold" grpId="0" nodeType="withEffect">
                                  <p:stCondLst>
                                    <p:cond delay="200"/>
                                  </p:stCondLst>
                                  <p:childTnLst>
                                    <p:set>
                                      <p:cBhvr>
                                        <p:cTn id="21" dur="1" fill="hold">
                                          <p:stCondLst>
                                            <p:cond delay="0"/>
                                          </p:stCondLst>
                                        </p:cTn>
                                        <p:tgtEl>
                                          <p:spTgt spid="47"/>
                                        </p:tgtEl>
                                        <p:attrNameLst>
                                          <p:attrName>style.visibility</p:attrName>
                                        </p:attrNameLst>
                                      </p:cBhvr>
                                      <p:to>
                                        <p:strVal val="visible"/>
                                      </p:to>
                                    </p:set>
                                  </p:childTnLst>
                                </p:cTn>
                              </p:par>
                              <p:par>
                                <p:cTn id="22" presetID="10" presetClass="exit" presetSubtype="0" fill="hold" grpId="1" nodeType="withEffect">
                                  <p:stCondLst>
                                    <p:cond delay="200"/>
                                  </p:stCondLst>
                                  <p:childTnLst>
                                    <p:animEffect transition="out" filter="fade">
                                      <p:cBhvr>
                                        <p:cTn id="23" dur="500"/>
                                        <p:tgtEl>
                                          <p:spTgt spid="47"/>
                                        </p:tgtEl>
                                      </p:cBhvr>
                                    </p:animEffect>
                                    <p:set>
                                      <p:cBhvr>
                                        <p:cTn id="24" dur="1" fill="hold">
                                          <p:stCondLst>
                                            <p:cond delay="499"/>
                                          </p:stCondLst>
                                        </p:cTn>
                                        <p:tgtEl>
                                          <p:spTgt spid="47"/>
                                        </p:tgtEl>
                                        <p:attrNameLst>
                                          <p:attrName>style.visibility</p:attrName>
                                        </p:attrNameLst>
                                      </p:cBhvr>
                                      <p:to>
                                        <p:strVal val="hidden"/>
                                      </p:to>
                                    </p:set>
                                  </p:childTnLst>
                                </p:cTn>
                              </p:par>
                              <p:par>
                                <p:cTn id="25" presetID="1" presetClass="entr" presetSubtype="0" fill="hold" grpId="0" nodeType="withEffect">
                                  <p:stCondLst>
                                    <p:cond delay="200"/>
                                  </p:stCondLst>
                                  <p:childTnLst>
                                    <p:set>
                                      <p:cBhvr>
                                        <p:cTn id="26" dur="1" fill="hold">
                                          <p:stCondLst>
                                            <p:cond delay="0"/>
                                          </p:stCondLst>
                                        </p:cTn>
                                        <p:tgtEl>
                                          <p:spTgt spid="43"/>
                                        </p:tgtEl>
                                        <p:attrNameLst>
                                          <p:attrName>style.visibility</p:attrName>
                                        </p:attrNameLst>
                                      </p:cBhvr>
                                      <p:to>
                                        <p:strVal val="visible"/>
                                      </p:to>
                                    </p:set>
                                  </p:childTnLst>
                                </p:cTn>
                              </p:par>
                              <p:par>
                                <p:cTn id="27" presetID="10" presetClass="exit" presetSubtype="0" fill="hold" grpId="1" nodeType="withEffect">
                                  <p:stCondLst>
                                    <p:cond delay="200"/>
                                  </p:stCondLst>
                                  <p:childTnLst>
                                    <p:animEffect transition="out" filter="fade">
                                      <p:cBhvr>
                                        <p:cTn id="28" dur="500"/>
                                        <p:tgtEl>
                                          <p:spTgt spid="43"/>
                                        </p:tgtEl>
                                      </p:cBhvr>
                                    </p:animEffect>
                                    <p:set>
                                      <p:cBhvr>
                                        <p:cTn id="29" dur="1" fill="hold">
                                          <p:stCondLst>
                                            <p:cond delay="499"/>
                                          </p:stCondLst>
                                        </p:cTn>
                                        <p:tgtEl>
                                          <p:spTgt spid="43"/>
                                        </p:tgtEl>
                                        <p:attrNameLst>
                                          <p:attrName>style.visibility</p:attrName>
                                        </p:attrNameLst>
                                      </p:cBhvr>
                                      <p:to>
                                        <p:strVal val="hidden"/>
                                      </p:to>
                                    </p:set>
                                  </p:childTnLst>
                                </p:cTn>
                              </p:par>
                              <p:par>
                                <p:cTn id="30" presetID="1" presetClass="entr" presetSubtype="0" fill="hold" grpId="0" nodeType="withEffect">
                                  <p:stCondLst>
                                    <p:cond delay="300"/>
                                  </p:stCondLst>
                                  <p:childTnLst>
                                    <p:set>
                                      <p:cBhvr>
                                        <p:cTn id="31" dur="1" fill="hold">
                                          <p:stCondLst>
                                            <p:cond delay="0"/>
                                          </p:stCondLst>
                                        </p:cTn>
                                        <p:tgtEl>
                                          <p:spTgt spid="48"/>
                                        </p:tgtEl>
                                        <p:attrNameLst>
                                          <p:attrName>style.visibility</p:attrName>
                                        </p:attrNameLst>
                                      </p:cBhvr>
                                      <p:to>
                                        <p:strVal val="visible"/>
                                      </p:to>
                                    </p:set>
                                  </p:childTnLst>
                                </p:cTn>
                              </p:par>
                              <p:par>
                                <p:cTn id="32" presetID="10" presetClass="exit" presetSubtype="0" fill="hold" grpId="1" nodeType="withEffect">
                                  <p:stCondLst>
                                    <p:cond delay="300"/>
                                  </p:stCondLst>
                                  <p:childTnLst>
                                    <p:animEffect transition="out" filter="fade">
                                      <p:cBhvr>
                                        <p:cTn id="33" dur="500"/>
                                        <p:tgtEl>
                                          <p:spTgt spid="48"/>
                                        </p:tgtEl>
                                      </p:cBhvr>
                                    </p:animEffect>
                                    <p:set>
                                      <p:cBhvr>
                                        <p:cTn id="34" dur="1" fill="hold">
                                          <p:stCondLst>
                                            <p:cond delay="499"/>
                                          </p:stCondLst>
                                        </p:cTn>
                                        <p:tgtEl>
                                          <p:spTgt spid="48"/>
                                        </p:tgtEl>
                                        <p:attrNameLst>
                                          <p:attrName>style.visibility</p:attrName>
                                        </p:attrNameLst>
                                      </p:cBhvr>
                                      <p:to>
                                        <p:strVal val="hidden"/>
                                      </p:to>
                                    </p:set>
                                  </p:childTnLst>
                                </p:cTn>
                              </p:par>
                              <p:par>
                                <p:cTn id="35" presetID="1" presetClass="entr" presetSubtype="0" fill="hold" grpId="0" nodeType="withEffect">
                                  <p:stCondLst>
                                    <p:cond delay="300"/>
                                  </p:stCondLst>
                                  <p:childTnLst>
                                    <p:set>
                                      <p:cBhvr>
                                        <p:cTn id="36" dur="1" fill="hold">
                                          <p:stCondLst>
                                            <p:cond delay="0"/>
                                          </p:stCondLst>
                                        </p:cTn>
                                        <p:tgtEl>
                                          <p:spTgt spid="42"/>
                                        </p:tgtEl>
                                        <p:attrNameLst>
                                          <p:attrName>style.visibility</p:attrName>
                                        </p:attrNameLst>
                                      </p:cBhvr>
                                      <p:to>
                                        <p:strVal val="visible"/>
                                      </p:to>
                                    </p:set>
                                  </p:childTnLst>
                                </p:cTn>
                              </p:par>
                              <p:par>
                                <p:cTn id="37" presetID="10" presetClass="exit" presetSubtype="0" fill="hold" grpId="1" nodeType="withEffect">
                                  <p:stCondLst>
                                    <p:cond delay="300"/>
                                  </p:stCondLst>
                                  <p:childTnLst>
                                    <p:animEffect transition="out" filter="fade">
                                      <p:cBhvr>
                                        <p:cTn id="38" dur="500"/>
                                        <p:tgtEl>
                                          <p:spTgt spid="42"/>
                                        </p:tgtEl>
                                      </p:cBhvr>
                                    </p:animEffect>
                                    <p:set>
                                      <p:cBhvr>
                                        <p:cTn id="39" dur="1" fill="hold">
                                          <p:stCondLst>
                                            <p:cond delay="499"/>
                                          </p:stCondLst>
                                        </p:cTn>
                                        <p:tgtEl>
                                          <p:spTgt spid="42"/>
                                        </p:tgtEl>
                                        <p:attrNameLst>
                                          <p:attrName>style.visibility</p:attrName>
                                        </p:attrNameLst>
                                      </p:cBhvr>
                                      <p:to>
                                        <p:strVal val="hidden"/>
                                      </p:to>
                                    </p:set>
                                  </p:childTnLst>
                                </p:cTn>
                              </p:par>
                              <p:par>
                                <p:cTn id="40" presetID="1" presetClass="entr" presetSubtype="0" fill="hold" grpId="0" nodeType="withEffect">
                                  <p:stCondLst>
                                    <p:cond delay="400"/>
                                  </p:stCondLst>
                                  <p:childTnLst>
                                    <p:set>
                                      <p:cBhvr>
                                        <p:cTn id="41" dur="1" fill="hold">
                                          <p:stCondLst>
                                            <p:cond delay="0"/>
                                          </p:stCondLst>
                                        </p:cTn>
                                        <p:tgtEl>
                                          <p:spTgt spid="49"/>
                                        </p:tgtEl>
                                        <p:attrNameLst>
                                          <p:attrName>style.visibility</p:attrName>
                                        </p:attrNameLst>
                                      </p:cBhvr>
                                      <p:to>
                                        <p:strVal val="visible"/>
                                      </p:to>
                                    </p:set>
                                  </p:childTnLst>
                                </p:cTn>
                              </p:par>
                              <p:par>
                                <p:cTn id="42" presetID="10" presetClass="exit" presetSubtype="0" fill="hold" grpId="1" nodeType="withEffect">
                                  <p:stCondLst>
                                    <p:cond delay="400"/>
                                  </p:stCondLst>
                                  <p:childTnLst>
                                    <p:animEffect transition="out" filter="fade">
                                      <p:cBhvr>
                                        <p:cTn id="43" dur="500"/>
                                        <p:tgtEl>
                                          <p:spTgt spid="49"/>
                                        </p:tgtEl>
                                      </p:cBhvr>
                                    </p:animEffect>
                                    <p:set>
                                      <p:cBhvr>
                                        <p:cTn id="44" dur="1" fill="hold">
                                          <p:stCondLst>
                                            <p:cond delay="499"/>
                                          </p:stCondLst>
                                        </p:cTn>
                                        <p:tgtEl>
                                          <p:spTgt spid="49"/>
                                        </p:tgtEl>
                                        <p:attrNameLst>
                                          <p:attrName>style.visibility</p:attrName>
                                        </p:attrNameLst>
                                      </p:cBhvr>
                                      <p:to>
                                        <p:strVal val="hidden"/>
                                      </p:to>
                                    </p:set>
                                  </p:childTnLst>
                                </p:cTn>
                              </p:par>
                              <p:par>
                                <p:cTn id="45" presetID="1" presetClass="entr" presetSubtype="0" fill="hold" grpId="0" nodeType="withEffect">
                                  <p:stCondLst>
                                    <p:cond delay="400"/>
                                  </p:stCondLst>
                                  <p:childTnLst>
                                    <p:set>
                                      <p:cBhvr>
                                        <p:cTn id="46" dur="1" fill="hold">
                                          <p:stCondLst>
                                            <p:cond delay="0"/>
                                          </p:stCondLst>
                                        </p:cTn>
                                        <p:tgtEl>
                                          <p:spTgt spid="41"/>
                                        </p:tgtEl>
                                        <p:attrNameLst>
                                          <p:attrName>style.visibility</p:attrName>
                                        </p:attrNameLst>
                                      </p:cBhvr>
                                      <p:to>
                                        <p:strVal val="visible"/>
                                      </p:to>
                                    </p:set>
                                  </p:childTnLst>
                                </p:cTn>
                              </p:par>
                              <p:par>
                                <p:cTn id="47" presetID="10" presetClass="exit" presetSubtype="0" fill="hold" grpId="1" nodeType="withEffect">
                                  <p:stCondLst>
                                    <p:cond delay="400"/>
                                  </p:stCondLst>
                                  <p:childTnLst>
                                    <p:animEffect transition="out" filter="fade">
                                      <p:cBhvr>
                                        <p:cTn id="48" dur="500"/>
                                        <p:tgtEl>
                                          <p:spTgt spid="41"/>
                                        </p:tgtEl>
                                      </p:cBhvr>
                                    </p:animEffect>
                                    <p:set>
                                      <p:cBhvr>
                                        <p:cTn id="49" dur="1" fill="hold">
                                          <p:stCondLst>
                                            <p:cond delay="499"/>
                                          </p:stCondLst>
                                        </p:cTn>
                                        <p:tgtEl>
                                          <p:spTgt spid="41"/>
                                        </p:tgtEl>
                                        <p:attrNameLst>
                                          <p:attrName>style.visibility</p:attrName>
                                        </p:attrNameLst>
                                      </p:cBhvr>
                                      <p:to>
                                        <p:strVal val="hidden"/>
                                      </p:to>
                                    </p:set>
                                  </p:childTnLst>
                                </p:cTn>
                              </p:par>
                              <p:par>
                                <p:cTn id="50" presetID="1" presetClass="entr" presetSubtype="0" fill="hold" grpId="0" nodeType="withEffect">
                                  <p:stCondLst>
                                    <p:cond delay="500"/>
                                  </p:stCondLst>
                                  <p:childTnLst>
                                    <p:set>
                                      <p:cBhvr>
                                        <p:cTn id="51" dur="1" fill="hold">
                                          <p:stCondLst>
                                            <p:cond delay="0"/>
                                          </p:stCondLst>
                                        </p:cTn>
                                        <p:tgtEl>
                                          <p:spTgt spid="50"/>
                                        </p:tgtEl>
                                        <p:attrNameLst>
                                          <p:attrName>style.visibility</p:attrName>
                                        </p:attrNameLst>
                                      </p:cBhvr>
                                      <p:to>
                                        <p:strVal val="visible"/>
                                      </p:to>
                                    </p:set>
                                  </p:childTnLst>
                                </p:cTn>
                              </p:par>
                              <p:par>
                                <p:cTn id="52" presetID="10" presetClass="exit" presetSubtype="0" fill="hold" grpId="1" nodeType="withEffect">
                                  <p:stCondLst>
                                    <p:cond delay="500"/>
                                  </p:stCondLst>
                                  <p:childTnLst>
                                    <p:animEffect transition="out" filter="fade">
                                      <p:cBhvr>
                                        <p:cTn id="53" dur="500"/>
                                        <p:tgtEl>
                                          <p:spTgt spid="50"/>
                                        </p:tgtEl>
                                      </p:cBhvr>
                                    </p:animEffect>
                                    <p:set>
                                      <p:cBhvr>
                                        <p:cTn id="54" dur="1" fill="hold">
                                          <p:stCondLst>
                                            <p:cond delay="499"/>
                                          </p:stCondLst>
                                        </p:cTn>
                                        <p:tgtEl>
                                          <p:spTgt spid="50"/>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5E-6 -3.33333E-6 L 0.0427 -3.33333E-6 " pathEditMode="relative" rAng="0" ptsTypes="AA">
                                      <p:cBhvr>
                                        <p:cTn id="58" dur="500" fill="hold"/>
                                        <p:tgtEl>
                                          <p:spTgt spid="2"/>
                                        </p:tgtEl>
                                        <p:attrNameLst>
                                          <p:attrName>ppt_x</p:attrName>
                                          <p:attrName>ppt_y</p:attrName>
                                        </p:attrNameLst>
                                      </p:cBhvr>
                                      <p:rCtr x="2135" y="0"/>
                                    </p:animMotion>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6"/>
                                        </p:tgtEl>
                                        <p:attrNameLst>
                                          <p:attrName>style.visibility</p:attrName>
                                        </p:attrNameLst>
                                      </p:cBhvr>
                                      <p:to>
                                        <p:strVal val="visible"/>
                                      </p:to>
                                    </p:set>
                                  </p:childTnLst>
                                </p:cTn>
                              </p:par>
                              <p:par>
                                <p:cTn id="63" presetID="10" presetClass="exit" presetSubtype="0" fill="hold" grpId="1" nodeType="withEffect">
                                  <p:stCondLst>
                                    <p:cond delay="0"/>
                                  </p:stCondLst>
                                  <p:childTnLst>
                                    <p:animEffect transition="out" filter="fade">
                                      <p:cBhvr>
                                        <p:cTn id="64" dur="500"/>
                                        <p:tgtEl>
                                          <p:spTgt spid="66"/>
                                        </p:tgtEl>
                                      </p:cBhvr>
                                    </p:animEffect>
                                    <p:set>
                                      <p:cBhvr>
                                        <p:cTn id="65" dur="1" fill="hold">
                                          <p:stCondLst>
                                            <p:cond delay="499"/>
                                          </p:stCondLst>
                                        </p:cTn>
                                        <p:tgtEl>
                                          <p:spTgt spid="66"/>
                                        </p:tgtEl>
                                        <p:attrNameLst>
                                          <p:attrName>style.visibility</p:attrName>
                                        </p:attrNameLst>
                                      </p:cBhvr>
                                      <p:to>
                                        <p:strVal val="hidden"/>
                                      </p:to>
                                    </p:set>
                                  </p:childTnLst>
                                </p:cTn>
                              </p:par>
                              <p:par>
                                <p:cTn id="66" presetID="1" presetClass="entr" presetSubtype="0" fill="hold" grpId="0" nodeType="withEffect">
                                  <p:stCondLst>
                                    <p:cond delay="100"/>
                                  </p:stCondLst>
                                  <p:childTnLst>
                                    <p:set>
                                      <p:cBhvr>
                                        <p:cTn id="67" dur="1" fill="hold">
                                          <p:stCondLst>
                                            <p:cond delay="0"/>
                                          </p:stCondLst>
                                        </p:cTn>
                                        <p:tgtEl>
                                          <p:spTgt spid="65"/>
                                        </p:tgtEl>
                                        <p:attrNameLst>
                                          <p:attrName>style.visibility</p:attrName>
                                        </p:attrNameLst>
                                      </p:cBhvr>
                                      <p:to>
                                        <p:strVal val="visible"/>
                                      </p:to>
                                    </p:set>
                                  </p:childTnLst>
                                </p:cTn>
                              </p:par>
                              <p:par>
                                <p:cTn id="68" presetID="10" presetClass="exit" presetSubtype="0" fill="hold" grpId="1" nodeType="withEffect">
                                  <p:stCondLst>
                                    <p:cond delay="100"/>
                                  </p:stCondLst>
                                  <p:childTnLst>
                                    <p:animEffect transition="out" filter="fade">
                                      <p:cBhvr>
                                        <p:cTn id="69" dur="500"/>
                                        <p:tgtEl>
                                          <p:spTgt spid="65"/>
                                        </p:tgtEl>
                                      </p:cBhvr>
                                    </p:animEffect>
                                    <p:set>
                                      <p:cBhvr>
                                        <p:cTn id="70" dur="1" fill="hold">
                                          <p:stCondLst>
                                            <p:cond delay="499"/>
                                          </p:stCondLst>
                                        </p:cTn>
                                        <p:tgtEl>
                                          <p:spTgt spid="65"/>
                                        </p:tgtEl>
                                        <p:attrNameLst>
                                          <p:attrName>style.visibility</p:attrName>
                                        </p:attrNameLst>
                                      </p:cBhvr>
                                      <p:to>
                                        <p:strVal val="hidden"/>
                                      </p:to>
                                    </p:set>
                                  </p:childTnLst>
                                </p:cTn>
                              </p:par>
                              <p:par>
                                <p:cTn id="71" presetID="1" presetClass="entr" presetSubtype="0" fill="hold" grpId="0" nodeType="withEffect">
                                  <p:stCondLst>
                                    <p:cond delay="100"/>
                                  </p:stCondLst>
                                  <p:childTnLst>
                                    <p:set>
                                      <p:cBhvr>
                                        <p:cTn id="72" dur="1" fill="hold">
                                          <p:stCondLst>
                                            <p:cond delay="0"/>
                                          </p:stCondLst>
                                        </p:cTn>
                                        <p:tgtEl>
                                          <p:spTgt spid="67"/>
                                        </p:tgtEl>
                                        <p:attrNameLst>
                                          <p:attrName>style.visibility</p:attrName>
                                        </p:attrNameLst>
                                      </p:cBhvr>
                                      <p:to>
                                        <p:strVal val="visible"/>
                                      </p:to>
                                    </p:set>
                                  </p:childTnLst>
                                </p:cTn>
                              </p:par>
                              <p:par>
                                <p:cTn id="73" presetID="10" presetClass="exit" presetSubtype="0" fill="hold" grpId="1" nodeType="withEffect">
                                  <p:stCondLst>
                                    <p:cond delay="100"/>
                                  </p:stCondLst>
                                  <p:childTnLst>
                                    <p:animEffect transition="out" filter="fade">
                                      <p:cBhvr>
                                        <p:cTn id="74" dur="500"/>
                                        <p:tgtEl>
                                          <p:spTgt spid="67"/>
                                        </p:tgtEl>
                                      </p:cBhvr>
                                    </p:animEffect>
                                    <p:set>
                                      <p:cBhvr>
                                        <p:cTn id="75" dur="1" fill="hold">
                                          <p:stCondLst>
                                            <p:cond delay="499"/>
                                          </p:stCondLst>
                                        </p:cTn>
                                        <p:tgtEl>
                                          <p:spTgt spid="67"/>
                                        </p:tgtEl>
                                        <p:attrNameLst>
                                          <p:attrName>style.visibility</p:attrName>
                                        </p:attrNameLst>
                                      </p:cBhvr>
                                      <p:to>
                                        <p:strVal val="hidden"/>
                                      </p:to>
                                    </p:set>
                                  </p:childTnLst>
                                </p:cTn>
                              </p:par>
                              <p:par>
                                <p:cTn id="76" presetID="1" presetClass="entr" presetSubtype="0" fill="hold" grpId="0" nodeType="withEffect">
                                  <p:stCondLst>
                                    <p:cond delay="200"/>
                                  </p:stCondLst>
                                  <p:childTnLst>
                                    <p:set>
                                      <p:cBhvr>
                                        <p:cTn id="77" dur="1" fill="hold">
                                          <p:stCondLst>
                                            <p:cond delay="0"/>
                                          </p:stCondLst>
                                        </p:cTn>
                                        <p:tgtEl>
                                          <p:spTgt spid="68"/>
                                        </p:tgtEl>
                                        <p:attrNameLst>
                                          <p:attrName>style.visibility</p:attrName>
                                        </p:attrNameLst>
                                      </p:cBhvr>
                                      <p:to>
                                        <p:strVal val="visible"/>
                                      </p:to>
                                    </p:set>
                                  </p:childTnLst>
                                </p:cTn>
                              </p:par>
                              <p:par>
                                <p:cTn id="78" presetID="10" presetClass="exit" presetSubtype="0" fill="hold" grpId="1" nodeType="withEffect">
                                  <p:stCondLst>
                                    <p:cond delay="200"/>
                                  </p:stCondLst>
                                  <p:childTnLst>
                                    <p:animEffect transition="out" filter="fade">
                                      <p:cBhvr>
                                        <p:cTn id="79" dur="500"/>
                                        <p:tgtEl>
                                          <p:spTgt spid="68"/>
                                        </p:tgtEl>
                                      </p:cBhvr>
                                    </p:animEffect>
                                    <p:set>
                                      <p:cBhvr>
                                        <p:cTn id="80" dur="1" fill="hold">
                                          <p:stCondLst>
                                            <p:cond delay="499"/>
                                          </p:stCondLst>
                                        </p:cTn>
                                        <p:tgtEl>
                                          <p:spTgt spid="68"/>
                                        </p:tgtEl>
                                        <p:attrNameLst>
                                          <p:attrName>style.visibility</p:attrName>
                                        </p:attrNameLst>
                                      </p:cBhvr>
                                      <p:to>
                                        <p:strVal val="hidden"/>
                                      </p:to>
                                    </p:set>
                                  </p:childTnLst>
                                </p:cTn>
                              </p:par>
                              <p:par>
                                <p:cTn id="81" presetID="1" presetClass="entr" presetSubtype="0" fill="hold" grpId="0" nodeType="withEffect">
                                  <p:stCondLst>
                                    <p:cond delay="200"/>
                                  </p:stCondLst>
                                  <p:childTnLst>
                                    <p:set>
                                      <p:cBhvr>
                                        <p:cTn id="82" dur="1" fill="hold">
                                          <p:stCondLst>
                                            <p:cond delay="0"/>
                                          </p:stCondLst>
                                        </p:cTn>
                                        <p:tgtEl>
                                          <p:spTgt spid="64"/>
                                        </p:tgtEl>
                                        <p:attrNameLst>
                                          <p:attrName>style.visibility</p:attrName>
                                        </p:attrNameLst>
                                      </p:cBhvr>
                                      <p:to>
                                        <p:strVal val="visible"/>
                                      </p:to>
                                    </p:set>
                                  </p:childTnLst>
                                </p:cTn>
                              </p:par>
                              <p:par>
                                <p:cTn id="83" presetID="10" presetClass="exit" presetSubtype="0" fill="hold" grpId="1" nodeType="withEffect">
                                  <p:stCondLst>
                                    <p:cond delay="200"/>
                                  </p:stCondLst>
                                  <p:childTnLst>
                                    <p:animEffect transition="out" filter="fade">
                                      <p:cBhvr>
                                        <p:cTn id="84" dur="500"/>
                                        <p:tgtEl>
                                          <p:spTgt spid="64"/>
                                        </p:tgtEl>
                                      </p:cBhvr>
                                    </p:animEffect>
                                    <p:set>
                                      <p:cBhvr>
                                        <p:cTn id="85" dur="1" fill="hold">
                                          <p:stCondLst>
                                            <p:cond delay="499"/>
                                          </p:stCondLst>
                                        </p:cTn>
                                        <p:tgtEl>
                                          <p:spTgt spid="64"/>
                                        </p:tgtEl>
                                        <p:attrNameLst>
                                          <p:attrName>style.visibility</p:attrName>
                                        </p:attrNameLst>
                                      </p:cBhvr>
                                      <p:to>
                                        <p:strVal val="hidden"/>
                                      </p:to>
                                    </p:set>
                                  </p:childTnLst>
                                </p:cTn>
                              </p:par>
                              <p:par>
                                <p:cTn id="86" presetID="1" presetClass="entr" presetSubtype="0" fill="hold" grpId="0" nodeType="withEffect">
                                  <p:stCondLst>
                                    <p:cond delay="300"/>
                                  </p:stCondLst>
                                  <p:childTnLst>
                                    <p:set>
                                      <p:cBhvr>
                                        <p:cTn id="87" dur="1" fill="hold">
                                          <p:stCondLst>
                                            <p:cond delay="0"/>
                                          </p:stCondLst>
                                        </p:cTn>
                                        <p:tgtEl>
                                          <p:spTgt spid="69"/>
                                        </p:tgtEl>
                                        <p:attrNameLst>
                                          <p:attrName>style.visibility</p:attrName>
                                        </p:attrNameLst>
                                      </p:cBhvr>
                                      <p:to>
                                        <p:strVal val="visible"/>
                                      </p:to>
                                    </p:set>
                                  </p:childTnLst>
                                </p:cTn>
                              </p:par>
                              <p:par>
                                <p:cTn id="88" presetID="10" presetClass="exit" presetSubtype="0" fill="hold" grpId="1" nodeType="withEffect">
                                  <p:stCondLst>
                                    <p:cond delay="300"/>
                                  </p:stCondLst>
                                  <p:childTnLst>
                                    <p:animEffect transition="out" filter="fade">
                                      <p:cBhvr>
                                        <p:cTn id="89" dur="500"/>
                                        <p:tgtEl>
                                          <p:spTgt spid="69"/>
                                        </p:tgtEl>
                                      </p:cBhvr>
                                    </p:animEffect>
                                    <p:set>
                                      <p:cBhvr>
                                        <p:cTn id="90" dur="1" fill="hold">
                                          <p:stCondLst>
                                            <p:cond delay="499"/>
                                          </p:stCondLst>
                                        </p:cTn>
                                        <p:tgtEl>
                                          <p:spTgt spid="69"/>
                                        </p:tgtEl>
                                        <p:attrNameLst>
                                          <p:attrName>style.visibility</p:attrName>
                                        </p:attrNameLst>
                                      </p:cBhvr>
                                      <p:to>
                                        <p:strVal val="hidden"/>
                                      </p:to>
                                    </p:set>
                                  </p:childTnLst>
                                </p:cTn>
                              </p:par>
                              <p:par>
                                <p:cTn id="91" presetID="1" presetClass="entr" presetSubtype="0" fill="hold" grpId="0" nodeType="withEffect">
                                  <p:stCondLst>
                                    <p:cond delay="300"/>
                                  </p:stCondLst>
                                  <p:childTnLst>
                                    <p:set>
                                      <p:cBhvr>
                                        <p:cTn id="92" dur="1" fill="hold">
                                          <p:stCondLst>
                                            <p:cond delay="0"/>
                                          </p:stCondLst>
                                        </p:cTn>
                                        <p:tgtEl>
                                          <p:spTgt spid="63"/>
                                        </p:tgtEl>
                                        <p:attrNameLst>
                                          <p:attrName>style.visibility</p:attrName>
                                        </p:attrNameLst>
                                      </p:cBhvr>
                                      <p:to>
                                        <p:strVal val="visible"/>
                                      </p:to>
                                    </p:set>
                                  </p:childTnLst>
                                </p:cTn>
                              </p:par>
                              <p:par>
                                <p:cTn id="93" presetID="10" presetClass="exit" presetSubtype="0" fill="hold" grpId="1" nodeType="withEffect">
                                  <p:stCondLst>
                                    <p:cond delay="300"/>
                                  </p:stCondLst>
                                  <p:childTnLst>
                                    <p:animEffect transition="out" filter="fade">
                                      <p:cBhvr>
                                        <p:cTn id="94" dur="500"/>
                                        <p:tgtEl>
                                          <p:spTgt spid="63"/>
                                        </p:tgtEl>
                                      </p:cBhvr>
                                    </p:animEffect>
                                    <p:set>
                                      <p:cBhvr>
                                        <p:cTn id="95" dur="1" fill="hold">
                                          <p:stCondLst>
                                            <p:cond delay="499"/>
                                          </p:stCondLst>
                                        </p:cTn>
                                        <p:tgtEl>
                                          <p:spTgt spid="63"/>
                                        </p:tgtEl>
                                        <p:attrNameLst>
                                          <p:attrName>style.visibility</p:attrName>
                                        </p:attrNameLst>
                                      </p:cBhvr>
                                      <p:to>
                                        <p:strVal val="hidden"/>
                                      </p:to>
                                    </p:set>
                                  </p:childTnLst>
                                </p:cTn>
                              </p:par>
                              <p:par>
                                <p:cTn id="96" presetID="1" presetClass="entr" presetSubtype="0" fill="hold" grpId="0" nodeType="withEffect">
                                  <p:stCondLst>
                                    <p:cond delay="400"/>
                                  </p:stCondLst>
                                  <p:childTnLst>
                                    <p:set>
                                      <p:cBhvr>
                                        <p:cTn id="97" dur="1" fill="hold">
                                          <p:stCondLst>
                                            <p:cond delay="0"/>
                                          </p:stCondLst>
                                        </p:cTn>
                                        <p:tgtEl>
                                          <p:spTgt spid="70"/>
                                        </p:tgtEl>
                                        <p:attrNameLst>
                                          <p:attrName>style.visibility</p:attrName>
                                        </p:attrNameLst>
                                      </p:cBhvr>
                                      <p:to>
                                        <p:strVal val="visible"/>
                                      </p:to>
                                    </p:set>
                                  </p:childTnLst>
                                </p:cTn>
                              </p:par>
                              <p:par>
                                <p:cTn id="98" presetID="10" presetClass="exit" presetSubtype="0" fill="hold" grpId="1" nodeType="withEffect">
                                  <p:stCondLst>
                                    <p:cond delay="400"/>
                                  </p:stCondLst>
                                  <p:childTnLst>
                                    <p:animEffect transition="out" filter="fade">
                                      <p:cBhvr>
                                        <p:cTn id="99" dur="500"/>
                                        <p:tgtEl>
                                          <p:spTgt spid="70"/>
                                        </p:tgtEl>
                                      </p:cBhvr>
                                    </p:animEffect>
                                    <p:set>
                                      <p:cBhvr>
                                        <p:cTn id="100" dur="1" fill="hold">
                                          <p:stCondLst>
                                            <p:cond delay="499"/>
                                          </p:stCondLst>
                                        </p:cTn>
                                        <p:tgtEl>
                                          <p:spTgt spid="70"/>
                                        </p:tgtEl>
                                        <p:attrNameLst>
                                          <p:attrName>style.visibility</p:attrName>
                                        </p:attrNameLst>
                                      </p:cBhvr>
                                      <p:to>
                                        <p:strVal val="hidden"/>
                                      </p:to>
                                    </p:set>
                                  </p:childTnLst>
                                </p:cTn>
                              </p:par>
                              <p:par>
                                <p:cTn id="101" presetID="1" presetClass="entr" presetSubtype="0" fill="hold" grpId="0" nodeType="withEffect">
                                  <p:stCondLst>
                                    <p:cond delay="400"/>
                                  </p:stCondLst>
                                  <p:childTnLst>
                                    <p:set>
                                      <p:cBhvr>
                                        <p:cTn id="102" dur="1" fill="hold">
                                          <p:stCondLst>
                                            <p:cond delay="0"/>
                                          </p:stCondLst>
                                        </p:cTn>
                                        <p:tgtEl>
                                          <p:spTgt spid="62"/>
                                        </p:tgtEl>
                                        <p:attrNameLst>
                                          <p:attrName>style.visibility</p:attrName>
                                        </p:attrNameLst>
                                      </p:cBhvr>
                                      <p:to>
                                        <p:strVal val="visible"/>
                                      </p:to>
                                    </p:set>
                                  </p:childTnLst>
                                </p:cTn>
                              </p:par>
                              <p:par>
                                <p:cTn id="103" presetID="10" presetClass="exit" presetSubtype="0" fill="hold" grpId="1" nodeType="withEffect">
                                  <p:stCondLst>
                                    <p:cond delay="400"/>
                                  </p:stCondLst>
                                  <p:childTnLst>
                                    <p:animEffect transition="out" filter="fade">
                                      <p:cBhvr>
                                        <p:cTn id="104" dur="500"/>
                                        <p:tgtEl>
                                          <p:spTgt spid="62"/>
                                        </p:tgtEl>
                                      </p:cBhvr>
                                    </p:animEffect>
                                    <p:set>
                                      <p:cBhvr>
                                        <p:cTn id="105" dur="1" fill="hold">
                                          <p:stCondLst>
                                            <p:cond delay="499"/>
                                          </p:stCondLst>
                                        </p:cTn>
                                        <p:tgtEl>
                                          <p:spTgt spid="62"/>
                                        </p:tgtEl>
                                        <p:attrNameLst>
                                          <p:attrName>style.visibility</p:attrName>
                                        </p:attrNameLst>
                                      </p:cBhvr>
                                      <p:to>
                                        <p:strVal val="hidden"/>
                                      </p:to>
                                    </p:set>
                                  </p:childTnLst>
                                </p:cTn>
                              </p:par>
                              <p:par>
                                <p:cTn id="106" presetID="1" presetClass="entr" presetSubtype="0" fill="hold" grpId="0" nodeType="withEffect">
                                  <p:stCondLst>
                                    <p:cond delay="500"/>
                                  </p:stCondLst>
                                  <p:childTnLst>
                                    <p:set>
                                      <p:cBhvr>
                                        <p:cTn id="107" dur="1" fill="hold">
                                          <p:stCondLst>
                                            <p:cond delay="0"/>
                                          </p:stCondLst>
                                        </p:cTn>
                                        <p:tgtEl>
                                          <p:spTgt spid="71"/>
                                        </p:tgtEl>
                                        <p:attrNameLst>
                                          <p:attrName>style.visibility</p:attrName>
                                        </p:attrNameLst>
                                      </p:cBhvr>
                                      <p:to>
                                        <p:strVal val="visible"/>
                                      </p:to>
                                    </p:set>
                                  </p:childTnLst>
                                </p:cTn>
                              </p:par>
                              <p:par>
                                <p:cTn id="108" presetID="10" presetClass="exit" presetSubtype="0" fill="hold" grpId="1" nodeType="withEffect">
                                  <p:stCondLst>
                                    <p:cond delay="500"/>
                                  </p:stCondLst>
                                  <p:childTnLst>
                                    <p:animEffect transition="out" filter="fade">
                                      <p:cBhvr>
                                        <p:cTn id="109" dur="500"/>
                                        <p:tgtEl>
                                          <p:spTgt spid="71"/>
                                        </p:tgtEl>
                                      </p:cBhvr>
                                    </p:animEffect>
                                    <p:set>
                                      <p:cBhvr>
                                        <p:cTn id="110" dur="1" fill="hold">
                                          <p:stCondLst>
                                            <p:cond delay="499"/>
                                          </p:stCondLst>
                                        </p:cTn>
                                        <p:tgtEl>
                                          <p:spTgt spid="71"/>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60">
                                            <p:txEl>
                                              <p:pRg st="0" end="0"/>
                                            </p:txEl>
                                          </p:spTgt>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60">
                                            <p:txEl>
                                              <p:pRg st="1" end="1"/>
                                            </p:txEl>
                                          </p:spTgt>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62" grpId="0" animBg="1"/>
      <p:bldP spid="62"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65334"/>
            <a:ext cx="4905375" cy="321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52400" y="19050"/>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Optics of the Raghavan Optical Lattice</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35" name="Straight Arrow Connector 34"/>
          <p:cNvCxnSpPr/>
          <p:nvPr/>
        </p:nvCxnSpPr>
        <p:spPr>
          <a:xfrm flipV="1">
            <a:off x="4140927" y="3769258"/>
            <a:ext cx="0" cy="4155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608264" y="4131516"/>
            <a:ext cx="1074198" cy="523220"/>
          </a:xfrm>
          <a:prstGeom prst="rect">
            <a:avLst/>
          </a:prstGeom>
          <a:noFill/>
        </p:spPr>
        <p:txBody>
          <a:bodyPr wrap="square" rtlCol="0">
            <a:spAutoFit/>
          </a:bodyPr>
          <a:lstStyle/>
          <a:p>
            <a:pPr algn="ctr"/>
            <a:r>
              <a:rPr lang="en-US" sz="1400" dirty="0" smtClean="0"/>
              <a:t>Brewster Angle</a:t>
            </a:r>
            <a:endParaRPr lang="en-US" sz="1400" dirty="0"/>
          </a:p>
        </p:txBody>
      </p:sp>
      <p:cxnSp>
        <p:nvCxnSpPr>
          <p:cNvPr id="61" name="Straight Arrow Connector 60"/>
          <p:cNvCxnSpPr/>
          <p:nvPr/>
        </p:nvCxnSpPr>
        <p:spPr>
          <a:xfrm flipV="1">
            <a:off x="4905884" y="3769258"/>
            <a:ext cx="0" cy="4155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373221" y="4131516"/>
            <a:ext cx="1074198" cy="523220"/>
          </a:xfrm>
          <a:prstGeom prst="rect">
            <a:avLst/>
          </a:prstGeom>
          <a:noFill/>
        </p:spPr>
        <p:txBody>
          <a:bodyPr wrap="square" rtlCol="0">
            <a:spAutoFit/>
          </a:bodyPr>
          <a:lstStyle/>
          <a:p>
            <a:pPr algn="ctr"/>
            <a:r>
              <a:rPr lang="en-US" sz="1400" dirty="0" smtClean="0"/>
              <a:t>Critical Angle</a:t>
            </a:r>
            <a:endParaRPr lang="en-US" sz="1400" dirty="0"/>
          </a:p>
        </p:txBody>
      </p:sp>
      <p:sp>
        <p:nvSpPr>
          <p:cNvPr id="38" name="TextBox 37"/>
          <p:cNvSpPr txBox="1"/>
          <p:nvPr/>
        </p:nvSpPr>
        <p:spPr>
          <a:xfrm>
            <a:off x="820675" y="707886"/>
            <a:ext cx="3568823" cy="369332"/>
          </a:xfrm>
          <a:prstGeom prst="rect">
            <a:avLst/>
          </a:prstGeom>
          <a:noFill/>
        </p:spPr>
        <p:txBody>
          <a:bodyPr wrap="square" rtlCol="0">
            <a:spAutoFit/>
          </a:bodyPr>
          <a:lstStyle/>
          <a:p>
            <a:pPr algn="ctr"/>
            <a:r>
              <a:rPr lang="en-US" b="1" dirty="0" smtClean="0"/>
              <a:t>Fresnel Reflections</a:t>
            </a:r>
            <a:endParaRPr lang="en-US" b="1" dirty="0"/>
          </a:p>
        </p:txBody>
      </p:sp>
      <p:sp>
        <p:nvSpPr>
          <p:cNvPr id="39" name="TextBox 38"/>
          <p:cNvSpPr txBox="1"/>
          <p:nvPr/>
        </p:nvSpPr>
        <p:spPr>
          <a:xfrm>
            <a:off x="5257800" y="800993"/>
            <a:ext cx="3838575" cy="2769989"/>
          </a:xfrm>
          <a:prstGeom prst="rect">
            <a:avLst/>
          </a:prstGeom>
          <a:noFill/>
        </p:spPr>
        <p:txBody>
          <a:bodyPr wrap="square" rtlCol="0">
            <a:spAutoFit/>
          </a:bodyPr>
          <a:lstStyle/>
          <a:p>
            <a:pPr>
              <a:spcAft>
                <a:spcPts val="1200"/>
              </a:spcAft>
            </a:pPr>
            <a:r>
              <a:rPr lang="en-US" dirty="0" smtClean="0">
                <a:solidFill>
                  <a:srgbClr val="2A3674"/>
                </a:solidFill>
              </a:rPr>
              <a:t>The optics are based on the interface of PVT (n=1.58) and air (n=1).</a:t>
            </a:r>
          </a:p>
          <a:p>
            <a:pPr>
              <a:spcAft>
                <a:spcPts val="1200"/>
              </a:spcAft>
            </a:pPr>
            <a:r>
              <a:rPr lang="en-US" dirty="0" smtClean="0">
                <a:solidFill>
                  <a:srgbClr val="660000"/>
                </a:solidFill>
              </a:rPr>
              <a:t>The critical angle (</a:t>
            </a:r>
            <a:r>
              <a:rPr lang="el-GR" dirty="0" smtClean="0">
                <a:solidFill>
                  <a:srgbClr val="660000"/>
                </a:solidFill>
              </a:rPr>
              <a:t>θ</a:t>
            </a:r>
            <a:r>
              <a:rPr lang="en-US" baseline="-25000" dirty="0">
                <a:solidFill>
                  <a:srgbClr val="660000"/>
                </a:solidFill>
              </a:rPr>
              <a:t>c</a:t>
            </a:r>
            <a:r>
              <a:rPr lang="en-US" dirty="0" smtClean="0">
                <a:solidFill>
                  <a:srgbClr val="660000"/>
                </a:solidFill>
              </a:rPr>
              <a:t>) is 39.27°</a:t>
            </a:r>
          </a:p>
          <a:p>
            <a:pPr>
              <a:spcAft>
                <a:spcPts val="1200"/>
              </a:spcAft>
            </a:pPr>
            <a:r>
              <a:rPr lang="en-US" dirty="0" smtClean="0">
                <a:solidFill>
                  <a:srgbClr val="660000"/>
                </a:solidFill>
              </a:rPr>
              <a:t>The Brewster angle is 32.22°</a:t>
            </a:r>
          </a:p>
          <a:p>
            <a:pPr>
              <a:spcAft>
                <a:spcPts val="1200"/>
              </a:spcAft>
            </a:pPr>
            <a:r>
              <a:rPr lang="en-US" dirty="0" smtClean="0">
                <a:solidFill>
                  <a:srgbClr val="2A3674"/>
                </a:solidFill>
              </a:rPr>
              <a:t>Because </a:t>
            </a:r>
            <a:r>
              <a:rPr lang="el-GR" dirty="0">
                <a:solidFill>
                  <a:srgbClr val="2A3674"/>
                </a:solidFill>
              </a:rPr>
              <a:t>θ</a:t>
            </a:r>
            <a:r>
              <a:rPr lang="en-US" baseline="-25000" dirty="0" smtClean="0">
                <a:solidFill>
                  <a:srgbClr val="2A3674"/>
                </a:solidFill>
              </a:rPr>
              <a:t>c</a:t>
            </a:r>
            <a:r>
              <a:rPr lang="en-US" dirty="0" smtClean="0">
                <a:solidFill>
                  <a:srgbClr val="2A3674"/>
                </a:solidFill>
              </a:rPr>
              <a:t> &lt; 45° any light capable of passing between cubes will necessarily fall into the total-internal-reflection (TIR) channel in that direction.</a:t>
            </a:r>
            <a:endParaRPr lang="en-US" dirty="0">
              <a:solidFill>
                <a:srgbClr val="2A3674"/>
              </a:solidFill>
            </a:endParaRPr>
          </a:p>
        </p:txBody>
      </p:sp>
      <p:sp>
        <p:nvSpPr>
          <p:cNvPr id="40" name="TextBox 39"/>
          <p:cNvSpPr txBox="1"/>
          <p:nvPr/>
        </p:nvSpPr>
        <p:spPr>
          <a:xfrm>
            <a:off x="603682" y="4708004"/>
            <a:ext cx="7981025" cy="1508105"/>
          </a:xfrm>
          <a:prstGeom prst="rect">
            <a:avLst/>
          </a:prstGeom>
          <a:noFill/>
        </p:spPr>
        <p:txBody>
          <a:bodyPr wrap="square" rtlCol="0">
            <a:spAutoFit/>
          </a:bodyPr>
          <a:lstStyle/>
          <a:p>
            <a:pPr>
              <a:spcAft>
                <a:spcPts val="1200"/>
              </a:spcAft>
            </a:pPr>
            <a:r>
              <a:rPr lang="en-US" dirty="0" smtClean="0">
                <a:solidFill>
                  <a:srgbClr val="660000"/>
                </a:solidFill>
              </a:rPr>
              <a:t>Each of the four TIR channels is open to 11.3% of the light produced in a cube.   </a:t>
            </a:r>
          </a:p>
          <a:p>
            <a:pPr>
              <a:spcAft>
                <a:spcPts val="1200"/>
              </a:spcAft>
            </a:pPr>
            <a:r>
              <a:rPr lang="en-US" dirty="0" smtClean="0">
                <a:solidFill>
                  <a:srgbClr val="2A3674"/>
                </a:solidFill>
              </a:rPr>
              <a:t>Therefore 54.8</a:t>
            </a:r>
            <a:r>
              <a:rPr lang="en-US" dirty="0" smtClean="0">
                <a:solidFill>
                  <a:srgbClr val="2A3674"/>
                </a:solidFill>
              </a:rPr>
              <a:t>% of all light can not be channeled.</a:t>
            </a:r>
          </a:p>
          <a:p>
            <a:pPr>
              <a:spcAft>
                <a:spcPts val="1200"/>
              </a:spcAft>
            </a:pPr>
            <a:r>
              <a:rPr lang="en-US" dirty="0" smtClean="0">
                <a:solidFill>
                  <a:srgbClr val="660000"/>
                </a:solidFill>
              </a:rPr>
              <a:t>Some channeled light that gets reflected off of a cube surface perpendicular to the channel direction will reach the PMT in the opposite direction.</a:t>
            </a:r>
            <a:endParaRPr lang="en-US" dirty="0">
              <a:solidFill>
                <a:srgbClr val="660000"/>
              </a:solidFill>
            </a:endParaRPr>
          </a:p>
        </p:txBody>
      </p:sp>
      <p:sp>
        <p:nvSpPr>
          <p:cNvPr id="11"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89167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8717" y="1991618"/>
            <a:ext cx="4046220" cy="1323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122" y="1196946"/>
            <a:ext cx="4152900"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52400" y="19050"/>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Wavelength Shifter Concentration</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TextBox 6"/>
          <p:cNvSpPr txBox="1"/>
          <p:nvPr/>
        </p:nvSpPr>
        <p:spPr>
          <a:xfrm>
            <a:off x="2101512" y="2377382"/>
            <a:ext cx="2013287" cy="369332"/>
          </a:xfrm>
          <a:prstGeom prst="rect">
            <a:avLst/>
          </a:prstGeom>
          <a:noFill/>
        </p:spPr>
        <p:txBody>
          <a:bodyPr wrap="square" rtlCol="0">
            <a:spAutoFit/>
          </a:bodyPr>
          <a:lstStyle/>
          <a:p>
            <a:pPr lvl="1"/>
            <a:r>
              <a:rPr lang="el-GR" dirty="0" smtClean="0">
                <a:latin typeface="Times New Roman" panose="02020603050405020304" pitchFamily="18" charset="0"/>
                <a:cs typeface="Times New Roman" panose="02020603050405020304" pitchFamily="18" charset="0"/>
              </a:rPr>
              <a:t>λ</a:t>
            </a:r>
            <a:r>
              <a:rPr lang="en-US" dirty="0" smtClean="0">
                <a:latin typeface="Times New Roman" panose="02020603050405020304" pitchFamily="18" charset="0"/>
                <a:cs typeface="Times New Roman" panose="02020603050405020304" pitchFamily="18" charset="0"/>
              </a:rPr>
              <a:t> = 34.7 cm</a:t>
            </a:r>
          </a:p>
        </p:txBody>
      </p:sp>
      <p:sp>
        <p:nvSpPr>
          <p:cNvPr id="8" name="TextBox 7"/>
          <p:cNvSpPr txBox="1"/>
          <p:nvPr/>
        </p:nvSpPr>
        <p:spPr>
          <a:xfrm>
            <a:off x="391333" y="714455"/>
            <a:ext cx="8343091" cy="400110"/>
          </a:xfrm>
          <a:prstGeom prst="rect">
            <a:avLst/>
          </a:prstGeom>
          <a:noFill/>
        </p:spPr>
        <p:txBody>
          <a:bodyPr wrap="square" rtlCol="0">
            <a:spAutoFit/>
          </a:bodyPr>
          <a:lstStyle/>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The wavelength shifter (WLS) dopant can be a significant source of attenuation.</a:t>
            </a: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775" y="3496906"/>
            <a:ext cx="4324350" cy="284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74121" y="4355778"/>
            <a:ext cx="4502653" cy="2062103"/>
          </a:xfrm>
          <a:prstGeom prst="rect">
            <a:avLst/>
          </a:prstGeom>
          <a:noFill/>
        </p:spPr>
        <p:txBody>
          <a:bodyPr wrap="square" rtlCol="0">
            <a:spAutoFit/>
          </a:bodyPr>
          <a:lstStyle/>
          <a:p>
            <a:pPr>
              <a:spcAft>
                <a:spcPts val="1200"/>
              </a:spcAft>
            </a:pPr>
            <a:r>
              <a:rPr lang="en-US" dirty="0">
                <a:solidFill>
                  <a:srgbClr val="660000"/>
                </a:solidFill>
                <a:latin typeface="Times New Roman" panose="02020603050405020304" pitchFamily="18" charset="0"/>
                <a:cs typeface="Times New Roman" panose="02020603050405020304" pitchFamily="18" charset="0"/>
              </a:rPr>
              <a:t>H</a:t>
            </a:r>
            <a:r>
              <a:rPr lang="en-US" dirty="0" smtClean="0">
                <a:solidFill>
                  <a:srgbClr val="660000"/>
                </a:solidFill>
                <a:latin typeface="Times New Roman" panose="02020603050405020304" pitchFamily="18" charset="0"/>
                <a:cs typeface="Times New Roman" panose="02020603050405020304" pitchFamily="18" charset="0"/>
              </a:rPr>
              <a:t>alving the WLS concentration increases the attenuation length by 10%.</a:t>
            </a:r>
          </a:p>
          <a:p>
            <a:pPr>
              <a:spcAft>
                <a:spcPts val="1200"/>
              </a:spcAft>
            </a:pPr>
            <a:r>
              <a:rPr lang="en-US" dirty="0" smtClean="0">
                <a:solidFill>
                  <a:srgbClr val="2A3674"/>
                </a:solidFill>
                <a:latin typeface="Times New Roman" panose="02020603050405020304" pitchFamily="18" charset="0"/>
                <a:cs typeface="Times New Roman" panose="02020603050405020304" pitchFamily="18" charset="0"/>
              </a:rPr>
              <a:t>The light collection with lower WLS is </a:t>
            </a:r>
            <a:r>
              <a:rPr lang="en-US" dirty="0">
                <a:solidFill>
                  <a:srgbClr val="2A3674"/>
                </a:solidFill>
                <a:latin typeface="Times New Roman" panose="02020603050405020304" pitchFamily="18" charset="0"/>
                <a:cs typeface="Times New Roman" panose="02020603050405020304" pitchFamily="18" charset="0"/>
              </a:rPr>
              <a:t>greater </a:t>
            </a:r>
            <a:r>
              <a:rPr lang="en-US" dirty="0" smtClean="0">
                <a:solidFill>
                  <a:srgbClr val="2A3674"/>
                </a:solidFill>
                <a:latin typeface="Times New Roman" panose="02020603050405020304" pitchFamily="18" charset="0"/>
                <a:cs typeface="Times New Roman" panose="02020603050405020304" pitchFamily="18" charset="0"/>
              </a:rPr>
              <a:t>at each position.</a:t>
            </a:r>
          </a:p>
          <a:p>
            <a:pPr>
              <a:spcAft>
                <a:spcPts val="1200"/>
              </a:spcAft>
            </a:pPr>
            <a:r>
              <a:rPr lang="en-US" dirty="0">
                <a:solidFill>
                  <a:srgbClr val="660000"/>
                </a:solidFill>
                <a:latin typeface="Times New Roman" panose="02020603050405020304" pitchFamily="18" charset="0"/>
                <a:cs typeface="Times New Roman" panose="02020603050405020304" pitchFamily="18" charset="0"/>
              </a:rPr>
              <a:t>W</a:t>
            </a:r>
            <a:r>
              <a:rPr lang="en-US" dirty="0" smtClean="0">
                <a:solidFill>
                  <a:srgbClr val="660000"/>
                </a:solidFill>
                <a:latin typeface="Times New Roman" panose="02020603050405020304" pitchFamily="18" charset="0"/>
                <a:cs typeface="Times New Roman" panose="02020603050405020304" pitchFamily="18" charset="0"/>
              </a:rPr>
              <a:t>e </a:t>
            </a:r>
            <a:r>
              <a:rPr lang="en-US" dirty="0" smtClean="0">
                <a:solidFill>
                  <a:srgbClr val="660000"/>
                </a:solidFill>
                <a:latin typeface="Times New Roman" panose="02020603050405020304" pitchFamily="18" charset="0"/>
                <a:cs typeface="Times New Roman" panose="02020603050405020304" pitchFamily="18" charset="0"/>
              </a:rPr>
              <a:t>have plans </a:t>
            </a:r>
            <a:r>
              <a:rPr lang="en-US" dirty="0" smtClean="0">
                <a:solidFill>
                  <a:srgbClr val="660000"/>
                </a:solidFill>
                <a:latin typeface="Times New Roman" panose="02020603050405020304" pitchFamily="18" charset="0"/>
                <a:cs typeface="Times New Roman" panose="02020603050405020304" pitchFamily="18" charset="0"/>
              </a:rPr>
              <a:t>to study even lower WLS concentrations.</a:t>
            </a:r>
            <a:endParaRPr lang="en-US" dirty="0">
              <a:solidFill>
                <a:srgbClr val="66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402721" y="1185171"/>
            <a:ext cx="3921629" cy="184666"/>
          </a:xfrm>
          <a:prstGeom prst="rect">
            <a:avLst/>
          </a:prstGeom>
          <a:solidFill>
            <a:schemeClr val="bg1"/>
          </a:solidFill>
        </p:spPr>
        <p:txBody>
          <a:bodyPr wrap="square" lIns="0" tIns="0" rIns="0" bIns="0" rtlCol="0">
            <a:spAutoFit/>
          </a:bodyPr>
          <a:lstStyle/>
          <a:p>
            <a:pPr algn="ctr"/>
            <a:r>
              <a:rPr lang="en-US" sz="1200" dirty="0" smtClean="0">
                <a:latin typeface="Arial" panose="020B0604020202020204" pitchFamily="34" charset="0"/>
                <a:cs typeface="Arial" panose="020B0604020202020204" pitchFamily="34" charset="0"/>
              </a:rPr>
              <a:t>Effective Attenuation Length for 50% WLS Concentration</a:t>
            </a:r>
            <a:endParaRPr lang="en-US" sz="1200" dirty="0">
              <a:latin typeface="Arial" panose="020B0604020202020204" pitchFamily="34" charset="0"/>
              <a:cs typeface="Arial" panose="020B0604020202020204" pitchFamily="34" charset="0"/>
            </a:endParaRPr>
          </a:p>
        </p:txBody>
      </p:sp>
      <p:sp>
        <p:nvSpPr>
          <p:cNvPr id="14" name="TextBox 13"/>
          <p:cNvSpPr txBox="1"/>
          <p:nvPr/>
        </p:nvSpPr>
        <p:spPr>
          <a:xfrm>
            <a:off x="5284527" y="1940321"/>
            <a:ext cx="3277582" cy="369332"/>
          </a:xfrm>
          <a:prstGeom prst="rect">
            <a:avLst/>
          </a:prstGeom>
          <a:noFill/>
        </p:spPr>
        <p:txBody>
          <a:bodyPr wrap="square" rtlCol="0">
            <a:spAutoFit/>
          </a:bodyPr>
          <a:lstStyle/>
          <a:p>
            <a:pPr algn="ctr"/>
            <a:r>
              <a:rPr lang="en-US" baseline="30000" dirty="0" smtClean="0">
                <a:solidFill>
                  <a:schemeClr val="bg1">
                    <a:lumMod val="95000"/>
                  </a:schemeClr>
                </a:solidFill>
                <a:latin typeface="Times New Roman" panose="02020603050405020304" pitchFamily="18" charset="0"/>
                <a:cs typeface="Times New Roman" panose="02020603050405020304" pitchFamily="18" charset="0"/>
              </a:rPr>
              <a:t>22</a:t>
            </a:r>
            <a:r>
              <a:rPr lang="en-US" dirty="0" smtClean="0">
                <a:solidFill>
                  <a:schemeClr val="bg1">
                    <a:lumMod val="95000"/>
                  </a:schemeClr>
                </a:solidFill>
                <a:latin typeface="Times New Roman" panose="02020603050405020304" pitchFamily="18" charset="0"/>
                <a:cs typeface="Times New Roman" panose="02020603050405020304" pitchFamily="18" charset="0"/>
              </a:rPr>
              <a:t>Na (E</a:t>
            </a:r>
            <a:r>
              <a:rPr lang="el-GR" baseline="-25000" dirty="0" smtClean="0">
                <a:solidFill>
                  <a:schemeClr val="bg1">
                    <a:lumMod val="95000"/>
                  </a:schemeClr>
                </a:solidFill>
                <a:latin typeface="Times New Roman" panose="02020603050405020304" pitchFamily="18" charset="0"/>
                <a:cs typeface="Times New Roman" panose="02020603050405020304" pitchFamily="18" charset="0"/>
              </a:rPr>
              <a:t>γ</a:t>
            </a:r>
            <a:r>
              <a:rPr lang="en-US" dirty="0">
                <a:solidFill>
                  <a:schemeClr val="bg1">
                    <a:lumMod val="95000"/>
                  </a:schemeClr>
                </a:solidFill>
                <a:latin typeface="Times New Roman" panose="02020603050405020304" pitchFamily="18" charset="0"/>
                <a:cs typeface="Times New Roman" panose="02020603050405020304" pitchFamily="18" charset="0"/>
              </a:rPr>
              <a:t> </a:t>
            </a:r>
            <a:r>
              <a:rPr lang="en-US" dirty="0" smtClean="0">
                <a:solidFill>
                  <a:schemeClr val="bg1">
                    <a:lumMod val="95000"/>
                  </a:schemeClr>
                </a:solidFill>
                <a:latin typeface="Times New Roman" panose="02020603050405020304" pitchFamily="18" charset="0"/>
                <a:cs typeface="Times New Roman" panose="02020603050405020304" pitchFamily="18" charset="0"/>
              </a:rPr>
              <a:t>of 511 and 1274 </a:t>
            </a:r>
            <a:r>
              <a:rPr lang="en-US" dirty="0" err="1" smtClean="0">
                <a:solidFill>
                  <a:schemeClr val="bg1">
                    <a:lumMod val="95000"/>
                  </a:schemeClr>
                </a:solidFill>
                <a:latin typeface="Times New Roman" panose="02020603050405020304" pitchFamily="18" charset="0"/>
                <a:cs typeface="Times New Roman" panose="02020603050405020304" pitchFamily="18" charset="0"/>
              </a:rPr>
              <a:t>keV</a:t>
            </a:r>
            <a:r>
              <a:rPr lang="en-US" dirty="0" smtClean="0">
                <a:solidFill>
                  <a:schemeClr val="bg1">
                    <a:lumMod val="95000"/>
                  </a:schemeClr>
                </a:solidFill>
                <a:latin typeface="Times New Roman" panose="02020603050405020304" pitchFamily="18" charset="0"/>
                <a:cs typeface="Times New Roman" panose="02020603050405020304" pitchFamily="18" charset="0"/>
              </a:rPr>
              <a:t>)</a:t>
            </a:r>
            <a:endParaRPr lang="en-US" baseline="30000" dirty="0">
              <a:solidFill>
                <a:schemeClr val="bg1">
                  <a:lumMod val="95000"/>
                </a:schemeClr>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4800600" y="1270545"/>
            <a:ext cx="4376536" cy="553998"/>
          </a:xfrm>
          <a:prstGeom prst="rect">
            <a:avLst/>
          </a:prstGeom>
          <a:noFill/>
        </p:spPr>
        <p:txBody>
          <a:bodyPr wrap="square" lIns="0" tIns="0" rIns="0" bIns="0" rtlCol="0">
            <a:spAutoFit/>
          </a:bodyPr>
          <a:lstStyle/>
          <a:p>
            <a:r>
              <a:rPr lang="en-US" dirty="0" smtClean="0">
                <a:solidFill>
                  <a:srgbClr val="7294C4"/>
                </a:solidFill>
                <a:latin typeface="+mj-lt"/>
                <a:cs typeface="Arial" panose="020B0604020202020204" pitchFamily="34" charset="0"/>
              </a:rPr>
              <a:t>The Compton </a:t>
            </a:r>
            <a:r>
              <a:rPr lang="en-US" dirty="0">
                <a:solidFill>
                  <a:srgbClr val="7294C4"/>
                </a:solidFill>
                <a:latin typeface="+mj-lt"/>
                <a:cs typeface="Arial" panose="020B0604020202020204" pitchFamily="34" charset="0"/>
              </a:rPr>
              <a:t>e</a:t>
            </a:r>
            <a:r>
              <a:rPr lang="en-US" dirty="0" smtClean="0">
                <a:solidFill>
                  <a:srgbClr val="7294C4"/>
                </a:solidFill>
                <a:latin typeface="+mj-lt"/>
                <a:cs typeface="Arial" panose="020B0604020202020204" pitchFamily="34" charset="0"/>
              </a:rPr>
              <a:t>dge of </a:t>
            </a:r>
            <a:r>
              <a:rPr lang="en-US" baseline="30000" dirty="0" smtClean="0">
                <a:solidFill>
                  <a:srgbClr val="7294C4"/>
                </a:solidFill>
                <a:latin typeface="+mj-lt"/>
                <a:cs typeface="Arial" panose="020B0604020202020204" pitchFamily="34" charset="0"/>
              </a:rPr>
              <a:t>22</a:t>
            </a:r>
            <a:r>
              <a:rPr lang="en-US" dirty="0" smtClean="0">
                <a:solidFill>
                  <a:srgbClr val="7294C4"/>
                </a:solidFill>
                <a:latin typeface="+mj-lt"/>
                <a:cs typeface="Arial" panose="020B0604020202020204" pitchFamily="34" charset="0"/>
              </a:rPr>
              <a:t>Na was used to study the relative </a:t>
            </a:r>
            <a:r>
              <a:rPr lang="en-US" dirty="0">
                <a:solidFill>
                  <a:srgbClr val="7294C4"/>
                </a:solidFill>
                <a:latin typeface="+mj-lt"/>
                <a:cs typeface="Arial" panose="020B0604020202020204" pitchFamily="34" charset="0"/>
              </a:rPr>
              <a:t>l</a:t>
            </a:r>
            <a:r>
              <a:rPr lang="en-US" dirty="0" smtClean="0">
                <a:solidFill>
                  <a:srgbClr val="7294C4"/>
                </a:solidFill>
                <a:latin typeface="+mj-lt"/>
                <a:cs typeface="Arial" panose="020B0604020202020204" pitchFamily="34" charset="0"/>
              </a:rPr>
              <a:t>ight output.</a:t>
            </a:r>
            <a:endParaRPr lang="en-US" dirty="0">
              <a:solidFill>
                <a:srgbClr val="7294C4"/>
              </a:solidFill>
              <a:latin typeface="+mj-lt"/>
              <a:cs typeface="Arial" panose="020B0604020202020204" pitchFamily="34" charset="0"/>
            </a:endParaRPr>
          </a:p>
        </p:txBody>
      </p:sp>
      <p:sp>
        <p:nvSpPr>
          <p:cNvPr id="18"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64544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943988727"/>
              </p:ext>
            </p:extLst>
          </p:nvPr>
        </p:nvGraphicFramePr>
        <p:xfrm>
          <a:off x="0" y="689693"/>
          <a:ext cx="7260261" cy="2905125"/>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ctrTitle"/>
          </p:nvPr>
        </p:nvSpPr>
        <p:spPr/>
        <p:txBody>
          <a:bodyPr/>
          <a:lstStyle/>
          <a:p>
            <a:r>
              <a:rPr lang="en-US" dirty="0" smtClean="0"/>
              <a:t>Light Output and Collection</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6" name="TextBox 5"/>
          <p:cNvSpPr txBox="1"/>
          <p:nvPr/>
        </p:nvSpPr>
        <p:spPr>
          <a:xfrm>
            <a:off x="1237681" y="948622"/>
            <a:ext cx="4535047" cy="707886"/>
          </a:xfrm>
          <a:prstGeom prst="rect">
            <a:avLst/>
          </a:prstGeom>
          <a:solidFill>
            <a:schemeClr val="bg1"/>
          </a:solidFill>
        </p:spPr>
        <p:txBody>
          <a:bodyPr wrap="square" rtlCol="0">
            <a:spAutoFit/>
          </a:bodyPr>
          <a:lstStyle/>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An LED flasher was used to determine the resolution as a function of MCA channel. </a:t>
            </a:r>
          </a:p>
        </p:txBody>
      </p:sp>
      <p:graphicFrame>
        <p:nvGraphicFramePr>
          <p:cNvPr id="7" name="Chart 6"/>
          <p:cNvGraphicFramePr>
            <a:graphicFrameLocks/>
          </p:cNvGraphicFramePr>
          <p:nvPr>
            <p:extLst>
              <p:ext uri="{D42A27DB-BD31-4B8C-83A1-F6EECF244321}">
                <p14:modId xmlns:p14="http://schemas.microsoft.com/office/powerpoint/2010/main" val="3067891824"/>
              </p:ext>
            </p:extLst>
          </p:nvPr>
        </p:nvGraphicFramePr>
        <p:xfrm>
          <a:off x="5880100" y="628071"/>
          <a:ext cx="3328555" cy="29186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2069019282"/>
              </p:ext>
            </p:extLst>
          </p:nvPr>
        </p:nvGraphicFramePr>
        <p:xfrm>
          <a:off x="182229" y="3565702"/>
          <a:ext cx="3809999" cy="2860962"/>
        </p:xfrm>
        <a:graphic>
          <a:graphicData uri="http://schemas.openxmlformats.org/drawingml/2006/chart">
            <c:chart xmlns:c="http://schemas.openxmlformats.org/drawingml/2006/chart" xmlns:r="http://schemas.openxmlformats.org/officeDocument/2006/relationships" r:id="rId4"/>
          </a:graphicData>
        </a:graphic>
      </p:graphicFrame>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9139" y="3779753"/>
            <a:ext cx="3602134" cy="117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082473" y="5027832"/>
            <a:ext cx="4938211" cy="1323439"/>
          </a:xfrm>
          <a:prstGeom prst="rect">
            <a:avLst/>
          </a:prstGeom>
          <a:noFill/>
        </p:spPr>
        <p:txBody>
          <a:bodyPr wrap="square" rtlCol="0">
            <a:spAutoFit/>
          </a:bodyPr>
          <a:lstStyle/>
          <a:p>
            <a:pPr>
              <a:spcAft>
                <a:spcPts val="1200"/>
              </a:spcAft>
            </a:pPr>
            <a:r>
              <a:rPr lang="en-US" sz="2000" dirty="0" smtClean="0">
                <a:solidFill>
                  <a:srgbClr val="660000"/>
                </a:solidFill>
                <a:latin typeface="Times New Roman" panose="02020603050405020304" pitchFamily="18" charset="0"/>
                <a:cs typeface="Times New Roman" panose="02020603050405020304" pitchFamily="18" charset="0"/>
              </a:rPr>
              <a:t>The </a:t>
            </a:r>
            <a:r>
              <a:rPr lang="en-US" sz="2000" baseline="30000" dirty="0" smtClean="0">
                <a:solidFill>
                  <a:srgbClr val="660000"/>
                </a:solidFill>
                <a:latin typeface="Times New Roman" panose="02020603050405020304" pitchFamily="18" charset="0"/>
                <a:cs typeface="Times New Roman" panose="02020603050405020304" pitchFamily="18" charset="0"/>
              </a:rPr>
              <a:t>22</a:t>
            </a:r>
            <a:r>
              <a:rPr lang="en-US" sz="2000" dirty="0" smtClean="0">
                <a:solidFill>
                  <a:srgbClr val="660000"/>
                </a:solidFill>
                <a:latin typeface="Times New Roman" panose="02020603050405020304" pitchFamily="18" charset="0"/>
                <a:cs typeface="Times New Roman" panose="02020603050405020304" pitchFamily="18" charset="0"/>
              </a:rPr>
              <a:t>Na Compton edge is at 1.06 MeV, and at two cubes from the PMT it reconstructs at channel 20, which corresponds to an energy resolution of 6.5%.  </a:t>
            </a:r>
          </a:p>
        </p:txBody>
      </p:sp>
    </p:spTree>
    <p:extLst>
      <p:ext uri="{BB962C8B-B14F-4D97-AF65-F5344CB8AC3E}">
        <p14:creationId xmlns:p14="http://schemas.microsoft.com/office/powerpoint/2010/main" val="2080083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Neutron </a:t>
            </a:r>
            <a:r>
              <a:rPr lang="en-US" dirty="0" smtClean="0"/>
              <a:t>Identification</a:t>
            </a:r>
            <a:r>
              <a:rPr lang="en-US" dirty="0" smtClean="0"/>
              <a:t> </a:t>
            </a:r>
            <a:r>
              <a:rPr lang="en-US" dirty="0" smtClean="0"/>
              <a:t>in </a:t>
            </a:r>
            <a:r>
              <a:rPr lang="en-US" dirty="0" err="1" smtClean="0"/>
              <a:t>MicroCHANDLER</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7" name="TextBox 6"/>
          <p:cNvSpPr txBox="1"/>
          <p:nvPr/>
        </p:nvSpPr>
        <p:spPr>
          <a:xfrm>
            <a:off x="318655" y="849749"/>
            <a:ext cx="8557490" cy="5324535"/>
          </a:xfrm>
          <a:prstGeom prst="rect">
            <a:avLst/>
          </a:prstGeom>
          <a:noFill/>
        </p:spPr>
        <p:txBody>
          <a:bodyPr wrap="square" rtlCol="0">
            <a:spAutoFit/>
          </a:bodyPr>
          <a:lstStyle/>
          <a:p>
            <a:pPr>
              <a:spcAft>
                <a:spcPts val="1200"/>
              </a:spcAft>
            </a:pPr>
            <a:r>
              <a:rPr lang="en-US" sz="2000" dirty="0" smtClean="0">
                <a:solidFill>
                  <a:srgbClr val="2A3674"/>
                </a:solidFill>
              </a:rPr>
              <a:t>The 18-channel </a:t>
            </a:r>
            <a:r>
              <a:rPr lang="en-US" sz="2000" dirty="0" err="1" smtClean="0">
                <a:solidFill>
                  <a:srgbClr val="2A3674"/>
                </a:solidFill>
              </a:rPr>
              <a:t>MicroCHANDLER</a:t>
            </a:r>
            <a:r>
              <a:rPr lang="en-US" sz="2000" dirty="0" smtClean="0">
                <a:solidFill>
                  <a:srgbClr val="2A3674"/>
                </a:solidFill>
              </a:rPr>
              <a:t> prototype is idea for testing neutron tagging</a:t>
            </a:r>
            <a:r>
              <a:rPr lang="en-US" sz="2000" dirty="0" smtClean="0">
                <a:solidFill>
                  <a:srgbClr val="2A3674"/>
                </a:solidFill>
              </a:rPr>
              <a:t>.</a:t>
            </a:r>
          </a:p>
          <a:p>
            <a:pPr>
              <a:spcAft>
                <a:spcPts val="1200"/>
              </a:spcAft>
            </a:pPr>
            <a:r>
              <a:rPr lang="en-US" sz="2000" dirty="0" smtClean="0">
                <a:solidFill>
                  <a:srgbClr val="660000"/>
                </a:solidFill>
              </a:rPr>
              <a:t>The positron signal (formed in the cubes) is of short duration,</a:t>
            </a:r>
          </a:p>
          <a:p>
            <a:pPr>
              <a:spcAft>
                <a:spcPts val="1200"/>
              </a:spcAft>
            </a:pPr>
            <a:r>
              <a:rPr lang="en-US" sz="2000" dirty="0" smtClean="0">
                <a:solidFill>
                  <a:srgbClr val="2A3674"/>
                </a:solidFill>
              </a:rPr>
              <a:t>While the neutron signal arrives over a much longer time.</a:t>
            </a:r>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pPr>
              <a:spcAft>
                <a:spcPts val="1200"/>
              </a:spcAft>
            </a:pPr>
            <a:endParaRPr lang="en-US" sz="2000" dirty="0" smtClean="0">
              <a:solidFill>
                <a:srgbClr val="660000"/>
              </a:solidFill>
            </a:endParaRPr>
          </a:p>
          <a:p>
            <a:pPr>
              <a:spcAft>
                <a:spcPts val="1200"/>
              </a:spcAft>
            </a:pPr>
            <a:r>
              <a:rPr lang="en-US" sz="2000" dirty="0" smtClean="0">
                <a:solidFill>
                  <a:srgbClr val="660000"/>
                </a:solidFill>
              </a:rPr>
              <a:t>For </a:t>
            </a:r>
            <a:r>
              <a:rPr lang="en-US" sz="2000" dirty="0">
                <a:solidFill>
                  <a:srgbClr val="660000"/>
                </a:solidFill>
              </a:rPr>
              <a:t>each hit cell, we compute </a:t>
            </a:r>
            <a:r>
              <a:rPr lang="en-US" sz="2000" dirty="0" smtClean="0">
                <a:solidFill>
                  <a:srgbClr val="660000"/>
                </a:solidFill>
              </a:rPr>
              <a:t>a simple</a:t>
            </a:r>
            <a:r>
              <a:rPr lang="en-US" sz="2000" dirty="0" smtClean="0">
                <a:solidFill>
                  <a:srgbClr val="660000"/>
                </a:solidFill>
              </a:rPr>
              <a:t> </a:t>
            </a:r>
            <a:r>
              <a:rPr lang="en-US" sz="2000" dirty="0">
                <a:solidFill>
                  <a:srgbClr val="660000"/>
                </a:solidFill>
              </a:rPr>
              <a:t>neutron ID variable as the ratio of the integral of the pulse to the pulse </a:t>
            </a:r>
            <a:r>
              <a:rPr lang="en-US" sz="2000" dirty="0" smtClean="0">
                <a:solidFill>
                  <a:srgbClr val="660000"/>
                </a:solidFill>
              </a:rPr>
              <a:t>height</a:t>
            </a:r>
            <a:r>
              <a:rPr lang="en-US" sz="2000" dirty="0" smtClean="0">
                <a:solidFill>
                  <a:srgbClr val="660000"/>
                </a:solidFill>
              </a:rPr>
              <a:t>.     </a:t>
            </a:r>
            <a:endParaRPr lang="en-US" sz="2000" dirty="0">
              <a:solidFill>
                <a:srgbClr val="660000"/>
              </a:solidFill>
            </a:endParaRPr>
          </a:p>
        </p:txBody>
      </p:sp>
      <p:pic>
        <p:nvPicPr>
          <p:cNvPr id="8" name="Picture 7" descr="run2493_evt1416_ch05.png (696×4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2535" y="2318565"/>
            <a:ext cx="4332244" cy="293795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run2493_evt1426_ch05.png (696×4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788" y="2318564"/>
            <a:ext cx="4332244" cy="293795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788" y="2318564"/>
            <a:ext cx="8439150"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flipH="1" flipV="1">
            <a:off x="1543050" y="2726871"/>
            <a:ext cx="0" cy="2057400"/>
          </a:xfrm>
          <a:prstGeom prst="straightConnector1">
            <a:avLst/>
          </a:prstGeom>
          <a:ln w="25400">
            <a:solidFill>
              <a:srgbClr val="7294C4"/>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989864" y="2726871"/>
            <a:ext cx="0" cy="2057400"/>
          </a:xfrm>
          <a:prstGeom prst="straightConnector1">
            <a:avLst/>
          </a:prstGeom>
          <a:ln w="25400">
            <a:solidFill>
              <a:srgbClr val="7294C4"/>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3220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Neutron </a:t>
            </a:r>
            <a:r>
              <a:rPr lang="en-US" dirty="0" smtClean="0"/>
              <a:t>Identification</a:t>
            </a:r>
            <a:r>
              <a:rPr lang="en-US" dirty="0" smtClean="0"/>
              <a:t> </a:t>
            </a:r>
            <a:r>
              <a:rPr lang="en-US" dirty="0" smtClean="0"/>
              <a:t>in </a:t>
            </a:r>
            <a:r>
              <a:rPr lang="en-US" dirty="0" err="1" smtClean="0"/>
              <a:t>MicroCHANDLER</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7" name="TextBox 6"/>
          <p:cNvSpPr txBox="1"/>
          <p:nvPr/>
        </p:nvSpPr>
        <p:spPr>
          <a:xfrm>
            <a:off x="318655" y="775607"/>
            <a:ext cx="8557490" cy="5709255"/>
          </a:xfrm>
          <a:prstGeom prst="rect">
            <a:avLst/>
          </a:prstGeom>
          <a:noFill/>
        </p:spPr>
        <p:txBody>
          <a:bodyPr wrap="square" rtlCol="0">
            <a:spAutoFit/>
          </a:bodyPr>
          <a:lstStyle/>
          <a:p>
            <a:pPr>
              <a:spcAft>
                <a:spcPts val="1200"/>
              </a:spcAft>
            </a:pPr>
            <a:r>
              <a:rPr lang="en-US" sz="2000" dirty="0" smtClean="0">
                <a:solidFill>
                  <a:srgbClr val="2A3674"/>
                </a:solidFill>
              </a:rPr>
              <a:t>Then we plot the neutron ID from the </a:t>
            </a:r>
            <a:r>
              <a:rPr lang="en-US" sz="2000" i="1" dirty="0" smtClean="0">
                <a:solidFill>
                  <a:srgbClr val="2A3674"/>
                </a:solidFill>
              </a:rPr>
              <a:t>x</a:t>
            </a:r>
            <a:r>
              <a:rPr lang="en-US" sz="2000" dirty="0">
                <a:solidFill>
                  <a:srgbClr val="2A3674"/>
                </a:solidFill>
              </a:rPr>
              <a:t>-</a:t>
            </a:r>
            <a:r>
              <a:rPr lang="en-US" sz="2000" dirty="0" smtClean="0">
                <a:solidFill>
                  <a:srgbClr val="2A3674"/>
                </a:solidFill>
              </a:rPr>
              <a:t>view vs. the neutron ID from the </a:t>
            </a:r>
            <a:r>
              <a:rPr lang="en-US" sz="2000" i="1" dirty="0" smtClean="0">
                <a:solidFill>
                  <a:srgbClr val="2A3674"/>
                </a:solidFill>
              </a:rPr>
              <a:t>y</a:t>
            </a:r>
            <a:r>
              <a:rPr lang="en-US" sz="2000" dirty="0" smtClean="0">
                <a:solidFill>
                  <a:srgbClr val="2A3674"/>
                </a:solidFill>
              </a:rPr>
              <a:t>-view</a:t>
            </a: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Bef>
                <a:spcPts val="1800"/>
              </a:spcBef>
              <a:spcAft>
                <a:spcPts val="600"/>
              </a:spcAft>
            </a:pPr>
            <a:r>
              <a:rPr lang="en-US" sz="2000" dirty="0" smtClean="0">
                <a:solidFill>
                  <a:srgbClr val="660000"/>
                </a:solidFill>
              </a:rPr>
              <a:t>When the source is removed the events in the neutron region mostly go away.</a:t>
            </a:r>
          </a:p>
          <a:p>
            <a:pPr>
              <a:spcBef>
                <a:spcPts val="600"/>
              </a:spcBef>
              <a:spcAft>
                <a:spcPts val="1200"/>
              </a:spcAft>
            </a:pPr>
            <a:r>
              <a:rPr lang="en-US" sz="2000" dirty="0" smtClean="0">
                <a:solidFill>
                  <a:srgbClr val="2A3674"/>
                </a:solidFill>
              </a:rPr>
              <a:t>The neutrons candidates that remain are consistent with the cosmic ray flux.</a:t>
            </a:r>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6467" y="1263404"/>
            <a:ext cx="4491523" cy="4231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7400" y="1244178"/>
            <a:ext cx="4461827" cy="4239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929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11111E-6 -4.91094E-6 L -0.26302 -4.91094E-6 " pathEditMode="relative" rAng="0" ptsTypes="AA">
                                      <p:cBhvr>
                                        <p:cTn id="6" dur="700" fill="hold"/>
                                        <p:tgtEl>
                                          <p:spTgt spid="6145"/>
                                        </p:tgtEl>
                                        <p:attrNameLst>
                                          <p:attrName>ppt_x</p:attrName>
                                          <p:attrName>ppt_y</p:attrName>
                                        </p:attrNameLst>
                                      </p:cBhvr>
                                      <p:rCtr x="-13160" y="0"/>
                                    </p:animMotion>
                                  </p:childTnLst>
                                </p:cTn>
                              </p:par>
                            </p:childTnLst>
                          </p:cTn>
                        </p:par>
                        <p:par>
                          <p:cTn id="7" fill="hold">
                            <p:stCondLst>
                              <p:cond delay="700"/>
                            </p:stCondLst>
                            <p:childTnLst>
                              <p:par>
                                <p:cTn id="8" presetID="1" presetClass="entr" presetSubtype="0" fill="hold" nodeType="afterEffect">
                                  <p:stCondLst>
                                    <p:cond delay="0"/>
                                  </p:stCondLst>
                                  <p:childTnLst>
                                    <p:set>
                                      <p:cBhvr>
                                        <p:cTn id="9" dur="1" fill="hold">
                                          <p:stCondLst>
                                            <p:cond delay="0"/>
                                          </p:stCondLst>
                                        </p:cTn>
                                        <p:tgtEl>
                                          <p:spTgt spid="6146"/>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Jonathan Link</a:t>
            </a:r>
            <a:endParaRPr lang="en-US"/>
          </a:p>
        </p:txBody>
      </p:sp>
      <p:sp>
        <p:nvSpPr>
          <p:cNvPr id="3" name="Title 1"/>
          <p:cNvSpPr txBox="1">
            <a:spLocks/>
          </p:cNvSpPr>
          <p:nvPr/>
        </p:nvSpPr>
        <p:spPr>
          <a:xfrm>
            <a:off x="-3314" y="1"/>
            <a:ext cx="9147313" cy="6858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en-US" sz="3600" kern="0" dirty="0" smtClean="0">
                <a:solidFill>
                  <a:schemeClr val="bg1"/>
                </a:solidFill>
                <a:effectLst>
                  <a:outerShdw blurRad="38100" dist="38100" dir="2700000" algn="tl">
                    <a:srgbClr val="000000">
                      <a:alpha val="43137"/>
                    </a:srgbClr>
                  </a:outerShdw>
                </a:effectLst>
              </a:rPr>
              <a:t>Talk Outline</a:t>
            </a:r>
            <a:endParaRPr lang="en-US" sz="3600" kern="0" dirty="0">
              <a:solidFill>
                <a:schemeClr val="bg1"/>
              </a:solidFill>
              <a:effectLst>
                <a:outerShdw blurRad="38100" dist="38100" dir="2700000" algn="tl">
                  <a:srgbClr val="000000">
                    <a:alpha val="43137"/>
                  </a:srgbClr>
                </a:outerShdw>
              </a:effectLst>
            </a:endParaRPr>
          </a:p>
        </p:txBody>
      </p:sp>
      <p:sp>
        <p:nvSpPr>
          <p:cNvPr id="5" name="TextBox 4"/>
          <p:cNvSpPr txBox="1"/>
          <p:nvPr/>
        </p:nvSpPr>
        <p:spPr>
          <a:xfrm>
            <a:off x="304800" y="873213"/>
            <a:ext cx="8542638" cy="4093428"/>
          </a:xfrm>
          <a:prstGeom prst="rect">
            <a:avLst/>
          </a:prstGeom>
          <a:noFill/>
        </p:spPr>
        <p:txBody>
          <a:bodyPr wrap="square" rtlCol="0">
            <a:spAutoFit/>
          </a:bodyPr>
          <a:lstStyle/>
          <a:p>
            <a:pPr marL="285750" indent="-285750">
              <a:spcAft>
                <a:spcPts val="4200"/>
              </a:spcAft>
              <a:buFont typeface="Arial" panose="020B0604020202020204" pitchFamily="34" charset="0"/>
              <a:buChar char="•"/>
            </a:pPr>
            <a:r>
              <a:rPr lang="en-US" sz="2400" dirty="0" smtClean="0">
                <a:solidFill>
                  <a:srgbClr val="2A3674"/>
                </a:solidFill>
              </a:rPr>
              <a:t>Motivation ‒ Why do we need better reactor neutrino detectors?</a:t>
            </a:r>
          </a:p>
          <a:p>
            <a:pPr marL="285750" indent="-285750">
              <a:spcAft>
                <a:spcPts val="4200"/>
              </a:spcAft>
              <a:buFont typeface="Arial" panose="020B0604020202020204" pitchFamily="34" charset="0"/>
              <a:buChar char="•"/>
            </a:pPr>
            <a:r>
              <a:rPr lang="en-US" sz="2400" dirty="0" smtClean="0">
                <a:solidFill>
                  <a:srgbClr val="660000"/>
                </a:solidFill>
              </a:rPr>
              <a:t>Technological Foundations ‒ Where do these ideas come from?</a:t>
            </a:r>
          </a:p>
          <a:p>
            <a:pPr marL="285750" indent="-285750">
              <a:spcAft>
                <a:spcPts val="4200"/>
              </a:spcAft>
              <a:buFont typeface="Arial" panose="020B0604020202020204" pitchFamily="34" charset="0"/>
              <a:buChar char="•"/>
            </a:pPr>
            <a:r>
              <a:rPr lang="en-US" sz="2400" dirty="0" smtClean="0">
                <a:solidFill>
                  <a:srgbClr val="2A3674"/>
                </a:solidFill>
              </a:rPr>
              <a:t>The CHANDLER Technology ‒ The basics idea</a:t>
            </a:r>
          </a:p>
          <a:p>
            <a:pPr marL="285750" indent="-285750">
              <a:spcAft>
                <a:spcPts val="4200"/>
              </a:spcAft>
              <a:buFont typeface="Arial" panose="020B0604020202020204" pitchFamily="34" charset="0"/>
              <a:buChar char="•"/>
            </a:pPr>
            <a:r>
              <a:rPr lang="en-US" sz="2400" dirty="0" smtClean="0">
                <a:solidFill>
                  <a:srgbClr val="660000"/>
                </a:solidFill>
              </a:rPr>
              <a:t>Detector R&amp;D ‒ What we have learned so far</a:t>
            </a:r>
          </a:p>
          <a:p>
            <a:pPr marL="285750" indent="-285750">
              <a:spcAft>
                <a:spcPts val="4200"/>
              </a:spcAft>
              <a:buFont typeface="Arial" panose="020B0604020202020204" pitchFamily="34" charset="0"/>
              <a:buChar char="•"/>
            </a:pPr>
            <a:r>
              <a:rPr lang="en-US" sz="2400" dirty="0" smtClean="0">
                <a:solidFill>
                  <a:srgbClr val="2A3674"/>
                </a:solidFill>
              </a:rPr>
              <a:t>CHANDLER and SoLid ‒ A sterile neutrino search</a:t>
            </a:r>
            <a:endParaRPr lang="en-US" sz="2400" dirty="0">
              <a:solidFill>
                <a:srgbClr val="2A3674"/>
              </a:solidFill>
            </a:endParaRPr>
          </a:p>
        </p:txBody>
      </p:sp>
    </p:spTree>
    <p:extLst>
      <p:ext uri="{BB962C8B-B14F-4D97-AF65-F5344CB8AC3E}">
        <p14:creationId xmlns:p14="http://schemas.microsoft.com/office/powerpoint/2010/main" val="472789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83771"/>
          </a:xfrm>
          <a:noFill/>
        </p:spPr>
        <p:txBody>
          <a:bodyPr>
            <a:normAutofit/>
          </a:bodyPr>
          <a:lstStyle/>
          <a:p>
            <a:pPr algn="ctr"/>
            <a:r>
              <a:rPr lang="en-US" sz="3600" dirty="0" smtClean="0">
                <a:solidFill>
                  <a:schemeClr val="bg1"/>
                </a:solidFill>
                <a:effectLst>
                  <a:outerShdw blurRad="38100" dist="38100" dir="2700000" algn="tl">
                    <a:srgbClr val="000000">
                      <a:alpha val="43137"/>
                    </a:srgbClr>
                  </a:outerShdw>
                </a:effectLst>
              </a:rPr>
              <a:t>Improved </a:t>
            </a:r>
            <a:r>
              <a:rPr lang="en-US" sz="3600" dirty="0" smtClean="0">
                <a:solidFill>
                  <a:schemeClr val="bg1"/>
                </a:solidFill>
                <a:effectLst>
                  <a:outerShdw blurRad="38100" dist="38100" dir="2700000" algn="tl">
                    <a:srgbClr val="000000">
                      <a:alpha val="43137"/>
                    </a:srgbClr>
                  </a:outerShdw>
                </a:effectLst>
              </a:rPr>
              <a:t>Neutron </a:t>
            </a:r>
            <a:r>
              <a:rPr lang="en-US" sz="3600" dirty="0">
                <a:solidFill>
                  <a:schemeClr val="bg1"/>
                </a:solidFill>
                <a:effectLst>
                  <a:outerShdw blurRad="38100" dist="38100" dir="2700000" algn="tl">
                    <a:srgbClr val="000000">
                      <a:alpha val="43137"/>
                    </a:srgbClr>
                  </a:outerShdw>
                </a:effectLst>
              </a:rPr>
              <a:t>S</a:t>
            </a:r>
            <a:r>
              <a:rPr lang="en-US" sz="3600" dirty="0" smtClean="0">
                <a:solidFill>
                  <a:schemeClr val="bg1"/>
                </a:solidFill>
                <a:effectLst>
                  <a:outerShdw blurRad="38100" dist="38100" dir="2700000" algn="tl">
                    <a:srgbClr val="000000">
                      <a:alpha val="43137"/>
                    </a:srgbClr>
                  </a:outerShdw>
                </a:effectLst>
              </a:rPr>
              <a:t>election </a:t>
            </a:r>
            <a:endParaRPr lang="en-US" sz="3600" dirty="0">
              <a:solidFill>
                <a:schemeClr val="bg1"/>
              </a:solidFill>
              <a:effectLst>
                <a:outerShdw blurRad="38100" dist="38100" dir="2700000" algn="tl">
                  <a:srgbClr val="000000">
                    <a:alpha val="43137"/>
                  </a:srgbClr>
                </a:outerShdw>
              </a:effectLst>
            </a:endParaRPr>
          </a:p>
        </p:txBody>
      </p:sp>
      <p:sp>
        <p:nvSpPr>
          <p:cNvPr id="26" name="TextBox 25"/>
          <p:cNvSpPr txBox="1"/>
          <p:nvPr/>
        </p:nvSpPr>
        <p:spPr>
          <a:xfrm>
            <a:off x="326571" y="684127"/>
            <a:ext cx="8643918" cy="6401753"/>
          </a:xfrm>
          <a:prstGeom prst="rect">
            <a:avLst/>
          </a:prstGeom>
          <a:noFill/>
        </p:spPr>
        <p:txBody>
          <a:bodyPr wrap="square" rtlCol="0">
            <a:spAutoFit/>
          </a:bodyPr>
          <a:lstStyle/>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The </a:t>
            </a:r>
            <a:r>
              <a:rPr lang="en-US" sz="2000" dirty="0" smtClean="0">
                <a:solidFill>
                  <a:srgbClr val="2A3674"/>
                </a:solidFill>
                <a:latin typeface="Times New Roman" panose="02020603050405020304" pitchFamily="18" charset="0"/>
                <a:cs typeface="Times New Roman" panose="02020603050405020304" pitchFamily="18" charset="0"/>
              </a:rPr>
              <a:t>different classes of events </a:t>
            </a:r>
            <a:r>
              <a:rPr lang="en-US" sz="2000" dirty="0" smtClean="0">
                <a:solidFill>
                  <a:srgbClr val="2A3674"/>
                </a:solidFill>
                <a:latin typeface="Times New Roman" panose="02020603050405020304" pitchFamily="18" charset="0"/>
                <a:cs typeface="Times New Roman" panose="02020603050405020304" pitchFamily="18" charset="0"/>
              </a:rPr>
              <a:t>clearly </a:t>
            </a:r>
            <a:r>
              <a:rPr lang="en-US" sz="2000" dirty="0" smtClean="0">
                <a:solidFill>
                  <a:srgbClr val="2A3674"/>
                </a:solidFill>
                <a:latin typeface="Times New Roman" panose="02020603050405020304" pitchFamily="18" charset="0"/>
                <a:cs typeface="Times New Roman" panose="02020603050405020304" pitchFamily="18" charset="0"/>
              </a:rPr>
              <a:t>separated into distinct bands</a:t>
            </a:r>
            <a:r>
              <a:rPr lang="en-US" sz="2000" dirty="0" smtClean="0">
                <a:solidFill>
                  <a:srgbClr val="2A3674"/>
                </a:solidFill>
                <a:latin typeface="Times New Roman" panose="02020603050405020304" pitchFamily="18" charset="0"/>
                <a:cs typeface="Times New Roman" panose="02020603050405020304" pitchFamily="18" charset="0"/>
              </a:rPr>
              <a:t>.</a:t>
            </a: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600"/>
              </a:spcAft>
            </a:pPr>
            <a:r>
              <a:rPr lang="en-US" sz="2000" dirty="0" smtClean="0">
                <a:solidFill>
                  <a:srgbClr val="2A3674"/>
                </a:solidFill>
                <a:latin typeface="Times New Roman" panose="02020603050405020304" pitchFamily="18" charset="0"/>
                <a:cs typeface="Times New Roman" panose="02020603050405020304" pitchFamily="18" charset="0"/>
              </a:rPr>
              <a:t> </a:t>
            </a: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000"/>
              </a:spcAft>
            </a:pPr>
            <a:r>
              <a:rPr lang="en-US" sz="2000" dirty="0" smtClean="0">
                <a:solidFill>
                  <a:srgbClr val="660000"/>
                </a:solidFill>
                <a:latin typeface="Times New Roman" panose="02020603050405020304" pitchFamily="18" charset="0"/>
                <a:cs typeface="Times New Roman" panose="02020603050405020304" pitchFamily="18" charset="0"/>
              </a:rPr>
              <a:t>In the overlap region </a:t>
            </a:r>
            <a:r>
              <a:rPr lang="en-US" sz="2000" dirty="0" smtClean="0">
                <a:solidFill>
                  <a:srgbClr val="660000"/>
                </a:solidFill>
                <a:latin typeface="Times New Roman" panose="02020603050405020304" pitchFamily="18" charset="0"/>
                <a:cs typeface="Times New Roman" panose="02020603050405020304" pitchFamily="18" charset="0"/>
              </a:rPr>
              <a:t>positron-like </a:t>
            </a:r>
            <a:r>
              <a:rPr lang="en-US" sz="2000" dirty="0" smtClean="0">
                <a:solidFill>
                  <a:srgbClr val="660000"/>
                </a:solidFill>
                <a:latin typeface="Times New Roman" panose="02020603050405020304" pitchFamily="18" charset="0"/>
                <a:cs typeface="Times New Roman" panose="02020603050405020304" pitchFamily="18" charset="0"/>
              </a:rPr>
              <a:t>events </a:t>
            </a:r>
            <a:r>
              <a:rPr lang="en-US" sz="2000" dirty="0" smtClean="0">
                <a:solidFill>
                  <a:srgbClr val="660000"/>
                </a:solidFill>
                <a:latin typeface="Times New Roman" panose="02020603050405020304" pitchFamily="18" charset="0"/>
                <a:cs typeface="Times New Roman" panose="02020603050405020304" pitchFamily="18" charset="0"/>
              </a:rPr>
              <a:t>out number the </a:t>
            </a:r>
            <a:r>
              <a:rPr lang="en-US" sz="2000" dirty="0" smtClean="0">
                <a:solidFill>
                  <a:srgbClr val="660000"/>
                </a:solidFill>
                <a:latin typeface="Times New Roman" panose="02020603050405020304" pitchFamily="18" charset="0"/>
                <a:cs typeface="Times New Roman" panose="02020603050405020304" pitchFamily="18" charset="0"/>
              </a:rPr>
              <a:t>neutron candidates</a:t>
            </a:r>
            <a:r>
              <a:rPr lang="en-US" sz="2000" dirty="0" smtClean="0">
                <a:solidFill>
                  <a:srgbClr val="660000"/>
                </a:solidFill>
                <a:latin typeface="Times New Roman" panose="02020603050405020304" pitchFamily="18" charset="0"/>
                <a:cs typeface="Times New Roman" panose="02020603050405020304" pitchFamily="18" charset="0"/>
              </a:rPr>
              <a:t>.</a:t>
            </a:r>
          </a:p>
          <a:p>
            <a:pPr>
              <a:spcAft>
                <a:spcPts val="1000"/>
              </a:spcAft>
            </a:pPr>
            <a:r>
              <a:rPr lang="en-US" sz="2000" dirty="0" smtClean="0">
                <a:solidFill>
                  <a:srgbClr val="2A3674"/>
                </a:solidFill>
                <a:latin typeface="Times New Roman" panose="02020603050405020304" pitchFamily="18" charset="0"/>
                <a:cs typeface="Times New Roman" panose="02020603050405020304" pitchFamily="18" charset="0"/>
              </a:rPr>
              <a:t>So good neutrons candidates must be above both red lines.</a:t>
            </a:r>
          </a:p>
          <a:p>
            <a:pPr>
              <a:spcAft>
                <a:spcPts val="1000"/>
              </a:spcAft>
            </a:pPr>
            <a:r>
              <a:rPr lang="en-US" sz="2000" dirty="0">
                <a:solidFill>
                  <a:srgbClr val="660000"/>
                </a:solidFill>
                <a:latin typeface="Times New Roman" panose="02020603050405020304" pitchFamily="18" charset="0"/>
                <a:cs typeface="Times New Roman" panose="02020603050405020304" pitchFamily="18" charset="0"/>
              </a:rPr>
              <a:t>Is there any way to recover the neutrons in the overlap region?</a:t>
            </a: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p:txBody>
      </p:sp>
      <p:grpSp>
        <p:nvGrpSpPr>
          <p:cNvPr id="31" name="Group 30"/>
          <p:cNvGrpSpPr/>
          <p:nvPr/>
        </p:nvGrpSpPr>
        <p:grpSpPr>
          <a:xfrm>
            <a:off x="1615770" y="1160788"/>
            <a:ext cx="6065520" cy="4012434"/>
            <a:chOff x="98757" y="875209"/>
            <a:chExt cx="8087360" cy="4012434"/>
          </a:xfrm>
        </p:grpSpPr>
        <p:pic>
          <p:nvPicPr>
            <p:cNvPr id="5" name="Picture 4" descr="test4.png (796×572)"/>
            <p:cNvPicPr>
              <a:picLocks noChangeArrowheads="1"/>
            </p:cNvPicPr>
            <p:nvPr/>
          </p:nvPicPr>
          <p:blipFill rotWithShape="1">
            <a:blip r:embed="rId2">
              <a:extLst>
                <a:ext uri="{28A0092B-C50C-407E-A947-70E740481C1C}">
                  <a14:useLocalDpi xmlns:a14="http://schemas.microsoft.com/office/drawing/2010/main" val="0"/>
                </a:ext>
              </a:extLst>
            </a:blip>
            <a:srcRect t="7943"/>
            <a:stretch/>
          </p:blipFill>
          <p:spPr bwMode="auto">
            <a:xfrm>
              <a:off x="98757" y="875209"/>
              <a:ext cx="8087360" cy="4012434"/>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rot="19575107">
              <a:off x="4630804" y="1831473"/>
              <a:ext cx="3102917" cy="369332"/>
            </a:xfrm>
            <a:prstGeom prst="rect">
              <a:avLst/>
            </a:prstGeom>
            <a:noFill/>
          </p:spPr>
          <p:txBody>
            <a:bodyPr wrap="square" rtlCol="0">
              <a:spAutoFit/>
            </a:bodyPr>
            <a:lstStyle/>
            <a:p>
              <a:r>
                <a:rPr lang="en-US" dirty="0" smtClean="0">
                  <a:solidFill>
                    <a:srgbClr val="FF6600"/>
                  </a:solidFill>
                  <a:latin typeface="Times New Roman" panose="02020603050405020304" pitchFamily="18" charset="0"/>
                  <a:cs typeface="Times New Roman" panose="02020603050405020304" pitchFamily="18" charset="0"/>
                </a:rPr>
                <a:t>Positron/gamma-like </a:t>
              </a:r>
              <a:endParaRPr lang="en-US" dirty="0">
                <a:solidFill>
                  <a:srgbClr val="FF6600"/>
                </a:solidFill>
                <a:latin typeface="Times New Roman" panose="02020603050405020304" pitchFamily="18" charset="0"/>
                <a:cs typeface="Times New Roman" panose="02020603050405020304" pitchFamily="18" charset="0"/>
              </a:endParaRPr>
            </a:p>
          </p:txBody>
        </p:sp>
        <p:sp>
          <p:nvSpPr>
            <p:cNvPr id="28" name="TextBox 27"/>
            <p:cNvSpPr txBox="1"/>
            <p:nvPr/>
          </p:nvSpPr>
          <p:spPr>
            <a:xfrm rot="17669085">
              <a:off x="752122" y="1526365"/>
              <a:ext cx="1364476" cy="492443"/>
            </a:xfrm>
            <a:prstGeom prst="rect">
              <a:avLst/>
            </a:prstGeom>
            <a:noFill/>
          </p:spPr>
          <p:txBody>
            <a:bodyPr wrap="none" rtlCol="0">
              <a:spAutoFit/>
            </a:bodyPr>
            <a:lstStyle/>
            <a:p>
              <a:r>
                <a:rPr lang="en-US" dirty="0" smtClean="0">
                  <a:solidFill>
                    <a:srgbClr val="FF6600"/>
                  </a:solidFill>
                  <a:latin typeface="Times New Roman" panose="02020603050405020304" pitchFamily="18" charset="0"/>
                  <a:cs typeface="Times New Roman" panose="02020603050405020304" pitchFamily="18" charset="0"/>
                </a:rPr>
                <a:t>Neutron-like</a:t>
              </a:r>
              <a:endParaRPr lang="en-US" dirty="0">
                <a:solidFill>
                  <a:srgbClr val="FF6600"/>
                </a:solidFill>
                <a:latin typeface="Times New Roman" panose="02020603050405020304" pitchFamily="18" charset="0"/>
                <a:cs typeface="Times New Roman" panose="02020603050405020304" pitchFamily="18" charset="0"/>
              </a:endParaRPr>
            </a:p>
          </p:txBody>
        </p:sp>
      </p:grpSp>
      <p:sp>
        <p:nvSpPr>
          <p:cNvPr id="29" name="Footer Placeholder 28"/>
          <p:cNvSpPr>
            <a:spLocks noGrp="1"/>
          </p:cNvSpPr>
          <p:nvPr>
            <p:ph type="ftr" sz="quarter" idx="11"/>
          </p:nvPr>
        </p:nvSpPr>
        <p:spPr/>
        <p:txBody>
          <a:bodyPr/>
          <a:lstStyle/>
          <a:p>
            <a:r>
              <a:rPr lang="en-US" dirty="0" smtClean="0"/>
              <a:t>Jonathan Link</a:t>
            </a:r>
            <a:endParaRPr lang="en-US" dirty="0"/>
          </a:p>
        </p:txBody>
      </p:sp>
      <p:sp>
        <p:nvSpPr>
          <p:cNvPr id="3" name="Rectangle 2"/>
          <p:cNvSpPr/>
          <p:nvPr/>
        </p:nvSpPr>
        <p:spPr>
          <a:xfrm>
            <a:off x="4810896" y="3056236"/>
            <a:ext cx="2249424" cy="1482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866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6">
                                            <p:txEl>
                                              <p:pRg st="10" end="1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6">
                                            <p:txEl>
                                              <p:pRg st="11" end="1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_t_xyPulseH_vs_b_xyPulseH.png (796×772)"/>
          <p:cNvPicPr>
            <a:picLocks noChangeAspect="1" noChangeArrowheads="1"/>
          </p:cNvPicPr>
          <p:nvPr/>
        </p:nvPicPr>
        <p:blipFill rotWithShape="1">
          <a:blip r:embed="rId2">
            <a:extLst>
              <a:ext uri="{28A0092B-C50C-407E-A947-70E740481C1C}">
                <a14:useLocalDpi xmlns:a14="http://schemas.microsoft.com/office/drawing/2010/main" val="0"/>
              </a:ext>
            </a:extLst>
          </a:blip>
          <a:srcRect t="6913"/>
          <a:stretch/>
        </p:blipFill>
        <p:spPr bwMode="auto">
          <a:xfrm>
            <a:off x="155191" y="1176425"/>
            <a:ext cx="5821065" cy="525528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227741" y="692051"/>
            <a:ext cx="8492382" cy="932642"/>
          </a:xfrm>
        </p:spPr>
        <p:txBody>
          <a:bodyPr>
            <a:noAutofit/>
          </a:bodyPr>
          <a:lstStyle/>
          <a:p>
            <a:pPr marL="0" indent="0">
              <a:buNone/>
            </a:pPr>
            <a:r>
              <a:rPr lang="en-US" sz="2000" dirty="0">
                <a:solidFill>
                  <a:srgbClr val="2A3674"/>
                </a:solidFill>
              </a:rPr>
              <a:t>In CHANDLER we can see </a:t>
            </a:r>
            <a:r>
              <a:rPr lang="en-US" sz="2000" dirty="0" smtClean="0">
                <a:solidFill>
                  <a:srgbClr val="2A3674"/>
                </a:solidFill>
              </a:rPr>
              <a:t>neutron capture light </a:t>
            </a:r>
            <a:r>
              <a:rPr lang="en-US" sz="2000" dirty="0" smtClean="0">
                <a:solidFill>
                  <a:srgbClr val="2A3674"/>
                </a:solidFill>
              </a:rPr>
              <a:t>on</a:t>
            </a:r>
            <a:r>
              <a:rPr lang="en-US" sz="2000" dirty="0" smtClean="0">
                <a:solidFill>
                  <a:srgbClr val="2A3674"/>
                </a:solidFill>
              </a:rPr>
              <a:t> </a:t>
            </a:r>
            <a:r>
              <a:rPr lang="en-US" sz="2000" dirty="0">
                <a:solidFill>
                  <a:srgbClr val="2A3674"/>
                </a:solidFill>
              </a:rPr>
              <a:t>both sides of the </a:t>
            </a:r>
            <a:r>
              <a:rPr lang="en-US" sz="2000" dirty="0" smtClean="0">
                <a:solidFill>
                  <a:srgbClr val="2A3674"/>
                </a:solidFill>
              </a:rPr>
              <a:t>sheet.</a:t>
            </a:r>
            <a:endParaRPr lang="en-US" sz="2000" dirty="0" smtClean="0">
              <a:solidFill>
                <a:srgbClr val="2A3674"/>
              </a:solidFill>
            </a:endParaRPr>
          </a:p>
          <a:p>
            <a:pPr marL="0" indent="0">
              <a:buNone/>
            </a:pPr>
            <a:endParaRPr lang="en-US" sz="2400" dirty="0">
              <a:solidFill>
                <a:srgbClr val="C00000"/>
              </a:solidFill>
            </a:endParaRPr>
          </a:p>
        </p:txBody>
      </p:sp>
      <p:sp>
        <p:nvSpPr>
          <p:cNvPr id="39" name="Footer Placeholder 38"/>
          <p:cNvSpPr>
            <a:spLocks noGrp="1"/>
          </p:cNvSpPr>
          <p:nvPr>
            <p:ph type="ftr" sz="quarter" idx="11"/>
          </p:nvPr>
        </p:nvSpPr>
        <p:spPr/>
        <p:txBody>
          <a:bodyPr/>
          <a:lstStyle/>
          <a:p>
            <a:r>
              <a:rPr lang="en-US" dirty="0" smtClean="0"/>
              <a:t>Jonathan Link</a:t>
            </a:r>
            <a:endParaRPr lang="en-US" dirty="0"/>
          </a:p>
        </p:txBody>
      </p:sp>
      <p:sp>
        <p:nvSpPr>
          <p:cNvPr id="47" name="Title 1"/>
          <p:cNvSpPr>
            <a:spLocks noGrp="1"/>
          </p:cNvSpPr>
          <p:nvPr>
            <p:ph type="title"/>
          </p:nvPr>
        </p:nvSpPr>
        <p:spPr>
          <a:xfrm>
            <a:off x="0" y="1"/>
            <a:ext cx="9144000" cy="783771"/>
          </a:xfrm>
          <a:noFill/>
        </p:spPr>
        <p:txBody>
          <a:bodyPr>
            <a:normAutofit/>
          </a:bodyPr>
          <a:lstStyle/>
          <a:p>
            <a:pPr algn="ctr"/>
            <a:r>
              <a:rPr lang="en-US" sz="3600" dirty="0" smtClean="0">
                <a:solidFill>
                  <a:schemeClr val="bg1"/>
                </a:solidFill>
                <a:effectLst>
                  <a:outerShdw blurRad="38100" dist="38100" dir="2700000" algn="tl">
                    <a:srgbClr val="000000">
                      <a:alpha val="43137"/>
                    </a:srgbClr>
                  </a:outerShdw>
                </a:effectLst>
              </a:rPr>
              <a:t>Improved </a:t>
            </a:r>
            <a:r>
              <a:rPr lang="en-US" sz="3600" dirty="0" smtClean="0">
                <a:solidFill>
                  <a:schemeClr val="bg1"/>
                </a:solidFill>
                <a:effectLst>
                  <a:outerShdw blurRad="38100" dist="38100" dir="2700000" algn="tl">
                    <a:srgbClr val="000000">
                      <a:alpha val="43137"/>
                    </a:srgbClr>
                  </a:outerShdw>
                </a:effectLst>
              </a:rPr>
              <a:t>Neutron </a:t>
            </a:r>
            <a:r>
              <a:rPr lang="en-US" sz="3600" dirty="0">
                <a:solidFill>
                  <a:schemeClr val="bg1"/>
                </a:solidFill>
                <a:effectLst>
                  <a:outerShdw blurRad="38100" dist="38100" dir="2700000" algn="tl">
                    <a:srgbClr val="000000">
                      <a:alpha val="43137"/>
                    </a:srgbClr>
                  </a:outerShdw>
                </a:effectLst>
              </a:rPr>
              <a:t>S</a:t>
            </a:r>
            <a:r>
              <a:rPr lang="en-US" sz="3600" dirty="0" smtClean="0">
                <a:solidFill>
                  <a:schemeClr val="bg1"/>
                </a:solidFill>
                <a:effectLst>
                  <a:outerShdw blurRad="38100" dist="38100" dir="2700000" algn="tl">
                    <a:srgbClr val="000000">
                      <a:alpha val="43137"/>
                    </a:srgbClr>
                  </a:outerShdw>
                </a:effectLst>
              </a:rPr>
              <a:t>election </a:t>
            </a:r>
            <a:endParaRPr lang="en-US" sz="3600"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1880736" y="1577498"/>
            <a:ext cx="1334071" cy="1233524"/>
            <a:chOff x="5906729" y="1870075"/>
            <a:chExt cx="2069689" cy="2267723"/>
          </a:xfrm>
        </p:grpSpPr>
        <p:sp>
          <p:nvSpPr>
            <p:cNvPr id="27" name="Rectangle 26"/>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612193" y="1870075"/>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5906729" y="3479036"/>
              <a:ext cx="658761" cy="65876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612193" y="3479036"/>
              <a:ext cx="658761" cy="6587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317657" y="3479036"/>
              <a:ext cx="658761" cy="6587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3587872" y="3597369"/>
            <a:ext cx="1288795" cy="1297087"/>
            <a:chOff x="5906729" y="1870075"/>
            <a:chExt cx="2069689" cy="2266656"/>
          </a:xfrm>
        </p:grpSpPr>
        <p:sp>
          <p:nvSpPr>
            <p:cNvPr id="16" name="Rectangle 15"/>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612193"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906729" y="3477970"/>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612192" y="3477970"/>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317657" y="3477970"/>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 name="Straight Connector 14"/>
          <p:cNvCxnSpPr/>
          <p:nvPr/>
        </p:nvCxnSpPr>
        <p:spPr>
          <a:xfrm flipV="1">
            <a:off x="764385" y="1357382"/>
            <a:ext cx="4484588" cy="4487603"/>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910942" y="1624693"/>
            <a:ext cx="3134989" cy="4247317"/>
          </a:xfrm>
          <a:prstGeom prst="rect">
            <a:avLst/>
          </a:prstGeom>
        </p:spPr>
        <p:txBody>
          <a:bodyPr wrap="square">
            <a:spAutoFit/>
          </a:bodyPr>
          <a:lstStyle/>
          <a:p>
            <a:pPr>
              <a:spcAft>
                <a:spcPts val="1200"/>
              </a:spcAft>
            </a:pPr>
            <a:r>
              <a:rPr lang="en-US" sz="2000" dirty="0" smtClean="0">
                <a:solidFill>
                  <a:srgbClr val="660000"/>
                </a:solidFill>
              </a:rPr>
              <a:t>We use this </a:t>
            </a:r>
            <a:r>
              <a:rPr lang="en-US" sz="2000" dirty="0">
                <a:solidFill>
                  <a:srgbClr val="660000"/>
                </a:solidFill>
              </a:rPr>
              <a:t>to determine which sheet captured the neutron</a:t>
            </a:r>
            <a:r>
              <a:rPr lang="en-US" sz="2000" dirty="0" smtClean="0">
                <a:solidFill>
                  <a:srgbClr val="660000"/>
                </a:solidFill>
              </a:rPr>
              <a:t>.</a:t>
            </a:r>
          </a:p>
          <a:p>
            <a:pPr>
              <a:spcAft>
                <a:spcPts val="1200"/>
              </a:spcAft>
            </a:pPr>
            <a:r>
              <a:rPr lang="en-US" sz="2000" dirty="0" smtClean="0">
                <a:solidFill>
                  <a:srgbClr val="2A3674"/>
                </a:solidFill>
              </a:rPr>
              <a:t>Starting with good neutrons tagged </a:t>
            </a:r>
            <a:r>
              <a:rPr lang="en-US" sz="2000" dirty="0">
                <a:solidFill>
                  <a:srgbClr val="2A3674"/>
                </a:solidFill>
              </a:rPr>
              <a:t>in the middle </a:t>
            </a:r>
            <a:r>
              <a:rPr lang="en-US" sz="2000" dirty="0" smtClean="0">
                <a:solidFill>
                  <a:srgbClr val="2A3674"/>
                </a:solidFill>
              </a:rPr>
              <a:t>layer, we look for neutron-like light in </a:t>
            </a:r>
            <a:r>
              <a:rPr lang="en-US" sz="2000" dirty="0">
                <a:solidFill>
                  <a:srgbClr val="2A3674"/>
                </a:solidFill>
              </a:rPr>
              <a:t>the top and bottom </a:t>
            </a:r>
            <a:r>
              <a:rPr lang="en-US" sz="2000" dirty="0" smtClean="0">
                <a:solidFill>
                  <a:srgbClr val="2A3674"/>
                </a:solidFill>
              </a:rPr>
              <a:t>layers.</a:t>
            </a:r>
          </a:p>
          <a:p>
            <a:pPr>
              <a:spcAft>
                <a:spcPts val="1200"/>
              </a:spcAft>
            </a:pPr>
            <a:r>
              <a:rPr lang="en-US" sz="2000" dirty="0">
                <a:solidFill>
                  <a:srgbClr val="660000"/>
                </a:solidFill>
              </a:rPr>
              <a:t>The sheet is determined </a:t>
            </a:r>
            <a:r>
              <a:rPr lang="en-US" sz="2000" dirty="0" smtClean="0">
                <a:solidFill>
                  <a:srgbClr val="660000"/>
                </a:solidFill>
              </a:rPr>
              <a:t>by </a:t>
            </a:r>
            <a:r>
              <a:rPr lang="en-US" sz="2000" dirty="0">
                <a:solidFill>
                  <a:srgbClr val="660000"/>
                </a:solidFill>
              </a:rPr>
              <a:t>the layer </a:t>
            </a:r>
            <a:r>
              <a:rPr lang="en-US" sz="2000" dirty="0" smtClean="0">
                <a:solidFill>
                  <a:srgbClr val="660000"/>
                </a:solidFill>
              </a:rPr>
              <a:t>with the larger </a:t>
            </a:r>
            <a:r>
              <a:rPr lang="en-US" sz="2000" dirty="0">
                <a:solidFill>
                  <a:srgbClr val="660000"/>
                </a:solidFill>
              </a:rPr>
              <a:t>amplitude. </a:t>
            </a:r>
          </a:p>
          <a:p>
            <a:pPr>
              <a:spcAft>
                <a:spcPts val="1200"/>
              </a:spcAft>
            </a:pPr>
            <a:endParaRPr lang="en-US" sz="2000" dirty="0">
              <a:solidFill>
                <a:srgbClr val="660000"/>
              </a:solidFill>
            </a:endParaRPr>
          </a:p>
        </p:txBody>
      </p:sp>
      <p:sp>
        <p:nvSpPr>
          <p:cNvPr id="41" name="Can 40"/>
          <p:cNvSpPr>
            <a:spLocks noChangeAspect="1"/>
          </p:cNvSpPr>
          <p:nvPr/>
        </p:nvSpPr>
        <p:spPr>
          <a:xfrm>
            <a:off x="2477919" y="1402160"/>
            <a:ext cx="139703" cy="175338"/>
          </a:xfrm>
          <a:prstGeom prst="ca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an 47"/>
          <p:cNvSpPr>
            <a:spLocks noChangeAspect="1"/>
          </p:cNvSpPr>
          <p:nvPr/>
        </p:nvSpPr>
        <p:spPr>
          <a:xfrm>
            <a:off x="4162417" y="3411368"/>
            <a:ext cx="139703" cy="175338"/>
          </a:xfrm>
          <a:prstGeom prst="ca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896497" y="3048000"/>
            <a:ext cx="716692" cy="400110"/>
          </a:xfrm>
          <a:prstGeom prst="rect">
            <a:avLst/>
          </a:prstGeom>
          <a:noFill/>
        </p:spPr>
        <p:txBody>
          <a:bodyPr wrap="square" rtlCol="0">
            <a:spAutoFit/>
          </a:bodyPr>
          <a:lstStyle/>
          <a:p>
            <a:pPr algn="ctr"/>
            <a:r>
              <a:rPr lang="en-US" sz="1000" dirty="0" smtClean="0"/>
              <a:t>Neutron Source</a:t>
            </a:r>
            <a:endParaRPr lang="en-US" sz="1000" dirty="0"/>
          </a:p>
        </p:txBody>
      </p:sp>
      <p:pic>
        <p:nvPicPr>
          <p:cNvPr id="40" name="Picture 4" descr="h_m_xyArea_vs_m_xyPulseH_3.png (796×5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952" y="1561022"/>
            <a:ext cx="5552156" cy="398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71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40"/>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8" grpId="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4592582" y="1910136"/>
            <a:ext cx="4772221" cy="3175543"/>
            <a:chOff x="4966667" y="2003367"/>
            <a:chExt cx="4772221" cy="3175543"/>
          </a:xfrm>
        </p:grpSpPr>
        <p:pic>
          <p:nvPicPr>
            <p:cNvPr id="42" name="Picture 4" descr="h_b_xyArea_vs_b_xyPulseH_w_sel.png (796×572)"/>
            <p:cNvPicPr>
              <a:picLocks noChangeAspect="1" noChangeArrowheads="1"/>
            </p:cNvPicPr>
            <p:nvPr/>
          </p:nvPicPr>
          <p:blipFill rotWithShape="1">
            <a:blip r:embed="rId2">
              <a:extLst>
                <a:ext uri="{28A0092B-C50C-407E-A947-70E740481C1C}">
                  <a14:useLocalDpi xmlns:a14="http://schemas.microsoft.com/office/drawing/2010/main" val="0"/>
                </a:ext>
              </a:extLst>
            </a:blip>
            <a:srcRect t="6940"/>
            <a:stretch/>
          </p:blipFill>
          <p:spPr bwMode="auto">
            <a:xfrm>
              <a:off x="4993961" y="2003367"/>
              <a:ext cx="4455103" cy="2979208"/>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h_t_xyArea_vs_t_xyPulseH_w_sel.png (796×572)"/>
            <p:cNvPicPr>
              <a:picLocks noChangeAspect="1" noChangeArrowheads="1"/>
            </p:cNvPicPr>
            <p:nvPr/>
          </p:nvPicPr>
          <p:blipFill rotWithShape="1">
            <a:blip r:embed="rId3">
              <a:extLst>
                <a:ext uri="{28A0092B-C50C-407E-A947-70E740481C1C}">
                  <a14:useLocalDpi xmlns:a14="http://schemas.microsoft.com/office/drawing/2010/main" val="0"/>
                </a:ext>
              </a:extLst>
            </a:blip>
            <a:srcRect t="6484" r="95786"/>
            <a:stretch/>
          </p:blipFill>
          <p:spPr bwMode="auto">
            <a:xfrm>
              <a:off x="4966667" y="2019990"/>
              <a:ext cx="198091" cy="3158920"/>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h_t_xyArea_vs_t_xyPulseH_w_sel.png (796×572)"/>
            <p:cNvPicPr>
              <a:picLocks noChangeAspect="1" noChangeArrowheads="1"/>
            </p:cNvPicPr>
            <p:nvPr/>
          </p:nvPicPr>
          <p:blipFill rotWithShape="1">
            <a:blip r:embed="rId3">
              <a:extLst>
                <a:ext uri="{28A0092B-C50C-407E-A947-70E740481C1C}">
                  <a14:useLocalDpi xmlns:a14="http://schemas.microsoft.com/office/drawing/2010/main" val="0"/>
                </a:ext>
              </a:extLst>
            </a:blip>
            <a:srcRect t="93611"/>
            <a:stretch/>
          </p:blipFill>
          <p:spPr bwMode="auto">
            <a:xfrm>
              <a:off x="5001118" y="4779895"/>
              <a:ext cx="4737770" cy="21753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Content Placeholder 2"/>
          <p:cNvSpPr>
            <a:spLocks noGrp="1"/>
          </p:cNvSpPr>
          <p:nvPr>
            <p:ph idx="1"/>
          </p:nvPr>
        </p:nvSpPr>
        <p:spPr>
          <a:xfrm>
            <a:off x="293913" y="5114466"/>
            <a:ext cx="8528820" cy="1228669"/>
          </a:xfrm>
        </p:spPr>
        <p:txBody>
          <a:bodyPr>
            <a:noAutofit/>
          </a:bodyPr>
          <a:lstStyle/>
          <a:p>
            <a:pPr marL="0" indent="0">
              <a:spcBef>
                <a:spcPts val="0"/>
              </a:spcBef>
              <a:spcAft>
                <a:spcPts val="1200"/>
              </a:spcAft>
              <a:buNone/>
            </a:pPr>
            <a:r>
              <a:rPr lang="en-US" sz="2000" dirty="0" smtClean="0">
                <a:solidFill>
                  <a:srgbClr val="660000"/>
                </a:solidFill>
              </a:rPr>
              <a:t>Requiring the neutron to be above the red lines on a single layer recovers most neutrons. </a:t>
            </a:r>
          </a:p>
          <a:p>
            <a:pPr marL="0" indent="0">
              <a:buNone/>
            </a:pPr>
            <a:r>
              <a:rPr lang="en-US" sz="2000" dirty="0" smtClean="0">
                <a:solidFill>
                  <a:srgbClr val="2A3674"/>
                </a:solidFill>
              </a:rPr>
              <a:t>The light in the adjacent layers is used to discriminate between the two sheets.</a:t>
            </a:r>
            <a:endParaRPr lang="en-US" sz="2000" dirty="0">
              <a:solidFill>
                <a:srgbClr val="2A3674"/>
              </a:solidFill>
            </a:endParaRPr>
          </a:p>
        </p:txBody>
      </p:sp>
      <p:sp>
        <p:nvSpPr>
          <p:cNvPr id="5" name="TextBox 4"/>
          <p:cNvSpPr txBox="1"/>
          <p:nvPr/>
        </p:nvSpPr>
        <p:spPr>
          <a:xfrm>
            <a:off x="293913" y="775459"/>
            <a:ext cx="8592392" cy="1015663"/>
          </a:xfrm>
          <a:prstGeom prst="rect">
            <a:avLst/>
          </a:prstGeom>
          <a:noFill/>
        </p:spPr>
        <p:txBody>
          <a:bodyPr wrap="square" rtlCol="0">
            <a:spAutoFit/>
          </a:bodyPr>
          <a:lstStyle/>
          <a:p>
            <a:r>
              <a:rPr lang="en-US" sz="2000" dirty="0" smtClean="0">
                <a:solidFill>
                  <a:srgbClr val="2A3674"/>
                </a:solidFill>
                <a:latin typeface="Times New Roman" panose="02020603050405020304" pitchFamily="18" charset="0"/>
                <a:cs typeface="Times New Roman" panose="02020603050405020304" pitchFamily="18" charset="0"/>
              </a:rPr>
              <a:t>Looking </a:t>
            </a:r>
            <a:r>
              <a:rPr lang="en-US" sz="2000" dirty="0">
                <a:solidFill>
                  <a:srgbClr val="2A3674"/>
                </a:solidFill>
                <a:latin typeface="Times New Roman" panose="02020603050405020304" pitchFamily="18" charset="0"/>
                <a:cs typeface="Times New Roman" panose="02020603050405020304" pitchFamily="18" charset="0"/>
              </a:rPr>
              <a:t>at good middle layer neutrons </a:t>
            </a:r>
            <a:r>
              <a:rPr lang="en-US" sz="2000" dirty="0" smtClean="0">
                <a:solidFill>
                  <a:srgbClr val="2A3674"/>
                </a:solidFill>
                <a:latin typeface="Times New Roman" panose="02020603050405020304" pitchFamily="18" charset="0"/>
                <a:cs typeface="Times New Roman" panose="02020603050405020304" pitchFamily="18" charset="0"/>
              </a:rPr>
              <a:t>in the </a:t>
            </a:r>
            <a:r>
              <a:rPr lang="en-US" sz="2000" dirty="0" smtClean="0">
                <a:solidFill>
                  <a:srgbClr val="2A3674"/>
                </a:solidFill>
                <a:latin typeface="Times New Roman" panose="02020603050405020304" pitchFamily="18" charset="0"/>
                <a:cs typeface="Times New Roman" panose="02020603050405020304" pitchFamily="18" charset="0"/>
              </a:rPr>
              <a:t>top</a:t>
            </a:r>
            <a:r>
              <a:rPr lang="en-US" sz="2000" b="1" dirty="0" smtClean="0">
                <a:solidFill>
                  <a:srgbClr val="2A3674"/>
                </a:solidFill>
                <a:latin typeface="Times New Roman" panose="02020603050405020304" pitchFamily="18" charset="0"/>
                <a:cs typeface="Times New Roman" panose="02020603050405020304" pitchFamily="18" charset="0"/>
              </a:rPr>
              <a:t>/</a:t>
            </a:r>
            <a:r>
              <a:rPr lang="en-US" sz="2000" dirty="0" smtClean="0">
                <a:solidFill>
                  <a:srgbClr val="2A3674"/>
                </a:solidFill>
                <a:latin typeface="Times New Roman" panose="02020603050405020304" pitchFamily="18" charset="0"/>
                <a:cs typeface="Times New Roman" panose="02020603050405020304" pitchFamily="18" charset="0"/>
              </a:rPr>
              <a:t>bottom layer shows the neutron band extending into the overlap region without a hint of contamination from the positron/gamma band.</a:t>
            </a:r>
            <a:endParaRPr lang="en-US" sz="2000" dirty="0">
              <a:solidFill>
                <a:srgbClr val="2A3674"/>
              </a:solidFill>
              <a:latin typeface="Times New Roman" panose="02020603050405020304" pitchFamily="18" charset="0"/>
              <a:cs typeface="Times New Roman" panose="02020603050405020304" pitchFamily="18" charset="0"/>
            </a:endParaRPr>
          </a:p>
        </p:txBody>
      </p:sp>
      <p:sp>
        <p:nvSpPr>
          <p:cNvPr id="38" name="Footer Placeholder 37"/>
          <p:cNvSpPr>
            <a:spLocks noGrp="1"/>
          </p:cNvSpPr>
          <p:nvPr>
            <p:ph type="ftr" sz="quarter" idx="11"/>
          </p:nvPr>
        </p:nvSpPr>
        <p:spPr/>
        <p:txBody>
          <a:bodyPr/>
          <a:lstStyle/>
          <a:p>
            <a:r>
              <a:rPr lang="en-US" dirty="0" smtClean="0"/>
              <a:t>Jonathan Link</a:t>
            </a:r>
            <a:endParaRPr lang="en-US" dirty="0"/>
          </a:p>
        </p:txBody>
      </p:sp>
      <p:sp>
        <p:nvSpPr>
          <p:cNvPr id="40" name="Title 1"/>
          <p:cNvSpPr>
            <a:spLocks noGrp="1"/>
          </p:cNvSpPr>
          <p:nvPr>
            <p:ph type="title"/>
          </p:nvPr>
        </p:nvSpPr>
        <p:spPr>
          <a:xfrm>
            <a:off x="0" y="1"/>
            <a:ext cx="9144000" cy="783771"/>
          </a:xfrm>
          <a:noFill/>
        </p:spPr>
        <p:txBody>
          <a:bodyPr>
            <a:normAutofit/>
          </a:bodyPr>
          <a:lstStyle/>
          <a:p>
            <a:pPr algn="ctr"/>
            <a:r>
              <a:rPr lang="en-US" sz="3600" dirty="0" smtClean="0">
                <a:solidFill>
                  <a:schemeClr val="bg1"/>
                </a:solidFill>
                <a:effectLst>
                  <a:outerShdw blurRad="38100" dist="38100" dir="2700000" algn="tl">
                    <a:srgbClr val="000000">
                      <a:alpha val="43137"/>
                    </a:srgbClr>
                  </a:outerShdw>
                </a:effectLst>
              </a:rPr>
              <a:t>Improved </a:t>
            </a:r>
            <a:r>
              <a:rPr lang="en-US" sz="3600" dirty="0" smtClean="0">
                <a:solidFill>
                  <a:schemeClr val="bg1"/>
                </a:solidFill>
                <a:effectLst>
                  <a:outerShdw blurRad="38100" dist="38100" dir="2700000" algn="tl">
                    <a:srgbClr val="000000">
                      <a:alpha val="43137"/>
                    </a:srgbClr>
                  </a:outerShdw>
                </a:effectLst>
              </a:rPr>
              <a:t>Neutron </a:t>
            </a:r>
            <a:r>
              <a:rPr lang="en-US" sz="3600" dirty="0">
                <a:solidFill>
                  <a:schemeClr val="bg1"/>
                </a:solidFill>
                <a:effectLst>
                  <a:outerShdw blurRad="38100" dist="38100" dir="2700000" algn="tl">
                    <a:srgbClr val="000000">
                      <a:alpha val="43137"/>
                    </a:srgbClr>
                  </a:outerShdw>
                </a:effectLst>
              </a:rPr>
              <a:t>S</a:t>
            </a:r>
            <a:r>
              <a:rPr lang="en-US" sz="3600" dirty="0" smtClean="0">
                <a:solidFill>
                  <a:schemeClr val="bg1"/>
                </a:solidFill>
                <a:effectLst>
                  <a:outerShdw blurRad="38100" dist="38100" dir="2700000" algn="tl">
                    <a:srgbClr val="000000">
                      <a:alpha val="43137"/>
                    </a:srgbClr>
                  </a:outerShdw>
                </a:effectLst>
              </a:rPr>
              <a:t>election </a:t>
            </a:r>
            <a:endParaRPr lang="en-US" sz="3600" dirty="0">
              <a:solidFill>
                <a:schemeClr val="bg1"/>
              </a:solidFill>
              <a:effectLst>
                <a:outerShdw blurRad="38100" dist="38100" dir="2700000" algn="tl">
                  <a:srgbClr val="000000">
                    <a:alpha val="43137"/>
                  </a:srgbClr>
                </a:outerShdw>
              </a:effectLst>
            </a:endParaRPr>
          </a:p>
        </p:txBody>
      </p:sp>
      <p:pic>
        <p:nvPicPr>
          <p:cNvPr id="41" name="Picture 2" descr="h_t_xyArea_vs_t_xyPulseH_w_sel.png (796×572)"/>
          <p:cNvPicPr>
            <a:picLocks noChangeAspect="1" noChangeArrowheads="1"/>
          </p:cNvPicPr>
          <p:nvPr/>
        </p:nvPicPr>
        <p:blipFill rotWithShape="1">
          <a:blip r:embed="rId3">
            <a:extLst>
              <a:ext uri="{28A0092B-C50C-407E-A947-70E740481C1C}">
                <a14:useLocalDpi xmlns:a14="http://schemas.microsoft.com/office/drawing/2010/main" val="0"/>
              </a:ext>
            </a:extLst>
          </a:blip>
          <a:srcRect t="6484"/>
          <a:stretch/>
        </p:blipFill>
        <p:spPr bwMode="auto">
          <a:xfrm>
            <a:off x="50810" y="1903298"/>
            <a:ext cx="4455102" cy="2993813"/>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p:cNvGrpSpPr/>
          <p:nvPr/>
        </p:nvGrpSpPr>
        <p:grpSpPr>
          <a:xfrm>
            <a:off x="3055599" y="3508077"/>
            <a:ext cx="755981" cy="940547"/>
            <a:chOff x="3674978" y="3520013"/>
            <a:chExt cx="755981" cy="1037924"/>
          </a:xfrm>
        </p:grpSpPr>
        <p:grpSp>
          <p:nvGrpSpPr>
            <p:cNvPr id="43" name="Group 42"/>
            <p:cNvGrpSpPr/>
            <p:nvPr/>
          </p:nvGrpSpPr>
          <p:grpSpPr>
            <a:xfrm>
              <a:off x="3674978" y="3721272"/>
              <a:ext cx="755981" cy="836665"/>
              <a:chOff x="5906729" y="1870075"/>
              <a:chExt cx="2069689" cy="2246157"/>
            </a:xfrm>
          </p:grpSpPr>
          <p:sp>
            <p:nvSpPr>
              <p:cNvPr id="44" name="Rectangle 43"/>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6612193" y="1870075"/>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Can 66"/>
            <p:cNvSpPr>
              <a:spLocks noChangeAspect="1"/>
            </p:cNvSpPr>
            <p:nvPr/>
          </p:nvSpPr>
          <p:spPr>
            <a:xfrm>
              <a:off x="3983116" y="3520013"/>
              <a:ext cx="139703" cy="193491"/>
            </a:xfrm>
            <a:prstGeom prst="ca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p:cNvGrpSpPr/>
          <p:nvPr/>
        </p:nvGrpSpPr>
        <p:grpSpPr>
          <a:xfrm>
            <a:off x="7662156" y="3476890"/>
            <a:ext cx="755981" cy="934439"/>
            <a:chOff x="8576564" y="3518985"/>
            <a:chExt cx="755981" cy="1031184"/>
          </a:xfrm>
        </p:grpSpPr>
        <p:grpSp>
          <p:nvGrpSpPr>
            <p:cNvPr id="55" name="Group 54"/>
            <p:cNvGrpSpPr/>
            <p:nvPr/>
          </p:nvGrpSpPr>
          <p:grpSpPr>
            <a:xfrm>
              <a:off x="8576564" y="3713504"/>
              <a:ext cx="755981" cy="836665"/>
              <a:chOff x="5906729" y="1870075"/>
              <a:chExt cx="2069689" cy="2246157"/>
            </a:xfrm>
          </p:grpSpPr>
          <p:sp>
            <p:nvSpPr>
              <p:cNvPr id="56" name="Rectangle 55"/>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612193"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6612193" y="3457471"/>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Can 67"/>
            <p:cNvSpPr>
              <a:spLocks noChangeAspect="1"/>
            </p:cNvSpPr>
            <p:nvPr/>
          </p:nvSpPr>
          <p:spPr>
            <a:xfrm>
              <a:off x="8884702" y="3518985"/>
              <a:ext cx="139703" cy="193491"/>
            </a:xfrm>
            <a:prstGeom prst="ca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1510393" y="4037891"/>
            <a:ext cx="1104335" cy="307777"/>
          </a:xfrm>
          <a:prstGeom prst="rect">
            <a:avLst/>
          </a:prstGeom>
          <a:noFill/>
        </p:spPr>
        <p:txBody>
          <a:bodyPr wrap="square" rtlCol="0">
            <a:spAutoFit/>
          </a:bodyPr>
          <a:lstStyle/>
          <a:p>
            <a:r>
              <a:rPr lang="en-US" sz="1400" dirty="0" smtClean="0">
                <a:solidFill>
                  <a:srgbClr val="FF6600"/>
                </a:solidFill>
              </a:rPr>
              <a:t>Middle/Top</a:t>
            </a:r>
            <a:endParaRPr lang="en-US" sz="1400" dirty="0">
              <a:solidFill>
                <a:srgbClr val="FF6600"/>
              </a:solidFill>
            </a:endParaRPr>
          </a:p>
        </p:txBody>
      </p:sp>
      <p:sp>
        <p:nvSpPr>
          <p:cNvPr id="73" name="TextBox 72"/>
          <p:cNvSpPr txBox="1"/>
          <p:nvPr/>
        </p:nvSpPr>
        <p:spPr>
          <a:xfrm>
            <a:off x="6210300" y="4032244"/>
            <a:ext cx="1325336" cy="307777"/>
          </a:xfrm>
          <a:prstGeom prst="rect">
            <a:avLst/>
          </a:prstGeom>
          <a:noFill/>
        </p:spPr>
        <p:txBody>
          <a:bodyPr wrap="square" rtlCol="0">
            <a:spAutoFit/>
          </a:bodyPr>
          <a:lstStyle/>
          <a:p>
            <a:r>
              <a:rPr lang="en-US" sz="1400" dirty="0" smtClean="0">
                <a:solidFill>
                  <a:srgbClr val="FF6600"/>
                </a:solidFill>
              </a:rPr>
              <a:t>Middle/Bottom</a:t>
            </a:r>
            <a:endParaRPr lang="en-US" sz="1400" dirty="0">
              <a:solidFill>
                <a:srgbClr val="FF6600"/>
              </a:solidFill>
            </a:endParaRPr>
          </a:p>
        </p:txBody>
      </p:sp>
    </p:spTree>
    <p:extLst>
      <p:ext uri="{BB962C8B-B14F-4D97-AF65-F5344CB8AC3E}">
        <p14:creationId xmlns:p14="http://schemas.microsoft.com/office/powerpoint/2010/main" val="147083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
            <a:ext cx="9144000" cy="757400"/>
          </a:xfrm>
          <a:noFill/>
        </p:spPr>
        <p:txBody>
          <a:bodyPr>
            <a:normAutofit/>
          </a:bodyPr>
          <a:lstStyle/>
          <a:p>
            <a:pPr algn="ctr"/>
            <a:r>
              <a:rPr lang="en-US" sz="3600" dirty="0" smtClean="0">
                <a:solidFill>
                  <a:schemeClr val="bg1"/>
                </a:solidFill>
                <a:effectLst>
                  <a:outerShdw blurRad="38100" dist="38100" dir="2700000" algn="tl">
                    <a:srgbClr val="000000">
                      <a:alpha val="43137"/>
                    </a:srgbClr>
                  </a:outerShdw>
                </a:effectLst>
              </a:rPr>
              <a:t>Neutron </a:t>
            </a:r>
            <a:r>
              <a:rPr lang="en-US" sz="3600" dirty="0" smtClean="0">
                <a:solidFill>
                  <a:schemeClr val="bg1"/>
                </a:solidFill>
                <a:effectLst>
                  <a:outerShdw blurRad="38100" dist="38100" dir="2700000" algn="tl">
                    <a:srgbClr val="000000">
                      <a:alpha val="43137"/>
                    </a:srgbClr>
                  </a:outerShdw>
                </a:effectLst>
              </a:rPr>
              <a:t>Mi</a:t>
            </a:r>
            <a:r>
              <a:rPr lang="en-US" sz="3600" dirty="0" smtClean="0">
                <a:solidFill>
                  <a:schemeClr val="bg1"/>
                </a:solidFill>
                <a:effectLst>
                  <a:outerShdw blurRad="38100" dist="38100" dir="2700000" algn="tl">
                    <a:srgbClr val="000000">
                      <a:alpha val="43137"/>
                    </a:srgbClr>
                  </a:outerShdw>
                </a:effectLst>
              </a:rPr>
              <a:t>sidentification</a:t>
            </a:r>
            <a:endParaRPr lang="en-US" sz="3600" dirty="0">
              <a:solidFill>
                <a:schemeClr val="bg1"/>
              </a:solidFill>
              <a:effectLst>
                <a:outerShdw blurRad="38100" dist="38100" dir="2700000" algn="tl">
                  <a:srgbClr val="000000">
                    <a:alpha val="43137"/>
                  </a:srgbClr>
                </a:outerShdw>
              </a:effectLst>
            </a:endParaRPr>
          </a:p>
        </p:txBody>
      </p:sp>
      <p:sp>
        <p:nvSpPr>
          <p:cNvPr id="42" name="TextBox 41"/>
          <p:cNvSpPr txBox="1"/>
          <p:nvPr/>
        </p:nvSpPr>
        <p:spPr>
          <a:xfrm>
            <a:off x="274320" y="710052"/>
            <a:ext cx="8673737" cy="4401205"/>
          </a:xfrm>
          <a:prstGeom prst="rect">
            <a:avLst/>
          </a:prstGeom>
          <a:noFill/>
        </p:spPr>
        <p:txBody>
          <a:bodyPr wrap="square" rtlCol="0">
            <a:spAutoFit/>
          </a:bodyPr>
          <a:lstStyle/>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To study neutron misidentification</a:t>
            </a:r>
            <a:r>
              <a:rPr lang="en-US" sz="2000" dirty="0" smtClean="0">
                <a:solidFill>
                  <a:srgbClr val="2A3674"/>
                </a:solidFill>
                <a:latin typeface="Times New Roman" panose="02020603050405020304" pitchFamily="18" charset="0"/>
                <a:cs typeface="Times New Roman" panose="02020603050405020304" pitchFamily="18" charset="0"/>
              </a:rPr>
              <a:t> we removed the lithium from one of the sheets.</a:t>
            </a: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r>
              <a:rPr lang="en-US" sz="2000" dirty="0" smtClean="0">
                <a:solidFill>
                  <a:srgbClr val="660000"/>
                </a:solidFill>
                <a:latin typeface="Times New Roman" panose="02020603050405020304" pitchFamily="18" charset="0"/>
                <a:cs typeface="Times New Roman" panose="02020603050405020304" pitchFamily="18" charset="0"/>
              </a:rPr>
              <a:t>With </a:t>
            </a:r>
            <a:r>
              <a:rPr lang="en-US" sz="2000" dirty="0">
                <a:solidFill>
                  <a:srgbClr val="660000"/>
                </a:solidFill>
                <a:latin typeface="Times New Roman" panose="02020603050405020304" pitchFamily="18" charset="0"/>
                <a:cs typeface="Times New Roman" panose="02020603050405020304" pitchFamily="18" charset="0"/>
              </a:rPr>
              <a:t>c</a:t>
            </a:r>
            <a:r>
              <a:rPr lang="en-US" sz="2000" dirty="0" smtClean="0">
                <a:solidFill>
                  <a:srgbClr val="660000"/>
                </a:solidFill>
                <a:latin typeface="Times New Roman" panose="02020603050405020304" pitchFamily="18" charset="0"/>
                <a:cs typeface="Times New Roman" panose="02020603050405020304" pitchFamily="18" charset="0"/>
              </a:rPr>
              <a:t>osmogenic </a:t>
            </a:r>
            <a:r>
              <a:rPr lang="en-US" sz="2000" dirty="0" smtClean="0">
                <a:solidFill>
                  <a:srgbClr val="660000"/>
                </a:solidFill>
                <a:latin typeface="Times New Roman" panose="02020603050405020304" pitchFamily="18" charset="0"/>
                <a:cs typeface="Times New Roman" panose="02020603050405020304" pitchFamily="18" charset="0"/>
              </a:rPr>
              <a:t>neutrons </a:t>
            </a:r>
            <a:r>
              <a:rPr lang="en-US" sz="2000" dirty="0" smtClean="0">
                <a:solidFill>
                  <a:srgbClr val="660000"/>
                </a:solidFill>
                <a:latin typeface="Times New Roman" panose="02020603050405020304" pitchFamily="18" charset="0"/>
                <a:cs typeface="Times New Roman" panose="02020603050405020304" pitchFamily="18" charset="0"/>
              </a:rPr>
              <a:t>candidates, </a:t>
            </a:r>
            <a:r>
              <a:rPr lang="en-US" sz="2000" dirty="0" smtClean="0">
                <a:solidFill>
                  <a:srgbClr val="660000"/>
                </a:solidFill>
                <a:latin typeface="Times New Roman" panose="02020603050405020304" pitchFamily="18" charset="0"/>
                <a:cs typeface="Times New Roman" panose="02020603050405020304" pitchFamily="18" charset="0"/>
              </a:rPr>
              <a:t>less</a:t>
            </a:r>
            <a:r>
              <a:rPr lang="en-US" sz="2000" dirty="0" smtClean="0">
                <a:solidFill>
                  <a:srgbClr val="660000"/>
                </a:solidFill>
                <a:latin typeface="Times New Roman" panose="02020603050405020304" pitchFamily="18" charset="0"/>
                <a:cs typeface="Times New Roman" panose="02020603050405020304" pitchFamily="18" charset="0"/>
              </a:rPr>
              <a:t> </a:t>
            </a:r>
            <a:r>
              <a:rPr lang="en-US" sz="2000" dirty="0" smtClean="0">
                <a:solidFill>
                  <a:srgbClr val="660000"/>
                </a:solidFill>
                <a:latin typeface="Times New Roman" panose="02020603050405020304" pitchFamily="18" charset="0"/>
                <a:cs typeface="Times New Roman" panose="02020603050405020304" pitchFamily="18" charset="0"/>
              </a:rPr>
              <a:t>than </a:t>
            </a:r>
            <a:r>
              <a:rPr lang="en-US" sz="2000" dirty="0" smtClean="0">
                <a:solidFill>
                  <a:srgbClr val="660000"/>
                </a:solidFill>
                <a:latin typeface="Times New Roman" panose="02020603050405020304" pitchFamily="18" charset="0"/>
                <a:cs typeface="Times New Roman" panose="02020603050405020304" pitchFamily="18" charset="0"/>
              </a:rPr>
              <a:t>1 in 50 comes from the </a:t>
            </a:r>
            <a:r>
              <a:rPr lang="en-US" sz="2000" baseline="30000" dirty="0" smtClean="0">
                <a:solidFill>
                  <a:srgbClr val="660000"/>
                </a:solidFill>
                <a:latin typeface="Times New Roman" panose="02020603050405020304" pitchFamily="18" charset="0"/>
                <a:cs typeface="Times New Roman" panose="02020603050405020304" pitchFamily="18" charset="0"/>
              </a:rPr>
              <a:t>6</a:t>
            </a:r>
            <a:r>
              <a:rPr lang="en-US" sz="2000" dirty="0" smtClean="0">
                <a:solidFill>
                  <a:srgbClr val="660000"/>
                </a:solidFill>
                <a:latin typeface="Times New Roman" panose="02020603050405020304" pitchFamily="18" charset="0"/>
                <a:cs typeface="Times New Roman" panose="02020603050405020304" pitchFamily="18" charset="0"/>
              </a:rPr>
              <a:t>Li-free sheet, therefore fake neutrons are a tiny fraction of the cosmic neutron background.</a:t>
            </a:r>
            <a:endParaRPr lang="en-US" sz="2000" dirty="0">
              <a:solidFill>
                <a:srgbClr val="660000"/>
              </a:solidFill>
              <a:latin typeface="Times New Roman" panose="02020603050405020304" pitchFamily="18" charset="0"/>
              <a:cs typeface="Times New Roman" panose="02020603050405020304" pitchFamily="18" charset="0"/>
            </a:endParaRPr>
          </a:p>
        </p:txBody>
      </p:sp>
      <p:sp>
        <p:nvSpPr>
          <p:cNvPr id="43" name="Footer Placeholder 42"/>
          <p:cNvSpPr>
            <a:spLocks noGrp="1"/>
          </p:cNvSpPr>
          <p:nvPr>
            <p:ph type="ftr" sz="quarter" idx="11"/>
          </p:nvPr>
        </p:nvSpPr>
        <p:spPr/>
        <p:txBody>
          <a:bodyPr/>
          <a:lstStyle/>
          <a:p>
            <a:r>
              <a:rPr lang="en-US" dirty="0" smtClean="0"/>
              <a:t>Jonathan Link</a:t>
            </a:r>
            <a:endParaRPr lang="en-US" dirty="0"/>
          </a:p>
        </p:txBody>
      </p:sp>
      <p:pic>
        <p:nvPicPr>
          <p:cNvPr id="47" name="Picture 2" descr="h_t_xyArea_vs_t_xyPulseH_w_n_sel_1.png (796×5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13" y="1222568"/>
            <a:ext cx="4378103" cy="314607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h_b_xyArea_vs_b_xyPulseH_w_n_sel_1.png (796×5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2729" y="1222568"/>
            <a:ext cx="4378103" cy="3146074"/>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p:cNvGrpSpPr>
            <a:grpSpLocks noChangeAspect="1"/>
          </p:cNvGrpSpPr>
          <p:nvPr/>
        </p:nvGrpSpPr>
        <p:grpSpPr>
          <a:xfrm>
            <a:off x="1755147" y="3011116"/>
            <a:ext cx="2643250" cy="942489"/>
            <a:chOff x="7481046" y="1512042"/>
            <a:chExt cx="6299445" cy="2246157"/>
          </a:xfrm>
        </p:grpSpPr>
        <p:grpSp>
          <p:nvGrpSpPr>
            <p:cNvPr id="50" name="Group 49"/>
            <p:cNvGrpSpPr/>
            <p:nvPr/>
          </p:nvGrpSpPr>
          <p:grpSpPr>
            <a:xfrm>
              <a:off x="7481046" y="1512042"/>
              <a:ext cx="2069689" cy="2246157"/>
              <a:chOff x="5906729" y="1870075"/>
              <a:chExt cx="2069689" cy="2246157"/>
            </a:xfrm>
          </p:grpSpPr>
          <p:sp>
            <p:nvSpPr>
              <p:cNvPr id="55" name="Rectangle 54"/>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6" name="Rectangle 55"/>
              <p:cNvSpPr/>
              <p:nvPr/>
            </p:nvSpPr>
            <p:spPr>
              <a:xfrm>
                <a:off x="6612193" y="1870075"/>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7" name="Rectangle 56"/>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8" name="Rectangle 57"/>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9" name="Rectangle 58"/>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0" name="Rectangle 59"/>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1" name="Rectangle 60"/>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2" name="Rectangle 61"/>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3" name="Rectangle 62"/>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4" name="Rectangle 63"/>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5" name="Rectangle 64"/>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51" name="TextBox 50"/>
            <p:cNvSpPr txBox="1"/>
            <p:nvPr/>
          </p:nvSpPr>
          <p:spPr>
            <a:xfrm>
              <a:off x="9908677" y="1829956"/>
              <a:ext cx="3871814"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Li-free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52" name="Straight Arrow Connector 51"/>
            <p:cNvCxnSpPr/>
            <p:nvPr/>
          </p:nvCxnSpPr>
          <p:spPr>
            <a:xfrm flipH="1">
              <a:off x="9610307" y="3027015"/>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sp>
          <p:nvSpPr>
            <p:cNvPr id="53" name="TextBox 52"/>
            <p:cNvSpPr txBox="1"/>
            <p:nvPr/>
          </p:nvSpPr>
          <p:spPr>
            <a:xfrm>
              <a:off x="9933848" y="2581199"/>
              <a:ext cx="2599649"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54" name="Straight Arrow Connector 53"/>
            <p:cNvCxnSpPr/>
            <p:nvPr/>
          </p:nvCxnSpPr>
          <p:spPr>
            <a:xfrm flipH="1">
              <a:off x="9619014" y="2251944"/>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grpSp>
      <p:sp>
        <p:nvSpPr>
          <p:cNvPr id="83" name="TextBox 82"/>
          <p:cNvSpPr txBox="1"/>
          <p:nvPr/>
        </p:nvSpPr>
        <p:spPr>
          <a:xfrm>
            <a:off x="604987" y="1441032"/>
            <a:ext cx="1288368"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1.7%</a:t>
            </a:r>
            <a:r>
              <a:rPr lang="en-US" sz="1600" dirty="0" smtClean="0">
                <a:solidFill>
                  <a:srgbClr val="FF6600"/>
                </a:solidFill>
                <a:latin typeface="Times New Roman" panose="02020603050405020304" pitchFamily="18" charset="0"/>
                <a:cs typeface="Times New Roman" panose="02020603050405020304" pitchFamily="18" charset="0"/>
              </a:rPr>
              <a:t> </a:t>
            </a:r>
            <a:r>
              <a:rPr lang="en-US" sz="1600" dirty="0" smtClean="0">
                <a:solidFill>
                  <a:srgbClr val="FF6600"/>
                </a:solidFill>
                <a:latin typeface="Times New Roman" panose="02020603050405020304" pitchFamily="18" charset="0"/>
                <a:cs typeface="Times New Roman" panose="02020603050405020304" pitchFamily="18" charset="0"/>
              </a:rPr>
              <a:t>of events </a:t>
            </a:r>
            <a:r>
              <a:rPr lang="en-US" sz="1600" dirty="0" smtClean="0">
                <a:solidFill>
                  <a:srgbClr val="FF6600"/>
                </a:solidFill>
                <a:latin typeface="Times New Roman" panose="02020603050405020304" pitchFamily="18" charset="0"/>
                <a:cs typeface="Times New Roman" panose="02020603050405020304" pitchFamily="18" charset="0"/>
              </a:rPr>
              <a:t>h</a:t>
            </a:r>
            <a:endParaRPr lang="en-US" sz="1600" dirty="0">
              <a:solidFill>
                <a:srgbClr val="FF6600"/>
              </a:solidFill>
              <a:latin typeface="Times New Roman" panose="02020603050405020304" pitchFamily="18" charset="0"/>
              <a:cs typeface="Times New Roman" panose="02020603050405020304" pitchFamily="18" charset="0"/>
            </a:endParaRPr>
          </a:p>
        </p:txBody>
      </p:sp>
      <p:sp>
        <p:nvSpPr>
          <p:cNvPr id="84" name="TextBox 83"/>
          <p:cNvSpPr txBox="1"/>
          <p:nvPr/>
        </p:nvSpPr>
        <p:spPr>
          <a:xfrm>
            <a:off x="5169474" y="1441032"/>
            <a:ext cx="1295596"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98</a:t>
            </a:r>
            <a:r>
              <a:rPr lang="en-US" sz="1600" b="1" dirty="0" smtClean="0">
                <a:solidFill>
                  <a:srgbClr val="FF6600"/>
                </a:solidFill>
                <a:latin typeface="Times New Roman" panose="02020603050405020304" pitchFamily="18" charset="0"/>
                <a:cs typeface="Times New Roman" panose="02020603050405020304" pitchFamily="18" charset="0"/>
              </a:rPr>
              <a:t>.3</a:t>
            </a:r>
            <a:r>
              <a:rPr lang="en-US" sz="1600" b="1" dirty="0" smtClean="0">
                <a:solidFill>
                  <a:srgbClr val="FF6600"/>
                </a:solidFill>
                <a:latin typeface="Times New Roman" panose="02020603050405020304" pitchFamily="18" charset="0"/>
                <a:cs typeface="Times New Roman" panose="02020603050405020304" pitchFamily="18" charset="0"/>
              </a:rPr>
              <a:t>%</a:t>
            </a:r>
            <a:r>
              <a:rPr lang="en-US" sz="1600" dirty="0" smtClean="0">
                <a:solidFill>
                  <a:srgbClr val="FF6600"/>
                </a:solidFill>
                <a:latin typeface="Times New Roman" panose="02020603050405020304" pitchFamily="18" charset="0"/>
                <a:cs typeface="Times New Roman" panose="02020603050405020304" pitchFamily="18" charset="0"/>
              </a:rPr>
              <a:t> of events </a:t>
            </a:r>
            <a:endParaRPr lang="en-US" sz="1600" dirty="0">
              <a:solidFill>
                <a:srgbClr val="FF6600"/>
              </a:solidFill>
              <a:latin typeface="Times New Roman" panose="02020603050405020304" pitchFamily="18" charset="0"/>
              <a:cs typeface="Times New Roman" panose="02020603050405020304" pitchFamily="18" charset="0"/>
            </a:endParaRPr>
          </a:p>
        </p:txBody>
      </p:sp>
      <p:grpSp>
        <p:nvGrpSpPr>
          <p:cNvPr id="3" name="Group 2"/>
          <p:cNvGrpSpPr/>
          <p:nvPr/>
        </p:nvGrpSpPr>
        <p:grpSpPr>
          <a:xfrm>
            <a:off x="7606115" y="2988424"/>
            <a:ext cx="868442" cy="943165"/>
            <a:chOff x="6255110" y="3016116"/>
            <a:chExt cx="868442" cy="943165"/>
          </a:xfrm>
        </p:grpSpPr>
        <p:grpSp>
          <p:nvGrpSpPr>
            <p:cNvPr id="86" name="Group 85"/>
            <p:cNvGrpSpPr/>
            <p:nvPr/>
          </p:nvGrpSpPr>
          <p:grpSpPr>
            <a:xfrm>
              <a:off x="6255110" y="3016116"/>
              <a:ext cx="868442" cy="942489"/>
              <a:chOff x="5906729" y="1870075"/>
              <a:chExt cx="2069689" cy="2246157"/>
            </a:xfrm>
          </p:grpSpPr>
          <p:sp>
            <p:nvSpPr>
              <p:cNvPr id="91" name="Rectangle 90"/>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3" name="Rectangle 92"/>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4" name="Rectangle 93"/>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5" name="Rectangle 94"/>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6" name="Rectangle 95"/>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7" name="Rectangle 96"/>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8" name="Rectangle 97"/>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9" name="Rectangle 98"/>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0" name="Rectangle 99"/>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1" name="Rectangle 100"/>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102" name="Rectangle 101"/>
            <p:cNvSpPr/>
            <p:nvPr/>
          </p:nvSpPr>
          <p:spPr>
            <a:xfrm>
              <a:off x="6546791" y="3016998"/>
              <a:ext cx="276416" cy="27641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3" name="Rectangle 102"/>
            <p:cNvSpPr/>
            <p:nvPr/>
          </p:nvSpPr>
          <p:spPr>
            <a:xfrm>
              <a:off x="6544410" y="3682864"/>
              <a:ext cx="276416" cy="27641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6224474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
            <a:ext cx="9144000" cy="757400"/>
          </a:xfrm>
          <a:noFill/>
        </p:spPr>
        <p:txBody>
          <a:bodyPr>
            <a:normAutofit/>
          </a:bodyPr>
          <a:lstStyle/>
          <a:p>
            <a:pPr algn="ctr"/>
            <a:r>
              <a:rPr lang="en-US" sz="3600" dirty="0" smtClean="0">
                <a:solidFill>
                  <a:schemeClr val="bg1"/>
                </a:solidFill>
                <a:effectLst>
                  <a:outerShdw blurRad="38100" dist="38100" dir="2700000" algn="tl">
                    <a:srgbClr val="000000">
                      <a:alpha val="43137"/>
                    </a:srgbClr>
                  </a:outerShdw>
                </a:effectLst>
              </a:rPr>
              <a:t>Neutron </a:t>
            </a:r>
            <a:r>
              <a:rPr lang="en-US" sz="3600" dirty="0" smtClean="0">
                <a:solidFill>
                  <a:schemeClr val="bg1"/>
                </a:solidFill>
                <a:effectLst>
                  <a:outerShdw blurRad="38100" dist="38100" dir="2700000" algn="tl">
                    <a:srgbClr val="000000">
                      <a:alpha val="43137"/>
                    </a:srgbClr>
                  </a:outerShdw>
                </a:effectLst>
              </a:rPr>
              <a:t>Mi</a:t>
            </a:r>
            <a:r>
              <a:rPr lang="en-US" sz="3600" dirty="0" smtClean="0">
                <a:solidFill>
                  <a:schemeClr val="bg1"/>
                </a:solidFill>
                <a:effectLst>
                  <a:outerShdw blurRad="38100" dist="38100" dir="2700000" algn="tl">
                    <a:srgbClr val="000000">
                      <a:alpha val="43137"/>
                    </a:srgbClr>
                  </a:outerShdw>
                </a:effectLst>
              </a:rPr>
              <a:t>sidentification</a:t>
            </a:r>
            <a:endParaRPr lang="en-US" sz="3600" dirty="0">
              <a:solidFill>
                <a:schemeClr val="bg1"/>
              </a:solidFill>
              <a:effectLst>
                <a:outerShdw blurRad="38100" dist="38100" dir="2700000" algn="tl">
                  <a:srgbClr val="000000">
                    <a:alpha val="43137"/>
                  </a:srgbClr>
                </a:outerShdw>
              </a:effectLst>
            </a:endParaRPr>
          </a:p>
        </p:txBody>
      </p:sp>
      <p:sp>
        <p:nvSpPr>
          <p:cNvPr id="42" name="TextBox 41"/>
          <p:cNvSpPr txBox="1"/>
          <p:nvPr/>
        </p:nvSpPr>
        <p:spPr>
          <a:xfrm>
            <a:off x="274320" y="710052"/>
            <a:ext cx="8673737" cy="5632311"/>
          </a:xfrm>
          <a:prstGeom prst="rect">
            <a:avLst/>
          </a:prstGeom>
          <a:noFill/>
        </p:spPr>
        <p:txBody>
          <a:bodyPr wrap="square" rtlCol="0">
            <a:spAutoFit/>
          </a:bodyPr>
          <a:lstStyle/>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To study neutron misidentification</a:t>
            </a:r>
            <a:r>
              <a:rPr lang="en-US" sz="2000" dirty="0" smtClean="0">
                <a:solidFill>
                  <a:srgbClr val="2A3674"/>
                </a:solidFill>
                <a:latin typeface="Times New Roman" panose="02020603050405020304" pitchFamily="18" charset="0"/>
                <a:cs typeface="Times New Roman" panose="02020603050405020304" pitchFamily="18" charset="0"/>
              </a:rPr>
              <a:t> we removed the lithium from one of the sheets.</a:t>
            </a: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smtClean="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endParaRPr lang="en-US" sz="2000" dirty="0">
              <a:solidFill>
                <a:srgbClr val="2A3674"/>
              </a:solidFill>
              <a:latin typeface="Times New Roman" panose="02020603050405020304" pitchFamily="18" charset="0"/>
              <a:cs typeface="Times New Roman" panose="02020603050405020304" pitchFamily="18" charset="0"/>
            </a:endParaRPr>
          </a:p>
          <a:p>
            <a:pPr>
              <a:spcAft>
                <a:spcPts val="1200"/>
              </a:spcAft>
            </a:pPr>
            <a:r>
              <a:rPr lang="en-US" sz="2000" dirty="0" smtClean="0">
                <a:solidFill>
                  <a:srgbClr val="660000"/>
                </a:solidFill>
                <a:latin typeface="Times New Roman" panose="02020603050405020304" pitchFamily="18" charset="0"/>
                <a:cs typeface="Times New Roman" panose="02020603050405020304" pitchFamily="18" charset="0"/>
              </a:rPr>
              <a:t>With </a:t>
            </a:r>
            <a:r>
              <a:rPr lang="en-US" sz="2000" dirty="0">
                <a:solidFill>
                  <a:srgbClr val="660000"/>
                </a:solidFill>
                <a:latin typeface="Times New Roman" panose="02020603050405020304" pitchFamily="18" charset="0"/>
                <a:cs typeface="Times New Roman" panose="02020603050405020304" pitchFamily="18" charset="0"/>
              </a:rPr>
              <a:t>c</a:t>
            </a:r>
            <a:r>
              <a:rPr lang="en-US" sz="2000" dirty="0" smtClean="0">
                <a:solidFill>
                  <a:srgbClr val="660000"/>
                </a:solidFill>
                <a:latin typeface="Times New Roman" panose="02020603050405020304" pitchFamily="18" charset="0"/>
                <a:cs typeface="Times New Roman" panose="02020603050405020304" pitchFamily="18" charset="0"/>
              </a:rPr>
              <a:t>osmogenic </a:t>
            </a:r>
            <a:r>
              <a:rPr lang="en-US" sz="2000" dirty="0" smtClean="0">
                <a:solidFill>
                  <a:srgbClr val="660000"/>
                </a:solidFill>
                <a:latin typeface="Times New Roman" panose="02020603050405020304" pitchFamily="18" charset="0"/>
                <a:cs typeface="Times New Roman" panose="02020603050405020304" pitchFamily="18" charset="0"/>
              </a:rPr>
              <a:t>neutrons </a:t>
            </a:r>
            <a:r>
              <a:rPr lang="en-US" sz="2000" dirty="0" smtClean="0">
                <a:solidFill>
                  <a:srgbClr val="660000"/>
                </a:solidFill>
                <a:latin typeface="Times New Roman" panose="02020603050405020304" pitchFamily="18" charset="0"/>
                <a:cs typeface="Times New Roman" panose="02020603050405020304" pitchFamily="18" charset="0"/>
              </a:rPr>
              <a:t>candidates, </a:t>
            </a:r>
            <a:r>
              <a:rPr lang="en-US" sz="2000" dirty="0" smtClean="0">
                <a:solidFill>
                  <a:srgbClr val="660000"/>
                </a:solidFill>
                <a:latin typeface="Times New Roman" panose="02020603050405020304" pitchFamily="18" charset="0"/>
                <a:cs typeface="Times New Roman" panose="02020603050405020304" pitchFamily="18" charset="0"/>
              </a:rPr>
              <a:t>less</a:t>
            </a:r>
            <a:r>
              <a:rPr lang="en-US" sz="2000" dirty="0" smtClean="0">
                <a:solidFill>
                  <a:srgbClr val="660000"/>
                </a:solidFill>
                <a:latin typeface="Times New Roman" panose="02020603050405020304" pitchFamily="18" charset="0"/>
                <a:cs typeface="Times New Roman" panose="02020603050405020304" pitchFamily="18" charset="0"/>
              </a:rPr>
              <a:t> </a:t>
            </a:r>
            <a:r>
              <a:rPr lang="en-US" sz="2000" dirty="0" smtClean="0">
                <a:solidFill>
                  <a:srgbClr val="660000"/>
                </a:solidFill>
                <a:latin typeface="Times New Roman" panose="02020603050405020304" pitchFamily="18" charset="0"/>
                <a:cs typeface="Times New Roman" panose="02020603050405020304" pitchFamily="18" charset="0"/>
              </a:rPr>
              <a:t>than </a:t>
            </a:r>
            <a:r>
              <a:rPr lang="en-US" sz="2000" dirty="0" smtClean="0">
                <a:solidFill>
                  <a:srgbClr val="660000"/>
                </a:solidFill>
                <a:latin typeface="Times New Roman" panose="02020603050405020304" pitchFamily="18" charset="0"/>
                <a:cs typeface="Times New Roman" panose="02020603050405020304" pitchFamily="18" charset="0"/>
              </a:rPr>
              <a:t>1 in 50 comes from the </a:t>
            </a:r>
            <a:r>
              <a:rPr lang="en-US" sz="2000" baseline="30000" dirty="0" smtClean="0">
                <a:solidFill>
                  <a:srgbClr val="660000"/>
                </a:solidFill>
                <a:latin typeface="Times New Roman" panose="02020603050405020304" pitchFamily="18" charset="0"/>
                <a:cs typeface="Times New Roman" panose="02020603050405020304" pitchFamily="18" charset="0"/>
              </a:rPr>
              <a:t>6</a:t>
            </a:r>
            <a:r>
              <a:rPr lang="en-US" sz="2000" dirty="0">
                <a:solidFill>
                  <a:srgbClr val="660000"/>
                </a:solidFill>
                <a:latin typeface="Times New Roman" panose="02020603050405020304" pitchFamily="18" charset="0"/>
                <a:cs typeface="Times New Roman" panose="02020603050405020304" pitchFamily="18" charset="0"/>
              </a:rPr>
              <a:t>Li-free sheet, therefore fake neutrons are a tiny fraction of the cosmic neutron background</a:t>
            </a:r>
            <a:r>
              <a:rPr lang="en-US" sz="2000" dirty="0" smtClean="0">
                <a:solidFill>
                  <a:srgbClr val="660000"/>
                </a:solidFill>
                <a:latin typeface="Times New Roman" panose="02020603050405020304" pitchFamily="18" charset="0"/>
                <a:cs typeface="Times New Roman" panose="02020603050405020304" pitchFamily="18" charset="0"/>
              </a:rPr>
              <a:t>.</a:t>
            </a:r>
            <a:endParaRPr lang="en-US" sz="2000" dirty="0" smtClean="0">
              <a:solidFill>
                <a:srgbClr val="660000"/>
              </a:solidFill>
              <a:latin typeface="Times New Roman" panose="02020603050405020304" pitchFamily="18" charset="0"/>
              <a:cs typeface="Times New Roman" panose="02020603050405020304" pitchFamily="18" charset="0"/>
            </a:endParaRPr>
          </a:p>
          <a:p>
            <a:pPr>
              <a:spcAft>
                <a:spcPts val="1200"/>
              </a:spcAft>
            </a:pPr>
            <a:r>
              <a:rPr lang="en-US" sz="2000" dirty="0" smtClean="0">
                <a:solidFill>
                  <a:srgbClr val="2A3674"/>
                </a:solidFill>
                <a:latin typeface="Times New Roman" panose="02020603050405020304" pitchFamily="18" charset="0"/>
                <a:cs typeface="Times New Roman" panose="02020603050405020304" pitchFamily="18" charset="0"/>
              </a:rPr>
              <a:t>In the overlap region of above the </a:t>
            </a:r>
            <a:r>
              <a:rPr lang="en-US" sz="2000" baseline="30000" dirty="0" smtClean="0">
                <a:solidFill>
                  <a:srgbClr val="2A3674"/>
                </a:solidFill>
                <a:latin typeface="Times New Roman" panose="02020603050405020304" pitchFamily="18" charset="0"/>
                <a:cs typeface="Times New Roman" panose="02020603050405020304" pitchFamily="18" charset="0"/>
              </a:rPr>
              <a:t>6</a:t>
            </a:r>
            <a:r>
              <a:rPr lang="en-US" sz="2000" dirty="0" smtClean="0">
                <a:solidFill>
                  <a:srgbClr val="2A3674"/>
                </a:solidFill>
                <a:latin typeface="Times New Roman" panose="02020603050405020304" pitchFamily="18" charset="0"/>
                <a:cs typeface="Times New Roman" panose="02020603050405020304" pitchFamily="18" charset="0"/>
              </a:rPr>
              <a:t>Li sheet</a:t>
            </a:r>
            <a:r>
              <a:rPr lang="en-US" sz="2000" baseline="30000" dirty="0" smtClean="0">
                <a:solidFill>
                  <a:srgbClr val="2A3674"/>
                </a:solidFill>
                <a:latin typeface="Times New Roman" panose="02020603050405020304" pitchFamily="18" charset="0"/>
                <a:cs typeface="Times New Roman" panose="02020603050405020304" pitchFamily="18" charset="0"/>
              </a:rPr>
              <a:t> </a:t>
            </a:r>
            <a:r>
              <a:rPr lang="en-US" sz="2000" dirty="0" smtClean="0">
                <a:solidFill>
                  <a:srgbClr val="2A3674"/>
                </a:solidFill>
                <a:latin typeface="Times New Roman" panose="02020603050405020304" pitchFamily="18" charset="0"/>
                <a:cs typeface="Times New Roman" panose="02020603050405020304" pitchFamily="18" charset="0"/>
              </a:rPr>
              <a:t>we see a collection of events, where the sheet determination was incorrect due to insufficient light on either side.  </a:t>
            </a:r>
          </a:p>
          <a:p>
            <a:pPr>
              <a:spcAft>
                <a:spcPts val="1200"/>
              </a:spcAft>
            </a:pPr>
            <a:r>
              <a:rPr lang="en-US" sz="2000" dirty="0" smtClean="0">
                <a:solidFill>
                  <a:srgbClr val="660000"/>
                </a:solidFill>
                <a:latin typeface="Times New Roman" panose="02020603050405020304" pitchFamily="18" charset="0"/>
                <a:cs typeface="Times New Roman" panose="02020603050405020304" pitchFamily="18" charset="0"/>
              </a:rPr>
              <a:t>It represents less than 1% of all events.</a:t>
            </a:r>
            <a:endParaRPr lang="en-US" sz="2000" dirty="0">
              <a:solidFill>
                <a:srgbClr val="660000"/>
              </a:solidFill>
              <a:latin typeface="Times New Roman" panose="02020603050405020304" pitchFamily="18" charset="0"/>
              <a:cs typeface="Times New Roman" panose="02020603050405020304" pitchFamily="18" charset="0"/>
            </a:endParaRPr>
          </a:p>
        </p:txBody>
      </p:sp>
      <p:sp>
        <p:nvSpPr>
          <p:cNvPr id="43" name="Footer Placeholder 42"/>
          <p:cNvSpPr>
            <a:spLocks noGrp="1"/>
          </p:cNvSpPr>
          <p:nvPr>
            <p:ph type="ftr" sz="quarter" idx="11"/>
          </p:nvPr>
        </p:nvSpPr>
        <p:spPr/>
        <p:txBody>
          <a:bodyPr/>
          <a:lstStyle/>
          <a:p>
            <a:r>
              <a:rPr lang="en-US" dirty="0" smtClean="0"/>
              <a:t>Jonathan Link</a:t>
            </a:r>
            <a:endParaRPr lang="en-US" dirty="0"/>
          </a:p>
        </p:txBody>
      </p:sp>
      <p:pic>
        <p:nvPicPr>
          <p:cNvPr id="47" name="Picture 2" descr="h_t_xyArea_vs_t_xyPulseH_w_n_sel_1.png (796×5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13" y="1222568"/>
            <a:ext cx="4378103" cy="314607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h_b_xyArea_vs_b_xyPulseH_w_n_sel_1.png (796×5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2729" y="1222568"/>
            <a:ext cx="4378103" cy="3146074"/>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p:cNvGrpSpPr>
            <a:grpSpLocks noChangeAspect="1"/>
          </p:cNvGrpSpPr>
          <p:nvPr/>
        </p:nvGrpSpPr>
        <p:grpSpPr>
          <a:xfrm>
            <a:off x="1755147" y="3011116"/>
            <a:ext cx="2643250" cy="942489"/>
            <a:chOff x="7481046" y="1512042"/>
            <a:chExt cx="6299445" cy="2246157"/>
          </a:xfrm>
        </p:grpSpPr>
        <p:grpSp>
          <p:nvGrpSpPr>
            <p:cNvPr id="50" name="Group 49"/>
            <p:cNvGrpSpPr/>
            <p:nvPr/>
          </p:nvGrpSpPr>
          <p:grpSpPr>
            <a:xfrm>
              <a:off x="7481046" y="1512042"/>
              <a:ext cx="2069689" cy="2246157"/>
              <a:chOff x="5906729" y="1870075"/>
              <a:chExt cx="2069689" cy="2246157"/>
            </a:xfrm>
          </p:grpSpPr>
          <p:sp>
            <p:nvSpPr>
              <p:cNvPr id="55" name="Rectangle 54"/>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6" name="Rectangle 55"/>
              <p:cNvSpPr/>
              <p:nvPr/>
            </p:nvSpPr>
            <p:spPr>
              <a:xfrm>
                <a:off x="6612193" y="1870075"/>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7" name="Rectangle 56"/>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8" name="Rectangle 57"/>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9" name="Rectangle 58"/>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0" name="Rectangle 59"/>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1" name="Rectangle 60"/>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2" name="Rectangle 61"/>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3" name="Rectangle 62"/>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4" name="Rectangle 63"/>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5" name="Rectangle 64"/>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51" name="TextBox 50"/>
            <p:cNvSpPr txBox="1"/>
            <p:nvPr/>
          </p:nvSpPr>
          <p:spPr>
            <a:xfrm>
              <a:off x="9908677" y="1829956"/>
              <a:ext cx="3871814"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Li-free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52" name="Straight Arrow Connector 51"/>
            <p:cNvCxnSpPr/>
            <p:nvPr/>
          </p:nvCxnSpPr>
          <p:spPr>
            <a:xfrm flipH="1">
              <a:off x="9610307" y="3027015"/>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sp>
          <p:nvSpPr>
            <p:cNvPr id="53" name="TextBox 52"/>
            <p:cNvSpPr txBox="1"/>
            <p:nvPr/>
          </p:nvSpPr>
          <p:spPr>
            <a:xfrm>
              <a:off x="9933848" y="2581199"/>
              <a:ext cx="2599649"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54" name="Straight Arrow Connector 53"/>
            <p:cNvCxnSpPr/>
            <p:nvPr/>
          </p:nvCxnSpPr>
          <p:spPr>
            <a:xfrm flipH="1">
              <a:off x="9619014" y="2251944"/>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grpSp>
      <p:sp>
        <p:nvSpPr>
          <p:cNvPr id="83" name="TextBox 82"/>
          <p:cNvSpPr txBox="1"/>
          <p:nvPr/>
        </p:nvSpPr>
        <p:spPr>
          <a:xfrm>
            <a:off x="604987" y="1432868"/>
            <a:ext cx="1288368"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1.6%</a:t>
            </a:r>
            <a:r>
              <a:rPr lang="en-US" sz="1600" dirty="0" smtClean="0">
                <a:solidFill>
                  <a:srgbClr val="FF6600"/>
                </a:solidFill>
                <a:latin typeface="Times New Roman" panose="02020603050405020304" pitchFamily="18" charset="0"/>
                <a:cs typeface="Times New Roman" panose="02020603050405020304" pitchFamily="18" charset="0"/>
              </a:rPr>
              <a:t> of events </a:t>
            </a:r>
            <a:endParaRPr lang="en-US" sz="1600" dirty="0">
              <a:solidFill>
                <a:srgbClr val="FF6600"/>
              </a:solidFill>
              <a:latin typeface="Times New Roman" panose="02020603050405020304" pitchFamily="18" charset="0"/>
              <a:cs typeface="Times New Roman" panose="02020603050405020304" pitchFamily="18" charset="0"/>
            </a:endParaRPr>
          </a:p>
        </p:txBody>
      </p:sp>
      <p:sp>
        <p:nvSpPr>
          <p:cNvPr id="84" name="TextBox 83"/>
          <p:cNvSpPr txBox="1"/>
          <p:nvPr/>
        </p:nvSpPr>
        <p:spPr>
          <a:xfrm>
            <a:off x="5169474" y="1432868"/>
            <a:ext cx="1295596"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89.3%</a:t>
            </a:r>
            <a:r>
              <a:rPr lang="en-US" sz="1600" dirty="0" smtClean="0">
                <a:solidFill>
                  <a:srgbClr val="FF6600"/>
                </a:solidFill>
                <a:latin typeface="Times New Roman" panose="02020603050405020304" pitchFamily="18" charset="0"/>
                <a:cs typeface="Times New Roman" panose="02020603050405020304" pitchFamily="18" charset="0"/>
              </a:rPr>
              <a:t> of events </a:t>
            </a:r>
            <a:endParaRPr lang="en-US" sz="1600" dirty="0">
              <a:solidFill>
                <a:srgbClr val="FF6600"/>
              </a:solidFill>
              <a:latin typeface="Times New Roman" panose="02020603050405020304" pitchFamily="18" charset="0"/>
              <a:cs typeface="Times New Roman" panose="02020603050405020304" pitchFamily="18" charset="0"/>
            </a:endParaRPr>
          </a:p>
        </p:txBody>
      </p:sp>
      <p:grpSp>
        <p:nvGrpSpPr>
          <p:cNvPr id="2" name="Group 1"/>
          <p:cNvGrpSpPr/>
          <p:nvPr/>
        </p:nvGrpSpPr>
        <p:grpSpPr>
          <a:xfrm>
            <a:off x="6255110" y="3014617"/>
            <a:ext cx="2643250" cy="944664"/>
            <a:chOff x="6255110" y="3014617"/>
            <a:chExt cx="2643250" cy="944664"/>
          </a:xfrm>
        </p:grpSpPr>
        <p:grpSp>
          <p:nvGrpSpPr>
            <p:cNvPr id="85" name="Group 84"/>
            <p:cNvGrpSpPr>
              <a:grpSpLocks noChangeAspect="1"/>
            </p:cNvGrpSpPr>
            <p:nvPr/>
          </p:nvGrpSpPr>
          <p:grpSpPr>
            <a:xfrm>
              <a:off x="6255110" y="3016116"/>
              <a:ext cx="2643250" cy="942489"/>
              <a:chOff x="7481046" y="1512042"/>
              <a:chExt cx="6299445" cy="2246157"/>
            </a:xfrm>
          </p:grpSpPr>
          <p:grpSp>
            <p:nvGrpSpPr>
              <p:cNvPr id="86" name="Group 85"/>
              <p:cNvGrpSpPr/>
              <p:nvPr/>
            </p:nvGrpSpPr>
            <p:grpSpPr>
              <a:xfrm>
                <a:off x="7481046" y="1512042"/>
                <a:ext cx="2069689" cy="2246157"/>
                <a:chOff x="5906729" y="1870075"/>
                <a:chExt cx="2069689" cy="2246157"/>
              </a:xfrm>
            </p:grpSpPr>
            <p:sp>
              <p:nvSpPr>
                <p:cNvPr id="91" name="Rectangle 90"/>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3" name="Rectangle 92"/>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4" name="Rectangle 93"/>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5" name="Rectangle 94"/>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6" name="Rectangle 95"/>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7" name="Rectangle 96"/>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8" name="Rectangle 97"/>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9" name="Rectangle 98"/>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0" name="Rectangle 99"/>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1" name="Rectangle 100"/>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87" name="TextBox 86"/>
              <p:cNvSpPr txBox="1"/>
              <p:nvPr/>
            </p:nvSpPr>
            <p:spPr>
              <a:xfrm>
                <a:off x="9908677" y="1829956"/>
                <a:ext cx="3871814"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Li-free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88" name="Straight Arrow Connector 87"/>
              <p:cNvCxnSpPr/>
              <p:nvPr/>
            </p:nvCxnSpPr>
            <p:spPr>
              <a:xfrm flipH="1">
                <a:off x="9610307" y="3027015"/>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sp>
            <p:nvSpPr>
              <p:cNvPr id="89" name="TextBox 88"/>
              <p:cNvSpPr txBox="1"/>
              <p:nvPr/>
            </p:nvSpPr>
            <p:spPr>
              <a:xfrm>
                <a:off x="9933848" y="2581199"/>
                <a:ext cx="2599649"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90" name="Straight Arrow Connector 89"/>
              <p:cNvCxnSpPr/>
              <p:nvPr/>
            </p:nvCxnSpPr>
            <p:spPr>
              <a:xfrm flipH="1">
                <a:off x="9619014" y="2251944"/>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grpSp>
        <p:sp>
          <p:nvSpPr>
            <p:cNvPr id="102" name="Rectangle 101"/>
            <p:cNvSpPr/>
            <p:nvPr/>
          </p:nvSpPr>
          <p:spPr>
            <a:xfrm>
              <a:off x="6544410" y="3014617"/>
              <a:ext cx="276416" cy="27641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3" name="Rectangle 102"/>
            <p:cNvSpPr/>
            <p:nvPr/>
          </p:nvSpPr>
          <p:spPr>
            <a:xfrm>
              <a:off x="6544410" y="3682864"/>
              <a:ext cx="276416" cy="27641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pic>
        <p:nvPicPr>
          <p:cNvPr id="46" name="Picture 2" descr="h_t_xyArea_vs_t_xyPulseH_w_sel_1.png (796×5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13" y="1222568"/>
            <a:ext cx="4397502" cy="3160014"/>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6" name="Picture 65" descr="h_b_xyArea_vs_b_xyPulseH_w_sel_1.png (796×57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2729" y="1222568"/>
            <a:ext cx="4397502" cy="316001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9" name="TextBox 158"/>
          <p:cNvSpPr txBox="1"/>
          <p:nvPr/>
        </p:nvSpPr>
        <p:spPr>
          <a:xfrm>
            <a:off x="610435" y="1430152"/>
            <a:ext cx="1288368"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2.4</a:t>
            </a:r>
            <a:r>
              <a:rPr lang="en-US" sz="1600" b="1" dirty="0" smtClean="0">
                <a:solidFill>
                  <a:srgbClr val="FF6600"/>
                </a:solidFill>
                <a:latin typeface="Times New Roman" panose="02020603050405020304" pitchFamily="18" charset="0"/>
                <a:cs typeface="Times New Roman" panose="02020603050405020304" pitchFamily="18" charset="0"/>
              </a:rPr>
              <a:t>%</a:t>
            </a:r>
            <a:r>
              <a:rPr lang="en-US" sz="1600" dirty="0" smtClean="0">
                <a:solidFill>
                  <a:srgbClr val="FF6600"/>
                </a:solidFill>
                <a:latin typeface="Times New Roman" panose="02020603050405020304" pitchFamily="18" charset="0"/>
                <a:cs typeface="Times New Roman" panose="02020603050405020304" pitchFamily="18" charset="0"/>
              </a:rPr>
              <a:t> </a:t>
            </a:r>
            <a:r>
              <a:rPr lang="en-US" sz="1600" dirty="0" smtClean="0">
                <a:solidFill>
                  <a:srgbClr val="FF6600"/>
                </a:solidFill>
                <a:latin typeface="Times New Roman" panose="02020603050405020304" pitchFamily="18" charset="0"/>
                <a:cs typeface="Times New Roman" panose="02020603050405020304" pitchFamily="18" charset="0"/>
              </a:rPr>
              <a:t>of events </a:t>
            </a:r>
            <a:r>
              <a:rPr lang="en-US" sz="1600" dirty="0" smtClean="0">
                <a:solidFill>
                  <a:srgbClr val="FF6600"/>
                </a:solidFill>
                <a:latin typeface="Times New Roman" panose="02020603050405020304" pitchFamily="18" charset="0"/>
                <a:cs typeface="Times New Roman" panose="02020603050405020304" pitchFamily="18" charset="0"/>
              </a:rPr>
              <a:t>h</a:t>
            </a:r>
            <a:endParaRPr lang="en-US" sz="1600" dirty="0">
              <a:solidFill>
                <a:srgbClr val="FF6600"/>
              </a:solidFill>
              <a:latin typeface="Times New Roman" panose="02020603050405020304" pitchFamily="18" charset="0"/>
              <a:cs typeface="Times New Roman" panose="02020603050405020304" pitchFamily="18" charset="0"/>
            </a:endParaRPr>
          </a:p>
        </p:txBody>
      </p:sp>
      <p:sp>
        <p:nvSpPr>
          <p:cNvPr id="160" name="TextBox 159"/>
          <p:cNvSpPr txBox="1"/>
          <p:nvPr/>
        </p:nvSpPr>
        <p:spPr>
          <a:xfrm>
            <a:off x="5174922" y="1430152"/>
            <a:ext cx="1295596" cy="584775"/>
          </a:xfrm>
          <a:prstGeom prst="rect">
            <a:avLst/>
          </a:prstGeom>
          <a:noFill/>
        </p:spPr>
        <p:txBody>
          <a:bodyPr wrap="square" rtlCol="0">
            <a:spAutoFit/>
          </a:bodyPr>
          <a:lstStyle/>
          <a:p>
            <a:r>
              <a:rPr lang="en-US" sz="1600" b="1" dirty="0" smtClean="0">
                <a:solidFill>
                  <a:srgbClr val="FF6600"/>
                </a:solidFill>
                <a:latin typeface="Times New Roman" panose="02020603050405020304" pitchFamily="18" charset="0"/>
                <a:cs typeface="Times New Roman" panose="02020603050405020304" pitchFamily="18" charset="0"/>
              </a:rPr>
              <a:t>97.6</a:t>
            </a:r>
            <a:r>
              <a:rPr lang="en-US" sz="1600" b="1" dirty="0" smtClean="0">
                <a:solidFill>
                  <a:srgbClr val="FF6600"/>
                </a:solidFill>
                <a:latin typeface="Times New Roman" panose="02020603050405020304" pitchFamily="18" charset="0"/>
                <a:cs typeface="Times New Roman" panose="02020603050405020304" pitchFamily="18" charset="0"/>
              </a:rPr>
              <a:t>%</a:t>
            </a:r>
            <a:r>
              <a:rPr lang="en-US" sz="1600" dirty="0" smtClean="0">
                <a:solidFill>
                  <a:srgbClr val="FF6600"/>
                </a:solidFill>
                <a:latin typeface="Times New Roman" panose="02020603050405020304" pitchFamily="18" charset="0"/>
                <a:cs typeface="Times New Roman" panose="02020603050405020304" pitchFamily="18" charset="0"/>
              </a:rPr>
              <a:t> </a:t>
            </a:r>
            <a:r>
              <a:rPr lang="en-US" sz="1600" dirty="0" smtClean="0">
                <a:solidFill>
                  <a:srgbClr val="FF6600"/>
                </a:solidFill>
                <a:latin typeface="Times New Roman" panose="02020603050405020304" pitchFamily="18" charset="0"/>
                <a:cs typeface="Times New Roman" panose="02020603050405020304" pitchFamily="18" charset="0"/>
              </a:rPr>
              <a:t>of events </a:t>
            </a:r>
            <a:endParaRPr lang="en-US" sz="1600" dirty="0">
              <a:solidFill>
                <a:srgbClr val="FF6600"/>
              </a:solidFill>
              <a:latin typeface="Times New Roman" panose="02020603050405020304" pitchFamily="18" charset="0"/>
              <a:cs typeface="Times New Roman" panose="02020603050405020304" pitchFamily="18" charset="0"/>
            </a:endParaRPr>
          </a:p>
        </p:txBody>
      </p:sp>
      <p:grpSp>
        <p:nvGrpSpPr>
          <p:cNvPr id="4" name="Group 3"/>
          <p:cNvGrpSpPr/>
          <p:nvPr/>
        </p:nvGrpSpPr>
        <p:grpSpPr>
          <a:xfrm>
            <a:off x="534813" y="3039596"/>
            <a:ext cx="1401471" cy="1022204"/>
            <a:chOff x="534813" y="3039596"/>
            <a:chExt cx="1401471" cy="1022204"/>
          </a:xfrm>
        </p:grpSpPr>
        <p:sp>
          <p:nvSpPr>
            <p:cNvPr id="161" name="Oval 160"/>
            <p:cNvSpPr/>
            <p:nvPr/>
          </p:nvSpPr>
          <p:spPr>
            <a:xfrm rot="19802430">
              <a:off x="534813" y="3039596"/>
              <a:ext cx="648929" cy="374525"/>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cxnSp>
          <p:nvCxnSpPr>
            <p:cNvPr id="162" name="Straight Arrow Connector 161"/>
            <p:cNvCxnSpPr/>
            <p:nvPr/>
          </p:nvCxnSpPr>
          <p:spPr>
            <a:xfrm flipH="1" flipV="1">
              <a:off x="1006615" y="3344572"/>
              <a:ext cx="174783" cy="378674"/>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sp>
          <p:nvSpPr>
            <p:cNvPr id="163" name="TextBox 162"/>
            <p:cNvSpPr txBox="1"/>
            <p:nvPr/>
          </p:nvSpPr>
          <p:spPr>
            <a:xfrm>
              <a:off x="776078" y="3723246"/>
              <a:ext cx="1160206" cy="338554"/>
            </a:xfrm>
            <a:prstGeom prst="rect">
              <a:avLst/>
            </a:prstGeom>
            <a:noFill/>
          </p:spPr>
          <p:txBody>
            <a:bodyPr wrap="square" rtlCol="0">
              <a:spAutoFit/>
            </a:bodyPr>
            <a:lstStyle/>
            <a:p>
              <a:r>
                <a:rPr lang="en-US" sz="1600" dirty="0" smtClean="0">
                  <a:solidFill>
                    <a:srgbClr val="FF6600"/>
                  </a:solidFill>
                  <a:latin typeface="Times New Roman" panose="02020603050405020304" pitchFamily="18" charset="0"/>
                  <a:cs typeface="Times New Roman" panose="02020603050405020304" pitchFamily="18" charset="0"/>
                </a:rPr>
                <a:t>28 events</a:t>
              </a:r>
              <a:endParaRPr lang="en-US" sz="1600" dirty="0">
                <a:solidFill>
                  <a:srgbClr val="FF6600"/>
                </a:solidFill>
                <a:latin typeface="Times New Roman" panose="02020603050405020304" pitchFamily="18" charset="0"/>
                <a:cs typeface="Times New Roman" panose="02020603050405020304" pitchFamily="18" charset="0"/>
              </a:endParaRPr>
            </a:p>
          </p:txBody>
        </p:sp>
      </p:grpSp>
      <p:grpSp>
        <p:nvGrpSpPr>
          <p:cNvPr id="164" name="Group 163"/>
          <p:cNvGrpSpPr/>
          <p:nvPr/>
        </p:nvGrpSpPr>
        <p:grpSpPr>
          <a:xfrm>
            <a:off x="7606115" y="2988424"/>
            <a:ext cx="868442" cy="943165"/>
            <a:chOff x="6255110" y="3016116"/>
            <a:chExt cx="868442" cy="943165"/>
          </a:xfrm>
        </p:grpSpPr>
        <p:grpSp>
          <p:nvGrpSpPr>
            <p:cNvPr id="165" name="Group 164"/>
            <p:cNvGrpSpPr/>
            <p:nvPr/>
          </p:nvGrpSpPr>
          <p:grpSpPr>
            <a:xfrm>
              <a:off x="6255110" y="3016116"/>
              <a:ext cx="868442" cy="942489"/>
              <a:chOff x="5906729" y="1870075"/>
              <a:chExt cx="2069689" cy="2246157"/>
            </a:xfrm>
          </p:grpSpPr>
          <p:sp>
            <p:nvSpPr>
              <p:cNvPr id="168" name="Rectangle 167"/>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9" name="Rectangle 168"/>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0" name="Rectangle 169"/>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1" name="Rectangle 170"/>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2" name="Rectangle 171"/>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3" name="Rectangle 172"/>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4" name="Rectangle 173"/>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5" name="Rectangle 174"/>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6" name="Rectangle 175"/>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7" name="Rectangle 176"/>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166" name="Rectangle 165"/>
            <p:cNvSpPr/>
            <p:nvPr/>
          </p:nvSpPr>
          <p:spPr>
            <a:xfrm>
              <a:off x="6546791" y="3016998"/>
              <a:ext cx="276416" cy="27641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7" name="Rectangle 166"/>
            <p:cNvSpPr/>
            <p:nvPr/>
          </p:nvSpPr>
          <p:spPr>
            <a:xfrm>
              <a:off x="6544410" y="3682864"/>
              <a:ext cx="276416" cy="27641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grpSp>
        <p:nvGrpSpPr>
          <p:cNvPr id="195" name="Group 194"/>
          <p:cNvGrpSpPr>
            <a:grpSpLocks noChangeAspect="1"/>
          </p:cNvGrpSpPr>
          <p:nvPr/>
        </p:nvGrpSpPr>
        <p:grpSpPr>
          <a:xfrm>
            <a:off x="1751025" y="3015232"/>
            <a:ext cx="2643250" cy="942489"/>
            <a:chOff x="7481046" y="1512042"/>
            <a:chExt cx="6299445" cy="2246157"/>
          </a:xfrm>
        </p:grpSpPr>
        <p:grpSp>
          <p:nvGrpSpPr>
            <p:cNvPr id="196" name="Group 195"/>
            <p:cNvGrpSpPr/>
            <p:nvPr/>
          </p:nvGrpSpPr>
          <p:grpSpPr>
            <a:xfrm>
              <a:off x="7481046" y="1512042"/>
              <a:ext cx="2069689" cy="2246157"/>
              <a:chOff x="5906729" y="1870075"/>
              <a:chExt cx="2069689" cy="2246157"/>
            </a:xfrm>
          </p:grpSpPr>
          <p:sp>
            <p:nvSpPr>
              <p:cNvPr id="201" name="Rectangle 200"/>
              <p:cNvSpPr/>
              <p:nvPr/>
            </p:nvSpPr>
            <p:spPr>
              <a:xfrm>
                <a:off x="5906729"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2" name="Rectangle 201"/>
              <p:cNvSpPr/>
              <p:nvPr/>
            </p:nvSpPr>
            <p:spPr>
              <a:xfrm>
                <a:off x="6612193" y="1870075"/>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3" name="Rectangle 202"/>
              <p:cNvSpPr/>
              <p:nvPr/>
            </p:nvSpPr>
            <p:spPr>
              <a:xfrm>
                <a:off x="7317657" y="1870075"/>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4" name="Rectangle 203"/>
              <p:cNvSpPr/>
              <p:nvPr/>
            </p:nvSpPr>
            <p:spPr>
              <a:xfrm>
                <a:off x="5906729"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5" name="Rectangle 204"/>
              <p:cNvSpPr/>
              <p:nvPr/>
            </p:nvSpPr>
            <p:spPr>
              <a:xfrm>
                <a:off x="6612193" y="2663773"/>
                <a:ext cx="658761" cy="65876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6" name="Rectangle 205"/>
              <p:cNvSpPr/>
              <p:nvPr/>
            </p:nvSpPr>
            <p:spPr>
              <a:xfrm>
                <a:off x="7317657" y="2663773"/>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7" name="Rectangle 206"/>
              <p:cNvSpPr/>
              <p:nvPr/>
            </p:nvSpPr>
            <p:spPr>
              <a:xfrm>
                <a:off x="5906729"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8" name="Rectangle 207"/>
              <p:cNvSpPr/>
              <p:nvPr/>
            </p:nvSpPr>
            <p:spPr>
              <a:xfrm>
                <a:off x="6612193"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9" name="Rectangle 208"/>
              <p:cNvSpPr/>
              <p:nvPr/>
            </p:nvSpPr>
            <p:spPr>
              <a:xfrm>
                <a:off x="7317657" y="3457471"/>
                <a:ext cx="658761" cy="65876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10" name="Rectangle 209"/>
              <p:cNvSpPr/>
              <p:nvPr/>
            </p:nvSpPr>
            <p:spPr>
              <a:xfrm>
                <a:off x="5906729" y="2560689"/>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11" name="Rectangle 210"/>
              <p:cNvSpPr/>
              <p:nvPr/>
            </p:nvSpPr>
            <p:spPr>
              <a:xfrm>
                <a:off x="5906729" y="3354387"/>
                <a:ext cx="2069689" cy="71231"/>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sp>
          <p:nvSpPr>
            <p:cNvPr id="197" name="TextBox 196"/>
            <p:cNvSpPr txBox="1"/>
            <p:nvPr/>
          </p:nvSpPr>
          <p:spPr>
            <a:xfrm>
              <a:off x="9908677" y="1829956"/>
              <a:ext cx="3871814"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Li-free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198" name="Straight Arrow Connector 197"/>
            <p:cNvCxnSpPr/>
            <p:nvPr/>
          </p:nvCxnSpPr>
          <p:spPr>
            <a:xfrm flipH="1">
              <a:off x="9610307" y="3027015"/>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sp>
          <p:nvSpPr>
            <p:cNvPr id="199" name="TextBox 198"/>
            <p:cNvSpPr txBox="1"/>
            <p:nvPr/>
          </p:nvSpPr>
          <p:spPr>
            <a:xfrm>
              <a:off x="9933848" y="2581199"/>
              <a:ext cx="2599649" cy="806848"/>
            </a:xfrm>
            <a:prstGeom prst="rect">
              <a:avLst/>
            </a:prstGeom>
            <a:noFill/>
          </p:spPr>
          <p:txBody>
            <a:bodyPr wrap="square" rtlCol="0">
              <a:spAutoFit/>
            </a:bodyPr>
            <a:lstStyle/>
            <a:p>
              <a:r>
                <a:rPr lang="en-US" sz="1600" baseline="30000" dirty="0" smtClean="0">
                  <a:solidFill>
                    <a:srgbClr val="FF6600"/>
                  </a:solidFill>
                  <a:latin typeface="Times New Roman" panose="02020603050405020304" pitchFamily="18" charset="0"/>
                  <a:cs typeface="Times New Roman" panose="02020603050405020304" pitchFamily="18" charset="0"/>
                </a:rPr>
                <a:t>6</a:t>
              </a:r>
              <a:r>
                <a:rPr lang="en-US" sz="1600" dirty="0" smtClean="0">
                  <a:solidFill>
                    <a:srgbClr val="FF6600"/>
                  </a:solidFill>
                  <a:latin typeface="Times New Roman" panose="02020603050405020304" pitchFamily="18" charset="0"/>
                  <a:cs typeface="Times New Roman" panose="02020603050405020304" pitchFamily="18" charset="0"/>
                </a:rPr>
                <a:t>Li sheet</a:t>
              </a:r>
              <a:endParaRPr lang="en-US" sz="1600" dirty="0">
                <a:solidFill>
                  <a:srgbClr val="FF6600"/>
                </a:solidFill>
                <a:latin typeface="Times New Roman" panose="02020603050405020304" pitchFamily="18" charset="0"/>
                <a:cs typeface="Times New Roman" panose="02020603050405020304" pitchFamily="18" charset="0"/>
              </a:endParaRPr>
            </a:p>
          </p:txBody>
        </p:sp>
        <p:cxnSp>
          <p:nvCxnSpPr>
            <p:cNvPr id="200" name="Straight Arrow Connector 199"/>
            <p:cNvCxnSpPr/>
            <p:nvPr/>
          </p:nvCxnSpPr>
          <p:spPr>
            <a:xfrm flipH="1">
              <a:off x="9619014" y="2251944"/>
              <a:ext cx="457200" cy="0"/>
            </a:xfrm>
            <a:prstGeom prst="straightConnector1">
              <a:avLst/>
            </a:prstGeom>
            <a:ln>
              <a:solidFill>
                <a:srgbClr val="FF6600"/>
              </a:solidFill>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77280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Jonathan Link</a:t>
            </a:r>
            <a:endParaRPr lang="en-US"/>
          </a:p>
        </p:txBody>
      </p:sp>
      <p:sp>
        <p:nvSpPr>
          <p:cNvPr id="5" name="Title 1"/>
          <p:cNvSpPr txBox="1">
            <a:spLocks/>
          </p:cNvSpPr>
          <p:nvPr/>
        </p:nvSpPr>
        <p:spPr>
          <a:xfrm>
            <a:off x="-3314" y="1"/>
            <a:ext cx="9147313" cy="6858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en-US" sz="3600" kern="0" dirty="0" smtClean="0">
                <a:solidFill>
                  <a:schemeClr val="bg1"/>
                </a:solidFill>
                <a:effectLst>
                  <a:outerShdw blurRad="38100" dist="38100" dir="2700000" algn="tl">
                    <a:srgbClr val="000000">
                      <a:alpha val="43137"/>
                    </a:srgbClr>
                  </a:outerShdw>
                </a:effectLst>
              </a:rPr>
              <a:t>Design Studies with </a:t>
            </a:r>
            <a:r>
              <a:rPr lang="en-US" sz="3600" kern="0" dirty="0" err="1" smtClean="0">
                <a:solidFill>
                  <a:schemeClr val="bg1"/>
                </a:solidFill>
                <a:effectLst>
                  <a:outerShdw blurRad="38100" dist="38100" dir="2700000" algn="tl">
                    <a:srgbClr val="000000">
                      <a:alpha val="43137"/>
                    </a:srgbClr>
                  </a:outerShdw>
                </a:effectLst>
              </a:rPr>
              <a:t>MicroCHANDLER</a:t>
            </a:r>
            <a:endParaRPr lang="en-US" sz="3600" kern="0" dirty="0">
              <a:solidFill>
                <a:schemeClr val="bg1"/>
              </a:solidFill>
              <a:effectLst>
                <a:outerShdw blurRad="38100" dist="38100" dir="2700000" algn="tl">
                  <a:srgbClr val="000000">
                    <a:alpha val="43137"/>
                  </a:srgbClr>
                </a:outerShdw>
              </a:effectLst>
            </a:endParaRPr>
          </a:p>
        </p:txBody>
      </p:sp>
      <p:sp>
        <p:nvSpPr>
          <p:cNvPr id="9" name="TextBox 8"/>
          <p:cNvSpPr txBox="1"/>
          <p:nvPr/>
        </p:nvSpPr>
        <p:spPr>
          <a:xfrm>
            <a:off x="318654" y="781381"/>
            <a:ext cx="8483513" cy="5324535"/>
          </a:xfrm>
          <a:prstGeom prst="rect">
            <a:avLst/>
          </a:prstGeom>
          <a:noFill/>
        </p:spPr>
        <p:txBody>
          <a:bodyPr wrap="square" rtlCol="0">
            <a:spAutoFit/>
          </a:bodyPr>
          <a:lstStyle/>
          <a:p>
            <a:pPr>
              <a:spcAft>
                <a:spcPts val="1800"/>
              </a:spcAft>
            </a:pPr>
            <a:r>
              <a:rPr lang="en-US" sz="2000" dirty="0" smtClean="0">
                <a:solidFill>
                  <a:srgbClr val="2A3674"/>
                </a:solidFill>
              </a:rPr>
              <a:t>The first </a:t>
            </a:r>
            <a:r>
              <a:rPr lang="en-US" sz="2000" dirty="0" err="1" smtClean="0">
                <a:solidFill>
                  <a:srgbClr val="2A3674"/>
                </a:solidFill>
              </a:rPr>
              <a:t>MicroCHANDLER</a:t>
            </a:r>
            <a:r>
              <a:rPr lang="en-US" sz="2000" dirty="0" smtClean="0">
                <a:solidFill>
                  <a:srgbClr val="2A3674"/>
                </a:solidFill>
              </a:rPr>
              <a:t> prototype was built with $5,000 as a preliminary  feasibility study. </a:t>
            </a:r>
          </a:p>
          <a:p>
            <a:pPr>
              <a:spcAft>
                <a:spcPts val="1800"/>
              </a:spcAft>
            </a:pPr>
            <a:r>
              <a:rPr lang="en-US" sz="2000" dirty="0" smtClean="0">
                <a:solidFill>
                  <a:srgbClr val="660000"/>
                </a:solidFill>
              </a:rPr>
              <a:t>  It used old </a:t>
            </a:r>
            <a:r>
              <a:rPr lang="en-US" sz="2000" dirty="0">
                <a:solidFill>
                  <a:srgbClr val="660000"/>
                </a:solidFill>
              </a:rPr>
              <a:t>PMTs found in the </a:t>
            </a:r>
            <a:r>
              <a:rPr lang="en-US" sz="2000" dirty="0" smtClean="0">
                <a:solidFill>
                  <a:srgbClr val="660000"/>
                </a:solidFill>
              </a:rPr>
              <a:t>basement.</a:t>
            </a:r>
            <a:endParaRPr lang="en-US" sz="2000" dirty="0">
              <a:solidFill>
                <a:srgbClr val="660000"/>
              </a:solidFill>
            </a:endParaRPr>
          </a:p>
          <a:p>
            <a:pPr>
              <a:spcAft>
                <a:spcPts val="1800"/>
              </a:spcAft>
            </a:pPr>
            <a:r>
              <a:rPr lang="en-US" sz="2000" dirty="0" smtClean="0">
                <a:solidFill>
                  <a:srgbClr val="660000"/>
                </a:solidFill>
              </a:rPr>
              <a:t>  It </a:t>
            </a:r>
            <a:r>
              <a:rPr lang="en-US" sz="2000" dirty="0">
                <a:solidFill>
                  <a:srgbClr val="660000"/>
                </a:solidFill>
              </a:rPr>
              <a:t>was not </a:t>
            </a:r>
            <a:r>
              <a:rPr lang="en-US" sz="2000" dirty="0" smtClean="0">
                <a:solidFill>
                  <a:srgbClr val="660000"/>
                </a:solidFill>
              </a:rPr>
              <a:t>designed to be light tight</a:t>
            </a:r>
            <a:r>
              <a:rPr lang="en-US" sz="2000" dirty="0">
                <a:solidFill>
                  <a:srgbClr val="660000"/>
                </a:solidFill>
              </a:rPr>
              <a:t>.</a:t>
            </a:r>
          </a:p>
          <a:p>
            <a:r>
              <a:rPr lang="en-US" sz="2000" dirty="0" smtClean="0">
                <a:solidFill>
                  <a:srgbClr val="660000"/>
                </a:solidFill>
              </a:rPr>
              <a:t>  It </a:t>
            </a:r>
            <a:r>
              <a:rPr lang="en-US" sz="2000" dirty="0">
                <a:solidFill>
                  <a:srgbClr val="660000"/>
                </a:solidFill>
              </a:rPr>
              <a:t>had no </a:t>
            </a:r>
            <a:r>
              <a:rPr lang="en-US" sz="2000" dirty="0" smtClean="0">
                <a:solidFill>
                  <a:srgbClr val="660000"/>
                </a:solidFill>
              </a:rPr>
              <a:t>light guide to match the 62 mm</a:t>
            </a:r>
          </a:p>
          <a:p>
            <a:pPr>
              <a:spcAft>
                <a:spcPts val="1800"/>
              </a:spcAft>
            </a:pPr>
            <a:r>
              <a:rPr lang="en-US" sz="2000" dirty="0" smtClean="0">
                <a:solidFill>
                  <a:srgbClr val="660000"/>
                </a:solidFill>
              </a:rPr>
              <a:t>  cube to the 51 mm PMT</a:t>
            </a:r>
            <a:endParaRPr lang="en-US" sz="2000" dirty="0">
              <a:solidFill>
                <a:srgbClr val="660000"/>
              </a:solidFill>
            </a:endParaRPr>
          </a:p>
          <a:p>
            <a:pPr>
              <a:spcBef>
                <a:spcPts val="1200"/>
              </a:spcBef>
              <a:spcAft>
                <a:spcPts val="1200"/>
              </a:spcAft>
            </a:pPr>
            <a:r>
              <a:rPr lang="en-US" sz="2000" dirty="0" smtClean="0">
                <a:solidFill>
                  <a:srgbClr val="2A3674"/>
                </a:solidFill>
              </a:rPr>
              <a:t>For the full-scale detector we intend to use</a:t>
            </a:r>
          </a:p>
          <a:p>
            <a:r>
              <a:rPr lang="en-US" sz="2000" dirty="0" smtClean="0">
                <a:solidFill>
                  <a:srgbClr val="660000"/>
                </a:solidFill>
              </a:rPr>
              <a:t>  High Q.E. PMTs with good linearity over a </a:t>
            </a:r>
          </a:p>
          <a:p>
            <a:pPr>
              <a:spcAft>
                <a:spcPts val="1200"/>
              </a:spcAft>
            </a:pPr>
            <a:r>
              <a:rPr lang="en-US" sz="2000" dirty="0" smtClean="0">
                <a:solidFill>
                  <a:srgbClr val="660000"/>
                </a:solidFill>
              </a:rPr>
              <a:t>  Wide range (Hamamatsu R6231-100),</a:t>
            </a:r>
          </a:p>
          <a:p>
            <a:pPr>
              <a:spcAft>
                <a:spcPts val="1200"/>
              </a:spcAft>
            </a:pPr>
            <a:r>
              <a:rPr lang="en-US" sz="2000" dirty="0" smtClean="0">
                <a:solidFill>
                  <a:srgbClr val="660000"/>
                </a:solidFill>
              </a:rPr>
              <a:t>  A light tight mechanical structure, and </a:t>
            </a:r>
          </a:p>
          <a:p>
            <a:r>
              <a:rPr lang="en-US" sz="2000" dirty="0">
                <a:solidFill>
                  <a:srgbClr val="660000"/>
                </a:solidFill>
              </a:rPr>
              <a:t> </a:t>
            </a:r>
            <a:r>
              <a:rPr lang="en-US" sz="2000" dirty="0" smtClean="0">
                <a:solidFill>
                  <a:srgbClr val="660000"/>
                </a:solidFill>
              </a:rPr>
              <a:t> A compound parabolic light guide which boosts the</a:t>
            </a:r>
          </a:p>
          <a:p>
            <a:pPr>
              <a:spcAft>
                <a:spcPts val="1200"/>
              </a:spcAft>
            </a:pPr>
            <a:r>
              <a:rPr lang="en-US" sz="2000" dirty="0" smtClean="0">
                <a:solidFill>
                  <a:srgbClr val="660000"/>
                </a:solidFill>
              </a:rPr>
              <a:t>  light collection by 64%.</a:t>
            </a:r>
            <a:endParaRPr lang="en-US" sz="2000" dirty="0">
              <a:solidFill>
                <a:srgbClr val="660000"/>
              </a:solidFill>
            </a:endParaRPr>
          </a:p>
        </p:txBody>
      </p:sp>
      <p:pic>
        <p:nvPicPr>
          <p:cNvPr id="3074" name="Picture 2" descr="C:\Users\jmlink\Documents\Chandler\Photos\IMG_047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9541" y="1254914"/>
            <a:ext cx="4423201" cy="331740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877" y="4640683"/>
            <a:ext cx="2221906" cy="1815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791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Jonathan Link</a:t>
            </a:r>
            <a:endParaRPr lang="en-US"/>
          </a:p>
        </p:txBody>
      </p:sp>
      <p:sp>
        <p:nvSpPr>
          <p:cNvPr id="5" name="Title 1"/>
          <p:cNvSpPr txBox="1">
            <a:spLocks/>
          </p:cNvSpPr>
          <p:nvPr/>
        </p:nvSpPr>
        <p:spPr>
          <a:xfrm>
            <a:off x="-3314" y="1"/>
            <a:ext cx="9147313" cy="6858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en-US" sz="3600" kern="0" dirty="0" smtClean="0">
                <a:solidFill>
                  <a:schemeClr val="bg1"/>
                </a:solidFill>
                <a:effectLst>
                  <a:outerShdw blurRad="38100" dist="38100" dir="2700000" algn="tl">
                    <a:srgbClr val="000000">
                      <a:alpha val="43137"/>
                    </a:srgbClr>
                  </a:outerShdw>
                </a:effectLst>
              </a:rPr>
              <a:t>Design Studies with </a:t>
            </a:r>
            <a:r>
              <a:rPr lang="en-US" sz="3600" kern="0" dirty="0" err="1" smtClean="0">
                <a:solidFill>
                  <a:schemeClr val="bg1"/>
                </a:solidFill>
                <a:effectLst>
                  <a:outerShdw blurRad="38100" dist="38100" dir="2700000" algn="tl">
                    <a:srgbClr val="000000">
                      <a:alpha val="43137"/>
                    </a:srgbClr>
                  </a:outerShdw>
                </a:effectLst>
              </a:rPr>
              <a:t>MicroCHANDLER</a:t>
            </a:r>
            <a:endParaRPr lang="en-US" sz="3600" kern="0" dirty="0">
              <a:solidFill>
                <a:schemeClr val="bg1"/>
              </a:solidFill>
              <a:effectLst>
                <a:outerShdw blurRad="38100" dist="38100" dir="2700000" algn="tl">
                  <a:srgbClr val="000000">
                    <a:alpha val="43137"/>
                  </a:srgbClr>
                </a:outerShdw>
              </a:effectLst>
            </a:endParaRPr>
          </a:p>
        </p:txBody>
      </p:sp>
      <p:pic>
        <p:nvPicPr>
          <p:cNvPr id="6" name="Picture 2" descr="C:\Users\jmlink\Pictures\2016-11-18\00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428" t="17286" r="3714" b="9856"/>
          <a:stretch/>
        </p:blipFill>
        <p:spPr bwMode="auto">
          <a:xfrm>
            <a:off x="5115716" y="2074585"/>
            <a:ext cx="4028283" cy="44039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83030"/>
            <a:ext cx="5115717" cy="2877590"/>
          </a:xfrm>
          <a:prstGeom prst="rect">
            <a:avLst/>
          </a:prstGeom>
        </p:spPr>
      </p:pic>
      <p:sp>
        <p:nvSpPr>
          <p:cNvPr id="9" name="TextBox 8"/>
          <p:cNvSpPr txBox="1"/>
          <p:nvPr/>
        </p:nvSpPr>
        <p:spPr>
          <a:xfrm>
            <a:off x="318655" y="764291"/>
            <a:ext cx="8557490" cy="5632311"/>
          </a:xfrm>
          <a:prstGeom prst="rect">
            <a:avLst/>
          </a:prstGeom>
          <a:noFill/>
        </p:spPr>
        <p:txBody>
          <a:bodyPr wrap="square" rtlCol="0">
            <a:spAutoFit/>
          </a:bodyPr>
          <a:lstStyle/>
          <a:p>
            <a:pPr>
              <a:spcAft>
                <a:spcPts val="1200"/>
              </a:spcAft>
            </a:pPr>
            <a:r>
              <a:rPr lang="en-US" sz="2000" dirty="0">
                <a:solidFill>
                  <a:srgbClr val="2A3674"/>
                </a:solidFill>
              </a:rPr>
              <a:t>W</a:t>
            </a:r>
            <a:r>
              <a:rPr lang="en-US" sz="2000" dirty="0" smtClean="0">
                <a:solidFill>
                  <a:srgbClr val="2A3674"/>
                </a:solidFill>
              </a:rPr>
              <a:t>e built a new </a:t>
            </a:r>
            <a:r>
              <a:rPr lang="en-US" sz="2000" dirty="0" err="1" smtClean="0">
                <a:solidFill>
                  <a:srgbClr val="2A3674"/>
                </a:solidFill>
              </a:rPr>
              <a:t>MicroCHANDLER</a:t>
            </a:r>
            <a:r>
              <a:rPr lang="en-US" sz="2000" dirty="0" smtClean="0">
                <a:solidFill>
                  <a:srgbClr val="2A3674"/>
                </a:solidFill>
              </a:rPr>
              <a:t> with a fully engineered mechanical structure.</a:t>
            </a:r>
            <a:endParaRPr lang="en-US" sz="2000" dirty="0" smtClean="0">
              <a:solidFill>
                <a:srgbClr val="2A3674"/>
              </a:solidFill>
            </a:endParaRPr>
          </a:p>
          <a:p>
            <a:pPr>
              <a:spcAft>
                <a:spcPts val="1200"/>
              </a:spcAft>
            </a:pPr>
            <a:r>
              <a:rPr lang="en-US" sz="2000" dirty="0" smtClean="0">
                <a:solidFill>
                  <a:srgbClr val="660000"/>
                </a:solidFill>
              </a:rPr>
              <a:t>Half of the PMTs in the new design are Hamamatsu R6231-100 with acrylic light guides.</a:t>
            </a:r>
          </a:p>
          <a:p>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pPr>
              <a:spcAft>
                <a:spcPts val="1200"/>
              </a:spcAft>
            </a:pPr>
            <a:endParaRPr lang="en-US" sz="2000" dirty="0">
              <a:solidFill>
                <a:srgbClr val="660000"/>
              </a:solidFill>
            </a:endParaRPr>
          </a:p>
          <a:p>
            <a:pPr>
              <a:spcAft>
                <a:spcPts val="1200"/>
              </a:spcAft>
            </a:pPr>
            <a:endParaRPr lang="en-US" sz="2000" dirty="0" smtClean="0">
              <a:solidFill>
                <a:srgbClr val="660000"/>
              </a:solidFill>
            </a:endParaRPr>
          </a:p>
          <a:p>
            <a:endParaRPr lang="en-US" sz="2000" dirty="0">
              <a:solidFill>
                <a:srgbClr val="660000"/>
              </a:solidFill>
            </a:endParaRPr>
          </a:p>
          <a:p>
            <a:r>
              <a:rPr lang="en-US" sz="2000" dirty="0" err="1" smtClean="0">
                <a:solidFill>
                  <a:srgbClr val="2A3674"/>
                </a:solidFill>
              </a:rPr>
              <a:t>MicroCHANDLER</a:t>
            </a:r>
            <a:r>
              <a:rPr lang="en-US" sz="2000" dirty="0" smtClean="0">
                <a:solidFill>
                  <a:srgbClr val="2A3674"/>
                </a:solidFill>
              </a:rPr>
              <a:t> was used to test the </a:t>
            </a:r>
          </a:p>
          <a:p>
            <a:r>
              <a:rPr lang="en-US" sz="2000" dirty="0" smtClean="0">
                <a:solidFill>
                  <a:srgbClr val="2A3674"/>
                </a:solidFill>
              </a:rPr>
              <a:t>mechanical structure concept for the </a:t>
            </a:r>
          </a:p>
          <a:p>
            <a:r>
              <a:rPr lang="en-US" sz="2000" dirty="0" smtClean="0">
                <a:solidFill>
                  <a:srgbClr val="2A3674"/>
                </a:solidFill>
              </a:rPr>
              <a:t>MiniCHANDLER detector.</a:t>
            </a:r>
          </a:p>
        </p:txBody>
      </p:sp>
    </p:spTree>
    <p:extLst>
      <p:ext uri="{BB962C8B-B14F-4D97-AF65-F5344CB8AC3E}">
        <p14:creationId xmlns:p14="http://schemas.microsoft.com/office/powerpoint/2010/main" val="27977755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Jonathan Link</a:t>
            </a:r>
            <a:endParaRPr lang="en-US"/>
          </a:p>
        </p:txBody>
      </p:sp>
      <p:grpSp>
        <p:nvGrpSpPr>
          <p:cNvPr id="7" name="Group 6"/>
          <p:cNvGrpSpPr>
            <a:grpSpLocks noChangeAspect="1"/>
          </p:cNvGrpSpPr>
          <p:nvPr/>
        </p:nvGrpSpPr>
        <p:grpSpPr>
          <a:xfrm>
            <a:off x="-13672" y="1616527"/>
            <a:ext cx="4818928" cy="3462847"/>
            <a:chOff x="295748" y="849219"/>
            <a:chExt cx="5686425" cy="4086225"/>
          </a:xfrm>
        </p:grpSpPr>
        <p:pic>
          <p:nvPicPr>
            <p:cNvPr id="8" name="Picture 2" descr="h_t_yPulseH_excess.png (796×5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748" y="849219"/>
              <a:ext cx="5686425" cy="408622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138959" y="2754146"/>
              <a:ext cx="2040331" cy="617410"/>
            </a:xfrm>
            <a:prstGeom prst="rect">
              <a:avLst/>
            </a:prstGeom>
          </p:spPr>
          <p:txBody>
            <a:bodyPr wrap="square">
              <a:spAutoFit/>
            </a:bodyPr>
            <a:lstStyle/>
            <a:p>
              <a:r>
                <a:rPr lang="en-US" sz="1400" dirty="0" smtClean="0">
                  <a:solidFill>
                    <a:srgbClr val="FFCC00"/>
                  </a:solidFill>
                  <a:latin typeface="Times New Roman" panose="02020603050405020304" pitchFamily="18" charset="0"/>
                  <a:cs typeface="Times New Roman" panose="02020603050405020304" pitchFamily="18" charset="0"/>
                </a:rPr>
                <a:t>Compton edge for</a:t>
              </a:r>
            </a:p>
            <a:p>
              <a:r>
                <a:rPr lang="en-US" sz="1400" dirty="0" smtClean="0">
                  <a:solidFill>
                    <a:srgbClr val="FFCC00"/>
                  </a:solidFill>
                  <a:latin typeface="Times New Roman" panose="02020603050405020304" pitchFamily="18" charset="0"/>
                  <a:cs typeface="Times New Roman" panose="02020603050405020304" pitchFamily="18" charset="0"/>
                </a:rPr>
                <a:t> 1.27 MeV gamma</a:t>
              </a:r>
              <a:endParaRPr lang="en-US" sz="1400" dirty="0">
                <a:solidFill>
                  <a:srgbClr val="FFCC00"/>
                </a:solidFill>
                <a:latin typeface="Times New Roman" panose="02020603050405020304" pitchFamily="18" charset="0"/>
                <a:cs typeface="Times New Roman" panose="02020603050405020304" pitchFamily="18" charset="0"/>
              </a:endParaRPr>
            </a:p>
          </p:txBody>
        </p:sp>
        <p:cxnSp>
          <p:nvCxnSpPr>
            <p:cNvPr id="10" name="Straight Connector 9"/>
            <p:cNvCxnSpPr/>
            <p:nvPr/>
          </p:nvCxnSpPr>
          <p:spPr>
            <a:xfrm>
              <a:off x="3303638" y="3743838"/>
              <a:ext cx="0" cy="678426"/>
            </a:xfrm>
            <a:prstGeom prst="line">
              <a:avLst/>
            </a:prstGeom>
            <a:ln w="635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1638191" y="1967022"/>
              <a:ext cx="0" cy="2468880"/>
            </a:xfrm>
            <a:prstGeom prst="line">
              <a:avLst/>
            </a:prstGeom>
            <a:ln w="6350"/>
          </p:spPr>
          <p:style>
            <a:lnRef idx="1">
              <a:schemeClr val="dk1"/>
            </a:lnRef>
            <a:fillRef idx="0">
              <a:schemeClr val="dk1"/>
            </a:fillRef>
            <a:effectRef idx="0">
              <a:schemeClr val="dk1"/>
            </a:effectRef>
            <a:fontRef idx="minor">
              <a:schemeClr val="tx1"/>
            </a:fontRef>
          </p:style>
        </p:cxnSp>
        <p:sp>
          <p:nvSpPr>
            <p:cNvPr id="12" name="Rectangle 11"/>
            <p:cNvSpPr/>
            <p:nvPr/>
          </p:nvSpPr>
          <p:spPr>
            <a:xfrm>
              <a:off x="1951143" y="1788067"/>
              <a:ext cx="1774329" cy="617410"/>
            </a:xfrm>
            <a:prstGeom prst="rect">
              <a:avLst/>
            </a:prstGeom>
          </p:spPr>
          <p:txBody>
            <a:bodyPr wrap="square">
              <a:spAutoFit/>
            </a:bodyPr>
            <a:lstStyle/>
            <a:p>
              <a:r>
                <a:rPr lang="en-US" sz="1400" dirty="0" smtClean="0">
                  <a:solidFill>
                    <a:srgbClr val="FFCC00"/>
                  </a:solidFill>
                  <a:latin typeface="Times New Roman" panose="02020603050405020304" pitchFamily="18" charset="0"/>
                  <a:cs typeface="Times New Roman" panose="02020603050405020304" pitchFamily="18" charset="0"/>
                </a:rPr>
                <a:t>Compton edge for 511 </a:t>
              </a:r>
              <a:r>
                <a:rPr lang="en-US" sz="1400" dirty="0" err="1" smtClean="0">
                  <a:solidFill>
                    <a:srgbClr val="FFCC00"/>
                  </a:solidFill>
                  <a:latin typeface="Times New Roman" panose="02020603050405020304" pitchFamily="18" charset="0"/>
                  <a:cs typeface="Times New Roman" panose="02020603050405020304" pitchFamily="18" charset="0"/>
                </a:rPr>
                <a:t>keV</a:t>
              </a:r>
              <a:r>
                <a:rPr lang="en-US" sz="1400" dirty="0" smtClean="0">
                  <a:solidFill>
                    <a:srgbClr val="FFCC00"/>
                  </a:solidFill>
                  <a:latin typeface="Times New Roman" panose="02020603050405020304" pitchFamily="18" charset="0"/>
                  <a:cs typeface="Times New Roman" panose="02020603050405020304" pitchFamily="18" charset="0"/>
                </a:rPr>
                <a:t> gamma</a:t>
              </a:r>
              <a:endParaRPr lang="en-US" sz="1400" dirty="0">
                <a:solidFill>
                  <a:srgbClr val="FFCC00"/>
                </a:solidFill>
                <a:latin typeface="Times New Roman" panose="02020603050405020304" pitchFamily="18" charset="0"/>
                <a:cs typeface="Times New Roman" panose="02020603050405020304" pitchFamily="18" charset="0"/>
              </a:endParaRPr>
            </a:p>
          </p:txBody>
        </p:sp>
        <p:cxnSp>
          <p:nvCxnSpPr>
            <p:cNvPr id="13" name="Straight Arrow Connector 12"/>
            <p:cNvCxnSpPr/>
            <p:nvPr/>
          </p:nvCxnSpPr>
          <p:spPr>
            <a:xfrm flipH="1">
              <a:off x="1657856" y="2321875"/>
              <a:ext cx="299884" cy="333562"/>
            </a:xfrm>
            <a:prstGeom prst="straightConnector1">
              <a:avLst/>
            </a:prstGeom>
            <a:ln>
              <a:solidFill>
                <a:srgbClr val="FFCC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303638" y="3370217"/>
              <a:ext cx="287534" cy="314348"/>
            </a:xfrm>
            <a:prstGeom prst="straightConnector1">
              <a:avLst/>
            </a:prstGeom>
            <a:ln>
              <a:solidFill>
                <a:srgbClr val="FFCC00"/>
              </a:solidFill>
              <a:tailEnd type="triangle"/>
            </a:ln>
          </p:spPr>
          <p:style>
            <a:lnRef idx="1">
              <a:schemeClr val="dk1"/>
            </a:lnRef>
            <a:fillRef idx="0">
              <a:schemeClr val="dk1"/>
            </a:fillRef>
            <a:effectRef idx="0">
              <a:schemeClr val="dk1"/>
            </a:effectRef>
            <a:fontRef idx="minor">
              <a:schemeClr val="tx1"/>
            </a:fontRef>
          </p:style>
        </p:cxnSp>
      </p:grpSp>
      <p:grpSp>
        <p:nvGrpSpPr>
          <p:cNvPr id="15" name="Group 14"/>
          <p:cNvGrpSpPr>
            <a:grpSpLocks noChangeAspect="1"/>
          </p:cNvGrpSpPr>
          <p:nvPr/>
        </p:nvGrpSpPr>
        <p:grpSpPr>
          <a:xfrm>
            <a:off x="4522848" y="1616527"/>
            <a:ext cx="4818928" cy="3462847"/>
            <a:chOff x="6239348" y="849219"/>
            <a:chExt cx="5686425" cy="4086225"/>
          </a:xfrm>
        </p:grpSpPr>
        <p:pic>
          <p:nvPicPr>
            <p:cNvPr id="16" name="Picture 15" descr="h_t_xPulseH_excess.png (796×5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9348" y="849219"/>
              <a:ext cx="5686425" cy="408622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9296555" y="2752808"/>
              <a:ext cx="1846520" cy="617410"/>
            </a:xfrm>
            <a:prstGeom prst="rect">
              <a:avLst/>
            </a:prstGeom>
          </p:spPr>
          <p:txBody>
            <a:bodyPr wrap="square">
              <a:spAutoFit/>
            </a:bodyPr>
            <a:lstStyle/>
            <a:p>
              <a:r>
                <a:rPr lang="en-US" sz="1400" dirty="0" smtClean="0">
                  <a:solidFill>
                    <a:srgbClr val="FFCC00"/>
                  </a:solidFill>
                  <a:latin typeface="Times New Roman" panose="02020603050405020304" pitchFamily="18" charset="0"/>
                  <a:cs typeface="Times New Roman" panose="02020603050405020304" pitchFamily="18" charset="0"/>
                </a:rPr>
                <a:t>Compton edge for</a:t>
              </a:r>
            </a:p>
            <a:p>
              <a:r>
                <a:rPr lang="en-US" sz="1400" dirty="0" smtClean="0">
                  <a:solidFill>
                    <a:srgbClr val="FFCC00"/>
                  </a:solidFill>
                  <a:latin typeface="Times New Roman" panose="02020603050405020304" pitchFamily="18" charset="0"/>
                  <a:cs typeface="Times New Roman" panose="02020603050405020304" pitchFamily="18" charset="0"/>
                </a:rPr>
                <a:t>1.27 </a:t>
              </a:r>
              <a:r>
                <a:rPr lang="en-US" sz="1400" dirty="0" smtClean="0">
                  <a:solidFill>
                    <a:srgbClr val="FFCC00"/>
                  </a:solidFill>
                  <a:latin typeface="Times New Roman" panose="02020603050405020304" pitchFamily="18" charset="0"/>
                  <a:cs typeface="Times New Roman" panose="02020603050405020304" pitchFamily="18" charset="0"/>
                </a:rPr>
                <a:t>MeV gamma</a:t>
              </a:r>
              <a:endParaRPr lang="en-US" sz="1400" dirty="0">
                <a:solidFill>
                  <a:srgbClr val="FFCC00"/>
                </a:solidFill>
                <a:latin typeface="Times New Roman" panose="02020603050405020304" pitchFamily="18" charset="0"/>
                <a:cs typeface="Times New Roman" panose="02020603050405020304" pitchFamily="18" charset="0"/>
              </a:endParaRPr>
            </a:p>
          </p:txBody>
        </p:sp>
        <p:cxnSp>
          <p:nvCxnSpPr>
            <p:cNvPr id="18" name="Straight Connector 17"/>
            <p:cNvCxnSpPr/>
            <p:nvPr/>
          </p:nvCxnSpPr>
          <p:spPr>
            <a:xfrm flipH="1">
              <a:off x="9463311" y="3500845"/>
              <a:ext cx="0" cy="947545"/>
            </a:xfrm>
            <a:prstGeom prst="line">
              <a:avLst/>
            </a:prstGeom>
            <a:ln w="6350"/>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7673300" y="1953961"/>
              <a:ext cx="0" cy="2468880"/>
            </a:xfrm>
            <a:prstGeom prst="line">
              <a:avLst/>
            </a:prstGeom>
            <a:ln w="6350"/>
          </p:spPr>
          <p:style>
            <a:lnRef idx="1">
              <a:schemeClr val="dk1"/>
            </a:lnRef>
            <a:fillRef idx="0">
              <a:schemeClr val="dk1"/>
            </a:fillRef>
            <a:effectRef idx="0">
              <a:schemeClr val="dk1"/>
            </a:effectRef>
            <a:fontRef idx="minor">
              <a:schemeClr val="tx1"/>
            </a:fontRef>
          </p:style>
        </p:cxnSp>
        <p:sp>
          <p:nvSpPr>
            <p:cNvPr id="20" name="Rectangle 19"/>
            <p:cNvSpPr/>
            <p:nvPr/>
          </p:nvSpPr>
          <p:spPr>
            <a:xfrm>
              <a:off x="8058095" y="1658317"/>
              <a:ext cx="1813280" cy="617410"/>
            </a:xfrm>
            <a:prstGeom prst="rect">
              <a:avLst/>
            </a:prstGeom>
          </p:spPr>
          <p:txBody>
            <a:bodyPr wrap="square">
              <a:spAutoFit/>
            </a:bodyPr>
            <a:lstStyle/>
            <a:p>
              <a:r>
                <a:rPr lang="en-US" sz="1400" dirty="0" smtClean="0">
                  <a:solidFill>
                    <a:srgbClr val="FFCC00"/>
                  </a:solidFill>
                  <a:latin typeface="Times New Roman" panose="02020603050405020304" pitchFamily="18" charset="0"/>
                  <a:cs typeface="Times New Roman" panose="02020603050405020304" pitchFamily="18" charset="0"/>
                </a:rPr>
                <a:t>Compton edge for 511 </a:t>
              </a:r>
              <a:r>
                <a:rPr lang="en-US" sz="1400" dirty="0" err="1" smtClean="0">
                  <a:solidFill>
                    <a:srgbClr val="FFCC00"/>
                  </a:solidFill>
                  <a:latin typeface="Times New Roman" panose="02020603050405020304" pitchFamily="18" charset="0"/>
                  <a:cs typeface="Times New Roman" panose="02020603050405020304" pitchFamily="18" charset="0"/>
                </a:rPr>
                <a:t>keV</a:t>
              </a:r>
              <a:r>
                <a:rPr lang="en-US" sz="1400" dirty="0" smtClean="0">
                  <a:solidFill>
                    <a:srgbClr val="FFCC00"/>
                  </a:solidFill>
                  <a:latin typeface="Times New Roman" panose="02020603050405020304" pitchFamily="18" charset="0"/>
                  <a:cs typeface="Times New Roman" panose="02020603050405020304" pitchFamily="18" charset="0"/>
                </a:rPr>
                <a:t> gamma</a:t>
              </a:r>
              <a:endParaRPr lang="en-US" sz="1400" dirty="0">
                <a:solidFill>
                  <a:srgbClr val="FFCC00"/>
                </a:solidFill>
                <a:latin typeface="Times New Roman" panose="02020603050405020304" pitchFamily="18" charset="0"/>
                <a:cs typeface="Times New Roman" panose="02020603050405020304" pitchFamily="18" charset="0"/>
              </a:endParaRPr>
            </a:p>
          </p:txBody>
        </p:sp>
        <p:cxnSp>
          <p:nvCxnSpPr>
            <p:cNvPr id="21" name="Straight Arrow Connector 20"/>
            <p:cNvCxnSpPr/>
            <p:nvPr/>
          </p:nvCxnSpPr>
          <p:spPr>
            <a:xfrm flipH="1">
              <a:off x="7787708" y="2055983"/>
              <a:ext cx="299884" cy="333562"/>
            </a:xfrm>
            <a:prstGeom prst="straightConnector1">
              <a:avLst/>
            </a:prstGeom>
            <a:ln>
              <a:solidFill>
                <a:srgbClr val="FFCC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9543767" y="3356467"/>
              <a:ext cx="400171" cy="414509"/>
            </a:xfrm>
            <a:prstGeom prst="straightConnector1">
              <a:avLst/>
            </a:prstGeom>
            <a:ln>
              <a:solidFill>
                <a:srgbClr val="FFCC00"/>
              </a:solidFill>
              <a:tailEnd type="triangle"/>
            </a:ln>
          </p:spPr>
          <p:style>
            <a:lnRef idx="1">
              <a:schemeClr val="dk1"/>
            </a:lnRef>
            <a:fillRef idx="0">
              <a:schemeClr val="dk1"/>
            </a:fillRef>
            <a:effectRef idx="0">
              <a:schemeClr val="dk1"/>
            </a:effectRef>
            <a:fontRef idx="minor">
              <a:schemeClr val="tx1"/>
            </a:fontRef>
          </p:style>
        </p:cxnSp>
      </p:grpSp>
      <p:sp>
        <p:nvSpPr>
          <p:cNvPr id="23" name="TextBox 22"/>
          <p:cNvSpPr txBox="1"/>
          <p:nvPr/>
        </p:nvSpPr>
        <p:spPr>
          <a:xfrm>
            <a:off x="0" y="0"/>
            <a:ext cx="91440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rPr>
              <a:t>Gamma Study in the New </a:t>
            </a:r>
            <a:r>
              <a:rPr lang="en-US" sz="3600" dirty="0" err="1" smtClean="0">
                <a:solidFill>
                  <a:schemeClr val="bg1"/>
                </a:solidFill>
                <a:effectLst>
                  <a:outerShdw blurRad="38100" dist="38100" dir="2700000" algn="tl">
                    <a:srgbClr val="000000">
                      <a:alpha val="43137"/>
                    </a:srgbClr>
                  </a:outerShdw>
                </a:effectLst>
              </a:rPr>
              <a:t>MicroCHANDLER</a:t>
            </a:r>
            <a:endParaRPr lang="en-US" sz="3600" dirty="0">
              <a:solidFill>
                <a:schemeClr val="bg1"/>
              </a:solidFill>
              <a:effectLst>
                <a:outerShdw blurRad="38100" dist="38100" dir="2700000" algn="tl">
                  <a:srgbClr val="000000">
                    <a:alpha val="43137"/>
                  </a:srgbClr>
                </a:outerShdw>
              </a:effectLst>
            </a:endParaRPr>
          </a:p>
        </p:txBody>
      </p:sp>
      <p:sp>
        <p:nvSpPr>
          <p:cNvPr id="24" name="TextBox 23"/>
          <p:cNvSpPr txBox="1"/>
          <p:nvPr/>
        </p:nvSpPr>
        <p:spPr>
          <a:xfrm>
            <a:off x="277835" y="808929"/>
            <a:ext cx="8557490" cy="4939814"/>
          </a:xfrm>
          <a:prstGeom prst="rect">
            <a:avLst/>
          </a:prstGeom>
          <a:noFill/>
        </p:spPr>
        <p:txBody>
          <a:bodyPr wrap="square" rtlCol="0">
            <a:spAutoFit/>
          </a:bodyPr>
          <a:lstStyle/>
          <a:p>
            <a:pPr>
              <a:spcAft>
                <a:spcPts val="1200"/>
              </a:spcAft>
            </a:pPr>
            <a:r>
              <a:rPr lang="en-US" sz="2000" dirty="0" smtClean="0">
                <a:solidFill>
                  <a:srgbClr val="2A3674"/>
                </a:solidFill>
              </a:rPr>
              <a:t>Using a </a:t>
            </a:r>
            <a:r>
              <a:rPr lang="en-US" sz="2000" baseline="30000" dirty="0" smtClean="0">
                <a:solidFill>
                  <a:srgbClr val="2A3674"/>
                </a:solidFill>
              </a:rPr>
              <a:t>22</a:t>
            </a:r>
            <a:r>
              <a:rPr lang="en-US" sz="2000" dirty="0" smtClean="0">
                <a:solidFill>
                  <a:srgbClr val="2A3674"/>
                </a:solidFill>
              </a:rPr>
              <a:t>Na source, we studied the detector resolution with new tubes and light guides:</a:t>
            </a: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a:solidFill>
                <a:srgbClr val="2A3674"/>
              </a:solidFill>
            </a:endParaRPr>
          </a:p>
          <a:p>
            <a:pPr>
              <a:spcBef>
                <a:spcPts val="600"/>
              </a:spcBef>
              <a:spcAft>
                <a:spcPts val="1200"/>
              </a:spcAft>
            </a:pPr>
            <a:r>
              <a:rPr lang="en-US" sz="2000" dirty="0" smtClean="0">
                <a:solidFill>
                  <a:srgbClr val="660000"/>
                </a:solidFill>
              </a:rPr>
              <a:t>The new light collection results in a significant improvement in </a:t>
            </a:r>
            <a:r>
              <a:rPr lang="en-US" sz="2000" dirty="0" smtClean="0">
                <a:solidFill>
                  <a:srgbClr val="660000"/>
                </a:solidFill>
              </a:rPr>
              <a:t>energy </a:t>
            </a:r>
            <a:r>
              <a:rPr lang="en-US" sz="2000" dirty="0" smtClean="0">
                <a:solidFill>
                  <a:srgbClr val="660000"/>
                </a:solidFill>
              </a:rPr>
              <a:t>resolution. </a:t>
            </a:r>
            <a:endParaRPr lang="en-US" sz="2000" dirty="0">
              <a:solidFill>
                <a:srgbClr val="660000"/>
              </a:solidFill>
            </a:endParaRPr>
          </a:p>
        </p:txBody>
      </p:sp>
    </p:spTree>
    <p:extLst>
      <p:ext uri="{BB962C8B-B14F-4D97-AF65-F5344CB8AC3E}">
        <p14:creationId xmlns:p14="http://schemas.microsoft.com/office/powerpoint/2010/main" val="18245751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41177"/>
            <a:ext cx="2171700" cy="493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dirty="0" smtClean="0"/>
              <a:t>Jonathan Link</a:t>
            </a:r>
            <a:endParaRPr lang="en-US" dirty="0"/>
          </a:p>
        </p:txBody>
      </p:sp>
      <p:sp>
        <p:nvSpPr>
          <p:cNvPr id="4" name="TextBox 3"/>
          <p:cNvSpPr txBox="1"/>
          <p:nvPr/>
        </p:nvSpPr>
        <p:spPr>
          <a:xfrm>
            <a:off x="254179" y="736959"/>
            <a:ext cx="818607" cy="646331"/>
          </a:xfrm>
          <a:prstGeom prst="rect">
            <a:avLst/>
          </a:prstGeom>
          <a:noFill/>
          <a:ln>
            <a:noFill/>
          </a:ln>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Shaper</a:t>
            </a:r>
          </a:p>
          <a:p>
            <a:pPr algn="ctr"/>
            <a:r>
              <a:rPr lang="en-US" dirty="0" smtClean="0">
                <a:latin typeface="Times New Roman" panose="02020603050405020304" pitchFamily="18" charset="0"/>
                <a:cs typeface="Times New Roman" panose="02020603050405020304" pitchFamily="18" charset="0"/>
              </a:rPr>
              <a:t>Board</a:t>
            </a:r>
            <a:endParaRPr lang="en-US"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085850" y="967737"/>
            <a:ext cx="1010192" cy="369332"/>
          </a:xfrm>
          <a:prstGeom prst="rect">
            <a:avLst/>
          </a:prstGeom>
          <a:noFill/>
          <a:ln>
            <a:noFill/>
          </a:ln>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Digitizer</a:t>
            </a:r>
            <a:endParaRPr lang="en-US" dirty="0">
              <a:latin typeface="Times New Roman" panose="02020603050405020304" pitchFamily="18" charset="0"/>
              <a:cs typeface="Times New Roman" panose="02020603050405020304" pitchFamily="18" charset="0"/>
            </a:endParaRPr>
          </a:p>
        </p:txBody>
      </p:sp>
      <p:sp>
        <p:nvSpPr>
          <p:cNvPr id="6" name="Down Arrow 5"/>
          <p:cNvSpPr/>
          <p:nvPr/>
        </p:nvSpPr>
        <p:spPr>
          <a:xfrm>
            <a:off x="511092" y="1324788"/>
            <a:ext cx="352697" cy="326571"/>
          </a:xfrm>
          <a:prstGeom prst="downArrow">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own Arrow 6"/>
          <p:cNvSpPr/>
          <p:nvPr/>
        </p:nvSpPr>
        <p:spPr>
          <a:xfrm>
            <a:off x="1320986" y="1324788"/>
            <a:ext cx="352697" cy="326571"/>
          </a:xfrm>
          <a:prstGeom prst="downArrow">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0" y="0"/>
            <a:ext cx="91440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rPr>
              <a:t>CHANDLER Electronics</a:t>
            </a:r>
            <a:endParaRPr lang="en-US" sz="3600" dirty="0">
              <a:solidFill>
                <a:schemeClr val="bg1"/>
              </a:solidFill>
              <a:effectLst>
                <a:outerShdw blurRad="38100" dist="38100" dir="2700000" algn="tl">
                  <a:srgbClr val="000000">
                    <a:alpha val="43137"/>
                  </a:srgbClr>
                </a:outerShdw>
              </a:effectLst>
            </a:endParaRPr>
          </a:p>
        </p:txBody>
      </p:sp>
      <p:sp>
        <p:nvSpPr>
          <p:cNvPr id="8" name="TextBox 7"/>
          <p:cNvSpPr txBox="1"/>
          <p:nvPr/>
        </p:nvSpPr>
        <p:spPr>
          <a:xfrm>
            <a:off x="2351314" y="763192"/>
            <a:ext cx="6506936" cy="5832366"/>
          </a:xfrm>
          <a:prstGeom prst="rect">
            <a:avLst/>
          </a:prstGeom>
          <a:noFill/>
        </p:spPr>
        <p:txBody>
          <a:bodyPr wrap="square" rtlCol="0">
            <a:spAutoFit/>
          </a:bodyPr>
          <a:lstStyle/>
          <a:p>
            <a:pPr>
              <a:spcAft>
                <a:spcPts val="1200"/>
              </a:spcAft>
            </a:pPr>
            <a:r>
              <a:rPr lang="en-US" sz="2400" dirty="0" smtClean="0">
                <a:solidFill>
                  <a:srgbClr val="2A3674"/>
                </a:solidFill>
              </a:rPr>
              <a:t>We’re using a CAEN V1740 waveform digitizer:</a:t>
            </a:r>
          </a:p>
          <a:p>
            <a:pPr marL="548640" lvl="1" indent="-182880">
              <a:spcAft>
                <a:spcPts val="600"/>
              </a:spcAft>
              <a:buFont typeface="Arial" panose="020B0604020202020204" pitchFamily="34" charset="0"/>
              <a:buChar char="•"/>
            </a:pPr>
            <a:r>
              <a:rPr lang="en-US" sz="2400" dirty="0" smtClean="0">
                <a:solidFill>
                  <a:srgbClr val="660000"/>
                </a:solidFill>
              </a:rPr>
              <a:t>64 channels per board</a:t>
            </a:r>
          </a:p>
          <a:p>
            <a:pPr marL="548640" lvl="1" indent="-182880">
              <a:spcAft>
                <a:spcPts val="600"/>
              </a:spcAft>
              <a:buFont typeface="Arial" panose="020B0604020202020204" pitchFamily="34" charset="0"/>
              <a:buChar char="•"/>
            </a:pPr>
            <a:r>
              <a:rPr lang="en-US" sz="2400" dirty="0" smtClean="0">
                <a:solidFill>
                  <a:srgbClr val="660000"/>
                </a:solidFill>
              </a:rPr>
              <a:t>Samples every 16 ns</a:t>
            </a:r>
          </a:p>
          <a:p>
            <a:pPr marL="548640" lvl="1" indent="-182880">
              <a:spcAft>
                <a:spcPts val="1800"/>
              </a:spcAft>
              <a:buFont typeface="Arial" panose="020B0604020202020204" pitchFamily="34" charset="0"/>
              <a:buChar char="•"/>
            </a:pPr>
            <a:r>
              <a:rPr lang="en-US" sz="2400" dirty="0" smtClean="0">
                <a:solidFill>
                  <a:srgbClr val="660000"/>
                </a:solidFill>
              </a:rPr>
              <a:t>12 bit digitizer</a:t>
            </a:r>
          </a:p>
          <a:p>
            <a:pPr>
              <a:spcBef>
                <a:spcPts val="1200"/>
              </a:spcBef>
              <a:spcAft>
                <a:spcPts val="1200"/>
              </a:spcAft>
            </a:pPr>
            <a:r>
              <a:rPr lang="en-US" sz="2400" dirty="0" smtClean="0">
                <a:solidFill>
                  <a:srgbClr val="2A3674"/>
                </a:solidFill>
              </a:rPr>
              <a:t>The digitizer is feed by a custom amplifier/shaper</a:t>
            </a:r>
          </a:p>
          <a:p>
            <a:pPr marL="548640" indent="-182880">
              <a:spcAft>
                <a:spcPts val="600"/>
              </a:spcAft>
              <a:buFont typeface="Arial" panose="020B0604020202020204" pitchFamily="34" charset="0"/>
              <a:buChar char="•"/>
            </a:pPr>
            <a:r>
              <a:rPr lang="en-US" sz="2400" dirty="0" smtClean="0">
                <a:solidFill>
                  <a:srgbClr val="660000"/>
                </a:solidFill>
              </a:rPr>
              <a:t>16 channels per board</a:t>
            </a:r>
          </a:p>
          <a:p>
            <a:pPr marL="548640" indent="-182880">
              <a:spcAft>
                <a:spcPts val="600"/>
              </a:spcAft>
              <a:buFont typeface="Arial" panose="020B0604020202020204" pitchFamily="34" charset="0"/>
              <a:buChar char="•"/>
            </a:pPr>
            <a:r>
              <a:rPr lang="en-US" sz="2400" dirty="0" smtClean="0">
                <a:solidFill>
                  <a:srgbClr val="660000"/>
                </a:solidFill>
              </a:rPr>
              <a:t>2× gain</a:t>
            </a:r>
          </a:p>
          <a:p>
            <a:pPr marL="548640" indent="-182880">
              <a:spcAft>
                <a:spcPts val="1800"/>
              </a:spcAft>
              <a:buFont typeface="Arial" panose="020B0604020202020204" pitchFamily="34" charset="0"/>
              <a:buChar char="•"/>
            </a:pPr>
            <a:r>
              <a:rPr lang="en-US" sz="2400" dirty="0" smtClean="0">
                <a:solidFill>
                  <a:srgbClr val="660000"/>
                </a:solidFill>
              </a:rPr>
              <a:t>Shapes the PMT signal in 25 ns</a:t>
            </a:r>
            <a:endParaRPr lang="en-US" sz="2400" dirty="0">
              <a:solidFill>
                <a:srgbClr val="660000"/>
              </a:solidFill>
            </a:endParaRPr>
          </a:p>
          <a:p>
            <a:pPr>
              <a:spcAft>
                <a:spcPts val="1200"/>
              </a:spcAft>
            </a:pPr>
            <a:r>
              <a:rPr lang="en-US" sz="2400" dirty="0" smtClean="0">
                <a:solidFill>
                  <a:srgbClr val="2A3674"/>
                </a:solidFill>
              </a:rPr>
              <a:t>This combination takes advantage of the huge difference in scintillator time scales to minimize the sampling rate, while maximizing the energy resolution.</a:t>
            </a:r>
          </a:p>
        </p:txBody>
      </p:sp>
    </p:spTree>
    <p:extLst>
      <p:ext uri="{BB962C8B-B14F-4D97-AF65-F5344CB8AC3E}">
        <p14:creationId xmlns:p14="http://schemas.microsoft.com/office/powerpoint/2010/main" val="1365568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Jonathan Link</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7691"/>
            <a:ext cx="4476260" cy="4276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6342" y="2026335"/>
            <a:ext cx="4669485" cy="356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3314" y="1"/>
            <a:ext cx="9147313" cy="6858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en-US" sz="3600" kern="0" dirty="0" smtClean="0">
                <a:solidFill>
                  <a:schemeClr val="bg1"/>
                </a:solidFill>
                <a:effectLst>
                  <a:outerShdw blurRad="38100" dist="38100" dir="2700000" algn="tl">
                    <a:srgbClr val="000000">
                      <a:alpha val="43137"/>
                    </a:srgbClr>
                  </a:outerShdw>
                </a:effectLst>
              </a:rPr>
              <a:t>MiniCHANDLER Mechanical Structure</a:t>
            </a:r>
            <a:endParaRPr lang="en-US" sz="3600" kern="0" dirty="0">
              <a:solidFill>
                <a:schemeClr val="bg1"/>
              </a:solidFill>
              <a:effectLst>
                <a:outerShdw blurRad="38100" dist="38100" dir="2700000" algn="tl">
                  <a:srgbClr val="000000">
                    <a:alpha val="43137"/>
                  </a:srgbClr>
                </a:outerShdw>
              </a:effectLst>
            </a:endParaRPr>
          </a:p>
        </p:txBody>
      </p:sp>
      <p:sp>
        <p:nvSpPr>
          <p:cNvPr id="6" name="TextBox 5"/>
          <p:cNvSpPr txBox="1"/>
          <p:nvPr/>
        </p:nvSpPr>
        <p:spPr>
          <a:xfrm>
            <a:off x="318655" y="759945"/>
            <a:ext cx="8557490" cy="5709255"/>
          </a:xfrm>
          <a:prstGeom prst="rect">
            <a:avLst/>
          </a:prstGeom>
          <a:noFill/>
        </p:spPr>
        <p:txBody>
          <a:bodyPr wrap="square" rtlCol="0">
            <a:spAutoFit/>
          </a:bodyPr>
          <a:lstStyle/>
          <a:p>
            <a:pPr>
              <a:spcAft>
                <a:spcPts val="1200"/>
              </a:spcAft>
            </a:pPr>
            <a:r>
              <a:rPr lang="en-US" sz="2000" dirty="0" smtClean="0">
                <a:solidFill>
                  <a:srgbClr val="2A3674"/>
                </a:solidFill>
              </a:rPr>
              <a:t>The MiniCHANDLER mechanical structure uses rubber o-rings, aluminum spacers and clamp plate to provide a light tight seal around each PMT.</a:t>
            </a: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Aft>
                <a:spcPts val="1200"/>
              </a:spcAft>
            </a:pPr>
            <a:endParaRPr lang="en-US" sz="2000" dirty="0" smtClean="0">
              <a:solidFill>
                <a:srgbClr val="2A3674"/>
              </a:solidFill>
            </a:endParaRPr>
          </a:p>
          <a:p>
            <a:pPr>
              <a:spcAft>
                <a:spcPts val="1200"/>
              </a:spcAft>
            </a:pPr>
            <a:endParaRPr lang="en-US" sz="2000" dirty="0">
              <a:solidFill>
                <a:srgbClr val="2A3674"/>
              </a:solidFill>
            </a:endParaRPr>
          </a:p>
          <a:p>
            <a:pPr>
              <a:spcBef>
                <a:spcPts val="600"/>
              </a:spcBef>
              <a:spcAft>
                <a:spcPts val="1200"/>
              </a:spcAft>
            </a:pPr>
            <a:r>
              <a:rPr lang="en-US" sz="2000" dirty="0" smtClean="0">
                <a:solidFill>
                  <a:srgbClr val="660000"/>
                </a:solidFill>
              </a:rPr>
              <a:t>The result is a light tight box that supports each PMT centered on its cube row or column.</a:t>
            </a:r>
            <a:endParaRPr lang="en-US" sz="2000" dirty="0">
              <a:solidFill>
                <a:srgbClr val="660000"/>
              </a:solidFill>
            </a:endParaRPr>
          </a:p>
        </p:txBody>
      </p:sp>
    </p:spTree>
    <p:extLst>
      <p:ext uri="{BB962C8B-B14F-4D97-AF65-F5344CB8AC3E}">
        <p14:creationId xmlns:p14="http://schemas.microsoft.com/office/powerpoint/2010/main" val="1122302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Evidence for Sterile Neutrinos</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grpSp>
        <p:nvGrpSpPr>
          <p:cNvPr id="5" name="Group 4"/>
          <p:cNvGrpSpPr/>
          <p:nvPr/>
        </p:nvGrpSpPr>
        <p:grpSpPr>
          <a:xfrm>
            <a:off x="55367" y="762000"/>
            <a:ext cx="4059433" cy="2700754"/>
            <a:chOff x="207767" y="762000"/>
            <a:chExt cx="4059433" cy="2700754"/>
          </a:xfrm>
        </p:grpSpPr>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767" y="1165785"/>
              <a:ext cx="2080034" cy="20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1528" y="1143001"/>
              <a:ext cx="1895672" cy="2049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p:nvSpPr>
          <p:spPr bwMode="auto">
            <a:xfrm>
              <a:off x="2667000" y="2433935"/>
              <a:ext cx="1324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fontAlgn="auto" hangingPunct="1">
                <a:spcBef>
                  <a:spcPts val="0"/>
                </a:spcBef>
                <a:spcAft>
                  <a:spcPts val="0"/>
                </a:spcAft>
              </a:pPr>
              <a:r>
                <a:rPr lang="en-US" sz="1200" dirty="0">
                  <a:solidFill>
                    <a:srgbClr val="FF6600"/>
                  </a:solidFill>
                </a:rPr>
                <a:t>Event Excess: </a:t>
              </a:r>
              <a:endParaRPr lang="en-US" sz="1200" dirty="0" smtClean="0">
                <a:solidFill>
                  <a:srgbClr val="FF6600"/>
                </a:solidFill>
              </a:endParaRPr>
            </a:p>
            <a:p>
              <a:pPr eaLnBrk="1" fontAlgn="auto" hangingPunct="1">
                <a:spcBef>
                  <a:spcPts val="0"/>
                </a:spcBef>
                <a:spcAft>
                  <a:spcPts val="0"/>
                </a:spcAft>
              </a:pPr>
              <a:r>
                <a:rPr lang="en-US" sz="1200" dirty="0" smtClean="0">
                  <a:solidFill>
                    <a:srgbClr val="FF6600"/>
                  </a:solidFill>
                </a:rPr>
                <a:t>32.2 </a:t>
              </a:r>
              <a:r>
                <a:rPr lang="en-US" sz="1200" dirty="0">
                  <a:solidFill>
                    <a:srgbClr val="FF6600"/>
                  </a:solidFill>
                </a:rPr>
                <a:t>± 9.4 ± </a:t>
              </a:r>
              <a:r>
                <a:rPr lang="en-US" sz="1200" dirty="0" smtClean="0">
                  <a:solidFill>
                    <a:srgbClr val="FF6600"/>
                  </a:solidFill>
                </a:rPr>
                <a:t>2.3</a:t>
              </a:r>
              <a:endParaRPr lang="en-US" sz="1200" dirty="0">
                <a:solidFill>
                  <a:srgbClr val="FF6600"/>
                </a:solidFill>
              </a:endParaRPr>
            </a:p>
          </p:txBody>
        </p:sp>
        <p:sp>
          <p:nvSpPr>
            <p:cNvPr id="9" name="TextBox 14"/>
            <p:cNvSpPr txBox="1">
              <a:spLocks noChangeArrowheads="1"/>
            </p:cNvSpPr>
            <p:nvPr/>
          </p:nvSpPr>
          <p:spPr bwMode="auto">
            <a:xfrm>
              <a:off x="457200" y="3124200"/>
              <a:ext cx="3810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fontAlgn="auto" hangingPunct="1">
                <a:spcBef>
                  <a:spcPts val="0"/>
                </a:spcBef>
                <a:spcAft>
                  <a:spcPts val="0"/>
                </a:spcAft>
              </a:pPr>
              <a:r>
                <a:rPr lang="en-US" sz="1200" dirty="0">
                  <a:solidFill>
                    <a:srgbClr val="B0BB8B"/>
                  </a:solidFill>
                </a:rPr>
                <a:t>Aguilar-Arevalo </a:t>
              </a:r>
              <a:r>
                <a:rPr lang="en-US" sz="1200" i="1" dirty="0">
                  <a:solidFill>
                    <a:srgbClr val="B0BB8B"/>
                  </a:solidFill>
                </a:rPr>
                <a:t>et al.</a:t>
              </a:r>
              <a:r>
                <a:rPr lang="en-US" sz="1200" dirty="0">
                  <a:solidFill>
                    <a:srgbClr val="B0BB8B"/>
                  </a:solidFill>
                </a:rPr>
                <a:t>, </a:t>
              </a:r>
              <a:r>
                <a:rPr lang="en-US" sz="1200" dirty="0" smtClean="0">
                  <a:solidFill>
                    <a:srgbClr val="B0BB8B"/>
                  </a:solidFill>
                </a:rPr>
                <a:t>Phys.Rev.D64</a:t>
              </a:r>
              <a:r>
                <a:rPr lang="en-US" sz="1200" dirty="0">
                  <a:solidFill>
                    <a:srgbClr val="B0BB8B"/>
                  </a:solidFill>
                </a:rPr>
                <a:t>, 112007 (2001</a:t>
              </a:r>
              <a:r>
                <a:rPr lang="en-US" sz="1600" dirty="0">
                  <a:solidFill>
                    <a:srgbClr val="B0BB8B"/>
                  </a:solidFill>
                </a:rPr>
                <a:t>)</a:t>
              </a:r>
            </a:p>
          </p:txBody>
        </p:sp>
        <mc:AlternateContent xmlns:mc="http://schemas.openxmlformats.org/markup-compatibility/2006" xmlns:a14="http://schemas.microsoft.com/office/drawing/2010/main">
          <mc:Choice Requires="a14">
            <p:sp>
              <p:nvSpPr>
                <p:cNvPr id="10" name="TextBox 9"/>
                <p:cNvSpPr txBox="1"/>
                <p:nvPr/>
              </p:nvSpPr>
              <p:spPr>
                <a:xfrm>
                  <a:off x="794774" y="762000"/>
                  <a:ext cx="3153508" cy="393249"/>
                </a:xfrm>
                <a:prstGeom prst="rect">
                  <a:avLst/>
                </a:prstGeom>
                <a:noFill/>
              </p:spPr>
              <p:txBody>
                <a:bodyPr wrap="square" rtlCol="0">
                  <a:spAutoFit/>
                </a:bodyPr>
                <a:lstStyle/>
                <a:p>
                  <a:pPr algn="ctr" fontAlgn="auto">
                    <a:spcBef>
                      <a:spcPts val="0"/>
                    </a:spcBef>
                    <a:spcAft>
                      <a:spcPts val="0"/>
                    </a:spcAft>
                  </a:pPr>
                  <a:r>
                    <a:rPr lang="en-US" sz="1800" dirty="0" smtClean="0">
                      <a:solidFill>
                        <a:srgbClr val="2A3674"/>
                      </a:solidFill>
                      <a:effectLst/>
                      <a:latin typeface="Times New Roman"/>
                    </a:rPr>
                    <a:t>LSND (</a:t>
                  </a:r>
                  <a14:m>
                    <m:oMath xmlns:m="http://schemas.openxmlformats.org/officeDocument/2006/math">
                      <m:sSub>
                        <m:sSubPr>
                          <m:ctrlPr>
                            <a:rPr lang="en-US" sz="1800" i="1" smtClean="0">
                              <a:solidFill>
                                <a:srgbClr val="2A3674"/>
                              </a:solidFill>
                              <a:effectLst/>
                              <a:latin typeface="Cambria Math"/>
                            </a:rPr>
                          </m:ctrlPr>
                        </m:sSubPr>
                        <m:e>
                          <m:acc>
                            <m:accPr>
                              <m:chr m:val="̅"/>
                              <m:ctrlPr>
                                <a:rPr lang="en-US" sz="1800" i="1" smtClean="0">
                                  <a:solidFill>
                                    <a:srgbClr val="2A3674"/>
                                  </a:solidFill>
                                  <a:effectLst/>
                                  <a:latin typeface="Cambria Math"/>
                                </a:rPr>
                              </m:ctrlPr>
                            </m:accPr>
                            <m:e>
                              <m:r>
                                <m:rPr>
                                  <m:sty m:val="p"/>
                                </m:rPr>
                                <a:rPr lang="el-GR" sz="1800" i="1" smtClean="0">
                                  <a:solidFill>
                                    <a:srgbClr val="2A3674"/>
                                  </a:solidFill>
                                  <a:effectLst/>
                                  <a:latin typeface="Cambria Math"/>
                                </a:rPr>
                                <m:t>ν</m:t>
                              </m:r>
                            </m:e>
                          </m:acc>
                        </m:e>
                        <m:sub>
                          <m:r>
                            <m:rPr>
                              <m:sty m:val="p"/>
                            </m:rPr>
                            <a:rPr lang="el-GR" sz="1800" i="1" smtClean="0">
                              <a:solidFill>
                                <a:srgbClr val="2A3674"/>
                              </a:solidFill>
                              <a:effectLst/>
                              <a:latin typeface="Cambria Math"/>
                            </a:rPr>
                            <m:t>μ</m:t>
                          </m:r>
                        </m:sub>
                      </m:sSub>
                      <m:r>
                        <a:rPr lang="en-US" sz="1800" i="1" smtClean="0">
                          <a:solidFill>
                            <a:srgbClr val="2A3674"/>
                          </a:solidFill>
                          <a:effectLst/>
                          <a:latin typeface="Cambria Math"/>
                          <a:ea typeface="Cambria Math"/>
                        </a:rPr>
                        <m:t>→</m:t>
                      </m:r>
                      <m:sSub>
                        <m:sSubPr>
                          <m:ctrlPr>
                            <a:rPr lang="en-US" sz="1800" i="1" smtClean="0">
                              <a:solidFill>
                                <a:srgbClr val="2A3674"/>
                              </a:solidFill>
                              <a:effectLst/>
                              <a:latin typeface="Cambria Math"/>
                            </a:rPr>
                          </m:ctrlPr>
                        </m:sSubPr>
                        <m:e>
                          <m:acc>
                            <m:accPr>
                              <m:chr m:val="̅"/>
                              <m:ctrlPr>
                                <a:rPr lang="en-US" sz="1800" i="1" smtClean="0">
                                  <a:solidFill>
                                    <a:srgbClr val="2A3674"/>
                                  </a:solidFill>
                                  <a:effectLst/>
                                  <a:latin typeface="Cambria Math"/>
                                </a:rPr>
                              </m:ctrlPr>
                            </m:accPr>
                            <m:e>
                              <m:r>
                                <m:rPr>
                                  <m:sty m:val="p"/>
                                </m:rPr>
                                <a:rPr lang="el-GR" sz="1800" i="1" smtClean="0">
                                  <a:solidFill>
                                    <a:srgbClr val="2A3674"/>
                                  </a:solidFill>
                                  <a:effectLst/>
                                  <a:latin typeface="Cambria Math"/>
                                </a:rPr>
                                <m:t>ν</m:t>
                              </m:r>
                            </m:e>
                          </m:acc>
                        </m:e>
                        <m:sub>
                          <m:r>
                            <a:rPr lang="en-US" sz="1800" i="1" smtClean="0">
                              <a:solidFill>
                                <a:srgbClr val="2A3674"/>
                              </a:solidFill>
                              <a:effectLst/>
                              <a:latin typeface="Cambria Math"/>
                            </a:rPr>
                            <m:t>𝑒</m:t>
                          </m:r>
                        </m:sub>
                      </m:sSub>
                    </m:oMath>
                  </a14:m>
                  <a:r>
                    <a:rPr lang="en-US" sz="1800" dirty="0" smtClean="0">
                      <a:solidFill>
                        <a:srgbClr val="2A3674"/>
                      </a:solidFill>
                      <a:effectLst/>
                      <a:latin typeface="Times New Roman"/>
                    </a:rPr>
                    <a:t>)</a:t>
                  </a:r>
                  <a:endParaRPr lang="en-US" sz="1800" dirty="0">
                    <a:solidFill>
                      <a:srgbClr val="2A3674"/>
                    </a:solidFill>
                    <a:effectLst/>
                    <a:latin typeface="Times New Roman"/>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794774" y="762000"/>
                  <a:ext cx="3153508" cy="393249"/>
                </a:xfrm>
                <a:prstGeom prst="rect">
                  <a:avLst/>
                </a:prstGeom>
                <a:blipFill rotWithShape="1">
                  <a:blip r:embed="rId4"/>
                  <a:stretch>
                    <a:fillRect t="-7692" b="-16923"/>
                  </a:stretch>
                </a:blipFill>
              </p:spPr>
              <p:txBody>
                <a:bodyPr/>
                <a:lstStyle/>
                <a:p>
                  <a:r>
                    <a:rPr lang="en-US">
                      <a:noFill/>
                    </a:rPr>
                    <a:t> </a:t>
                  </a:r>
                </a:p>
              </p:txBody>
            </p:sp>
          </mc:Fallback>
        </mc:AlternateContent>
      </p:grpSp>
      <p:grpSp>
        <p:nvGrpSpPr>
          <p:cNvPr id="11" name="Group 10"/>
          <p:cNvGrpSpPr/>
          <p:nvPr/>
        </p:nvGrpSpPr>
        <p:grpSpPr>
          <a:xfrm>
            <a:off x="4560794" y="772536"/>
            <a:ext cx="4504572" cy="2659440"/>
            <a:chOff x="4560794" y="772536"/>
            <a:chExt cx="4504572" cy="2659440"/>
          </a:xfrm>
        </p:grpSpPr>
        <p:pic>
          <p:nvPicPr>
            <p:cNvPr id="12"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0794" y="1165785"/>
              <a:ext cx="2558918" cy="1558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0"/>
            <p:cNvSpPr txBox="1">
              <a:spLocks noChangeArrowheads="1"/>
            </p:cNvSpPr>
            <p:nvPr/>
          </p:nvSpPr>
          <p:spPr bwMode="auto">
            <a:xfrm>
              <a:off x="4800600" y="2743200"/>
              <a:ext cx="23191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fontAlgn="auto" hangingPunct="1">
                <a:spcBef>
                  <a:spcPts val="0"/>
                </a:spcBef>
                <a:spcAft>
                  <a:spcPts val="0"/>
                </a:spcAft>
              </a:pPr>
              <a:r>
                <a:rPr lang="en-US" sz="1200" dirty="0">
                  <a:solidFill>
                    <a:srgbClr val="FF6600"/>
                  </a:solidFill>
                </a:rPr>
                <a:t>Event Excess: </a:t>
              </a:r>
              <a:r>
                <a:rPr lang="en-US" sz="1200" dirty="0" smtClean="0">
                  <a:solidFill>
                    <a:srgbClr val="FF6600"/>
                  </a:solidFill>
                </a:rPr>
                <a:t>78.4 </a:t>
              </a:r>
              <a:r>
                <a:rPr lang="en-US" sz="1200" dirty="0">
                  <a:solidFill>
                    <a:srgbClr val="FF6600"/>
                  </a:solidFill>
                </a:rPr>
                <a:t>± </a:t>
              </a:r>
              <a:r>
                <a:rPr lang="en-US" sz="1200" dirty="0" smtClean="0">
                  <a:solidFill>
                    <a:srgbClr val="FF6600"/>
                  </a:solidFill>
                </a:rPr>
                <a:t>28.5</a:t>
              </a:r>
              <a:endParaRPr lang="en-US" sz="1200" dirty="0">
                <a:solidFill>
                  <a:srgbClr val="FF6600"/>
                </a:solidFill>
              </a:endParaRPr>
            </a:p>
          </p:txBody>
        </p:sp>
        <p:pic>
          <p:nvPicPr>
            <p:cNvPr id="14"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799" y="1143001"/>
              <a:ext cx="1902567"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5"/>
            <p:cNvSpPr txBox="1">
              <a:spLocks noChangeArrowheads="1"/>
            </p:cNvSpPr>
            <p:nvPr/>
          </p:nvSpPr>
          <p:spPr bwMode="auto">
            <a:xfrm>
              <a:off x="4953000" y="3154977"/>
              <a:ext cx="38368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fontAlgn="auto" hangingPunct="1">
                <a:spcBef>
                  <a:spcPts val="0"/>
                </a:spcBef>
                <a:spcAft>
                  <a:spcPts val="0"/>
                </a:spcAft>
              </a:pPr>
              <a:r>
                <a:rPr lang="en-US" sz="1200" dirty="0">
                  <a:solidFill>
                    <a:srgbClr val="B0BB8B"/>
                  </a:solidFill>
                </a:rPr>
                <a:t>Aguilar-Arevalo </a:t>
              </a:r>
              <a:r>
                <a:rPr lang="en-US" sz="1200" i="1" dirty="0">
                  <a:solidFill>
                    <a:srgbClr val="B0BB8B"/>
                  </a:solidFill>
                </a:rPr>
                <a:t>et al.</a:t>
              </a:r>
              <a:r>
                <a:rPr lang="en-US" sz="1200" dirty="0">
                  <a:solidFill>
                    <a:srgbClr val="B0BB8B"/>
                  </a:solidFill>
                </a:rPr>
                <a:t>, </a:t>
              </a:r>
              <a:r>
                <a:rPr lang="en-US" sz="1200" dirty="0" err="1">
                  <a:solidFill>
                    <a:srgbClr val="B0BB8B"/>
                  </a:solidFill>
                </a:rPr>
                <a:t>Phys.Rev.Lett</a:t>
              </a:r>
              <a:r>
                <a:rPr lang="en-US" sz="1200" dirty="0">
                  <a:solidFill>
                    <a:srgbClr val="B0BB8B"/>
                  </a:solidFill>
                </a:rPr>
                <a:t>. 110, 161801 (2013)</a:t>
              </a:r>
            </a:p>
          </p:txBody>
        </p:sp>
        <mc:AlternateContent xmlns:mc="http://schemas.openxmlformats.org/markup-compatibility/2006" xmlns:a14="http://schemas.microsoft.com/office/drawing/2010/main">
          <mc:Choice Requires="a14">
            <p:sp>
              <p:nvSpPr>
                <p:cNvPr id="16" name="TextBox 15"/>
                <p:cNvSpPr txBox="1"/>
                <p:nvPr/>
              </p:nvSpPr>
              <p:spPr>
                <a:xfrm>
                  <a:off x="5294693" y="772536"/>
                  <a:ext cx="3153508" cy="393249"/>
                </a:xfrm>
                <a:prstGeom prst="rect">
                  <a:avLst/>
                </a:prstGeom>
                <a:noFill/>
              </p:spPr>
              <p:txBody>
                <a:bodyPr wrap="square" rtlCol="0">
                  <a:spAutoFit/>
                </a:bodyPr>
                <a:lstStyle/>
                <a:p>
                  <a:pPr algn="ctr" fontAlgn="auto">
                    <a:spcBef>
                      <a:spcPts val="0"/>
                    </a:spcBef>
                    <a:spcAft>
                      <a:spcPts val="0"/>
                    </a:spcAft>
                  </a:pPr>
                  <a:r>
                    <a:rPr lang="en-US" sz="1800" dirty="0" smtClean="0">
                      <a:solidFill>
                        <a:srgbClr val="2A3674"/>
                      </a:solidFill>
                      <a:effectLst/>
                      <a:latin typeface="Times New Roman"/>
                    </a:rPr>
                    <a:t>MiniBooNE (</a:t>
                  </a:r>
                  <a14:m>
                    <m:oMath xmlns:m="http://schemas.openxmlformats.org/officeDocument/2006/math">
                      <m:sSub>
                        <m:sSubPr>
                          <m:ctrlPr>
                            <a:rPr lang="en-US" sz="1800" i="1" smtClean="0">
                              <a:solidFill>
                                <a:srgbClr val="2A3674"/>
                              </a:solidFill>
                              <a:effectLst/>
                              <a:latin typeface="Cambria Math"/>
                            </a:rPr>
                          </m:ctrlPr>
                        </m:sSubPr>
                        <m:e>
                          <m:acc>
                            <m:accPr>
                              <m:chr m:val="̅"/>
                              <m:ctrlPr>
                                <a:rPr lang="en-US" sz="1800" i="1" smtClean="0">
                                  <a:solidFill>
                                    <a:srgbClr val="2A3674"/>
                                  </a:solidFill>
                                  <a:effectLst/>
                                  <a:latin typeface="Cambria Math"/>
                                </a:rPr>
                              </m:ctrlPr>
                            </m:accPr>
                            <m:e>
                              <m:r>
                                <m:rPr>
                                  <m:sty m:val="p"/>
                                </m:rPr>
                                <a:rPr lang="el-GR" sz="1800" i="1" smtClean="0">
                                  <a:solidFill>
                                    <a:srgbClr val="2A3674"/>
                                  </a:solidFill>
                                  <a:effectLst/>
                                  <a:latin typeface="Cambria Math"/>
                                </a:rPr>
                                <m:t>ν</m:t>
                              </m:r>
                            </m:e>
                          </m:acc>
                        </m:e>
                        <m:sub>
                          <m:r>
                            <m:rPr>
                              <m:sty m:val="p"/>
                            </m:rPr>
                            <a:rPr lang="el-GR" sz="1800" i="1" smtClean="0">
                              <a:solidFill>
                                <a:srgbClr val="2A3674"/>
                              </a:solidFill>
                              <a:effectLst/>
                              <a:latin typeface="Cambria Math"/>
                            </a:rPr>
                            <m:t>μ</m:t>
                          </m:r>
                        </m:sub>
                      </m:sSub>
                      <m:r>
                        <a:rPr lang="en-US" sz="1800" i="1" smtClean="0">
                          <a:solidFill>
                            <a:srgbClr val="2A3674"/>
                          </a:solidFill>
                          <a:effectLst/>
                          <a:latin typeface="Cambria Math"/>
                          <a:ea typeface="Cambria Math"/>
                        </a:rPr>
                        <m:t>→</m:t>
                      </m:r>
                      <m:sSub>
                        <m:sSubPr>
                          <m:ctrlPr>
                            <a:rPr lang="en-US" sz="1800" i="1" smtClean="0">
                              <a:solidFill>
                                <a:srgbClr val="2A3674"/>
                              </a:solidFill>
                              <a:effectLst/>
                              <a:latin typeface="Cambria Math"/>
                            </a:rPr>
                          </m:ctrlPr>
                        </m:sSubPr>
                        <m:e>
                          <m:acc>
                            <m:accPr>
                              <m:chr m:val="̅"/>
                              <m:ctrlPr>
                                <a:rPr lang="en-US" sz="1800" i="1" smtClean="0">
                                  <a:solidFill>
                                    <a:srgbClr val="2A3674"/>
                                  </a:solidFill>
                                  <a:effectLst/>
                                  <a:latin typeface="Cambria Math"/>
                                </a:rPr>
                              </m:ctrlPr>
                            </m:accPr>
                            <m:e>
                              <m:r>
                                <m:rPr>
                                  <m:sty m:val="p"/>
                                </m:rPr>
                                <a:rPr lang="el-GR" sz="1800" i="1" smtClean="0">
                                  <a:solidFill>
                                    <a:srgbClr val="2A3674"/>
                                  </a:solidFill>
                                  <a:effectLst/>
                                  <a:latin typeface="Cambria Math"/>
                                </a:rPr>
                                <m:t>ν</m:t>
                              </m:r>
                            </m:e>
                          </m:acc>
                        </m:e>
                        <m:sub>
                          <m:r>
                            <a:rPr lang="en-US" sz="1800" i="1" smtClean="0">
                              <a:solidFill>
                                <a:srgbClr val="2A3674"/>
                              </a:solidFill>
                              <a:effectLst/>
                              <a:latin typeface="Cambria Math"/>
                            </a:rPr>
                            <m:t>𝑒</m:t>
                          </m:r>
                        </m:sub>
                      </m:sSub>
                    </m:oMath>
                  </a14:m>
                  <a:r>
                    <a:rPr lang="en-US" sz="1800" dirty="0" smtClean="0">
                      <a:solidFill>
                        <a:srgbClr val="2A3674"/>
                      </a:solidFill>
                      <a:effectLst/>
                      <a:latin typeface="Times New Roman"/>
                    </a:rPr>
                    <a:t>)</a:t>
                  </a:r>
                  <a:endParaRPr lang="en-US" sz="1800" dirty="0">
                    <a:solidFill>
                      <a:srgbClr val="2A3674"/>
                    </a:solidFill>
                    <a:effectLst/>
                    <a:latin typeface="Times New Roman"/>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294693" y="772536"/>
                  <a:ext cx="3153508" cy="393249"/>
                </a:xfrm>
                <a:prstGeom prst="rect">
                  <a:avLst/>
                </a:prstGeom>
                <a:blipFill rotWithShape="1">
                  <a:blip r:embed="rId7"/>
                  <a:stretch>
                    <a:fillRect t="-7813" b="-18750"/>
                  </a:stretch>
                </a:blipFill>
              </p:spPr>
              <p:txBody>
                <a:bodyPr/>
                <a:lstStyle/>
                <a:p>
                  <a:r>
                    <a:rPr lang="en-US">
                      <a:noFill/>
                    </a:rPr>
                    <a:t> </a:t>
                  </a:r>
                </a:p>
              </p:txBody>
            </p:sp>
          </mc:Fallback>
        </mc:AlternateContent>
      </p:grpSp>
      <p:grpSp>
        <p:nvGrpSpPr>
          <p:cNvPr id="17" name="Group 16"/>
          <p:cNvGrpSpPr/>
          <p:nvPr/>
        </p:nvGrpSpPr>
        <p:grpSpPr>
          <a:xfrm>
            <a:off x="77875" y="3545134"/>
            <a:ext cx="4333490" cy="2702061"/>
            <a:chOff x="77875" y="3545134"/>
            <a:chExt cx="4333490" cy="2702061"/>
          </a:xfrm>
        </p:grpSpPr>
        <p:pic>
          <p:nvPicPr>
            <p:cNvPr id="1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85144" y="3918110"/>
              <a:ext cx="2026221" cy="205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4"/>
            <p:cNvSpPr txBox="1">
              <a:spLocks noChangeArrowheads="1"/>
            </p:cNvSpPr>
            <p:nvPr/>
          </p:nvSpPr>
          <p:spPr bwMode="auto">
            <a:xfrm>
              <a:off x="321273" y="5908641"/>
              <a:ext cx="3810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fontAlgn="auto" hangingPunct="1">
                <a:spcBef>
                  <a:spcPts val="0"/>
                </a:spcBef>
                <a:spcAft>
                  <a:spcPts val="0"/>
                </a:spcAft>
              </a:pPr>
              <a:r>
                <a:rPr lang="en-US" sz="1200" dirty="0" err="1" smtClean="0">
                  <a:solidFill>
                    <a:srgbClr val="B0BB8B"/>
                  </a:solidFill>
                </a:rPr>
                <a:t>Giunti</a:t>
              </a:r>
              <a:r>
                <a:rPr lang="en-US" sz="1200" dirty="0" smtClean="0">
                  <a:solidFill>
                    <a:srgbClr val="B0BB8B"/>
                  </a:solidFill>
                </a:rPr>
                <a:t> and </a:t>
              </a:r>
              <a:r>
                <a:rPr lang="en-US" sz="1200" dirty="0" err="1" smtClean="0">
                  <a:solidFill>
                    <a:srgbClr val="B0BB8B"/>
                  </a:solidFill>
                </a:rPr>
                <a:t>Laveder</a:t>
              </a:r>
              <a:r>
                <a:rPr lang="en-US" sz="1200" dirty="0" smtClean="0">
                  <a:solidFill>
                    <a:srgbClr val="B0BB8B"/>
                  </a:solidFill>
                </a:rPr>
                <a:t>, Phys.Rev.C83, 065504(2011</a:t>
              </a:r>
              <a:r>
                <a:rPr lang="en-US" sz="1600" dirty="0">
                  <a:solidFill>
                    <a:srgbClr val="B0BB8B"/>
                  </a:solidFill>
                </a:rPr>
                <a:t>)</a:t>
              </a:r>
            </a:p>
          </p:txBody>
        </p:sp>
        <mc:AlternateContent xmlns:mc="http://schemas.openxmlformats.org/markup-compatibility/2006" xmlns:a14="http://schemas.microsoft.com/office/drawing/2010/main">
          <mc:Choice Requires="a14">
            <p:sp>
              <p:nvSpPr>
                <p:cNvPr id="20" name="TextBox 19"/>
                <p:cNvSpPr txBox="1"/>
                <p:nvPr/>
              </p:nvSpPr>
              <p:spPr>
                <a:xfrm>
                  <a:off x="381000" y="3545134"/>
                  <a:ext cx="3869724" cy="369332"/>
                </a:xfrm>
                <a:prstGeom prst="rect">
                  <a:avLst/>
                </a:prstGeom>
                <a:noFill/>
              </p:spPr>
              <p:txBody>
                <a:bodyPr wrap="square" rtlCol="0">
                  <a:spAutoFit/>
                </a:bodyPr>
                <a:lstStyle/>
                <a:p>
                  <a:pPr algn="ctr" fontAlgn="auto">
                    <a:spcBef>
                      <a:spcPts val="0"/>
                    </a:spcBef>
                    <a:spcAft>
                      <a:spcPts val="0"/>
                    </a:spcAft>
                  </a:pPr>
                  <a:r>
                    <a:rPr lang="en-US" sz="1800" dirty="0" smtClean="0">
                      <a:solidFill>
                        <a:srgbClr val="2A3674"/>
                      </a:solidFill>
                      <a:effectLst/>
                      <a:latin typeface="Times New Roman"/>
                    </a:rPr>
                    <a:t>Gallium Anomaly (</a:t>
                  </a:r>
                  <a14:m>
                    <m:oMath xmlns:m="http://schemas.openxmlformats.org/officeDocument/2006/math">
                      <m:sSub>
                        <m:sSubPr>
                          <m:ctrlPr>
                            <a:rPr lang="en-US" sz="1800" i="1" smtClean="0">
                              <a:solidFill>
                                <a:srgbClr val="2A3674"/>
                              </a:solidFill>
                              <a:effectLst/>
                              <a:latin typeface="Cambria Math"/>
                            </a:rPr>
                          </m:ctrlPr>
                        </m:sSubPr>
                        <m:e>
                          <m:r>
                            <m:rPr>
                              <m:sty m:val="p"/>
                            </m:rPr>
                            <a:rPr lang="el-GR" sz="1800" i="1" smtClean="0">
                              <a:solidFill>
                                <a:srgbClr val="2A3674"/>
                              </a:solidFill>
                              <a:effectLst/>
                              <a:latin typeface="Cambria Math"/>
                            </a:rPr>
                            <m:t>ν</m:t>
                          </m:r>
                        </m:e>
                        <m:sub>
                          <m:r>
                            <a:rPr lang="en-US" sz="1800" i="1" smtClean="0">
                              <a:solidFill>
                                <a:srgbClr val="2A3674"/>
                              </a:solidFill>
                              <a:effectLst/>
                              <a:latin typeface="Cambria Math"/>
                            </a:rPr>
                            <m:t>𝑒</m:t>
                          </m:r>
                        </m:sub>
                      </m:sSub>
                      <m:r>
                        <a:rPr lang="en-US" sz="1800" smtClean="0">
                          <a:solidFill>
                            <a:srgbClr val="2A3674"/>
                          </a:solidFill>
                          <a:effectLst/>
                          <a:latin typeface="Cambria Math"/>
                        </a:rPr>
                        <m:t> </m:t>
                      </m:r>
                      <m:r>
                        <m:rPr>
                          <m:sty m:val="p"/>
                        </m:rPr>
                        <a:rPr lang="en-US" sz="1800" smtClean="0">
                          <a:solidFill>
                            <a:srgbClr val="2A3674"/>
                          </a:solidFill>
                          <a:effectLst/>
                          <a:latin typeface="Cambria Math"/>
                        </a:rPr>
                        <m:t>Disappearance</m:t>
                      </m:r>
                    </m:oMath>
                  </a14:m>
                  <a:r>
                    <a:rPr lang="en-US" sz="1800" dirty="0" smtClean="0">
                      <a:solidFill>
                        <a:srgbClr val="2A3674"/>
                      </a:solidFill>
                      <a:effectLst/>
                      <a:latin typeface="Times New Roman"/>
                    </a:rPr>
                    <a:t>)</a:t>
                  </a:r>
                  <a:endParaRPr lang="en-US" sz="1800" dirty="0">
                    <a:solidFill>
                      <a:srgbClr val="2A3674"/>
                    </a:solidFill>
                    <a:effectLst/>
                    <a:latin typeface="Times New Roman"/>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81000" y="3545134"/>
                  <a:ext cx="3869724" cy="369332"/>
                </a:xfrm>
                <a:prstGeom prst="rect">
                  <a:avLst/>
                </a:prstGeom>
                <a:blipFill rotWithShape="1">
                  <a:blip r:embed="rId9"/>
                  <a:stretch>
                    <a:fillRect t="-8333" b="-26667"/>
                  </a:stretch>
                </a:blipFill>
              </p:spPr>
              <p:txBody>
                <a:bodyPr/>
                <a:lstStyle/>
                <a:p>
                  <a:r>
                    <a:rPr lang="en-US">
                      <a:noFill/>
                    </a:rPr>
                    <a:t> </a:t>
                  </a:r>
                </a:p>
              </p:txBody>
            </p:sp>
          </mc:Fallback>
        </mc:AlternateContent>
        <p:pic>
          <p:nvPicPr>
            <p:cNvPr id="21"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875" y="4062750"/>
              <a:ext cx="2243137"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2" name="Group 21"/>
          <p:cNvGrpSpPr/>
          <p:nvPr/>
        </p:nvGrpSpPr>
        <p:grpSpPr>
          <a:xfrm>
            <a:off x="4878858" y="3533574"/>
            <a:ext cx="4199912" cy="2821343"/>
            <a:chOff x="4878858" y="3533574"/>
            <a:chExt cx="4199912" cy="2821343"/>
          </a:xfrm>
        </p:grpSpPr>
        <mc:AlternateContent xmlns:mc="http://schemas.openxmlformats.org/markup-compatibility/2006" xmlns:a14="http://schemas.microsoft.com/office/drawing/2010/main">
          <mc:Choice Requires="a14">
            <p:sp>
              <p:nvSpPr>
                <p:cNvPr id="23" name="TextBox 22"/>
                <p:cNvSpPr txBox="1"/>
                <p:nvPr/>
              </p:nvSpPr>
              <p:spPr>
                <a:xfrm>
                  <a:off x="4953000" y="3533574"/>
                  <a:ext cx="4005649" cy="369332"/>
                </a:xfrm>
                <a:prstGeom prst="rect">
                  <a:avLst/>
                </a:prstGeom>
                <a:noFill/>
              </p:spPr>
              <p:txBody>
                <a:bodyPr wrap="square" rtlCol="0">
                  <a:spAutoFit/>
                </a:bodyPr>
                <a:lstStyle/>
                <a:p>
                  <a:pPr algn="ctr" fontAlgn="auto">
                    <a:spcBef>
                      <a:spcPts val="0"/>
                    </a:spcBef>
                    <a:spcAft>
                      <a:spcPts val="0"/>
                    </a:spcAft>
                  </a:pPr>
                  <a:r>
                    <a:rPr lang="en-US" sz="1800" dirty="0" smtClean="0">
                      <a:solidFill>
                        <a:srgbClr val="2A3674"/>
                      </a:solidFill>
                      <a:effectLst/>
                      <a:latin typeface="Times New Roman"/>
                    </a:rPr>
                    <a:t>Reactor Anomaly (</a:t>
                  </a:r>
                  <a14:m>
                    <m:oMath xmlns:m="http://schemas.openxmlformats.org/officeDocument/2006/math">
                      <m:sSub>
                        <m:sSubPr>
                          <m:ctrlPr>
                            <a:rPr lang="en-US" sz="1800" i="1" smtClean="0">
                              <a:solidFill>
                                <a:srgbClr val="2A3674"/>
                              </a:solidFill>
                              <a:effectLst/>
                              <a:latin typeface="Cambria Math"/>
                            </a:rPr>
                          </m:ctrlPr>
                        </m:sSubPr>
                        <m:e>
                          <m:acc>
                            <m:accPr>
                              <m:chr m:val="̅"/>
                              <m:ctrlPr>
                                <a:rPr lang="en-US" sz="1800" i="1" smtClean="0">
                                  <a:solidFill>
                                    <a:srgbClr val="2A3674"/>
                                  </a:solidFill>
                                  <a:effectLst/>
                                  <a:latin typeface="Cambria Math"/>
                                </a:rPr>
                              </m:ctrlPr>
                            </m:accPr>
                            <m:e>
                              <m:r>
                                <m:rPr>
                                  <m:sty m:val="p"/>
                                </m:rPr>
                                <a:rPr lang="el-GR" sz="1800" i="1" smtClean="0">
                                  <a:solidFill>
                                    <a:srgbClr val="2A3674"/>
                                  </a:solidFill>
                                  <a:effectLst/>
                                  <a:latin typeface="Cambria Math"/>
                                </a:rPr>
                                <m:t>ν</m:t>
                              </m:r>
                            </m:e>
                          </m:acc>
                        </m:e>
                        <m:sub>
                          <m:r>
                            <a:rPr lang="en-US" sz="1800" i="1" smtClean="0">
                              <a:solidFill>
                                <a:srgbClr val="2A3674"/>
                              </a:solidFill>
                              <a:effectLst/>
                              <a:latin typeface="Cambria Math"/>
                            </a:rPr>
                            <m:t>𝑒</m:t>
                          </m:r>
                        </m:sub>
                      </m:sSub>
                    </m:oMath>
                  </a14:m>
                  <a:r>
                    <a:rPr lang="en-US" sz="1800" dirty="0" smtClean="0">
                      <a:solidFill>
                        <a:srgbClr val="2A3674"/>
                      </a:solidFill>
                      <a:effectLst/>
                      <a:latin typeface="Times New Roman"/>
                    </a:rPr>
                    <a:t> Disappearance)</a:t>
                  </a:r>
                  <a:endParaRPr lang="en-US" sz="1800" dirty="0">
                    <a:solidFill>
                      <a:srgbClr val="2A3674"/>
                    </a:solidFill>
                    <a:effectLst/>
                    <a:latin typeface="Times New Roman"/>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953000" y="3533574"/>
                  <a:ext cx="4005649" cy="369332"/>
                </a:xfrm>
                <a:prstGeom prst="rect">
                  <a:avLst/>
                </a:prstGeom>
                <a:blipFill rotWithShape="1">
                  <a:blip r:embed="rId11"/>
                  <a:stretch>
                    <a:fillRect t="-8333" b="-26667"/>
                  </a:stretch>
                </a:blipFill>
              </p:spPr>
              <p:txBody>
                <a:bodyPr/>
                <a:lstStyle/>
                <a:p>
                  <a:r>
                    <a:rPr lang="en-US">
                      <a:noFill/>
                    </a:rPr>
                    <a:t> </a:t>
                  </a:r>
                </a:p>
              </p:txBody>
            </p:sp>
          </mc:Fallback>
        </mc:AlternateContent>
        <p:pic>
          <p:nvPicPr>
            <p:cNvPr id="24"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878858" y="3918110"/>
              <a:ext cx="1388615" cy="221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448372" y="3961824"/>
              <a:ext cx="2630398" cy="191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a:spLocks noChangeArrowheads="1"/>
            </p:cNvSpPr>
            <p:nvPr/>
          </p:nvSpPr>
          <p:spPr bwMode="auto">
            <a:xfrm>
              <a:off x="4953000" y="6077918"/>
              <a:ext cx="39036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fontAlgn="auto" hangingPunct="1">
                <a:spcBef>
                  <a:spcPts val="0"/>
                </a:spcBef>
                <a:spcAft>
                  <a:spcPts val="0"/>
                </a:spcAft>
              </a:pPr>
              <a:r>
                <a:rPr lang="en-US" sz="1200" dirty="0">
                  <a:solidFill>
                    <a:srgbClr val="B0BB8B"/>
                  </a:solidFill>
                </a:rPr>
                <a:t>Mention </a:t>
              </a:r>
              <a:r>
                <a:rPr lang="en-US" sz="1200" i="1" dirty="0">
                  <a:solidFill>
                    <a:srgbClr val="B0BB8B"/>
                  </a:solidFill>
                </a:rPr>
                <a:t>et al.</a:t>
              </a:r>
              <a:r>
                <a:rPr lang="en-US" sz="1200" dirty="0">
                  <a:solidFill>
                    <a:srgbClr val="B0BB8B"/>
                  </a:solidFill>
                </a:rPr>
                <a:t>, Phys.Rev.D83 073006 (2011)</a:t>
              </a:r>
            </a:p>
          </p:txBody>
        </p:sp>
      </p:grpSp>
      <p:sp>
        <p:nvSpPr>
          <p:cNvPr id="4" name="Slide Number Placeholder 3"/>
          <p:cNvSpPr>
            <a:spLocks noGrp="1"/>
          </p:cNvSpPr>
          <p:nvPr>
            <p:ph type="sldNum" sz="quarter" idx="12"/>
          </p:nvPr>
        </p:nvSpPr>
        <p:spPr/>
        <p:txBody>
          <a:bodyPr/>
          <a:lstStyle/>
          <a:p>
            <a:fld id="{58762598-BB50-4F26-864B-85598D0DEBB3}" type="slidenum">
              <a:rPr lang="en-US" smtClean="0"/>
              <a:t>3</a:t>
            </a:fld>
            <a:endParaRPr lang="en-US" dirty="0"/>
          </a:p>
        </p:txBody>
      </p:sp>
    </p:spTree>
    <p:extLst>
      <p:ext uri="{BB962C8B-B14F-4D97-AF65-F5344CB8AC3E}">
        <p14:creationId xmlns:p14="http://schemas.microsoft.com/office/powerpoint/2010/main" val="9247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Jonathan Link</a:t>
            </a:r>
            <a:endParaRPr lang="en-US" dirty="0"/>
          </a:p>
        </p:txBody>
      </p:sp>
      <p:sp>
        <p:nvSpPr>
          <p:cNvPr id="5" name="Title 1"/>
          <p:cNvSpPr txBox="1">
            <a:spLocks/>
          </p:cNvSpPr>
          <p:nvPr/>
        </p:nvSpPr>
        <p:spPr>
          <a:xfrm>
            <a:off x="-3314" y="1"/>
            <a:ext cx="9147313" cy="6858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18" charset="0"/>
              </a:defRPr>
            </a:lvl2pPr>
            <a:lvl3pPr algn="ctr" rtl="0" eaLnBrk="1" fontAlgn="base" hangingPunct="1">
              <a:spcBef>
                <a:spcPct val="0"/>
              </a:spcBef>
              <a:spcAft>
                <a:spcPct val="0"/>
              </a:spcAft>
              <a:defRPr sz="4400">
                <a:solidFill>
                  <a:schemeClr val="tx2"/>
                </a:solidFill>
                <a:latin typeface="Times" pitchFamily="18" charset="0"/>
              </a:defRPr>
            </a:lvl3pPr>
            <a:lvl4pPr algn="ctr" rtl="0" eaLnBrk="1" fontAlgn="base" hangingPunct="1">
              <a:spcBef>
                <a:spcPct val="0"/>
              </a:spcBef>
              <a:spcAft>
                <a:spcPct val="0"/>
              </a:spcAft>
              <a:defRPr sz="4400">
                <a:solidFill>
                  <a:schemeClr val="tx2"/>
                </a:solidFill>
                <a:latin typeface="Times" pitchFamily="18" charset="0"/>
              </a:defRPr>
            </a:lvl4pPr>
            <a:lvl5pPr algn="ctr" rtl="0" eaLnBrk="1" fontAlgn="base" hangingPunct="1">
              <a:spcBef>
                <a:spcPct val="0"/>
              </a:spcBef>
              <a:spcAft>
                <a:spcPct val="0"/>
              </a:spcAft>
              <a:defRPr sz="4400">
                <a:solidFill>
                  <a:schemeClr val="tx2"/>
                </a:solidFill>
                <a:latin typeface="Times" pitchFamily="18"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en-US" sz="3600" kern="0" dirty="0" smtClean="0">
                <a:solidFill>
                  <a:schemeClr val="bg1"/>
                </a:solidFill>
                <a:effectLst>
                  <a:outerShdw blurRad="38100" dist="38100" dir="2700000" algn="tl">
                    <a:srgbClr val="000000">
                      <a:alpha val="43137"/>
                    </a:srgbClr>
                  </a:outerShdw>
                </a:effectLst>
              </a:rPr>
              <a:t>MiniCHANDLER Mechanical Structure</a:t>
            </a:r>
            <a:endParaRPr lang="en-US" sz="3600" kern="0" dirty="0">
              <a:solidFill>
                <a:schemeClr val="bg1"/>
              </a:solidFill>
              <a:effectLst>
                <a:outerShdw blurRad="38100" dist="38100" dir="2700000" algn="tl">
                  <a:srgbClr val="000000">
                    <a:alpha val="43137"/>
                  </a:srgbClr>
                </a:outerShdw>
              </a:effectLst>
            </a:endParaRPr>
          </a:p>
        </p:txBody>
      </p:sp>
      <p:pic>
        <p:nvPicPr>
          <p:cNvPr id="7" name="Picture 2" descr="http://cnp.phys.vt.edu/features/MiniCHANDLER.jpg"/>
          <p:cNvPicPr>
            <a:picLocks noChangeAspect="1" noChangeArrowheads="1"/>
          </p:cNvPicPr>
          <p:nvPr/>
        </p:nvPicPr>
        <p:blipFill rotWithShape="1">
          <a:blip r:embed="rId2">
            <a:extLst>
              <a:ext uri="{28A0092B-C50C-407E-A947-70E740481C1C}">
                <a14:useLocalDpi xmlns:a14="http://schemas.microsoft.com/office/drawing/2010/main" val="0"/>
              </a:ext>
            </a:extLst>
          </a:blip>
          <a:srcRect l="8587" r="8539" b="5443"/>
          <a:stretch/>
        </p:blipFill>
        <p:spPr bwMode="auto">
          <a:xfrm>
            <a:off x="5224122" y="696498"/>
            <a:ext cx="3748808" cy="29024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cnp.phys.vt.edu/features/MiniCHANDLER2.jpg"/>
          <p:cNvPicPr>
            <a:picLocks noChangeAspect="1" noChangeArrowheads="1"/>
          </p:cNvPicPr>
          <p:nvPr/>
        </p:nvPicPr>
        <p:blipFill rotWithShape="1">
          <a:blip r:embed="rId3">
            <a:extLst>
              <a:ext uri="{28A0092B-C50C-407E-A947-70E740481C1C}">
                <a14:useLocalDpi xmlns:a14="http://schemas.microsoft.com/office/drawing/2010/main" val="0"/>
              </a:ext>
            </a:extLst>
          </a:blip>
          <a:srcRect l="8719" t="7634" r="8016" b="7734"/>
          <a:stretch/>
        </p:blipFill>
        <p:spPr bwMode="auto">
          <a:xfrm>
            <a:off x="582602" y="3570009"/>
            <a:ext cx="4071089" cy="29024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918" y="696498"/>
            <a:ext cx="4776501" cy="2686782"/>
          </a:xfrm>
          <a:prstGeom prst="rect">
            <a:avLst/>
          </a:prstGeom>
        </p:spPr>
      </p:pic>
      <p:sp>
        <p:nvSpPr>
          <p:cNvPr id="3" name="TextBox 2"/>
          <p:cNvSpPr txBox="1"/>
          <p:nvPr/>
        </p:nvSpPr>
        <p:spPr>
          <a:xfrm>
            <a:off x="4828032" y="3931920"/>
            <a:ext cx="4144898" cy="1015663"/>
          </a:xfrm>
          <a:prstGeom prst="rect">
            <a:avLst/>
          </a:prstGeom>
          <a:noFill/>
        </p:spPr>
        <p:txBody>
          <a:bodyPr wrap="square" rtlCol="0">
            <a:spAutoFit/>
          </a:bodyPr>
          <a:lstStyle/>
          <a:p>
            <a:r>
              <a:rPr lang="en-US" sz="2000" dirty="0" smtClean="0">
                <a:solidFill>
                  <a:srgbClr val="2A3674"/>
                </a:solidFill>
              </a:rPr>
              <a:t>The 80 channel MiniCHANDLER detector is now fully assembled and is being commissioned </a:t>
            </a:r>
            <a:endParaRPr lang="en-US" sz="2000" dirty="0">
              <a:solidFill>
                <a:srgbClr val="2A3674"/>
              </a:solidFill>
            </a:endParaRPr>
          </a:p>
        </p:txBody>
      </p:sp>
    </p:spTree>
    <p:extLst>
      <p:ext uri="{BB962C8B-B14F-4D97-AF65-F5344CB8AC3E}">
        <p14:creationId xmlns:p14="http://schemas.microsoft.com/office/powerpoint/2010/main" val="3314325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mlink\AppData\Local\Temp\MNL_mock-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5540" y="1673694"/>
            <a:ext cx="4571999" cy="34289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6571" y="786947"/>
            <a:ext cx="8499022" cy="5324535"/>
          </a:xfrm>
          <a:prstGeom prst="rect">
            <a:avLst/>
          </a:prstGeom>
          <a:noFill/>
        </p:spPr>
        <p:txBody>
          <a:bodyPr wrap="square" rtlCol="0">
            <a:spAutoFit/>
          </a:bodyPr>
          <a:lstStyle/>
          <a:p>
            <a:pPr indent="-274320">
              <a:spcAft>
                <a:spcPts val="1800"/>
              </a:spcAft>
            </a:pPr>
            <a:r>
              <a:rPr lang="en-US" sz="2000" dirty="0" smtClean="0">
                <a:solidFill>
                  <a:srgbClr val="2A3674"/>
                </a:solidFill>
              </a:rPr>
              <a:t>Once commissioned, the MiniCHANDLER Detector will be deployed that the North Anna Nuclear </a:t>
            </a:r>
            <a:r>
              <a:rPr lang="en-US" sz="2000" dirty="0" smtClean="0">
                <a:solidFill>
                  <a:srgbClr val="2A3674"/>
                </a:solidFill>
              </a:rPr>
              <a:t>Power </a:t>
            </a:r>
            <a:r>
              <a:rPr lang="en-US" sz="2000" dirty="0" smtClean="0">
                <a:solidFill>
                  <a:srgbClr val="2A3674"/>
                </a:solidFill>
              </a:rPr>
              <a:t>Station.</a:t>
            </a:r>
          </a:p>
          <a:p>
            <a:pPr indent="-274320">
              <a:spcAft>
                <a:spcPts val="1800"/>
              </a:spcAft>
            </a:pPr>
            <a:endParaRPr lang="en-US" sz="2000" dirty="0">
              <a:solidFill>
                <a:srgbClr val="2A3674"/>
              </a:solidFill>
            </a:endParaRPr>
          </a:p>
          <a:p>
            <a:pPr indent="-274320">
              <a:spcAft>
                <a:spcPts val="1800"/>
              </a:spcAft>
            </a:pPr>
            <a:endParaRPr lang="en-US" sz="2000" dirty="0" smtClean="0">
              <a:solidFill>
                <a:srgbClr val="2A3674"/>
              </a:solidFill>
            </a:endParaRPr>
          </a:p>
          <a:p>
            <a:pPr indent="-274320">
              <a:spcAft>
                <a:spcPts val="1800"/>
              </a:spcAft>
            </a:pPr>
            <a:endParaRPr lang="en-US" sz="2000" dirty="0">
              <a:solidFill>
                <a:srgbClr val="2A3674"/>
              </a:solidFill>
            </a:endParaRPr>
          </a:p>
          <a:p>
            <a:pPr indent="-274320">
              <a:spcAft>
                <a:spcPts val="1800"/>
              </a:spcAft>
            </a:pPr>
            <a:endParaRPr lang="en-US" sz="2000" dirty="0" smtClean="0">
              <a:solidFill>
                <a:srgbClr val="2A3674"/>
              </a:solidFill>
            </a:endParaRPr>
          </a:p>
          <a:p>
            <a:pPr indent="-274320">
              <a:spcAft>
                <a:spcPts val="1800"/>
              </a:spcAft>
            </a:pPr>
            <a:endParaRPr lang="en-US" sz="2000" dirty="0">
              <a:solidFill>
                <a:srgbClr val="2A3674"/>
              </a:solidFill>
            </a:endParaRPr>
          </a:p>
          <a:p>
            <a:pPr indent="-274320">
              <a:spcAft>
                <a:spcPts val="1800"/>
              </a:spcAft>
            </a:pPr>
            <a:endParaRPr lang="en-US" sz="2000" dirty="0" smtClean="0">
              <a:solidFill>
                <a:srgbClr val="2A3674"/>
              </a:solidFill>
            </a:endParaRPr>
          </a:p>
          <a:p>
            <a:pPr indent="-274320">
              <a:spcAft>
                <a:spcPts val="1800"/>
              </a:spcAft>
            </a:pPr>
            <a:endParaRPr lang="en-US" sz="2000" dirty="0">
              <a:solidFill>
                <a:srgbClr val="2A3674"/>
              </a:solidFill>
            </a:endParaRPr>
          </a:p>
          <a:p>
            <a:pPr indent="-274320">
              <a:spcAft>
                <a:spcPts val="1800"/>
              </a:spcAft>
            </a:pPr>
            <a:r>
              <a:rPr lang="en-US" sz="2000" dirty="0" smtClean="0">
                <a:solidFill>
                  <a:srgbClr val="660000"/>
                </a:solidFill>
              </a:rPr>
              <a:t>We e</a:t>
            </a:r>
            <a:r>
              <a:rPr lang="en-US" sz="2000" dirty="0" smtClean="0">
                <a:solidFill>
                  <a:srgbClr val="660000"/>
                </a:solidFill>
              </a:rPr>
              <a:t>xpect about 100 observed events/day.  If successful, this will be the world’s smallest neutrino detector at 80 kg.</a:t>
            </a:r>
            <a:endParaRPr lang="en-US" sz="2000" dirty="0" smtClean="0">
              <a:solidFill>
                <a:srgbClr val="660000"/>
              </a:solidFill>
            </a:endParaRPr>
          </a:p>
        </p:txBody>
      </p:sp>
      <p:sp>
        <p:nvSpPr>
          <p:cNvPr id="2" name="Title 1"/>
          <p:cNvSpPr>
            <a:spLocks noGrp="1"/>
          </p:cNvSpPr>
          <p:nvPr>
            <p:ph type="ctrTitle"/>
          </p:nvPr>
        </p:nvSpPr>
        <p:spPr/>
        <p:txBody>
          <a:bodyPr/>
          <a:lstStyle/>
          <a:p>
            <a:r>
              <a:rPr lang="en-US" dirty="0" smtClean="0"/>
              <a:t>Next Steps in R&amp;D Program…</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sp>
        <p:nvSpPr>
          <p:cNvPr id="5" name="AutoShape 4" descr="http://leonardusa.com/sites/default/files/styles/extra_large/public/images/sections/7wide-test.jpg?itok=Lrk-Uqu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 y="1690021"/>
            <a:ext cx="4717128" cy="3412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58805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10195"/>
            <a:ext cx="4438649" cy="3047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3327827"/>
            <a:ext cx="4453371" cy="3025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TextBox 53"/>
          <p:cNvSpPr txBox="1"/>
          <p:nvPr/>
        </p:nvSpPr>
        <p:spPr>
          <a:xfrm>
            <a:off x="1" y="19050"/>
            <a:ext cx="9143999"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GEANT4: Detector Response vs. Cube Position</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5" name="TextBox 54"/>
          <p:cNvSpPr txBox="1"/>
          <p:nvPr/>
        </p:nvSpPr>
        <p:spPr>
          <a:xfrm>
            <a:off x="4638675" y="905768"/>
            <a:ext cx="4050214" cy="2062103"/>
          </a:xfrm>
          <a:prstGeom prst="rect">
            <a:avLst/>
          </a:prstGeom>
          <a:noFill/>
        </p:spPr>
        <p:txBody>
          <a:bodyPr wrap="square" rtlCol="0">
            <a:spAutoFit/>
          </a:bodyPr>
          <a:lstStyle/>
          <a:p>
            <a:pPr>
              <a:spcAft>
                <a:spcPts val="1200"/>
              </a:spcAft>
            </a:pPr>
            <a:r>
              <a:rPr lang="en-US" dirty="0" smtClean="0">
                <a:solidFill>
                  <a:srgbClr val="2A3674"/>
                </a:solidFill>
              </a:rPr>
              <a:t>Most of the light is collected in the 4 PMTs in the TIR channel directions.  </a:t>
            </a:r>
          </a:p>
          <a:p>
            <a:pPr>
              <a:spcAft>
                <a:spcPts val="1200"/>
              </a:spcAft>
            </a:pPr>
            <a:r>
              <a:rPr lang="en-US" dirty="0" smtClean="0">
                <a:solidFill>
                  <a:srgbClr val="660000"/>
                </a:solidFill>
              </a:rPr>
              <a:t>About 20% of light is unchanneled, with the largest share in the adjacent PMTs.</a:t>
            </a:r>
          </a:p>
          <a:p>
            <a:pPr>
              <a:spcAft>
                <a:spcPts val="1200"/>
              </a:spcAft>
            </a:pPr>
            <a:r>
              <a:rPr lang="en-US" dirty="0">
                <a:solidFill>
                  <a:srgbClr val="2A3674"/>
                </a:solidFill>
              </a:rPr>
              <a:t>C</a:t>
            </a:r>
            <a:r>
              <a:rPr lang="en-US" dirty="0" smtClean="0">
                <a:solidFill>
                  <a:srgbClr val="2A3674"/>
                </a:solidFill>
              </a:rPr>
              <a:t>ollected light falls off as you move away from the PMT.</a:t>
            </a:r>
            <a:endParaRPr lang="en-US" dirty="0">
              <a:solidFill>
                <a:srgbClr val="2A3674"/>
              </a:solidFill>
            </a:endParaRPr>
          </a:p>
        </p:txBody>
      </p:sp>
      <p:sp>
        <p:nvSpPr>
          <p:cNvPr id="2" name="TextBox 1"/>
          <p:cNvSpPr txBox="1"/>
          <p:nvPr/>
        </p:nvSpPr>
        <p:spPr>
          <a:xfrm>
            <a:off x="704850" y="905768"/>
            <a:ext cx="928687" cy="276999"/>
          </a:xfrm>
          <a:prstGeom prst="rect">
            <a:avLst/>
          </a:prstGeom>
          <a:noFill/>
        </p:spPr>
        <p:txBody>
          <a:bodyPr wrap="square" rtlCol="0">
            <a:spAutoFit/>
          </a:bodyPr>
          <a:lstStyle/>
          <a:p>
            <a:r>
              <a:rPr lang="en-US" sz="1200" dirty="0" smtClean="0"/>
              <a:t>Simulation</a:t>
            </a:r>
            <a:endParaRPr lang="en-US" sz="1200" dirty="0"/>
          </a:p>
        </p:txBody>
      </p:sp>
      <p:sp>
        <p:nvSpPr>
          <p:cNvPr id="57" name="TextBox 56"/>
          <p:cNvSpPr txBox="1"/>
          <p:nvPr/>
        </p:nvSpPr>
        <p:spPr>
          <a:xfrm>
            <a:off x="5029200" y="3449717"/>
            <a:ext cx="928687" cy="276999"/>
          </a:xfrm>
          <a:prstGeom prst="rect">
            <a:avLst/>
          </a:prstGeom>
          <a:noFill/>
        </p:spPr>
        <p:txBody>
          <a:bodyPr wrap="square" rtlCol="0">
            <a:spAutoFit/>
          </a:bodyPr>
          <a:lstStyle/>
          <a:p>
            <a:r>
              <a:rPr lang="en-US" sz="1200" dirty="0" smtClean="0"/>
              <a:t>Simulation</a:t>
            </a:r>
            <a:endParaRPr lang="en-US" sz="1200" dirty="0"/>
          </a:p>
        </p:txBody>
      </p:sp>
      <p:sp>
        <p:nvSpPr>
          <p:cNvPr id="58" name="TextBox 57"/>
          <p:cNvSpPr txBox="1"/>
          <p:nvPr/>
        </p:nvSpPr>
        <p:spPr>
          <a:xfrm>
            <a:off x="388436" y="4208725"/>
            <a:ext cx="4050214" cy="1631216"/>
          </a:xfrm>
          <a:prstGeom prst="rect">
            <a:avLst/>
          </a:prstGeom>
          <a:noFill/>
        </p:spPr>
        <p:txBody>
          <a:bodyPr wrap="square" rtlCol="0">
            <a:spAutoFit/>
          </a:bodyPr>
          <a:lstStyle/>
          <a:p>
            <a:pPr>
              <a:spcAft>
                <a:spcPts val="1200"/>
              </a:spcAft>
            </a:pPr>
            <a:r>
              <a:rPr lang="en-US" dirty="0" smtClean="0">
                <a:solidFill>
                  <a:srgbClr val="660000"/>
                </a:solidFill>
              </a:rPr>
              <a:t>The largest excursion from the mean is in the corner cells.  </a:t>
            </a:r>
          </a:p>
          <a:p>
            <a:pPr>
              <a:spcAft>
                <a:spcPts val="1200"/>
              </a:spcAft>
            </a:pPr>
            <a:r>
              <a:rPr lang="en-US" dirty="0" smtClean="0">
                <a:solidFill>
                  <a:srgbClr val="2A3674"/>
                </a:solidFill>
              </a:rPr>
              <a:t>The conversion to p.e./MeV assumes light guides, and a </a:t>
            </a:r>
            <a:r>
              <a:rPr lang="en-US" dirty="0">
                <a:solidFill>
                  <a:srgbClr val="2A3674"/>
                </a:solidFill>
              </a:rPr>
              <a:t>PMT </a:t>
            </a:r>
            <a:r>
              <a:rPr lang="en-US" dirty="0" smtClean="0">
                <a:solidFill>
                  <a:srgbClr val="2A3674"/>
                </a:solidFill>
              </a:rPr>
              <a:t>maximum quantum efficiency of 25%. </a:t>
            </a:r>
            <a:endParaRPr lang="en-US" dirty="0">
              <a:solidFill>
                <a:srgbClr val="2A3674"/>
              </a:solidFill>
            </a:endParaRPr>
          </a:p>
        </p:txBody>
      </p:sp>
    </p:spTree>
    <p:extLst>
      <p:ext uri="{BB962C8B-B14F-4D97-AF65-F5344CB8AC3E}">
        <p14:creationId xmlns:p14="http://schemas.microsoft.com/office/powerpoint/2010/main" val="18961617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MCNP6: Neutron Transport and Capture</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2754" y="3031259"/>
            <a:ext cx="3647682" cy="3426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648" y="2994315"/>
            <a:ext cx="3498270" cy="3452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635259091"/>
              </p:ext>
            </p:extLst>
          </p:nvPr>
        </p:nvGraphicFramePr>
        <p:xfrm>
          <a:off x="1209965" y="749877"/>
          <a:ext cx="6964218" cy="2123440"/>
        </p:xfrm>
        <a:graphic>
          <a:graphicData uri="http://schemas.openxmlformats.org/drawingml/2006/table">
            <a:tbl>
              <a:tblPr firstRow="1" bandRow="1">
                <a:tableStyleId>{5940675A-B579-460E-94D1-54222C63F5DA}</a:tableStyleId>
              </a:tblPr>
              <a:tblGrid>
                <a:gridCol w="2613890"/>
                <a:gridCol w="1166435"/>
                <a:gridCol w="1604474"/>
                <a:gridCol w="1579419"/>
              </a:tblGrid>
              <a:tr h="370840">
                <a:tc>
                  <a:txBody>
                    <a:bodyPr/>
                    <a:lstStyle/>
                    <a:p>
                      <a:endParaRPr lang="en-US" dirty="0"/>
                    </a:p>
                  </a:txBody>
                  <a:tcPr/>
                </a:tc>
                <a:tc>
                  <a:txBody>
                    <a:bodyPr/>
                    <a:lstStyle/>
                    <a:p>
                      <a:pPr algn="ctr"/>
                      <a:r>
                        <a:rPr lang="en-US" b="1" baseline="30000" dirty="0" smtClean="0">
                          <a:solidFill>
                            <a:srgbClr val="7294C4"/>
                          </a:solidFill>
                        </a:rPr>
                        <a:t>6</a:t>
                      </a:r>
                      <a:r>
                        <a:rPr lang="en-US" b="1" baseline="0" dirty="0" smtClean="0">
                          <a:solidFill>
                            <a:srgbClr val="7294C4"/>
                          </a:solidFill>
                        </a:rPr>
                        <a:t>Li Capture </a:t>
                      </a:r>
                      <a:endParaRPr lang="en-US" b="1" baseline="30000" dirty="0">
                        <a:solidFill>
                          <a:srgbClr val="7294C4"/>
                        </a:solidFill>
                      </a:endParaRPr>
                    </a:p>
                  </a:txBody>
                  <a:tcPr/>
                </a:tc>
                <a:tc>
                  <a:txBody>
                    <a:bodyPr/>
                    <a:lstStyle/>
                    <a:p>
                      <a:pPr algn="ctr"/>
                      <a:r>
                        <a:rPr lang="en-US" b="1" dirty="0" smtClean="0">
                          <a:solidFill>
                            <a:srgbClr val="7294C4"/>
                          </a:solidFill>
                        </a:rPr>
                        <a:t>Time to 90% Capture</a:t>
                      </a:r>
                      <a:r>
                        <a:rPr lang="en-US" b="1" baseline="0" dirty="0" smtClean="0">
                          <a:solidFill>
                            <a:srgbClr val="7294C4"/>
                          </a:solidFill>
                        </a:rPr>
                        <a:t> </a:t>
                      </a:r>
                      <a:endParaRPr lang="en-US" b="1" dirty="0">
                        <a:solidFill>
                          <a:srgbClr val="7294C4"/>
                        </a:solidFill>
                      </a:endParaRPr>
                    </a:p>
                  </a:txBody>
                  <a:tcPr/>
                </a:tc>
                <a:tc>
                  <a:txBody>
                    <a:bodyPr/>
                    <a:lstStyle/>
                    <a:p>
                      <a:pPr algn="ctr"/>
                      <a:r>
                        <a:rPr lang="en-US" b="1" dirty="0" smtClean="0">
                          <a:solidFill>
                            <a:srgbClr val="7294C4"/>
                          </a:solidFill>
                        </a:rPr>
                        <a:t>Volume for 90% Capture</a:t>
                      </a:r>
                      <a:endParaRPr lang="en-US" b="1" dirty="0">
                        <a:solidFill>
                          <a:srgbClr val="7294C4"/>
                        </a:solidFill>
                      </a:endParaRPr>
                    </a:p>
                  </a:txBody>
                  <a:tcPr/>
                </a:tc>
              </a:tr>
              <a:tr h="370840">
                <a:tc>
                  <a:txBody>
                    <a:bodyPr/>
                    <a:lstStyle/>
                    <a:p>
                      <a:r>
                        <a:rPr lang="en-US" dirty="0" smtClean="0">
                          <a:solidFill>
                            <a:srgbClr val="660000"/>
                          </a:solidFill>
                        </a:rPr>
                        <a:t>Full Cube,</a:t>
                      </a:r>
                      <a:r>
                        <a:rPr lang="en-US" baseline="0" dirty="0" smtClean="0">
                          <a:solidFill>
                            <a:srgbClr val="660000"/>
                          </a:solidFill>
                        </a:rPr>
                        <a:t> 350 </a:t>
                      </a:r>
                      <a:r>
                        <a:rPr lang="el-GR" baseline="0" dirty="0" smtClean="0">
                          <a:solidFill>
                            <a:srgbClr val="660000"/>
                          </a:solidFill>
                        </a:rPr>
                        <a:t>μ</a:t>
                      </a:r>
                      <a:r>
                        <a:rPr lang="en-US" baseline="0" dirty="0" smtClean="0">
                          <a:solidFill>
                            <a:srgbClr val="660000"/>
                          </a:solidFill>
                        </a:rPr>
                        <a:t>m Sheet</a:t>
                      </a:r>
                      <a:endParaRPr lang="en-US" dirty="0">
                        <a:solidFill>
                          <a:srgbClr val="660000"/>
                        </a:solidFill>
                      </a:endParaRPr>
                    </a:p>
                  </a:txBody>
                  <a:tcPr/>
                </a:tc>
                <a:tc>
                  <a:txBody>
                    <a:bodyPr/>
                    <a:lstStyle/>
                    <a:p>
                      <a:pPr algn="ctr"/>
                      <a:r>
                        <a:rPr lang="en-US" dirty="0" smtClean="0">
                          <a:solidFill>
                            <a:srgbClr val="660000"/>
                          </a:solidFill>
                        </a:rPr>
                        <a:t>51%</a:t>
                      </a:r>
                      <a:endParaRPr lang="en-US" dirty="0">
                        <a:solidFill>
                          <a:srgbClr val="660000"/>
                        </a:solidFill>
                      </a:endParaRPr>
                    </a:p>
                  </a:txBody>
                  <a:tcPr/>
                </a:tc>
                <a:tc>
                  <a:txBody>
                    <a:bodyPr/>
                    <a:lstStyle/>
                    <a:p>
                      <a:pPr algn="ctr"/>
                      <a:r>
                        <a:rPr lang="en-US" dirty="0" smtClean="0">
                          <a:solidFill>
                            <a:srgbClr val="660000"/>
                          </a:solidFill>
                        </a:rPr>
                        <a:t>229 </a:t>
                      </a:r>
                      <a:r>
                        <a:rPr lang="el-GR" dirty="0" smtClean="0">
                          <a:solidFill>
                            <a:srgbClr val="660000"/>
                          </a:solidFill>
                        </a:rPr>
                        <a:t>μ</a:t>
                      </a:r>
                      <a:r>
                        <a:rPr lang="en-US" dirty="0" smtClean="0">
                          <a:solidFill>
                            <a:srgbClr val="660000"/>
                          </a:solidFill>
                        </a:rPr>
                        <a:t>s</a:t>
                      </a:r>
                    </a:p>
                  </a:txBody>
                  <a:tcPr/>
                </a:tc>
                <a:tc>
                  <a:txBody>
                    <a:bodyPr/>
                    <a:lstStyle/>
                    <a:p>
                      <a:pPr algn="ctr"/>
                      <a:r>
                        <a:rPr lang="en-US" dirty="0" smtClean="0">
                          <a:solidFill>
                            <a:srgbClr val="660000"/>
                          </a:solidFill>
                        </a:rPr>
                        <a:t>37 cubes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Full Cube,</a:t>
                      </a:r>
                      <a:r>
                        <a:rPr lang="en-US" baseline="0" dirty="0" smtClean="0">
                          <a:solidFill>
                            <a:srgbClr val="2A3674"/>
                          </a:solidFill>
                        </a:rPr>
                        <a:t> 500 </a:t>
                      </a:r>
                      <a:r>
                        <a:rPr lang="el-GR" baseline="0" dirty="0" smtClean="0">
                          <a:solidFill>
                            <a:srgbClr val="2A3674"/>
                          </a:solidFill>
                        </a:rPr>
                        <a:t>μ</a:t>
                      </a:r>
                      <a:r>
                        <a:rPr lang="en-US" baseline="0" dirty="0" smtClean="0">
                          <a:solidFill>
                            <a:srgbClr val="2A3674"/>
                          </a:solidFill>
                        </a:rPr>
                        <a:t>m Sheet</a:t>
                      </a:r>
                      <a:endParaRPr lang="en-US" dirty="0" smtClean="0">
                        <a:solidFill>
                          <a:srgbClr val="2A3674"/>
                        </a:solidFill>
                      </a:endParaRPr>
                    </a:p>
                  </a:txBody>
                  <a:tcPr/>
                </a:tc>
                <a:tc>
                  <a:txBody>
                    <a:bodyPr/>
                    <a:lstStyle/>
                    <a:p>
                      <a:pPr algn="ctr"/>
                      <a:r>
                        <a:rPr lang="en-US" dirty="0" smtClean="0">
                          <a:solidFill>
                            <a:srgbClr val="2A3674"/>
                          </a:solidFill>
                        </a:rPr>
                        <a:t>55%</a:t>
                      </a:r>
                      <a:endParaRPr lang="en-US" dirty="0">
                        <a:solidFill>
                          <a:srgbClr val="2A3674"/>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209 </a:t>
                      </a:r>
                      <a:r>
                        <a:rPr lang="el-GR" dirty="0" smtClean="0">
                          <a:solidFill>
                            <a:srgbClr val="2A3674"/>
                          </a:solidFill>
                        </a:rPr>
                        <a:t>μ</a:t>
                      </a:r>
                      <a:r>
                        <a:rPr lang="en-US" dirty="0" smtClean="0">
                          <a:solidFill>
                            <a:srgbClr val="2A3674"/>
                          </a:solidFill>
                        </a:rPr>
                        <a:t>s</a:t>
                      </a:r>
                    </a:p>
                  </a:txBody>
                  <a:tcPr/>
                </a:tc>
                <a:tc>
                  <a:txBody>
                    <a:bodyPr/>
                    <a:lstStyle/>
                    <a:p>
                      <a:pPr algn="ctr"/>
                      <a:r>
                        <a:rPr lang="en-US" dirty="0" smtClean="0">
                          <a:solidFill>
                            <a:srgbClr val="2A3674"/>
                          </a:solidFill>
                        </a:rPr>
                        <a:t>35 cubes</a:t>
                      </a:r>
                      <a:endParaRPr lang="en-US" dirty="0">
                        <a:solidFill>
                          <a:srgbClr val="2A3674"/>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660000"/>
                          </a:solidFill>
                        </a:rPr>
                        <a:t>Half Cube,</a:t>
                      </a:r>
                      <a:r>
                        <a:rPr lang="en-US" baseline="0" dirty="0" smtClean="0">
                          <a:solidFill>
                            <a:srgbClr val="660000"/>
                          </a:solidFill>
                        </a:rPr>
                        <a:t> 350 </a:t>
                      </a:r>
                      <a:r>
                        <a:rPr lang="el-GR" baseline="0" dirty="0" smtClean="0">
                          <a:solidFill>
                            <a:srgbClr val="660000"/>
                          </a:solidFill>
                        </a:rPr>
                        <a:t>μ</a:t>
                      </a:r>
                      <a:r>
                        <a:rPr lang="en-US" baseline="0" dirty="0" smtClean="0">
                          <a:solidFill>
                            <a:srgbClr val="660000"/>
                          </a:solidFill>
                        </a:rPr>
                        <a:t>m Sheet</a:t>
                      </a:r>
                      <a:endParaRPr lang="en-US" dirty="0" smtClean="0">
                        <a:solidFill>
                          <a:srgbClr val="660000"/>
                        </a:solidFill>
                      </a:endParaRPr>
                    </a:p>
                  </a:txBody>
                  <a:tcPr/>
                </a:tc>
                <a:tc>
                  <a:txBody>
                    <a:bodyPr/>
                    <a:lstStyle/>
                    <a:p>
                      <a:pPr algn="ctr"/>
                      <a:r>
                        <a:rPr lang="en-US" dirty="0" smtClean="0">
                          <a:solidFill>
                            <a:srgbClr val="660000"/>
                          </a:solidFill>
                        </a:rPr>
                        <a:t>69%</a:t>
                      </a:r>
                      <a:endParaRPr lang="en-US" dirty="0">
                        <a:solidFill>
                          <a:srgbClr val="660000"/>
                        </a:solidFill>
                      </a:endParaRPr>
                    </a:p>
                  </a:txBody>
                  <a:tcPr/>
                </a:tc>
                <a:tc>
                  <a:txBody>
                    <a:bodyPr/>
                    <a:lstStyle/>
                    <a:p>
                      <a:pPr algn="ctr"/>
                      <a:r>
                        <a:rPr lang="en-US" dirty="0" smtClean="0">
                          <a:solidFill>
                            <a:srgbClr val="660000"/>
                          </a:solidFill>
                        </a:rPr>
                        <a:t>120 </a:t>
                      </a:r>
                      <a:r>
                        <a:rPr lang="el-GR" dirty="0" smtClean="0">
                          <a:solidFill>
                            <a:srgbClr val="660000"/>
                          </a:solidFill>
                        </a:rPr>
                        <a:t>μ</a:t>
                      </a:r>
                      <a:r>
                        <a:rPr lang="en-US" dirty="0" smtClean="0">
                          <a:solidFill>
                            <a:srgbClr val="660000"/>
                          </a:solidFill>
                        </a:rPr>
                        <a:t>s</a:t>
                      </a:r>
                      <a:endParaRPr lang="en-US" dirty="0">
                        <a:solidFill>
                          <a:srgbClr val="660000"/>
                        </a:solidFill>
                      </a:endParaRPr>
                    </a:p>
                  </a:txBody>
                  <a:tcPr/>
                </a:tc>
                <a:tc>
                  <a:txBody>
                    <a:bodyPr/>
                    <a:lstStyle/>
                    <a:p>
                      <a:pPr algn="ctr"/>
                      <a:r>
                        <a:rPr lang="en-US" dirty="0" smtClean="0">
                          <a:solidFill>
                            <a:srgbClr val="660000"/>
                          </a:solidFill>
                        </a:rPr>
                        <a:t>24.5 cubes</a:t>
                      </a:r>
                      <a:endParaRPr lang="en-US" dirty="0">
                        <a:solidFill>
                          <a:srgbClr val="66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Half Cube,</a:t>
                      </a:r>
                      <a:r>
                        <a:rPr lang="en-US" baseline="0" dirty="0" smtClean="0">
                          <a:solidFill>
                            <a:srgbClr val="2A3674"/>
                          </a:solidFill>
                        </a:rPr>
                        <a:t> 500 </a:t>
                      </a:r>
                      <a:r>
                        <a:rPr lang="el-GR" baseline="0" dirty="0" smtClean="0">
                          <a:solidFill>
                            <a:srgbClr val="2A3674"/>
                          </a:solidFill>
                        </a:rPr>
                        <a:t>μ</a:t>
                      </a:r>
                      <a:r>
                        <a:rPr lang="en-US" baseline="0" dirty="0" smtClean="0">
                          <a:solidFill>
                            <a:srgbClr val="2A3674"/>
                          </a:solidFill>
                        </a:rPr>
                        <a:t>m Sheet</a:t>
                      </a:r>
                      <a:endParaRPr lang="en-US" dirty="0" smtClean="0">
                        <a:solidFill>
                          <a:srgbClr val="2A3674"/>
                        </a:solidFill>
                      </a:endParaRPr>
                    </a:p>
                  </a:txBody>
                  <a:tcPr/>
                </a:tc>
                <a:tc>
                  <a:txBody>
                    <a:bodyPr/>
                    <a:lstStyle/>
                    <a:p>
                      <a:pPr algn="ctr"/>
                      <a:r>
                        <a:rPr lang="en-US" dirty="0" smtClean="0">
                          <a:solidFill>
                            <a:srgbClr val="2A3674"/>
                          </a:solidFill>
                        </a:rPr>
                        <a:t>73%</a:t>
                      </a:r>
                      <a:endParaRPr lang="en-US" dirty="0">
                        <a:solidFill>
                          <a:srgbClr val="2A3674"/>
                        </a:solidFill>
                      </a:endParaRPr>
                    </a:p>
                  </a:txBody>
                  <a:tcPr/>
                </a:tc>
                <a:tc>
                  <a:txBody>
                    <a:bodyPr/>
                    <a:lstStyle/>
                    <a:p>
                      <a:pPr algn="ctr"/>
                      <a:r>
                        <a:rPr lang="en-US" dirty="0" smtClean="0">
                          <a:solidFill>
                            <a:srgbClr val="2A3674"/>
                          </a:solidFill>
                        </a:rPr>
                        <a:t>103 </a:t>
                      </a:r>
                      <a:r>
                        <a:rPr lang="el-GR" dirty="0" smtClean="0">
                          <a:solidFill>
                            <a:srgbClr val="2A3674"/>
                          </a:solidFill>
                        </a:rPr>
                        <a:t>μ</a:t>
                      </a:r>
                      <a:r>
                        <a:rPr lang="en-US" dirty="0" smtClean="0">
                          <a:solidFill>
                            <a:srgbClr val="2A3674"/>
                          </a:solidFill>
                        </a:rPr>
                        <a:t>s</a:t>
                      </a:r>
                      <a:endParaRPr lang="en-US" dirty="0">
                        <a:solidFill>
                          <a:srgbClr val="2A3674"/>
                        </a:solidFill>
                      </a:endParaRPr>
                    </a:p>
                  </a:txBody>
                  <a:tcPr/>
                </a:tc>
                <a:tc>
                  <a:txBody>
                    <a:bodyPr/>
                    <a:lstStyle/>
                    <a:p>
                      <a:pPr algn="ctr"/>
                      <a:r>
                        <a:rPr lang="en-US" dirty="0" smtClean="0">
                          <a:solidFill>
                            <a:srgbClr val="2A3674"/>
                          </a:solidFill>
                        </a:rPr>
                        <a:t>23 cubes</a:t>
                      </a:r>
                      <a:endParaRPr lang="en-US" dirty="0">
                        <a:solidFill>
                          <a:srgbClr val="2A3674"/>
                        </a:solidFill>
                      </a:endParaRPr>
                    </a:p>
                  </a:txBody>
                  <a:tcPr/>
                </a:tc>
              </a:tr>
            </a:tbl>
          </a:graphicData>
        </a:graphic>
      </p:graphicFrame>
    </p:spTree>
    <p:extLst>
      <p:ext uri="{BB962C8B-B14F-4D97-AF65-F5344CB8AC3E}">
        <p14:creationId xmlns:p14="http://schemas.microsoft.com/office/powerpoint/2010/main" val="29827472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MCNP6: Neutron Transport and Capture</a:t>
            </a:r>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371" y="2935212"/>
            <a:ext cx="7988156" cy="3502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200076" y="5754254"/>
            <a:ext cx="1154545" cy="307777"/>
          </a:xfrm>
          <a:prstGeom prst="rect">
            <a:avLst/>
          </a:prstGeom>
          <a:noFill/>
        </p:spPr>
        <p:txBody>
          <a:bodyPr wrap="square" rtlCol="0">
            <a:spAutoFit/>
          </a:bodyPr>
          <a:lstStyle/>
          <a:p>
            <a:r>
              <a:rPr lang="en-US" sz="1400" dirty="0" smtClean="0"/>
              <a:t>GEANT4</a:t>
            </a:r>
            <a:endParaRPr lang="en-US" sz="1400" dirty="0"/>
          </a:p>
        </p:txBody>
      </p:sp>
      <p:sp>
        <p:nvSpPr>
          <p:cNvPr id="6" name="TextBox 5"/>
          <p:cNvSpPr txBox="1"/>
          <p:nvPr/>
        </p:nvSpPr>
        <p:spPr>
          <a:xfrm>
            <a:off x="5227783" y="3186548"/>
            <a:ext cx="2992582" cy="584775"/>
          </a:xfrm>
          <a:prstGeom prst="rect">
            <a:avLst/>
          </a:prstGeom>
          <a:noFill/>
        </p:spPr>
        <p:txBody>
          <a:bodyPr wrap="square" rtlCol="0">
            <a:spAutoFit/>
          </a:bodyPr>
          <a:lstStyle/>
          <a:p>
            <a:pPr algn="ctr"/>
            <a:r>
              <a:rPr lang="en-US" sz="1600" dirty="0" smtClean="0">
                <a:solidFill>
                  <a:srgbClr val="660000"/>
                </a:solidFill>
              </a:rPr>
              <a:t>The initial neutron directionality is apparent in the capture position.</a:t>
            </a:r>
            <a:endParaRPr lang="en-US" sz="1600" dirty="0">
              <a:solidFill>
                <a:srgbClr val="66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754309093"/>
              </p:ext>
            </p:extLst>
          </p:nvPr>
        </p:nvGraphicFramePr>
        <p:xfrm>
          <a:off x="1209965" y="749877"/>
          <a:ext cx="6964218" cy="2123440"/>
        </p:xfrm>
        <a:graphic>
          <a:graphicData uri="http://schemas.openxmlformats.org/drawingml/2006/table">
            <a:tbl>
              <a:tblPr firstRow="1" bandRow="1">
                <a:tableStyleId>{5940675A-B579-460E-94D1-54222C63F5DA}</a:tableStyleId>
              </a:tblPr>
              <a:tblGrid>
                <a:gridCol w="2613890"/>
                <a:gridCol w="1166435"/>
                <a:gridCol w="1604474"/>
                <a:gridCol w="1579419"/>
              </a:tblGrid>
              <a:tr h="370840">
                <a:tc>
                  <a:txBody>
                    <a:bodyPr/>
                    <a:lstStyle/>
                    <a:p>
                      <a:endParaRPr lang="en-US" dirty="0"/>
                    </a:p>
                  </a:txBody>
                  <a:tcPr/>
                </a:tc>
                <a:tc>
                  <a:txBody>
                    <a:bodyPr/>
                    <a:lstStyle/>
                    <a:p>
                      <a:pPr algn="ctr"/>
                      <a:r>
                        <a:rPr lang="en-US" b="1" baseline="30000" dirty="0" smtClean="0">
                          <a:solidFill>
                            <a:srgbClr val="7294C4"/>
                          </a:solidFill>
                        </a:rPr>
                        <a:t>6</a:t>
                      </a:r>
                      <a:r>
                        <a:rPr lang="en-US" b="1" baseline="0" dirty="0" smtClean="0">
                          <a:solidFill>
                            <a:srgbClr val="7294C4"/>
                          </a:solidFill>
                        </a:rPr>
                        <a:t>Li Capture </a:t>
                      </a:r>
                      <a:endParaRPr lang="en-US" b="1" baseline="30000" dirty="0">
                        <a:solidFill>
                          <a:srgbClr val="7294C4"/>
                        </a:solidFill>
                      </a:endParaRPr>
                    </a:p>
                  </a:txBody>
                  <a:tcPr/>
                </a:tc>
                <a:tc>
                  <a:txBody>
                    <a:bodyPr/>
                    <a:lstStyle/>
                    <a:p>
                      <a:pPr algn="ctr"/>
                      <a:r>
                        <a:rPr lang="en-US" b="1" dirty="0" smtClean="0">
                          <a:solidFill>
                            <a:srgbClr val="7294C4"/>
                          </a:solidFill>
                        </a:rPr>
                        <a:t>Time to 90% Capture</a:t>
                      </a:r>
                      <a:r>
                        <a:rPr lang="en-US" b="1" baseline="0" dirty="0" smtClean="0">
                          <a:solidFill>
                            <a:srgbClr val="7294C4"/>
                          </a:solidFill>
                        </a:rPr>
                        <a:t> </a:t>
                      </a:r>
                      <a:endParaRPr lang="en-US" b="1" dirty="0">
                        <a:solidFill>
                          <a:srgbClr val="7294C4"/>
                        </a:solidFill>
                      </a:endParaRPr>
                    </a:p>
                  </a:txBody>
                  <a:tcPr/>
                </a:tc>
                <a:tc>
                  <a:txBody>
                    <a:bodyPr/>
                    <a:lstStyle/>
                    <a:p>
                      <a:pPr algn="ctr"/>
                      <a:r>
                        <a:rPr lang="en-US" b="1" dirty="0" smtClean="0">
                          <a:solidFill>
                            <a:srgbClr val="7294C4"/>
                          </a:solidFill>
                        </a:rPr>
                        <a:t>Volume for 90% Capture</a:t>
                      </a:r>
                      <a:endParaRPr lang="en-US" b="1" dirty="0">
                        <a:solidFill>
                          <a:srgbClr val="7294C4"/>
                        </a:solidFill>
                      </a:endParaRPr>
                    </a:p>
                  </a:txBody>
                  <a:tcPr/>
                </a:tc>
              </a:tr>
              <a:tr h="370840">
                <a:tc>
                  <a:txBody>
                    <a:bodyPr/>
                    <a:lstStyle/>
                    <a:p>
                      <a:r>
                        <a:rPr lang="en-US" dirty="0" smtClean="0">
                          <a:solidFill>
                            <a:srgbClr val="660000"/>
                          </a:solidFill>
                        </a:rPr>
                        <a:t>Full Cube,</a:t>
                      </a:r>
                      <a:r>
                        <a:rPr lang="en-US" baseline="0" dirty="0" smtClean="0">
                          <a:solidFill>
                            <a:srgbClr val="660000"/>
                          </a:solidFill>
                        </a:rPr>
                        <a:t> 350 </a:t>
                      </a:r>
                      <a:r>
                        <a:rPr lang="el-GR" baseline="0" dirty="0" smtClean="0">
                          <a:solidFill>
                            <a:srgbClr val="660000"/>
                          </a:solidFill>
                        </a:rPr>
                        <a:t>μ</a:t>
                      </a:r>
                      <a:r>
                        <a:rPr lang="en-US" baseline="0" dirty="0" smtClean="0">
                          <a:solidFill>
                            <a:srgbClr val="660000"/>
                          </a:solidFill>
                        </a:rPr>
                        <a:t>m Sheet</a:t>
                      </a:r>
                      <a:endParaRPr lang="en-US" dirty="0">
                        <a:solidFill>
                          <a:srgbClr val="660000"/>
                        </a:solidFill>
                      </a:endParaRPr>
                    </a:p>
                  </a:txBody>
                  <a:tcPr/>
                </a:tc>
                <a:tc>
                  <a:txBody>
                    <a:bodyPr/>
                    <a:lstStyle/>
                    <a:p>
                      <a:pPr algn="ctr"/>
                      <a:r>
                        <a:rPr lang="en-US" dirty="0" smtClean="0">
                          <a:solidFill>
                            <a:srgbClr val="660000"/>
                          </a:solidFill>
                        </a:rPr>
                        <a:t>51%</a:t>
                      </a:r>
                      <a:endParaRPr lang="en-US" dirty="0">
                        <a:solidFill>
                          <a:srgbClr val="660000"/>
                        </a:solidFill>
                      </a:endParaRPr>
                    </a:p>
                  </a:txBody>
                  <a:tcPr/>
                </a:tc>
                <a:tc>
                  <a:txBody>
                    <a:bodyPr/>
                    <a:lstStyle/>
                    <a:p>
                      <a:pPr algn="ctr"/>
                      <a:r>
                        <a:rPr lang="en-US" dirty="0" smtClean="0">
                          <a:solidFill>
                            <a:srgbClr val="660000"/>
                          </a:solidFill>
                        </a:rPr>
                        <a:t>229 </a:t>
                      </a:r>
                      <a:r>
                        <a:rPr lang="el-GR" dirty="0" smtClean="0">
                          <a:solidFill>
                            <a:srgbClr val="660000"/>
                          </a:solidFill>
                        </a:rPr>
                        <a:t>μ</a:t>
                      </a:r>
                      <a:r>
                        <a:rPr lang="en-US" dirty="0" smtClean="0">
                          <a:solidFill>
                            <a:srgbClr val="660000"/>
                          </a:solidFill>
                        </a:rPr>
                        <a:t>s</a:t>
                      </a:r>
                    </a:p>
                  </a:txBody>
                  <a:tcPr/>
                </a:tc>
                <a:tc>
                  <a:txBody>
                    <a:bodyPr/>
                    <a:lstStyle/>
                    <a:p>
                      <a:pPr algn="ctr"/>
                      <a:r>
                        <a:rPr lang="en-US" dirty="0" smtClean="0">
                          <a:solidFill>
                            <a:srgbClr val="660000"/>
                          </a:solidFill>
                        </a:rPr>
                        <a:t>37 cubes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Full Cube,</a:t>
                      </a:r>
                      <a:r>
                        <a:rPr lang="en-US" baseline="0" dirty="0" smtClean="0">
                          <a:solidFill>
                            <a:srgbClr val="2A3674"/>
                          </a:solidFill>
                        </a:rPr>
                        <a:t> 500 </a:t>
                      </a:r>
                      <a:r>
                        <a:rPr lang="el-GR" baseline="0" dirty="0" smtClean="0">
                          <a:solidFill>
                            <a:srgbClr val="2A3674"/>
                          </a:solidFill>
                        </a:rPr>
                        <a:t>μ</a:t>
                      </a:r>
                      <a:r>
                        <a:rPr lang="en-US" baseline="0" dirty="0" smtClean="0">
                          <a:solidFill>
                            <a:srgbClr val="2A3674"/>
                          </a:solidFill>
                        </a:rPr>
                        <a:t>m Sheet</a:t>
                      </a:r>
                      <a:endParaRPr lang="en-US" dirty="0" smtClean="0">
                        <a:solidFill>
                          <a:srgbClr val="2A3674"/>
                        </a:solidFill>
                      </a:endParaRPr>
                    </a:p>
                  </a:txBody>
                  <a:tcPr/>
                </a:tc>
                <a:tc>
                  <a:txBody>
                    <a:bodyPr/>
                    <a:lstStyle/>
                    <a:p>
                      <a:pPr algn="ctr"/>
                      <a:r>
                        <a:rPr lang="en-US" dirty="0" smtClean="0">
                          <a:solidFill>
                            <a:srgbClr val="2A3674"/>
                          </a:solidFill>
                        </a:rPr>
                        <a:t>55%</a:t>
                      </a:r>
                      <a:endParaRPr lang="en-US" dirty="0">
                        <a:solidFill>
                          <a:srgbClr val="2A3674"/>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209 </a:t>
                      </a:r>
                      <a:r>
                        <a:rPr lang="el-GR" dirty="0" smtClean="0">
                          <a:solidFill>
                            <a:srgbClr val="2A3674"/>
                          </a:solidFill>
                        </a:rPr>
                        <a:t>μ</a:t>
                      </a:r>
                      <a:r>
                        <a:rPr lang="en-US" dirty="0" smtClean="0">
                          <a:solidFill>
                            <a:srgbClr val="2A3674"/>
                          </a:solidFill>
                        </a:rPr>
                        <a:t>s</a:t>
                      </a:r>
                    </a:p>
                  </a:txBody>
                  <a:tcPr/>
                </a:tc>
                <a:tc>
                  <a:txBody>
                    <a:bodyPr/>
                    <a:lstStyle/>
                    <a:p>
                      <a:pPr algn="ctr"/>
                      <a:r>
                        <a:rPr lang="en-US" dirty="0" smtClean="0">
                          <a:solidFill>
                            <a:srgbClr val="2A3674"/>
                          </a:solidFill>
                        </a:rPr>
                        <a:t>35 cubes</a:t>
                      </a:r>
                      <a:endParaRPr lang="en-US" dirty="0">
                        <a:solidFill>
                          <a:srgbClr val="2A3674"/>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660000"/>
                          </a:solidFill>
                        </a:rPr>
                        <a:t>Half Cube,</a:t>
                      </a:r>
                      <a:r>
                        <a:rPr lang="en-US" baseline="0" dirty="0" smtClean="0">
                          <a:solidFill>
                            <a:srgbClr val="660000"/>
                          </a:solidFill>
                        </a:rPr>
                        <a:t> 350 </a:t>
                      </a:r>
                      <a:r>
                        <a:rPr lang="el-GR" baseline="0" dirty="0" smtClean="0">
                          <a:solidFill>
                            <a:srgbClr val="660000"/>
                          </a:solidFill>
                        </a:rPr>
                        <a:t>μ</a:t>
                      </a:r>
                      <a:r>
                        <a:rPr lang="en-US" baseline="0" dirty="0" smtClean="0">
                          <a:solidFill>
                            <a:srgbClr val="660000"/>
                          </a:solidFill>
                        </a:rPr>
                        <a:t>m Sheet</a:t>
                      </a:r>
                      <a:endParaRPr lang="en-US" dirty="0" smtClean="0">
                        <a:solidFill>
                          <a:srgbClr val="660000"/>
                        </a:solidFill>
                      </a:endParaRPr>
                    </a:p>
                  </a:txBody>
                  <a:tcPr/>
                </a:tc>
                <a:tc>
                  <a:txBody>
                    <a:bodyPr/>
                    <a:lstStyle/>
                    <a:p>
                      <a:pPr algn="ctr"/>
                      <a:r>
                        <a:rPr lang="en-US" dirty="0" smtClean="0">
                          <a:solidFill>
                            <a:srgbClr val="660000"/>
                          </a:solidFill>
                        </a:rPr>
                        <a:t>69%</a:t>
                      </a:r>
                      <a:endParaRPr lang="en-US" dirty="0">
                        <a:solidFill>
                          <a:srgbClr val="660000"/>
                        </a:solidFill>
                      </a:endParaRPr>
                    </a:p>
                  </a:txBody>
                  <a:tcPr/>
                </a:tc>
                <a:tc>
                  <a:txBody>
                    <a:bodyPr/>
                    <a:lstStyle/>
                    <a:p>
                      <a:pPr algn="ctr"/>
                      <a:r>
                        <a:rPr lang="en-US" dirty="0" smtClean="0">
                          <a:solidFill>
                            <a:srgbClr val="660000"/>
                          </a:solidFill>
                        </a:rPr>
                        <a:t>120 </a:t>
                      </a:r>
                      <a:r>
                        <a:rPr lang="el-GR" dirty="0" smtClean="0">
                          <a:solidFill>
                            <a:srgbClr val="660000"/>
                          </a:solidFill>
                        </a:rPr>
                        <a:t>μ</a:t>
                      </a:r>
                      <a:r>
                        <a:rPr lang="en-US" dirty="0" smtClean="0">
                          <a:solidFill>
                            <a:srgbClr val="660000"/>
                          </a:solidFill>
                        </a:rPr>
                        <a:t>s</a:t>
                      </a:r>
                      <a:endParaRPr lang="en-US" dirty="0">
                        <a:solidFill>
                          <a:srgbClr val="660000"/>
                        </a:solidFill>
                      </a:endParaRPr>
                    </a:p>
                  </a:txBody>
                  <a:tcPr/>
                </a:tc>
                <a:tc>
                  <a:txBody>
                    <a:bodyPr/>
                    <a:lstStyle/>
                    <a:p>
                      <a:pPr algn="ctr"/>
                      <a:r>
                        <a:rPr lang="en-US" dirty="0" smtClean="0">
                          <a:solidFill>
                            <a:srgbClr val="660000"/>
                          </a:solidFill>
                        </a:rPr>
                        <a:t>24.5 cubes</a:t>
                      </a:r>
                      <a:endParaRPr lang="en-US" dirty="0">
                        <a:solidFill>
                          <a:srgbClr val="66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2A3674"/>
                          </a:solidFill>
                        </a:rPr>
                        <a:t>Half Cube,</a:t>
                      </a:r>
                      <a:r>
                        <a:rPr lang="en-US" baseline="0" dirty="0" smtClean="0">
                          <a:solidFill>
                            <a:srgbClr val="2A3674"/>
                          </a:solidFill>
                        </a:rPr>
                        <a:t> 500 </a:t>
                      </a:r>
                      <a:r>
                        <a:rPr lang="el-GR" baseline="0" dirty="0" smtClean="0">
                          <a:solidFill>
                            <a:srgbClr val="2A3674"/>
                          </a:solidFill>
                        </a:rPr>
                        <a:t>μ</a:t>
                      </a:r>
                      <a:r>
                        <a:rPr lang="en-US" baseline="0" dirty="0" smtClean="0">
                          <a:solidFill>
                            <a:srgbClr val="2A3674"/>
                          </a:solidFill>
                        </a:rPr>
                        <a:t>m Sheet</a:t>
                      </a:r>
                      <a:endParaRPr lang="en-US" dirty="0" smtClean="0">
                        <a:solidFill>
                          <a:srgbClr val="2A3674"/>
                        </a:solidFill>
                      </a:endParaRPr>
                    </a:p>
                  </a:txBody>
                  <a:tcPr/>
                </a:tc>
                <a:tc>
                  <a:txBody>
                    <a:bodyPr/>
                    <a:lstStyle/>
                    <a:p>
                      <a:pPr algn="ctr"/>
                      <a:r>
                        <a:rPr lang="en-US" dirty="0" smtClean="0">
                          <a:solidFill>
                            <a:srgbClr val="2A3674"/>
                          </a:solidFill>
                        </a:rPr>
                        <a:t>73%</a:t>
                      </a:r>
                      <a:endParaRPr lang="en-US" dirty="0">
                        <a:solidFill>
                          <a:srgbClr val="2A3674"/>
                        </a:solidFill>
                      </a:endParaRPr>
                    </a:p>
                  </a:txBody>
                  <a:tcPr/>
                </a:tc>
                <a:tc>
                  <a:txBody>
                    <a:bodyPr/>
                    <a:lstStyle/>
                    <a:p>
                      <a:pPr algn="ctr"/>
                      <a:r>
                        <a:rPr lang="en-US" dirty="0" smtClean="0">
                          <a:solidFill>
                            <a:srgbClr val="2A3674"/>
                          </a:solidFill>
                        </a:rPr>
                        <a:t>103 </a:t>
                      </a:r>
                      <a:r>
                        <a:rPr lang="el-GR" dirty="0" smtClean="0">
                          <a:solidFill>
                            <a:srgbClr val="2A3674"/>
                          </a:solidFill>
                        </a:rPr>
                        <a:t>μ</a:t>
                      </a:r>
                      <a:r>
                        <a:rPr lang="en-US" dirty="0" smtClean="0">
                          <a:solidFill>
                            <a:srgbClr val="2A3674"/>
                          </a:solidFill>
                        </a:rPr>
                        <a:t>s</a:t>
                      </a:r>
                      <a:endParaRPr lang="en-US" dirty="0">
                        <a:solidFill>
                          <a:srgbClr val="2A3674"/>
                        </a:solidFill>
                      </a:endParaRPr>
                    </a:p>
                  </a:txBody>
                  <a:tcPr/>
                </a:tc>
                <a:tc>
                  <a:txBody>
                    <a:bodyPr/>
                    <a:lstStyle/>
                    <a:p>
                      <a:pPr algn="ctr"/>
                      <a:r>
                        <a:rPr lang="en-US" dirty="0" smtClean="0">
                          <a:solidFill>
                            <a:srgbClr val="2A3674"/>
                          </a:solidFill>
                        </a:rPr>
                        <a:t>23 cubes</a:t>
                      </a:r>
                      <a:endParaRPr lang="en-US" dirty="0">
                        <a:solidFill>
                          <a:srgbClr val="2A3674"/>
                        </a:solidFill>
                      </a:endParaRPr>
                    </a:p>
                  </a:txBody>
                  <a:tcPr/>
                </a:tc>
              </a:tr>
            </a:tbl>
          </a:graphicData>
        </a:graphic>
      </p:graphicFrame>
    </p:spTree>
    <p:extLst>
      <p:ext uri="{BB962C8B-B14F-4D97-AF65-F5344CB8AC3E}">
        <p14:creationId xmlns:p14="http://schemas.microsoft.com/office/powerpoint/2010/main" val="5496081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97" y="0"/>
            <a:ext cx="939441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306609" y="4124227"/>
            <a:ext cx="2738236" cy="1441387"/>
            <a:chOff x="306609" y="4124227"/>
            <a:chExt cx="2738236" cy="1441387"/>
          </a:xfrm>
        </p:grpSpPr>
        <p:cxnSp>
          <p:nvCxnSpPr>
            <p:cNvPr id="5" name="Straight Arrow Connector 4"/>
            <p:cNvCxnSpPr/>
            <p:nvPr/>
          </p:nvCxnSpPr>
          <p:spPr>
            <a:xfrm flipV="1">
              <a:off x="530245" y="4124227"/>
              <a:ext cx="2514600" cy="14413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rot="19835436">
              <a:off x="306609" y="4602841"/>
              <a:ext cx="2667000" cy="369332"/>
            </a:xfrm>
            <a:prstGeom prst="rect">
              <a:avLst/>
            </a:prstGeom>
            <a:noFill/>
          </p:spPr>
          <p:txBody>
            <a:bodyPr wrap="square" rtlCol="0">
              <a:spAutoFit/>
            </a:bodyPr>
            <a:lstStyle/>
            <a:p>
              <a:pPr algn="ctr"/>
              <a:r>
                <a:rPr lang="en-US" dirty="0" smtClean="0">
                  <a:solidFill>
                    <a:srgbClr val="FF0000"/>
                  </a:solidFill>
                </a:rPr>
                <a:t>Direction of Neutrino Flux</a:t>
              </a:r>
              <a:endParaRPr lang="en-US" dirty="0">
                <a:solidFill>
                  <a:srgbClr val="FF0000"/>
                </a:solidFill>
              </a:endParaRPr>
            </a:p>
          </p:txBody>
        </p:sp>
      </p:grpSp>
      <p:grpSp>
        <p:nvGrpSpPr>
          <p:cNvPr id="8" name="Group 7"/>
          <p:cNvGrpSpPr/>
          <p:nvPr/>
        </p:nvGrpSpPr>
        <p:grpSpPr>
          <a:xfrm>
            <a:off x="1794515" y="2920989"/>
            <a:ext cx="2444097" cy="1429284"/>
            <a:chOff x="1794515" y="2920989"/>
            <a:chExt cx="2444097" cy="1429284"/>
          </a:xfrm>
        </p:grpSpPr>
        <p:cxnSp>
          <p:nvCxnSpPr>
            <p:cNvPr id="12" name="Straight Connector 11"/>
            <p:cNvCxnSpPr/>
            <p:nvPr/>
          </p:nvCxnSpPr>
          <p:spPr>
            <a:xfrm>
              <a:off x="1794515" y="2920989"/>
              <a:ext cx="2444097" cy="142928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1826962">
              <a:off x="2232106" y="3642740"/>
              <a:ext cx="1555335" cy="369332"/>
            </a:xfrm>
            <a:prstGeom prst="rect">
              <a:avLst/>
            </a:prstGeom>
            <a:noFill/>
          </p:spPr>
          <p:txBody>
            <a:bodyPr wrap="square" rtlCol="0">
              <a:spAutoFit/>
            </a:bodyPr>
            <a:lstStyle/>
            <a:p>
              <a:pPr algn="ctr"/>
              <a:r>
                <a:rPr lang="en-US" dirty="0" smtClean="0">
                  <a:solidFill>
                    <a:schemeClr val="accent6">
                      <a:lumMod val="75000"/>
                    </a:schemeClr>
                  </a:solidFill>
                </a:rPr>
                <a:t>~1 meter</a:t>
              </a:r>
              <a:endParaRPr lang="en-US" dirty="0">
                <a:solidFill>
                  <a:schemeClr val="accent6">
                    <a:lumMod val="75000"/>
                  </a:schemeClr>
                </a:solidFill>
              </a:endParaRPr>
            </a:p>
          </p:txBody>
        </p:sp>
      </p:grpSp>
      <p:grpSp>
        <p:nvGrpSpPr>
          <p:cNvPr id="3" name="Group 2"/>
          <p:cNvGrpSpPr/>
          <p:nvPr/>
        </p:nvGrpSpPr>
        <p:grpSpPr>
          <a:xfrm>
            <a:off x="6691" y="999858"/>
            <a:ext cx="1464848" cy="1013715"/>
            <a:chOff x="6691" y="999858"/>
            <a:chExt cx="1464848" cy="1013715"/>
          </a:xfrm>
        </p:grpSpPr>
        <p:sp>
          <p:nvSpPr>
            <p:cNvPr id="23" name="Freeform 22"/>
            <p:cNvSpPr/>
            <p:nvPr/>
          </p:nvSpPr>
          <p:spPr>
            <a:xfrm>
              <a:off x="418565" y="1589518"/>
              <a:ext cx="1052974" cy="424055"/>
            </a:xfrm>
            <a:custGeom>
              <a:avLst/>
              <a:gdLst>
                <a:gd name="connsiteX0" fmla="*/ 75534 w 1126667"/>
                <a:gd name="connsiteY0" fmla="*/ 0 h 479101"/>
                <a:gd name="connsiteX1" fmla="*/ 109717 w 1126667"/>
                <a:gd name="connsiteY1" fmla="*/ 470018 h 479101"/>
                <a:gd name="connsiteX2" fmla="*/ 1126667 w 1126667"/>
                <a:gd name="connsiteY2" fmla="*/ 264919 h 479101"/>
                <a:gd name="connsiteX0" fmla="*/ 23841 w 1074974"/>
                <a:gd name="connsiteY0" fmla="*/ 0 h 424055"/>
                <a:gd name="connsiteX1" fmla="*/ 220394 w 1074974"/>
                <a:gd name="connsiteY1" fmla="*/ 410197 h 424055"/>
                <a:gd name="connsiteX2" fmla="*/ 1074974 w 1074974"/>
                <a:gd name="connsiteY2" fmla="*/ 264919 h 424055"/>
                <a:gd name="connsiteX0" fmla="*/ 1841 w 1052974"/>
                <a:gd name="connsiteY0" fmla="*/ 0 h 424055"/>
                <a:gd name="connsiteX1" fmla="*/ 198394 w 1052974"/>
                <a:gd name="connsiteY1" fmla="*/ 410197 h 424055"/>
                <a:gd name="connsiteX2" fmla="*/ 1052974 w 1052974"/>
                <a:gd name="connsiteY2" fmla="*/ 264919 h 424055"/>
              </a:gdLst>
              <a:ahLst/>
              <a:cxnLst>
                <a:cxn ang="0">
                  <a:pos x="connsiteX0" y="connsiteY0"/>
                </a:cxn>
                <a:cxn ang="0">
                  <a:pos x="connsiteX1" y="connsiteY1"/>
                </a:cxn>
                <a:cxn ang="0">
                  <a:pos x="connsiteX2" y="connsiteY2"/>
                </a:cxn>
              </a:cxnLst>
              <a:rect l="l" t="t" r="r" b="b"/>
              <a:pathLst>
                <a:path w="1052974" h="424055">
                  <a:moveTo>
                    <a:pt x="1841" y="0"/>
                  </a:moveTo>
                  <a:cubicBezTo>
                    <a:pt x="-8841" y="289845"/>
                    <a:pt x="23205" y="366044"/>
                    <a:pt x="198394" y="410197"/>
                  </a:cubicBezTo>
                  <a:cubicBezTo>
                    <a:pt x="373583" y="454350"/>
                    <a:pt x="632093" y="389545"/>
                    <a:pt x="1052974" y="264919"/>
                  </a:cubicBezTo>
                </a:path>
              </a:pathLst>
            </a:custGeom>
            <a:noFill/>
            <a:ln>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6691" y="999858"/>
              <a:ext cx="923851" cy="646331"/>
            </a:xfrm>
            <a:prstGeom prst="rect">
              <a:avLst/>
            </a:prstGeom>
            <a:noFill/>
          </p:spPr>
          <p:txBody>
            <a:bodyPr wrap="square" rtlCol="0">
              <a:spAutoFit/>
            </a:bodyPr>
            <a:lstStyle/>
            <a:p>
              <a:pPr algn="ctr"/>
              <a:r>
                <a:rPr lang="en-US" dirty="0" smtClean="0">
                  <a:solidFill>
                    <a:srgbClr val="FFFF00"/>
                  </a:solidFill>
                </a:rPr>
                <a:t>PMT &amp; Base</a:t>
              </a:r>
              <a:endParaRPr lang="en-US" dirty="0">
                <a:solidFill>
                  <a:srgbClr val="FFFF00"/>
                </a:solidFill>
              </a:endParaRPr>
            </a:p>
          </p:txBody>
        </p:sp>
      </p:grpSp>
      <p:grpSp>
        <p:nvGrpSpPr>
          <p:cNvPr id="4" name="Group 3"/>
          <p:cNvGrpSpPr/>
          <p:nvPr/>
        </p:nvGrpSpPr>
        <p:grpSpPr>
          <a:xfrm>
            <a:off x="89701" y="2051051"/>
            <a:ext cx="1676653" cy="1403556"/>
            <a:chOff x="89701" y="2051051"/>
            <a:chExt cx="1676653" cy="1403556"/>
          </a:xfrm>
        </p:grpSpPr>
        <p:sp>
          <p:nvSpPr>
            <p:cNvPr id="26" name="Freeform 25"/>
            <p:cNvSpPr/>
            <p:nvPr/>
          </p:nvSpPr>
          <p:spPr>
            <a:xfrm>
              <a:off x="510122" y="2051051"/>
              <a:ext cx="1256232" cy="786214"/>
            </a:xfrm>
            <a:custGeom>
              <a:avLst/>
              <a:gdLst>
                <a:gd name="connsiteX0" fmla="*/ 75534 w 1126667"/>
                <a:gd name="connsiteY0" fmla="*/ 0 h 479101"/>
                <a:gd name="connsiteX1" fmla="*/ 109717 w 1126667"/>
                <a:gd name="connsiteY1" fmla="*/ 470018 h 479101"/>
                <a:gd name="connsiteX2" fmla="*/ 1126667 w 1126667"/>
                <a:gd name="connsiteY2" fmla="*/ 264919 h 479101"/>
                <a:gd name="connsiteX0" fmla="*/ 23841 w 1074974"/>
                <a:gd name="connsiteY0" fmla="*/ 0 h 424055"/>
                <a:gd name="connsiteX1" fmla="*/ 220394 w 1074974"/>
                <a:gd name="connsiteY1" fmla="*/ 410197 h 424055"/>
                <a:gd name="connsiteX2" fmla="*/ 1074974 w 1074974"/>
                <a:gd name="connsiteY2" fmla="*/ 264919 h 424055"/>
                <a:gd name="connsiteX0" fmla="*/ 1841 w 1052974"/>
                <a:gd name="connsiteY0" fmla="*/ 0 h 424055"/>
                <a:gd name="connsiteX1" fmla="*/ 198394 w 1052974"/>
                <a:gd name="connsiteY1" fmla="*/ 410197 h 424055"/>
                <a:gd name="connsiteX2" fmla="*/ 1052974 w 1052974"/>
                <a:gd name="connsiteY2" fmla="*/ 264919 h 424055"/>
                <a:gd name="connsiteX0" fmla="*/ 460 w 1051593"/>
                <a:gd name="connsiteY0" fmla="*/ 301321 h 582206"/>
                <a:gd name="connsiteX1" fmla="*/ 342291 w 1051593"/>
                <a:gd name="connsiteY1" fmla="*/ 2217 h 582206"/>
                <a:gd name="connsiteX2" fmla="*/ 1051593 w 1051593"/>
                <a:gd name="connsiteY2" fmla="*/ 566240 h 582206"/>
                <a:gd name="connsiteX0" fmla="*/ 0 w 1051133"/>
                <a:gd name="connsiteY0" fmla="*/ 309573 h 590458"/>
                <a:gd name="connsiteX1" fmla="*/ 341831 w 1051133"/>
                <a:gd name="connsiteY1" fmla="*/ 10469 h 590458"/>
                <a:gd name="connsiteX2" fmla="*/ 1051133 w 1051133"/>
                <a:gd name="connsiteY2" fmla="*/ 574492 h 590458"/>
                <a:gd name="connsiteX0" fmla="*/ 0 w 1256232"/>
                <a:gd name="connsiteY0" fmla="*/ 786214 h 786214"/>
                <a:gd name="connsiteX1" fmla="*/ 341831 w 1256232"/>
                <a:gd name="connsiteY1" fmla="*/ 487110 h 786214"/>
                <a:gd name="connsiteX2" fmla="*/ 1256232 w 1256232"/>
                <a:gd name="connsiteY2" fmla="*/ 0 h 786214"/>
                <a:gd name="connsiteX0" fmla="*/ 0 w 1256232"/>
                <a:gd name="connsiteY0" fmla="*/ 786214 h 786214"/>
                <a:gd name="connsiteX1" fmla="*/ 264919 w 1256232"/>
                <a:gd name="connsiteY1" fmla="*/ 196553 h 786214"/>
                <a:gd name="connsiteX2" fmla="*/ 1256232 w 1256232"/>
                <a:gd name="connsiteY2" fmla="*/ 0 h 786214"/>
              </a:gdLst>
              <a:ahLst/>
              <a:cxnLst>
                <a:cxn ang="0">
                  <a:pos x="connsiteX0" y="connsiteY0"/>
                </a:cxn>
                <a:cxn ang="0">
                  <a:pos x="connsiteX1" y="connsiteY1"/>
                </a:cxn>
                <a:cxn ang="0">
                  <a:pos x="connsiteX2" y="connsiteY2"/>
                </a:cxn>
              </a:cxnLst>
              <a:rect l="l" t="t" r="r" b="b"/>
              <a:pathLst>
                <a:path w="1256232" h="786214">
                  <a:moveTo>
                    <a:pt x="0" y="786214"/>
                  </a:moveTo>
                  <a:cubicBezTo>
                    <a:pt x="32047" y="537674"/>
                    <a:pt x="55547" y="327589"/>
                    <a:pt x="264919" y="196553"/>
                  </a:cubicBezTo>
                  <a:cubicBezTo>
                    <a:pt x="474291" y="65517"/>
                    <a:pt x="835351" y="124626"/>
                    <a:pt x="1256232" y="0"/>
                  </a:cubicBezTo>
                </a:path>
              </a:pathLst>
            </a:custGeom>
            <a:noFill/>
            <a:ln>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p:cNvSpPr txBox="1"/>
            <p:nvPr/>
          </p:nvSpPr>
          <p:spPr>
            <a:xfrm>
              <a:off x="89701" y="2808276"/>
              <a:ext cx="840841" cy="646331"/>
            </a:xfrm>
            <a:prstGeom prst="rect">
              <a:avLst/>
            </a:prstGeom>
            <a:noFill/>
          </p:spPr>
          <p:txBody>
            <a:bodyPr wrap="square" rtlCol="0">
              <a:spAutoFit/>
            </a:bodyPr>
            <a:lstStyle/>
            <a:p>
              <a:pPr algn="ctr"/>
              <a:r>
                <a:rPr lang="en-US" dirty="0" smtClean="0">
                  <a:solidFill>
                    <a:srgbClr val="FFFF00"/>
                  </a:solidFill>
                </a:rPr>
                <a:t>Light Guide</a:t>
              </a:r>
              <a:endParaRPr lang="en-US" dirty="0">
                <a:solidFill>
                  <a:srgbClr val="FFFF00"/>
                </a:solidFill>
              </a:endParaRPr>
            </a:p>
          </p:txBody>
        </p:sp>
      </p:grpSp>
      <p:sp>
        <p:nvSpPr>
          <p:cNvPr id="28" name="TextBox 27"/>
          <p:cNvSpPr txBox="1"/>
          <p:nvPr/>
        </p:nvSpPr>
        <p:spPr>
          <a:xfrm rot="1739938">
            <a:off x="2228667" y="4855115"/>
            <a:ext cx="1616930" cy="646331"/>
          </a:xfrm>
          <a:prstGeom prst="rect">
            <a:avLst/>
          </a:prstGeom>
          <a:noFill/>
        </p:spPr>
        <p:txBody>
          <a:bodyPr wrap="square" rtlCol="0">
            <a:spAutoFit/>
          </a:bodyPr>
          <a:lstStyle/>
          <a:p>
            <a:pPr algn="ctr"/>
            <a:r>
              <a:rPr lang="en-US" baseline="30000" dirty="0" smtClean="0">
                <a:solidFill>
                  <a:srgbClr val="FFFF00"/>
                </a:solidFill>
              </a:rPr>
              <a:t>6</a:t>
            </a:r>
            <a:r>
              <a:rPr lang="en-US" dirty="0" smtClean="0">
                <a:solidFill>
                  <a:srgbClr val="FFFF00"/>
                </a:solidFill>
              </a:rPr>
              <a:t>LiF:ZnS(Ag) Sheet</a:t>
            </a:r>
            <a:endParaRPr lang="en-US" baseline="30000" dirty="0">
              <a:solidFill>
                <a:srgbClr val="FFFF00"/>
              </a:solidFill>
            </a:endParaRPr>
          </a:p>
        </p:txBody>
      </p:sp>
      <p:grpSp>
        <p:nvGrpSpPr>
          <p:cNvPr id="6" name="Group 5"/>
          <p:cNvGrpSpPr/>
          <p:nvPr/>
        </p:nvGrpSpPr>
        <p:grpSpPr>
          <a:xfrm>
            <a:off x="2264633" y="2561234"/>
            <a:ext cx="1893471" cy="941362"/>
            <a:chOff x="2264633" y="2561234"/>
            <a:chExt cx="1893471" cy="941362"/>
          </a:xfrm>
        </p:grpSpPr>
        <p:sp>
          <p:nvSpPr>
            <p:cNvPr id="30" name="Freeform 29"/>
            <p:cNvSpPr/>
            <p:nvPr/>
          </p:nvSpPr>
          <p:spPr>
            <a:xfrm>
              <a:off x="2710283" y="3129027"/>
              <a:ext cx="1447821" cy="373569"/>
            </a:xfrm>
            <a:custGeom>
              <a:avLst/>
              <a:gdLst>
                <a:gd name="connsiteX0" fmla="*/ 75534 w 1126667"/>
                <a:gd name="connsiteY0" fmla="*/ 0 h 479101"/>
                <a:gd name="connsiteX1" fmla="*/ 109717 w 1126667"/>
                <a:gd name="connsiteY1" fmla="*/ 470018 h 479101"/>
                <a:gd name="connsiteX2" fmla="*/ 1126667 w 1126667"/>
                <a:gd name="connsiteY2" fmla="*/ 264919 h 479101"/>
                <a:gd name="connsiteX0" fmla="*/ 23841 w 1074974"/>
                <a:gd name="connsiteY0" fmla="*/ 0 h 424055"/>
                <a:gd name="connsiteX1" fmla="*/ 220394 w 1074974"/>
                <a:gd name="connsiteY1" fmla="*/ 410197 h 424055"/>
                <a:gd name="connsiteX2" fmla="*/ 1074974 w 1074974"/>
                <a:gd name="connsiteY2" fmla="*/ 264919 h 424055"/>
                <a:gd name="connsiteX0" fmla="*/ 1841 w 1052974"/>
                <a:gd name="connsiteY0" fmla="*/ 0 h 424055"/>
                <a:gd name="connsiteX1" fmla="*/ 198394 w 1052974"/>
                <a:gd name="connsiteY1" fmla="*/ 410197 h 424055"/>
                <a:gd name="connsiteX2" fmla="*/ 1052974 w 1052974"/>
                <a:gd name="connsiteY2" fmla="*/ 264919 h 424055"/>
                <a:gd name="connsiteX0" fmla="*/ 460 w 1051593"/>
                <a:gd name="connsiteY0" fmla="*/ 301321 h 582206"/>
                <a:gd name="connsiteX1" fmla="*/ 342291 w 1051593"/>
                <a:gd name="connsiteY1" fmla="*/ 2217 h 582206"/>
                <a:gd name="connsiteX2" fmla="*/ 1051593 w 1051593"/>
                <a:gd name="connsiteY2" fmla="*/ 566240 h 582206"/>
                <a:gd name="connsiteX0" fmla="*/ 0 w 1051133"/>
                <a:gd name="connsiteY0" fmla="*/ 309573 h 590458"/>
                <a:gd name="connsiteX1" fmla="*/ 341831 w 1051133"/>
                <a:gd name="connsiteY1" fmla="*/ 10469 h 590458"/>
                <a:gd name="connsiteX2" fmla="*/ 1051133 w 1051133"/>
                <a:gd name="connsiteY2" fmla="*/ 574492 h 590458"/>
                <a:gd name="connsiteX0" fmla="*/ 0 w 1256232"/>
                <a:gd name="connsiteY0" fmla="*/ 786214 h 786214"/>
                <a:gd name="connsiteX1" fmla="*/ 341831 w 1256232"/>
                <a:gd name="connsiteY1" fmla="*/ 487110 h 786214"/>
                <a:gd name="connsiteX2" fmla="*/ 1256232 w 1256232"/>
                <a:gd name="connsiteY2" fmla="*/ 0 h 786214"/>
                <a:gd name="connsiteX0" fmla="*/ 0 w 1256232"/>
                <a:gd name="connsiteY0" fmla="*/ 786214 h 786214"/>
                <a:gd name="connsiteX1" fmla="*/ 264919 w 1256232"/>
                <a:gd name="connsiteY1" fmla="*/ 196553 h 786214"/>
                <a:gd name="connsiteX2" fmla="*/ 1256232 w 1256232"/>
                <a:gd name="connsiteY2" fmla="*/ 0 h 786214"/>
                <a:gd name="connsiteX0" fmla="*/ 0 w 1256232"/>
                <a:gd name="connsiteY0" fmla="*/ 1224879 h 1224879"/>
                <a:gd name="connsiteX1" fmla="*/ 264919 w 1256232"/>
                <a:gd name="connsiteY1" fmla="*/ 16910 h 1224879"/>
                <a:gd name="connsiteX2" fmla="*/ 1256232 w 1256232"/>
                <a:gd name="connsiteY2" fmla="*/ 438665 h 1224879"/>
                <a:gd name="connsiteX0" fmla="*/ 0 w 1508781"/>
                <a:gd name="connsiteY0" fmla="*/ 237779 h 455095"/>
                <a:gd name="connsiteX1" fmla="*/ 517468 w 1508781"/>
                <a:gd name="connsiteY1" fmla="*/ 13879 h 455095"/>
                <a:gd name="connsiteX2" fmla="*/ 1508781 w 1508781"/>
                <a:gd name="connsiteY2" fmla="*/ 435634 h 455095"/>
                <a:gd name="connsiteX0" fmla="*/ 0 w 1508781"/>
                <a:gd name="connsiteY0" fmla="*/ 257624 h 474940"/>
                <a:gd name="connsiteX1" fmla="*/ 178527 w 1508781"/>
                <a:gd name="connsiteY1" fmla="*/ 51764 h 474940"/>
                <a:gd name="connsiteX2" fmla="*/ 517468 w 1508781"/>
                <a:gd name="connsiteY2" fmla="*/ 33724 h 474940"/>
                <a:gd name="connsiteX3" fmla="*/ 1508781 w 1508781"/>
                <a:gd name="connsiteY3" fmla="*/ 455479 h 474940"/>
                <a:gd name="connsiteX0" fmla="*/ 0 w 1508781"/>
                <a:gd name="connsiteY0" fmla="*/ 224153 h 440798"/>
                <a:gd name="connsiteX1" fmla="*/ 465910 w 1508781"/>
                <a:gd name="connsiteY1" fmla="*/ 357927 h 440798"/>
                <a:gd name="connsiteX2" fmla="*/ 517468 w 1508781"/>
                <a:gd name="connsiteY2" fmla="*/ 253 h 440798"/>
                <a:gd name="connsiteX3" fmla="*/ 1508781 w 1508781"/>
                <a:gd name="connsiteY3" fmla="*/ 422008 h 440798"/>
                <a:gd name="connsiteX0" fmla="*/ 0 w 1508781"/>
                <a:gd name="connsiteY0" fmla="*/ 232855 h 449240"/>
                <a:gd name="connsiteX1" fmla="*/ 465910 w 1508781"/>
                <a:gd name="connsiteY1" fmla="*/ 366629 h 449240"/>
                <a:gd name="connsiteX2" fmla="*/ 630679 w 1508781"/>
                <a:gd name="connsiteY2" fmla="*/ 246 h 449240"/>
                <a:gd name="connsiteX3" fmla="*/ 1508781 w 1508781"/>
                <a:gd name="connsiteY3" fmla="*/ 430710 h 449240"/>
                <a:gd name="connsiteX0" fmla="*/ 0 w 1491364"/>
                <a:gd name="connsiteY0" fmla="*/ 224147 h 449240"/>
                <a:gd name="connsiteX1" fmla="*/ 448493 w 1491364"/>
                <a:gd name="connsiteY1" fmla="*/ 366629 h 449240"/>
                <a:gd name="connsiteX2" fmla="*/ 613262 w 1491364"/>
                <a:gd name="connsiteY2" fmla="*/ 246 h 449240"/>
                <a:gd name="connsiteX3" fmla="*/ 1491364 w 1491364"/>
                <a:gd name="connsiteY3" fmla="*/ 430710 h 449240"/>
                <a:gd name="connsiteX0" fmla="*/ 0 w 1491364"/>
                <a:gd name="connsiteY0" fmla="*/ 145843 h 373569"/>
                <a:gd name="connsiteX1" fmla="*/ 448493 w 1491364"/>
                <a:gd name="connsiteY1" fmla="*/ 288325 h 373569"/>
                <a:gd name="connsiteX2" fmla="*/ 630679 w 1491364"/>
                <a:gd name="connsiteY2" fmla="*/ 319 h 373569"/>
                <a:gd name="connsiteX3" fmla="*/ 1491364 w 1491364"/>
                <a:gd name="connsiteY3" fmla="*/ 352406 h 373569"/>
                <a:gd name="connsiteX0" fmla="*/ 0 w 1447821"/>
                <a:gd name="connsiteY0" fmla="*/ 93591 h 373569"/>
                <a:gd name="connsiteX1" fmla="*/ 404950 w 1447821"/>
                <a:gd name="connsiteY1" fmla="*/ 288325 h 373569"/>
                <a:gd name="connsiteX2" fmla="*/ 587136 w 1447821"/>
                <a:gd name="connsiteY2" fmla="*/ 319 h 373569"/>
                <a:gd name="connsiteX3" fmla="*/ 1447821 w 1447821"/>
                <a:gd name="connsiteY3" fmla="*/ 352406 h 373569"/>
                <a:gd name="connsiteX0" fmla="*/ 0 w 1500073"/>
                <a:gd name="connsiteY0" fmla="*/ 84883 h 373569"/>
                <a:gd name="connsiteX1" fmla="*/ 457202 w 1500073"/>
                <a:gd name="connsiteY1" fmla="*/ 288325 h 373569"/>
                <a:gd name="connsiteX2" fmla="*/ 639388 w 1500073"/>
                <a:gd name="connsiteY2" fmla="*/ 319 h 373569"/>
                <a:gd name="connsiteX3" fmla="*/ 1500073 w 1500073"/>
                <a:gd name="connsiteY3" fmla="*/ 352406 h 373569"/>
                <a:gd name="connsiteX0" fmla="*/ 0 w 1500073"/>
                <a:gd name="connsiteY0" fmla="*/ 84883 h 373569"/>
                <a:gd name="connsiteX1" fmla="*/ 457202 w 1500073"/>
                <a:gd name="connsiteY1" fmla="*/ 288325 h 373569"/>
                <a:gd name="connsiteX2" fmla="*/ 639388 w 1500073"/>
                <a:gd name="connsiteY2" fmla="*/ 319 h 373569"/>
                <a:gd name="connsiteX3" fmla="*/ 1500073 w 1500073"/>
                <a:gd name="connsiteY3" fmla="*/ 352406 h 373569"/>
                <a:gd name="connsiteX0" fmla="*/ 0 w 1430404"/>
                <a:gd name="connsiteY0" fmla="*/ 84883 h 373569"/>
                <a:gd name="connsiteX1" fmla="*/ 387533 w 1430404"/>
                <a:gd name="connsiteY1" fmla="*/ 288325 h 373569"/>
                <a:gd name="connsiteX2" fmla="*/ 569719 w 1430404"/>
                <a:gd name="connsiteY2" fmla="*/ 319 h 373569"/>
                <a:gd name="connsiteX3" fmla="*/ 1430404 w 1430404"/>
                <a:gd name="connsiteY3" fmla="*/ 352406 h 373569"/>
                <a:gd name="connsiteX0" fmla="*/ 0 w 1447821"/>
                <a:gd name="connsiteY0" fmla="*/ 32632 h 373569"/>
                <a:gd name="connsiteX1" fmla="*/ 404950 w 1447821"/>
                <a:gd name="connsiteY1" fmla="*/ 288325 h 373569"/>
                <a:gd name="connsiteX2" fmla="*/ 587136 w 1447821"/>
                <a:gd name="connsiteY2" fmla="*/ 319 h 373569"/>
                <a:gd name="connsiteX3" fmla="*/ 1447821 w 1447821"/>
                <a:gd name="connsiteY3" fmla="*/ 352406 h 373569"/>
              </a:gdLst>
              <a:ahLst/>
              <a:cxnLst>
                <a:cxn ang="0">
                  <a:pos x="connsiteX0" y="connsiteY0"/>
                </a:cxn>
                <a:cxn ang="0">
                  <a:pos x="connsiteX1" y="connsiteY1"/>
                </a:cxn>
                <a:cxn ang="0">
                  <a:pos x="connsiteX2" y="connsiteY2"/>
                </a:cxn>
                <a:cxn ang="0">
                  <a:pos x="connsiteX3" y="connsiteY3"/>
                </a:cxn>
              </a:cxnLst>
              <a:rect l="l" t="t" r="r" b="b"/>
              <a:pathLst>
                <a:path w="1447821" h="373569">
                  <a:moveTo>
                    <a:pt x="0" y="32632"/>
                  </a:moveTo>
                  <a:cubicBezTo>
                    <a:pt x="90715" y="155076"/>
                    <a:pt x="318705" y="325642"/>
                    <a:pt x="404950" y="288325"/>
                  </a:cubicBezTo>
                  <a:cubicBezTo>
                    <a:pt x="491195" y="251008"/>
                    <a:pt x="413324" y="-10361"/>
                    <a:pt x="587136" y="319"/>
                  </a:cubicBezTo>
                  <a:cubicBezTo>
                    <a:pt x="760948" y="10999"/>
                    <a:pt x="1026940" y="477032"/>
                    <a:pt x="1447821" y="352406"/>
                  </a:cubicBezTo>
                </a:path>
              </a:pathLst>
            </a:custGeom>
            <a:noFill/>
            <a:ln>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2264633" y="2561234"/>
              <a:ext cx="840841" cy="646331"/>
            </a:xfrm>
            <a:prstGeom prst="rect">
              <a:avLst/>
            </a:prstGeom>
            <a:noFill/>
          </p:spPr>
          <p:txBody>
            <a:bodyPr wrap="square" rtlCol="0">
              <a:spAutoFit/>
            </a:bodyPr>
            <a:lstStyle/>
            <a:p>
              <a:pPr algn="ctr"/>
              <a:r>
                <a:rPr lang="en-US" dirty="0" smtClean="0">
                  <a:solidFill>
                    <a:srgbClr val="FFFF00"/>
                  </a:solidFill>
                </a:rPr>
                <a:t>PVT Cube</a:t>
              </a:r>
              <a:endParaRPr lang="en-US" dirty="0">
                <a:solidFill>
                  <a:srgbClr val="FFFF00"/>
                </a:solidFill>
              </a:endParaRPr>
            </a:p>
          </p:txBody>
        </p:sp>
      </p:grpSp>
      <p:sp>
        <p:nvSpPr>
          <p:cNvPr id="22" name="TextBox 21"/>
          <p:cNvSpPr txBox="1"/>
          <p:nvPr/>
        </p:nvSpPr>
        <p:spPr>
          <a:xfrm>
            <a:off x="-30240" y="-36909"/>
            <a:ext cx="3557214" cy="646331"/>
          </a:xfrm>
          <a:prstGeom prst="rect">
            <a:avLst/>
          </a:prstGeom>
          <a:noFill/>
        </p:spPr>
        <p:txBody>
          <a:bodyPr wrap="square" rtlCol="0">
            <a:spAutoFit/>
          </a:bodyPr>
          <a:lstStyle/>
          <a:p>
            <a:pPr algn="ctr"/>
            <a:r>
              <a:rPr lang="en-US" sz="3600" dirty="0" smtClean="0">
                <a:solidFill>
                  <a:srgbClr val="00B050"/>
                </a:solidFill>
                <a:latin typeface="Times New Roman" panose="02020603050405020304" pitchFamily="18" charset="0"/>
                <a:cs typeface="Times New Roman" panose="02020603050405020304" pitchFamily="18" charset="0"/>
              </a:rPr>
              <a:t>Full CHANDLER</a:t>
            </a:r>
            <a:endParaRPr lang="en-US" sz="1600" dirty="0" smtClean="0">
              <a:solidFill>
                <a:srgbClr val="00B05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5233306" y="6106882"/>
            <a:ext cx="1992087" cy="707886"/>
          </a:xfrm>
          <a:prstGeom prst="rect">
            <a:avLst/>
          </a:prstGeom>
          <a:noFill/>
        </p:spPr>
        <p:txBody>
          <a:bodyPr wrap="square" rtlCol="0">
            <a:spAutoFit/>
          </a:bodyPr>
          <a:lstStyle/>
          <a:p>
            <a:pPr algn="ctr"/>
            <a:r>
              <a:rPr lang="en-US" sz="2000" dirty="0" smtClean="0">
                <a:solidFill>
                  <a:srgbClr val="FFCC00"/>
                </a:solidFill>
              </a:rPr>
              <a:t>1 ton detector</a:t>
            </a:r>
          </a:p>
          <a:p>
            <a:pPr algn="ctr"/>
            <a:r>
              <a:rPr lang="en-US" sz="2000" dirty="0" smtClean="0">
                <a:solidFill>
                  <a:srgbClr val="FFCC00"/>
                </a:solidFill>
              </a:rPr>
              <a:t>16×16×16 cubes </a:t>
            </a:r>
            <a:endParaRPr lang="en-US" sz="2000" dirty="0">
              <a:solidFill>
                <a:srgbClr val="FFCC00"/>
              </a:solidFill>
            </a:endParaRPr>
          </a:p>
        </p:txBody>
      </p:sp>
    </p:spTree>
    <p:extLst>
      <p:ext uri="{BB962C8B-B14F-4D97-AF65-F5344CB8AC3E}">
        <p14:creationId xmlns:p14="http://schemas.microsoft.com/office/powerpoint/2010/main" val="40702332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CHANDLER and SoLid</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grpSp>
        <p:nvGrpSpPr>
          <p:cNvPr id="4" name="Group 3"/>
          <p:cNvGrpSpPr/>
          <p:nvPr/>
        </p:nvGrpSpPr>
        <p:grpSpPr>
          <a:xfrm>
            <a:off x="138541" y="1089890"/>
            <a:ext cx="8866910" cy="5384793"/>
            <a:chOff x="911194" y="2400013"/>
            <a:chExt cx="7312277" cy="4049456"/>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194" y="2400013"/>
              <a:ext cx="7312277" cy="4049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854189" y="4791494"/>
              <a:ext cx="615634" cy="369332"/>
            </a:xfrm>
            <a:prstGeom prst="rect">
              <a:avLst/>
            </a:prstGeom>
            <a:noFill/>
          </p:spPr>
          <p:txBody>
            <a:bodyPr wrap="square" rtlCol="0">
              <a:spAutoFit/>
            </a:bodyPr>
            <a:lstStyle/>
            <a:p>
              <a:r>
                <a:rPr lang="en-US" dirty="0" smtClean="0">
                  <a:solidFill>
                    <a:srgbClr val="FF0000"/>
                  </a:solidFill>
                </a:rPr>
                <a:t>BR2</a:t>
              </a:r>
              <a:endParaRPr lang="en-US" dirty="0">
                <a:solidFill>
                  <a:srgbClr val="FF0000"/>
                </a:solidFill>
              </a:endParaRPr>
            </a:p>
          </p:txBody>
        </p:sp>
        <p:cxnSp>
          <p:nvCxnSpPr>
            <p:cNvPr id="7" name="Straight Arrow Connector 6"/>
            <p:cNvCxnSpPr/>
            <p:nvPr/>
          </p:nvCxnSpPr>
          <p:spPr>
            <a:xfrm flipV="1">
              <a:off x="1854189" y="4420299"/>
              <a:ext cx="534155" cy="0"/>
            </a:xfrm>
            <a:prstGeom prst="straightConnector1">
              <a:avLst/>
            </a:prstGeom>
            <a:ln w="2540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827030" y="4082888"/>
              <a:ext cx="778598" cy="369332"/>
            </a:xfrm>
            <a:prstGeom prst="rect">
              <a:avLst/>
            </a:prstGeom>
            <a:noFill/>
          </p:spPr>
          <p:txBody>
            <a:bodyPr wrap="square" rtlCol="0">
              <a:spAutoFit/>
            </a:bodyPr>
            <a:lstStyle/>
            <a:p>
              <a:r>
                <a:rPr lang="en-US" dirty="0" smtClean="0">
                  <a:solidFill>
                    <a:srgbClr val="FFC000"/>
                  </a:solidFill>
                </a:rPr>
                <a:t>50 cm</a:t>
              </a:r>
              <a:endParaRPr lang="en-US" dirty="0">
                <a:solidFill>
                  <a:srgbClr val="FFC000"/>
                </a:solidFill>
              </a:endParaRPr>
            </a:p>
          </p:txBody>
        </p:sp>
        <p:cxnSp>
          <p:nvCxnSpPr>
            <p:cNvPr id="9" name="Straight Arrow Connector 8"/>
            <p:cNvCxnSpPr/>
            <p:nvPr/>
          </p:nvCxnSpPr>
          <p:spPr>
            <a:xfrm>
              <a:off x="2143900" y="5651574"/>
              <a:ext cx="2415815" cy="0"/>
            </a:xfrm>
            <a:prstGeom prst="straightConnector1">
              <a:avLst/>
            </a:prstGeom>
            <a:ln w="2540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090927" y="5368912"/>
              <a:ext cx="778598" cy="369332"/>
            </a:xfrm>
            <a:prstGeom prst="rect">
              <a:avLst/>
            </a:prstGeom>
            <a:noFill/>
          </p:spPr>
          <p:txBody>
            <a:bodyPr wrap="square" rtlCol="0">
              <a:spAutoFit/>
            </a:bodyPr>
            <a:lstStyle/>
            <a:p>
              <a:r>
                <a:rPr lang="en-US" dirty="0" smtClean="0">
                  <a:solidFill>
                    <a:srgbClr val="FFC000"/>
                  </a:solidFill>
                </a:rPr>
                <a:t>5.5 m</a:t>
              </a:r>
              <a:endParaRPr lang="en-US" dirty="0">
                <a:solidFill>
                  <a:srgbClr val="FFC000"/>
                </a:solidFill>
              </a:endParaRPr>
            </a:p>
          </p:txBody>
        </p:sp>
        <p:sp>
          <p:nvSpPr>
            <p:cNvPr id="11" name="TextBox 10"/>
            <p:cNvSpPr txBox="1"/>
            <p:nvPr/>
          </p:nvSpPr>
          <p:spPr>
            <a:xfrm rot="18338881">
              <a:off x="4336953" y="5013662"/>
              <a:ext cx="1184759" cy="302060"/>
            </a:xfrm>
            <a:prstGeom prst="rect">
              <a:avLst/>
            </a:prstGeom>
            <a:noFill/>
          </p:spPr>
          <p:txBody>
            <a:bodyPr wrap="square" rtlCol="0">
              <a:spAutoFit/>
            </a:bodyPr>
            <a:lstStyle/>
            <a:p>
              <a:r>
                <a:rPr lang="en-US" dirty="0" smtClean="0">
                  <a:solidFill>
                    <a:srgbClr val="FF0000"/>
                  </a:solidFill>
                </a:rPr>
                <a:t>CHANDLER</a:t>
              </a:r>
              <a:endParaRPr lang="en-US" dirty="0">
                <a:solidFill>
                  <a:srgbClr val="FF0000"/>
                </a:solidFill>
              </a:endParaRPr>
            </a:p>
          </p:txBody>
        </p:sp>
        <p:sp>
          <p:nvSpPr>
            <p:cNvPr id="12" name="TextBox 11"/>
            <p:cNvSpPr txBox="1"/>
            <p:nvPr/>
          </p:nvSpPr>
          <p:spPr>
            <a:xfrm rot="247464">
              <a:off x="5520490" y="5353296"/>
              <a:ext cx="1320044" cy="277744"/>
            </a:xfrm>
            <a:prstGeom prst="rect">
              <a:avLst/>
            </a:prstGeom>
            <a:noFill/>
          </p:spPr>
          <p:txBody>
            <a:bodyPr wrap="square" rtlCol="0">
              <a:spAutoFit/>
            </a:bodyPr>
            <a:lstStyle/>
            <a:p>
              <a:pPr algn="ctr"/>
              <a:r>
                <a:rPr lang="en-US" dirty="0" smtClean="0">
                  <a:solidFill>
                    <a:srgbClr val="FF0000"/>
                  </a:solidFill>
                </a:rPr>
                <a:t>SoLid</a:t>
              </a:r>
              <a:endParaRPr lang="en-US" dirty="0">
                <a:solidFill>
                  <a:srgbClr val="FF0000"/>
                </a:solidFill>
              </a:endParaRPr>
            </a:p>
          </p:txBody>
        </p:sp>
      </p:grpSp>
      <p:sp>
        <p:nvSpPr>
          <p:cNvPr id="13" name="TextBox 12"/>
          <p:cNvSpPr txBox="1"/>
          <p:nvPr/>
        </p:nvSpPr>
        <p:spPr>
          <a:xfrm>
            <a:off x="0" y="692727"/>
            <a:ext cx="9143999" cy="400110"/>
          </a:xfrm>
          <a:prstGeom prst="rect">
            <a:avLst/>
          </a:prstGeom>
          <a:noFill/>
        </p:spPr>
        <p:txBody>
          <a:bodyPr wrap="square" rtlCol="0">
            <a:spAutoFit/>
          </a:bodyPr>
          <a:lstStyle/>
          <a:p>
            <a:pPr algn="ctr"/>
            <a:r>
              <a:rPr lang="en-US" sz="2000" dirty="0" smtClean="0">
                <a:solidFill>
                  <a:srgbClr val="2A3674"/>
                </a:solidFill>
              </a:rPr>
              <a:t>The two detectors will be deployed at the BR2 reactor operating as a single experiment. </a:t>
            </a:r>
            <a:endParaRPr lang="en-US" sz="2000" dirty="0">
              <a:solidFill>
                <a:srgbClr val="2A3674"/>
              </a:solidFill>
            </a:endParaRPr>
          </a:p>
        </p:txBody>
      </p:sp>
    </p:spTree>
    <p:extLst>
      <p:ext uri="{BB962C8B-B14F-4D97-AF65-F5344CB8AC3E}">
        <p14:creationId xmlns:p14="http://schemas.microsoft.com/office/powerpoint/2010/main" val="8125541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7930"/>
            <a:ext cx="8839200" cy="646331"/>
          </a:xfrm>
          <a:prstGeom prst="rect">
            <a:avLst/>
          </a:prstGeom>
          <a:noFill/>
        </p:spPr>
        <p:txBody>
          <a:bodyPr wrap="square" rtlCol="0">
            <a:spAutoFit/>
          </a:bodyPr>
          <a:lstStyle/>
          <a:p>
            <a:pPr algn="ctr"/>
            <a:r>
              <a:rPr lang="en-US" sz="36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BR2 Reactor </a:t>
            </a:r>
            <a:endParaRPr lang="en-US" sz="36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3842326" y="668965"/>
            <a:ext cx="5006109" cy="2616101"/>
          </a:xfrm>
          <a:prstGeom prst="rect">
            <a:avLst/>
          </a:prstGeom>
        </p:spPr>
        <p:txBody>
          <a:bodyPr wrap="square">
            <a:spAutoFit/>
          </a:bodyPr>
          <a:lstStyle/>
          <a:p>
            <a:pPr>
              <a:spcAft>
                <a:spcPts val="1200"/>
              </a:spcAft>
            </a:pPr>
            <a:r>
              <a:rPr lang="en-US" dirty="0" smtClean="0">
                <a:solidFill>
                  <a:srgbClr val="002060"/>
                </a:solidFill>
                <a:latin typeface="Times New Roman" panose="02020603050405020304" pitchFamily="18" charset="0"/>
                <a:cs typeface="Times New Roman" panose="02020603050405020304" pitchFamily="18" charset="0"/>
              </a:rPr>
              <a:t>The 60 MW BR2 reactor is a facility at the Belgian National Nuclear Lab, SCK•CEN.</a:t>
            </a:r>
          </a:p>
          <a:p>
            <a:pPr>
              <a:spcAft>
                <a:spcPts val="1200"/>
              </a:spcAft>
            </a:pPr>
            <a:r>
              <a:rPr lang="en-US" dirty="0" smtClean="0">
                <a:solidFill>
                  <a:srgbClr val="660000"/>
                </a:solidFill>
                <a:latin typeface="Times New Roman" panose="02020603050405020304" pitchFamily="18" charset="0"/>
                <a:cs typeface="Times New Roman" panose="02020603050405020304" pitchFamily="18" charset="0"/>
              </a:rPr>
              <a:t>With a 5.5 meter closet approach this site has the highest reactor antineutrino flux of any publically knowable compact reactor site.</a:t>
            </a:r>
          </a:p>
          <a:p>
            <a:pPr>
              <a:spcAft>
                <a:spcPts val="1200"/>
              </a:spcAft>
            </a:pPr>
            <a:r>
              <a:rPr lang="en-US" dirty="0" smtClean="0">
                <a:solidFill>
                  <a:srgbClr val="002060"/>
                </a:solidFill>
                <a:latin typeface="Times New Roman" panose="02020603050405020304" pitchFamily="18" charset="0"/>
                <a:cs typeface="Times New Roman" panose="02020603050405020304" pitchFamily="18" charset="0"/>
              </a:rPr>
              <a:t>The absence of any beam portals makes for a relatively low-background site with backgrounds dominated by the typical environmental sources.</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4" name="Footer Placeholder 2"/>
          <p:cNvSpPr>
            <a:spLocks noGrp="1"/>
          </p:cNvSpPr>
          <p:nvPr>
            <p:ph type="ftr" sz="quarter" idx="4294967295"/>
          </p:nvPr>
        </p:nvSpPr>
        <p:spPr>
          <a:xfrm>
            <a:off x="2743200" y="6516688"/>
            <a:ext cx="3962400" cy="304800"/>
          </a:xfrm>
          <a:prstGeom prst="rect">
            <a:avLst/>
          </a:prstGeom>
        </p:spPr>
        <p:txBody>
          <a:bodyPr/>
          <a:lstStyle/>
          <a:p>
            <a:pPr algn="ctr" fontAlgn="base">
              <a:spcBef>
                <a:spcPct val="0"/>
              </a:spcBef>
              <a:spcAft>
                <a:spcPct val="0"/>
              </a:spcAft>
              <a:defRPr/>
            </a:pPr>
            <a:r>
              <a:rPr lang="en-US" sz="1600" i="1" dirty="0" smtClean="0">
                <a:solidFill>
                  <a:schemeClr val="bg1"/>
                </a:solidFill>
                <a:effectLst>
                  <a:outerShdw blurRad="38100" dist="38100" dir="2700000" algn="tl">
                    <a:srgbClr val="000000">
                      <a:alpha val="43137"/>
                    </a:srgbClr>
                  </a:outerShdw>
                </a:effectLst>
              </a:rPr>
              <a:t>Jonathan Link</a:t>
            </a:r>
            <a:endParaRPr lang="en-US" sz="1600" i="1" dirty="0">
              <a:solidFill>
                <a:schemeClr val="bg1"/>
              </a:solidFill>
              <a:effectLst>
                <a:outerShdw blurRad="38100" dist="38100" dir="2700000" algn="tl">
                  <a:srgbClr val="000000">
                    <a:alpha val="43137"/>
                  </a:srgbClr>
                </a:outerShdw>
              </a:effectLst>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41" y="754304"/>
            <a:ext cx="3679858" cy="5651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7492" y="3429000"/>
            <a:ext cx="4295775" cy="280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7563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834" y="728662"/>
            <a:ext cx="7871841" cy="5441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728519" y="5985914"/>
            <a:ext cx="3064475" cy="369332"/>
          </a:xfrm>
          <a:prstGeom prst="rect">
            <a:avLst/>
          </a:prstGeom>
          <a:noFill/>
        </p:spPr>
        <p:txBody>
          <a:bodyPr wrap="square" rtlCol="0">
            <a:spAutoFit/>
          </a:bodyPr>
          <a:lstStyle/>
          <a:p>
            <a:r>
              <a:rPr lang="en-US" dirty="0">
                <a:solidFill>
                  <a:srgbClr val="2A3674"/>
                </a:solidFill>
              </a:rPr>
              <a:t>1</a:t>
            </a:r>
            <a:r>
              <a:rPr lang="en-US" dirty="0" smtClean="0">
                <a:solidFill>
                  <a:srgbClr val="2A3674"/>
                </a:solidFill>
              </a:rPr>
              <a:t>50 Days of Reactor on</a:t>
            </a:r>
            <a:endParaRPr lang="en-US" dirty="0">
              <a:solidFill>
                <a:srgbClr val="2A3674"/>
              </a:solidFill>
            </a:endParaRPr>
          </a:p>
        </p:txBody>
      </p:sp>
      <p:sp>
        <p:nvSpPr>
          <p:cNvPr id="7" name="Title 1"/>
          <p:cNvSpPr>
            <a:spLocks noGrp="1"/>
          </p:cNvSpPr>
          <p:nvPr>
            <p:ph type="ctrTitle"/>
          </p:nvPr>
        </p:nvSpPr>
        <p:spPr>
          <a:xfrm>
            <a:off x="-3314" y="1"/>
            <a:ext cx="9147313" cy="685800"/>
          </a:xfrm>
        </p:spPr>
        <p:txBody>
          <a:bodyPr/>
          <a:lstStyle/>
          <a:p>
            <a:r>
              <a:rPr lang="en-US" dirty="0" smtClean="0"/>
              <a:t>SoLid at the BR2 Reactor in Belgium</a:t>
            </a:r>
            <a:endParaRPr lang="en-US" dirty="0"/>
          </a:p>
        </p:txBody>
      </p:sp>
    </p:spTree>
    <p:extLst>
      <p:ext uri="{BB962C8B-B14F-4D97-AF65-F5344CB8AC3E}">
        <p14:creationId xmlns:p14="http://schemas.microsoft.com/office/powerpoint/2010/main" val="2719626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71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459" y="737454"/>
            <a:ext cx="8232172" cy="5682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964195" y="737454"/>
            <a:ext cx="3064475" cy="369332"/>
          </a:xfrm>
          <a:prstGeom prst="rect">
            <a:avLst/>
          </a:prstGeom>
          <a:noFill/>
        </p:spPr>
        <p:txBody>
          <a:bodyPr wrap="square" rtlCol="0">
            <a:spAutoFit/>
          </a:bodyPr>
          <a:lstStyle/>
          <a:p>
            <a:r>
              <a:rPr lang="en-US" dirty="0" smtClean="0">
                <a:solidFill>
                  <a:srgbClr val="2A3674"/>
                </a:solidFill>
              </a:rPr>
              <a:t>450 Days of Reactor on</a:t>
            </a:r>
            <a:endParaRPr lang="en-US" dirty="0">
              <a:solidFill>
                <a:srgbClr val="2A3674"/>
              </a:solidFill>
            </a:endParaRPr>
          </a:p>
        </p:txBody>
      </p:sp>
      <p:sp>
        <p:nvSpPr>
          <p:cNvPr id="7" name="Title 1"/>
          <p:cNvSpPr>
            <a:spLocks noGrp="1"/>
          </p:cNvSpPr>
          <p:nvPr>
            <p:ph type="ctrTitle"/>
          </p:nvPr>
        </p:nvSpPr>
        <p:spPr>
          <a:xfrm>
            <a:off x="-3314" y="1"/>
            <a:ext cx="9147313" cy="685800"/>
          </a:xfrm>
        </p:spPr>
        <p:txBody>
          <a:bodyPr/>
          <a:lstStyle/>
          <a:p>
            <a:r>
              <a:rPr lang="en-US" dirty="0" smtClean="0"/>
              <a:t>SoLid at the BR2 Reactor in Belgium</a:t>
            </a:r>
            <a:endParaRPr lang="en-US" dirty="0"/>
          </a:p>
        </p:txBody>
      </p:sp>
    </p:spTree>
    <p:extLst>
      <p:ext uri="{BB962C8B-B14F-4D97-AF65-F5344CB8AC3E}">
        <p14:creationId xmlns:p14="http://schemas.microsoft.com/office/powerpoint/2010/main" val="2892223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Reactor Experiments </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4" name="AutoShape 2" descr="imap://jmlink%40vt%2Eedu@imap.gmail.com:993/fetch%3EUID%3E/INBOX%3E41057?part=1.2.2&amp;filename=Far%20Hall%20With%204%20ADs.jpg"/>
          <p:cNvSpPr>
            <a:spLocks noChangeAspect="1" noChangeArrowheads="1"/>
          </p:cNvSpPr>
          <p:nvPr/>
        </p:nvSpPr>
        <p:spPr bwMode="auto">
          <a:xfrm>
            <a:off x="155575" y="-2933700"/>
            <a:ext cx="8153400" cy="6115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25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7348"/>
            <a:ext cx="3693811" cy="27703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Box 8"/>
          <p:cNvSpPr txBox="1">
            <a:spLocks noChangeArrowheads="1"/>
          </p:cNvSpPr>
          <p:nvPr/>
        </p:nvSpPr>
        <p:spPr bwMode="auto">
          <a:xfrm>
            <a:off x="3702316" y="810810"/>
            <a:ext cx="5266193"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spcAft>
                <a:spcPts val="1800"/>
              </a:spcAft>
            </a:pPr>
            <a:r>
              <a:rPr lang="en-US" altLang="en-US" sz="2000" dirty="0" smtClean="0">
                <a:solidFill>
                  <a:srgbClr val="2A3674"/>
                </a:solidFill>
                <a:latin typeface="Times New Roman" panose="02020603050405020304" pitchFamily="18" charset="0"/>
                <a:cs typeface="Times New Roman" panose="02020603050405020304" pitchFamily="18" charset="0"/>
              </a:rPr>
              <a:t>In the </a:t>
            </a:r>
            <a:r>
              <a:rPr lang="en-US" altLang="en-US" sz="2000" dirty="0" err="1" smtClean="0">
                <a:solidFill>
                  <a:srgbClr val="2A3674"/>
                </a:solidFill>
                <a:latin typeface="Times New Roman" panose="02020603050405020304" pitchFamily="18" charset="0"/>
                <a:cs typeface="Times New Roman" panose="02020603050405020304" pitchFamily="18" charset="0"/>
              </a:rPr>
              <a:t>Daya</a:t>
            </a:r>
            <a:r>
              <a:rPr lang="en-US" altLang="en-US" sz="2000" dirty="0" smtClean="0">
                <a:solidFill>
                  <a:srgbClr val="2A3674"/>
                </a:solidFill>
                <a:latin typeface="Times New Roman" panose="02020603050405020304" pitchFamily="18" charset="0"/>
                <a:cs typeface="Times New Roman" panose="02020603050405020304" pitchFamily="18" charset="0"/>
              </a:rPr>
              <a:t> Bay reactor experiment the mixing amplitude, sin</a:t>
            </a:r>
            <a:r>
              <a:rPr lang="en-US" altLang="en-US" sz="2000" baseline="30000" dirty="0" smtClean="0">
                <a:solidFill>
                  <a:srgbClr val="2A3674"/>
                </a:solidFill>
                <a:latin typeface="Times New Roman" panose="02020603050405020304" pitchFamily="18" charset="0"/>
                <a:cs typeface="Times New Roman" panose="02020603050405020304" pitchFamily="18" charset="0"/>
              </a:rPr>
              <a:t>2</a:t>
            </a:r>
            <a:r>
              <a:rPr lang="en-US" altLang="en-US" sz="2000" dirty="0" smtClean="0">
                <a:solidFill>
                  <a:srgbClr val="2A3674"/>
                </a:solidFill>
                <a:latin typeface="Times New Roman" panose="02020603050405020304" pitchFamily="18" charset="0"/>
                <a:cs typeface="Times New Roman" panose="02020603050405020304" pitchFamily="18" charset="0"/>
              </a:rPr>
              <a:t>2</a:t>
            </a:r>
            <a:r>
              <a:rPr lang="el-GR" altLang="en-US" sz="2000" dirty="0" smtClean="0">
                <a:solidFill>
                  <a:srgbClr val="2A3674"/>
                </a:solidFill>
                <a:latin typeface="Times New Roman" panose="02020603050405020304" pitchFamily="18" charset="0"/>
                <a:cs typeface="Times New Roman" panose="02020603050405020304" pitchFamily="18" charset="0"/>
              </a:rPr>
              <a:t>θ</a:t>
            </a:r>
            <a:r>
              <a:rPr lang="en-US" altLang="en-US" sz="2000" baseline="-25000" dirty="0" smtClean="0">
                <a:solidFill>
                  <a:srgbClr val="2A3674"/>
                </a:solidFill>
                <a:latin typeface="Times New Roman" panose="02020603050405020304" pitchFamily="18" charset="0"/>
                <a:cs typeface="Times New Roman" panose="02020603050405020304" pitchFamily="18" charset="0"/>
              </a:rPr>
              <a:t>13</a:t>
            </a:r>
            <a:r>
              <a:rPr lang="en-US" altLang="en-US" sz="2000" dirty="0" smtClean="0">
                <a:solidFill>
                  <a:srgbClr val="2A3674"/>
                </a:solidFill>
                <a:latin typeface="Times New Roman" panose="02020603050405020304" pitchFamily="18" charset="0"/>
                <a:cs typeface="Times New Roman" panose="02020603050405020304" pitchFamily="18" charset="0"/>
              </a:rPr>
              <a:t> has been measured to an absolute precision of 0.5%.</a:t>
            </a:r>
          </a:p>
          <a:p>
            <a:pPr>
              <a:spcAft>
                <a:spcPts val="1800"/>
              </a:spcAft>
            </a:pPr>
            <a:r>
              <a:rPr lang="en-US" altLang="en-US" sz="2000" dirty="0" smtClean="0">
                <a:solidFill>
                  <a:srgbClr val="660000"/>
                </a:solidFill>
                <a:latin typeface="Times New Roman" panose="02020603050405020304" pitchFamily="18" charset="0"/>
                <a:cs typeface="Times New Roman" panose="02020603050405020304" pitchFamily="18" charset="0"/>
              </a:rPr>
              <a:t>Extraordinary measures were taken to control backgrounds: deep underground detectors are imbedded in two meters of low-activity water shielding instrumented as a muon detector.</a:t>
            </a:r>
          </a:p>
          <a:p>
            <a:pPr>
              <a:spcAft>
                <a:spcPts val="1800"/>
              </a:spcAft>
            </a:pPr>
            <a:r>
              <a:rPr lang="en-US" altLang="en-US" sz="2000" dirty="0" smtClean="0">
                <a:solidFill>
                  <a:srgbClr val="2A3674"/>
                </a:solidFill>
                <a:latin typeface="Times New Roman" panose="02020603050405020304" pitchFamily="18" charset="0"/>
                <a:cs typeface="Times New Roman" panose="02020603050405020304" pitchFamily="18" charset="0"/>
              </a:rPr>
              <a:t>Short-baseline reactor experiments must be done at the surface, with limited space for shielding. </a:t>
            </a:r>
          </a:p>
        </p:txBody>
      </p:sp>
      <p:sp>
        <p:nvSpPr>
          <p:cNvPr id="8" name="Text Box 8"/>
          <p:cNvSpPr txBox="1">
            <a:spLocks noChangeArrowheads="1"/>
          </p:cNvSpPr>
          <p:nvPr/>
        </p:nvSpPr>
        <p:spPr bwMode="auto">
          <a:xfrm>
            <a:off x="155575" y="4244176"/>
            <a:ext cx="872057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spcAft>
                <a:spcPts val="1200"/>
              </a:spcAft>
            </a:pPr>
            <a:r>
              <a:rPr lang="en-US" altLang="en-US" sz="2000" dirty="0" smtClean="0">
                <a:solidFill>
                  <a:srgbClr val="660000"/>
                </a:solidFill>
                <a:latin typeface="Times New Roman" panose="02020603050405020304" pitchFamily="18" charset="0"/>
                <a:cs typeface="Times New Roman" panose="02020603050405020304" pitchFamily="18" charset="0"/>
              </a:rPr>
              <a:t>In </a:t>
            </a:r>
            <a:r>
              <a:rPr lang="en-US" altLang="en-US" sz="2000" dirty="0" err="1" smtClean="0">
                <a:solidFill>
                  <a:srgbClr val="660000"/>
                </a:solidFill>
                <a:latin typeface="Times New Roman" panose="02020603050405020304" pitchFamily="18" charset="0"/>
                <a:cs typeface="Times New Roman" panose="02020603050405020304" pitchFamily="18" charset="0"/>
              </a:rPr>
              <a:t>Daya</a:t>
            </a:r>
            <a:r>
              <a:rPr lang="en-US" altLang="en-US" sz="2000" dirty="0" smtClean="0">
                <a:solidFill>
                  <a:srgbClr val="660000"/>
                </a:solidFill>
                <a:latin typeface="Times New Roman" panose="02020603050405020304" pitchFamily="18" charset="0"/>
                <a:cs typeface="Times New Roman" panose="02020603050405020304" pitchFamily="18" charset="0"/>
              </a:rPr>
              <a:t> Bay the oscillation was initially detected as a deficit in detectors at the far site relative to detectors nearer to the reactor cores.</a:t>
            </a:r>
          </a:p>
          <a:p>
            <a:pPr>
              <a:spcAft>
                <a:spcPts val="1200"/>
              </a:spcAft>
            </a:pPr>
            <a:r>
              <a:rPr lang="en-US" altLang="en-US" sz="2000" dirty="0" smtClean="0">
                <a:solidFill>
                  <a:srgbClr val="2A3674"/>
                </a:solidFill>
                <a:latin typeface="Times New Roman" panose="02020603050405020304" pitchFamily="18" charset="0"/>
                <a:cs typeface="Times New Roman" panose="02020603050405020304" pitchFamily="18" charset="0"/>
              </a:rPr>
              <a:t>In order to demonstrate the existence of sterile neutrinos, short-baseline reactor experiments must detect the oscillatory pattern as a function of energy and distance in one or more detectors located at baselines of 5 to 15 meters from a reactor core.</a:t>
            </a:r>
          </a:p>
        </p:txBody>
      </p:sp>
      <p:sp>
        <p:nvSpPr>
          <p:cNvPr id="5" name="TextBox 4"/>
          <p:cNvSpPr txBox="1"/>
          <p:nvPr/>
        </p:nvSpPr>
        <p:spPr>
          <a:xfrm>
            <a:off x="313667" y="3674722"/>
            <a:ext cx="3066473" cy="338554"/>
          </a:xfrm>
          <a:prstGeom prst="rect">
            <a:avLst/>
          </a:prstGeom>
          <a:noFill/>
        </p:spPr>
        <p:txBody>
          <a:bodyPr wrap="square" rtlCol="0">
            <a:spAutoFit/>
          </a:bodyPr>
          <a:lstStyle/>
          <a:p>
            <a:pPr algn="ctr"/>
            <a:r>
              <a:rPr lang="en-US" sz="1600" dirty="0" smtClean="0">
                <a:solidFill>
                  <a:srgbClr val="FF6600"/>
                </a:solidFill>
              </a:rPr>
              <a:t>The </a:t>
            </a:r>
            <a:r>
              <a:rPr lang="en-US" sz="1600" dirty="0" err="1" smtClean="0">
                <a:solidFill>
                  <a:srgbClr val="FF6600"/>
                </a:solidFill>
              </a:rPr>
              <a:t>Daya</a:t>
            </a:r>
            <a:r>
              <a:rPr lang="en-US" sz="1600" dirty="0" smtClean="0">
                <a:solidFill>
                  <a:srgbClr val="FF6600"/>
                </a:solidFill>
              </a:rPr>
              <a:t> Bay Far Detectors</a:t>
            </a:r>
            <a:endParaRPr lang="en-US" sz="1600" dirty="0">
              <a:solidFill>
                <a:srgbClr val="FF6600"/>
              </a:solidFill>
            </a:endParaRPr>
          </a:p>
        </p:txBody>
      </p:sp>
    </p:spTree>
    <p:extLst>
      <p:ext uri="{BB962C8B-B14F-4D97-AF65-F5344CB8AC3E}">
        <p14:creationId xmlns:p14="http://schemas.microsoft.com/office/powerpoint/2010/main" val="21955815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SoLid and CHANDLER Sensitivity</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742" y="902215"/>
            <a:ext cx="5412364" cy="538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676331" y="5129942"/>
            <a:ext cx="2987643" cy="338554"/>
          </a:xfrm>
          <a:prstGeom prst="rect">
            <a:avLst/>
          </a:prstGeom>
          <a:noFill/>
        </p:spPr>
        <p:txBody>
          <a:bodyPr wrap="square" rtlCol="0">
            <a:spAutoFit/>
          </a:bodyPr>
          <a:lstStyle/>
          <a:p>
            <a:pPr algn="ctr"/>
            <a:r>
              <a:rPr lang="en-US" sz="1600" dirty="0" smtClean="0">
                <a:solidFill>
                  <a:srgbClr val="FF6600"/>
                </a:solidFill>
              </a:rPr>
              <a:t>Oscillometric Sensitivity Only</a:t>
            </a:r>
            <a:endParaRPr lang="en-US" sz="1600" dirty="0">
              <a:solidFill>
                <a:srgbClr val="FF6600"/>
              </a:solidFill>
            </a:endParaRPr>
          </a:p>
        </p:txBody>
      </p:sp>
      <p:sp>
        <p:nvSpPr>
          <p:cNvPr id="6" name="TextBox 5"/>
          <p:cNvSpPr txBox="1"/>
          <p:nvPr/>
        </p:nvSpPr>
        <p:spPr>
          <a:xfrm>
            <a:off x="277091" y="782034"/>
            <a:ext cx="3362179" cy="5724644"/>
          </a:xfrm>
          <a:prstGeom prst="rect">
            <a:avLst/>
          </a:prstGeom>
          <a:noFill/>
        </p:spPr>
        <p:txBody>
          <a:bodyPr wrap="square" rtlCol="0">
            <a:spAutoFit/>
          </a:bodyPr>
          <a:lstStyle/>
          <a:p>
            <a:pPr>
              <a:spcAft>
                <a:spcPts val="2400"/>
              </a:spcAft>
            </a:pPr>
            <a:r>
              <a:rPr lang="en-US" dirty="0" smtClean="0">
                <a:solidFill>
                  <a:srgbClr val="2A3674"/>
                </a:solidFill>
              </a:rPr>
              <a:t>The combined sensitivity </a:t>
            </a:r>
            <a:r>
              <a:rPr lang="en-US" dirty="0">
                <a:solidFill>
                  <a:srgbClr val="2A3674"/>
                </a:solidFill>
              </a:rPr>
              <a:t>for the </a:t>
            </a:r>
            <a:r>
              <a:rPr lang="en-US" dirty="0" smtClean="0">
                <a:solidFill>
                  <a:srgbClr val="2A3674"/>
                </a:solidFill>
              </a:rPr>
              <a:t>SoLid/CHANDLER deployment at BR2 is compared to the Gallium and Reactor Anomalies.</a:t>
            </a:r>
          </a:p>
          <a:p>
            <a:pPr>
              <a:spcAft>
                <a:spcPts val="2400"/>
              </a:spcAft>
            </a:pPr>
            <a:r>
              <a:rPr lang="en-US" dirty="0" smtClean="0">
                <a:solidFill>
                  <a:srgbClr val="660000"/>
                </a:solidFill>
              </a:rPr>
              <a:t>The one-year, Phase I SoLid deployment covers most of the low </a:t>
            </a:r>
            <a:r>
              <a:rPr lang="el-GR" dirty="0" smtClean="0">
                <a:solidFill>
                  <a:srgbClr val="660000"/>
                </a:solidFill>
              </a:rPr>
              <a:t>Δ</a:t>
            </a:r>
            <a:r>
              <a:rPr lang="en-US" i="1" dirty="0" smtClean="0">
                <a:solidFill>
                  <a:srgbClr val="660000"/>
                </a:solidFill>
              </a:rPr>
              <a:t>m</a:t>
            </a:r>
            <a:r>
              <a:rPr lang="en-US" baseline="30000" dirty="0" smtClean="0">
                <a:solidFill>
                  <a:srgbClr val="660000"/>
                </a:solidFill>
              </a:rPr>
              <a:t>2</a:t>
            </a:r>
            <a:r>
              <a:rPr lang="en-US" dirty="0" smtClean="0">
                <a:solidFill>
                  <a:srgbClr val="660000"/>
                </a:solidFill>
              </a:rPr>
              <a:t> part of the Gallium Anomaly at 95% CL.</a:t>
            </a:r>
            <a:endParaRPr lang="en-US" dirty="0" smtClean="0">
              <a:solidFill>
                <a:srgbClr val="2A3674"/>
              </a:solidFill>
            </a:endParaRPr>
          </a:p>
          <a:p>
            <a:pPr>
              <a:spcAft>
                <a:spcPts val="2400"/>
              </a:spcAft>
            </a:pPr>
            <a:r>
              <a:rPr lang="en-US" dirty="0" smtClean="0">
                <a:solidFill>
                  <a:srgbClr val="2A3674"/>
                </a:solidFill>
              </a:rPr>
              <a:t>Adding CHANDLER to the three-year Phase II extends the coverage to higher </a:t>
            </a:r>
            <a:r>
              <a:rPr lang="el-GR" dirty="0">
                <a:solidFill>
                  <a:srgbClr val="2A3674"/>
                </a:solidFill>
              </a:rPr>
              <a:t>Δ</a:t>
            </a:r>
            <a:r>
              <a:rPr lang="en-US" i="1" dirty="0">
                <a:solidFill>
                  <a:srgbClr val="2A3674"/>
                </a:solidFill>
              </a:rPr>
              <a:t>m</a:t>
            </a:r>
            <a:r>
              <a:rPr lang="en-US" baseline="30000" dirty="0">
                <a:solidFill>
                  <a:srgbClr val="2A3674"/>
                </a:solidFill>
              </a:rPr>
              <a:t>2</a:t>
            </a:r>
            <a:r>
              <a:rPr lang="en-US" dirty="0">
                <a:solidFill>
                  <a:srgbClr val="2A3674"/>
                </a:solidFill>
              </a:rPr>
              <a:t> </a:t>
            </a:r>
            <a:r>
              <a:rPr lang="en-US" dirty="0" smtClean="0">
                <a:solidFill>
                  <a:srgbClr val="2A3674"/>
                </a:solidFill>
              </a:rPr>
              <a:t>and pushes the reach well into the Reactor Anomaly.</a:t>
            </a:r>
          </a:p>
          <a:p>
            <a:pPr>
              <a:spcAft>
                <a:spcPts val="2400"/>
              </a:spcAft>
            </a:pPr>
            <a:r>
              <a:rPr lang="en-US" dirty="0" smtClean="0">
                <a:solidFill>
                  <a:srgbClr val="660000"/>
                </a:solidFill>
              </a:rPr>
              <a:t>These sensitivities are purely oscillometric, based on energy spectrum and baseline information alone.</a:t>
            </a:r>
            <a:endParaRPr lang="en-US" dirty="0">
              <a:solidFill>
                <a:srgbClr val="660000"/>
              </a:solidFill>
            </a:endParaRPr>
          </a:p>
        </p:txBody>
      </p:sp>
    </p:spTree>
    <p:extLst>
      <p:ext uri="{BB962C8B-B14F-4D97-AF65-F5344CB8AC3E}">
        <p14:creationId xmlns:p14="http://schemas.microsoft.com/office/powerpoint/2010/main" val="1439034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Conclusions</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sp>
        <p:nvSpPr>
          <p:cNvPr id="4" name="TextBox 3"/>
          <p:cNvSpPr txBox="1"/>
          <p:nvPr/>
        </p:nvSpPr>
        <p:spPr>
          <a:xfrm>
            <a:off x="350982" y="923632"/>
            <a:ext cx="8229600" cy="1477328"/>
          </a:xfrm>
          <a:prstGeom prst="rect">
            <a:avLst/>
          </a:prstGeom>
          <a:noFill/>
        </p:spPr>
        <p:txBody>
          <a:bodyPr wrap="square" rtlCol="0">
            <a:spAutoFit/>
          </a:bodyPr>
          <a:lstStyle/>
          <a:p>
            <a:pPr marL="457200" indent="-457200">
              <a:spcAft>
                <a:spcPts val="1200"/>
              </a:spcAft>
              <a:buFont typeface="+mj-lt"/>
              <a:buAutoNum type="arabicPeriod"/>
            </a:pPr>
            <a:r>
              <a:rPr lang="en-US" sz="2000" dirty="0" smtClean="0">
                <a:solidFill>
                  <a:srgbClr val="2A3674"/>
                </a:solidFill>
              </a:rPr>
              <a:t>The CHANDLER Detector is a new technology for precision surface-level reactor neutrino detection.</a:t>
            </a:r>
          </a:p>
          <a:p>
            <a:pPr marL="457200" indent="-457200">
              <a:spcAft>
                <a:spcPts val="1200"/>
              </a:spcAft>
              <a:buFont typeface="+mj-lt"/>
              <a:buAutoNum type="arabicPeriod"/>
            </a:pPr>
            <a:r>
              <a:rPr lang="en-US" sz="2000" dirty="0" smtClean="0">
                <a:solidFill>
                  <a:srgbClr val="660000"/>
                </a:solidFill>
              </a:rPr>
              <a:t>CHANDLER uses wavelength shifting plastic scintillator cubes and </a:t>
            </a:r>
            <a:r>
              <a:rPr lang="en-US" sz="2000" baseline="30000" dirty="0" smtClean="0">
                <a:solidFill>
                  <a:srgbClr val="660000"/>
                </a:solidFill>
              </a:rPr>
              <a:t>6</a:t>
            </a:r>
            <a:r>
              <a:rPr lang="en-US" sz="2000" dirty="0" smtClean="0">
                <a:solidFill>
                  <a:srgbClr val="660000"/>
                </a:solidFill>
              </a:rPr>
              <a:t>Li-loaded ZnS sheets to detect IBD events.</a:t>
            </a:r>
            <a:endParaRPr lang="en-US" sz="2000" dirty="0" smtClean="0">
              <a:solidFill>
                <a:srgbClr val="66000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3132" y="2527165"/>
            <a:ext cx="3777670" cy="375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6" name="Rectangle 5"/>
              <p:cNvSpPr/>
              <p:nvPr/>
            </p:nvSpPr>
            <p:spPr>
              <a:xfrm>
                <a:off x="350981" y="2449950"/>
                <a:ext cx="4747491" cy="3477875"/>
              </a:xfrm>
              <a:prstGeom prst="rect">
                <a:avLst/>
              </a:prstGeom>
            </p:spPr>
            <p:txBody>
              <a:bodyPr wrap="square">
                <a:spAutoFit/>
              </a:bodyPr>
              <a:lstStyle/>
              <a:p>
                <a:pPr marL="457200" indent="-457200">
                  <a:spcAft>
                    <a:spcPts val="1200"/>
                  </a:spcAft>
                  <a:buFont typeface="+mj-lt"/>
                  <a:buAutoNum type="arabicPeriod" startAt="3"/>
                </a:pPr>
                <a:r>
                  <a:rPr lang="en-US" sz="2000" dirty="0" smtClean="0">
                    <a:solidFill>
                      <a:srgbClr val="2A3674"/>
                    </a:solidFill>
                  </a:rPr>
                  <a:t>The detector is readout by a Raghavan optical lattice in which light is collected by total internal reflection.</a:t>
                </a:r>
                <a:endParaRPr lang="en-US" sz="2000" dirty="0">
                  <a:solidFill>
                    <a:srgbClr val="2A3674"/>
                  </a:solidFill>
                </a:endParaRPr>
              </a:p>
              <a:p>
                <a:pPr marL="457200" indent="-457200">
                  <a:spcAft>
                    <a:spcPts val="1200"/>
                  </a:spcAft>
                  <a:buFont typeface="+mj-lt"/>
                  <a:buAutoNum type="arabicPeriod" startAt="3"/>
                </a:pPr>
                <a:r>
                  <a:rPr lang="en-US" sz="2000" dirty="0" smtClean="0">
                    <a:solidFill>
                      <a:srgbClr val="660000"/>
                    </a:solidFill>
                  </a:rPr>
                  <a:t>The high light yield, high spatial resolution and pure neutron tag make this an ideal technology for the high background surface environment.</a:t>
                </a:r>
                <a:endParaRPr lang="en-US" sz="2000" dirty="0">
                  <a:solidFill>
                    <a:srgbClr val="660000"/>
                  </a:solidFill>
                </a:endParaRPr>
              </a:p>
              <a:p>
                <a:pPr marL="457200" indent="-457200">
                  <a:spcAft>
                    <a:spcPts val="1200"/>
                  </a:spcAft>
                  <a:buFont typeface="+mj-lt"/>
                  <a:buAutoNum type="arabicPeriod" startAt="3"/>
                </a:pPr>
                <a:r>
                  <a:rPr lang="en-US" sz="2000" dirty="0">
                    <a:solidFill>
                      <a:srgbClr val="2A3674"/>
                    </a:solidFill>
                  </a:rPr>
                  <a:t>Together CHANDLER and </a:t>
                </a:r>
                <a:r>
                  <a:rPr lang="en-US" sz="2000" dirty="0" smtClean="0">
                    <a:solidFill>
                      <a:srgbClr val="2A3674"/>
                    </a:solidFill>
                  </a:rPr>
                  <a:t>SoLid cover most of the </a:t>
                </a:r>
                <a14:m>
                  <m:oMath xmlns:m="http://schemas.openxmlformats.org/officeDocument/2006/math">
                    <m:sSub>
                      <m:sSubPr>
                        <m:ctrlPr>
                          <a:rPr lang="en-US" sz="2000" i="1" smtClean="0">
                            <a:solidFill>
                              <a:srgbClr val="2A3674"/>
                            </a:solidFill>
                            <a:latin typeface="Cambria Math"/>
                          </a:rPr>
                        </m:ctrlPr>
                      </m:sSubPr>
                      <m:e>
                        <m:acc>
                          <m:accPr>
                            <m:chr m:val="̅"/>
                            <m:ctrlPr>
                              <a:rPr lang="en-US" sz="2000" i="1" smtClean="0">
                                <a:solidFill>
                                  <a:srgbClr val="2A3674"/>
                                </a:solidFill>
                                <a:latin typeface="Cambria Math"/>
                              </a:rPr>
                            </m:ctrlPr>
                          </m:accPr>
                          <m:e>
                            <m:r>
                              <m:rPr>
                                <m:nor/>
                              </m:rPr>
                              <a:rPr lang="el-GR" sz="2000" dirty="0">
                                <a:solidFill>
                                  <a:srgbClr val="2A3674"/>
                                </a:solidFill>
                              </a:rPr>
                              <m:t>ν</m:t>
                            </m:r>
                          </m:e>
                        </m:acc>
                      </m:e>
                      <m:sub>
                        <m:r>
                          <a:rPr lang="en-US" sz="2000" b="0" i="1" smtClean="0">
                            <a:solidFill>
                              <a:srgbClr val="2A3674"/>
                            </a:solidFill>
                            <a:latin typeface="Cambria Math"/>
                          </a:rPr>
                          <m:t>𝑒</m:t>
                        </m:r>
                      </m:sub>
                    </m:sSub>
                  </m:oMath>
                </a14:m>
                <a:r>
                  <a:rPr lang="en-US" sz="2000" dirty="0" smtClean="0">
                    <a:solidFill>
                      <a:srgbClr val="2A3674"/>
                    </a:solidFill>
                  </a:rPr>
                  <a:t> disappearance allowed space.</a:t>
                </a:r>
                <a:endParaRPr lang="en-US" sz="2000" dirty="0">
                  <a:solidFill>
                    <a:srgbClr val="2A3674"/>
                  </a:solidFill>
                </a:endParaRPr>
              </a:p>
            </p:txBody>
          </p:sp>
        </mc:Choice>
        <mc:Fallback>
          <p:sp>
            <p:nvSpPr>
              <p:cNvPr id="6" name="Rectangle 5"/>
              <p:cNvSpPr>
                <a:spLocks noRot="1" noChangeAspect="1" noMove="1" noResize="1" noEditPoints="1" noAdjustHandles="1" noChangeArrowheads="1" noChangeShapeType="1" noTextEdit="1"/>
              </p:cNvSpPr>
              <p:nvPr/>
            </p:nvSpPr>
            <p:spPr>
              <a:xfrm>
                <a:off x="350981" y="2449950"/>
                <a:ext cx="4747491" cy="3477875"/>
              </a:xfrm>
              <a:prstGeom prst="rect">
                <a:avLst/>
              </a:prstGeom>
              <a:blipFill rotWithShape="1">
                <a:blip r:embed="rId3"/>
                <a:stretch>
                  <a:fillRect l="-1157" t="-877" r="-2314" b="-2281"/>
                </a:stretch>
              </a:blipFill>
            </p:spPr>
            <p:txBody>
              <a:bodyPr/>
              <a:lstStyle/>
              <a:p>
                <a:r>
                  <a:rPr lang="en-US">
                    <a:noFill/>
                  </a:rPr>
                  <a:t> </a:t>
                </a:r>
              </a:p>
            </p:txBody>
          </p:sp>
        </mc:Fallback>
      </mc:AlternateContent>
    </p:spTree>
    <p:extLst>
      <p:ext uri="{BB962C8B-B14F-4D97-AF65-F5344CB8AC3E}">
        <p14:creationId xmlns:p14="http://schemas.microsoft.com/office/powerpoint/2010/main" val="34331667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sp>
        <p:nvSpPr>
          <p:cNvPr id="4" name="Rectangle 3"/>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917482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dirty="0" smtClean="0"/>
              <a:t>Jonathan Link</a:t>
            </a:r>
            <a:endParaRPr lang="en-US" dirty="0"/>
          </a:p>
        </p:txBody>
      </p:sp>
      <p:sp>
        <p:nvSpPr>
          <p:cNvPr id="4" name="Text Box 3"/>
          <p:cNvSpPr txBox="1">
            <a:spLocks noChangeArrowheads="1"/>
          </p:cNvSpPr>
          <p:nvPr/>
        </p:nvSpPr>
        <p:spPr bwMode="auto">
          <a:xfrm>
            <a:off x="914400" y="0"/>
            <a:ext cx="7315200" cy="641350"/>
          </a:xfrm>
          <a:prstGeom prst="rect">
            <a:avLst/>
          </a:prstGeom>
          <a:noFill/>
          <a:ln w="9525">
            <a:noFill/>
            <a:miter lim="800000"/>
            <a:headEnd/>
            <a:tailEnd/>
          </a:ln>
          <a:effectLst/>
        </p:spPr>
        <p:txBody>
          <a:bodyPr>
            <a:spAutoFit/>
          </a:bodyPr>
          <a:lstStyle/>
          <a:p>
            <a:pPr algn="ctr">
              <a:spcBef>
                <a:spcPct val="50000"/>
              </a:spcBef>
              <a:defRPr/>
            </a:pPr>
            <a:r>
              <a:rPr lang="en-US" sz="3600" dirty="0">
                <a:solidFill>
                  <a:schemeClr val="bg1"/>
                </a:solidFill>
                <a:effectLst>
                  <a:outerShdw blurRad="38100" dist="38100" dir="2700000" algn="tl">
                    <a:srgbClr val="C0C0C0"/>
                  </a:outerShdw>
                </a:effectLst>
                <a:cs typeface="+mn-cs"/>
              </a:rPr>
              <a:t>Sterile Neutrinos</a:t>
            </a:r>
          </a:p>
        </p:txBody>
      </p:sp>
      <p:sp>
        <p:nvSpPr>
          <p:cNvPr id="4101" name="TextBox 4"/>
          <p:cNvSpPr txBox="1">
            <a:spLocks noChangeArrowheads="1"/>
          </p:cNvSpPr>
          <p:nvPr/>
        </p:nvSpPr>
        <p:spPr bwMode="auto">
          <a:xfrm>
            <a:off x="347382" y="793750"/>
            <a:ext cx="83994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Aft>
                <a:spcPts val="1800"/>
              </a:spcAft>
            </a:pPr>
            <a:r>
              <a:rPr lang="en-US" altLang="en-US" dirty="0">
                <a:solidFill>
                  <a:srgbClr val="2A3674"/>
                </a:solidFill>
              </a:rPr>
              <a:t>A </a:t>
            </a:r>
            <a:r>
              <a:rPr lang="en-US" altLang="en-US" dirty="0">
                <a:solidFill>
                  <a:srgbClr val="FF6600"/>
                </a:solidFill>
              </a:rPr>
              <a:t>sterile neutrino </a:t>
            </a:r>
            <a:r>
              <a:rPr lang="en-US" altLang="en-US" dirty="0">
                <a:solidFill>
                  <a:srgbClr val="2A3674"/>
                </a:solidFill>
              </a:rPr>
              <a:t>is a lepton with no ordinary electroweak interaction except those induced by mixing.</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8175" y="1881188"/>
            <a:ext cx="446405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 Box 17"/>
          <p:cNvSpPr txBox="1">
            <a:spLocks noChangeArrowheads="1"/>
          </p:cNvSpPr>
          <p:nvPr/>
        </p:nvSpPr>
        <p:spPr bwMode="auto">
          <a:xfrm>
            <a:off x="348823" y="1774825"/>
            <a:ext cx="35210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dirty="0">
                <a:solidFill>
                  <a:srgbClr val="FF6600"/>
                </a:solidFill>
              </a:rPr>
              <a:t>Active neutrinos:</a:t>
            </a:r>
          </a:p>
          <a:p>
            <a:pPr eaLnBrk="1" hangingPunct="1"/>
            <a:r>
              <a:rPr lang="en-US" altLang="en-US" dirty="0">
                <a:solidFill>
                  <a:srgbClr val="C00000"/>
                </a:solidFill>
              </a:rPr>
              <a:t>LEP Invisible </a:t>
            </a:r>
            <a:r>
              <a:rPr lang="en-US" altLang="en-US" i="1" dirty="0">
                <a:solidFill>
                  <a:srgbClr val="C00000"/>
                </a:solidFill>
              </a:rPr>
              <a:t>Z</a:t>
            </a:r>
            <a:r>
              <a:rPr lang="en-US" altLang="en-US" baseline="30000" dirty="0">
                <a:solidFill>
                  <a:srgbClr val="C00000"/>
                </a:solidFill>
              </a:rPr>
              <a:t>0</a:t>
            </a:r>
            <a:r>
              <a:rPr lang="en-US" altLang="en-US" dirty="0">
                <a:solidFill>
                  <a:srgbClr val="C00000"/>
                </a:solidFill>
              </a:rPr>
              <a:t> Width is consistent with only three light active neutrinos</a:t>
            </a:r>
          </a:p>
        </p:txBody>
      </p:sp>
      <p:pic>
        <p:nvPicPr>
          <p:cNvPr id="5129" name="Picture 9" descr="[CERN in Genev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3" y="3627017"/>
            <a:ext cx="4576473" cy="285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5507038" y="1649413"/>
            <a:ext cx="27828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600" dirty="0">
                <a:solidFill>
                  <a:srgbClr val="B0BB8B"/>
                </a:solidFill>
              </a:rPr>
              <a:t>Phys.Rept. 427, 257 (2006)</a:t>
            </a:r>
          </a:p>
        </p:txBody>
      </p:sp>
    </p:spTree>
    <p:extLst>
      <p:ext uri="{BB962C8B-B14F-4D97-AF65-F5344CB8AC3E}">
        <p14:creationId xmlns:p14="http://schemas.microsoft.com/office/powerpoint/2010/main" val="4166896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081" y="947085"/>
            <a:ext cx="4657725" cy="536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Footer Placeholder 2"/>
          <p:cNvSpPr>
            <a:spLocks noGrp="1"/>
          </p:cNvSpPr>
          <p:nvPr>
            <p:ph type="ftr" sz="quarter" idx="11"/>
          </p:nvPr>
        </p:nvSpPr>
        <p:spPr/>
        <p:txBody>
          <a:bodyPr/>
          <a:lstStyle/>
          <a:p>
            <a:r>
              <a:rPr lang="en-US" altLang="en-US" dirty="0" smtClean="0"/>
              <a:t>Jonathan Link</a:t>
            </a:r>
            <a:endParaRPr lang="en-US" altLang="en-US" dirty="0"/>
          </a:p>
        </p:txBody>
      </p:sp>
      <p:sp>
        <p:nvSpPr>
          <p:cNvPr id="47122" name="Text Box 18"/>
          <p:cNvSpPr txBox="1">
            <a:spLocks noChangeArrowheads="1"/>
          </p:cNvSpPr>
          <p:nvPr/>
        </p:nvSpPr>
        <p:spPr bwMode="auto">
          <a:xfrm>
            <a:off x="914400" y="0"/>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en-US" sz="3600" dirty="0" smtClean="0">
                <a:solidFill>
                  <a:srgbClr val="FFFFFF"/>
                </a:solidFill>
                <a:effectLst>
                  <a:outerShdw blurRad="38100" dist="38100" dir="2700000" algn="tl">
                    <a:srgbClr val="C0C0C0"/>
                  </a:outerShdw>
                </a:effectLst>
                <a:latin typeface="Times New Roman" pitchFamily="18" charset="0"/>
                <a:cs typeface="Arial" pitchFamily="34" charset="0"/>
              </a:rPr>
              <a:t>The Neutrino </a:t>
            </a:r>
            <a:r>
              <a:rPr lang="en-US" altLang="en-US" sz="3600" dirty="0">
                <a:solidFill>
                  <a:srgbClr val="FFFFFF"/>
                </a:solidFill>
                <a:effectLst>
                  <a:outerShdw blurRad="38100" dist="38100" dir="2700000" algn="tl">
                    <a:srgbClr val="C0C0C0"/>
                  </a:outerShdw>
                </a:effectLst>
                <a:latin typeface="Times New Roman" pitchFamily="18" charset="0"/>
                <a:cs typeface="Arial" pitchFamily="34" charset="0"/>
              </a:rPr>
              <a:t>Oscillation Data</a:t>
            </a:r>
          </a:p>
        </p:txBody>
      </p:sp>
      <p:pic>
        <p:nvPicPr>
          <p:cNvPr id="563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1" y="999033"/>
            <a:ext cx="361950"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 name="TextBox 4"/>
              <p:cNvSpPr txBox="1"/>
              <p:nvPr/>
            </p:nvSpPr>
            <p:spPr>
              <a:xfrm>
                <a:off x="5211929" y="901065"/>
                <a:ext cx="3811732" cy="1672253"/>
              </a:xfrm>
              <a:prstGeom prst="rect">
                <a:avLst/>
              </a:prstGeom>
              <a:noFill/>
            </p:spPr>
            <p:txBody>
              <a:bodyPr wrap="square" rtlCol="0">
                <a:spAutoFit/>
              </a:bodyPr>
              <a:lstStyle/>
              <a:p>
                <a:pPr fontAlgn="base">
                  <a:spcBef>
                    <a:spcPct val="0"/>
                  </a:spcBef>
                  <a:spcAft>
                    <a:spcPct val="0"/>
                  </a:spcAft>
                </a:pPr>
                <a:r>
                  <a:rPr lang="en-US" sz="2000" dirty="0" smtClean="0">
                    <a:solidFill>
                      <a:srgbClr val="2A3674"/>
                    </a:solidFill>
                    <a:latin typeface="Times New Roman" pitchFamily="18" charset="0"/>
                    <a:cs typeface="Arial" pitchFamily="34" charset="0"/>
                  </a:rPr>
                  <a:t>The data for the three neutrino mixing model is nearly complete and extraordinarily self-consistent:</a:t>
                </a:r>
              </a:p>
              <a:p>
                <a:pPr fontAlgn="base">
                  <a:spcBef>
                    <a:spcPct val="0"/>
                  </a:spcBef>
                  <a:spcAft>
                    <a:spcPct val="0"/>
                  </a:spcAft>
                </a:pPr>
                <a:r>
                  <a:rPr lang="en-US" sz="2000" dirty="0" smtClean="0">
                    <a:solidFill>
                      <a:srgbClr val="660000"/>
                    </a:solidFill>
                    <a:latin typeface="Times New Roman" pitchFamily="18" charset="0"/>
                    <a:cs typeface="Arial" pitchFamily="34" charset="0"/>
                  </a:rPr>
                  <a:t>(</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12</a:t>
                </a:r>
                <a:r>
                  <a:rPr lang="en-US" sz="2000" dirty="0" smtClean="0">
                    <a:solidFill>
                      <a:srgbClr val="660000"/>
                    </a:solidFill>
                    <a:latin typeface="Times New Roman" pitchFamily="18" charset="0"/>
                    <a:cs typeface="Arial" pitchFamily="34" charset="0"/>
                  </a:rPr>
                  <a:t>, </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23</a:t>
                </a:r>
                <a:r>
                  <a:rPr lang="en-US" sz="2000" dirty="0" smtClean="0">
                    <a:solidFill>
                      <a:srgbClr val="660000"/>
                    </a:solidFill>
                    <a:latin typeface="Times New Roman" pitchFamily="18" charset="0"/>
                    <a:cs typeface="Arial" pitchFamily="34" charset="0"/>
                  </a:rPr>
                  <a:t>, </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13</a:t>
                </a:r>
                <a:r>
                  <a:rPr lang="en-US" sz="2000" dirty="0" smtClean="0">
                    <a:solidFill>
                      <a:srgbClr val="660000"/>
                    </a:solidFill>
                    <a:latin typeface="Times New Roman" pitchFamily="18" charset="0"/>
                    <a:cs typeface="Arial" pitchFamily="34" charset="0"/>
                  </a:rPr>
                  <a:t>, </a:t>
                </a:r>
                <a14:m>
                  <m:oMath xmlns:m="http://schemas.openxmlformats.org/officeDocument/2006/math">
                    <m:sSubSup>
                      <m:sSubSupPr>
                        <m:ctrlPr>
                          <a:rPr lang="en-US" altLang="en-US" sz="2000" i="1" dirty="0" smtClean="0">
                            <a:solidFill>
                              <a:srgbClr val="660000"/>
                            </a:solidFill>
                            <a:latin typeface="Cambria Math"/>
                            <a:ea typeface="Cambria Math"/>
                          </a:rPr>
                        </m:ctrlPr>
                      </m:sSubSupPr>
                      <m:e>
                        <m:r>
                          <a:rPr lang="en-US" altLang="en-US" sz="2000" i="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2</m:t>
                        </m:r>
                        <m:r>
                          <a:rPr lang="en-US" altLang="en-US" sz="2000" b="0" i="1" dirty="0" smtClean="0">
                            <a:solidFill>
                              <a:srgbClr val="660000"/>
                            </a:solidFill>
                            <a:latin typeface="Cambria Math"/>
                            <a:ea typeface="Cambria Math"/>
                          </a:rPr>
                          <m:t>1</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t>
                </a:r>
                <a14:m>
                  <m:oMath xmlns:m="http://schemas.openxmlformats.org/officeDocument/2006/math">
                    <m:sSubSup>
                      <m:sSubSupPr>
                        <m:ctrlPr>
                          <a:rPr lang="en-US" altLang="en-US" sz="2000" i="1" dirty="0">
                            <a:solidFill>
                              <a:srgbClr val="660000"/>
                            </a:solidFill>
                            <a:latin typeface="Cambria Math"/>
                            <a:ea typeface="Cambria Math"/>
                          </a:rPr>
                        </m:ctrlPr>
                      </m:sSubSupPr>
                      <m:e>
                        <m:r>
                          <a:rPr lang="en-US" altLang="en-US" sz="200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3</m:t>
                        </m:r>
                        <m:r>
                          <a:rPr lang="en-US" altLang="en-US" sz="2000" b="0" i="1" dirty="0" smtClean="0">
                            <a:solidFill>
                              <a:srgbClr val="660000"/>
                            </a:solidFill>
                            <a:latin typeface="Cambria Math"/>
                            <a:ea typeface="Cambria Math"/>
                          </a:rPr>
                          <m:t>1</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and </a:t>
                </a:r>
                <a14:m>
                  <m:oMath xmlns:m="http://schemas.openxmlformats.org/officeDocument/2006/math">
                    <m:sSubSup>
                      <m:sSubSupPr>
                        <m:ctrlPr>
                          <a:rPr lang="en-US" altLang="en-US" sz="2000" i="1" dirty="0">
                            <a:solidFill>
                              <a:srgbClr val="660000"/>
                            </a:solidFill>
                            <a:latin typeface="Cambria Math"/>
                            <a:ea typeface="Cambria Math"/>
                          </a:rPr>
                        </m:ctrlPr>
                      </m:sSubSupPr>
                      <m:e>
                        <m:r>
                          <a:rPr lang="en-US" altLang="en-US" sz="200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32</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are measured, </a:t>
                </a:r>
                <a:r>
                  <a:rPr lang="el-GR" sz="2000" dirty="0" smtClean="0">
                    <a:solidFill>
                      <a:srgbClr val="660000"/>
                    </a:solidFill>
                    <a:latin typeface="Times New Roman" pitchFamily="18" charset="0"/>
                    <a:cs typeface="Arial" pitchFamily="34" charset="0"/>
                  </a:rPr>
                  <a:t>δ</a:t>
                </a:r>
                <a:r>
                  <a:rPr lang="en-US" sz="2000" baseline="-25000" dirty="0" smtClean="0">
                    <a:solidFill>
                      <a:srgbClr val="660000"/>
                    </a:solidFill>
                    <a:latin typeface="Times New Roman" pitchFamily="18" charset="0"/>
                    <a:cs typeface="Arial" pitchFamily="34" charset="0"/>
                  </a:rPr>
                  <a:t>CP</a:t>
                </a:r>
                <a:r>
                  <a:rPr lang="en-US" sz="2000" dirty="0" smtClean="0">
                    <a:solidFill>
                      <a:srgbClr val="660000"/>
                    </a:solidFill>
                    <a:latin typeface="Times New Roman" pitchFamily="18" charset="0"/>
                    <a:cs typeface="Arial" pitchFamily="34" charset="0"/>
                  </a:rPr>
                  <a:t> unknown)</a:t>
                </a:r>
                <a:endParaRPr lang="en-US" sz="2000" dirty="0">
                  <a:solidFill>
                    <a:srgbClr val="660000"/>
                  </a:solidFill>
                  <a:latin typeface="Times New Roman" pitchFamily="18" charset="0"/>
                  <a:cs typeface="Arial"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211929" y="901065"/>
                <a:ext cx="3811732" cy="1672253"/>
              </a:xfrm>
              <a:prstGeom prst="rect">
                <a:avLst/>
              </a:prstGeom>
              <a:blipFill rotWithShape="1">
                <a:blip r:embed="rId4"/>
                <a:stretch>
                  <a:fillRect l="-1760" t="-1825" r="-800" b="-5839"/>
                </a:stretch>
              </a:blipFill>
            </p:spPr>
            <p:txBody>
              <a:bodyPr/>
              <a:lstStyle/>
              <a:p>
                <a:r>
                  <a:rPr lang="en-US">
                    <a:noFill/>
                  </a:rPr>
                  <a:t> </a:t>
                </a:r>
              </a:p>
            </p:txBody>
          </p:sp>
        </mc:Fallback>
      </mc:AlternateContent>
      <p:grpSp>
        <p:nvGrpSpPr>
          <p:cNvPr id="24" name="Group 23"/>
          <p:cNvGrpSpPr/>
          <p:nvPr/>
        </p:nvGrpSpPr>
        <p:grpSpPr>
          <a:xfrm>
            <a:off x="5186363" y="2638181"/>
            <a:ext cx="3883768" cy="2793100"/>
            <a:chOff x="5186363" y="2638181"/>
            <a:chExt cx="3883768" cy="2793100"/>
          </a:xfrm>
        </p:grpSpPr>
        <p:sp>
          <p:nvSpPr>
            <p:cNvPr id="25" name="Line 2"/>
            <p:cNvSpPr>
              <a:spLocks noChangeShapeType="1"/>
            </p:cNvSpPr>
            <p:nvPr/>
          </p:nvSpPr>
          <p:spPr bwMode="auto">
            <a:xfrm>
              <a:off x="6099615" y="2971556"/>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6" name="Line 3"/>
            <p:cNvSpPr>
              <a:spLocks noChangeShapeType="1"/>
            </p:cNvSpPr>
            <p:nvPr/>
          </p:nvSpPr>
          <p:spPr bwMode="auto">
            <a:xfrm>
              <a:off x="6099615" y="4741619"/>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7" name="Line 4"/>
            <p:cNvSpPr>
              <a:spLocks noChangeShapeType="1"/>
            </p:cNvSpPr>
            <p:nvPr/>
          </p:nvSpPr>
          <p:spPr bwMode="auto">
            <a:xfrm>
              <a:off x="6099615" y="5000381"/>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8" name="Text Box 5"/>
            <p:cNvSpPr txBox="1">
              <a:spLocks noChangeArrowheads="1"/>
            </p:cNvSpPr>
            <p:nvPr/>
          </p:nvSpPr>
          <p:spPr bwMode="auto">
            <a:xfrm>
              <a:off x="5645875" y="2638181"/>
              <a:ext cx="609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3</a:t>
              </a:r>
            </a:p>
          </p:txBody>
        </p:sp>
        <p:sp>
          <p:nvSpPr>
            <p:cNvPr id="41" name="Rectangle 6"/>
            <p:cNvSpPr>
              <a:spLocks noChangeArrowheads="1"/>
            </p:cNvSpPr>
            <p:nvPr/>
          </p:nvSpPr>
          <p:spPr bwMode="auto">
            <a:xfrm>
              <a:off x="5666224" y="4379376"/>
              <a:ext cx="56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2</a:t>
              </a:r>
            </a:p>
          </p:txBody>
        </p:sp>
        <p:sp>
          <p:nvSpPr>
            <p:cNvPr id="42" name="Rectangle 7"/>
            <p:cNvSpPr>
              <a:spLocks noChangeArrowheads="1"/>
            </p:cNvSpPr>
            <p:nvPr/>
          </p:nvSpPr>
          <p:spPr bwMode="auto">
            <a:xfrm>
              <a:off x="5664347" y="4693269"/>
              <a:ext cx="56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1</a:t>
              </a:r>
            </a:p>
          </p:txBody>
        </p:sp>
        <p:sp>
          <p:nvSpPr>
            <p:cNvPr id="43" name="AutoShape 8"/>
            <p:cNvSpPr>
              <a:spLocks/>
            </p:cNvSpPr>
            <p:nvPr/>
          </p:nvSpPr>
          <p:spPr bwMode="auto">
            <a:xfrm>
              <a:off x="6821219" y="2970689"/>
              <a:ext cx="228600" cy="1915392"/>
            </a:xfrm>
            <a:prstGeom prst="rightBrace">
              <a:avLst>
                <a:gd name="adj1" fmla="val 7205"/>
                <a:gd name="adj2" fmla="val 52759"/>
              </a:avLst>
            </a:prstGeom>
            <a:noFill/>
            <a:ln w="31750">
              <a:solidFill>
                <a:srgbClr val="729F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44" name="AutoShape 9"/>
            <p:cNvSpPr>
              <a:spLocks/>
            </p:cNvSpPr>
            <p:nvPr/>
          </p:nvSpPr>
          <p:spPr bwMode="auto">
            <a:xfrm>
              <a:off x="7015175" y="4725601"/>
              <a:ext cx="228600" cy="304800"/>
            </a:xfrm>
            <a:prstGeom prst="rightBrace">
              <a:avLst>
                <a:gd name="adj1" fmla="val 8333"/>
                <a:gd name="adj2" fmla="val 54782"/>
              </a:avLst>
            </a:prstGeom>
            <a:noFill/>
            <a:ln w="31750">
              <a:solidFill>
                <a:srgbClr val="2A367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dirty="0"/>
            </a:p>
          </p:txBody>
        </p:sp>
        <mc:AlternateContent xmlns:mc="http://schemas.openxmlformats.org/markup-compatibility/2006" xmlns:a14="http://schemas.microsoft.com/office/drawing/2010/main">
          <mc:Choice Requires="a14">
            <p:sp>
              <p:nvSpPr>
                <p:cNvPr id="48" name="Text Box 10"/>
                <p:cNvSpPr txBox="1">
                  <a:spLocks noChangeArrowheads="1"/>
                </p:cNvSpPr>
                <p:nvPr/>
              </p:nvSpPr>
              <p:spPr bwMode="auto">
                <a:xfrm>
                  <a:off x="7008263" y="3734989"/>
                  <a:ext cx="2061868" cy="4862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14:m>
                    <m:oMath xmlns:m="http://schemas.openxmlformats.org/officeDocument/2006/math">
                      <m:sSubSup>
                        <m:sSubSupPr>
                          <m:ctrlPr>
                            <a:rPr lang="en-US" altLang="en-US" i="1" dirty="0" smtClean="0">
                              <a:solidFill>
                                <a:srgbClr val="729FC4"/>
                              </a:solidFill>
                              <a:latin typeface="Cambria Math"/>
                              <a:ea typeface="Cambria Math"/>
                            </a:rPr>
                          </m:ctrlPr>
                        </m:sSubSupPr>
                        <m:e>
                          <m:r>
                            <a:rPr lang="en-US" altLang="en-US" i="0" dirty="0">
                              <a:solidFill>
                                <a:srgbClr val="729FC4"/>
                              </a:solidFill>
                              <a:latin typeface="Cambria Math"/>
                              <a:ea typeface="Cambria Math"/>
                            </a:rPr>
                            <m:t>∆</m:t>
                          </m:r>
                          <m:r>
                            <a:rPr lang="en-US" altLang="en-US" i="1" dirty="0">
                              <a:solidFill>
                                <a:srgbClr val="729FC4"/>
                              </a:solidFill>
                              <a:latin typeface="Cambria Math"/>
                              <a:ea typeface="Cambria Math"/>
                            </a:rPr>
                            <m:t>𝑚</m:t>
                          </m:r>
                          <m:r>
                            <m:rPr>
                              <m:nor/>
                            </m:rPr>
                            <a:rPr lang="en-US" altLang="en-US" baseline="30000" dirty="0">
                              <a:solidFill>
                                <a:srgbClr val="729FC4"/>
                              </a:solidFill>
                            </a:rPr>
                            <m:t> </m:t>
                          </m:r>
                        </m:e>
                        <m:sub>
                          <m:r>
                            <a:rPr lang="en-US" altLang="en-US" b="0" i="1" dirty="0" smtClean="0">
                              <a:solidFill>
                                <a:srgbClr val="729FC4"/>
                              </a:solidFill>
                              <a:latin typeface="Cambria Math"/>
                              <a:ea typeface="Cambria Math"/>
                            </a:rPr>
                            <m:t>32</m:t>
                          </m:r>
                        </m:sub>
                        <m:sup>
                          <m:r>
                            <a:rPr lang="en-US" altLang="en-US" b="0" i="1" dirty="0" smtClean="0">
                              <a:solidFill>
                                <a:srgbClr val="729FC4"/>
                              </a:solidFill>
                              <a:latin typeface="Cambria Math"/>
                              <a:ea typeface="Cambria Math"/>
                            </a:rPr>
                            <m:t>2</m:t>
                          </m:r>
                        </m:sup>
                      </m:sSubSup>
                    </m:oMath>
                  </a14:m>
                  <a:r>
                    <a:rPr lang="en-US" altLang="en-US" baseline="30000" dirty="0" smtClean="0">
                      <a:solidFill>
                        <a:srgbClr val="729FC4"/>
                      </a:solidFill>
                    </a:rPr>
                    <a:t> </a:t>
                  </a:r>
                  <a14:m>
                    <m:oMath xmlns:m="http://schemas.openxmlformats.org/officeDocument/2006/math">
                      <m:r>
                        <a:rPr lang="en-US" altLang="en-US" b="0" i="1" dirty="0" smtClean="0">
                          <a:solidFill>
                            <a:srgbClr val="729FC4"/>
                          </a:solidFill>
                          <a:latin typeface="Cambria Math"/>
                          <a:ea typeface="Cambria Math"/>
                        </a:rPr>
                        <m:t>≈</m:t>
                      </m:r>
                      <m:sSubSup>
                        <m:sSubSupPr>
                          <m:ctrlPr>
                            <a:rPr lang="en-US" altLang="en-US" i="1" dirty="0">
                              <a:solidFill>
                                <a:srgbClr val="729FC4"/>
                              </a:solidFill>
                              <a:latin typeface="Cambria Math"/>
                              <a:ea typeface="Cambria Math"/>
                            </a:rPr>
                          </m:ctrlPr>
                        </m:sSubSupPr>
                        <m:e>
                          <m:r>
                            <a:rPr lang="en-US" altLang="en-US" i="1" dirty="0">
                              <a:solidFill>
                                <a:srgbClr val="729FC4"/>
                              </a:solidFill>
                              <a:latin typeface="Cambria Math"/>
                              <a:ea typeface="Cambria Math"/>
                            </a:rPr>
                            <m:t>∆</m:t>
                          </m:r>
                          <m:r>
                            <a:rPr lang="en-US" altLang="en-US" i="1" dirty="0">
                              <a:solidFill>
                                <a:srgbClr val="729FC4"/>
                              </a:solidFill>
                              <a:latin typeface="Cambria Math"/>
                              <a:ea typeface="Cambria Math"/>
                            </a:rPr>
                            <m:t>𝑚</m:t>
                          </m:r>
                          <m:r>
                            <m:rPr>
                              <m:nor/>
                            </m:rPr>
                            <a:rPr lang="en-US" altLang="en-US" baseline="30000" dirty="0">
                              <a:solidFill>
                                <a:srgbClr val="729FC4"/>
                              </a:solidFill>
                            </a:rPr>
                            <m:t> </m:t>
                          </m:r>
                        </m:e>
                        <m:sub>
                          <m:r>
                            <a:rPr lang="en-US" altLang="en-US" i="1" dirty="0">
                              <a:solidFill>
                                <a:srgbClr val="729FC4"/>
                              </a:solidFill>
                              <a:latin typeface="Cambria Math"/>
                              <a:ea typeface="Cambria Math"/>
                            </a:rPr>
                            <m:t>3</m:t>
                          </m:r>
                          <m:r>
                            <a:rPr lang="en-US" altLang="en-US" b="0" i="1" dirty="0" smtClean="0">
                              <a:solidFill>
                                <a:srgbClr val="729FC4"/>
                              </a:solidFill>
                              <a:latin typeface="Cambria Math"/>
                              <a:ea typeface="Cambria Math"/>
                            </a:rPr>
                            <m:t>1</m:t>
                          </m:r>
                        </m:sub>
                        <m:sup>
                          <m:r>
                            <a:rPr lang="en-US" altLang="en-US" i="1" dirty="0">
                              <a:solidFill>
                                <a:srgbClr val="729FC4"/>
                              </a:solidFill>
                              <a:latin typeface="Cambria Math"/>
                              <a:ea typeface="Cambria Math"/>
                            </a:rPr>
                            <m:t>2</m:t>
                          </m:r>
                        </m:sup>
                      </m:sSubSup>
                    </m:oMath>
                  </a14:m>
                  <a:endParaRPr lang="en-US" altLang="en-US" baseline="30000" dirty="0">
                    <a:solidFill>
                      <a:srgbClr val="729FC4"/>
                    </a:solidFill>
                  </a:endParaRPr>
                </a:p>
              </p:txBody>
            </p:sp>
          </mc:Choice>
          <mc:Fallback xmlns="">
            <p:sp>
              <p:nvSpPr>
                <p:cNvPr id="48" name="Text Box 10"/>
                <p:cNvSpPr txBox="1">
                  <a:spLocks noRot="1" noChangeAspect="1" noMove="1" noResize="1" noEditPoints="1" noAdjustHandles="1" noChangeArrowheads="1" noChangeShapeType="1" noTextEdit="1"/>
                </p:cNvSpPr>
                <p:nvPr/>
              </p:nvSpPr>
              <p:spPr bwMode="auto">
                <a:xfrm>
                  <a:off x="7008263" y="3734989"/>
                  <a:ext cx="2061868" cy="486287"/>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Rectangle 11"/>
                <p:cNvSpPr>
                  <a:spLocks noChangeArrowheads="1"/>
                </p:cNvSpPr>
                <p:nvPr/>
              </p:nvSpPr>
              <p:spPr bwMode="auto">
                <a:xfrm>
                  <a:off x="7156039" y="4654013"/>
                  <a:ext cx="1098550" cy="4862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14:m>
                    <m:oMathPara xmlns:m="http://schemas.openxmlformats.org/officeDocument/2006/math">
                      <m:oMathParaPr>
                        <m:jc m:val="centerGroup"/>
                      </m:oMathParaPr>
                      <m:oMath xmlns:m="http://schemas.openxmlformats.org/officeDocument/2006/math">
                        <m:sSubSup>
                          <m:sSubSupPr>
                            <m:ctrlPr>
                              <a:rPr lang="en-US" altLang="en-US" i="1" dirty="0" smtClean="0">
                                <a:solidFill>
                                  <a:srgbClr val="2A3674"/>
                                </a:solidFill>
                                <a:latin typeface="Cambria Math"/>
                                <a:ea typeface="Cambria Math"/>
                              </a:rPr>
                            </m:ctrlPr>
                          </m:sSubSupPr>
                          <m:e>
                            <m:r>
                              <a:rPr lang="en-US" altLang="en-US" i="1" dirty="0">
                                <a:solidFill>
                                  <a:srgbClr val="2A3674"/>
                                </a:solidFill>
                                <a:latin typeface="Cambria Math"/>
                                <a:ea typeface="Cambria Math"/>
                              </a:rPr>
                              <m:t>∆</m:t>
                            </m:r>
                            <m:r>
                              <a:rPr lang="en-US" altLang="en-US" i="1" dirty="0">
                                <a:solidFill>
                                  <a:srgbClr val="2A3674"/>
                                </a:solidFill>
                                <a:latin typeface="Cambria Math"/>
                                <a:ea typeface="Cambria Math"/>
                              </a:rPr>
                              <m:t>𝑚</m:t>
                            </m:r>
                            <m:r>
                              <m:rPr>
                                <m:nor/>
                              </m:rPr>
                              <a:rPr lang="en-US" altLang="en-US" baseline="30000" dirty="0">
                                <a:solidFill>
                                  <a:srgbClr val="2A3674"/>
                                </a:solidFill>
                              </a:rPr>
                              <m:t> </m:t>
                            </m:r>
                          </m:e>
                          <m:sub>
                            <m:r>
                              <a:rPr lang="en-US" altLang="en-US" i="1" dirty="0">
                                <a:solidFill>
                                  <a:srgbClr val="2A3674"/>
                                </a:solidFill>
                                <a:latin typeface="Cambria Math"/>
                                <a:ea typeface="Cambria Math"/>
                              </a:rPr>
                              <m:t>2</m:t>
                            </m:r>
                            <m:r>
                              <a:rPr lang="en-US" altLang="en-US" b="0" i="1" dirty="0" smtClean="0">
                                <a:solidFill>
                                  <a:srgbClr val="2A3674"/>
                                </a:solidFill>
                                <a:latin typeface="Cambria Math"/>
                                <a:ea typeface="Cambria Math"/>
                              </a:rPr>
                              <m:t>1</m:t>
                            </m:r>
                          </m:sub>
                          <m:sup>
                            <m:r>
                              <a:rPr lang="en-US" altLang="en-US" i="1" dirty="0">
                                <a:solidFill>
                                  <a:srgbClr val="2A3674"/>
                                </a:solidFill>
                                <a:latin typeface="Cambria Math"/>
                                <a:ea typeface="Cambria Math"/>
                              </a:rPr>
                              <m:t>2</m:t>
                            </m:r>
                          </m:sup>
                        </m:sSubSup>
                      </m:oMath>
                    </m:oMathPara>
                  </a14:m>
                  <a:endParaRPr lang="en-US" altLang="en-US" dirty="0">
                    <a:solidFill>
                      <a:srgbClr val="2A3674"/>
                    </a:solidFill>
                    <a:cs typeface="Times New Roman" pitchFamily="18" charset="0"/>
                  </a:endParaRPr>
                </a:p>
              </p:txBody>
            </p:sp>
          </mc:Choice>
          <mc:Fallback xmlns="">
            <p:sp>
              <p:nvSpPr>
                <p:cNvPr id="49" name="Rectangle 11"/>
                <p:cNvSpPr>
                  <a:spLocks noRot="1" noChangeAspect="1" noMove="1" noResize="1" noEditPoints="1" noAdjustHandles="1" noChangeArrowheads="1" noChangeShapeType="1" noTextEdit="1"/>
                </p:cNvSpPr>
                <p:nvPr/>
              </p:nvSpPr>
              <p:spPr bwMode="auto">
                <a:xfrm>
                  <a:off x="7156039" y="4654013"/>
                  <a:ext cx="1098550" cy="486287"/>
                </a:xfrm>
                <a:prstGeom prst="rect">
                  <a:avLst/>
                </a:prstGeom>
                <a:blipFill rotWithShape="1">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50" name="Line 12"/>
            <p:cNvSpPr>
              <a:spLocks noChangeShapeType="1"/>
            </p:cNvSpPr>
            <p:nvPr/>
          </p:nvSpPr>
          <p:spPr bwMode="auto">
            <a:xfrm flipV="1">
              <a:off x="5567363" y="2790581"/>
              <a:ext cx="0" cy="2286000"/>
            </a:xfrm>
            <a:prstGeom prst="line">
              <a:avLst/>
            </a:prstGeom>
            <a:noFill/>
            <a:ln w="25400">
              <a:solidFill>
                <a:srgbClr val="660000"/>
              </a:solidFill>
              <a:round/>
              <a:headEnd/>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51" name="Text Box 13"/>
            <p:cNvSpPr txBox="1">
              <a:spLocks noChangeArrowheads="1"/>
            </p:cNvSpPr>
            <p:nvPr/>
          </p:nvSpPr>
          <p:spPr bwMode="auto">
            <a:xfrm rot="-5400000">
              <a:off x="4957763" y="3552581"/>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solidFill>
                    <a:srgbClr val="660000"/>
                  </a:solidFill>
                </a:rPr>
                <a:t>mass</a:t>
              </a:r>
              <a:r>
                <a:rPr lang="en-US" altLang="en-US" baseline="30000" dirty="0">
                  <a:solidFill>
                    <a:srgbClr val="660000"/>
                  </a:solidFill>
                </a:rPr>
                <a:t>2</a:t>
              </a:r>
              <a:endParaRPr lang="en-US" altLang="en-US" dirty="0">
                <a:solidFill>
                  <a:srgbClr val="660000"/>
                </a:solidFill>
              </a:endParaRPr>
            </a:p>
          </p:txBody>
        </p:sp>
        <p:sp>
          <p:nvSpPr>
            <p:cNvPr id="52" name="TextBox 51"/>
            <p:cNvSpPr txBox="1"/>
            <p:nvPr/>
          </p:nvSpPr>
          <p:spPr>
            <a:xfrm>
              <a:off x="7248137" y="4221853"/>
              <a:ext cx="1271451" cy="307777"/>
            </a:xfrm>
            <a:prstGeom prst="rect">
              <a:avLst/>
            </a:prstGeom>
            <a:noFill/>
          </p:spPr>
          <p:txBody>
            <a:bodyPr wrap="square" rtlCol="0">
              <a:spAutoFit/>
            </a:bodyPr>
            <a:lstStyle/>
            <a:p>
              <a:r>
                <a:rPr lang="en-US" sz="1400" dirty="0" smtClean="0">
                  <a:solidFill>
                    <a:srgbClr val="FF6600"/>
                  </a:solidFill>
                </a:rPr>
                <a:t>= 2.5×10</a:t>
              </a:r>
              <a:r>
                <a:rPr lang="en-US" sz="1400" baseline="30000" dirty="0" smtClean="0">
                  <a:solidFill>
                    <a:srgbClr val="FF6600"/>
                  </a:solidFill>
                </a:rPr>
                <a:t>-3</a:t>
              </a:r>
              <a:r>
                <a:rPr lang="en-US" sz="1400" dirty="0" smtClean="0">
                  <a:solidFill>
                    <a:srgbClr val="FF6600"/>
                  </a:solidFill>
                </a:rPr>
                <a:t> eV</a:t>
              </a:r>
              <a:r>
                <a:rPr lang="en-US" sz="1400" baseline="30000" dirty="0" smtClean="0">
                  <a:solidFill>
                    <a:srgbClr val="FF6600"/>
                  </a:solidFill>
                </a:rPr>
                <a:t>2</a:t>
              </a:r>
              <a:endParaRPr lang="en-US" sz="1400" dirty="0">
                <a:solidFill>
                  <a:srgbClr val="FF6600"/>
                </a:solidFill>
              </a:endParaRPr>
            </a:p>
          </p:txBody>
        </p:sp>
        <p:sp>
          <p:nvSpPr>
            <p:cNvPr id="53" name="TextBox 52"/>
            <p:cNvSpPr txBox="1"/>
            <p:nvPr/>
          </p:nvSpPr>
          <p:spPr>
            <a:xfrm>
              <a:off x="7243775" y="5123504"/>
              <a:ext cx="1271451" cy="307777"/>
            </a:xfrm>
            <a:prstGeom prst="rect">
              <a:avLst/>
            </a:prstGeom>
            <a:noFill/>
          </p:spPr>
          <p:txBody>
            <a:bodyPr wrap="square" rtlCol="0">
              <a:spAutoFit/>
            </a:bodyPr>
            <a:lstStyle/>
            <a:p>
              <a:r>
                <a:rPr lang="en-US" sz="1400" dirty="0" smtClean="0">
                  <a:solidFill>
                    <a:srgbClr val="FF6600"/>
                  </a:solidFill>
                </a:rPr>
                <a:t>= 7.6×10</a:t>
              </a:r>
              <a:r>
                <a:rPr lang="en-US" sz="1400" baseline="30000" dirty="0" smtClean="0">
                  <a:solidFill>
                    <a:srgbClr val="FF6600"/>
                  </a:solidFill>
                </a:rPr>
                <a:t>-5</a:t>
              </a:r>
              <a:r>
                <a:rPr lang="en-US" sz="1400" dirty="0" smtClean="0">
                  <a:solidFill>
                    <a:srgbClr val="FF6600"/>
                  </a:solidFill>
                </a:rPr>
                <a:t> eV</a:t>
              </a:r>
              <a:r>
                <a:rPr lang="en-US" sz="1400" baseline="30000" dirty="0" smtClean="0">
                  <a:solidFill>
                    <a:srgbClr val="FF6600"/>
                  </a:solidFill>
                </a:rPr>
                <a:t>2</a:t>
              </a:r>
              <a:endParaRPr lang="en-US" sz="1400" dirty="0">
                <a:solidFill>
                  <a:srgbClr val="FF6600"/>
                </a:solidFill>
              </a:endParaRPr>
            </a:p>
          </p:txBody>
        </p:sp>
      </p:grpSp>
    </p:spTree>
    <p:extLst>
      <p:ext uri="{BB962C8B-B14F-4D97-AF65-F5344CB8AC3E}">
        <p14:creationId xmlns:p14="http://schemas.microsoft.com/office/powerpoint/2010/main" val="90361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Laurels Have Already Been Handed Out…</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93201"/>
            <a:ext cx="3655267" cy="5782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91946" y="5422268"/>
            <a:ext cx="3068597" cy="923330"/>
          </a:xfrm>
          <a:prstGeom prst="rect">
            <a:avLst/>
          </a:prstGeom>
        </p:spPr>
        <p:txBody>
          <a:bodyPr wrap="none">
            <a:spAutoFit/>
          </a:bodyPr>
          <a:lstStyle/>
          <a:p>
            <a:r>
              <a:rPr lang="en-US" u="sng" dirty="0" smtClean="0">
                <a:solidFill>
                  <a:schemeClr val="bg1"/>
                </a:solidFill>
              </a:rPr>
              <a:t>2015 Nobel Prize in Physics</a:t>
            </a:r>
            <a:r>
              <a:rPr lang="en-US" dirty="0" smtClean="0">
                <a:solidFill>
                  <a:schemeClr val="bg1"/>
                </a:solidFill>
              </a:rPr>
              <a:t>:</a:t>
            </a:r>
          </a:p>
          <a:p>
            <a:r>
              <a:rPr lang="en-US" dirty="0" smtClean="0">
                <a:solidFill>
                  <a:schemeClr val="bg1"/>
                </a:solidFill>
              </a:rPr>
              <a:t>Takaaki </a:t>
            </a:r>
            <a:r>
              <a:rPr lang="en-US" dirty="0" err="1">
                <a:solidFill>
                  <a:schemeClr val="bg1"/>
                </a:solidFill>
              </a:rPr>
              <a:t>Kajita</a:t>
            </a:r>
            <a:r>
              <a:rPr lang="en-US" dirty="0">
                <a:solidFill>
                  <a:schemeClr val="bg1"/>
                </a:solidFill>
              </a:rPr>
              <a:t> </a:t>
            </a:r>
            <a:r>
              <a:rPr lang="en-US" dirty="0" smtClean="0">
                <a:solidFill>
                  <a:schemeClr val="bg1"/>
                </a:solidFill>
              </a:rPr>
              <a:t>of Super-K and </a:t>
            </a:r>
          </a:p>
          <a:p>
            <a:r>
              <a:rPr lang="en-US" dirty="0" smtClean="0">
                <a:solidFill>
                  <a:schemeClr val="bg1"/>
                </a:solidFill>
              </a:rPr>
              <a:t>Arthur </a:t>
            </a:r>
            <a:r>
              <a:rPr lang="en-US" dirty="0">
                <a:solidFill>
                  <a:schemeClr val="bg1"/>
                </a:solidFill>
              </a:rPr>
              <a:t>B. </a:t>
            </a:r>
            <a:r>
              <a:rPr lang="en-US" dirty="0" smtClean="0">
                <a:solidFill>
                  <a:schemeClr val="bg1"/>
                </a:solidFill>
              </a:rPr>
              <a:t>McDonald of SNO</a:t>
            </a:r>
            <a:endParaRPr lang="en-US" dirty="0">
              <a:solidFill>
                <a:schemeClr val="bg1"/>
              </a:solidFill>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5266" y="1050660"/>
            <a:ext cx="5488734" cy="4102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906982" y="5153287"/>
            <a:ext cx="5012574" cy="923330"/>
          </a:xfrm>
          <a:prstGeom prst="rect">
            <a:avLst/>
          </a:prstGeom>
        </p:spPr>
        <p:txBody>
          <a:bodyPr wrap="square">
            <a:spAutoFit/>
          </a:bodyPr>
          <a:lstStyle/>
          <a:p>
            <a:r>
              <a:rPr lang="en-US" u="sng" dirty="0" smtClean="0">
                <a:solidFill>
                  <a:srgbClr val="2A3674"/>
                </a:solidFill>
              </a:rPr>
              <a:t>2016 Breakthrough Prize in Fundamental Physics</a:t>
            </a:r>
            <a:r>
              <a:rPr lang="en-US" dirty="0" smtClean="0">
                <a:solidFill>
                  <a:srgbClr val="2A3674"/>
                </a:solidFill>
              </a:rPr>
              <a:t>:</a:t>
            </a:r>
          </a:p>
          <a:p>
            <a:r>
              <a:rPr lang="en-US" dirty="0" smtClean="0">
                <a:solidFill>
                  <a:srgbClr val="2A3674"/>
                </a:solidFill>
              </a:rPr>
              <a:t>To the members of the Super-K, SNO </a:t>
            </a:r>
            <a:r>
              <a:rPr lang="en-US" dirty="0" err="1" smtClean="0">
                <a:solidFill>
                  <a:srgbClr val="2A3674"/>
                </a:solidFill>
              </a:rPr>
              <a:t>KamLAND</a:t>
            </a:r>
            <a:r>
              <a:rPr lang="en-US" dirty="0" smtClean="0">
                <a:solidFill>
                  <a:srgbClr val="2A3674"/>
                </a:solidFill>
              </a:rPr>
              <a:t>, </a:t>
            </a:r>
            <a:r>
              <a:rPr lang="en-US" dirty="0" err="1" smtClean="0">
                <a:solidFill>
                  <a:srgbClr val="2A3674"/>
                </a:solidFill>
              </a:rPr>
              <a:t>Daya</a:t>
            </a:r>
            <a:r>
              <a:rPr lang="en-US" dirty="0" smtClean="0">
                <a:solidFill>
                  <a:srgbClr val="2A3674"/>
                </a:solidFill>
              </a:rPr>
              <a:t> Bay, K2K and T2K Collaborations.</a:t>
            </a:r>
            <a:endParaRPr lang="en-US" dirty="0">
              <a:solidFill>
                <a:srgbClr val="2A3674"/>
              </a:solidFill>
            </a:endParaRPr>
          </a:p>
        </p:txBody>
      </p:sp>
    </p:spTree>
    <p:extLst>
      <p:ext uri="{BB962C8B-B14F-4D97-AF65-F5344CB8AC3E}">
        <p14:creationId xmlns:p14="http://schemas.microsoft.com/office/powerpoint/2010/main" val="9957969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081" y="947085"/>
            <a:ext cx="4657725" cy="536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 y="949029"/>
            <a:ext cx="4667250" cy="535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Footer Placeholder 2"/>
          <p:cNvSpPr>
            <a:spLocks noGrp="1"/>
          </p:cNvSpPr>
          <p:nvPr>
            <p:ph type="ftr" sz="quarter" idx="11"/>
          </p:nvPr>
        </p:nvSpPr>
        <p:spPr/>
        <p:txBody>
          <a:bodyPr/>
          <a:lstStyle/>
          <a:p>
            <a:r>
              <a:rPr lang="en-US" altLang="en-US" smtClean="0"/>
              <a:t>Jonathan Link</a:t>
            </a:r>
            <a:endParaRPr lang="en-US" altLang="en-US"/>
          </a:p>
        </p:txBody>
      </p:sp>
      <p:sp>
        <p:nvSpPr>
          <p:cNvPr id="47122" name="Text Box 18"/>
          <p:cNvSpPr txBox="1">
            <a:spLocks noChangeArrowheads="1"/>
          </p:cNvSpPr>
          <p:nvPr/>
        </p:nvSpPr>
        <p:spPr bwMode="auto">
          <a:xfrm>
            <a:off x="914400" y="0"/>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en-US" sz="3600" dirty="0" smtClean="0">
                <a:solidFill>
                  <a:srgbClr val="FFFFFF"/>
                </a:solidFill>
                <a:effectLst>
                  <a:outerShdw blurRad="38100" dist="38100" dir="2700000" algn="tl">
                    <a:srgbClr val="C0C0C0"/>
                  </a:outerShdw>
                </a:effectLst>
                <a:latin typeface="Times New Roman" pitchFamily="18" charset="0"/>
                <a:cs typeface="Arial" pitchFamily="34" charset="0"/>
              </a:rPr>
              <a:t>The Neutrino </a:t>
            </a:r>
            <a:r>
              <a:rPr lang="en-US" altLang="en-US" sz="3600" dirty="0">
                <a:solidFill>
                  <a:srgbClr val="FFFFFF"/>
                </a:solidFill>
                <a:effectLst>
                  <a:outerShdw blurRad="38100" dist="38100" dir="2700000" algn="tl">
                    <a:srgbClr val="C0C0C0"/>
                  </a:outerShdw>
                </a:effectLst>
                <a:latin typeface="Times New Roman" pitchFamily="18" charset="0"/>
                <a:cs typeface="Arial" pitchFamily="34" charset="0"/>
              </a:rPr>
              <a:t>Oscillation Data</a:t>
            </a:r>
          </a:p>
        </p:txBody>
      </p:sp>
      <p:pic>
        <p:nvPicPr>
          <p:cNvPr id="563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1" y="999033"/>
            <a:ext cx="361950"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 name="TextBox 4"/>
              <p:cNvSpPr txBox="1"/>
              <p:nvPr/>
            </p:nvSpPr>
            <p:spPr>
              <a:xfrm>
                <a:off x="5211929" y="901065"/>
                <a:ext cx="3811732" cy="1672253"/>
              </a:xfrm>
              <a:prstGeom prst="rect">
                <a:avLst/>
              </a:prstGeom>
              <a:noFill/>
            </p:spPr>
            <p:txBody>
              <a:bodyPr wrap="square" rtlCol="0">
                <a:spAutoFit/>
              </a:bodyPr>
              <a:lstStyle/>
              <a:p>
                <a:pPr fontAlgn="base">
                  <a:spcBef>
                    <a:spcPct val="0"/>
                  </a:spcBef>
                  <a:spcAft>
                    <a:spcPct val="0"/>
                  </a:spcAft>
                </a:pPr>
                <a:r>
                  <a:rPr lang="en-US" sz="2000" dirty="0" smtClean="0">
                    <a:solidFill>
                      <a:srgbClr val="2A3674"/>
                    </a:solidFill>
                    <a:latin typeface="Times New Roman" pitchFamily="18" charset="0"/>
                    <a:cs typeface="Arial" pitchFamily="34" charset="0"/>
                  </a:rPr>
                  <a:t>The data for the three neutrino mixing model is nearly complete and extraordinarily self-consistent:</a:t>
                </a:r>
              </a:p>
              <a:p>
                <a:pPr fontAlgn="base">
                  <a:spcBef>
                    <a:spcPct val="0"/>
                  </a:spcBef>
                  <a:spcAft>
                    <a:spcPct val="0"/>
                  </a:spcAft>
                </a:pPr>
                <a:r>
                  <a:rPr lang="en-US" sz="2000" dirty="0" smtClean="0">
                    <a:solidFill>
                      <a:srgbClr val="660000"/>
                    </a:solidFill>
                    <a:latin typeface="Times New Roman" pitchFamily="18" charset="0"/>
                    <a:cs typeface="Arial" pitchFamily="34" charset="0"/>
                  </a:rPr>
                  <a:t>(</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12</a:t>
                </a:r>
                <a:r>
                  <a:rPr lang="en-US" sz="2000" dirty="0" smtClean="0">
                    <a:solidFill>
                      <a:srgbClr val="660000"/>
                    </a:solidFill>
                    <a:latin typeface="Times New Roman" pitchFamily="18" charset="0"/>
                    <a:cs typeface="Arial" pitchFamily="34" charset="0"/>
                  </a:rPr>
                  <a:t>, </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23</a:t>
                </a:r>
                <a:r>
                  <a:rPr lang="en-US" sz="2000" dirty="0" smtClean="0">
                    <a:solidFill>
                      <a:srgbClr val="660000"/>
                    </a:solidFill>
                    <a:latin typeface="Times New Roman" pitchFamily="18" charset="0"/>
                    <a:cs typeface="Arial" pitchFamily="34" charset="0"/>
                  </a:rPr>
                  <a:t>, </a:t>
                </a:r>
                <a:r>
                  <a:rPr lang="el-GR" sz="2000" dirty="0" smtClean="0">
                    <a:solidFill>
                      <a:srgbClr val="660000"/>
                    </a:solidFill>
                    <a:latin typeface="Times New Roman" pitchFamily="18" charset="0"/>
                    <a:cs typeface="Arial" pitchFamily="34" charset="0"/>
                  </a:rPr>
                  <a:t>θ</a:t>
                </a:r>
                <a:r>
                  <a:rPr lang="en-US" sz="2000" baseline="-25000" dirty="0" smtClean="0">
                    <a:solidFill>
                      <a:srgbClr val="660000"/>
                    </a:solidFill>
                    <a:latin typeface="Times New Roman" pitchFamily="18" charset="0"/>
                    <a:cs typeface="Arial" pitchFamily="34" charset="0"/>
                  </a:rPr>
                  <a:t>13</a:t>
                </a:r>
                <a:r>
                  <a:rPr lang="en-US" sz="2000" dirty="0" smtClean="0">
                    <a:solidFill>
                      <a:srgbClr val="660000"/>
                    </a:solidFill>
                    <a:latin typeface="Times New Roman" pitchFamily="18" charset="0"/>
                    <a:cs typeface="Arial" pitchFamily="34" charset="0"/>
                  </a:rPr>
                  <a:t>, </a:t>
                </a:r>
                <a14:m>
                  <m:oMath xmlns:m="http://schemas.openxmlformats.org/officeDocument/2006/math">
                    <m:sSubSup>
                      <m:sSubSupPr>
                        <m:ctrlPr>
                          <a:rPr lang="en-US" altLang="en-US" sz="2000" i="1" dirty="0" smtClean="0">
                            <a:solidFill>
                              <a:srgbClr val="660000"/>
                            </a:solidFill>
                            <a:latin typeface="Cambria Math"/>
                            <a:ea typeface="Cambria Math"/>
                          </a:rPr>
                        </m:ctrlPr>
                      </m:sSubSupPr>
                      <m:e>
                        <m:r>
                          <a:rPr lang="en-US" altLang="en-US" sz="2000" i="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2</m:t>
                        </m:r>
                        <m:r>
                          <a:rPr lang="en-US" altLang="en-US" sz="2000" b="0" i="1" dirty="0" smtClean="0">
                            <a:solidFill>
                              <a:srgbClr val="660000"/>
                            </a:solidFill>
                            <a:latin typeface="Cambria Math"/>
                            <a:ea typeface="Cambria Math"/>
                          </a:rPr>
                          <m:t>1</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t>
                </a:r>
                <a14:m>
                  <m:oMath xmlns:m="http://schemas.openxmlformats.org/officeDocument/2006/math">
                    <m:sSubSup>
                      <m:sSubSupPr>
                        <m:ctrlPr>
                          <a:rPr lang="en-US" altLang="en-US" sz="2000" i="1" dirty="0">
                            <a:solidFill>
                              <a:srgbClr val="660000"/>
                            </a:solidFill>
                            <a:latin typeface="Cambria Math"/>
                            <a:ea typeface="Cambria Math"/>
                          </a:rPr>
                        </m:ctrlPr>
                      </m:sSubSupPr>
                      <m:e>
                        <m:r>
                          <a:rPr lang="en-US" altLang="en-US" sz="200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3</m:t>
                        </m:r>
                        <m:r>
                          <a:rPr lang="en-US" altLang="en-US" sz="2000" b="0" i="1" dirty="0" smtClean="0">
                            <a:solidFill>
                              <a:srgbClr val="660000"/>
                            </a:solidFill>
                            <a:latin typeface="Cambria Math"/>
                            <a:ea typeface="Cambria Math"/>
                          </a:rPr>
                          <m:t>1</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and </a:t>
                </a:r>
                <a14:m>
                  <m:oMath xmlns:m="http://schemas.openxmlformats.org/officeDocument/2006/math">
                    <m:sSubSup>
                      <m:sSubSupPr>
                        <m:ctrlPr>
                          <a:rPr lang="en-US" altLang="en-US" sz="2000" i="1" dirty="0">
                            <a:solidFill>
                              <a:srgbClr val="660000"/>
                            </a:solidFill>
                            <a:latin typeface="Cambria Math"/>
                            <a:ea typeface="Cambria Math"/>
                          </a:rPr>
                        </m:ctrlPr>
                      </m:sSubSupPr>
                      <m:e>
                        <m:r>
                          <a:rPr lang="en-US" altLang="en-US" sz="2000" dirty="0">
                            <a:solidFill>
                              <a:srgbClr val="660000"/>
                            </a:solidFill>
                            <a:latin typeface="Cambria Math"/>
                            <a:ea typeface="Cambria Math"/>
                          </a:rPr>
                          <m:t>∆</m:t>
                        </m:r>
                        <m:r>
                          <a:rPr lang="en-US" altLang="en-US" sz="2000" i="1" dirty="0">
                            <a:solidFill>
                              <a:srgbClr val="660000"/>
                            </a:solidFill>
                            <a:latin typeface="Cambria Math"/>
                            <a:ea typeface="Cambria Math"/>
                          </a:rPr>
                          <m:t>𝑚</m:t>
                        </m:r>
                        <m:r>
                          <m:rPr>
                            <m:nor/>
                          </m:rPr>
                          <a:rPr lang="en-US" altLang="en-US" sz="2000" baseline="30000" dirty="0">
                            <a:solidFill>
                              <a:srgbClr val="660000"/>
                            </a:solidFill>
                          </a:rPr>
                          <m:t> </m:t>
                        </m:r>
                      </m:e>
                      <m:sub>
                        <m:r>
                          <a:rPr lang="en-US" altLang="en-US" sz="2000" i="1" dirty="0">
                            <a:solidFill>
                              <a:srgbClr val="660000"/>
                            </a:solidFill>
                            <a:latin typeface="Cambria Math"/>
                            <a:ea typeface="Cambria Math"/>
                          </a:rPr>
                          <m:t>32</m:t>
                        </m:r>
                      </m:sub>
                      <m:sup>
                        <m:r>
                          <a:rPr lang="en-US" altLang="en-US" sz="2000" i="1" dirty="0">
                            <a:solidFill>
                              <a:srgbClr val="660000"/>
                            </a:solidFill>
                            <a:latin typeface="Cambria Math"/>
                            <a:ea typeface="Cambria Math"/>
                          </a:rPr>
                          <m:t>2</m:t>
                        </m:r>
                      </m:sup>
                    </m:sSubSup>
                  </m:oMath>
                </a14:m>
                <a:r>
                  <a:rPr lang="en-US" sz="2000" dirty="0" smtClean="0">
                    <a:solidFill>
                      <a:srgbClr val="660000"/>
                    </a:solidFill>
                    <a:latin typeface="Times New Roman" pitchFamily="18" charset="0"/>
                    <a:cs typeface="Arial" pitchFamily="34" charset="0"/>
                  </a:rPr>
                  <a:t> are measured, </a:t>
                </a:r>
                <a:r>
                  <a:rPr lang="el-GR" sz="2000" dirty="0" smtClean="0">
                    <a:solidFill>
                      <a:srgbClr val="660000"/>
                    </a:solidFill>
                    <a:latin typeface="Times New Roman" pitchFamily="18" charset="0"/>
                    <a:cs typeface="Arial" pitchFamily="34" charset="0"/>
                  </a:rPr>
                  <a:t>δ</a:t>
                </a:r>
                <a:r>
                  <a:rPr lang="en-US" sz="2000" baseline="-25000" dirty="0" smtClean="0">
                    <a:solidFill>
                      <a:srgbClr val="660000"/>
                    </a:solidFill>
                    <a:latin typeface="Times New Roman" pitchFamily="18" charset="0"/>
                    <a:cs typeface="Arial" pitchFamily="34" charset="0"/>
                  </a:rPr>
                  <a:t>CP</a:t>
                </a:r>
                <a:r>
                  <a:rPr lang="en-US" sz="2000" dirty="0" smtClean="0">
                    <a:solidFill>
                      <a:srgbClr val="660000"/>
                    </a:solidFill>
                    <a:latin typeface="Times New Roman" pitchFamily="18" charset="0"/>
                    <a:cs typeface="Arial" pitchFamily="34" charset="0"/>
                  </a:rPr>
                  <a:t> unknown)</a:t>
                </a:r>
                <a:endParaRPr lang="en-US" sz="2000" dirty="0">
                  <a:solidFill>
                    <a:srgbClr val="660000"/>
                  </a:solidFill>
                  <a:latin typeface="Times New Roman" pitchFamily="18" charset="0"/>
                  <a:cs typeface="Arial"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211929" y="901065"/>
                <a:ext cx="3811732" cy="1672253"/>
              </a:xfrm>
              <a:prstGeom prst="rect">
                <a:avLst/>
              </a:prstGeom>
              <a:blipFill rotWithShape="1">
                <a:blip r:embed="rId5"/>
                <a:stretch>
                  <a:fillRect l="-1760" t="-1825" r="-800" b="-5839"/>
                </a:stretch>
              </a:blipFill>
            </p:spPr>
            <p:txBody>
              <a:bodyPr/>
              <a:lstStyle/>
              <a:p>
                <a:r>
                  <a:rPr lang="en-US">
                    <a:noFill/>
                  </a:rPr>
                  <a:t> </a:t>
                </a:r>
              </a:p>
            </p:txBody>
          </p:sp>
        </mc:Fallback>
      </mc:AlternateContent>
      <p:grpSp>
        <p:nvGrpSpPr>
          <p:cNvPr id="3" name="Group 2"/>
          <p:cNvGrpSpPr/>
          <p:nvPr/>
        </p:nvGrpSpPr>
        <p:grpSpPr>
          <a:xfrm>
            <a:off x="5186363" y="2638181"/>
            <a:ext cx="3883768" cy="2793100"/>
            <a:chOff x="5186363" y="2638181"/>
            <a:chExt cx="3883768" cy="2793100"/>
          </a:xfrm>
        </p:grpSpPr>
        <p:sp>
          <p:nvSpPr>
            <p:cNvPr id="29" name="Line 2"/>
            <p:cNvSpPr>
              <a:spLocks noChangeShapeType="1"/>
            </p:cNvSpPr>
            <p:nvPr/>
          </p:nvSpPr>
          <p:spPr bwMode="auto">
            <a:xfrm>
              <a:off x="6099615" y="2971556"/>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3"/>
            <p:cNvSpPr>
              <a:spLocks noChangeShapeType="1"/>
            </p:cNvSpPr>
            <p:nvPr/>
          </p:nvSpPr>
          <p:spPr bwMode="auto">
            <a:xfrm>
              <a:off x="6099615" y="4741619"/>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4"/>
            <p:cNvSpPr>
              <a:spLocks noChangeShapeType="1"/>
            </p:cNvSpPr>
            <p:nvPr/>
          </p:nvSpPr>
          <p:spPr bwMode="auto">
            <a:xfrm>
              <a:off x="6099615" y="5000381"/>
              <a:ext cx="640080" cy="0"/>
            </a:xfrm>
            <a:prstGeom prst="line">
              <a:avLst/>
            </a:prstGeom>
            <a:noFill/>
            <a:ln w="44450">
              <a:solidFill>
                <a:srgbClr val="66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Text Box 5"/>
            <p:cNvSpPr txBox="1">
              <a:spLocks noChangeArrowheads="1"/>
            </p:cNvSpPr>
            <p:nvPr/>
          </p:nvSpPr>
          <p:spPr bwMode="auto">
            <a:xfrm>
              <a:off x="5645875" y="2638181"/>
              <a:ext cx="609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3</a:t>
              </a:r>
            </a:p>
          </p:txBody>
        </p:sp>
        <p:sp>
          <p:nvSpPr>
            <p:cNvPr id="33" name="Rectangle 6"/>
            <p:cNvSpPr>
              <a:spLocks noChangeArrowheads="1"/>
            </p:cNvSpPr>
            <p:nvPr/>
          </p:nvSpPr>
          <p:spPr bwMode="auto">
            <a:xfrm>
              <a:off x="5666224" y="4379376"/>
              <a:ext cx="56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2</a:t>
              </a:r>
            </a:p>
          </p:txBody>
        </p:sp>
        <p:sp>
          <p:nvSpPr>
            <p:cNvPr id="34" name="Rectangle 7"/>
            <p:cNvSpPr>
              <a:spLocks noChangeArrowheads="1"/>
            </p:cNvSpPr>
            <p:nvPr/>
          </p:nvSpPr>
          <p:spPr bwMode="auto">
            <a:xfrm>
              <a:off x="5664347" y="4693269"/>
              <a:ext cx="56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dirty="0">
                  <a:solidFill>
                    <a:srgbClr val="FF6600"/>
                  </a:solidFill>
                  <a:cs typeface="Times New Roman" pitchFamily="18" charset="0"/>
                  <a:sym typeface="Symbol" pitchFamily="18" charset="2"/>
                </a:rPr>
                <a:t>ν</a:t>
              </a:r>
              <a:r>
                <a:rPr lang="en-US" altLang="en-US" sz="2800" baseline="-25000" dirty="0">
                  <a:solidFill>
                    <a:srgbClr val="FF6600"/>
                  </a:solidFill>
                  <a:cs typeface="Times New Roman" pitchFamily="18" charset="0"/>
                  <a:sym typeface="Symbol" pitchFamily="18" charset="2"/>
                </a:rPr>
                <a:t>1</a:t>
              </a:r>
            </a:p>
          </p:txBody>
        </p:sp>
        <p:sp>
          <p:nvSpPr>
            <p:cNvPr id="35" name="AutoShape 8"/>
            <p:cNvSpPr>
              <a:spLocks/>
            </p:cNvSpPr>
            <p:nvPr/>
          </p:nvSpPr>
          <p:spPr bwMode="auto">
            <a:xfrm>
              <a:off x="6821219" y="2970689"/>
              <a:ext cx="228600" cy="1915392"/>
            </a:xfrm>
            <a:prstGeom prst="rightBrace">
              <a:avLst>
                <a:gd name="adj1" fmla="val 7205"/>
                <a:gd name="adj2" fmla="val 52759"/>
              </a:avLst>
            </a:prstGeom>
            <a:noFill/>
            <a:ln w="31750">
              <a:solidFill>
                <a:srgbClr val="729F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36" name="AutoShape 9"/>
            <p:cNvSpPr>
              <a:spLocks/>
            </p:cNvSpPr>
            <p:nvPr/>
          </p:nvSpPr>
          <p:spPr bwMode="auto">
            <a:xfrm>
              <a:off x="7015175" y="4725601"/>
              <a:ext cx="228600" cy="304800"/>
            </a:xfrm>
            <a:prstGeom prst="rightBrace">
              <a:avLst>
                <a:gd name="adj1" fmla="val 8333"/>
                <a:gd name="adj2" fmla="val 54782"/>
              </a:avLst>
            </a:prstGeom>
            <a:noFill/>
            <a:ln w="31750">
              <a:solidFill>
                <a:srgbClr val="2A367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mc:AlternateContent xmlns:mc="http://schemas.openxmlformats.org/markup-compatibility/2006" xmlns:a14="http://schemas.microsoft.com/office/drawing/2010/main">
          <mc:Choice Requires="a14">
            <p:sp>
              <p:nvSpPr>
                <p:cNvPr id="37" name="Text Box 10"/>
                <p:cNvSpPr txBox="1">
                  <a:spLocks noChangeArrowheads="1"/>
                </p:cNvSpPr>
                <p:nvPr/>
              </p:nvSpPr>
              <p:spPr bwMode="auto">
                <a:xfrm>
                  <a:off x="7008263" y="3734989"/>
                  <a:ext cx="2061868" cy="4862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14:m>
                    <m:oMath xmlns:m="http://schemas.openxmlformats.org/officeDocument/2006/math">
                      <m:sSubSup>
                        <m:sSubSupPr>
                          <m:ctrlPr>
                            <a:rPr lang="en-US" altLang="en-US" i="1" dirty="0" smtClean="0">
                              <a:solidFill>
                                <a:srgbClr val="729FC4"/>
                              </a:solidFill>
                              <a:latin typeface="Cambria Math"/>
                              <a:ea typeface="Cambria Math"/>
                            </a:rPr>
                          </m:ctrlPr>
                        </m:sSubSupPr>
                        <m:e>
                          <m:r>
                            <a:rPr lang="en-US" altLang="en-US" i="0" dirty="0">
                              <a:solidFill>
                                <a:srgbClr val="729FC4"/>
                              </a:solidFill>
                              <a:latin typeface="Cambria Math"/>
                              <a:ea typeface="Cambria Math"/>
                            </a:rPr>
                            <m:t>∆</m:t>
                          </m:r>
                          <m:r>
                            <a:rPr lang="en-US" altLang="en-US" i="1" dirty="0">
                              <a:solidFill>
                                <a:srgbClr val="729FC4"/>
                              </a:solidFill>
                              <a:latin typeface="Cambria Math"/>
                              <a:ea typeface="Cambria Math"/>
                            </a:rPr>
                            <m:t>𝑚</m:t>
                          </m:r>
                          <m:r>
                            <m:rPr>
                              <m:nor/>
                            </m:rPr>
                            <a:rPr lang="en-US" altLang="en-US" baseline="30000" dirty="0">
                              <a:solidFill>
                                <a:srgbClr val="729FC4"/>
                              </a:solidFill>
                            </a:rPr>
                            <m:t> </m:t>
                          </m:r>
                        </m:e>
                        <m:sub>
                          <m:r>
                            <a:rPr lang="en-US" altLang="en-US" b="0" i="1" dirty="0" smtClean="0">
                              <a:solidFill>
                                <a:srgbClr val="729FC4"/>
                              </a:solidFill>
                              <a:latin typeface="Cambria Math"/>
                              <a:ea typeface="Cambria Math"/>
                            </a:rPr>
                            <m:t>32</m:t>
                          </m:r>
                        </m:sub>
                        <m:sup>
                          <m:r>
                            <a:rPr lang="en-US" altLang="en-US" b="0" i="1" dirty="0" smtClean="0">
                              <a:solidFill>
                                <a:srgbClr val="729FC4"/>
                              </a:solidFill>
                              <a:latin typeface="Cambria Math"/>
                              <a:ea typeface="Cambria Math"/>
                            </a:rPr>
                            <m:t>2</m:t>
                          </m:r>
                        </m:sup>
                      </m:sSubSup>
                    </m:oMath>
                  </a14:m>
                  <a:r>
                    <a:rPr lang="en-US" altLang="en-US" baseline="30000" dirty="0" smtClean="0">
                      <a:solidFill>
                        <a:srgbClr val="729FC4"/>
                      </a:solidFill>
                    </a:rPr>
                    <a:t> </a:t>
                  </a:r>
                  <a14:m>
                    <m:oMath xmlns:m="http://schemas.openxmlformats.org/officeDocument/2006/math">
                      <m:r>
                        <a:rPr lang="en-US" altLang="en-US" b="0" i="1" dirty="0" smtClean="0">
                          <a:solidFill>
                            <a:srgbClr val="729FC4"/>
                          </a:solidFill>
                          <a:latin typeface="Cambria Math"/>
                          <a:ea typeface="Cambria Math"/>
                        </a:rPr>
                        <m:t>≈</m:t>
                      </m:r>
                      <m:sSubSup>
                        <m:sSubSupPr>
                          <m:ctrlPr>
                            <a:rPr lang="en-US" altLang="en-US" i="1" dirty="0">
                              <a:solidFill>
                                <a:srgbClr val="729FC4"/>
                              </a:solidFill>
                              <a:latin typeface="Cambria Math"/>
                              <a:ea typeface="Cambria Math"/>
                            </a:rPr>
                          </m:ctrlPr>
                        </m:sSubSupPr>
                        <m:e>
                          <m:r>
                            <a:rPr lang="en-US" altLang="en-US" i="1" dirty="0">
                              <a:solidFill>
                                <a:srgbClr val="729FC4"/>
                              </a:solidFill>
                              <a:latin typeface="Cambria Math"/>
                              <a:ea typeface="Cambria Math"/>
                            </a:rPr>
                            <m:t>∆</m:t>
                          </m:r>
                          <m:r>
                            <a:rPr lang="en-US" altLang="en-US" i="1" dirty="0">
                              <a:solidFill>
                                <a:srgbClr val="729FC4"/>
                              </a:solidFill>
                              <a:latin typeface="Cambria Math"/>
                              <a:ea typeface="Cambria Math"/>
                            </a:rPr>
                            <m:t>𝑚</m:t>
                          </m:r>
                          <m:r>
                            <m:rPr>
                              <m:nor/>
                            </m:rPr>
                            <a:rPr lang="en-US" altLang="en-US" baseline="30000" dirty="0">
                              <a:solidFill>
                                <a:srgbClr val="729FC4"/>
                              </a:solidFill>
                            </a:rPr>
                            <m:t> </m:t>
                          </m:r>
                        </m:e>
                        <m:sub>
                          <m:r>
                            <a:rPr lang="en-US" altLang="en-US" i="1" dirty="0">
                              <a:solidFill>
                                <a:srgbClr val="729FC4"/>
                              </a:solidFill>
                              <a:latin typeface="Cambria Math"/>
                              <a:ea typeface="Cambria Math"/>
                            </a:rPr>
                            <m:t>3</m:t>
                          </m:r>
                          <m:r>
                            <a:rPr lang="en-US" altLang="en-US" b="0" i="1" dirty="0" smtClean="0">
                              <a:solidFill>
                                <a:srgbClr val="729FC4"/>
                              </a:solidFill>
                              <a:latin typeface="Cambria Math"/>
                              <a:ea typeface="Cambria Math"/>
                            </a:rPr>
                            <m:t>1</m:t>
                          </m:r>
                        </m:sub>
                        <m:sup>
                          <m:r>
                            <a:rPr lang="en-US" altLang="en-US" i="1" dirty="0">
                              <a:solidFill>
                                <a:srgbClr val="729FC4"/>
                              </a:solidFill>
                              <a:latin typeface="Cambria Math"/>
                              <a:ea typeface="Cambria Math"/>
                            </a:rPr>
                            <m:t>2</m:t>
                          </m:r>
                        </m:sup>
                      </m:sSubSup>
                    </m:oMath>
                  </a14:m>
                  <a:endParaRPr lang="en-US" altLang="en-US" baseline="30000" dirty="0">
                    <a:solidFill>
                      <a:srgbClr val="729FC4"/>
                    </a:solidFill>
                  </a:endParaRPr>
                </a:p>
              </p:txBody>
            </p:sp>
          </mc:Choice>
          <mc:Fallback xmlns="">
            <p:sp>
              <p:nvSpPr>
                <p:cNvPr id="37" name="Text Box 10"/>
                <p:cNvSpPr txBox="1">
                  <a:spLocks noRot="1" noChangeAspect="1" noMove="1" noResize="1" noEditPoints="1" noAdjustHandles="1" noChangeArrowheads="1" noChangeShapeType="1" noTextEdit="1"/>
                </p:cNvSpPr>
                <p:nvPr/>
              </p:nvSpPr>
              <p:spPr bwMode="auto">
                <a:xfrm>
                  <a:off x="7008263" y="3734989"/>
                  <a:ext cx="2061868" cy="486287"/>
                </a:xfrm>
                <a:prstGeom prst="rect">
                  <a:avLst/>
                </a:prstGeom>
                <a:blipFill rotWithShape="1">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Rectangle 11"/>
                <p:cNvSpPr>
                  <a:spLocks noChangeArrowheads="1"/>
                </p:cNvSpPr>
                <p:nvPr/>
              </p:nvSpPr>
              <p:spPr bwMode="auto">
                <a:xfrm>
                  <a:off x="7156039" y="4654013"/>
                  <a:ext cx="1098550" cy="4862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14:m>
                    <m:oMathPara xmlns:m="http://schemas.openxmlformats.org/officeDocument/2006/math">
                      <m:oMathParaPr>
                        <m:jc m:val="centerGroup"/>
                      </m:oMathParaPr>
                      <m:oMath xmlns:m="http://schemas.openxmlformats.org/officeDocument/2006/math">
                        <m:sSubSup>
                          <m:sSubSupPr>
                            <m:ctrlPr>
                              <a:rPr lang="en-US" altLang="en-US" i="1" dirty="0" smtClean="0">
                                <a:solidFill>
                                  <a:srgbClr val="2A3674"/>
                                </a:solidFill>
                                <a:latin typeface="Cambria Math"/>
                                <a:ea typeface="Cambria Math"/>
                              </a:rPr>
                            </m:ctrlPr>
                          </m:sSubSupPr>
                          <m:e>
                            <m:r>
                              <a:rPr lang="en-US" altLang="en-US" i="1" dirty="0">
                                <a:solidFill>
                                  <a:srgbClr val="2A3674"/>
                                </a:solidFill>
                                <a:latin typeface="Cambria Math"/>
                                <a:ea typeface="Cambria Math"/>
                              </a:rPr>
                              <m:t>∆</m:t>
                            </m:r>
                            <m:r>
                              <a:rPr lang="en-US" altLang="en-US" i="1" dirty="0">
                                <a:solidFill>
                                  <a:srgbClr val="2A3674"/>
                                </a:solidFill>
                                <a:latin typeface="Cambria Math"/>
                                <a:ea typeface="Cambria Math"/>
                              </a:rPr>
                              <m:t>𝑚</m:t>
                            </m:r>
                            <m:r>
                              <m:rPr>
                                <m:nor/>
                              </m:rPr>
                              <a:rPr lang="en-US" altLang="en-US" baseline="30000" dirty="0">
                                <a:solidFill>
                                  <a:srgbClr val="2A3674"/>
                                </a:solidFill>
                              </a:rPr>
                              <m:t> </m:t>
                            </m:r>
                          </m:e>
                          <m:sub>
                            <m:r>
                              <a:rPr lang="en-US" altLang="en-US" i="1" dirty="0">
                                <a:solidFill>
                                  <a:srgbClr val="2A3674"/>
                                </a:solidFill>
                                <a:latin typeface="Cambria Math"/>
                                <a:ea typeface="Cambria Math"/>
                              </a:rPr>
                              <m:t>2</m:t>
                            </m:r>
                            <m:r>
                              <a:rPr lang="en-US" altLang="en-US" b="0" i="1" dirty="0" smtClean="0">
                                <a:solidFill>
                                  <a:srgbClr val="2A3674"/>
                                </a:solidFill>
                                <a:latin typeface="Cambria Math"/>
                                <a:ea typeface="Cambria Math"/>
                              </a:rPr>
                              <m:t>1</m:t>
                            </m:r>
                          </m:sub>
                          <m:sup>
                            <m:r>
                              <a:rPr lang="en-US" altLang="en-US" i="1" dirty="0">
                                <a:solidFill>
                                  <a:srgbClr val="2A3674"/>
                                </a:solidFill>
                                <a:latin typeface="Cambria Math"/>
                                <a:ea typeface="Cambria Math"/>
                              </a:rPr>
                              <m:t>2</m:t>
                            </m:r>
                          </m:sup>
                        </m:sSubSup>
                      </m:oMath>
                    </m:oMathPara>
                  </a14:m>
                  <a:endParaRPr lang="en-US" altLang="en-US" dirty="0">
                    <a:solidFill>
                      <a:srgbClr val="2A3674"/>
                    </a:solidFill>
                    <a:cs typeface="Times New Roman" pitchFamily="18" charset="0"/>
                  </a:endParaRPr>
                </a:p>
              </p:txBody>
            </p:sp>
          </mc:Choice>
          <mc:Fallback xmlns="">
            <p:sp>
              <p:nvSpPr>
                <p:cNvPr id="38" name="Rectangle 11"/>
                <p:cNvSpPr>
                  <a:spLocks noRot="1" noChangeAspect="1" noMove="1" noResize="1" noEditPoints="1" noAdjustHandles="1" noChangeArrowheads="1" noChangeShapeType="1" noTextEdit="1"/>
                </p:cNvSpPr>
                <p:nvPr/>
              </p:nvSpPr>
              <p:spPr bwMode="auto">
                <a:xfrm>
                  <a:off x="7156039" y="4654013"/>
                  <a:ext cx="1098550" cy="486287"/>
                </a:xfrm>
                <a:prstGeom prst="rect">
                  <a:avLst/>
                </a:prstGeom>
                <a:blipFill rotWithShape="1">
                  <a:blip r:embed="rId7"/>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39" name="Line 12"/>
            <p:cNvSpPr>
              <a:spLocks noChangeShapeType="1"/>
            </p:cNvSpPr>
            <p:nvPr/>
          </p:nvSpPr>
          <p:spPr bwMode="auto">
            <a:xfrm flipV="1">
              <a:off x="5567363" y="2790581"/>
              <a:ext cx="0" cy="2286000"/>
            </a:xfrm>
            <a:prstGeom prst="line">
              <a:avLst/>
            </a:prstGeom>
            <a:noFill/>
            <a:ln w="25400">
              <a:solidFill>
                <a:srgbClr val="660000"/>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40" name="Text Box 13"/>
            <p:cNvSpPr txBox="1">
              <a:spLocks noChangeArrowheads="1"/>
            </p:cNvSpPr>
            <p:nvPr/>
          </p:nvSpPr>
          <p:spPr bwMode="auto">
            <a:xfrm rot="-5400000">
              <a:off x="4957763" y="3552581"/>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solidFill>
                    <a:srgbClr val="660000"/>
                  </a:solidFill>
                </a:rPr>
                <a:t>mass</a:t>
              </a:r>
              <a:r>
                <a:rPr lang="en-US" altLang="en-US" baseline="30000" dirty="0">
                  <a:solidFill>
                    <a:srgbClr val="660000"/>
                  </a:solidFill>
                </a:rPr>
                <a:t>2</a:t>
              </a:r>
              <a:endParaRPr lang="en-US" altLang="en-US" dirty="0">
                <a:solidFill>
                  <a:srgbClr val="660000"/>
                </a:solidFill>
              </a:endParaRPr>
            </a:p>
          </p:txBody>
        </p:sp>
        <p:sp>
          <p:nvSpPr>
            <p:cNvPr id="45" name="TextBox 44"/>
            <p:cNvSpPr txBox="1"/>
            <p:nvPr/>
          </p:nvSpPr>
          <p:spPr>
            <a:xfrm>
              <a:off x="7248137" y="4221853"/>
              <a:ext cx="1271451" cy="307777"/>
            </a:xfrm>
            <a:prstGeom prst="rect">
              <a:avLst/>
            </a:prstGeom>
            <a:noFill/>
          </p:spPr>
          <p:txBody>
            <a:bodyPr wrap="square" rtlCol="0">
              <a:spAutoFit/>
            </a:bodyPr>
            <a:lstStyle/>
            <a:p>
              <a:r>
                <a:rPr lang="en-US" sz="1400" dirty="0" smtClean="0">
                  <a:solidFill>
                    <a:srgbClr val="FF6600"/>
                  </a:solidFill>
                </a:rPr>
                <a:t>= 2.5×10</a:t>
              </a:r>
              <a:r>
                <a:rPr lang="en-US" sz="1400" baseline="30000" dirty="0" smtClean="0">
                  <a:solidFill>
                    <a:srgbClr val="FF6600"/>
                  </a:solidFill>
                </a:rPr>
                <a:t>-3</a:t>
              </a:r>
              <a:r>
                <a:rPr lang="en-US" sz="1400" dirty="0" smtClean="0">
                  <a:solidFill>
                    <a:srgbClr val="FF6600"/>
                  </a:solidFill>
                </a:rPr>
                <a:t> eV</a:t>
              </a:r>
              <a:r>
                <a:rPr lang="en-US" sz="1400" baseline="30000" dirty="0" smtClean="0">
                  <a:solidFill>
                    <a:srgbClr val="FF6600"/>
                  </a:solidFill>
                </a:rPr>
                <a:t>2</a:t>
              </a:r>
              <a:endParaRPr lang="en-US" sz="1400" dirty="0">
                <a:solidFill>
                  <a:srgbClr val="FF6600"/>
                </a:solidFill>
              </a:endParaRPr>
            </a:p>
          </p:txBody>
        </p:sp>
        <p:sp>
          <p:nvSpPr>
            <p:cNvPr id="46" name="TextBox 45"/>
            <p:cNvSpPr txBox="1"/>
            <p:nvPr/>
          </p:nvSpPr>
          <p:spPr>
            <a:xfrm>
              <a:off x="7243775" y="5123504"/>
              <a:ext cx="1271451" cy="307777"/>
            </a:xfrm>
            <a:prstGeom prst="rect">
              <a:avLst/>
            </a:prstGeom>
            <a:noFill/>
          </p:spPr>
          <p:txBody>
            <a:bodyPr wrap="square" rtlCol="0">
              <a:spAutoFit/>
            </a:bodyPr>
            <a:lstStyle/>
            <a:p>
              <a:r>
                <a:rPr lang="en-US" sz="1400" dirty="0" smtClean="0">
                  <a:solidFill>
                    <a:srgbClr val="FF6600"/>
                  </a:solidFill>
                </a:rPr>
                <a:t>= 7.6×10</a:t>
              </a:r>
              <a:r>
                <a:rPr lang="en-US" sz="1400" baseline="30000" dirty="0" smtClean="0">
                  <a:solidFill>
                    <a:srgbClr val="FF6600"/>
                  </a:solidFill>
                </a:rPr>
                <a:t>-5</a:t>
              </a:r>
              <a:r>
                <a:rPr lang="en-US" sz="1400" dirty="0" smtClean="0">
                  <a:solidFill>
                    <a:srgbClr val="FF6600"/>
                  </a:solidFill>
                </a:rPr>
                <a:t> eV</a:t>
              </a:r>
              <a:r>
                <a:rPr lang="en-US" sz="1400" baseline="30000" dirty="0" smtClean="0">
                  <a:solidFill>
                    <a:srgbClr val="FF6600"/>
                  </a:solidFill>
                </a:rPr>
                <a:t>2</a:t>
              </a:r>
              <a:endParaRPr lang="en-US" sz="1400" dirty="0">
                <a:solidFill>
                  <a:srgbClr val="FF6600"/>
                </a:solidFill>
              </a:endParaRPr>
            </a:p>
          </p:txBody>
        </p:sp>
      </p:grpSp>
      <mc:AlternateContent xmlns:mc="http://schemas.openxmlformats.org/markup-compatibility/2006" xmlns:a14="http://schemas.microsoft.com/office/drawing/2010/main">
        <mc:Choice Requires="a14">
          <p:sp>
            <p:nvSpPr>
              <p:cNvPr id="47" name="Rectangle 11"/>
              <p:cNvSpPr>
                <a:spLocks noChangeArrowheads="1"/>
              </p:cNvSpPr>
              <p:nvPr/>
            </p:nvSpPr>
            <p:spPr bwMode="auto">
              <a:xfrm>
                <a:off x="5211929" y="5486904"/>
                <a:ext cx="3811732" cy="72840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14:m>
                  <m:oMath xmlns:m="http://schemas.openxmlformats.org/officeDocument/2006/math">
                    <m:sSubSup>
                      <m:sSubSupPr>
                        <m:ctrlPr>
                          <a:rPr lang="en-US" altLang="en-US" sz="2000" i="1" dirty="0" smtClean="0">
                            <a:solidFill>
                              <a:srgbClr val="2A3674"/>
                            </a:solidFill>
                            <a:latin typeface="Cambria Math"/>
                            <a:ea typeface="Cambria Math"/>
                          </a:rPr>
                        </m:ctrlPr>
                      </m:sSubSupPr>
                      <m:e>
                        <m:r>
                          <a:rPr lang="en-US" altLang="en-US" sz="2000" i="1" dirty="0">
                            <a:solidFill>
                              <a:srgbClr val="2A3674"/>
                            </a:solidFill>
                            <a:latin typeface="Cambria Math"/>
                            <a:ea typeface="Cambria Math"/>
                          </a:rPr>
                          <m:t>∆</m:t>
                        </m:r>
                        <m:r>
                          <a:rPr lang="en-US" altLang="en-US" sz="2000" i="1" dirty="0">
                            <a:solidFill>
                              <a:srgbClr val="2A3674"/>
                            </a:solidFill>
                            <a:latin typeface="Cambria Math"/>
                            <a:ea typeface="Cambria Math"/>
                          </a:rPr>
                          <m:t>𝑚</m:t>
                        </m:r>
                        <m:r>
                          <m:rPr>
                            <m:nor/>
                          </m:rPr>
                          <a:rPr lang="en-US" altLang="en-US" sz="2000" baseline="30000" dirty="0">
                            <a:solidFill>
                              <a:srgbClr val="2A3674"/>
                            </a:solidFill>
                          </a:rPr>
                          <m:t> </m:t>
                        </m:r>
                      </m:e>
                      <m:sub/>
                      <m:sup>
                        <m:r>
                          <a:rPr lang="en-US" altLang="en-US" sz="2000" i="1" dirty="0">
                            <a:solidFill>
                              <a:srgbClr val="2A3674"/>
                            </a:solidFill>
                            <a:latin typeface="Cambria Math"/>
                            <a:ea typeface="Cambria Math"/>
                          </a:rPr>
                          <m:t>2</m:t>
                        </m:r>
                      </m:sup>
                    </m:sSubSup>
                    <m:r>
                      <a:rPr lang="en-US" altLang="en-US" sz="2000" b="0" i="1" dirty="0" smtClean="0">
                        <a:solidFill>
                          <a:srgbClr val="2A3674"/>
                        </a:solidFill>
                        <a:latin typeface="Cambria Math"/>
                        <a:ea typeface="Cambria Math"/>
                      </a:rPr>
                      <m:t>~ 1</m:t>
                    </m:r>
                  </m:oMath>
                </a14:m>
                <a:r>
                  <a:rPr lang="en-US" altLang="en-US" sz="2000" dirty="0" smtClean="0">
                    <a:solidFill>
                      <a:srgbClr val="2A3674"/>
                    </a:solidFill>
                    <a:cs typeface="Times New Roman" pitchFamily="18" charset="0"/>
                  </a:rPr>
                  <a:t>eV</a:t>
                </a:r>
                <a:r>
                  <a:rPr lang="en-US" altLang="en-US" sz="2000" baseline="30000" dirty="0" smtClean="0">
                    <a:solidFill>
                      <a:srgbClr val="2A3674"/>
                    </a:solidFill>
                    <a:cs typeface="Times New Roman" pitchFamily="18" charset="0"/>
                  </a:rPr>
                  <a:t>2</a:t>
                </a:r>
                <a:r>
                  <a:rPr lang="en-US" altLang="en-US" sz="2000" dirty="0" smtClean="0">
                    <a:solidFill>
                      <a:srgbClr val="2A3674"/>
                    </a:solidFill>
                    <a:cs typeface="Times New Roman" pitchFamily="18" charset="0"/>
                  </a:rPr>
                  <a:t> does not fit the three neutrino model</a:t>
                </a:r>
                <a:endParaRPr lang="en-US" altLang="en-US" sz="2000" dirty="0">
                  <a:solidFill>
                    <a:srgbClr val="2A3674"/>
                  </a:solidFill>
                  <a:cs typeface="Times New Roman" pitchFamily="18" charset="0"/>
                </a:endParaRPr>
              </a:p>
            </p:txBody>
          </p:sp>
        </mc:Choice>
        <mc:Fallback xmlns="">
          <p:sp>
            <p:nvSpPr>
              <p:cNvPr id="47" name="Rectangle 11"/>
              <p:cNvSpPr>
                <a:spLocks noRot="1" noChangeAspect="1" noMove="1" noResize="1" noEditPoints="1" noAdjustHandles="1" noChangeArrowheads="1" noChangeShapeType="1" noTextEdit="1"/>
              </p:cNvSpPr>
              <p:nvPr/>
            </p:nvSpPr>
            <p:spPr bwMode="auto">
              <a:xfrm>
                <a:off x="5211929" y="5486904"/>
                <a:ext cx="3811732" cy="728405"/>
              </a:xfrm>
              <a:prstGeom prst="rect">
                <a:avLst/>
              </a:prstGeom>
              <a:blipFill rotWithShape="1">
                <a:blip r:embed="rId8"/>
                <a:stretch>
                  <a:fillRect l="-1760" t="-833" b="-141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63670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C:\My Documents\My Pictures\lsnd.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66800"/>
            <a:ext cx="6477000" cy="499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23"/>
          <p:cNvSpPr/>
          <p:nvPr/>
        </p:nvSpPr>
        <p:spPr>
          <a:xfrm>
            <a:off x="63500" y="2998788"/>
            <a:ext cx="2446338" cy="1265237"/>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Footer Placeholder 2"/>
          <p:cNvSpPr>
            <a:spLocks noGrp="1"/>
          </p:cNvSpPr>
          <p:nvPr>
            <p:ph type="ftr" sz="quarter" idx="11"/>
          </p:nvPr>
        </p:nvSpPr>
        <p:spPr/>
        <p:txBody>
          <a:bodyPr/>
          <a:lstStyle/>
          <a:p>
            <a:pPr>
              <a:defRPr/>
            </a:pPr>
            <a:r>
              <a:rPr lang="en-US" smtClean="0"/>
              <a:t>Jonathan Link</a:t>
            </a:r>
            <a:endParaRPr lang="en-US"/>
          </a:p>
        </p:txBody>
      </p:sp>
      <p:sp>
        <p:nvSpPr>
          <p:cNvPr id="2054" name="Text Box 6"/>
          <p:cNvSpPr txBox="1">
            <a:spLocks noChangeArrowheads="1"/>
          </p:cNvSpPr>
          <p:nvPr/>
        </p:nvSpPr>
        <p:spPr bwMode="auto">
          <a:xfrm>
            <a:off x="1371600" y="0"/>
            <a:ext cx="6400800" cy="641350"/>
          </a:xfrm>
          <a:prstGeom prst="rect">
            <a:avLst/>
          </a:prstGeom>
          <a:noFill/>
          <a:ln w="9525">
            <a:noFill/>
            <a:miter lim="800000"/>
            <a:headEnd/>
            <a:tailEnd/>
          </a:ln>
          <a:effectLst/>
        </p:spPr>
        <p:txBody>
          <a:bodyPr>
            <a:spAutoFit/>
          </a:bodyPr>
          <a:lstStyle/>
          <a:p>
            <a:pPr algn="ctr">
              <a:spcBef>
                <a:spcPct val="50000"/>
              </a:spcBef>
              <a:defRPr/>
            </a:pPr>
            <a:r>
              <a:rPr lang="en-US" sz="3600" dirty="0">
                <a:solidFill>
                  <a:schemeClr val="bg1"/>
                </a:solidFill>
                <a:effectLst>
                  <a:outerShdw blurRad="38100" dist="38100" dir="2700000" algn="tl">
                    <a:srgbClr val="000000">
                      <a:alpha val="43137"/>
                    </a:srgbClr>
                  </a:outerShdw>
                </a:effectLst>
              </a:rPr>
              <a:t>The LSND Experiment</a:t>
            </a:r>
          </a:p>
        </p:txBody>
      </p:sp>
      <p:sp>
        <p:nvSpPr>
          <p:cNvPr id="6151" name="Text Box 7"/>
          <p:cNvSpPr txBox="1">
            <a:spLocks noChangeArrowheads="1"/>
          </p:cNvSpPr>
          <p:nvPr/>
        </p:nvSpPr>
        <p:spPr bwMode="auto">
          <a:xfrm>
            <a:off x="4495800" y="1219200"/>
            <a:ext cx="419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endParaRPr lang="en-US" altLang="en-US"/>
          </a:p>
        </p:txBody>
      </p:sp>
      <p:sp>
        <p:nvSpPr>
          <p:cNvPr id="6152" name="Text Box 8"/>
          <p:cNvSpPr txBox="1">
            <a:spLocks noChangeArrowheads="1"/>
          </p:cNvSpPr>
          <p:nvPr/>
        </p:nvSpPr>
        <p:spPr bwMode="auto">
          <a:xfrm>
            <a:off x="3581400" y="914400"/>
            <a:ext cx="419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solidFill>
                  <a:srgbClr val="2A3674"/>
                </a:solidFill>
              </a:rPr>
              <a:t>LSND took data from 1993-98 </a:t>
            </a:r>
          </a:p>
        </p:txBody>
      </p:sp>
      <p:sp>
        <p:nvSpPr>
          <p:cNvPr id="6153" name="Text Box 9"/>
          <p:cNvSpPr txBox="1">
            <a:spLocks noChangeArrowheads="1"/>
          </p:cNvSpPr>
          <p:nvPr/>
        </p:nvSpPr>
        <p:spPr bwMode="auto">
          <a:xfrm>
            <a:off x="4038600" y="1447800"/>
            <a:ext cx="4953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solidFill>
                  <a:srgbClr val="2A3674"/>
                </a:solidFill>
              </a:rPr>
              <a:t>The full dataset represents nearly 49,000 Coulombs of protons on target.</a:t>
            </a:r>
          </a:p>
        </p:txBody>
      </p:sp>
      <p:sp>
        <p:nvSpPr>
          <p:cNvPr id="6154" name="Text Box 14"/>
          <p:cNvSpPr txBox="1">
            <a:spLocks noChangeArrowheads="1"/>
          </p:cNvSpPr>
          <p:nvPr/>
        </p:nvSpPr>
        <p:spPr bwMode="auto">
          <a:xfrm>
            <a:off x="6781800" y="4032150"/>
            <a:ext cx="226536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smtClean="0">
                <a:solidFill>
                  <a:srgbClr val="2A3674"/>
                </a:solidFill>
              </a:rPr>
              <a:t>Baseline: </a:t>
            </a:r>
            <a:r>
              <a:rPr lang="en-US" altLang="en-US" dirty="0">
                <a:solidFill>
                  <a:srgbClr val="2A3674"/>
                </a:solidFill>
              </a:rPr>
              <a:t>30 </a:t>
            </a:r>
            <a:r>
              <a:rPr lang="en-US" altLang="en-US" dirty="0" smtClean="0">
                <a:solidFill>
                  <a:srgbClr val="2A3674"/>
                </a:solidFill>
              </a:rPr>
              <a:t>m</a:t>
            </a:r>
            <a:endParaRPr lang="en-US" altLang="en-US" dirty="0">
              <a:solidFill>
                <a:srgbClr val="2A3674"/>
              </a:solidFill>
            </a:endParaRPr>
          </a:p>
          <a:p>
            <a:pPr eaLnBrk="1" hangingPunct="1">
              <a:spcBef>
                <a:spcPct val="50000"/>
              </a:spcBef>
            </a:pPr>
            <a:r>
              <a:rPr lang="en-US" altLang="en-US" dirty="0">
                <a:solidFill>
                  <a:srgbClr val="2A3674"/>
                </a:solidFill>
              </a:rPr>
              <a:t>Energy </a:t>
            </a:r>
            <a:r>
              <a:rPr lang="en-US" altLang="en-US" dirty="0" smtClean="0">
                <a:solidFill>
                  <a:srgbClr val="2A3674"/>
                </a:solidFill>
              </a:rPr>
              <a:t>range: </a:t>
            </a:r>
            <a:r>
              <a:rPr lang="en-US" altLang="en-US" dirty="0">
                <a:solidFill>
                  <a:srgbClr val="2A3674"/>
                </a:solidFill>
              </a:rPr>
              <a:t>20 to 55 MeV </a:t>
            </a:r>
          </a:p>
          <a:p>
            <a:pPr eaLnBrk="1" hangingPunct="1">
              <a:spcBef>
                <a:spcPct val="50000"/>
              </a:spcBef>
            </a:pPr>
            <a:r>
              <a:rPr lang="en-US" altLang="en-US" dirty="0">
                <a:solidFill>
                  <a:srgbClr val="2A3674"/>
                </a:solidFill>
              </a:rPr>
              <a:t>L/E </a:t>
            </a:r>
            <a:r>
              <a:rPr lang="en-US" altLang="en-US" dirty="0" smtClean="0">
                <a:solidFill>
                  <a:srgbClr val="2A3674"/>
                </a:solidFill>
              </a:rPr>
              <a:t>~ 1 </a:t>
            </a:r>
            <a:r>
              <a:rPr lang="en-US" altLang="en-US" dirty="0">
                <a:solidFill>
                  <a:srgbClr val="2A3674"/>
                </a:solidFill>
              </a:rPr>
              <a:t>m/MeV</a:t>
            </a:r>
          </a:p>
        </p:txBody>
      </p:sp>
      <p:sp>
        <p:nvSpPr>
          <p:cNvPr id="6155" name="Text Box 15"/>
          <p:cNvSpPr txBox="1">
            <a:spLocks noChangeArrowheads="1"/>
          </p:cNvSpPr>
          <p:nvPr/>
        </p:nvSpPr>
        <p:spPr bwMode="auto">
          <a:xfrm>
            <a:off x="590350" y="4648200"/>
            <a:ext cx="2514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000" u="sng" dirty="0">
                <a:solidFill>
                  <a:srgbClr val="000099"/>
                </a:solidFill>
                <a:latin typeface="Arial" pitchFamily="34" charset="0"/>
              </a:rPr>
              <a:t>LSND’s Signature</a:t>
            </a:r>
          </a:p>
        </p:txBody>
      </p:sp>
      <p:sp>
        <p:nvSpPr>
          <p:cNvPr id="6156" name="Line 16"/>
          <p:cNvSpPr>
            <a:spLocks noChangeShapeType="1"/>
          </p:cNvSpPr>
          <p:nvPr/>
        </p:nvSpPr>
        <p:spPr bwMode="auto">
          <a:xfrm>
            <a:off x="4826000" y="3160713"/>
            <a:ext cx="1736725" cy="0"/>
          </a:xfrm>
          <a:prstGeom prst="line">
            <a:avLst/>
          </a:prstGeom>
          <a:noFill/>
          <a:ln w="19050">
            <a:solidFill>
              <a:srgbClr val="2A36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 name="Text Box 17"/>
          <p:cNvSpPr txBox="1">
            <a:spLocks noChangeArrowheads="1"/>
          </p:cNvSpPr>
          <p:nvPr/>
        </p:nvSpPr>
        <p:spPr bwMode="auto">
          <a:xfrm>
            <a:off x="2209800" y="6019800"/>
            <a:ext cx="2514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1400">
                <a:latin typeface="Arial" pitchFamily="34" charset="0"/>
              </a:rPr>
              <a:t>2.2 MeV neutron capture</a:t>
            </a:r>
            <a:r>
              <a:rPr lang="en-US" altLang="en-US" sz="1600">
                <a:latin typeface="Arial" pitchFamily="34" charset="0"/>
              </a:rPr>
              <a:t> </a:t>
            </a:r>
          </a:p>
        </p:txBody>
      </p:sp>
      <p:sp>
        <p:nvSpPr>
          <p:cNvPr id="6158" name="Rectangle 18"/>
          <p:cNvSpPr>
            <a:spLocks noChangeArrowheads="1"/>
          </p:cNvSpPr>
          <p:nvPr/>
        </p:nvSpPr>
        <p:spPr bwMode="auto">
          <a:xfrm>
            <a:off x="1066800" y="5943600"/>
            <a:ext cx="9429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1400">
                <a:latin typeface="Arial" pitchFamily="34" charset="0"/>
              </a:rPr>
              <a:t>Čerenkov</a:t>
            </a:r>
          </a:p>
        </p:txBody>
      </p:sp>
      <p:sp>
        <p:nvSpPr>
          <p:cNvPr id="6159" name="Rectangle 19"/>
          <p:cNvSpPr>
            <a:spLocks noChangeArrowheads="1"/>
          </p:cNvSpPr>
          <p:nvPr/>
        </p:nvSpPr>
        <p:spPr bwMode="auto">
          <a:xfrm>
            <a:off x="1504750" y="5056188"/>
            <a:ext cx="1082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1400">
                <a:latin typeface="Arial" pitchFamily="34" charset="0"/>
              </a:rPr>
              <a:t>Scintillation</a:t>
            </a:r>
          </a:p>
        </p:txBody>
      </p:sp>
      <p:sp>
        <p:nvSpPr>
          <p:cNvPr id="6160" name="Text Box 20"/>
          <p:cNvSpPr txBox="1">
            <a:spLocks noChangeArrowheads="1"/>
          </p:cNvSpPr>
          <p:nvPr/>
        </p:nvSpPr>
        <p:spPr bwMode="auto">
          <a:xfrm>
            <a:off x="436050" y="2968625"/>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latin typeface="Symbol" pitchFamily="18" charset="2"/>
              </a:rPr>
              <a:t>p</a:t>
            </a:r>
            <a:r>
              <a:rPr lang="en-US" altLang="en-US" baseline="30000" dirty="0"/>
              <a:t>+</a:t>
            </a:r>
            <a:r>
              <a:rPr lang="en-US" altLang="en-US" dirty="0">
                <a:sym typeface="Symbol" pitchFamily="18" charset="2"/>
              </a:rPr>
              <a:t> </a:t>
            </a:r>
            <a:r>
              <a:rPr lang="en-US" altLang="en-US" dirty="0">
                <a:latin typeface="Symbol" pitchFamily="18" charset="2"/>
                <a:sym typeface="Symbol" pitchFamily="18" charset="2"/>
              </a:rPr>
              <a:t>m</a:t>
            </a:r>
            <a:r>
              <a:rPr lang="en-US" altLang="en-US" baseline="30000" dirty="0">
                <a:sym typeface="Symbol" pitchFamily="18" charset="2"/>
              </a:rPr>
              <a:t>+ </a:t>
            </a:r>
            <a:r>
              <a:rPr lang="en-US" altLang="en-US" dirty="0">
                <a:latin typeface="Symbol" pitchFamily="18" charset="2"/>
                <a:sym typeface="Symbol" pitchFamily="18" charset="2"/>
              </a:rPr>
              <a:t>n</a:t>
            </a:r>
            <a:r>
              <a:rPr lang="en-US" altLang="en-US" baseline="-25000" dirty="0">
                <a:latin typeface="Symbol" pitchFamily="18" charset="2"/>
                <a:sym typeface="Symbol" pitchFamily="18" charset="2"/>
              </a:rPr>
              <a:t>m</a:t>
            </a:r>
            <a:endParaRPr lang="en-US" altLang="en-US" dirty="0">
              <a:latin typeface="Symbol" pitchFamily="18" charset="2"/>
            </a:endParaRPr>
          </a:p>
        </p:txBody>
      </p:sp>
      <p:sp>
        <p:nvSpPr>
          <p:cNvPr id="6161" name="Rectangle 22"/>
          <p:cNvSpPr>
            <a:spLocks noChangeArrowheads="1"/>
          </p:cNvSpPr>
          <p:nvPr/>
        </p:nvSpPr>
        <p:spPr bwMode="auto">
          <a:xfrm>
            <a:off x="1486000" y="3397750"/>
            <a:ext cx="8032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dirty="0">
                <a:sym typeface="Symbol" pitchFamily="18" charset="2"/>
              </a:rPr>
              <a:t>e</a:t>
            </a:r>
            <a:r>
              <a:rPr lang="en-US" altLang="en-US" baseline="30000" dirty="0">
                <a:sym typeface="Symbol" pitchFamily="18" charset="2"/>
              </a:rPr>
              <a:t>+ </a:t>
            </a:r>
            <a:r>
              <a:rPr lang="en-US" altLang="en-US" dirty="0" err="1">
                <a:latin typeface="Symbol" pitchFamily="18" charset="2"/>
                <a:sym typeface="Symbol" pitchFamily="18" charset="2"/>
              </a:rPr>
              <a:t>n</a:t>
            </a:r>
            <a:r>
              <a:rPr lang="en-US" altLang="en-US" baseline="-25000" dirty="0" err="1">
                <a:latin typeface="Symbol" pitchFamily="18" charset="2"/>
                <a:sym typeface="Symbol" pitchFamily="18" charset="2"/>
              </a:rPr>
              <a:t>m</a:t>
            </a:r>
            <a:r>
              <a:rPr lang="en-US" altLang="en-US" dirty="0" err="1">
                <a:latin typeface="Symbol" pitchFamily="18" charset="2"/>
                <a:sym typeface="Symbol" pitchFamily="18" charset="2"/>
              </a:rPr>
              <a:t>n</a:t>
            </a:r>
            <a:r>
              <a:rPr lang="en-US" altLang="en-US" baseline="-25000" dirty="0" err="1">
                <a:sym typeface="Symbol" pitchFamily="18" charset="2"/>
              </a:rPr>
              <a:t>e</a:t>
            </a:r>
            <a:endParaRPr lang="en-US" altLang="en-US" baseline="-25000" dirty="0">
              <a:latin typeface="Symbol" pitchFamily="18" charset="2"/>
              <a:sym typeface="Symbol" pitchFamily="18" charset="2"/>
            </a:endParaRPr>
          </a:p>
        </p:txBody>
      </p:sp>
      <p:cxnSp>
        <p:nvCxnSpPr>
          <p:cNvPr id="6162" name="AutoShape 24"/>
          <p:cNvCxnSpPr>
            <a:cxnSpLocks noChangeShapeType="1"/>
            <a:endCxn id="6161" idx="1"/>
          </p:cNvCxnSpPr>
          <p:nvPr/>
        </p:nvCxnSpPr>
        <p:spPr bwMode="auto">
          <a:xfrm rot="16200000" flipH="1">
            <a:off x="1279625" y="3375525"/>
            <a:ext cx="212725" cy="200025"/>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163" name="Line 25"/>
          <p:cNvSpPr>
            <a:spLocks noChangeShapeType="1"/>
          </p:cNvSpPr>
          <p:nvPr/>
        </p:nvSpPr>
        <p:spPr bwMode="auto">
          <a:xfrm>
            <a:off x="1868588" y="35501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4" name="Rectangle 26"/>
          <p:cNvSpPr>
            <a:spLocks noChangeArrowheads="1"/>
          </p:cNvSpPr>
          <p:nvPr/>
        </p:nvSpPr>
        <p:spPr bwMode="auto">
          <a:xfrm>
            <a:off x="3276600" y="3124200"/>
            <a:ext cx="1165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a:latin typeface="Symbol" pitchFamily="18" charset="2"/>
              </a:rPr>
              <a:t>n</a:t>
            </a:r>
            <a:r>
              <a:rPr lang="en-US" altLang="en-US" baseline="-25000"/>
              <a:t>e</a:t>
            </a:r>
            <a:r>
              <a:rPr lang="en-US" altLang="en-US">
                <a:latin typeface="Symbol" pitchFamily="18" charset="2"/>
              </a:rPr>
              <a:t> </a:t>
            </a:r>
            <a:r>
              <a:rPr lang="en-US" altLang="en-US"/>
              <a:t>p</a:t>
            </a:r>
            <a:r>
              <a:rPr lang="en-US" altLang="en-US">
                <a:sym typeface="Symbol" pitchFamily="18" charset="2"/>
              </a:rPr>
              <a:t> e</a:t>
            </a:r>
            <a:r>
              <a:rPr lang="en-US" altLang="en-US" baseline="30000">
                <a:sym typeface="Symbol" pitchFamily="18" charset="2"/>
              </a:rPr>
              <a:t>+ </a:t>
            </a:r>
            <a:r>
              <a:rPr lang="en-US" altLang="en-US">
                <a:sym typeface="Symbol" pitchFamily="18" charset="2"/>
              </a:rPr>
              <a:t>n</a:t>
            </a:r>
            <a:endParaRPr lang="en-US" altLang="en-US" baseline="-25000">
              <a:sym typeface="Symbol" pitchFamily="18" charset="2"/>
            </a:endParaRPr>
          </a:p>
        </p:txBody>
      </p:sp>
      <p:sp>
        <p:nvSpPr>
          <p:cNvPr id="6165" name="Line 27"/>
          <p:cNvSpPr>
            <a:spLocks noChangeShapeType="1"/>
          </p:cNvSpPr>
          <p:nvPr/>
        </p:nvSpPr>
        <p:spPr bwMode="auto">
          <a:xfrm>
            <a:off x="3352800" y="3276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TextBox 21"/>
          <p:cNvSpPr txBox="1"/>
          <p:nvPr/>
        </p:nvSpPr>
        <p:spPr>
          <a:xfrm>
            <a:off x="3082925" y="2935288"/>
            <a:ext cx="1382713" cy="338137"/>
          </a:xfrm>
          <a:prstGeom prst="rect">
            <a:avLst/>
          </a:prstGeom>
          <a:noFill/>
        </p:spPr>
        <p:txBody>
          <a:bodyPr>
            <a:spAutoFit/>
          </a:bodyPr>
          <a:lstStyle/>
          <a:p>
            <a:pPr>
              <a:defRPr/>
            </a:pPr>
            <a:r>
              <a:rPr lang="en-US" sz="1600" dirty="0">
                <a:solidFill>
                  <a:srgbClr val="DED63E"/>
                </a:solidFill>
                <a:effectLst>
                  <a:outerShdw blurRad="38100" dist="38100" dir="2700000" algn="tl">
                    <a:srgbClr val="000000">
                      <a:alpha val="43137"/>
                    </a:srgbClr>
                  </a:outerShdw>
                </a:effectLst>
              </a:rPr>
              <a:t>Golden </a:t>
            </a:r>
            <a:r>
              <a:rPr lang="en-US" sz="1600" dirty="0" smtClean="0">
                <a:solidFill>
                  <a:srgbClr val="DED63E"/>
                </a:solidFill>
                <a:effectLst>
                  <a:outerShdw blurRad="38100" dist="38100" dir="2700000" algn="tl">
                    <a:srgbClr val="000000">
                      <a:alpha val="43137"/>
                    </a:srgbClr>
                  </a:outerShdw>
                </a:effectLst>
              </a:rPr>
              <a:t>Mode:</a:t>
            </a:r>
            <a:endParaRPr lang="en-US" sz="1600" dirty="0">
              <a:solidFill>
                <a:srgbClr val="DED63E"/>
              </a:solidFill>
              <a:effectLst>
                <a:outerShdw blurRad="38100" dist="38100" dir="2700000" algn="tl">
                  <a:srgbClr val="000000">
                    <a:alpha val="43137"/>
                  </a:srgbClr>
                </a:outerShdw>
              </a:effectLst>
            </a:endParaRPr>
          </a:p>
        </p:txBody>
      </p:sp>
      <p:sp>
        <p:nvSpPr>
          <p:cNvPr id="6167" name="TextBox 22"/>
          <p:cNvSpPr txBox="1">
            <a:spLocks noChangeArrowheads="1"/>
          </p:cNvSpPr>
          <p:nvPr/>
        </p:nvSpPr>
        <p:spPr bwMode="auto">
          <a:xfrm>
            <a:off x="71038" y="3424538"/>
            <a:ext cx="1612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dirty="0">
                <a:solidFill>
                  <a:srgbClr val="729FC4"/>
                </a:solidFill>
                <a:effectLst>
                  <a:outerShdw blurRad="38100" dist="38100" dir="2700000" algn="tl">
                    <a:srgbClr val="000000">
                      <a:alpha val="43137"/>
                    </a:srgbClr>
                  </a:outerShdw>
                </a:effectLst>
              </a:rPr>
              <a:t>Stopped Pion Beam</a:t>
            </a:r>
          </a:p>
        </p:txBody>
      </p:sp>
      <p:sp>
        <p:nvSpPr>
          <p:cNvPr id="26" name="TextBox 25"/>
          <p:cNvSpPr txBox="1"/>
          <p:nvPr/>
        </p:nvSpPr>
        <p:spPr>
          <a:xfrm>
            <a:off x="4172884" y="3484856"/>
            <a:ext cx="1756275" cy="338554"/>
          </a:xfrm>
          <a:prstGeom prst="rect">
            <a:avLst/>
          </a:prstGeom>
          <a:noFill/>
        </p:spPr>
        <p:txBody>
          <a:bodyPr wrap="square">
            <a:spAutoFit/>
          </a:bodyPr>
          <a:lstStyle/>
          <a:p>
            <a:pPr>
              <a:defRPr/>
            </a:pPr>
            <a:r>
              <a:rPr lang="en-US" sz="1600" dirty="0">
                <a:solidFill>
                  <a:srgbClr val="DED63E"/>
                </a:solidFill>
                <a:effectLst>
                  <a:outerShdw blurRad="38100" dist="38100" dir="2700000" algn="tl">
                    <a:srgbClr val="000000">
                      <a:alpha val="43137"/>
                    </a:srgbClr>
                  </a:outerShdw>
                </a:effectLst>
              </a:rPr>
              <a:t>Inverse </a:t>
            </a:r>
            <a:r>
              <a:rPr lang="el-GR" sz="1600" dirty="0">
                <a:solidFill>
                  <a:srgbClr val="DED63E"/>
                </a:solidFill>
                <a:effectLst>
                  <a:outerShdw blurRad="38100" dist="38100" dir="2700000" algn="tl">
                    <a:srgbClr val="000000">
                      <a:alpha val="43137"/>
                    </a:srgbClr>
                  </a:outerShdw>
                </a:effectLst>
              </a:rPr>
              <a:t>β</a:t>
            </a:r>
            <a:r>
              <a:rPr lang="en-US" sz="1600" dirty="0">
                <a:solidFill>
                  <a:srgbClr val="DED63E"/>
                </a:solidFill>
                <a:effectLst>
                  <a:outerShdw blurRad="38100" dist="38100" dir="2700000" algn="tl">
                    <a:srgbClr val="000000">
                      <a:alpha val="43137"/>
                    </a:srgbClr>
                  </a:outerShdw>
                </a:effectLst>
              </a:rPr>
              <a:t>-decay</a:t>
            </a:r>
          </a:p>
        </p:txBody>
      </p:sp>
    </p:spTree>
    <p:extLst>
      <p:ext uri="{BB962C8B-B14F-4D97-AF65-F5344CB8AC3E}">
        <p14:creationId xmlns:p14="http://schemas.microsoft.com/office/powerpoint/2010/main" val="21150961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3"/>
          <p:cNvSpPr txBox="1">
            <a:spLocks noChangeArrowheads="1"/>
          </p:cNvSpPr>
          <p:nvPr/>
        </p:nvSpPr>
        <p:spPr bwMode="auto">
          <a:xfrm>
            <a:off x="914400" y="0"/>
            <a:ext cx="7315200" cy="641350"/>
          </a:xfrm>
          <a:prstGeom prst="rect">
            <a:avLst/>
          </a:prstGeom>
          <a:noFill/>
          <a:ln w="9525">
            <a:noFill/>
            <a:miter lim="800000"/>
            <a:headEnd/>
            <a:tailEnd/>
          </a:ln>
          <a:effectLst/>
        </p:spPr>
        <p:txBody>
          <a:bodyPr>
            <a:spAutoFit/>
          </a:bodyPr>
          <a:lstStyle/>
          <a:p>
            <a:pPr algn="ctr">
              <a:spcBef>
                <a:spcPct val="50000"/>
              </a:spcBef>
              <a:defRPr/>
            </a:pPr>
            <a:r>
              <a:rPr lang="en-US" sz="3600" dirty="0">
                <a:solidFill>
                  <a:schemeClr val="bg1"/>
                </a:solidFill>
                <a:effectLst>
                  <a:outerShdw blurRad="38100" dist="38100" dir="2700000" algn="tl">
                    <a:srgbClr val="C0C0C0"/>
                  </a:outerShdw>
                </a:effectLst>
                <a:cs typeface="+mn-cs"/>
              </a:rPr>
              <a:t>LSND </a:t>
            </a:r>
            <a:r>
              <a:rPr lang="el-GR" sz="3600" dirty="0">
                <a:solidFill>
                  <a:schemeClr val="bg1"/>
                </a:solidFill>
                <a:effectLst>
                  <a:outerShdw blurRad="38100" dist="38100" dir="2700000" algn="tl">
                    <a:srgbClr val="C0C0C0"/>
                  </a:outerShdw>
                </a:effectLst>
                <a:cs typeface="+mn-cs"/>
              </a:rPr>
              <a:t>ν</a:t>
            </a:r>
            <a:r>
              <a:rPr lang="el-GR" sz="3600" baseline="-25000" dirty="0">
                <a:solidFill>
                  <a:schemeClr val="bg1"/>
                </a:solidFill>
                <a:effectLst>
                  <a:outerShdw blurRad="38100" dist="38100" dir="2700000" algn="tl">
                    <a:srgbClr val="C0C0C0"/>
                  </a:outerShdw>
                </a:effectLst>
                <a:cs typeface="+mn-cs"/>
              </a:rPr>
              <a:t>μ</a:t>
            </a:r>
            <a:r>
              <a:rPr lang="en-US" sz="3600" dirty="0">
                <a:solidFill>
                  <a:schemeClr val="bg1"/>
                </a:solidFill>
                <a:effectLst>
                  <a:outerShdw blurRad="38100" dist="38100" dir="2700000" algn="tl">
                    <a:srgbClr val="C0C0C0"/>
                  </a:outerShdw>
                </a:effectLst>
                <a:cs typeface="+mn-cs"/>
              </a:rPr>
              <a:t>→</a:t>
            </a:r>
            <a:r>
              <a:rPr lang="el-GR" sz="3600" dirty="0">
                <a:solidFill>
                  <a:schemeClr val="bg1"/>
                </a:solidFill>
                <a:effectLst>
                  <a:outerShdw blurRad="38100" dist="38100" dir="2700000" algn="tl">
                    <a:srgbClr val="C0C0C0"/>
                  </a:outerShdw>
                </a:effectLst>
                <a:cs typeface="+mn-cs"/>
              </a:rPr>
              <a:t> ν</a:t>
            </a:r>
            <a:r>
              <a:rPr lang="en-US" sz="3600" baseline="-25000" dirty="0">
                <a:solidFill>
                  <a:schemeClr val="bg1"/>
                </a:solidFill>
                <a:effectLst>
                  <a:outerShdw blurRad="38100" dist="38100" dir="2700000" algn="tl">
                    <a:srgbClr val="C0C0C0"/>
                  </a:outerShdw>
                </a:effectLst>
                <a:cs typeface="+mn-cs"/>
              </a:rPr>
              <a:t>e</a:t>
            </a:r>
            <a:r>
              <a:rPr lang="en-US" sz="3600" dirty="0">
                <a:solidFill>
                  <a:schemeClr val="bg1"/>
                </a:solidFill>
                <a:effectLst>
                  <a:outerShdw blurRad="38100" dist="38100" dir="2700000" algn="tl">
                    <a:srgbClr val="C0C0C0"/>
                  </a:outerShdw>
                </a:effectLst>
                <a:cs typeface="+mn-cs"/>
              </a:rPr>
              <a:t> Appearance </a:t>
            </a:r>
          </a:p>
        </p:txBody>
      </p:sp>
      <p:cxnSp>
        <p:nvCxnSpPr>
          <p:cNvPr id="5" name="Straight Connector 4"/>
          <p:cNvCxnSpPr/>
          <p:nvPr/>
        </p:nvCxnSpPr>
        <p:spPr>
          <a:xfrm>
            <a:off x="3424238" y="227013"/>
            <a:ext cx="228600" cy="0"/>
          </a:xfrm>
          <a:prstGeom prst="line">
            <a:avLst/>
          </a:prstGeom>
          <a:ln w="22225">
            <a:solidFill>
              <a:schemeClr val="accent3">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414713" y="215900"/>
            <a:ext cx="2286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365625" y="227013"/>
            <a:ext cx="228600" cy="0"/>
          </a:xfrm>
          <a:prstGeom prst="line">
            <a:avLst/>
          </a:prstGeom>
          <a:ln w="22225">
            <a:solidFill>
              <a:schemeClr val="accent3">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356100" y="215900"/>
            <a:ext cx="2286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pic>
        <p:nvPicPr>
          <p:cNvPr id="71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638" y="1568450"/>
            <a:ext cx="3925887"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1088" y="1524000"/>
            <a:ext cx="3865562" cy="417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TextBox 10"/>
          <p:cNvSpPr txBox="1">
            <a:spLocks noChangeArrowheads="1"/>
          </p:cNvSpPr>
          <p:nvPr/>
        </p:nvSpPr>
        <p:spPr bwMode="auto">
          <a:xfrm>
            <a:off x="488950" y="5430838"/>
            <a:ext cx="4016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a:solidFill>
                  <a:srgbClr val="FF6600"/>
                </a:solidFill>
              </a:rPr>
              <a:t>Event Excess: 32.2 ± 9.4 ± 2.3</a:t>
            </a:r>
          </a:p>
        </p:txBody>
      </p:sp>
      <p:sp>
        <p:nvSpPr>
          <p:cNvPr id="14" name="Footer Placeholder 13"/>
          <p:cNvSpPr>
            <a:spLocks noGrp="1"/>
          </p:cNvSpPr>
          <p:nvPr>
            <p:ph type="ftr" sz="quarter" idx="11"/>
          </p:nvPr>
        </p:nvSpPr>
        <p:spPr/>
        <p:txBody>
          <a:bodyPr/>
          <a:lstStyle/>
          <a:p>
            <a:pPr>
              <a:defRPr/>
            </a:pPr>
            <a:r>
              <a:rPr lang="en-US"/>
              <a:t>Jonathan Link</a:t>
            </a:r>
          </a:p>
        </p:txBody>
      </p:sp>
      <p:sp>
        <p:nvSpPr>
          <p:cNvPr id="7180" name="TextBox 14"/>
          <p:cNvSpPr txBox="1">
            <a:spLocks noChangeArrowheads="1"/>
          </p:cNvSpPr>
          <p:nvPr/>
        </p:nvSpPr>
        <p:spPr bwMode="auto">
          <a:xfrm>
            <a:off x="2179638" y="1149350"/>
            <a:ext cx="474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600" dirty="0">
                <a:solidFill>
                  <a:srgbClr val="B0BB8B"/>
                </a:solidFill>
              </a:rPr>
              <a:t>Aguilar-Arevalo </a:t>
            </a:r>
            <a:r>
              <a:rPr lang="en-US" altLang="en-US" sz="1600" i="1" dirty="0">
                <a:solidFill>
                  <a:srgbClr val="B0BB8B"/>
                </a:solidFill>
              </a:rPr>
              <a:t>et al.</a:t>
            </a:r>
            <a:r>
              <a:rPr lang="en-US" altLang="en-US" sz="1600" dirty="0">
                <a:solidFill>
                  <a:srgbClr val="B0BB8B"/>
                </a:solidFill>
              </a:rPr>
              <a:t>, </a:t>
            </a:r>
            <a:r>
              <a:rPr lang="en-US" altLang="en-US" sz="1600" dirty="0" err="1">
                <a:solidFill>
                  <a:srgbClr val="B0BB8B"/>
                </a:solidFill>
              </a:rPr>
              <a:t>Phys.Rev</a:t>
            </a:r>
            <a:r>
              <a:rPr lang="en-US" altLang="en-US" sz="1600" dirty="0">
                <a:solidFill>
                  <a:srgbClr val="B0BB8B"/>
                </a:solidFill>
              </a:rPr>
              <a:t>. D64, 112007 (2001)</a:t>
            </a:r>
          </a:p>
        </p:txBody>
      </p:sp>
    </p:spTree>
    <p:extLst>
      <p:ext uri="{BB962C8B-B14F-4D97-AF65-F5344CB8AC3E}">
        <p14:creationId xmlns:p14="http://schemas.microsoft.com/office/powerpoint/2010/main" val="1866887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Jonathan Link</a:t>
            </a:r>
            <a:endParaRPr lang="en-US"/>
          </a:p>
        </p:txBody>
      </p:sp>
      <p:grpSp>
        <p:nvGrpSpPr>
          <p:cNvPr id="14340" name="Group 3"/>
          <p:cNvGrpSpPr>
            <a:grpSpLocks/>
          </p:cNvGrpSpPr>
          <p:nvPr/>
        </p:nvGrpSpPr>
        <p:grpSpPr bwMode="auto">
          <a:xfrm>
            <a:off x="145710" y="1135621"/>
            <a:ext cx="7772400" cy="1905000"/>
            <a:chOff x="914400" y="533400"/>
            <a:chExt cx="7772400" cy="1905000"/>
          </a:xfrm>
        </p:grpSpPr>
        <p:pic>
          <p:nvPicPr>
            <p:cNvPr id="14345" name="Picture 11" descr="bea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533400"/>
              <a:ext cx="77724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Rectangle 17"/>
            <p:cNvSpPr>
              <a:spLocks noChangeArrowheads="1"/>
            </p:cNvSpPr>
            <p:nvPr/>
          </p:nvSpPr>
          <p:spPr bwMode="auto">
            <a:xfrm>
              <a:off x="7421563" y="533400"/>
              <a:ext cx="1252537" cy="1524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7" name="Rectangle 18"/>
            <p:cNvSpPr>
              <a:spLocks noChangeArrowheads="1"/>
            </p:cNvSpPr>
            <p:nvPr/>
          </p:nvSpPr>
          <p:spPr bwMode="auto">
            <a:xfrm>
              <a:off x="7458075" y="2057400"/>
              <a:ext cx="1219200" cy="3810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8" name="Rectangle 19"/>
            <p:cNvSpPr>
              <a:spLocks noChangeArrowheads="1"/>
            </p:cNvSpPr>
            <p:nvPr/>
          </p:nvSpPr>
          <p:spPr bwMode="auto">
            <a:xfrm>
              <a:off x="7848600" y="609600"/>
              <a:ext cx="838200" cy="14478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9" name="Rectangle 20"/>
            <p:cNvSpPr>
              <a:spLocks noChangeArrowheads="1"/>
            </p:cNvSpPr>
            <p:nvPr/>
          </p:nvSpPr>
          <p:spPr bwMode="auto">
            <a:xfrm>
              <a:off x="5410200" y="1295400"/>
              <a:ext cx="685800" cy="4572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50" name="Text Box 16"/>
            <p:cNvSpPr txBox="1">
              <a:spLocks noChangeArrowheads="1"/>
            </p:cNvSpPr>
            <p:nvPr/>
          </p:nvSpPr>
          <p:spPr bwMode="auto">
            <a:xfrm>
              <a:off x="5410200" y="1447800"/>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000" dirty="0" err="1">
                  <a:latin typeface="Symbol" pitchFamily="18" charset="2"/>
                </a:rPr>
                <a:t>n</a:t>
              </a:r>
              <a:r>
                <a:rPr lang="en-US" altLang="en-US" sz="2000" baseline="-25000" dirty="0" err="1">
                  <a:latin typeface="Symbol" pitchFamily="18" charset="2"/>
                </a:rPr>
                <a:t>m</a:t>
              </a:r>
              <a:r>
                <a:rPr lang="en-US" altLang="en-US" sz="2000" dirty="0" err="1">
                  <a:latin typeface="Symbol" pitchFamily="18" charset="2"/>
                  <a:sym typeface="Symbol" pitchFamily="18" charset="2"/>
                </a:rPr>
                <a:t>n</a:t>
              </a:r>
              <a:r>
                <a:rPr lang="en-US" altLang="en-US" sz="2000" baseline="-25000" dirty="0" err="1">
                  <a:sym typeface="Symbol" pitchFamily="18" charset="2"/>
                </a:rPr>
                <a:t>e</a:t>
              </a:r>
              <a:r>
                <a:rPr lang="en-US" altLang="en-US" sz="2000" dirty="0">
                  <a:sym typeface="Symbol" pitchFamily="18" charset="2"/>
                </a:rPr>
                <a:t>?</a:t>
              </a:r>
              <a:endParaRPr lang="en-US" altLang="en-US" sz="2000" dirty="0">
                <a:latin typeface="Symbol" pitchFamily="18" charset="2"/>
              </a:endParaRPr>
            </a:p>
          </p:txBody>
        </p:sp>
      </p:grpSp>
      <mc:AlternateContent xmlns:mc="http://schemas.openxmlformats.org/markup-compatibility/2006" xmlns:a14="http://schemas.microsoft.com/office/drawing/2010/main">
        <mc:Choice Requires="a14">
          <p:sp>
            <p:nvSpPr>
              <p:cNvPr id="14343" name="TextBox 9"/>
              <p:cNvSpPr txBox="1">
                <a:spLocks noChangeArrowheads="1"/>
              </p:cNvSpPr>
              <p:nvPr/>
            </p:nvSpPr>
            <p:spPr bwMode="auto">
              <a:xfrm>
                <a:off x="7174301" y="1339603"/>
                <a:ext cx="2218531" cy="132343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ts val="1200"/>
                  </a:spcBef>
                </a:pPr>
                <a:r>
                  <a:rPr lang="en-US" altLang="en-US" sz="2000" dirty="0" smtClean="0">
                    <a:solidFill>
                      <a:srgbClr val="660000"/>
                    </a:solidFill>
                  </a:rPr>
                  <a:t>Baseline ~ 500 m</a:t>
                </a:r>
                <a:endParaRPr lang="en-US" altLang="en-US" sz="2000" dirty="0">
                  <a:solidFill>
                    <a:srgbClr val="660000"/>
                  </a:solidFill>
                </a:endParaRPr>
              </a:p>
              <a:p>
                <a:pPr eaLnBrk="1" hangingPunct="1">
                  <a:spcBef>
                    <a:spcPts val="1200"/>
                  </a:spcBef>
                </a:pPr>
                <a14:m>
                  <m:oMath xmlns:m="http://schemas.openxmlformats.org/officeDocument/2006/math">
                    <m:d>
                      <m:dPr>
                        <m:begChr m:val="⟨"/>
                        <m:endChr m:val="⟩"/>
                        <m:ctrlPr>
                          <a:rPr lang="en-US" altLang="en-US" sz="2000" i="1">
                            <a:solidFill>
                              <a:srgbClr val="660000"/>
                            </a:solidFill>
                            <a:latin typeface="Cambria Math"/>
                          </a:rPr>
                        </m:ctrlPr>
                      </m:dPr>
                      <m:e>
                        <m:sSub>
                          <m:sSubPr>
                            <m:ctrlPr>
                              <a:rPr lang="en-US" altLang="en-US" sz="2000" i="1">
                                <a:solidFill>
                                  <a:srgbClr val="660000"/>
                                </a:solidFill>
                                <a:latin typeface="Cambria Math"/>
                              </a:rPr>
                            </m:ctrlPr>
                          </m:sSubPr>
                          <m:e>
                            <m:r>
                              <a:rPr lang="en-US" altLang="en-US" sz="2000" i="1">
                                <a:solidFill>
                                  <a:srgbClr val="660000"/>
                                </a:solidFill>
                                <a:latin typeface="Cambria Math"/>
                              </a:rPr>
                              <m:t>𝐸</m:t>
                            </m:r>
                          </m:e>
                          <m:sub>
                            <m:r>
                              <m:rPr>
                                <m:sty m:val="p"/>
                              </m:rPr>
                              <a:rPr lang="el-GR" altLang="en-US" sz="2000" i="1">
                                <a:solidFill>
                                  <a:srgbClr val="660000"/>
                                </a:solidFill>
                                <a:latin typeface="Cambria Math"/>
                              </a:rPr>
                              <m:t>ν</m:t>
                            </m:r>
                          </m:sub>
                        </m:sSub>
                      </m:e>
                    </m:d>
                  </m:oMath>
                </a14:m>
                <a:r>
                  <a:rPr lang="en-US" altLang="en-US" sz="2000" dirty="0">
                    <a:solidFill>
                      <a:srgbClr val="660000"/>
                    </a:solidFill>
                  </a:rPr>
                  <a:t> ~ 500 MeV </a:t>
                </a:r>
              </a:p>
              <a:p>
                <a:pPr eaLnBrk="1" hangingPunct="1">
                  <a:spcBef>
                    <a:spcPts val="1200"/>
                  </a:spcBef>
                </a:pPr>
                <a:r>
                  <a:rPr lang="en-US" altLang="en-US" sz="2000" dirty="0" smtClean="0">
                    <a:solidFill>
                      <a:srgbClr val="660000"/>
                    </a:solidFill>
                  </a:rPr>
                  <a:t>L/E ~ 1 m/MeV</a:t>
                </a:r>
                <a:endParaRPr lang="en-US" altLang="en-US" sz="2000" dirty="0">
                  <a:solidFill>
                    <a:srgbClr val="660000"/>
                  </a:solidFill>
                </a:endParaRPr>
              </a:p>
            </p:txBody>
          </p:sp>
        </mc:Choice>
        <mc:Fallback xmlns="">
          <p:sp>
            <p:nvSpPr>
              <p:cNvPr id="14343" name="TextBox 9"/>
              <p:cNvSpPr txBox="1">
                <a:spLocks noRot="1" noChangeAspect="1" noMove="1" noResize="1" noEditPoints="1" noAdjustHandles="1" noChangeArrowheads="1" noChangeShapeType="1" noTextEdit="1"/>
              </p:cNvSpPr>
              <p:nvPr/>
            </p:nvSpPr>
            <p:spPr bwMode="auto">
              <a:xfrm>
                <a:off x="7174301" y="1339603"/>
                <a:ext cx="2218531" cy="1323439"/>
              </a:xfrm>
              <a:prstGeom prst="rect">
                <a:avLst/>
              </a:prstGeom>
              <a:blipFill rotWithShape="1">
                <a:blip r:embed="rId3"/>
                <a:stretch>
                  <a:fillRect l="-3022" t="-2304" b="-73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44" name="TextBox 7"/>
              <p:cNvSpPr txBox="1">
                <a:spLocks noChangeArrowheads="1"/>
              </p:cNvSpPr>
              <p:nvPr/>
            </p:nvSpPr>
            <p:spPr bwMode="auto">
              <a:xfrm>
                <a:off x="316869" y="704849"/>
                <a:ext cx="8455355" cy="7351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smtClean="0">
                    <a:solidFill>
                      <a:srgbClr val="2A3674"/>
                    </a:solidFill>
                  </a:rPr>
                  <a:t>MiniBooNE used a </a:t>
                </a:r>
                <a:r>
                  <a:rPr lang="el-GR" altLang="en-US" sz="2000" dirty="0" smtClean="0">
                    <a:solidFill>
                      <a:srgbClr val="2A3674"/>
                    </a:solidFill>
                  </a:rPr>
                  <a:t>π</a:t>
                </a:r>
                <a:r>
                  <a:rPr lang="en-US" altLang="en-US" sz="2000" baseline="30000" dirty="0">
                    <a:solidFill>
                      <a:srgbClr val="2A3674"/>
                    </a:solidFill>
                  </a:rPr>
                  <a:t>+</a:t>
                </a:r>
                <a:r>
                  <a:rPr lang="en-US" altLang="en-US" sz="2000" dirty="0">
                    <a:solidFill>
                      <a:srgbClr val="2A3674"/>
                    </a:solidFill>
                  </a:rPr>
                  <a:t> (</a:t>
                </a:r>
                <a:r>
                  <a:rPr lang="el-GR" altLang="en-US" sz="2000" dirty="0">
                    <a:solidFill>
                      <a:srgbClr val="2A3674"/>
                    </a:solidFill>
                  </a:rPr>
                  <a:t>π</a:t>
                </a:r>
                <a:r>
                  <a:rPr lang="en-US" altLang="en-US" sz="2000" baseline="30000" dirty="0">
                    <a:solidFill>
                      <a:srgbClr val="2A3674"/>
                    </a:solidFill>
                  </a:rPr>
                  <a:t>−</a:t>
                </a:r>
                <a:r>
                  <a:rPr lang="en-US" altLang="en-US" sz="2000" dirty="0">
                    <a:solidFill>
                      <a:srgbClr val="2A3674"/>
                    </a:solidFill>
                  </a:rPr>
                  <a:t>) decay in flight </a:t>
                </a:r>
                <a:r>
                  <a:rPr lang="en-US" altLang="en-US" sz="2000" dirty="0" smtClean="0">
                    <a:solidFill>
                      <a:srgbClr val="2A3674"/>
                    </a:solidFill>
                  </a:rPr>
                  <a:t>beam and a liquid Cherenkov detector to search for  </a:t>
                </a:r>
                <a14:m>
                  <m:oMath xmlns:m="http://schemas.openxmlformats.org/officeDocument/2006/math">
                    <m:sSub>
                      <m:sSubPr>
                        <m:ctrlPr>
                          <a:rPr lang="en-US" altLang="en-US" sz="2000" i="1" smtClean="0">
                            <a:solidFill>
                              <a:srgbClr val="2A3674"/>
                            </a:solidFill>
                            <a:latin typeface="Cambria Math"/>
                          </a:rPr>
                        </m:ctrlPr>
                      </m:sSubPr>
                      <m:e>
                        <m:r>
                          <m:rPr>
                            <m:sty m:val="p"/>
                          </m:rPr>
                          <a:rPr lang="el-GR" altLang="en-US" sz="2000" i="1" smtClean="0">
                            <a:solidFill>
                              <a:srgbClr val="2A3674"/>
                            </a:solidFill>
                            <a:latin typeface="Cambria Math"/>
                          </a:rPr>
                          <m:t>ν</m:t>
                        </m:r>
                      </m:e>
                      <m:sub>
                        <m:r>
                          <a:rPr lang="en-US" altLang="en-US" sz="2000" b="0" i="1" smtClean="0">
                            <a:solidFill>
                              <a:srgbClr val="2A3674"/>
                            </a:solidFill>
                            <a:latin typeface="Cambria Math"/>
                          </a:rPr>
                          <m:t>𝑒</m:t>
                        </m:r>
                      </m:sub>
                    </m:sSub>
                    <m:r>
                      <a:rPr lang="en-US" altLang="en-US" sz="2000" b="0" i="1" smtClean="0">
                        <a:solidFill>
                          <a:srgbClr val="2A3674"/>
                        </a:solidFill>
                        <a:latin typeface="Cambria Math"/>
                      </a:rPr>
                      <m:t> (</m:t>
                    </m:r>
                    <m:sSub>
                      <m:sSubPr>
                        <m:ctrlPr>
                          <a:rPr lang="en-US" altLang="en-US" sz="2000" b="0" i="1" smtClean="0">
                            <a:solidFill>
                              <a:srgbClr val="2A3674"/>
                            </a:solidFill>
                            <a:latin typeface="Cambria Math"/>
                          </a:rPr>
                        </m:ctrlPr>
                      </m:sSubPr>
                      <m:e>
                        <m:acc>
                          <m:accPr>
                            <m:chr m:val="̅"/>
                            <m:ctrlPr>
                              <a:rPr lang="en-US" altLang="en-US" sz="2000" b="0" i="1" smtClean="0">
                                <a:solidFill>
                                  <a:srgbClr val="2A3674"/>
                                </a:solidFill>
                                <a:latin typeface="Cambria Math"/>
                              </a:rPr>
                            </m:ctrlPr>
                          </m:accPr>
                          <m:e>
                            <m:r>
                              <m:rPr>
                                <m:sty m:val="p"/>
                              </m:rPr>
                              <a:rPr lang="el-GR" altLang="en-US" sz="2000" b="0" i="1" smtClean="0">
                                <a:solidFill>
                                  <a:srgbClr val="2A3674"/>
                                </a:solidFill>
                                <a:latin typeface="Cambria Math"/>
                              </a:rPr>
                              <m:t>ν</m:t>
                            </m:r>
                          </m:e>
                        </m:acc>
                      </m:e>
                      <m:sub>
                        <m:r>
                          <a:rPr lang="en-US" altLang="en-US" sz="2000" b="0" i="1" smtClean="0">
                            <a:solidFill>
                              <a:srgbClr val="2A3674"/>
                            </a:solidFill>
                            <a:latin typeface="Cambria Math"/>
                          </a:rPr>
                          <m:t>𝑒</m:t>
                        </m:r>
                      </m:sub>
                    </m:sSub>
                    <m:r>
                      <a:rPr lang="en-US" altLang="en-US" sz="2000" b="0" i="1" smtClean="0">
                        <a:solidFill>
                          <a:srgbClr val="2A3674"/>
                        </a:solidFill>
                        <a:latin typeface="Cambria Math"/>
                      </a:rPr>
                      <m:t>)</m:t>
                    </m:r>
                  </m:oMath>
                </a14:m>
                <a:r>
                  <a:rPr lang="en-US" altLang="en-US" sz="2000" dirty="0" smtClean="0">
                    <a:solidFill>
                      <a:srgbClr val="2A3674"/>
                    </a:solidFill>
                    <a:latin typeface="+mn-lt"/>
                  </a:rPr>
                  <a:t> </a:t>
                </a:r>
                <a:r>
                  <a:rPr lang="en-US" altLang="en-US" sz="2000" dirty="0">
                    <a:solidFill>
                      <a:srgbClr val="2A3674"/>
                    </a:solidFill>
                  </a:rPr>
                  <a:t>appearance in a </a:t>
                </a:r>
                <a14:m>
                  <m:oMath xmlns:m="http://schemas.openxmlformats.org/officeDocument/2006/math">
                    <m:sSub>
                      <m:sSubPr>
                        <m:ctrlPr>
                          <a:rPr lang="en-US" altLang="en-US" sz="2000" i="1">
                            <a:solidFill>
                              <a:srgbClr val="2A3674"/>
                            </a:solidFill>
                            <a:latin typeface="Cambria Math"/>
                          </a:rPr>
                        </m:ctrlPr>
                      </m:sSubPr>
                      <m:e>
                        <m:r>
                          <m:rPr>
                            <m:sty m:val="p"/>
                          </m:rPr>
                          <a:rPr lang="el-GR" altLang="en-US" sz="2000" i="1">
                            <a:solidFill>
                              <a:srgbClr val="2A3674"/>
                            </a:solidFill>
                            <a:latin typeface="Cambria Math"/>
                          </a:rPr>
                          <m:t>ν</m:t>
                        </m:r>
                      </m:e>
                      <m:sub>
                        <m:r>
                          <a:rPr lang="en-US" altLang="en-US" sz="2000" i="1" smtClean="0">
                            <a:solidFill>
                              <a:srgbClr val="2A3674"/>
                            </a:solidFill>
                            <a:latin typeface="Cambria Math"/>
                            <a:ea typeface="Cambria Math"/>
                          </a:rPr>
                          <m:t>𝜇</m:t>
                        </m:r>
                      </m:sub>
                    </m:sSub>
                    <m:r>
                      <a:rPr lang="en-US" altLang="en-US" sz="2000" i="1">
                        <a:solidFill>
                          <a:srgbClr val="2A3674"/>
                        </a:solidFill>
                        <a:latin typeface="Cambria Math"/>
                      </a:rPr>
                      <m:t> (</m:t>
                    </m:r>
                    <m:sSub>
                      <m:sSubPr>
                        <m:ctrlPr>
                          <a:rPr lang="en-US" altLang="en-US" sz="2000" i="1">
                            <a:solidFill>
                              <a:srgbClr val="2A3674"/>
                            </a:solidFill>
                            <a:latin typeface="Cambria Math"/>
                          </a:rPr>
                        </m:ctrlPr>
                      </m:sSubPr>
                      <m:e>
                        <m:acc>
                          <m:accPr>
                            <m:chr m:val="̅"/>
                            <m:ctrlPr>
                              <a:rPr lang="en-US" altLang="en-US" sz="2000" i="1">
                                <a:solidFill>
                                  <a:srgbClr val="2A3674"/>
                                </a:solidFill>
                                <a:latin typeface="Cambria Math"/>
                              </a:rPr>
                            </m:ctrlPr>
                          </m:accPr>
                          <m:e>
                            <m:r>
                              <m:rPr>
                                <m:sty m:val="p"/>
                              </m:rPr>
                              <a:rPr lang="el-GR" altLang="en-US" sz="2000" i="1">
                                <a:solidFill>
                                  <a:srgbClr val="2A3674"/>
                                </a:solidFill>
                                <a:latin typeface="Cambria Math"/>
                              </a:rPr>
                              <m:t>ν</m:t>
                            </m:r>
                          </m:e>
                        </m:acc>
                      </m:e>
                      <m:sub>
                        <m:r>
                          <a:rPr lang="en-US" altLang="en-US" sz="2000" i="1" smtClean="0">
                            <a:solidFill>
                              <a:srgbClr val="2A3674"/>
                            </a:solidFill>
                            <a:latin typeface="Cambria Math"/>
                            <a:ea typeface="Cambria Math"/>
                          </a:rPr>
                          <m:t>𝜇</m:t>
                        </m:r>
                      </m:sub>
                    </m:sSub>
                    <m:r>
                      <a:rPr lang="en-US" altLang="en-US" sz="2000" i="1">
                        <a:solidFill>
                          <a:srgbClr val="2A3674"/>
                        </a:solidFill>
                        <a:latin typeface="Cambria Math"/>
                      </a:rPr>
                      <m:t>)</m:t>
                    </m:r>
                  </m:oMath>
                </a14:m>
                <a:r>
                  <a:rPr lang="en-US" altLang="en-US" sz="2000" dirty="0">
                    <a:solidFill>
                      <a:srgbClr val="2A3674"/>
                    </a:solidFill>
                  </a:rPr>
                  <a:t> beam </a:t>
                </a:r>
              </a:p>
            </p:txBody>
          </p:sp>
        </mc:Choice>
        <mc:Fallback xmlns="">
          <p:sp>
            <p:nvSpPr>
              <p:cNvPr id="14344" name="TextBox 7"/>
              <p:cNvSpPr txBox="1">
                <a:spLocks noRot="1" noChangeAspect="1" noMove="1" noResize="1" noEditPoints="1" noAdjustHandles="1" noChangeArrowheads="1" noChangeShapeType="1" noTextEdit="1"/>
              </p:cNvSpPr>
              <p:nvPr/>
            </p:nvSpPr>
            <p:spPr bwMode="auto">
              <a:xfrm>
                <a:off x="316869" y="704849"/>
                <a:ext cx="8455355" cy="735138"/>
              </a:xfrm>
              <a:prstGeom prst="rect">
                <a:avLst/>
              </a:prstGeom>
              <a:blipFill rotWithShape="1">
                <a:blip r:embed="rId4"/>
                <a:stretch>
                  <a:fillRect l="-793" t="-4167" r="-144" b="-108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grpSp>
        <p:nvGrpSpPr>
          <p:cNvPr id="14" name="Group 13"/>
          <p:cNvGrpSpPr/>
          <p:nvPr/>
        </p:nvGrpSpPr>
        <p:grpSpPr>
          <a:xfrm>
            <a:off x="0" y="0"/>
            <a:ext cx="9144000" cy="646113"/>
            <a:chOff x="0" y="0"/>
            <a:chExt cx="9144000" cy="646113"/>
          </a:xfrm>
        </p:grpSpPr>
        <p:sp>
          <p:nvSpPr>
            <p:cNvPr id="15" name="Text Box 3"/>
            <p:cNvSpPr txBox="1">
              <a:spLocks noChangeArrowheads="1"/>
            </p:cNvSpPr>
            <p:nvPr/>
          </p:nvSpPr>
          <p:spPr bwMode="auto">
            <a:xfrm>
              <a:off x="0" y="0"/>
              <a:ext cx="9144000" cy="646113"/>
            </a:xfrm>
            <a:prstGeom prst="rect">
              <a:avLst/>
            </a:prstGeom>
            <a:noFill/>
            <a:ln w="9525">
              <a:noFill/>
              <a:miter lim="800000"/>
              <a:headEnd/>
              <a:tailEnd/>
            </a:ln>
            <a:effectLst/>
          </p:spPr>
          <p:txBody>
            <a:bodyPr>
              <a:spAutoFit/>
            </a:bodyPr>
            <a:lstStyle/>
            <a:p>
              <a:pPr algn="ctr">
                <a:spcBef>
                  <a:spcPct val="50000"/>
                </a:spcBef>
                <a:defRPr/>
              </a:pPr>
              <a:r>
                <a:rPr lang="en-US" sz="3600" dirty="0" err="1">
                  <a:solidFill>
                    <a:schemeClr val="bg1"/>
                  </a:solidFill>
                  <a:effectLst>
                    <a:outerShdw blurRad="38100" dist="38100" dir="2700000" algn="tl">
                      <a:srgbClr val="C0C0C0"/>
                    </a:outerShdw>
                  </a:effectLst>
                  <a:cs typeface="+mn-cs"/>
                </a:rPr>
                <a:t>MiniBooNE</a:t>
              </a:r>
              <a:r>
                <a:rPr lang="en-US" sz="3600" dirty="0">
                  <a:solidFill>
                    <a:schemeClr val="bg1"/>
                  </a:solidFill>
                  <a:effectLst>
                    <a:outerShdw blurRad="38100" dist="38100" dir="2700000" algn="tl">
                      <a:srgbClr val="C0C0C0"/>
                    </a:outerShdw>
                  </a:effectLst>
                  <a:cs typeface="+mn-cs"/>
                </a:rPr>
                <a:t> </a:t>
              </a:r>
              <a:r>
                <a:rPr lang="el-GR" sz="3600" dirty="0">
                  <a:solidFill>
                    <a:schemeClr val="bg1"/>
                  </a:solidFill>
                  <a:effectLst>
                    <a:outerShdw blurRad="38100" dist="38100" dir="2700000" algn="tl">
                      <a:srgbClr val="C0C0C0"/>
                    </a:outerShdw>
                  </a:effectLst>
                  <a:cs typeface="+mn-cs"/>
                </a:rPr>
                <a:t>ν</a:t>
              </a:r>
              <a:r>
                <a:rPr lang="el-GR" sz="3600" baseline="-25000" dirty="0">
                  <a:solidFill>
                    <a:schemeClr val="bg1"/>
                  </a:solidFill>
                  <a:effectLst>
                    <a:outerShdw blurRad="38100" dist="38100" dir="2700000" algn="tl">
                      <a:srgbClr val="C0C0C0"/>
                    </a:outerShdw>
                  </a:effectLst>
                  <a:cs typeface="+mn-cs"/>
                </a:rPr>
                <a:t>μ</a:t>
              </a:r>
              <a:r>
                <a:rPr lang="en-US" sz="3600" dirty="0">
                  <a:solidFill>
                    <a:schemeClr val="bg1"/>
                  </a:solidFill>
                  <a:effectLst>
                    <a:outerShdw blurRad="38100" dist="38100" dir="2700000" algn="tl">
                      <a:srgbClr val="C0C0C0"/>
                    </a:outerShdw>
                  </a:effectLst>
                  <a:cs typeface="+mn-cs"/>
                </a:rPr>
                <a:t>→</a:t>
              </a:r>
              <a:r>
                <a:rPr lang="el-GR" sz="3600" dirty="0">
                  <a:solidFill>
                    <a:schemeClr val="bg1"/>
                  </a:solidFill>
                  <a:effectLst>
                    <a:outerShdw blurRad="38100" dist="38100" dir="2700000" algn="tl">
                      <a:srgbClr val="C0C0C0"/>
                    </a:outerShdw>
                  </a:effectLst>
                  <a:cs typeface="+mn-cs"/>
                </a:rPr>
                <a:t> ν</a:t>
              </a:r>
              <a:r>
                <a:rPr lang="en-US" sz="3600" baseline="-25000" dirty="0">
                  <a:solidFill>
                    <a:schemeClr val="bg1"/>
                  </a:solidFill>
                  <a:effectLst>
                    <a:outerShdw blurRad="38100" dist="38100" dir="2700000" algn="tl">
                      <a:srgbClr val="C0C0C0"/>
                    </a:outerShdw>
                  </a:effectLst>
                  <a:cs typeface="+mn-cs"/>
                </a:rPr>
                <a:t>e</a:t>
              </a:r>
              <a:r>
                <a:rPr lang="en-US" sz="3600" dirty="0">
                  <a:solidFill>
                    <a:schemeClr val="bg1"/>
                  </a:solidFill>
                  <a:effectLst>
                    <a:outerShdw blurRad="38100" dist="38100" dir="2700000" algn="tl">
                      <a:srgbClr val="C0C0C0"/>
                    </a:outerShdw>
                  </a:effectLst>
                  <a:cs typeface="+mn-cs"/>
                </a:rPr>
                <a:t> Appearance Search</a:t>
              </a:r>
            </a:p>
          </p:txBody>
        </p:sp>
        <p:cxnSp>
          <p:nvCxnSpPr>
            <p:cNvPr id="16" name="Straight Connector 15"/>
            <p:cNvCxnSpPr/>
            <p:nvPr/>
          </p:nvCxnSpPr>
          <p:spPr>
            <a:xfrm>
              <a:off x="3279775" y="217488"/>
              <a:ext cx="228600" cy="0"/>
            </a:xfrm>
            <a:prstGeom prst="line">
              <a:avLst/>
            </a:prstGeom>
            <a:ln w="22225">
              <a:solidFill>
                <a:schemeClr val="accent3">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290888" y="206375"/>
              <a:ext cx="2286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221163" y="217488"/>
              <a:ext cx="228600" cy="0"/>
            </a:xfrm>
            <a:prstGeom prst="line">
              <a:avLst/>
            </a:prstGeom>
            <a:ln w="22225">
              <a:solidFill>
                <a:schemeClr val="accent3">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32275" y="206375"/>
              <a:ext cx="2286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9"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048" y="3588879"/>
            <a:ext cx="4613685" cy="2809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10"/>
          <p:cNvSpPr txBox="1">
            <a:spLocks noChangeArrowheads="1"/>
          </p:cNvSpPr>
          <p:nvPr/>
        </p:nvSpPr>
        <p:spPr bwMode="auto">
          <a:xfrm>
            <a:off x="2367945" y="4450298"/>
            <a:ext cx="25696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800" dirty="0">
                <a:solidFill>
                  <a:srgbClr val="FF6600"/>
                </a:solidFill>
              </a:rPr>
              <a:t>Event Excess: </a:t>
            </a:r>
            <a:r>
              <a:rPr lang="en-US" sz="1800" dirty="0" smtClean="0">
                <a:solidFill>
                  <a:srgbClr val="FF6600"/>
                </a:solidFill>
              </a:rPr>
              <a:t>78.4 </a:t>
            </a:r>
            <a:r>
              <a:rPr lang="en-US" sz="1800" dirty="0">
                <a:solidFill>
                  <a:srgbClr val="FF6600"/>
                </a:solidFill>
              </a:rPr>
              <a:t>± </a:t>
            </a:r>
            <a:r>
              <a:rPr lang="en-US" sz="1800" dirty="0" smtClean="0">
                <a:solidFill>
                  <a:srgbClr val="FF6600"/>
                </a:solidFill>
              </a:rPr>
              <a:t>28.5</a:t>
            </a:r>
            <a:endParaRPr lang="en-US" sz="1800" dirty="0">
              <a:solidFill>
                <a:srgbClr val="FF6600"/>
              </a:solidFill>
            </a:endParaRPr>
          </a:p>
        </p:txBody>
      </p:sp>
      <p:sp>
        <p:nvSpPr>
          <p:cNvPr id="22" name="TextBox 15"/>
          <p:cNvSpPr txBox="1">
            <a:spLocks noChangeArrowheads="1"/>
          </p:cNvSpPr>
          <p:nvPr/>
        </p:nvSpPr>
        <p:spPr bwMode="auto">
          <a:xfrm>
            <a:off x="513453" y="3196424"/>
            <a:ext cx="4972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600" dirty="0" err="1" smtClean="0">
                <a:solidFill>
                  <a:srgbClr val="B0BB8B"/>
                </a:solidFill>
              </a:rPr>
              <a:t>Phys.Rev.Lett</a:t>
            </a:r>
            <a:r>
              <a:rPr lang="en-US" sz="1600" dirty="0">
                <a:solidFill>
                  <a:srgbClr val="B0BB8B"/>
                </a:solidFill>
              </a:rPr>
              <a:t>. 110, 161801 (2013)</a:t>
            </a:r>
          </a:p>
        </p:txBody>
      </p:sp>
      <p:pic>
        <p:nvPicPr>
          <p:cNvPr id="23"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3393" y="2938427"/>
            <a:ext cx="3286800" cy="3504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9338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Keys to a Short-Baseline Reactor Experiment </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4" name="AutoShape 2" descr="imap://jmlink%40vt%2Eedu@imap.gmail.com:993/fetch%3EUID%3E/INBOX%3E41057?part=1.2.2&amp;filename=Far%20Hall%20With%204%20ADs.jpg"/>
          <p:cNvSpPr>
            <a:spLocks noChangeAspect="1" noChangeArrowheads="1"/>
          </p:cNvSpPr>
          <p:nvPr/>
        </p:nvSpPr>
        <p:spPr bwMode="auto">
          <a:xfrm>
            <a:off x="155575" y="-2933700"/>
            <a:ext cx="8153400" cy="6115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Text Box 8"/>
          <p:cNvSpPr txBox="1">
            <a:spLocks noChangeArrowheads="1"/>
          </p:cNvSpPr>
          <p:nvPr/>
        </p:nvSpPr>
        <p:spPr bwMode="auto">
          <a:xfrm>
            <a:off x="414764" y="1004766"/>
            <a:ext cx="8330701"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marL="457200" indent="-457200">
              <a:spcAft>
                <a:spcPts val="2400"/>
              </a:spcAft>
              <a:buFont typeface="+mj-lt"/>
              <a:buAutoNum type="arabicPeriod"/>
            </a:pPr>
            <a:r>
              <a:rPr lang="en-US" altLang="en-US" dirty="0" smtClean="0">
                <a:solidFill>
                  <a:srgbClr val="2A3674"/>
                </a:solidFill>
                <a:latin typeface="Times New Roman" panose="02020603050405020304" pitchFamily="18" charset="0"/>
                <a:cs typeface="Times New Roman" panose="02020603050405020304" pitchFamily="18" charset="0"/>
              </a:rPr>
              <a:t>Sensitivity to the higher </a:t>
            </a:r>
            <a:r>
              <a:rPr lang="el-GR" altLang="en-US" dirty="0">
                <a:solidFill>
                  <a:srgbClr val="2A3674"/>
                </a:solidFill>
                <a:latin typeface="Times New Roman" panose="02020603050405020304" pitchFamily="18" charset="0"/>
                <a:cs typeface="Times New Roman" panose="02020603050405020304" pitchFamily="18" charset="0"/>
              </a:rPr>
              <a:t>Δ</a:t>
            </a:r>
            <a:r>
              <a:rPr lang="en-US" altLang="en-US" i="1" dirty="0">
                <a:solidFill>
                  <a:srgbClr val="2A3674"/>
                </a:solidFill>
                <a:latin typeface="Times New Roman" panose="02020603050405020304" pitchFamily="18" charset="0"/>
                <a:cs typeface="Times New Roman" panose="02020603050405020304" pitchFamily="18" charset="0"/>
              </a:rPr>
              <a:t>m</a:t>
            </a:r>
            <a:r>
              <a:rPr lang="en-US" altLang="en-US" baseline="30000" dirty="0">
                <a:solidFill>
                  <a:srgbClr val="2A3674"/>
                </a:solidFill>
                <a:latin typeface="Times New Roman" panose="02020603050405020304" pitchFamily="18" charset="0"/>
                <a:cs typeface="Times New Roman" panose="02020603050405020304" pitchFamily="18" charset="0"/>
              </a:rPr>
              <a:t>2</a:t>
            </a:r>
            <a:r>
              <a:rPr lang="en-US" altLang="en-US" dirty="0">
                <a:solidFill>
                  <a:srgbClr val="2A3674"/>
                </a:solidFill>
                <a:latin typeface="Times New Roman" panose="02020603050405020304" pitchFamily="18" charset="0"/>
                <a:cs typeface="Times New Roman" panose="02020603050405020304" pitchFamily="18" charset="0"/>
              </a:rPr>
              <a:t> </a:t>
            </a:r>
            <a:r>
              <a:rPr lang="en-US" altLang="en-US" dirty="0" smtClean="0">
                <a:solidFill>
                  <a:srgbClr val="2A3674"/>
                </a:solidFill>
                <a:latin typeface="Times New Roman" panose="02020603050405020304" pitchFamily="18" charset="0"/>
                <a:cs typeface="Times New Roman" panose="02020603050405020304" pitchFamily="18" charset="0"/>
              </a:rPr>
              <a:t>range (2 eV</a:t>
            </a:r>
            <a:r>
              <a:rPr lang="en-US" altLang="en-US" baseline="30000" dirty="0" smtClean="0">
                <a:solidFill>
                  <a:srgbClr val="2A3674"/>
                </a:solidFill>
                <a:latin typeface="Times New Roman" panose="02020603050405020304" pitchFamily="18" charset="0"/>
                <a:cs typeface="Times New Roman" panose="02020603050405020304" pitchFamily="18" charset="0"/>
              </a:rPr>
              <a:t>2</a:t>
            </a:r>
            <a:r>
              <a:rPr lang="en-US" altLang="en-US" dirty="0" smtClean="0">
                <a:solidFill>
                  <a:srgbClr val="2A3674"/>
                </a:solidFill>
                <a:latin typeface="Times New Roman" panose="02020603050405020304" pitchFamily="18" charset="0"/>
                <a:cs typeface="Times New Roman" panose="02020603050405020304" pitchFamily="18" charset="0"/>
              </a:rPr>
              <a:t> and above) requires a </a:t>
            </a:r>
            <a:r>
              <a:rPr lang="en-US" altLang="en-US" dirty="0" smtClean="0">
                <a:solidFill>
                  <a:srgbClr val="FF6600"/>
                </a:solidFill>
                <a:latin typeface="Times New Roman" panose="02020603050405020304" pitchFamily="18" charset="0"/>
                <a:cs typeface="Times New Roman" panose="02020603050405020304" pitchFamily="18" charset="0"/>
              </a:rPr>
              <a:t>compact reactor core </a:t>
            </a:r>
            <a:r>
              <a:rPr lang="en-US" altLang="en-US" dirty="0" smtClean="0">
                <a:solidFill>
                  <a:srgbClr val="2A3674"/>
                </a:solidFill>
                <a:latin typeface="Times New Roman" panose="02020603050405020304" pitchFamily="18" charset="0"/>
                <a:cs typeface="Times New Roman" panose="02020603050405020304" pitchFamily="18" charset="0"/>
              </a:rPr>
              <a:t>and </a:t>
            </a:r>
            <a:r>
              <a:rPr lang="en-US" altLang="en-US" dirty="0" smtClean="0">
                <a:solidFill>
                  <a:srgbClr val="FF6600"/>
                </a:solidFill>
                <a:latin typeface="Times New Roman" panose="02020603050405020304" pitchFamily="18" charset="0"/>
                <a:cs typeface="Times New Roman" panose="02020603050405020304" pitchFamily="18" charset="0"/>
              </a:rPr>
              <a:t>good energy resolution</a:t>
            </a:r>
            <a:r>
              <a:rPr lang="en-US" altLang="en-US" dirty="0" smtClean="0">
                <a:solidFill>
                  <a:srgbClr val="2A3674"/>
                </a:solidFill>
                <a:latin typeface="Times New Roman" panose="02020603050405020304" pitchFamily="18" charset="0"/>
                <a:cs typeface="Times New Roman" panose="02020603050405020304" pitchFamily="18" charset="0"/>
              </a:rPr>
              <a:t>.</a:t>
            </a:r>
          </a:p>
          <a:p>
            <a:pPr marL="457200" indent="-457200">
              <a:spcAft>
                <a:spcPts val="2400"/>
              </a:spcAft>
              <a:buFont typeface="+mj-lt"/>
              <a:buAutoNum type="arabicPeriod"/>
            </a:pPr>
            <a:r>
              <a:rPr lang="en-US" altLang="en-US" dirty="0" smtClean="0">
                <a:solidFill>
                  <a:srgbClr val="2A3674"/>
                </a:solidFill>
                <a:latin typeface="Times New Roman" panose="02020603050405020304" pitchFamily="18" charset="0"/>
                <a:cs typeface="Times New Roman" panose="02020603050405020304" pitchFamily="18" charset="0"/>
              </a:rPr>
              <a:t>Relatively small detectors require careful consideration of </a:t>
            </a:r>
            <a:r>
              <a:rPr lang="en-US" altLang="en-US" dirty="0" smtClean="0">
                <a:solidFill>
                  <a:srgbClr val="FF6600"/>
                </a:solidFill>
                <a:latin typeface="Times New Roman" panose="02020603050405020304" pitchFamily="18" charset="0"/>
                <a:cs typeface="Times New Roman" panose="02020603050405020304" pitchFamily="18" charset="0"/>
              </a:rPr>
              <a:t>isotope</a:t>
            </a:r>
            <a:r>
              <a:rPr lang="en-US" altLang="en-US" dirty="0" smtClean="0">
                <a:solidFill>
                  <a:srgbClr val="2A3674"/>
                </a:solidFill>
                <a:latin typeface="Times New Roman" panose="02020603050405020304" pitchFamily="18" charset="0"/>
                <a:cs typeface="Times New Roman" panose="02020603050405020304" pitchFamily="18" charset="0"/>
              </a:rPr>
              <a:t> used for neutron capture and tagging.</a:t>
            </a:r>
          </a:p>
        </p:txBody>
      </p:sp>
    </p:spTree>
    <p:extLst>
      <p:ext uri="{BB962C8B-B14F-4D97-AF65-F5344CB8AC3E}">
        <p14:creationId xmlns:p14="http://schemas.microsoft.com/office/powerpoint/2010/main" val="85969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633" y="3534561"/>
            <a:ext cx="4706513" cy="2851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pPr>
              <a:defRPr/>
            </a:pPr>
            <a:r>
              <a:rPr lang="en-US" smtClean="0"/>
              <a:t>Jonathan Link</a:t>
            </a:r>
            <a:endParaRPr lang="en-US"/>
          </a:p>
        </p:txBody>
      </p:sp>
      <p:grpSp>
        <p:nvGrpSpPr>
          <p:cNvPr id="14340" name="Group 3"/>
          <p:cNvGrpSpPr>
            <a:grpSpLocks/>
          </p:cNvGrpSpPr>
          <p:nvPr/>
        </p:nvGrpSpPr>
        <p:grpSpPr bwMode="auto">
          <a:xfrm>
            <a:off x="145710" y="1135621"/>
            <a:ext cx="7772400" cy="1905000"/>
            <a:chOff x="914400" y="533400"/>
            <a:chExt cx="7772400" cy="1905000"/>
          </a:xfrm>
        </p:grpSpPr>
        <p:pic>
          <p:nvPicPr>
            <p:cNvPr id="14345" name="Picture 11" descr="be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533400"/>
              <a:ext cx="77724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Rectangle 17"/>
            <p:cNvSpPr>
              <a:spLocks noChangeArrowheads="1"/>
            </p:cNvSpPr>
            <p:nvPr/>
          </p:nvSpPr>
          <p:spPr bwMode="auto">
            <a:xfrm>
              <a:off x="7421563" y="533400"/>
              <a:ext cx="1252537" cy="1524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7" name="Rectangle 18"/>
            <p:cNvSpPr>
              <a:spLocks noChangeArrowheads="1"/>
            </p:cNvSpPr>
            <p:nvPr/>
          </p:nvSpPr>
          <p:spPr bwMode="auto">
            <a:xfrm>
              <a:off x="7458075" y="2057400"/>
              <a:ext cx="1219200" cy="3810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8" name="Rectangle 19"/>
            <p:cNvSpPr>
              <a:spLocks noChangeArrowheads="1"/>
            </p:cNvSpPr>
            <p:nvPr/>
          </p:nvSpPr>
          <p:spPr bwMode="auto">
            <a:xfrm>
              <a:off x="7848600" y="609600"/>
              <a:ext cx="838200" cy="14478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49" name="Rectangle 20"/>
            <p:cNvSpPr>
              <a:spLocks noChangeArrowheads="1"/>
            </p:cNvSpPr>
            <p:nvPr/>
          </p:nvSpPr>
          <p:spPr bwMode="auto">
            <a:xfrm>
              <a:off x="5410200" y="1295400"/>
              <a:ext cx="685800" cy="457200"/>
            </a:xfrm>
            <a:prstGeom prst="rect">
              <a:avLst/>
            </a:prstGeom>
            <a:solidFill>
              <a:schemeClr val="bg1"/>
            </a:solidFill>
            <a:ln w="952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4350" name="Text Box 16"/>
            <p:cNvSpPr txBox="1">
              <a:spLocks noChangeArrowheads="1"/>
            </p:cNvSpPr>
            <p:nvPr/>
          </p:nvSpPr>
          <p:spPr bwMode="auto">
            <a:xfrm>
              <a:off x="5410200" y="1447800"/>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000" dirty="0" err="1">
                  <a:latin typeface="Symbol" pitchFamily="18" charset="2"/>
                </a:rPr>
                <a:t>n</a:t>
              </a:r>
              <a:r>
                <a:rPr lang="en-US" altLang="en-US" sz="2000" baseline="-25000" dirty="0" err="1">
                  <a:latin typeface="Symbol" pitchFamily="18" charset="2"/>
                </a:rPr>
                <a:t>m</a:t>
              </a:r>
              <a:r>
                <a:rPr lang="en-US" altLang="en-US" sz="2000" dirty="0" err="1">
                  <a:latin typeface="Symbol" pitchFamily="18" charset="2"/>
                  <a:sym typeface="Symbol" pitchFamily="18" charset="2"/>
                </a:rPr>
                <a:t>n</a:t>
              </a:r>
              <a:r>
                <a:rPr lang="en-US" altLang="en-US" sz="2000" baseline="-25000" dirty="0" err="1">
                  <a:sym typeface="Symbol" pitchFamily="18" charset="2"/>
                </a:rPr>
                <a:t>e</a:t>
              </a:r>
              <a:r>
                <a:rPr lang="en-US" altLang="en-US" sz="2000" dirty="0">
                  <a:sym typeface="Symbol" pitchFamily="18" charset="2"/>
                </a:rPr>
                <a:t>?</a:t>
              </a:r>
              <a:endParaRPr lang="en-US" altLang="en-US" sz="2000" dirty="0">
                <a:latin typeface="Symbol" pitchFamily="18" charset="2"/>
              </a:endParaRPr>
            </a:p>
          </p:txBody>
        </p:sp>
      </p:grpSp>
      <mc:AlternateContent xmlns:mc="http://schemas.openxmlformats.org/markup-compatibility/2006" xmlns:a14="http://schemas.microsoft.com/office/drawing/2010/main">
        <mc:Choice Requires="a14">
          <p:sp>
            <p:nvSpPr>
              <p:cNvPr id="14343" name="TextBox 9"/>
              <p:cNvSpPr txBox="1">
                <a:spLocks noChangeArrowheads="1"/>
              </p:cNvSpPr>
              <p:nvPr/>
            </p:nvSpPr>
            <p:spPr bwMode="auto">
              <a:xfrm>
                <a:off x="7174301" y="1339603"/>
                <a:ext cx="2218531" cy="132343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ts val="1200"/>
                  </a:spcBef>
                </a:pPr>
                <a:r>
                  <a:rPr lang="en-US" altLang="en-US" sz="2000" dirty="0" smtClean="0">
                    <a:solidFill>
                      <a:srgbClr val="660000"/>
                    </a:solidFill>
                  </a:rPr>
                  <a:t>Baseline ~ 500 m</a:t>
                </a:r>
                <a:endParaRPr lang="en-US" altLang="en-US" sz="2000" dirty="0">
                  <a:solidFill>
                    <a:srgbClr val="660000"/>
                  </a:solidFill>
                </a:endParaRPr>
              </a:p>
              <a:p>
                <a:pPr eaLnBrk="1" hangingPunct="1">
                  <a:spcBef>
                    <a:spcPts val="1200"/>
                  </a:spcBef>
                </a:pPr>
                <a14:m>
                  <m:oMath xmlns:m="http://schemas.openxmlformats.org/officeDocument/2006/math">
                    <m:d>
                      <m:dPr>
                        <m:begChr m:val="⟨"/>
                        <m:endChr m:val="⟩"/>
                        <m:ctrlPr>
                          <a:rPr lang="en-US" altLang="en-US" sz="2000" i="1">
                            <a:solidFill>
                              <a:srgbClr val="660000"/>
                            </a:solidFill>
                            <a:latin typeface="Cambria Math"/>
                          </a:rPr>
                        </m:ctrlPr>
                      </m:dPr>
                      <m:e>
                        <m:sSub>
                          <m:sSubPr>
                            <m:ctrlPr>
                              <a:rPr lang="en-US" altLang="en-US" sz="2000" i="1">
                                <a:solidFill>
                                  <a:srgbClr val="660000"/>
                                </a:solidFill>
                                <a:latin typeface="Cambria Math"/>
                              </a:rPr>
                            </m:ctrlPr>
                          </m:sSubPr>
                          <m:e>
                            <m:r>
                              <a:rPr lang="en-US" altLang="en-US" sz="2000" i="1">
                                <a:solidFill>
                                  <a:srgbClr val="660000"/>
                                </a:solidFill>
                                <a:latin typeface="Cambria Math"/>
                              </a:rPr>
                              <m:t>𝐸</m:t>
                            </m:r>
                          </m:e>
                          <m:sub>
                            <m:r>
                              <m:rPr>
                                <m:sty m:val="p"/>
                              </m:rPr>
                              <a:rPr lang="el-GR" altLang="en-US" sz="2000" i="1">
                                <a:solidFill>
                                  <a:srgbClr val="660000"/>
                                </a:solidFill>
                                <a:latin typeface="Cambria Math"/>
                              </a:rPr>
                              <m:t>ν</m:t>
                            </m:r>
                          </m:sub>
                        </m:sSub>
                      </m:e>
                    </m:d>
                  </m:oMath>
                </a14:m>
                <a:r>
                  <a:rPr lang="en-US" altLang="en-US" sz="2000" dirty="0">
                    <a:solidFill>
                      <a:srgbClr val="660000"/>
                    </a:solidFill>
                  </a:rPr>
                  <a:t> ~ 500 MeV </a:t>
                </a:r>
              </a:p>
              <a:p>
                <a:pPr eaLnBrk="1" hangingPunct="1">
                  <a:spcBef>
                    <a:spcPts val="1200"/>
                  </a:spcBef>
                </a:pPr>
                <a:r>
                  <a:rPr lang="en-US" altLang="en-US" sz="2000" dirty="0" smtClean="0">
                    <a:solidFill>
                      <a:srgbClr val="660000"/>
                    </a:solidFill>
                  </a:rPr>
                  <a:t>L/E ~ 1 m/MeV</a:t>
                </a:r>
                <a:endParaRPr lang="en-US" altLang="en-US" sz="2000" dirty="0">
                  <a:solidFill>
                    <a:srgbClr val="660000"/>
                  </a:solidFill>
                </a:endParaRPr>
              </a:p>
            </p:txBody>
          </p:sp>
        </mc:Choice>
        <mc:Fallback xmlns="">
          <p:sp>
            <p:nvSpPr>
              <p:cNvPr id="14343" name="TextBox 9"/>
              <p:cNvSpPr txBox="1">
                <a:spLocks noRot="1" noChangeAspect="1" noMove="1" noResize="1" noEditPoints="1" noAdjustHandles="1" noChangeArrowheads="1" noChangeShapeType="1" noTextEdit="1"/>
              </p:cNvSpPr>
              <p:nvPr/>
            </p:nvSpPr>
            <p:spPr bwMode="auto">
              <a:xfrm>
                <a:off x="7174301" y="1339603"/>
                <a:ext cx="2218531" cy="1323439"/>
              </a:xfrm>
              <a:prstGeom prst="rect">
                <a:avLst/>
              </a:prstGeom>
              <a:blipFill rotWithShape="1">
                <a:blip r:embed="rId4"/>
                <a:stretch>
                  <a:fillRect l="-3022" t="-2304" b="-73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44" name="TextBox 7"/>
              <p:cNvSpPr txBox="1">
                <a:spLocks noChangeArrowheads="1"/>
              </p:cNvSpPr>
              <p:nvPr/>
            </p:nvSpPr>
            <p:spPr bwMode="auto">
              <a:xfrm>
                <a:off x="316869" y="704849"/>
                <a:ext cx="8455355" cy="7351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smtClean="0">
                    <a:solidFill>
                      <a:srgbClr val="2A3674"/>
                    </a:solidFill>
                  </a:rPr>
                  <a:t>MiniBooNE used a </a:t>
                </a:r>
                <a:r>
                  <a:rPr lang="el-GR" altLang="en-US" sz="2000" dirty="0" smtClean="0">
                    <a:solidFill>
                      <a:srgbClr val="2A3674"/>
                    </a:solidFill>
                  </a:rPr>
                  <a:t>π</a:t>
                </a:r>
                <a:r>
                  <a:rPr lang="en-US" altLang="en-US" sz="2000" baseline="30000" dirty="0">
                    <a:solidFill>
                      <a:srgbClr val="2A3674"/>
                    </a:solidFill>
                  </a:rPr>
                  <a:t>+</a:t>
                </a:r>
                <a:r>
                  <a:rPr lang="en-US" altLang="en-US" sz="2000" dirty="0">
                    <a:solidFill>
                      <a:srgbClr val="2A3674"/>
                    </a:solidFill>
                  </a:rPr>
                  <a:t> (</a:t>
                </a:r>
                <a:r>
                  <a:rPr lang="el-GR" altLang="en-US" sz="2000" dirty="0">
                    <a:solidFill>
                      <a:srgbClr val="2A3674"/>
                    </a:solidFill>
                  </a:rPr>
                  <a:t>π</a:t>
                </a:r>
                <a:r>
                  <a:rPr lang="en-US" altLang="en-US" sz="2000" baseline="30000" dirty="0">
                    <a:solidFill>
                      <a:srgbClr val="2A3674"/>
                    </a:solidFill>
                  </a:rPr>
                  <a:t>−</a:t>
                </a:r>
                <a:r>
                  <a:rPr lang="en-US" altLang="en-US" sz="2000" dirty="0">
                    <a:solidFill>
                      <a:srgbClr val="2A3674"/>
                    </a:solidFill>
                  </a:rPr>
                  <a:t>) decay in flight </a:t>
                </a:r>
                <a:r>
                  <a:rPr lang="en-US" altLang="en-US" sz="2000" dirty="0" smtClean="0">
                    <a:solidFill>
                      <a:srgbClr val="2A3674"/>
                    </a:solidFill>
                  </a:rPr>
                  <a:t>beam and a liquid Cherenkov detector to search for  </a:t>
                </a:r>
                <a14:m>
                  <m:oMath xmlns:m="http://schemas.openxmlformats.org/officeDocument/2006/math">
                    <m:sSub>
                      <m:sSubPr>
                        <m:ctrlPr>
                          <a:rPr lang="en-US" altLang="en-US" sz="2000" i="1" smtClean="0">
                            <a:solidFill>
                              <a:srgbClr val="2A3674"/>
                            </a:solidFill>
                            <a:latin typeface="Cambria Math"/>
                          </a:rPr>
                        </m:ctrlPr>
                      </m:sSubPr>
                      <m:e>
                        <m:r>
                          <m:rPr>
                            <m:sty m:val="p"/>
                          </m:rPr>
                          <a:rPr lang="el-GR" altLang="en-US" sz="2000" i="1" smtClean="0">
                            <a:solidFill>
                              <a:srgbClr val="2A3674"/>
                            </a:solidFill>
                            <a:latin typeface="Cambria Math"/>
                          </a:rPr>
                          <m:t>ν</m:t>
                        </m:r>
                      </m:e>
                      <m:sub>
                        <m:r>
                          <a:rPr lang="en-US" altLang="en-US" sz="2000" b="0" i="1" smtClean="0">
                            <a:solidFill>
                              <a:srgbClr val="2A3674"/>
                            </a:solidFill>
                            <a:latin typeface="Cambria Math"/>
                          </a:rPr>
                          <m:t>𝑒</m:t>
                        </m:r>
                      </m:sub>
                    </m:sSub>
                    <m:r>
                      <a:rPr lang="en-US" altLang="en-US" sz="2000" b="0" i="1" smtClean="0">
                        <a:solidFill>
                          <a:srgbClr val="2A3674"/>
                        </a:solidFill>
                        <a:latin typeface="Cambria Math"/>
                      </a:rPr>
                      <m:t> (</m:t>
                    </m:r>
                    <m:sSub>
                      <m:sSubPr>
                        <m:ctrlPr>
                          <a:rPr lang="en-US" altLang="en-US" sz="2000" b="0" i="1" smtClean="0">
                            <a:solidFill>
                              <a:srgbClr val="2A3674"/>
                            </a:solidFill>
                            <a:latin typeface="Cambria Math"/>
                          </a:rPr>
                        </m:ctrlPr>
                      </m:sSubPr>
                      <m:e>
                        <m:acc>
                          <m:accPr>
                            <m:chr m:val="̅"/>
                            <m:ctrlPr>
                              <a:rPr lang="en-US" altLang="en-US" sz="2000" b="0" i="1" smtClean="0">
                                <a:solidFill>
                                  <a:srgbClr val="2A3674"/>
                                </a:solidFill>
                                <a:latin typeface="Cambria Math"/>
                              </a:rPr>
                            </m:ctrlPr>
                          </m:accPr>
                          <m:e>
                            <m:r>
                              <m:rPr>
                                <m:sty m:val="p"/>
                              </m:rPr>
                              <a:rPr lang="el-GR" altLang="en-US" sz="2000" b="0" i="1" smtClean="0">
                                <a:solidFill>
                                  <a:srgbClr val="2A3674"/>
                                </a:solidFill>
                                <a:latin typeface="Cambria Math"/>
                              </a:rPr>
                              <m:t>ν</m:t>
                            </m:r>
                          </m:e>
                        </m:acc>
                      </m:e>
                      <m:sub>
                        <m:r>
                          <a:rPr lang="en-US" altLang="en-US" sz="2000" b="0" i="1" smtClean="0">
                            <a:solidFill>
                              <a:srgbClr val="2A3674"/>
                            </a:solidFill>
                            <a:latin typeface="Cambria Math"/>
                          </a:rPr>
                          <m:t>𝑒</m:t>
                        </m:r>
                      </m:sub>
                    </m:sSub>
                    <m:r>
                      <a:rPr lang="en-US" altLang="en-US" sz="2000" b="0" i="1" smtClean="0">
                        <a:solidFill>
                          <a:srgbClr val="2A3674"/>
                        </a:solidFill>
                        <a:latin typeface="Cambria Math"/>
                      </a:rPr>
                      <m:t>)</m:t>
                    </m:r>
                  </m:oMath>
                </a14:m>
                <a:r>
                  <a:rPr lang="en-US" altLang="en-US" sz="2000" dirty="0" smtClean="0">
                    <a:solidFill>
                      <a:srgbClr val="2A3674"/>
                    </a:solidFill>
                    <a:latin typeface="+mn-lt"/>
                  </a:rPr>
                  <a:t> </a:t>
                </a:r>
                <a:r>
                  <a:rPr lang="en-US" altLang="en-US" sz="2000" dirty="0">
                    <a:solidFill>
                      <a:srgbClr val="2A3674"/>
                    </a:solidFill>
                  </a:rPr>
                  <a:t>appearance in a </a:t>
                </a:r>
                <a14:m>
                  <m:oMath xmlns:m="http://schemas.openxmlformats.org/officeDocument/2006/math">
                    <m:sSub>
                      <m:sSubPr>
                        <m:ctrlPr>
                          <a:rPr lang="en-US" altLang="en-US" sz="2000" i="1">
                            <a:solidFill>
                              <a:srgbClr val="2A3674"/>
                            </a:solidFill>
                            <a:latin typeface="Cambria Math"/>
                          </a:rPr>
                        </m:ctrlPr>
                      </m:sSubPr>
                      <m:e>
                        <m:r>
                          <m:rPr>
                            <m:sty m:val="p"/>
                          </m:rPr>
                          <a:rPr lang="el-GR" altLang="en-US" sz="2000" i="1">
                            <a:solidFill>
                              <a:srgbClr val="2A3674"/>
                            </a:solidFill>
                            <a:latin typeface="Cambria Math"/>
                          </a:rPr>
                          <m:t>ν</m:t>
                        </m:r>
                      </m:e>
                      <m:sub>
                        <m:r>
                          <a:rPr lang="en-US" altLang="en-US" sz="2000" i="1" smtClean="0">
                            <a:solidFill>
                              <a:srgbClr val="2A3674"/>
                            </a:solidFill>
                            <a:latin typeface="Cambria Math"/>
                            <a:ea typeface="Cambria Math"/>
                          </a:rPr>
                          <m:t>𝜇</m:t>
                        </m:r>
                      </m:sub>
                    </m:sSub>
                    <m:r>
                      <a:rPr lang="en-US" altLang="en-US" sz="2000" i="1">
                        <a:solidFill>
                          <a:srgbClr val="2A3674"/>
                        </a:solidFill>
                        <a:latin typeface="Cambria Math"/>
                      </a:rPr>
                      <m:t> (</m:t>
                    </m:r>
                    <m:sSub>
                      <m:sSubPr>
                        <m:ctrlPr>
                          <a:rPr lang="en-US" altLang="en-US" sz="2000" i="1">
                            <a:solidFill>
                              <a:srgbClr val="2A3674"/>
                            </a:solidFill>
                            <a:latin typeface="Cambria Math"/>
                          </a:rPr>
                        </m:ctrlPr>
                      </m:sSubPr>
                      <m:e>
                        <m:acc>
                          <m:accPr>
                            <m:chr m:val="̅"/>
                            <m:ctrlPr>
                              <a:rPr lang="en-US" altLang="en-US" sz="2000" i="1">
                                <a:solidFill>
                                  <a:srgbClr val="2A3674"/>
                                </a:solidFill>
                                <a:latin typeface="Cambria Math"/>
                              </a:rPr>
                            </m:ctrlPr>
                          </m:accPr>
                          <m:e>
                            <m:r>
                              <m:rPr>
                                <m:sty m:val="p"/>
                              </m:rPr>
                              <a:rPr lang="el-GR" altLang="en-US" sz="2000" i="1">
                                <a:solidFill>
                                  <a:srgbClr val="2A3674"/>
                                </a:solidFill>
                                <a:latin typeface="Cambria Math"/>
                              </a:rPr>
                              <m:t>ν</m:t>
                            </m:r>
                          </m:e>
                        </m:acc>
                      </m:e>
                      <m:sub>
                        <m:r>
                          <a:rPr lang="en-US" altLang="en-US" sz="2000" i="1" smtClean="0">
                            <a:solidFill>
                              <a:srgbClr val="2A3674"/>
                            </a:solidFill>
                            <a:latin typeface="Cambria Math"/>
                            <a:ea typeface="Cambria Math"/>
                          </a:rPr>
                          <m:t>𝜇</m:t>
                        </m:r>
                      </m:sub>
                    </m:sSub>
                    <m:r>
                      <a:rPr lang="en-US" altLang="en-US" sz="2000" i="1">
                        <a:solidFill>
                          <a:srgbClr val="2A3674"/>
                        </a:solidFill>
                        <a:latin typeface="Cambria Math"/>
                      </a:rPr>
                      <m:t>)</m:t>
                    </m:r>
                  </m:oMath>
                </a14:m>
                <a:r>
                  <a:rPr lang="en-US" altLang="en-US" sz="2000" dirty="0">
                    <a:solidFill>
                      <a:srgbClr val="2A3674"/>
                    </a:solidFill>
                  </a:rPr>
                  <a:t> beam </a:t>
                </a:r>
              </a:p>
            </p:txBody>
          </p:sp>
        </mc:Choice>
        <mc:Fallback xmlns="">
          <p:sp>
            <p:nvSpPr>
              <p:cNvPr id="14344" name="TextBox 7"/>
              <p:cNvSpPr txBox="1">
                <a:spLocks noRot="1" noChangeAspect="1" noMove="1" noResize="1" noEditPoints="1" noAdjustHandles="1" noChangeArrowheads="1" noChangeShapeType="1" noTextEdit="1"/>
              </p:cNvSpPr>
              <p:nvPr/>
            </p:nvSpPr>
            <p:spPr bwMode="auto">
              <a:xfrm>
                <a:off x="316869" y="704849"/>
                <a:ext cx="8455355" cy="735138"/>
              </a:xfrm>
              <a:prstGeom prst="rect">
                <a:avLst/>
              </a:prstGeom>
              <a:blipFill rotWithShape="1">
                <a:blip r:embed="rId5"/>
                <a:stretch>
                  <a:fillRect l="-793" t="-4167" r="-144" b="-108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5" name="Text Box 3"/>
          <p:cNvSpPr txBox="1">
            <a:spLocks noChangeArrowheads="1"/>
          </p:cNvSpPr>
          <p:nvPr/>
        </p:nvSpPr>
        <p:spPr bwMode="auto">
          <a:xfrm>
            <a:off x="0" y="0"/>
            <a:ext cx="9144000" cy="646113"/>
          </a:xfrm>
          <a:prstGeom prst="rect">
            <a:avLst/>
          </a:prstGeom>
          <a:noFill/>
          <a:ln w="9525">
            <a:noFill/>
            <a:miter lim="800000"/>
            <a:headEnd/>
            <a:tailEnd/>
          </a:ln>
          <a:effectLst/>
        </p:spPr>
        <p:txBody>
          <a:bodyPr>
            <a:spAutoFit/>
          </a:bodyPr>
          <a:lstStyle/>
          <a:p>
            <a:pPr algn="ctr">
              <a:spcBef>
                <a:spcPct val="50000"/>
              </a:spcBef>
              <a:defRPr/>
            </a:pPr>
            <a:r>
              <a:rPr lang="en-US" sz="3600" dirty="0" err="1">
                <a:solidFill>
                  <a:schemeClr val="bg1"/>
                </a:solidFill>
                <a:effectLst>
                  <a:outerShdw blurRad="38100" dist="38100" dir="2700000" algn="tl">
                    <a:srgbClr val="C0C0C0"/>
                  </a:outerShdw>
                </a:effectLst>
                <a:cs typeface="+mn-cs"/>
              </a:rPr>
              <a:t>MiniBooNE</a:t>
            </a:r>
            <a:r>
              <a:rPr lang="en-US" sz="3600" dirty="0">
                <a:solidFill>
                  <a:schemeClr val="bg1"/>
                </a:solidFill>
                <a:effectLst>
                  <a:outerShdw blurRad="38100" dist="38100" dir="2700000" algn="tl">
                    <a:srgbClr val="C0C0C0"/>
                  </a:outerShdw>
                </a:effectLst>
                <a:cs typeface="+mn-cs"/>
              </a:rPr>
              <a:t> </a:t>
            </a:r>
            <a:r>
              <a:rPr lang="el-GR" sz="3600" dirty="0">
                <a:solidFill>
                  <a:schemeClr val="bg1"/>
                </a:solidFill>
                <a:effectLst>
                  <a:outerShdw blurRad="38100" dist="38100" dir="2700000" algn="tl">
                    <a:srgbClr val="C0C0C0"/>
                  </a:outerShdw>
                </a:effectLst>
                <a:cs typeface="+mn-cs"/>
              </a:rPr>
              <a:t>ν</a:t>
            </a:r>
            <a:r>
              <a:rPr lang="el-GR" sz="3600" baseline="-25000" dirty="0">
                <a:solidFill>
                  <a:schemeClr val="bg1"/>
                </a:solidFill>
                <a:effectLst>
                  <a:outerShdw blurRad="38100" dist="38100" dir="2700000" algn="tl">
                    <a:srgbClr val="C0C0C0"/>
                  </a:outerShdw>
                </a:effectLst>
                <a:cs typeface="+mn-cs"/>
              </a:rPr>
              <a:t>μ</a:t>
            </a:r>
            <a:r>
              <a:rPr lang="en-US" sz="3600" dirty="0">
                <a:solidFill>
                  <a:schemeClr val="bg1"/>
                </a:solidFill>
                <a:effectLst>
                  <a:outerShdw blurRad="38100" dist="38100" dir="2700000" algn="tl">
                    <a:srgbClr val="C0C0C0"/>
                  </a:outerShdw>
                </a:effectLst>
                <a:cs typeface="+mn-cs"/>
              </a:rPr>
              <a:t>→</a:t>
            </a:r>
            <a:r>
              <a:rPr lang="el-GR" sz="3600" dirty="0">
                <a:solidFill>
                  <a:schemeClr val="bg1"/>
                </a:solidFill>
                <a:effectLst>
                  <a:outerShdw blurRad="38100" dist="38100" dir="2700000" algn="tl">
                    <a:srgbClr val="C0C0C0"/>
                  </a:outerShdw>
                </a:effectLst>
                <a:cs typeface="+mn-cs"/>
              </a:rPr>
              <a:t> ν</a:t>
            </a:r>
            <a:r>
              <a:rPr lang="en-US" sz="3600" baseline="-25000" dirty="0">
                <a:solidFill>
                  <a:schemeClr val="bg1"/>
                </a:solidFill>
                <a:effectLst>
                  <a:outerShdw blurRad="38100" dist="38100" dir="2700000" algn="tl">
                    <a:srgbClr val="C0C0C0"/>
                  </a:outerShdw>
                </a:effectLst>
                <a:cs typeface="+mn-cs"/>
              </a:rPr>
              <a:t>e</a:t>
            </a:r>
            <a:r>
              <a:rPr lang="en-US" sz="3600" dirty="0">
                <a:solidFill>
                  <a:schemeClr val="bg1"/>
                </a:solidFill>
                <a:effectLst>
                  <a:outerShdw blurRad="38100" dist="38100" dir="2700000" algn="tl">
                    <a:srgbClr val="C0C0C0"/>
                  </a:outerShdw>
                </a:effectLst>
                <a:cs typeface="+mn-cs"/>
              </a:rPr>
              <a:t> Appearance Search</a:t>
            </a:r>
          </a:p>
        </p:txBody>
      </p:sp>
      <p:sp>
        <p:nvSpPr>
          <p:cNvPr id="16" name="TextBox 15"/>
          <p:cNvSpPr txBox="1">
            <a:spLocks noChangeArrowheads="1"/>
          </p:cNvSpPr>
          <p:nvPr/>
        </p:nvSpPr>
        <p:spPr bwMode="auto">
          <a:xfrm>
            <a:off x="2200275" y="4558957"/>
            <a:ext cx="2740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800" dirty="0">
                <a:solidFill>
                  <a:srgbClr val="FF6600"/>
                </a:solidFill>
              </a:rPr>
              <a:t>Event Excess: </a:t>
            </a:r>
            <a:r>
              <a:rPr lang="en-US" sz="1800" dirty="0" smtClean="0">
                <a:solidFill>
                  <a:srgbClr val="FF6600"/>
                </a:solidFill>
              </a:rPr>
              <a:t>162.0 </a:t>
            </a:r>
            <a:r>
              <a:rPr lang="en-US" sz="1800" dirty="0">
                <a:solidFill>
                  <a:srgbClr val="FF6600"/>
                </a:solidFill>
              </a:rPr>
              <a:t>± </a:t>
            </a:r>
            <a:r>
              <a:rPr lang="en-US" sz="1800" dirty="0" smtClean="0">
                <a:solidFill>
                  <a:srgbClr val="FF6600"/>
                </a:solidFill>
              </a:rPr>
              <a:t>47.8</a:t>
            </a:r>
            <a:endParaRPr lang="en-US" sz="1800" dirty="0">
              <a:solidFill>
                <a:srgbClr val="FF6600"/>
              </a:solidFill>
            </a:endParaRPr>
          </a:p>
        </p:txBody>
      </p:sp>
      <p:pic>
        <p:nvPicPr>
          <p:cNvPr id="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6568" y="2924367"/>
            <a:ext cx="3283625" cy="3487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15"/>
          <p:cNvSpPr txBox="1">
            <a:spLocks noChangeArrowheads="1"/>
          </p:cNvSpPr>
          <p:nvPr/>
        </p:nvSpPr>
        <p:spPr bwMode="auto">
          <a:xfrm>
            <a:off x="513453" y="3196424"/>
            <a:ext cx="4972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600" dirty="0" err="1" smtClean="0">
                <a:solidFill>
                  <a:srgbClr val="B0BB8B"/>
                </a:solidFill>
              </a:rPr>
              <a:t>Phys.Rev.Lett</a:t>
            </a:r>
            <a:r>
              <a:rPr lang="en-US" sz="1600" dirty="0">
                <a:solidFill>
                  <a:srgbClr val="B0BB8B"/>
                </a:solidFill>
              </a:rPr>
              <a:t>. 110, 161801 (2013)</a:t>
            </a:r>
          </a:p>
        </p:txBody>
      </p:sp>
      <p:sp>
        <p:nvSpPr>
          <p:cNvPr id="13" name="TextBox 10"/>
          <p:cNvSpPr txBox="1">
            <a:spLocks noChangeArrowheads="1"/>
          </p:cNvSpPr>
          <p:nvPr/>
        </p:nvSpPr>
        <p:spPr bwMode="auto">
          <a:xfrm>
            <a:off x="6162775" y="4143459"/>
            <a:ext cx="2272420" cy="1569660"/>
          </a:xfrm>
          <a:prstGeom prst="rect">
            <a:avLst/>
          </a:prstGeom>
          <a:solidFill>
            <a:schemeClr val="bg1">
              <a:alpha val="65000"/>
            </a:schemeClr>
          </a:solidFill>
          <a:ln>
            <a:noFill/>
          </a:ln>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dirty="0" smtClean="0">
                <a:solidFill>
                  <a:srgbClr val="FF6600"/>
                </a:solidFill>
              </a:rPr>
              <a:t>Excess?  Yes, but it’s not </a:t>
            </a:r>
            <a:r>
              <a:rPr lang="en-US" dirty="0">
                <a:solidFill>
                  <a:srgbClr val="FF6600"/>
                </a:solidFill>
              </a:rPr>
              <a:t>v</a:t>
            </a:r>
            <a:r>
              <a:rPr lang="en-US" dirty="0" smtClean="0">
                <a:solidFill>
                  <a:srgbClr val="FF6600"/>
                </a:solidFill>
              </a:rPr>
              <a:t>ery </a:t>
            </a:r>
            <a:r>
              <a:rPr lang="en-US" dirty="0">
                <a:solidFill>
                  <a:srgbClr val="FF6600"/>
                </a:solidFill>
              </a:rPr>
              <a:t>c</a:t>
            </a:r>
            <a:r>
              <a:rPr lang="en-US" dirty="0" smtClean="0">
                <a:solidFill>
                  <a:srgbClr val="FF6600"/>
                </a:solidFill>
              </a:rPr>
              <a:t>onsistent </a:t>
            </a:r>
            <a:r>
              <a:rPr lang="en-US" dirty="0">
                <a:solidFill>
                  <a:srgbClr val="FF6600"/>
                </a:solidFill>
              </a:rPr>
              <a:t>with </a:t>
            </a:r>
            <a:r>
              <a:rPr lang="en-US" dirty="0" smtClean="0">
                <a:solidFill>
                  <a:srgbClr val="FF6600"/>
                </a:solidFill>
              </a:rPr>
              <a:t>LSND</a:t>
            </a:r>
            <a:endParaRPr lang="en-US" dirty="0">
              <a:solidFill>
                <a:srgbClr val="FF6600"/>
              </a:solidFill>
            </a:endParaRPr>
          </a:p>
        </p:txBody>
      </p:sp>
    </p:spTree>
    <p:extLst>
      <p:ext uri="{BB962C8B-B14F-4D97-AF65-F5344CB8AC3E}">
        <p14:creationId xmlns:p14="http://schemas.microsoft.com/office/powerpoint/2010/main" val="163150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3"/>
          <p:cNvSpPr txBox="1">
            <a:spLocks noChangeArrowheads="1"/>
          </p:cNvSpPr>
          <p:nvPr/>
        </p:nvSpPr>
        <p:spPr bwMode="auto">
          <a:xfrm>
            <a:off x="914400" y="0"/>
            <a:ext cx="7315200" cy="641350"/>
          </a:xfrm>
          <a:prstGeom prst="rect">
            <a:avLst/>
          </a:prstGeom>
          <a:noFill/>
          <a:ln w="9525">
            <a:noFill/>
            <a:miter lim="800000"/>
            <a:headEnd/>
            <a:tailEnd/>
          </a:ln>
          <a:effectLst/>
        </p:spPr>
        <p:txBody>
          <a:bodyPr>
            <a:spAutoFit/>
          </a:bodyPr>
          <a:lstStyle/>
          <a:p>
            <a:pPr algn="ctr">
              <a:spcBef>
                <a:spcPct val="50000"/>
              </a:spcBef>
              <a:defRPr/>
            </a:pPr>
            <a:r>
              <a:rPr lang="en-US" sz="3600" dirty="0">
                <a:solidFill>
                  <a:schemeClr val="bg1"/>
                </a:solidFill>
                <a:effectLst>
                  <a:outerShdw blurRad="38100" dist="38100" dir="2700000" algn="tl">
                    <a:srgbClr val="C0C0C0"/>
                  </a:outerShdw>
                </a:effectLst>
                <a:cs typeface="+mn-cs"/>
              </a:rPr>
              <a:t>Gallium Anomaly (</a:t>
            </a:r>
            <a:r>
              <a:rPr lang="el-GR" sz="3600" dirty="0">
                <a:solidFill>
                  <a:schemeClr val="bg1"/>
                </a:solidFill>
                <a:effectLst>
                  <a:outerShdw blurRad="38100" dist="38100" dir="2700000" algn="tl">
                    <a:srgbClr val="C0C0C0"/>
                  </a:outerShdw>
                </a:effectLst>
                <a:cs typeface="+mn-cs"/>
              </a:rPr>
              <a:t>ν</a:t>
            </a:r>
            <a:r>
              <a:rPr lang="en-US" sz="3600" baseline="-25000" dirty="0">
                <a:solidFill>
                  <a:schemeClr val="bg1"/>
                </a:solidFill>
                <a:effectLst>
                  <a:outerShdw blurRad="38100" dist="38100" dir="2700000" algn="tl">
                    <a:srgbClr val="C0C0C0"/>
                  </a:outerShdw>
                </a:effectLst>
                <a:cs typeface="+mn-cs"/>
              </a:rPr>
              <a:t>e</a:t>
            </a:r>
            <a:r>
              <a:rPr lang="en-US" sz="3600" dirty="0">
                <a:solidFill>
                  <a:schemeClr val="bg1"/>
                </a:solidFill>
                <a:effectLst>
                  <a:outerShdw blurRad="38100" dist="38100" dir="2700000" algn="tl">
                    <a:srgbClr val="C0C0C0"/>
                  </a:outerShdw>
                </a:effectLst>
                <a:cs typeface="+mn-cs"/>
              </a:rPr>
              <a:t> Disappearance)</a:t>
            </a:r>
          </a:p>
        </p:txBody>
      </p:sp>
      <p:sp>
        <p:nvSpPr>
          <p:cNvPr id="18435" name="TextBox 3"/>
          <p:cNvSpPr txBox="1">
            <a:spLocks noChangeArrowheads="1"/>
          </p:cNvSpPr>
          <p:nvPr/>
        </p:nvSpPr>
        <p:spPr bwMode="auto">
          <a:xfrm>
            <a:off x="679010" y="746125"/>
            <a:ext cx="764112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a:solidFill>
                  <a:srgbClr val="2A3674"/>
                </a:solidFill>
              </a:rPr>
              <a:t>The solar radiochemical detectors GALLEX and SAGE used intense </a:t>
            </a:r>
            <a:r>
              <a:rPr lang="en-US" altLang="en-US" sz="2000" dirty="0" smtClean="0">
                <a:solidFill>
                  <a:srgbClr val="2A3674"/>
                </a:solidFill>
              </a:rPr>
              <a:t>electron capture </a:t>
            </a:r>
            <a:r>
              <a:rPr lang="en-US" altLang="en-US" sz="2000" dirty="0">
                <a:solidFill>
                  <a:srgbClr val="2A3674"/>
                </a:solidFill>
              </a:rPr>
              <a:t>sources (</a:t>
            </a:r>
            <a:r>
              <a:rPr lang="en-US" altLang="en-US" sz="2000" baseline="30000" dirty="0">
                <a:solidFill>
                  <a:srgbClr val="2A3674"/>
                </a:solidFill>
              </a:rPr>
              <a:t>51</a:t>
            </a:r>
            <a:r>
              <a:rPr lang="en-US" altLang="en-US" sz="2000" dirty="0">
                <a:solidFill>
                  <a:srgbClr val="2A3674"/>
                </a:solidFill>
              </a:rPr>
              <a:t>Cr and </a:t>
            </a:r>
            <a:r>
              <a:rPr lang="en-US" altLang="en-US" sz="2000" baseline="30000" dirty="0">
                <a:solidFill>
                  <a:srgbClr val="2A3674"/>
                </a:solidFill>
              </a:rPr>
              <a:t>37</a:t>
            </a:r>
            <a:r>
              <a:rPr lang="en-US" altLang="en-US" sz="2000" dirty="0">
                <a:solidFill>
                  <a:srgbClr val="2A3674"/>
                </a:solidFill>
              </a:rPr>
              <a:t>Ar) to “calibrate” the </a:t>
            </a:r>
            <a:r>
              <a:rPr lang="el-GR" altLang="en-US" sz="2000" dirty="0">
                <a:solidFill>
                  <a:srgbClr val="2A3674"/>
                </a:solidFill>
              </a:rPr>
              <a:t>ν</a:t>
            </a:r>
            <a:r>
              <a:rPr lang="en-US" altLang="en-US" sz="2000" baseline="-25000" dirty="0" smtClean="0">
                <a:solidFill>
                  <a:srgbClr val="2A3674"/>
                </a:solidFill>
              </a:rPr>
              <a:t>e</a:t>
            </a:r>
            <a:r>
              <a:rPr lang="en-US" altLang="en-US" sz="2000" baseline="30000" dirty="0" smtClean="0">
                <a:solidFill>
                  <a:srgbClr val="2A3674"/>
                </a:solidFill>
              </a:rPr>
              <a:t>71</a:t>
            </a:r>
            <a:r>
              <a:rPr lang="en-US" altLang="en-US" sz="2000" dirty="0" smtClean="0">
                <a:solidFill>
                  <a:srgbClr val="2A3674"/>
                </a:solidFill>
              </a:rPr>
              <a:t>Ga interaction/detection rate.</a:t>
            </a:r>
            <a:endParaRPr lang="en-US" altLang="en-US" sz="2000" dirty="0">
              <a:solidFill>
                <a:srgbClr val="2A3674"/>
              </a:solidFill>
            </a:endParaRPr>
          </a:p>
        </p:txBody>
      </p:sp>
      <p:sp>
        <p:nvSpPr>
          <p:cNvPr id="11" name="Footer Placeholder 10"/>
          <p:cNvSpPr>
            <a:spLocks noGrp="1"/>
          </p:cNvSpPr>
          <p:nvPr>
            <p:ph type="ftr" sz="quarter" idx="11"/>
          </p:nvPr>
        </p:nvSpPr>
        <p:spPr/>
        <p:txBody>
          <a:bodyPr/>
          <a:lstStyle/>
          <a:p>
            <a:pPr>
              <a:defRPr/>
            </a:pPr>
            <a:r>
              <a:rPr lang="en-US"/>
              <a:t>Jonathan Link</a:t>
            </a:r>
          </a:p>
        </p:txBody>
      </p:sp>
      <p:sp>
        <p:nvSpPr>
          <p:cNvPr id="10" name="TextBox 15"/>
          <p:cNvSpPr txBox="1">
            <a:spLocks noChangeArrowheads="1"/>
          </p:cNvSpPr>
          <p:nvPr/>
        </p:nvSpPr>
        <p:spPr bwMode="auto">
          <a:xfrm>
            <a:off x="341108" y="5865459"/>
            <a:ext cx="422692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600" dirty="0" err="1" smtClean="0">
                <a:solidFill>
                  <a:srgbClr val="B0BB8B"/>
                </a:solidFill>
              </a:rPr>
              <a:t>Giunti</a:t>
            </a:r>
            <a:r>
              <a:rPr lang="en-US" altLang="en-US" sz="1600" dirty="0" smtClean="0">
                <a:solidFill>
                  <a:srgbClr val="B0BB8B"/>
                </a:solidFill>
              </a:rPr>
              <a:t> &amp; </a:t>
            </a:r>
            <a:r>
              <a:rPr lang="en-US" altLang="en-US" sz="1600" dirty="0" err="1" smtClean="0">
                <a:solidFill>
                  <a:srgbClr val="B0BB8B"/>
                </a:solidFill>
              </a:rPr>
              <a:t>Laveder</a:t>
            </a:r>
            <a:r>
              <a:rPr lang="en-US" altLang="en-US" sz="1600" dirty="0">
                <a:solidFill>
                  <a:srgbClr val="B0BB8B"/>
                </a:solidFill>
              </a:rPr>
              <a:t>,</a:t>
            </a:r>
            <a:r>
              <a:rPr lang="en-US" altLang="en-US" sz="1600" dirty="0" smtClean="0">
                <a:solidFill>
                  <a:srgbClr val="B0BB8B"/>
                </a:solidFill>
              </a:rPr>
              <a:t> Phys.Rev.C83, 065504 </a:t>
            </a:r>
            <a:r>
              <a:rPr lang="en-US" altLang="en-US" sz="1600" dirty="0">
                <a:solidFill>
                  <a:srgbClr val="B0BB8B"/>
                </a:solidFill>
              </a:rPr>
              <a:t>(</a:t>
            </a:r>
            <a:r>
              <a:rPr lang="en-US" altLang="en-US" sz="1600" dirty="0" smtClean="0">
                <a:solidFill>
                  <a:srgbClr val="B0BB8B"/>
                </a:solidFill>
              </a:rPr>
              <a:t>2011)</a:t>
            </a:r>
            <a:endParaRPr lang="en-US" altLang="en-US" sz="1600" dirty="0">
              <a:solidFill>
                <a:srgbClr val="B0BB8B"/>
              </a:solidFill>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707" y="3033976"/>
            <a:ext cx="4022725" cy="2852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446" y="2172831"/>
            <a:ext cx="4196622" cy="4092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5"/>
          <p:cNvSpPr txBox="1">
            <a:spLocks noChangeArrowheads="1"/>
          </p:cNvSpPr>
          <p:nvPr/>
        </p:nvSpPr>
        <p:spPr bwMode="auto">
          <a:xfrm>
            <a:off x="5386812" y="1850105"/>
            <a:ext cx="37571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600" dirty="0" err="1" smtClean="0">
                <a:solidFill>
                  <a:srgbClr val="B0BB8B"/>
                </a:solidFill>
              </a:rPr>
              <a:t>Giunti</a:t>
            </a:r>
            <a:r>
              <a:rPr lang="en-US" altLang="en-US" sz="1600" dirty="0">
                <a:solidFill>
                  <a:srgbClr val="B0BB8B"/>
                </a:solidFill>
              </a:rPr>
              <a:t> </a:t>
            </a:r>
            <a:r>
              <a:rPr lang="en-US" altLang="en-US" sz="1600" i="1" dirty="0" smtClean="0">
                <a:solidFill>
                  <a:srgbClr val="B0BB8B"/>
                </a:solidFill>
              </a:rPr>
              <a:t>et al.</a:t>
            </a:r>
            <a:r>
              <a:rPr lang="en-US" altLang="en-US" sz="1600" dirty="0" smtClean="0">
                <a:solidFill>
                  <a:srgbClr val="B0BB8B"/>
                </a:solidFill>
              </a:rPr>
              <a:t>, Phys.Rev.D86, 113014 </a:t>
            </a:r>
            <a:r>
              <a:rPr lang="en-US" altLang="en-US" sz="1600" dirty="0">
                <a:solidFill>
                  <a:srgbClr val="B0BB8B"/>
                </a:solidFill>
              </a:rPr>
              <a:t>(</a:t>
            </a:r>
            <a:r>
              <a:rPr lang="en-US" altLang="en-US" sz="1600" dirty="0" smtClean="0">
                <a:solidFill>
                  <a:srgbClr val="B0BB8B"/>
                </a:solidFill>
              </a:rPr>
              <a:t>2012)</a:t>
            </a:r>
            <a:endParaRPr lang="en-US" altLang="en-US" sz="1600" dirty="0">
              <a:solidFill>
                <a:srgbClr val="B0BB8B"/>
              </a:solidFill>
            </a:endParaRPr>
          </a:p>
        </p:txBody>
      </p:sp>
      <p:sp>
        <p:nvSpPr>
          <p:cNvPr id="14" name="TextBox 3"/>
          <p:cNvSpPr txBox="1">
            <a:spLocks noChangeArrowheads="1"/>
          </p:cNvSpPr>
          <p:nvPr/>
        </p:nvSpPr>
        <p:spPr bwMode="auto">
          <a:xfrm>
            <a:off x="679010" y="1866989"/>
            <a:ext cx="396671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smtClean="0">
                <a:solidFill>
                  <a:srgbClr val="660000"/>
                </a:solidFill>
              </a:rPr>
              <a:t>A reanalysis, based on new cross section calculations, suggests that were too few events.</a:t>
            </a:r>
            <a:endParaRPr lang="en-US" altLang="en-US" sz="2000" dirty="0">
              <a:solidFill>
                <a:srgbClr val="660000"/>
              </a:solidFill>
            </a:endParaRPr>
          </a:p>
        </p:txBody>
      </p:sp>
    </p:spTree>
    <p:extLst>
      <p:ext uri="{BB962C8B-B14F-4D97-AF65-F5344CB8AC3E}">
        <p14:creationId xmlns:p14="http://schemas.microsoft.com/office/powerpoint/2010/main" val="28193181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5820" y="2797134"/>
            <a:ext cx="5133975"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43" name="Text Box 3"/>
          <p:cNvSpPr txBox="1">
            <a:spLocks noChangeArrowheads="1"/>
          </p:cNvSpPr>
          <p:nvPr/>
        </p:nvSpPr>
        <p:spPr bwMode="auto">
          <a:xfrm>
            <a:off x="914400" y="0"/>
            <a:ext cx="7315200" cy="646331"/>
          </a:xfrm>
          <a:prstGeom prst="rect">
            <a:avLst/>
          </a:prstGeom>
          <a:noFill/>
          <a:ln w="9525">
            <a:noFill/>
            <a:miter lim="800000"/>
            <a:headEnd/>
            <a:tailEnd/>
          </a:ln>
          <a:effectLst/>
        </p:spPr>
        <p:txBody>
          <a:bodyPr>
            <a:spAutoFit/>
          </a:bodyPr>
          <a:lstStyle/>
          <a:p>
            <a:pPr algn="ctr">
              <a:spcBef>
                <a:spcPct val="50000"/>
              </a:spcBef>
              <a:defRPr/>
            </a:pPr>
            <a:r>
              <a:rPr lang="en-US" sz="3600" dirty="0">
                <a:solidFill>
                  <a:schemeClr val="bg1"/>
                </a:solidFill>
                <a:effectLst>
                  <a:outerShdw blurRad="38100" dist="38100" dir="2700000" algn="tl">
                    <a:srgbClr val="C0C0C0"/>
                  </a:outerShdw>
                </a:effectLst>
                <a:cs typeface="+mn-cs"/>
              </a:rPr>
              <a:t>Reactor </a:t>
            </a:r>
            <a:r>
              <a:rPr lang="en-US" sz="3600" dirty="0">
                <a:solidFill>
                  <a:schemeClr val="bg1"/>
                </a:solidFill>
                <a:effectLst>
                  <a:outerShdw blurRad="38100" dist="38100" dir="2700000" algn="tl">
                    <a:srgbClr val="C0C0C0"/>
                  </a:outerShdw>
                </a:effectLst>
              </a:rPr>
              <a:t>Anomaly </a:t>
            </a:r>
            <a:r>
              <a:rPr lang="en-US" sz="3600" dirty="0" smtClean="0">
                <a:solidFill>
                  <a:schemeClr val="bg1"/>
                </a:solidFill>
                <a:effectLst>
                  <a:outerShdw blurRad="38100" dist="38100" dir="2700000" algn="tl">
                    <a:srgbClr val="C0C0C0"/>
                  </a:outerShdw>
                </a:effectLst>
              </a:rPr>
              <a:t>(</a:t>
            </a:r>
            <a:r>
              <a:rPr lang="el-GR" sz="3600" dirty="0" smtClean="0">
                <a:solidFill>
                  <a:schemeClr val="bg1"/>
                </a:solidFill>
                <a:effectLst>
                  <a:outerShdw blurRad="38100" dist="38100" dir="2700000" algn="tl">
                    <a:srgbClr val="C0C0C0"/>
                  </a:outerShdw>
                </a:effectLst>
              </a:rPr>
              <a:t>ν</a:t>
            </a:r>
            <a:r>
              <a:rPr lang="en-US" sz="3600" baseline="-25000" dirty="0">
                <a:solidFill>
                  <a:schemeClr val="bg1"/>
                </a:solidFill>
                <a:effectLst>
                  <a:outerShdw blurRad="38100" dist="38100" dir="2700000" algn="tl">
                    <a:srgbClr val="C0C0C0"/>
                  </a:outerShdw>
                </a:effectLst>
              </a:rPr>
              <a:t>e</a:t>
            </a:r>
            <a:r>
              <a:rPr lang="en-US" sz="3600" dirty="0">
                <a:solidFill>
                  <a:schemeClr val="bg1"/>
                </a:solidFill>
                <a:effectLst>
                  <a:outerShdw blurRad="38100" dist="38100" dir="2700000" algn="tl">
                    <a:srgbClr val="C0C0C0"/>
                  </a:outerShdw>
                </a:effectLst>
              </a:rPr>
              <a:t> Disappearance</a:t>
            </a:r>
            <a:r>
              <a:rPr lang="en-US" sz="3600" dirty="0" smtClean="0">
                <a:solidFill>
                  <a:schemeClr val="bg1"/>
                </a:solidFill>
                <a:effectLst>
                  <a:outerShdw blurRad="38100" dist="38100" dir="2700000" algn="tl">
                    <a:srgbClr val="C0C0C0"/>
                  </a:outerShdw>
                </a:effectLst>
              </a:rPr>
              <a:t>)</a:t>
            </a:r>
            <a:endParaRPr lang="en-US" sz="3600" dirty="0">
              <a:solidFill>
                <a:schemeClr val="bg1"/>
              </a:solidFill>
              <a:effectLst>
                <a:outerShdw blurRad="38100" dist="38100" dir="2700000" algn="tl">
                  <a:srgbClr val="C0C0C0"/>
                </a:outerShdw>
              </a:effectLst>
            </a:endParaRPr>
          </a:p>
        </p:txBody>
      </p:sp>
      <mc:AlternateContent xmlns:mc="http://schemas.openxmlformats.org/markup-compatibility/2006" xmlns:a14="http://schemas.microsoft.com/office/drawing/2010/main">
        <mc:Choice Requires="a14">
          <p:sp>
            <p:nvSpPr>
              <p:cNvPr id="20483" name="TextBox 3"/>
              <p:cNvSpPr txBox="1">
                <a:spLocks noChangeArrowheads="1"/>
              </p:cNvSpPr>
              <p:nvPr/>
            </p:nvSpPr>
            <p:spPr bwMode="auto">
              <a:xfrm>
                <a:off x="4246076" y="845717"/>
                <a:ext cx="4562946" cy="163121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smtClean="0">
                    <a:solidFill>
                      <a:srgbClr val="2A3674"/>
                    </a:solidFill>
                    <a:latin typeface="+mn-lt"/>
                  </a:rPr>
                  <a:t>Recent calculations of </a:t>
                </a:r>
                <a:r>
                  <a:rPr lang="en-US" altLang="en-US" sz="2000" dirty="0">
                    <a:solidFill>
                      <a:srgbClr val="2A3674"/>
                    </a:solidFill>
                    <a:latin typeface="+mn-lt"/>
                  </a:rPr>
                  <a:t>the reactor </a:t>
                </a:r>
                <a14:m>
                  <m:oMath xmlns:m="http://schemas.openxmlformats.org/officeDocument/2006/math">
                    <m:sSub>
                      <m:sSubPr>
                        <m:ctrlPr>
                          <a:rPr lang="en-US" altLang="en-US" sz="2000" i="1" smtClean="0">
                            <a:solidFill>
                              <a:srgbClr val="2A3674"/>
                            </a:solidFill>
                            <a:latin typeface="Cambria Math"/>
                          </a:rPr>
                        </m:ctrlPr>
                      </m:sSubPr>
                      <m:e>
                        <m:acc>
                          <m:accPr>
                            <m:chr m:val="̅"/>
                            <m:ctrlPr>
                              <a:rPr lang="en-US" altLang="en-US" sz="2000" i="1" smtClean="0">
                                <a:solidFill>
                                  <a:srgbClr val="2A3674"/>
                                </a:solidFill>
                                <a:latin typeface="Cambria Math"/>
                              </a:rPr>
                            </m:ctrlPr>
                          </m:accPr>
                          <m:e>
                            <m:r>
                              <m:rPr>
                                <m:sty m:val="p"/>
                              </m:rPr>
                              <a:rPr lang="el-GR" altLang="en-US" sz="2000" i="1" smtClean="0">
                                <a:solidFill>
                                  <a:srgbClr val="2A3674"/>
                                </a:solidFill>
                                <a:latin typeface="Cambria Math"/>
                              </a:rPr>
                              <m:t>ν</m:t>
                            </m:r>
                          </m:e>
                        </m:acc>
                      </m:e>
                      <m:sub>
                        <m:r>
                          <a:rPr lang="en-US" altLang="en-US" sz="2000" b="0" i="1" smtClean="0">
                            <a:solidFill>
                              <a:srgbClr val="2A3674"/>
                            </a:solidFill>
                            <a:latin typeface="Cambria Math"/>
                          </a:rPr>
                          <m:t>𝑒</m:t>
                        </m:r>
                      </m:sub>
                    </m:sSub>
                  </m:oMath>
                </a14:m>
                <a:r>
                  <a:rPr lang="en-US" altLang="en-US" sz="2000" dirty="0" smtClean="0">
                    <a:solidFill>
                      <a:srgbClr val="2A3674"/>
                    </a:solidFill>
                    <a:latin typeface="+mn-lt"/>
                  </a:rPr>
                  <a:t> flux and spectrum </a:t>
                </a:r>
                <a:r>
                  <a:rPr lang="en-US" altLang="en-US" sz="2000" dirty="0">
                    <a:solidFill>
                      <a:srgbClr val="2A3674"/>
                    </a:solidFill>
                    <a:latin typeface="+mn-lt"/>
                  </a:rPr>
                  <a:t>predict a </a:t>
                </a:r>
                <a:r>
                  <a:rPr lang="en-US" altLang="en-US" sz="2000" dirty="0" smtClean="0">
                    <a:solidFill>
                      <a:srgbClr val="2A3674"/>
                    </a:solidFill>
                    <a:latin typeface="+mn-lt"/>
                  </a:rPr>
                  <a:t>higher rate </a:t>
                </a:r>
                <a:r>
                  <a:rPr lang="en-US" altLang="en-US" sz="2000" dirty="0">
                    <a:solidFill>
                      <a:srgbClr val="2A3674"/>
                    </a:solidFill>
                    <a:latin typeface="+mn-lt"/>
                  </a:rPr>
                  <a:t>than the </a:t>
                </a:r>
                <a:r>
                  <a:rPr lang="en-US" altLang="en-US" sz="2000" dirty="0" smtClean="0">
                    <a:solidFill>
                      <a:srgbClr val="2A3674"/>
                    </a:solidFill>
                    <a:latin typeface="+mn-lt"/>
                  </a:rPr>
                  <a:t>earlier calculation</a:t>
                </a:r>
                <a:r>
                  <a:rPr lang="en-US" altLang="en-US" sz="2000" dirty="0" smtClean="0">
                    <a:latin typeface="+mn-lt"/>
                  </a:rPr>
                  <a:t>.  </a:t>
                </a:r>
                <a:r>
                  <a:rPr lang="en-US" altLang="en-US" sz="2000" dirty="0" smtClean="0">
                    <a:solidFill>
                      <a:srgbClr val="2A3674"/>
                    </a:solidFill>
                    <a:latin typeface="+mn-lt"/>
                  </a:rPr>
                  <a:t>This resulted is an apparent deficit of reactor neutrinos across all experiments.</a:t>
                </a:r>
                <a:endParaRPr lang="en-US" altLang="en-US" sz="2000" dirty="0">
                  <a:latin typeface="+mn-lt"/>
                </a:endParaRPr>
              </a:p>
            </p:txBody>
          </p:sp>
        </mc:Choice>
        <mc:Fallback xmlns="">
          <p:sp>
            <p:nvSpPr>
              <p:cNvPr id="20483" name="TextBox 3"/>
              <p:cNvSpPr txBox="1">
                <a:spLocks noRot="1" noChangeAspect="1" noMove="1" noResize="1" noEditPoints="1" noAdjustHandles="1" noChangeArrowheads="1" noChangeShapeType="1" noTextEdit="1"/>
              </p:cNvSpPr>
              <p:nvPr/>
            </p:nvSpPr>
            <p:spPr bwMode="auto">
              <a:xfrm>
                <a:off x="4246076" y="845717"/>
                <a:ext cx="4562946" cy="1631216"/>
              </a:xfrm>
              <a:prstGeom prst="rect">
                <a:avLst/>
              </a:prstGeom>
              <a:blipFill rotWithShape="1">
                <a:blip r:embed="rId3"/>
                <a:stretch>
                  <a:fillRect l="-1471" t="-1873" r="-1738" b="-599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0" name="Footer Placeholder 9"/>
          <p:cNvSpPr>
            <a:spLocks noGrp="1"/>
          </p:cNvSpPr>
          <p:nvPr>
            <p:ph type="ftr" sz="quarter" idx="11"/>
          </p:nvPr>
        </p:nvSpPr>
        <p:spPr/>
        <p:txBody>
          <a:bodyPr/>
          <a:lstStyle/>
          <a:p>
            <a:pPr>
              <a:defRPr/>
            </a:pPr>
            <a:r>
              <a:rPr lang="en-US"/>
              <a:t>Jonathan Link</a:t>
            </a:r>
          </a:p>
        </p:txBody>
      </p:sp>
      <p:sp>
        <p:nvSpPr>
          <p:cNvPr id="12" name="TextBox 11"/>
          <p:cNvSpPr txBox="1">
            <a:spLocks noChangeArrowheads="1"/>
          </p:cNvSpPr>
          <p:nvPr/>
        </p:nvSpPr>
        <p:spPr bwMode="auto">
          <a:xfrm>
            <a:off x="4747966" y="2605489"/>
            <a:ext cx="39036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600" dirty="0">
                <a:solidFill>
                  <a:srgbClr val="B0BB8B"/>
                </a:solidFill>
              </a:rPr>
              <a:t>Mention </a:t>
            </a:r>
            <a:r>
              <a:rPr lang="en-US" altLang="en-US" sz="1600" i="1" dirty="0">
                <a:solidFill>
                  <a:srgbClr val="B0BB8B"/>
                </a:solidFill>
              </a:rPr>
              <a:t>et al.</a:t>
            </a:r>
            <a:r>
              <a:rPr lang="en-US" altLang="en-US" sz="1600" dirty="0">
                <a:solidFill>
                  <a:srgbClr val="B0BB8B"/>
                </a:solidFill>
              </a:rPr>
              <a:t>, Phys.Rev.D83 073006 (2011)</a:t>
            </a:r>
          </a:p>
        </p:txBody>
      </p:sp>
      <p:sp>
        <p:nvSpPr>
          <p:cNvPr id="13" name="TextBox 12"/>
          <p:cNvSpPr txBox="1">
            <a:spLocks noChangeArrowheads="1"/>
          </p:cNvSpPr>
          <p:nvPr/>
        </p:nvSpPr>
        <p:spPr bwMode="auto">
          <a:xfrm>
            <a:off x="6409363" y="5417261"/>
            <a:ext cx="2103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a:solidFill>
                  <a:srgbClr val="729FC4"/>
                </a:solidFill>
              </a:rPr>
              <a:t>Rate only analysis</a:t>
            </a:r>
          </a:p>
        </p:txBody>
      </p:sp>
      <p:cxnSp>
        <p:nvCxnSpPr>
          <p:cNvPr id="11" name="Straight Connector 10"/>
          <p:cNvCxnSpPr/>
          <p:nvPr/>
        </p:nvCxnSpPr>
        <p:spPr>
          <a:xfrm>
            <a:off x="4663825" y="227013"/>
            <a:ext cx="228600" cy="0"/>
          </a:xfrm>
          <a:prstGeom prst="line">
            <a:avLst/>
          </a:prstGeom>
          <a:ln w="22225">
            <a:solidFill>
              <a:schemeClr val="accent3">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54300" y="215900"/>
            <a:ext cx="2286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645" y="728020"/>
            <a:ext cx="3711969" cy="5690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p:nvCxnSpPr>
        <p:spPr>
          <a:xfrm>
            <a:off x="1973629" y="773293"/>
            <a:ext cx="0" cy="5285232"/>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477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38" y="1527580"/>
            <a:ext cx="3768014" cy="4834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Jonathan Link</a:t>
            </a:r>
            <a:endParaRPr lang="en-US"/>
          </a:p>
        </p:txBody>
      </p:sp>
      <p:sp>
        <p:nvSpPr>
          <p:cNvPr id="5" name="Text Box 3"/>
          <p:cNvSpPr txBox="1">
            <a:spLocks noChangeArrowheads="1"/>
          </p:cNvSpPr>
          <p:nvPr/>
        </p:nvSpPr>
        <p:spPr bwMode="auto">
          <a:xfrm>
            <a:off x="914400" y="0"/>
            <a:ext cx="7315200" cy="641350"/>
          </a:xfrm>
          <a:prstGeom prst="rect">
            <a:avLst/>
          </a:prstGeom>
          <a:noFill/>
          <a:ln w="9525">
            <a:noFill/>
            <a:miter lim="800000"/>
            <a:headEnd/>
            <a:tailEnd/>
          </a:ln>
          <a:effectLst/>
        </p:spPr>
        <p:txBody>
          <a:bodyPr>
            <a:spAutoFit/>
          </a:bodyPr>
          <a:lstStyle/>
          <a:p>
            <a:pPr algn="ctr">
              <a:spcBef>
                <a:spcPct val="50000"/>
              </a:spcBef>
              <a:defRPr/>
            </a:pPr>
            <a:r>
              <a:rPr lang="en-US" sz="3600" dirty="0" smtClean="0">
                <a:solidFill>
                  <a:schemeClr val="bg1"/>
                </a:solidFill>
                <a:effectLst>
                  <a:outerShdw blurRad="38100" dist="38100" dir="2700000" algn="tl">
                    <a:srgbClr val="C0C0C0"/>
                  </a:outerShdw>
                </a:effectLst>
                <a:cs typeface="+mn-cs"/>
              </a:rPr>
              <a:t>T2K Near Detector (</a:t>
            </a:r>
            <a:r>
              <a:rPr lang="el-GR" sz="3600" dirty="0">
                <a:solidFill>
                  <a:schemeClr val="bg1"/>
                </a:solidFill>
                <a:effectLst>
                  <a:outerShdw blurRad="38100" dist="38100" dir="2700000" algn="tl">
                    <a:srgbClr val="C0C0C0"/>
                  </a:outerShdw>
                </a:effectLst>
                <a:cs typeface="+mn-cs"/>
              </a:rPr>
              <a:t>ν</a:t>
            </a:r>
            <a:r>
              <a:rPr lang="en-US" sz="3600" baseline="-25000" dirty="0">
                <a:solidFill>
                  <a:schemeClr val="bg1"/>
                </a:solidFill>
                <a:effectLst>
                  <a:outerShdw blurRad="38100" dist="38100" dir="2700000" algn="tl">
                    <a:srgbClr val="C0C0C0"/>
                  </a:outerShdw>
                </a:effectLst>
                <a:cs typeface="+mn-cs"/>
              </a:rPr>
              <a:t>e</a:t>
            </a:r>
            <a:r>
              <a:rPr lang="en-US" sz="3600" dirty="0">
                <a:solidFill>
                  <a:schemeClr val="bg1"/>
                </a:solidFill>
                <a:effectLst>
                  <a:outerShdw blurRad="38100" dist="38100" dir="2700000" algn="tl">
                    <a:srgbClr val="C0C0C0"/>
                  </a:outerShdw>
                </a:effectLst>
                <a:cs typeface="+mn-cs"/>
              </a:rPr>
              <a:t> Disappearance)</a:t>
            </a:r>
          </a:p>
        </p:txBody>
      </p:sp>
      <p:sp>
        <p:nvSpPr>
          <p:cNvPr id="3" name="TextBox 2"/>
          <p:cNvSpPr txBox="1"/>
          <p:nvPr/>
        </p:nvSpPr>
        <p:spPr>
          <a:xfrm>
            <a:off x="2473217" y="1665835"/>
            <a:ext cx="1239511" cy="338554"/>
          </a:xfrm>
          <a:prstGeom prst="rect">
            <a:avLst/>
          </a:prstGeom>
          <a:noFill/>
        </p:spPr>
        <p:txBody>
          <a:bodyPr wrap="square" rtlCol="0">
            <a:spAutoFit/>
          </a:bodyPr>
          <a:lstStyle/>
          <a:p>
            <a:r>
              <a:rPr lang="el-GR" sz="1600" dirty="0" smtClean="0"/>
              <a:t>ν</a:t>
            </a:r>
            <a:r>
              <a:rPr lang="en-US" sz="1600" baseline="-25000" dirty="0" smtClean="0"/>
              <a:t>e</a:t>
            </a:r>
            <a:r>
              <a:rPr lang="en-US" sz="1600" dirty="0" smtClean="0"/>
              <a:t> Selection</a:t>
            </a:r>
            <a:endParaRPr lang="en-US" sz="1600" dirty="0"/>
          </a:p>
        </p:txBody>
      </p:sp>
      <p:sp>
        <p:nvSpPr>
          <p:cNvPr id="9" name="TextBox 3"/>
          <p:cNvSpPr txBox="1">
            <a:spLocks noChangeArrowheads="1"/>
          </p:cNvSpPr>
          <p:nvPr/>
        </p:nvSpPr>
        <p:spPr bwMode="auto">
          <a:xfrm>
            <a:off x="488887" y="746125"/>
            <a:ext cx="80032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000" dirty="0" smtClean="0">
                <a:solidFill>
                  <a:srgbClr val="2A3674"/>
                </a:solidFill>
              </a:rPr>
              <a:t>Although the T2K beam is predominantly a </a:t>
            </a:r>
            <a:r>
              <a:rPr lang="el-GR" altLang="en-US" sz="2000" dirty="0" smtClean="0">
                <a:solidFill>
                  <a:srgbClr val="2A3674"/>
                </a:solidFill>
              </a:rPr>
              <a:t>ν</a:t>
            </a:r>
            <a:r>
              <a:rPr lang="el-GR" altLang="en-US" sz="2000" baseline="-25000" dirty="0" smtClean="0">
                <a:solidFill>
                  <a:srgbClr val="2A3674"/>
                </a:solidFill>
              </a:rPr>
              <a:t>μ</a:t>
            </a:r>
            <a:r>
              <a:rPr lang="en-US" altLang="en-US" sz="2000" dirty="0" smtClean="0">
                <a:solidFill>
                  <a:srgbClr val="2A3674"/>
                </a:solidFill>
              </a:rPr>
              <a:t> beam, the small </a:t>
            </a:r>
            <a:r>
              <a:rPr lang="el-GR" altLang="en-US" sz="2000" dirty="0" smtClean="0">
                <a:solidFill>
                  <a:srgbClr val="2A3674"/>
                </a:solidFill>
              </a:rPr>
              <a:t>ν</a:t>
            </a:r>
            <a:r>
              <a:rPr lang="en-US" altLang="en-US" sz="2000" baseline="-25000" dirty="0" smtClean="0">
                <a:solidFill>
                  <a:srgbClr val="2A3674"/>
                </a:solidFill>
              </a:rPr>
              <a:t>e</a:t>
            </a:r>
            <a:r>
              <a:rPr lang="en-US" altLang="en-US" sz="2000" dirty="0" smtClean="0">
                <a:solidFill>
                  <a:srgbClr val="2A3674"/>
                </a:solidFill>
              </a:rPr>
              <a:t> component can be used in the near detector for a </a:t>
            </a:r>
            <a:r>
              <a:rPr lang="el-GR" altLang="en-US" sz="2000" dirty="0">
                <a:solidFill>
                  <a:srgbClr val="2A3674"/>
                </a:solidFill>
              </a:rPr>
              <a:t>ν</a:t>
            </a:r>
            <a:r>
              <a:rPr lang="en-US" altLang="en-US" sz="2000" baseline="-25000" dirty="0">
                <a:solidFill>
                  <a:srgbClr val="2A3674"/>
                </a:solidFill>
              </a:rPr>
              <a:t>e</a:t>
            </a:r>
            <a:r>
              <a:rPr lang="en-US" altLang="en-US" sz="2000" dirty="0">
                <a:solidFill>
                  <a:srgbClr val="2A3674"/>
                </a:solidFill>
              </a:rPr>
              <a:t> </a:t>
            </a:r>
            <a:r>
              <a:rPr lang="en-US" altLang="en-US" sz="2000" dirty="0" smtClean="0">
                <a:solidFill>
                  <a:srgbClr val="2A3674"/>
                </a:solidFill>
              </a:rPr>
              <a:t>disappearance search.</a:t>
            </a:r>
            <a:endParaRPr lang="en-US" altLang="en-US" sz="2000" dirty="0">
              <a:solidFill>
                <a:srgbClr val="2A3674"/>
              </a:solidFill>
            </a:endParaRPr>
          </a:p>
        </p:txBody>
      </p:sp>
      <p:sp>
        <p:nvSpPr>
          <p:cNvPr id="13" name="TextBox 12"/>
          <p:cNvSpPr txBox="1"/>
          <p:nvPr/>
        </p:nvSpPr>
        <p:spPr>
          <a:xfrm>
            <a:off x="2399275" y="3823016"/>
            <a:ext cx="1239511" cy="338554"/>
          </a:xfrm>
          <a:prstGeom prst="rect">
            <a:avLst/>
          </a:prstGeom>
          <a:noFill/>
        </p:spPr>
        <p:txBody>
          <a:bodyPr wrap="square" rtlCol="0">
            <a:spAutoFit/>
          </a:bodyPr>
          <a:lstStyle/>
          <a:p>
            <a:pPr algn="ctr"/>
            <a:r>
              <a:rPr lang="en-US" sz="1600" dirty="0" smtClean="0"/>
              <a:t>Control</a:t>
            </a:r>
            <a:endParaRPr lang="en-US" sz="1600" dirty="0"/>
          </a:p>
        </p:txBody>
      </p:sp>
      <p:sp>
        <p:nvSpPr>
          <p:cNvPr id="15" name="TextBox 14"/>
          <p:cNvSpPr txBox="1"/>
          <p:nvPr/>
        </p:nvSpPr>
        <p:spPr>
          <a:xfrm>
            <a:off x="4687045" y="1445833"/>
            <a:ext cx="3805105" cy="338554"/>
          </a:xfrm>
          <a:prstGeom prst="rect">
            <a:avLst/>
          </a:prstGeom>
          <a:noFill/>
        </p:spPr>
        <p:txBody>
          <a:bodyPr wrap="square" rtlCol="0">
            <a:spAutoFit/>
          </a:bodyPr>
          <a:lstStyle/>
          <a:p>
            <a:pPr algn="ctr"/>
            <a:r>
              <a:rPr lang="en-US" sz="1600" dirty="0" err="1" smtClean="0">
                <a:solidFill>
                  <a:srgbClr val="B0BB8B"/>
                </a:solidFill>
              </a:rPr>
              <a:t>Phys.Rev</a:t>
            </a:r>
            <a:r>
              <a:rPr lang="en-US" sz="1600" dirty="0" smtClean="0">
                <a:solidFill>
                  <a:srgbClr val="B0BB8B"/>
                </a:solidFill>
              </a:rPr>
              <a:t>. D91, 051102(R) (2015)</a:t>
            </a:r>
            <a:endParaRPr lang="en-US" sz="1600" dirty="0">
              <a:solidFill>
                <a:srgbClr val="B0BB8B"/>
              </a:solidFill>
            </a:endParaRPr>
          </a:p>
        </p:txBody>
      </p:sp>
      <p:sp>
        <p:nvSpPr>
          <p:cNvPr id="6" name="TextBox 5"/>
          <p:cNvSpPr txBox="1"/>
          <p:nvPr/>
        </p:nvSpPr>
        <p:spPr>
          <a:xfrm>
            <a:off x="3979507" y="5104161"/>
            <a:ext cx="5068381" cy="1323439"/>
          </a:xfrm>
          <a:prstGeom prst="rect">
            <a:avLst/>
          </a:prstGeom>
          <a:noFill/>
        </p:spPr>
        <p:txBody>
          <a:bodyPr wrap="square" rtlCol="0">
            <a:spAutoFit/>
          </a:bodyPr>
          <a:lstStyle/>
          <a:p>
            <a:r>
              <a:rPr lang="en-US" sz="2000" dirty="0" smtClean="0">
                <a:solidFill>
                  <a:srgbClr val="660000"/>
                </a:solidFill>
              </a:rPr>
              <a:t>Short-baseline </a:t>
            </a:r>
            <a:r>
              <a:rPr lang="en-US" sz="2000" dirty="0" err="1" smtClean="0">
                <a:solidFill>
                  <a:srgbClr val="660000"/>
                </a:solidFill>
              </a:rPr>
              <a:t>ν</a:t>
            </a:r>
            <a:r>
              <a:rPr lang="en-US" sz="2000" baseline="-25000" dirty="0" err="1" smtClean="0">
                <a:solidFill>
                  <a:srgbClr val="660000"/>
                </a:solidFill>
              </a:rPr>
              <a:t>e</a:t>
            </a:r>
            <a:r>
              <a:rPr lang="en-US" sz="2000" dirty="0" smtClean="0">
                <a:solidFill>
                  <a:srgbClr val="660000"/>
                </a:solidFill>
              </a:rPr>
              <a:t> appearance from the much larger </a:t>
            </a:r>
            <a:r>
              <a:rPr lang="el-GR" sz="2000" dirty="0" smtClean="0">
                <a:solidFill>
                  <a:srgbClr val="660000"/>
                </a:solidFill>
              </a:rPr>
              <a:t>ν</a:t>
            </a:r>
            <a:r>
              <a:rPr lang="el-GR" sz="2000" baseline="-25000" dirty="0" smtClean="0">
                <a:solidFill>
                  <a:srgbClr val="660000"/>
                </a:solidFill>
              </a:rPr>
              <a:t>μ</a:t>
            </a:r>
            <a:r>
              <a:rPr lang="en-US" sz="2000" dirty="0" smtClean="0">
                <a:solidFill>
                  <a:srgbClr val="660000"/>
                </a:solidFill>
              </a:rPr>
              <a:t> component of the beam could fill in the exact region depleted </a:t>
            </a:r>
            <a:r>
              <a:rPr lang="en-US" sz="2000" dirty="0">
                <a:solidFill>
                  <a:srgbClr val="660000"/>
                </a:solidFill>
              </a:rPr>
              <a:t>by </a:t>
            </a:r>
            <a:r>
              <a:rPr lang="en-US" sz="2000" dirty="0" err="1" smtClean="0">
                <a:solidFill>
                  <a:srgbClr val="660000"/>
                </a:solidFill>
              </a:rPr>
              <a:t>ν</a:t>
            </a:r>
            <a:r>
              <a:rPr lang="en-US" sz="2000" baseline="-25000" dirty="0" err="1" smtClean="0">
                <a:solidFill>
                  <a:srgbClr val="660000"/>
                </a:solidFill>
              </a:rPr>
              <a:t>e</a:t>
            </a:r>
            <a:r>
              <a:rPr lang="en-US" sz="2000" dirty="0" smtClean="0">
                <a:solidFill>
                  <a:srgbClr val="660000"/>
                </a:solidFill>
              </a:rPr>
              <a:t> disappearance, so </a:t>
            </a:r>
            <a:r>
              <a:rPr lang="el-GR" sz="2000" dirty="0" smtClean="0">
                <a:solidFill>
                  <a:srgbClr val="660000"/>
                </a:solidFill>
              </a:rPr>
              <a:t>ν</a:t>
            </a:r>
            <a:r>
              <a:rPr lang="el-GR" sz="2000" baseline="-25000" dirty="0" smtClean="0">
                <a:solidFill>
                  <a:srgbClr val="660000"/>
                </a:solidFill>
              </a:rPr>
              <a:t>μ</a:t>
            </a:r>
            <a:r>
              <a:rPr lang="el-GR" sz="2000" dirty="0" smtClean="0">
                <a:solidFill>
                  <a:srgbClr val="660000"/>
                </a:solidFill>
              </a:rPr>
              <a:t>→</a:t>
            </a:r>
            <a:r>
              <a:rPr lang="en-US" sz="2000" dirty="0" smtClean="0">
                <a:solidFill>
                  <a:srgbClr val="660000"/>
                </a:solidFill>
              </a:rPr>
              <a:t> </a:t>
            </a:r>
            <a:r>
              <a:rPr lang="el-GR" sz="2000" dirty="0" smtClean="0">
                <a:solidFill>
                  <a:srgbClr val="660000"/>
                </a:solidFill>
              </a:rPr>
              <a:t>ν</a:t>
            </a:r>
            <a:r>
              <a:rPr lang="en-US" sz="2000" baseline="-25000" dirty="0" smtClean="0">
                <a:solidFill>
                  <a:srgbClr val="660000"/>
                </a:solidFill>
              </a:rPr>
              <a:t>e</a:t>
            </a:r>
            <a:r>
              <a:rPr lang="en-US" sz="2000" dirty="0" smtClean="0">
                <a:solidFill>
                  <a:srgbClr val="660000"/>
                </a:solidFill>
              </a:rPr>
              <a:t> is assumed to be zero in this analysis.</a:t>
            </a:r>
            <a:endParaRPr lang="en-US" sz="2000" dirty="0">
              <a:solidFill>
                <a:srgbClr val="66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195" y="1704975"/>
            <a:ext cx="4943475"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06938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Evidence Against the ~1 eV</a:t>
            </a:r>
            <a:r>
              <a:rPr lang="en-US" baseline="30000" dirty="0" smtClean="0"/>
              <a:t>2</a:t>
            </a:r>
            <a:r>
              <a:rPr lang="en-US" dirty="0" smtClean="0"/>
              <a:t> Sterile Neutrino</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grpSp>
        <p:nvGrpSpPr>
          <p:cNvPr id="4" name="Group 3"/>
          <p:cNvGrpSpPr/>
          <p:nvPr/>
        </p:nvGrpSpPr>
        <p:grpSpPr>
          <a:xfrm>
            <a:off x="299822" y="737286"/>
            <a:ext cx="4059273" cy="2889883"/>
            <a:chOff x="299822" y="762000"/>
            <a:chExt cx="4059273" cy="2889883"/>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822" y="1133087"/>
              <a:ext cx="1788469" cy="202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5"/>
            <p:cNvSpPr txBox="1">
              <a:spLocks noChangeArrowheads="1"/>
            </p:cNvSpPr>
            <p:nvPr/>
          </p:nvSpPr>
          <p:spPr bwMode="auto">
            <a:xfrm>
              <a:off x="546963" y="3374884"/>
              <a:ext cx="33948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200" dirty="0" err="1">
                  <a:solidFill>
                    <a:srgbClr val="B0BB8B"/>
                  </a:solidFill>
                </a:rPr>
                <a:t>Armbruster</a:t>
              </a:r>
              <a:r>
                <a:rPr lang="en-US" sz="1200" dirty="0">
                  <a:solidFill>
                    <a:srgbClr val="B0BB8B"/>
                  </a:solidFill>
                </a:rPr>
                <a:t> </a:t>
              </a:r>
              <a:r>
                <a:rPr lang="en-US" sz="1200" i="1" dirty="0">
                  <a:solidFill>
                    <a:srgbClr val="B0BB8B"/>
                  </a:solidFill>
                </a:rPr>
                <a:t>et al.</a:t>
              </a:r>
              <a:r>
                <a:rPr lang="en-US" sz="1200" dirty="0">
                  <a:solidFill>
                    <a:srgbClr val="B0BB8B"/>
                  </a:solidFill>
                </a:rPr>
                <a:t>, Phys.Rev.D65 112001 (2002)</a:t>
              </a:r>
            </a:p>
          </p:txBody>
        </p:sp>
        <p:pic>
          <p:nvPicPr>
            <p:cNvPr id="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6780" y="1138535"/>
              <a:ext cx="2142315" cy="231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8" name="TextBox 7"/>
                <p:cNvSpPr txBox="1"/>
                <p:nvPr/>
              </p:nvSpPr>
              <p:spPr>
                <a:xfrm>
                  <a:off x="642374" y="762000"/>
                  <a:ext cx="3153508" cy="393249"/>
                </a:xfrm>
                <a:prstGeom prst="rect">
                  <a:avLst/>
                </a:prstGeom>
                <a:noFill/>
              </p:spPr>
              <p:txBody>
                <a:bodyPr wrap="square" rtlCol="0">
                  <a:spAutoFit/>
                </a:bodyPr>
                <a:lstStyle/>
                <a:p>
                  <a:pPr algn="ctr"/>
                  <a:r>
                    <a:rPr lang="en-US" dirty="0" smtClean="0">
                      <a:solidFill>
                        <a:srgbClr val="2A3674"/>
                      </a:solidFill>
                    </a:rPr>
                    <a:t>KARMEN (</a:t>
                  </a:r>
                  <a14:m>
                    <m:oMath xmlns:m="http://schemas.openxmlformats.org/officeDocument/2006/math">
                      <m:sSub>
                        <m:sSubPr>
                          <m:ctrlPr>
                            <a:rPr lang="en-US" i="1" smtClean="0">
                              <a:solidFill>
                                <a:srgbClr val="2A3674"/>
                              </a:solidFill>
                              <a:latin typeface="Cambria Math"/>
                            </a:rPr>
                          </m:ctrlPr>
                        </m:sSubPr>
                        <m:e>
                          <m:acc>
                            <m:accPr>
                              <m:chr m:val="̅"/>
                              <m:ctrlPr>
                                <a:rPr lang="en-US" i="1" smtClean="0">
                                  <a:solidFill>
                                    <a:srgbClr val="2A3674"/>
                                  </a:solidFill>
                                  <a:latin typeface="Cambria Math"/>
                                </a:rPr>
                              </m:ctrlPr>
                            </m:accPr>
                            <m:e>
                              <m:r>
                                <m:rPr>
                                  <m:sty m:val="p"/>
                                </m:rPr>
                                <a:rPr lang="el-GR" i="1" smtClean="0">
                                  <a:solidFill>
                                    <a:srgbClr val="2A3674"/>
                                  </a:solidFill>
                                  <a:latin typeface="Cambria Math"/>
                                </a:rPr>
                                <m:t>ν</m:t>
                              </m:r>
                            </m:e>
                          </m:acc>
                        </m:e>
                        <m:sub>
                          <m:r>
                            <m:rPr>
                              <m:sty m:val="p"/>
                            </m:rPr>
                            <a:rPr lang="el-GR" i="1" smtClean="0">
                              <a:solidFill>
                                <a:srgbClr val="2A3674"/>
                              </a:solidFill>
                              <a:latin typeface="Cambria Math"/>
                            </a:rPr>
                            <m:t>μ</m:t>
                          </m:r>
                        </m:sub>
                      </m:sSub>
                      <m:r>
                        <a:rPr lang="en-US" i="1" smtClean="0">
                          <a:solidFill>
                            <a:srgbClr val="2A3674"/>
                          </a:solidFill>
                          <a:latin typeface="Cambria Math"/>
                          <a:ea typeface="Cambria Math"/>
                        </a:rPr>
                        <m:t>→</m:t>
                      </m:r>
                      <m:sSub>
                        <m:sSubPr>
                          <m:ctrlPr>
                            <a:rPr lang="en-US" i="1" smtClean="0">
                              <a:solidFill>
                                <a:srgbClr val="2A3674"/>
                              </a:solidFill>
                              <a:latin typeface="Cambria Math"/>
                            </a:rPr>
                          </m:ctrlPr>
                        </m:sSubPr>
                        <m:e>
                          <m:acc>
                            <m:accPr>
                              <m:chr m:val="̅"/>
                              <m:ctrlPr>
                                <a:rPr lang="en-US" i="1" smtClean="0">
                                  <a:solidFill>
                                    <a:srgbClr val="2A3674"/>
                                  </a:solidFill>
                                  <a:latin typeface="Cambria Math"/>
                                </a:rPr>
                              </m:ctrlPr>
                            </m:accPr>
                            <m:e>
                              <m:r>
                                <m:rPr>
                                  <m:sty m:val="p"/>
                                </m:rPr>
                                <a:rPr lang="el-GR" i="1" smtClean="0">
                                  <a:solidFill>
                                    <a:srgbClr val="2A3674"/>
                                  </a:solidFill>
                                  <a:latin typeface="Cambria Math"/>
                                </a:rPr>
                                <m:t>ν</m:t>
                              </m:r>
                            </m:e>
                          </m:acc>
                        </m:e>
                        <m:sub>
                          <m:r>
                            <a:rPr lang="en-US" b="0" i="1" smtClean="0">
                              <a:solidFill>
                                <a:srgbClr val="2A3674"/>
                              </a:solidFill>
                              <a:latin typeface="Cambria Math"/>
                            </a:rPr>
                            <m:t>𝑒</m:t>
                          </m:r>
                        </m:sub>
                      </m:sSub>
                    </m:oMath>
                  </a14:m>
                  <a:r>
                    <a:rPr lang="en-US" dirty="0" smtClean="0">
                      <a:solidFill>
                        <a:srgbClr val="2A3674"/>
                      </a:solidFill>
                    </a:rPr>
                    <a:t>)</a:t>
                  </a:r>
                  <a:endParaRPr lang="en-US" dirty="0">
                    <a:solidFill>
                      <a:srgbClr val="2A3674"/>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42374" y="762000"/>
                  <a:ext cx="3153508" cy="393249"/>
                </a:xfrm>
                <a:prstGeom prst="rect">
                  <a:avLst/>
                </a:prstGeom>
                <a:blipFill rotWithShape="1">
                  <a:blip r:embed="rId4"/>
                  <a:stretch>
                    <a:fillRect t="-7813"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10"/>
                <p:cNvSpPr txBox="1">
                  <a:spLocks noChangeArrowheads="1"/>
                </p:cNvSpPr>
                <p:nvPr/>
              </p:nvSpPr>
              <p:spPr bwMode="auto">
                <a:xfrm>
                  <a:off x="299822" y="3110242"/>
                  <a:ext cx="1788469" cy="27699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200" dirty="0" smtClean="0">
                      <a:solidFill>
                        <a:srgbClr val="FF6600"/>
                      </a:solidFill>
                    </a:rPr>
                    <a:t>No </a:t>
                  </a:r>
                  <a14:m>
                    <m:oMath xmlns:m="http://schemas.openxmlformats.org/officeDocument/2006/math">
                      <m:sSub>
                        <m:sSubPr>
                          <m:ctrlPr>
                            <a:rPr lang="en-US" sz="1200" i="1" smtClean="0">
                              <a:solidFill>
                                <a:srgbClr val="FF6600"/>
                              </a:solidFill>
                              <a:latin typeface="Cambria Math"/>
                            </a:rPr>
                          </m:ctrlPr>
                        </m:sSubPr>
                        <m:e>
                          <m:acc>
                            <m:accPr>
                              <m:chr m:val="̅"/>
                              <m:ctrlPr>
                                <a:rPr lang="en-US" sz="1200" i="1">
                                  <a:solidFill>
                                    <a:srgbClr val="FF6600"/>
                                  </a:solidFill>
                                  <a:latin typeface="Cambria Math"/>
                                </a:rPr>
                              </m:ctrlPr>
                            </m:accPr>
                            <m:e>
                              <m:r>
                                <m:rPr>
                                  <m:sty m:val="p"/>
                                </m:rPr>
                                <a:rPr lang="el-GR" sz="1200" i="1">
                                  <a:solidFill>
                                    <a:srgbClr val="FF6600"/>
                                  </a:solidFill>
                                  <a:latin typeface="Cambria Math"/>
                                </a:rPr>
                                <m:t>ν</m:t>
                              </m:r>
                            </m:e>
                          </m:acc>
                        </m:e>
                        <m:sub>
                          <m:r>
                            <a:rPr lang="en-US" sz="1200" i="1">
                              <a:solidFill>
                                <a:srgbClr val="FF6600"/>
                              </a:solidFill>
                              <a:latin typeface="Cambria Math"/>
                            </a:rPr>
                            <m:t>𝑒</m:t>
                          </m:r>
                        </m:sub>
                      </m:sSub>
                    </m:oMath>
                  </a14:m>
                  <a:r>
                    <a:rPr lang="en-US" sz="1200" dirty="0" smtClean="0">
                      <a:solidFill>
                        <a:srgbClr val="FF6600"/>
                      </a:solidFill>
                    </a:rPr>
                    <a:t> Excess </a:t>
                  </a:r>
                  <a:endParaRPr lang="en-US" sz="1200" dirty="0">
                    <a:solidFill>
                      <a:srgbClr val="FF6600"/>
                    </a:solidFill>
                  </a:endParaRPr>
                </a:p>
              </p:txBody>
            </p:sp>
          </mc:Choice>
          <mc:Fallback xmlns="">
            <p:sp>
              <p:nvSpPr>
                <p:cNvPr id="9" name="TextBox 10"/>
                <p:cNvSpPr txBox="1">
                  <a:spLocks noRot="1" noChangeAspect="1" noMove="1" noResize="1" noEditPoints="1" noAdjustHandles="1" noChangeArrowheads="1" noChangeShapeType="1" noTextEdit="1"/>
                </p:cNvSpPr>
                <p:nvPr/>
              </p:nvSpPr>
              <p:spPr bwMode="auto">
                <a:xfrm>
                  <a:off x="299822" y="3110242"/>
                  <a:ext cx="1788469" cy="276999"/>
                </a:xfrm>
                <a:prstGeom prst="rect">
                  <a:avLst/>
                </a:prstGeom>
                <a:blipFill rotWithShape="1">
                  <a:blip r:embed="rId5"/>
                  <a:stretch>
                    <a:fillRect b="-152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0" name="Rectangle 9"/>
            <p:cNvSpPr/>
            <p:nvPr/>
          </p:nvSpPr>
          <p:spPr>
            <a:xfrm>
              <a:off x="3143250" y="1776413"/>
              <a:ext cx="745331" cy="809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005138" y="1187257"/>
              <a:ext cx="1321594" cy="1550194"/>
            </a:xfrm>
            <a:custGeom>
              <a:avLst/>
              <a:gdLst>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52400 w 1323975"/>
                <a:gd name="connsiteY15" fmla="*/ 330993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71437 w 1323975"/>
                <a:gd name="connsiteY19" fmla="*/ 266700 h 1540668"/>
                <a:gd name="connsiteX20" fmla="*/ 52387 w 1323975"/>
                <a:gd name="connsiteY20" fmla="*/ 252412 h 1540668"/>
                <a:gd name="connsiteX21" fmla="*/ 47625 w 1323975"/>
                <a:gd name="connsiteY21" fmla="*/ 235743 h 1540668"/>
                <a:gd name="connsiteX22" fmla="*/ 130968 w 1323975"/>
                <a:gd name="connsiteY22" fmla="*/ 214312 h 1540668"/>
                <a:gd name="connsiteX23" fmla="*/ 164306 w 1323975"/>
                <a:gd name="connsiteY23" fmla="*/ 209550 h 1540668"/>
                <a:gd name="connsiteX24" fmla="*/ 150018 w 1323975"/>
                <a:gd name="connsiteY24" fmla="*/ 197643 h 1540668"/>
                <a:gd name="connsiteX25" fmla="*/ 107156 w 1323975"/>
                <a:gd name="connsiteY25" fmla="*/ 178593 h 1540668"/>
                <a:gd name="connsiteX26" fmla="*/ 76200 w 1323975"/>
                <a:gd name="connsiteY26" fmla="*/ 166687 h 1540668"/>
                <a:gd name="connsiteX27" fmla="*/ 109537 w 1323975"/>
                <a:gd name="connsiteY27" fmla="*/ 147637 h 1540668"/>
                <a:gd name="connsiteX28" fmla="*/ 135731 w 1323975"/>
                <a:gd name="connsiteY28" fmla="*/ 133350 h 1540668"/>
                <a:gd name="connsiteX29" fmla="*/ 135731 w 1323975"/>
                <a:gd name="connsiteY29" fmla="*/ 119062 h 1540668"/>
                <a:gd name="connsiteX30" fmla="*/ 100012 w 1323975"/>
                <a:gd name="connsiteY30" fmla="*/ 109537 h 1540668"/>
                <a:gd name="connsiteX31" fmla="*/ 92868 w 1323975"/>
                <a:gd name="connsiteY31" fmla="*/ 100012 h 1540668"/>
                <a:gd name="connsiteX32" fmla="*/ 114300 w 1323975"/>
                <a:gd name="connsiteY32" fmla="*/ 83343 h 1540668"/>
                <a:gd name="connsiteX33" fmla="*/ 109537 w 1323975"/>
                <a:gd name="connsiteY33" fmla="*/ 52387 h 1540668"/>
                <a:gd name="connsiteX34" fmla="*/ 107156 w 1323975"/>
                <a:gd name="connsiteY34" fmla="*/ 38100 h 1540668"/>
                <a:gd name="connsiteX35" fmla="*/ 114300 w 1323975"/>
                <a:gd name="connsiteY35" fmla="*/ 21431 h 1540668"/>
                <a:gd name="connsiteX36" fmla="*/ 107156 w 1323975"/>
                <a:gd name="connsiteY36" fmla="*/ 0 h 1540668"/>
                <a:gd name="connsiteX37" fmla="*/ 1323975 w 1323975"/>
                <a:gd name="connsiteY37" fmla="*/ 2381 h 1540668"/>
                <a:gd name="connsiteX38" fmla="*/ 1312068 w 1323975"/>
                <a:gd name="connsiteY38" fmla="*/ 1540668 h 1540668"/>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40494 w 1323975"/>
                <a:gd name="connsiteY15" fmla="*/ 328612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71437 w 1323975"/>
                <a:gd name="connsiteY19" fmla="*/ 266700 h 1540668"/>
                <a:gd name="connsiteX20" fmla="*/ 52387 w 1323975"/>
                <a:gd name="connsiteY20" fmla="*/ 252412 h 1540668"/>
                <a:gd name="connsiteX21" fmla="*/ 47625 w 1323975"/>
                <a:gd name="connsiteY21" fmla="*/ 235743 h 1540668"/>
                <a:gd name="connsiteX22" fmla="*/ 130968 w 1323975"/>
                <a:gd name="connsiteY22" fmla="*/ 214312 h 1540668"/>
                <a:gd name="connsiteX23" fmla="*/ 164306 w 1323975"/>
                <a:gd name="connsiteY23" fmla="*/ 209550 h 1540668"/>
                <a:gd name="connsiteX24" fmla="*/ 150018 w 1323975"/>
                <a:gd name="connsiteY24" fmla="*/ 197643 h 1540668"/>
                <a:gd name="connsiteX25" fmla="*/ 107156 w 1323975"/>
                <a:gd name="connsiteY25" fmla="*/ 178593 h 1540668"/>
                <a:gd name="connsiteX26" fmla="*/ 76200 w 1323975"/>
                <a:gd name="connsiteY26" fmla="*/ 166687 h 1540668"/>
                <a:gd name="connsiteX27" fmla="*/ 109537 w 1323975"/>
                <a:gd name="connsiteY27" fmla="*/ 147637 h 1540668"/>
                <a:gd name="connsiteX28" fmla="*/ 135731 w 1323975"/>
                <a:gd name="connsiteY28" fmla="*/ 133350 h 1540668"/>
                <a:gd name="connsiteX29" fmla="*/ 135731 w 1323975"/>
                <a:gd name="connsiteY29" fmla="*/ 119062 h 1540668"/>
                <a:gd name="connsiteX30" fmla="*/ 100012 w 1323975"/>
                <a:gd name="connsiteY30" fmla="*/ 109537 h 1540668"/>
                <a:gd name="connsiteX31" fmla="*/ 92868 w 1323975"/>
                <a:gd name="connsiteY31" fmla="*/ 100012 h 1540668"/>
                <a:gd name="connsiteX32" fmla="*/ 114300 w 1323975"/>
                <a:gd name="connsiteY32" fmla="*/ 83343 h 1540668"/>
                <a:gd name="connsiteX33" fmla="*/ 109537 w 1323975"/>
                <a:gd name="connsiteY33" fmla="*/ 52387 h 1540668"/>
                <a:gd name="connsiteX34" fmla="*/ 107156 w 1323975"/>
                <a:gd name="connsiteY34" fmla="*/ 38100 h 1540668"/>
                <a:gd name="connsiteX35" fmla="*/ 114300 w 1323975"/>
                <a:gd name="connsiteY35" fmla="*/ 21431 h 1540668"/>
                <a:gd name="connsiteX36" fmla="*/ 107156 w 1323975"/>
                <a:gd name="connsiteY36" fmla="*/ 0 h 1540668"/>
                <a:gd name="connsiteX37" fmla="*/ 1323975 w 1323975"/>
                <a:gd name="connsiteY37" fmla="*/ 2381 h 1540668"/>
                <a:gd name="connsiteX38" fmla="*/ 1312068 w 1323975"/>
                <a:gd name="connsiteY38" fmla="*/ 1540668 h 1540668"/>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40494 w 1323975"/>
                <a:gd name="connsiteY15" fmla="*/ 328612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52387 w 1323975"/>
                <a:gd name="connsiteY19" fmla="*/ 252412 h 1540668"/>
                <a:gd name="connsiteX20" fmla="*/ 47625 w 1323975"/>
                <a:gd name="connsiteY20" fmla="*/ 235743 h 1540668"/>
                <a:gd name="connsiteX21" fmla="*/ 130968 w 1323975"/>
                <a:gd name="connsiteY21" fmla="*/ 214312 h 1540668"/>
                <a:gd name="connsiteX22" fmla="*/ 164306 w 1323975"/>
                <a:gd name="connsiteY22" fmla="*/ 209550 h 1540668"/>
                <a:gd name="connsiteX23" fmla="*/ 150018 w 1323975"/>
                <a:gd name="connsiteY23" fmla="*/ 197643 h 1540668"/>
                <a:gd name="connsiteX24" fmla="*/ 107156 w 1323975"/>
                <a:gd name="connsiteY24" fmla="*/ 178593 h 1540668"/>
                <a:gd name="connsiteX25" fmla="*/ 76200 w 1323975"/>
                <a:gd name="connsiteY25" fmla="*/ 166687 h 1540668"/>
                <a:gd name="connsiteX26" fmla="*/ 109537 w 1323975"/>
                <a:gd name="connsiteY26" fmla="*/ 147637 h 1540668"/>
                <a:gd name="connsiteX27" fmla="*/ 135731 w 1323975"/>
                <a:gd name="connsiteY27" fmla="*/ 133350 h 1540668"/>
                <a:gd name="connsiteX28" fmla="*/ 135731 w 1323975"/>
                <a:gd name="connsiteY28" fmla="*/ 119062 h 1540668"/>
                <a:gd name="connsiteX29" fmla="*/ 100012 w 1323975"/>
                <a:gd name="connsiteY29" fmla="*/ 109537 h 1540668"/>
                <a:gd name="connsiteX30" fmla="*/ 92868 w 1323975"/>
                <a:gd name="connsiteY30" fmla="*/ 100012 h 1540668"/>
                <a:gd name="connsiteX31" fmla="*/ 114300 w 1323975"/>
                <a:gd name="connsiteY31" fmla="*/ 83343 h 1540668"/>
                <a:gd name="connsiteX32" fmla="*/ 109537 w 1323975"/>
                <a:gd name="connsiteY32" fmla="*/ 52387 h 1540668"/>
                <a:gd name="connsiteX33" fmla="*/ 107156 w 1323975"/>
                <a:gd name="connsiteY33" fmla="*/ 38100 h 1540668"/>
                <a:gd name="connsiteX34" fmla="*/ 114300 w 1323975"/>
                <a:gd name="connsiteY34" fmla="*/ 21431 h 1540668"/>
                <a:gd name="connsiteX35" fmla="*/ 107156 w 1323975"/>
                <a:gd name="connsiteY35" fmla="*/ 0 h 1540668"/>
                <a:gd name="connsiteX36" fmla="*/ 1323975 w 1323975"/>
                <a:gd name="connsiteY36" fmla="*/ 2381 h 1540668"/>
                <a:gd name="connsiteX37" fmla="*/ 1312068 w 1323975"/>
                <a:gd name="connsiteY37" fmla="*/ 1540668 h 1540668"/>
                <a:gd name="connsiteX0" fmla="*/ 1321593 w 1323975"/>
                <a:gd name="connsiteY0" fmla="*/ 1547812 h 1547812"/>
                <a:gd name="connsiteX1" fmla="*/ 314325 w 1323975"/>
                <a:gd name="connsiteY1" fmla="*/ 938212 h 1547812"/>
                <a:gd name="connsiteX2" fmla="*/ 114300 w 1323975"/>
                <a:gd name="connsiteY2" fmla="*/ 795337 h 1547812"/>
                <a:gd name="connsiteX3" fmla="*/ 30956 w 1323975"/>
                <a:gd name="connsiteY3" fmla="*/ 707231 h 1547812"/>
                <a:gd name="connsiteX4" fmla="*/ 2381 w 1323975"/>
                <a:gd name="connsiteY4" fmla="*/ 633412 h 1547812"/>
                <a:gd name="connsiteX5" fmla="*/ 28575 w 1323975"/>
                <a:gd name="connsiteY5" fmla="*/ 564356 h 1547812"/>
                <a:gd name="connsiteX6" fmla="*/ 88106 w 1323975"/>
                <a:gd name="connsiteY6" fmla="*/ 526256 h 1547812"/>
                <a:gd name="connsiteX7" fmla="*/ 192881 w 1323975"/>
                <a:gd name="connsiteY7" fmla="*/ 500062 h 1547812"/>
                <a:gd name="connsiteX8" fmla="*/ 283368 w 1323975"/>
                <a:gd name="connsiteY8" fmla="*/ 481012 h 1547812"/>
                <a:gd name="connsiteX9" fmla="*/ 304800 w 1323975"/>
                <a:gd name="connsiteY9" fmla="*/ 466725 h 1547812"/>
                <a:gd name="connsiteX10" fmla="*/ 271462 w 1323975"/>
                <a:gd name="connsiteY10" fmla="*/ 440531 h 1547812"/>
                <a:gd name="connsiteX11" fmla="*/ 80962 w 1323975"/>
                <a:gd name="connsiteY11" fmla="*/ 400050 h 1547812"/>
                <a:gd name="connsiteX12" fmla="*/ 16668 w 1323975"/>
                <a:gd name="connsiteY12" fmla="*/ 378618 h 1547812"/>
                <a:gd name="connsiteX13" fmla="*/ 0 w 1323975"/>
                <a:gd name="connsiteY13" fmla="*/ 361950 h 1547812"/>
                <a:gd name="connsiteX14" fmla="*/ 57150 w 1323975"/>
                <a:gd name="connsiteY14" fmla="*/ 340518 h 1547812"/>
                <a:gd name="connsiteX15" fmla="*/ 140494 w 1323975"/>
                <a:gd name="connsiteY15" fmla="*/ 328612 h 1547812"/>
                <a:gd name="connsiteX16" fmla="*/ 209550 w 1323975"/>
                <a:gd name="connsiteY16" fmla="*/ 307181 h 1547812"/>
                <a:gd name="connsiteX17" fmla="*/ 211931 w 1323975"/>
                <a:gd name="connsiteY17" fmla="*/ 297656 h 1547812"/>
                <a:gd name="connsiteX18" fmla="*/ 90487 w 1323975"/>
                <a:gd name="connsiteY18" fmla="*/ 266700 h 1547812"/>
                <a:gd name="connsiteX19" fmla="*/ 52387 w 1323975"/>
                <a:gd name="connsiteY19" fmla="*/ 252412 h 1547812"/>
                <a:gd name="connsiteX20" fmla="*/ 47625 w 1323975"/>
                <a:gd name="connsiteY20" fmla="*/ 235743 h 1547812"/>
                <a:gd name="connsiteX21" fmla="*/ 130968 w 1323975"/>
                <a:gd name="connsiteY21" fmla="*/ 214312 h 1547812"/>
                <a:gd name="connsiteX22" fmla="*/ 164306 w 1323975"/>
                <a:gd name="connsiteY22" fmla="*/ 209550 h 1547812"/>
                <a:gd name="connsiteX23" fmla="*/ 150018 w 1323975"/>
                <a:gd name="connsiteY23" fmla="*/ 197643 h 1547812"/>
                <a:gd name="connsiteX24" fmla="*/ 107156 w 1323975"/>
                <a:gd name="connsiteY24" fmla="*/ 178593 h 1547812"/>
                <a:gd name="connsiteX25" fmla="*/ 76200 w 1323975"/>
                <a:gd name="connsiteY25" fmla="*/ 166687 h 1547812"/>
                <a:gd name="connsiteX26" fmla="*/ 109537 w 1323975"/>
                <a:gd name="connsiteY26" fmla="*/ 147637 h 1547812"/>
                <a:gd name="connsiteX27" fmla="*/ 135731 w 1323975"/>
                <a:gd name="connsiteY27" fmla="*/ 133350 h 1547812"/>
                <a:gd name="connsiteX28" fmla="*/ 135731 w 1323975"/>
                <a:gd name="connsiteY28" fmla="*/ 119062 h 1547812"/>
                <a:gd name="connsiteX29" fmla="*/ 100012 w 1323975"/>
                <a:gd name="connsiteY29" fmla="*/ 109537 h 1547812"/>
                <a:gd name="connsiteX30" fmla="*/ 92868 w 1323975"/>
                <a:gd name="connsiteY30" fmla="*/ 100012 h 1547812"/>
                <a:gd name="connsiteX31" fmla="*/ 114300 w 1323975"/>
                <a:gd name="connsiteY31" fmla="*/ 83343 h 1547812"/>
                <a:gd name="connsiteX32" fmla="*/ 109537 w 1323975"/>
                <a:gd name="connsiteY32" fmla="*/ 52387 h 1547812"/>
                <a:gd name="connsiteX33" fmla="*/ 107156 w 1323975"/>
                <a:gd name="connsiteY33" fmla="*/ 38100 h 1547812"/>
                <a:gd name="connsiteX34" fmla="*/ 114300 w 1323975"/>
                <a:gd name="connsiteY34" fmla="*/ 21431 h 1547812"/>
                <a:gd name="connsiteX35" fmla="*/ 107156 w 1323975"/>
                <a:gd name="connsiteY35" fmla="*/ 0 h 1547812"/>
                <a:gd name="connsiteX36" fmla="*/ 1323975 w 1323975"/>
                <a:gd name="connsiteY36" fmla="*/ 2381 h 1547812"/>
                <a:gd name="connsiteX37" fmla="*/ 1321593 w 1323975"/>
                <a:gd name="connsiteY37" fmla="*/ 1547812 h 1547812"/>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35731 w 1321594"/>
                <a:gd name="connsiteY28" fmla="*/ 121444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35731 w 1321594"/>
                <a:gd name="connsiteY28" fmla="*/ 121444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00012 w 1321594"/>
                <a:gd name="connsiteY28" fmla="*/ 111919 h 1550194"/>
                <a:gd name="connsiteX29" fmla="*/ 92868 w 1321594"/>
                <a:gd name="connsiteY29" fmla="*/ 102394 h 1550194"/>
                <a:gd name="connsiteX30" fmla="*/ 114300 w 1321594"/>
                <a:gd name="connsiteY30" fmla="*/ 85725 h 1550194"/>
                <a:gd name="connsiteX31" fmla="*/ 109537 w 1321594"/>
                <a:gd name="connsiteY31" fmla="*/ 54769 h 1550194"/>
                <a:gd name="connsiteX32" fmla="*/ 107156 w 1321594"/>
                <a:gd name="connsiteY32" fmla="*/ 40482 h 1550194"/>
                <a:gd name="connsiteX33" fmla="*/ 114300 w 1321594"/>
                <a:gd name="connsiteY33" fmla="*/ 23813 h 1550194"/>
                <a:gd name="connsiteX34" fmla="*/ 107156 w 1321594"/>
                <a:gd name="connsiteY34" fmla="*/ 2382 h 1550194"/>
                <a:gd name="connsiteX35" fmla="*/ 1321594 w 1321594"/>
                <a:gd name="connsiteY35" fmla="*/ 0 h 1550194"/>
                <a:gd name="connsiteX36" fmla="*/ 1321593 w 1321594"/>
                <a:gd name="connsiteY36"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28575 w 1321594"/>
                <a:gd name="connsiteY6" fmla="*/ 566738 h 1550194"/>
                <a:gd name="connsiteX7" fmla="*/ 88106 w 1321594"/>
                <a:gd name="connsiteY7" fmla="*/ 528638 h 1550194"/>
                <a:gd name="connsiteX8" fmla="*/ 192881 w 1321594"/>
                <a:gd name="connsiteY8" fmla="*/ 502444 h 1550194"/>
                <a:gd name="connsiteX9" fmla="*/ 283368 w 1321594"/>
                <a:gd name="connsiteY9" fmla="*/ 483394 h 1550194"/>
                <a:gd name="connsiteX10" fmla="*/ 304800 w 1321594"/>
                <a:gd name="connsiteY10" fmla="*/ 469107 h 1550194"/>
                <a:gd name="connsiteX11" fmla="*/ 271462 w 1321594"/>
                <a:gd name="connsiteY11" fmla="*/ 442913 h 1550194"/>
                <a:gd name="connsiteX12" fmla="*/ 80962 w 1321594"/>
                <a:gd name="connsiteY12" fmla="*/ 402432 h 1550194"/>
                <a:gd name="connsiteX13" fmla="*/ 16668 w 1321594"/>
                <a:gd name="connsiteY13" fmla="*/ 381000 h 1550194"/>
                <a:gd name="connsiteX14" fmla="*/ 0 w 1321594"/>
                <a:gd name="connsiteY14" fmla="*/ 364332 h 1550194"/>
                <a:gd name="connsiteX15" fmla="*/ 57150 w 1321594"/>
                <a:gd name="connsiteY15" fmla="*/ 342900 h 1550194"/>
                <a:gd name="connsiteX16" fmla="*/ 140494 w 1321594"/>
                <a:gd name="connsiteY16" fmla="*/ 330994 h 1550194"/>
                <a:gd name="connsiteX17" fmla="*/ 209550 w 1321594"/>
                <a:gd name="connsiteY17" fmla="*/ 309563 h 1550194"/>
                <a:gd name="connsiteX18" fmla="*/ 211931 w 1321594"/>
                <a:gd name="connsiteY18" fmla="*/ 300038 h 1550194"/>
                <a:gd name="connsiteX19" fmla="*/ 90487 w 1321594"/>
                <a:gd name="connsiteY19" fmla="*/ 269082 h 1550194"/>
                <a:gd name="connsiteX20" fmla="*/ 52387 w 1321594"/>
                <a:gd name="connsiteY20" fmla="*/ 254794 h 1550194"/>
                <a:gd name="connsiteX21" fmla="*/ 47625 w 1321594"/>
                <a:gd name="connsiteY21" fmla="*/ 238125 h 1550194"/>
                <a:gd name="connsiteX22" fmla="*/ 130968 w 1321594"/>
                <a:gd name="connsiteY22" fmla="*/ 216694 h 1550194"/>
                <a:gd name="connsiteX23" fmla="*/ 164306 w 1321594"/>
                <a:gd name="connsiteY23" fmla="*/ 211932 h 1550194"/>
                <a:gd name="connsiteX24" fmla="*/ 150018 w 1321594"/>
                <a:gd name="connsiteY24" fmla="*/ 200025 h 1550194"/>
                <a:gd name="connsiteX25" fmla="*/ 107156 w 1321594"/>
                <a:gd name="connsiteY25" fmla="*/ 180975 h 1550194"/>
                <a:gd name="connsiteX26" fmla="*/ 76200 w 1321594"/>
                <a:gd name="connsiteY26" fmla="*/ 169069 h 1550194"/>
                <a:gd name="connsiteX27" fmla="*/ 109537 w 1321594"/>
                <a:gd name="connsiteY27" fmla="*/ 150019 h 1550194"/>
                <a:gd name="connsiteX28" fmla="*/ 135731 w 1321594"/>
                <a:gd name="connsiteY28" fmla="*/ 135732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11906 w 1321594"/>
                <a:gd name="connsiteY6" fmla="*/ 602457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71462 w 1321594"/>
                <a:gd name="connsiteY12" fmla="*/ 442913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71462 w 1321594"/>
                <a:gd name="connsiteY12" fmla="*/ 442913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21594" h="1550194">
                  <a:moveTo>
                    <a:pt x="1321593" y="1550194"/>
                  </a:moveTo>
                  <a:cubicBezTo>
                    <a:pt x="1144587" y="1442244"/>
                    <a:pt x="962818" y="1343819"/>
                    <a:pt x="785812" y="1235869"/>
                  </a:cubicBezTo>
                  <a:lnTo>
                    <a:pt x="314325" y="940594"/>
                  </a:lnTo>
                  <a:lnTo>
                    <a:pt x="114300" y="797719"/>
                  </a:lnTo>
                  <a:lnTo>
                    <a:pt x="30956" y="709613"/>
                  </a:lnTo>
                  <a:lnTo>
                    <a:pt x="2381" y="635794"/>
                  </a:lnTo>
                  <a:cubicBezTo>
                    <a:pt x="3968" y="624682"/>
                    <a:pt x="5557" y="606425"/>
                    <a:pt x="7144" y="595313"/>
                  </a:cubicBezTo>
                  <a:lnTo>
                    <a:pt x="28575" y="566738"/>
                  </a:lnTo>
                  <a:lnTo>
                    <a:pt x="88106" y="528638"/>
                  </a:lnTo>
                  <a:lnTo>
                    <a:pt x="192881" y="502444"/>
                  </a:lnTo>
                  <a:lnTo>
                    <a:pt x="283368" y="483394"/>
                  </a:lnTo>
                  <a:lnTo>
                    <a:pt x="304800" y="469107"/>
                  </a:lnTo>
                  <a:lnTo>
                    <a:pt x="238125" y="438150"/>
                  </a:lnTo>
                  <a:lnTo>
                    <a:pt x="80962" y="402432"/>
                  </a:lnTo>
                  <a:lnTo>
                    <a:pt x="16668" y="381000"/>
                  </a:lnTo>
                  <a:lnTo>
                    <a:pt x="0" y="364332"/>
                  </a:lnTo>
                  <a:lnTo>
                    <a:pt x="57150" y="342900"/>
                  </a:lnTo>
                  <a:lnTo>
                    <a:pt x="140494" y="330994"/>
                  </a:lnTo>
                  <a:lnTo>
                    <a:pt x="209550" y="309563"/>
                  </a:lnTo>
                  <a:lnTo>
                    <a:pt x="211931" y="300038"/>
                  </a:lnTo>
                  <a:lnTo>
                    <a:pt x="90487" y="269082"/>
                  </a:lnTo>
                  <a:lnTo>
                    <a:pt x="52387" y="254794"/>
                  </a:lnTo>
                  <a:lnTo>
                    <a:pt x="47625" y="238125"/>
                  </a:lnTo>
                  <a:lnTo>
                    <a:pt x="130968" y="216694"/>
                  </a:lnTo>
                  <a:lnTo>
                    <a:pt x="164306" y="211932"/>
                  </a:lnTo>
                  <a:lnTo>
                    <a:pt x="150018" y="200025"/>
                  </a:lnTo>
                  <a:lnTo>
                    <a:pt x="107156" y="180975"/>
                  </a:lnTo>
                  <a:lnTo>
                    <a:pt x="76200" y="169069"/>
                  </a:lnTo>
                  <a:lnTo>
                    <a:pt x="109537" y="150019"/>
                  </a:lnTo>
                  <a:lnTo>
                    <a:pt x="135731" y="135732"/>
                  </a:lnTo>
                  <a:lnTo>
                    <a:pt x="100012" y="111919"/>
                  </a:lnTo>
                  <a:lnTo>
                    <a:pt x="92868" y="102394"/>
                  </a:lnTo>
                  <a:lnTo>
                    <a:pt x="114300" y="85725"/>
                  </a:lnTo>
                  <a:lnTo>
                    <a:pt x="109537" y="54769"/>
                  </a:lnTo>
                  <a:lnTo>
                    <a:pt x="107156" y="40482"/>
                  </a:lnTo>
                  <a:lnTo>
                    <a:pt x="114300" y="23813"/>
                  </a:lnTo>
                  <a:lnTo>
                    <a:pt x="107156" y="2382"/>
                  </a:lnTo>
                  <a:lnTo>
                    <a:pt x="1321594" y="0"/>
                  </a:lnTo>
                  <a:cubicBezTo>
                    <a:pt x="1321594" y="516731"/>
                    <a:pt x="1321593" y="1033463"/>
                    <a:pt x="1321593" y="1550194"/>
                  </a:cubicBezTo>
                  <a:close/>
                </a:path>
              </a:pathLst>
            </a:custGeom>
            <a:solidFill>
              <a:srgbClr val="FF6600">
                <a:alpha val="75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430685" y="1489294"/>
              <a:ext cx="852489" cy="461665"/>
            </a:xfrm>
            <a:prstGeom prst="rect">
              <a:avLst/>
            </a:prstGeom>
            <a:noFill/>
          </p:spPr>
          <p:txBody>
            <a:bodyPr wrap="square" rtlCol="0">
              <a:spAutoFit/>
            </a:bodyPr>
            <a:lstStyle/>
            <a:p>
              <a:pPr algn="ctr"/>
              <a:r>
                <a:rPr lang="en-US" sz="1200" dirty="0" smtClean="0">
                  <a:solidFill>
                    <a:schemeClr val="bg1"/>
                  </a:solidFill>
                </a:rPr>
                <a:t>KARMEN (90% CL)</a:t>
              </a:r>
              <a:endParaRPr lang="en-US" sz="1200" dirty="0">
                <a:solidFill>
                  <a:schemeClr val="bg1"/>
                </a:solidFill>
              </a:endParaRPr>
            </a:p>
          </p:txBody>
        </p:sp>
      </p:grpSp>
      <mc:AlternateContent xmlns:mc="http://schemas.openxmlformats.org/markup-compatibility/2006" xmlns:a14="http://schemas.microsoft.com/office/drawing/2010/main">
        <mc:Choice Requires="a14">
          <p:sp>
            <p:nvSpPr>
              <p:cNvPr id="16" name="TextBox 15"/>
              <p:cNvSpPr txBox="1"/>
              <p:nvPr/>
            </p:nvSpPr>
            <p:spPr>
              <a:xfrm>
                <a:off x="5076393" y="3829559"/>
                <a:ext cx="3279449" cy="1863715"/>
              </a:xfrm>
              <a:prstGeom prst="rect">
                <a:avLst/>
              </a:prstGeom>
              <a:noFill/>
            </p:spPr>
            <p:txBody>
              <a:bodyPr wrap="square" rtlCol="0">
                <a:spAutoFit/>
              </a:bodyPr>
              <a:lstStyle/>
              <a:p>
                <a:pPr algn="ctr">
                  <a:spcAft>
                    <a:spcPts val="1200"/>
                  </a:spcAft>
                </a:pPr>
                <a:r>
                  <a:rPr lang="el-GR" dirty="0" smtClean="0">
                    <a:solidFill>
                      <a:srgbClr val="2A3674"/>
                    </a:solidFill>
                  </a:rPr>
                  <a:t>ν</a:t>
                </a:r>
                <a:r>
                  <a:rPr lang="el-GR" baseline="-25000" dirty="0" smtClean="0">
                    <a:solidFill>
                      <a:srgbClr val="2A3674"/>
                    </a:solidFill>
                  </a:rPr>
                  <a:t>μ</a:t>
                </a:r>
                <a:r>
                  <a:rPr lang="en-US" dirty="0">
                    <a:solidFill>
                      <a:srgbClr val="2A3674"/>
                    </a:solidFill>
                  </a:rPr>
                  <a:t> </a:t>
                </a:r>
                <a:r>
                  <a:rPr lang="en-US" dirty="0" smtClean="0">
                    <a:solidFill>
                      <a:srgbClr val="2A3674"/>
                    </a:solidFill>
                  </a:rPr>
                  <a:t>Disappearance  </a:t>
                </a:r>
              </a:p>
              <a:p>
                <a:pPr algn="ctr"/>
                <a:r>
                  <a:rPr lang="en-US" dirty="0" smtClean="0">
                    <a:solidFill>
                      <a:srgbClr val="2A3674"/>
                    </a:solidFill>
                  </a:rPr>
                  <a:t>(where is it?)</a:t>
                </a:r>
              </a:p>
              <a:p>
                <a:pPr algn="r"/>
                <a:endParaRPr lang="en-US" baseline="-25000" dirty="0">
                  <a:solidFill>
                    <a:srgbClr val="2A3674"/>
                  </a:solidFill>
                </a:endParaRPr>
              </a:p>
              <a:p>
                <a:pPr algn="ctr"/>
                <a:r>
                  <a:rPr lang="en-US" dirty="0" smtClean="0">
                    <a:solidFill>
                      <a:srgbClr val="2A3674"/>
                    </a:solidFill>
                  </a:rPr>
                  <a:t>For </a:t>
                </a:r>
                <a14:m>
                  <m:oMath xmlns:m="http://schemas.openxmlformats.org/officeDocument/2006/math">
                    <m:sSub>
                      <m:sSubPr>
                        <m:ctrlPr>
                          <a:rPr lang="en-US" i="1">
                            <a:solidFill>
                              <a:srgbClr val="2A3674"/>
                            </a:solidFill>
                            <a:latin typeface="Cambria Math"/>
                          </a:rPr>
                        </m:ctrlPr>
                      </m:sSubPr>
                      <m:e>
                        <m:r>
                          <m:rPr>
                            <m:sty m:val="p"/>
                          </m:rPr>
                          <a:rPr lang="el-GR" i="1" smtClean="0">
                            <a:solidFill>
                              <a:srgbClr val="2A3674"/>
                            </a:solidFill>
                            <a:latin typeface="Cambria Math"/>
                          </a:rPr>
                          <m:t>ν</m:t>
                        </m:r>
                      </m:e>
                      <m:sub>
                        <m:r>
                          <m:rPr>
                            <m:sty m:val="p"/>
                          </m:rPr>
                          <a:rPr lang="el-GR" i="1">
                            <a:solidFill>
                              <a:srgbClr val="2A3674"/>
                            </a:solidFill>
                            <a:latin typeface="Cambria Math"/>
                          </a:rPr>
                          <m:t>μ</m:t>
                        </m:r>
                      </m:sub>
                    </m:sSub>
                    <m:r>
                      <a:rPr lang="en-US" i="1">
                        <a:solidFill>
                          <a:srgbClr val="2A3674"/>
                        </a:solidFill>
                        <a:latin typeface="Cambria Math"/>
                        <a:ea typeface="Cambria Math"/>
                      </a:rPr>
                      <m:t>→</m:t>
                    </m:r>
                    <m:sSub>
                      <m:sSubPr>
                        <m:ctrlPr>
                          <a:rPr lang="en-US" i="1">
                            <a:solidFill>
                              <a:srgbClr val="2A3674"/>
                            </a:solidFill>
                            <a:latin typeface="Cambria Math"/>
                          </a:rPr>
                        </m:ctrlPr>
                      </m:sSubPr>
                      <m:e>
                        <m:r>
                          <m:rPr>
                            <m:sty m:val="p"/>
                          </m:rPr>
                          <a:rPr lang="el-GR" i="1" smtClean="0">
                            <a:solidFill>
                              <a:srgbClr val="2A3674"/>
                            </a:solidFill>
                            <a:latin typeface="Cambria Math"/>
                          </a:rPr>
                          <m:t>ν</m:t>
                        </m:r>
                      </m:e>
                      <m:sub>
                        <m:r>
                          <a:rPr lang="en-US" i="1">
                            <a:solidFill>
                              <a:srgbClr val="2A3674"/>
                            </a:solidFill>
                            <a:latin typeface="Cambria Math"/>
                          </a:rPr>
                          <m:t>𝑒</m:t>
                        </m:r>
                      </m:sub>
                    </m:sSub>
                  </m:oMath>
                </a14:m>
                <a:r>
                  <a:rPr lang="en-US" dirty="0" smtClean="0">
                    <a:solidFill>
                      <a:srgbClr val="2A3674"/>
                    </a:solidFill>
                  </a:rPr>
                  <a:t> to happen there must be both </a:t>
                </a:r>
                <a14:m>
                  <m:oMath xmlns:m="http://schemas.openxmlformats.org/officeDocument/2006/math">
                    <m:sSub>
                      <m:sSubPr>
                        <m:ctrlPr>
                          <a:rPr lang="en-US" i="1">
                            <a:solidFill>
                              <a:srgbClr val="2A3674"/>
                            </a:solidFill>
                            <a:latin typeface="Cambria Math"/>
                          </a:rPr>
                        </m:ctrlPr>
                      </m:sSubPr>
                      <m:e>
                        <m:r>
                          <m:rPr>
                            <m:sty m:val="p"/>
                          </m:rPr>
                          <a:rPr lang="el-GR" i="1" smtClean="0">
                            <a:solidFill>
                              <a:srgbClr val="2A3674"/>
                            </a:solidFill>
                            <a:latin typeface="Cambria Math"/>
                          </a:rPr>
                          <m:t>ν</m:t>
                        </m:r>
                      </m:e>
                      <m:sub>
                        <m:r>
                          <a:rPr lang="en-US" i="1">
                            <a:solidFill>
                              <a:srgbClr val="2A3674"/>
                            </a:solidFill>
                            <a:latin typeface="Cambria Math"/>
                          </a:rPr>
                          <m:t>𝑒</m:t>
                        </m:r>
                      </m:sub>
                    </m:sSub>
                  </m:oMath>
                </a14:m>
                <a:r>
                  <a:rPr lang="en-US" dirty="0">
                    <a:solidFill>
                      <a:srgbClr val="2A3674"/>
                    </a:solidFill>
                  </a:rPr>
                  <a:t> </a:t>
                </a:r>
                <a:r>
                  <a:rPr lang="en-US" dirty="0" smtClean="0">
                    <a:solidFill>
                      <a:srgbClr val="2A3674"/>
                    </a:solidFill>
                  </a:rPr>
                  <a:t>and </a:t>
                </a:r>
                <a14:m>
                  <m:oMath xmlns:m="http://schemas.openxmlformats.org/officeDocument/2006/math">
                    <m:sSub>
                      <m:sSubPr>
                        <m:ctrlPr>
                          <a:rPr lang="en-US" i="1">
                            <a:solidFill>
                              <a:srgbClr val="2A3674"/>
                            </a:solidFill>
                            <a:latin typeface="Cambria Math"/>
                          </a:rPr>
                        </m:ctrlPr>
                      </m:sSubPr>
                      <m:e>
                        <m:r>
                          <m:rPr>
                            <m:sty m:val="p"/>
                          </m:rPr>
                          <a:rPr lang="el-GR" i="1">
                            <a:solidFill>
                              <a:srgbClr val="2A3674"/>
                            </a:solidFill>
                            <a:latin typeface="Cambria Math"/>
                          </a:rPr>
                          <m:t>ν</m:t>
                        </m:r>
                      </m:e>
                      <m:sub>
                        <m:r>
                          <m:rPr>
                            <m:sty m:val="p"/>
                          </m:rPr>
                          <a:rPr lang="el-GR" i="1">
                            <a:solidFill>
                              <a:srgbClr val="2A3674"/>
                            </a:solidFill>
                            <a:latin typeface="Cambria Math"/>
                          </a:rPr>
                          <m:t>μ</m:t>
                        </m:r>
                      </m:sub>
                    </m:sSub>
                  </m:oMath>
                </a14:m>
                <a:r>
                  <a:rPr lang="en-US" dirty="0" smtClean="0">
                    <a:solidFill>
                      <a:srgbClr val="2A3674"/>
                    </a:solidFill>
                  </a:rPr>
                  <a:t> disappearance</a:t>
                </a:r>
                <a:endParaRPr lang="en-US" dirty="0">
                  <a:solidFill>
                    <a:srgbClr val="2A3674"/>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076393" y="3829559"/>
                <a:ext cx="3279449" cy="1863715"/>
              </a:xfrm>
              <a:prstGeom prst="rect">
                <a:avLst/>
              </a:prstGeom>
              <a:blipFill rotWithShape="1">
                <a:blip r:embed="rId6"/>
                <a:stretch>
                  <a:fillRect t="-1634" b="-4248"/>
                </a:stretch>
              </a:blipFill>
            </p:spPr>
            <p:txBody>
              <a:bodyPr/>
              <a:lstStyle/>
              <a:p>
                <a:r>
                  <a:rPr lang="en-US">
                    <a:noFill/>
                  </a:rPr>
                  <a:t> </a:t>
                </a:r>
              </a:p>
            </p:txBody>
          </p:sp>
        </mc:Fallback>
      </mc:AlternateContent>
      <p:grpSp>
        <p:nvGrpSpPr>
          <p:cNvPr id="17" name="Group 16"/>
          <p:cNvGrpSpPr/>
          <p:nvPr/>
        </p:nvGrpSpPr>
        <p:grpSpPr>
          <a:xfrm>
            <a:off x="4642274" y="739614"/>
            <a:ext cx="4172575" cy="2813026"/>
            <a:chOff x="156947" y="3692379"/>
            <a:chExt cx="4172575" cy="2813026"/>
          </a:xfrm>
        </p:grpSpPr>
        <p:pic>
          <p:nvPicPr>
            <p:cNvPr id="18" name="Picture 6"/>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62095" y="4240326"/>
              <a:ext cx="1967427" cy="191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947" y="4212076"/>
              <a:ext cx="1918655" cy="2051089"/>
            </a:xfrm>
            <a:prstGeom prst="rect">
              <a:avLst/>
            </a:prstGeom>
            <a:solidFill>
              <a:srgbClr val="729FC4">
                <a:alpha val="50000"/>
              </a:srgbClr>
            </a:solidFill>
            <a:ln>
              <a:noFill/>
            </a:ln>
            <a:extLst/>
          </p:spPr>
        </p:pic>
        <p:sp>
          <p:nvSpPr>
            <p:cNvPr id="20" name="Freeform 19"/>
            <p:cNvSpPr/>
            <p:nvPr/>
          </p:nvSpPr>
          <p:spPr>
            <a:xfrm>
              <a:off x="1396313" y="4240619"/>
              <a:ext cx="658368" cy="1759747"/>
            </a:xfrm>
            <a:custGeom>
              <a:avLst/>
              <a:gdLst>
                <a:gd name="connsiteX0" fmla="*/ 681037 w 1323975"/>
                <a:gd name="connsiteY0" fmla="*/ 0 h 3533775"/>
                <a:gd name="connsiteX1" fmla="*/ 1323975 w 1323975"/>
                <a:gd name="connsiteY1" fmla="*/ 0 h 3533775"/>
                <a:gd name="connsiteX2" fmla="*/ 1323975 w 1323975"/>
                <a:gd name="connsiteY2" fmla="*/ 3533775 h 3533775"/>
                <a:gd name="connsiteX3" fmla="*/ 1009650 w 1323975"/>
                <a:gd name="connsiteY3" fmla="*/ 3357563 h 3533775"/>
                <a:gd name="connsiteX4" fmla="*/ 709612 w 1323975"/>
                <a:gd name="connsiteY4" fmla="*/ 3157538 h 3533775"/>
                <a:gd name="connsiteX5" fmla="*/ 485775 w 1323975"/>
                <a:gd name="connsiteY5" fmla="*/ 2990850 h 3533775"/>
                <a:gd name="connsiteX6" fmla="*/ 347662 w 1323975"/>
                <a:gd name="connsiteY6" fmla="*/ 2857500 h 3533775"/>
                <a:gd name="connsiteX7" fmla="*/ 295275 w 1323975"/>
                <a:gd name="connsiteY7" fmla="*/ 2800350 h 3533775"/>
                <a:gd name="connsiteX8" fmla="*/ 257175 w 1323975"/>
                <a:gd name="connsiteY8" fmla="*/ 2738438 h 3533775"/>
                <a:gd name="connsiteX9" fmla="*/ 176212 w 1323975"/>
                <a:gd name="connsiteY9" fmla="*/ 2481263 h 3533775"/>
                <a:gd name="connsiteX10" fmla="*/ 152400 w 1323975"/>
                <a:gd name="connsiteY10" fmla="*/ 2381250 h 3533775"/>
                <a:gd name="connsiteX11" fmla="*/ 157162 w 1323975"/>
                <a:gd name="connsiteY11" fmla="*/ 2324100 h 3533775"/>
                <a:gd name="connsiteX12" fmla="*/ 176212 w 1323975"/>
                <a:gd name="connsiteY12" fmla="*/ 2286000 h 3533775"/>
                <a:gd name="connsiteX13" fmla="*/ 209550 w 1323975"/>
                <a:gd name="connsiteY13" fmla="*/ 2228850 h 3533775"/>
                <a:gd name="connsiteX14" fmla="*/ 180975 w 1323975"/>
                <a:gd name="connsiteY14" fmla="*/ 2147888 h 3533775"/>
                <a:gd name="connsiteX15" fmla="*/ 147637 w 1323975"/>
                <a:gd name="connsiteY15" fmla="*/ 2095500 h 3533775"/>
                <a:gd name="connsiteX16" fmla="*/ 209550 w 1323975"/>
                <a:gd name="connsiteY16" fmla="*/ 1985963 h 3533775"/>
                <a:gd name="connsiteX17" fmla="*/ 166687 w 1323975"/>
                <a:gd name="connsiteY17" fmla="*/ 1938338 h 3533775"/>
                <a:gd name="connsiteX18" fmla="*/ 114300 w 1323975"/>
                <a:gd name="connsiteY18" fmla="*/ 1914525 h 3533775"/>
                <a:gd name="connsiteX19" fmla="*/ 0 w 1323975"/>
                <a:gd name="connsiteY19" fmla="*/ 1871663 h 3533775"/>
                <a:gd name="connsiteX20" fmla="*/ 0 w 1323975"/>
                <a:gd name="connsiteY20" fmla="*/ 1871663 h 3533775"/>
                <a:gd name="connsiteX21" fmla="*/ 200025 w 1323975"/>
                <a:gd name="connsiteY21" fmla="*/ 1762125 h 3533775"/>
                <a:gd name="connsiteX22" fmla="*/ 304800 w 1323975"/>
                <a:gd name="connsiteY22" fmla="*/ 1714500 h 3533775"/>
                <a:gd name="connsiteX23" fmla="*/ 381000 w 1323975"/>
                <a:gd name="connsiteY23" fmla="*/ 1700213 h 3533775"/>
                <a:gd name="connsiteX24" fmla="*/ 390525 w 1323975"/>
                <a:gd name="connsiteY24" fmla="*/ 1681163 h 3533775"/>
                <a:gd name="connsiteX25" fmla="*/ 152400 w 1323975"/>
                <a:gd name="connsiteY25" fmla="*/ 1609725 h 3533775"/>
                <a:gd name="connsiteX26" fmla="*/ 42862 w 1323975"/>
                <a:gd name="connsiteY26" fmla="*/ 1566863 h 3533775"/>
                <a:gd name="connsiteX27" fmla="*/ 23812 w 1323975"/>
                <a:gd name="connsiteY27" fmla="*/ 1547813 h 3533775"/>
                <a:gd name="connsiteX28" fmla="*/ 57150 w 1323975"/>
                <a:gd name="connsiteY28" fmla="*/ 1524000 h 3533775"/>
                <a:gd name="connsiteX29" fmla="*/ 433387 w 1323975"/>
                <a:gd name="connsiteY29" fmla="*/ 1490663 h 3533775"/>
                <a:gd name="connsiteX30" fmla="*/ 528637 w 1323975"/>
                <a:gd name="connsiteY30" fmla="*/ 1466850 h 3533775"/>
                <a:gd name="connsiteX31" fmla="*/ 552450 w 1323975"/>
                <a:gd name="connsiteY31" fmla="*/ 1433513 h 3533775"/>
                <a:gd name="connsiteX32" fmla="*/ 404812 w 1323975"/>
                <a:gd name="connsiteY32" fmla="*/ 1347788 h 3533775"/>
                <a:gd name="connsiteX33" fmla="*/ 619125 w 1323975"/>
                <a:gd name="connsiteY33" fmla="*/ 1204913 h 3533775"/>
                <a:gd name="connsiteX34" fmla="*/ 628650 w 1323975"/>
                <a:gd name="connsiteY34" fmla="*/ 1171575 h 3533775"/>
                <a:gd name="connsiteX35" fmla="*/ 581025 w 1323975"/>
                <a:gd name="connsiteY35" fmla="*/ 1128713 h 3533775"/>
                <a:gd name="connsiteX36" fmla="*/ 690562 w 1323975"/>
                <a:gd name="connsiteY36" fmla="*/ 1038225 h 3533775"/>
                <a:gd name="connsiteX37" fmla="*/ 647700 w 1323975"/>
                <a:gd name="connsiteY37" fmla="*/ 885825 h 3533775"/>
                <a:gd name="connsiteX38" fmla="*/ 666750 w 1323975"/>
                <a:gd name="connsiteY38" fmla="*/ 671513 h 3533775"/>
                <a:gd name="connsiteX39" fmla="*/ 681037 w 1323975"/>
                <a:gd name="connsiteY39" fmla="*/ 376238 h 3533775"/>
                <a:gd name="connsiteX40" fmla="*/ 685800 w 1323975"/>
                <a:gd name="connsiteY40" fmla="*/ 233363 h 3533775"/>
                <a:gd name="connsiteX41" fmla="*/ 681037 w 1323975"/>
                <a:gd name="connsiteY41" fmla="*/ 0 h 353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323975" h="3533775">
                  <a:moveTo>
                    <a:pt x="681037" y="0"/>
                  </a:moveTo>
                  <a:lnTo>
                    <a:pt x="1323975" y="0"/>
                  </a:lnTo>
                  <a:lnTo>
                    <a:pt x="1323975" y="3533775"/>
                  </a:lnTo>
                  <a:lnTo>
                    <a:pt x="1009650" y="3357563"/>
                  </a:lnTo>
                  <a:lnTo>
                    <a:pt x="709612" y="3157538"/>
                  </a:lnTo>
                  <a:lnTo>
                    <a:pt x="485775" y="2990850"/>
                  </a:lnTo>
                  <a:lnTo>
                    <a:pt x="347662" y="2857500"/>
                  </a:lnTo>
                  <a:lnTo>
                    <a:pt x="295275" y="2800350"/>
                  </a:lnTo>
                  <a:lnTo>
                    <a:pt x="257175" y="2738438"/>
                  </a:lnTo>
                  <a:lnTo>
                    <a:pt x="176212" y="2481263"/>
                  </a:lnTo>
                  <a:lnTo>
                    <a:pt x="152400" y="2381250"/>
                  </a:lnTo>
                  <a:lnTo>
                    <a:pt x="157162" y="2324100"/>
                  </a:lnTo>
                  <a:lnTo>
                    <a:pt x="176212" y="2286000"/>
                  </a:lnTo>
                  <a:lnTo>
                    <a:pt x="209550" y="2228850"/>
                  </a:lnTo>
                  <a:lnTo>
                    <a:pt x="180975" y="2147888"/>
                  </a:lnTo>
                  <a:lnTo>
                    <a:pt x="147637" y="2095500"/>
                  </a:lnTo>
                  <a:lnTo>
                    <a:pt x="209550" y="1985963"/>
                  </a:lnTo>
                  <a:lnTo>
                    <a:pt x="166687" y="1938338"/>
                  </a:lnTo>
                  <a:lnTo>
                    <a:pt x="114300" y="1914525"/>
                  </a:lnTo>
                  <a:lnTo>
                    <a:pt x="0" y="1871663"/>
                  </a:lnTo>
                  <a:lnTo>
                    <a:pt x="0" y="1871663"/>
                  </a:lnTo>
                  <a:lnTo>
                    <a:pt x="200025" y="1762125"/>
                  </a:lnTo>
                  <a:lnTo>
                    <a:pt x="304800" y="1714500"/>
                  </a:lnTo>
                  <a:lnTo>
                    <a:pt x="381000" y="1700213"/>
                  </a:lnTo>
                  <a:lnTo>
                    <a:pt x="390525" y="1681163"/>
                  </a:lnTo>
                  <a:lnTo>
                    <a:pt x="152400" y="1609725"/>
                  </a:lnTo>
                  <a:lnTo>
                    <a:pt x="42862" y="1566863"/>
                  </a:lnTo>
                  <a:lnTo>
                    <a:pt x="23812" y="1547813"/>
                  </a:lnTo>
                  <a:lnTo>
                    <a:pt x="57150" y="1524000"/>
                  </a:lnTo>
                  <a:lnTo>
                    <a:pt x="433387" y="1490663"/>
                  </a:lnTo>
                  <a:lnTo>
                    <a:pt x="528637" y="1466850"/>
                  </a:lnTo>
                  <a:lnTo>
                    <a:pt x="552450" y="1433513"/>
                  </a:lnTo>
                  <a:lnTo>
                    <a:pt x="404812" y="1347788"/>
                  </a:lnTo>
                  <a:lnTo>
                    <a:pt x="619125" y="1204913"/>
                  </a:lnTo>
                  <a:lnTo>
                    <a:pt x="628650" y="1171575"/>
                  </a:lnTo>
                  <a:lnTo>
                    <a:pt x="581025" y="1128713"/>
                  </a:lnTo>
                  <a:lnTo>
                    <a:pt x="690562" y="1038225"/>
                  </a:lnTo>
                  <a:lnTo>
                    <a:pt x="647700" y="885825"/>
                  </a:lnTo>
                  <a:lnTo>
                    <a:pt x="666750" y="671513"/>
                  </a:lnTo>
                  <a:lnTo>
                    <a:pt x="681037" y="376238"/>
                  </a:lnTo>
                  <a:lnTo>
                    <a:pt x="685800" y="233363"/>
                  </a:lnTo>
                  <a:cubicBezTo>
                    <a:pt x="684212" y="155575"/>
                    <a:pt x="682625" y="77788"/>
                    <a:pt x="681037" y="0"/>
                  </a:cubicBezTo>
                  <a:close/>
                </a:path>
              </a:pathLst>
            </a:custGeom>
            <a:solidFill>
              <a:srgbClr val="729FC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mc:AlternateContent xmlns:mc="http://schemas.openxmlformats.org/markup-compatibility/2006" xmlns:a14="http://schemas.microsoft.com/office/drawing/2010/main">
          <mc:Choice Requires="a14">
            <p:sp>
              <p:nvSpPr>
                <p:cNvPr id="21" name="TextBox 20"/>
                <p:cNvSpPr txBox="1"/>
                <p:nvPr/>
              </p:nvSpPr>
              <p:spPr>
                <a:xfrm>
                  <a:off x="277525" y="3692379"/>
                  <a:ext cx="4005649" cy="369332"/>
                </a:xfrm>
                <a:prstGeom prst="rect">
                  <a:avLst/>
                </a:prstGeom>
                <a:noFill/>
              </p:spPr>
              <p:txBody>
                <a:bodyPr wrap="square" rtlCol="0">
                  <a:spAutoFit/>
                </a:bodyPr>
                <a:lstStyle/>
                <a:p>
                  <a:pPr algn="ctr"/>
                  <a:r>
                    <a:rPr lang="en-US" dirty="0" smtClean="0">
                      <a:solidFill>
                        <a:srgbClr val="2A3674"/>
                      </a:solidFill>
                    </a:rPr>
                    <a:t> </a:t>
                  </a:r>
                  <a:r>
                    <a:rPr lang="en-US" dirty="0" err="1" smtClean="0">
                      <a:solidFill>
                        <a:srgbClr val="2A3674"/>
                      </a:solidFill>
                    </a:rPr>
                    <a:t>Bugey</a:t>
                  </a:r>
                  <a:r>
                    <a:rPr lang="en-US" dirty="0">
                      <a:solidFill>
                        <a:srgbClr val="2A3674"/>
                      </a:solidFill>
                    </a:rPr>
                    <a:t> </a:t>
                  </a:r>
                  <a:r>
                    <a:rPr lang="en-US" dirty="0" smtClean="0">
                      <a:solidFill>
                        <a:srgbClr val="2A3674"/>
                      </a:solidFill>
                    </a:rPr>
                    <a:t>Reactor  (</a:t>
                  </a:r>
                  <a14:m>
                    <m:oMath xmlns:m="http://schemas.openxmlformats.org/officeDocument/2006/math">
                      <m:sSub>
                        <m:sSubPr>
                          <m:ctrlPr>
                            <a:rPr lang="en-US" i="1" smtClean="0">
                              <a:solidFill>
                                <a:srgbClr val="2A3674"/>
                              </a:solidFill>
                              <a:latin typeface="Cambria Math"/>
                            </a:rPr>
                          </m:ctrlPr>
                        </m:sSubPr>
                        <m:e>
                          <m:acc>
                            <m:accPr>
                              <m:chr m:val="̅"/>
                              <m:ctrlPr>
                                <a:rPr lang="en-US" i="1" smtClean="0">
                                  <a:solidFill>
                                    <a:srgbClr val="2A3674"/>
                                  </a:solidFill>
                                  <a:latin typeface="Cambria Math"/>
                                </a:rPr>
                              </m:ctrlPr>
                            </m:accPr>
                            <m:e>
                              <m:r>
                                <m:rPr>
                                  <m:sty m:val="p"/>
                                </m:rPr>
                                <a:rPr lang="el-GR" i="1" smtClean="0">
                                  <a:solidFill>
                                    <a:srgbClr val="2A3674"/>
                                  </a:solidFill>
                                  <a:latin typeface="Cambria Math"/>
                                </a:rPr>
                                <m:t>ν</m:t>
                              </m:r>
                            </m:e>
                          </m:acc>
                        </m:e>
                        <m:sub>
                          <m:r>
                            <a:rPr lang="en-US" b="0" i="1" smtClean="0">
                              <a:solidFill>
                                <a:srgbClr val="2A3674"/>
                              </a:solidFill>
                              <a:latin typeface="Cambria Math"/>
                            </a:rPr>
                            <m:t>𝑒</m:t>
                          </m:r>
                        </m:sub>
                      </m:sSub>
                    </m:oMath>
                  </a14:m>
                  <a:r>
                    <a:rPr lang="en-US" dirty="0" smtClean="0">
                      <a:solidFill>
                        <a:srgbClr val="2A3674"/>
                      </a:solidFill>
                    </a:rPr>
                    <a:t> Disappearance)</a:t>
                  </a:r>
                  <a:endParaRPr lang="en-US" dirty="0">
                    <a:solidFill>
                      <a:srgbClr val="2A3674"/>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77525" y="3692379"/>
                  <a:ext cx="4005649" cy="369332"/>
                </a:xfrm>
                <a:prstGeom prst="rect">
                  <a:avLst/>
                </a:prstGeom>
                <a:blipFill rotWithShape="1">
                  <a:blip r:embed="rId12"/>
                  <a:stretch>
                    <a:fillRect t="-8333" b="-26667"/>
                  </a:stretch>
                </a:blipFill>
              </p:spPr>
              <p:txBody>
                <a:bodyPr/>
                <a:lstStyle/>
                <a:p>
                  <a:r>
                    <a:rPr lang="en-US">
                      <a:noFill/>
                    </a:rPr>
                    <a:t> </a:t>
                  </a:r>
                </a:p>
              </p:txBody>
            </p:sp>
          </mc:Fallback>
        </mc:AlternateContent>
        <p:sp>
          <p:nvSpPr>
            <p:cNvPr id="22" name="Freeform 21"/>
            <p:cNvSpPr/>
            <p:nvPr/>
          </p:nvSpPr>
          <p:spPr>
            <a:xfrm>
              <a:off x="2948405" y="4539528"/>
              <a:ext cx="1362456" cy="1170432"/>
            </a:xfrm>
            <a:custGeom>
              <a:avLst/>
              <a:gdLst>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52400 w 1323975"/>
                <a:gd name="connsiteY15" fmla="*/ 330993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71437 w 1323975"/>
                <a:gd name="connsiteY19" fmla="*/ 266700 h 1540668"/>
                <a:gd name="connsiteX20" fmla="*/ 52387 w 1323975"/>
                <a:gd name="connsiteY20" fmla="*/ 252412 h 1540668"/>
                <a:gd name="connsiteX21" fmla="*/ 47625 w 1323975"/>
                <a:gd name="connsiteY21" fmla="*/ 235743 h 1540668"/>
                <a:gd name="connsiteX22" fmla="*/ 130968 w 1323975"/>
                <a:gd name="connsiteY22" fmla="*/ 214312 h 1540668"/>
                <a:gd name="connsiteX23" fmla="*/ 164306 w 1323975"/>
                <a:gd name="connsiteY23" fmla="*/ 209550 h 1540668"/>
                <a:gd name="connsiteX24" fmla="*/ 150018 w 1323975"/>
                <a:gd name="connsiteY24" fmla="*/ 197643 h 1540668"/>
                <a:gd name="connsiteX25" fmla="*/ 107156 w 1323975"/>
                <a:gd name="connsiteY25" fmla="*/ 178593 h 1540668"/>
                <a:gd name="connsiteX26" fmla="*/ 76200 w 1323975"/>
                <a:gd name="connsiteY26" fmla="*/ 166687 h 1540668"/>
                <a:gd name="connsiteX27" fmla="*/ 109537 w 1323975"/>
                <a:gd name="connsiteY27" fmla="*/ 147637 h 1540668"/>
                <a:gd name="connsiteX28" fmla="*/ 135731 w 1323975"/>
                <a:gd name="connsiteY28" fmla="*/ 133350 h 1540668"/>
                <a:gd name="connsiteX29" fmla="*/ 135731 w 1323975"/>
                <a:gd name="connsiteY29" fmla="*/ 119062 h 1540668"/>
                <a:gd name="connsiteX30" fmla="*/ 100012 w 1323975"/>
                <a:gd name="connsiteY30" fmla="*/ 109537 h 1540668"/>
                <a:gd name="connsiteX31" fmla="*/ 92868 w 1323975"/>
                <a:gd name="connsiteY31" fmla="*/ 100012 h 1540668"/>
                <a:gd name="connsiteX32" fmla="*/ 114300 w 1323975"/>
                <a:gd name="connsiteY32" fmla="*/ 83343 h 1540668"/>
                <a:gd name="connsiteX33" fmla="*/ 109537 w 1323975"/>
                <a:gd name="connsiteY33" fmla="*/ 52387 h 1540668"/>
                <a:gd name="connsiteX34" fmla="*/ 107156 w 1323975"/>
                <a:gd name="connsiteY34" fmla="*/ 38100 h 1540668"/>
                <a:gd name="connsiteX35" fmla="*/ 114300 w 1323975"/>
                <a:gd name="connsiteY35" fmla="*/ 21431 h 1540668"/>
                <a:gd name="connsiteX36" fmla="*/ 107156 w 1323975"/>
                <a:gd name="connsiteY36" fmla="*/ 0 h 1540668"/>
                <a:gd name="connsiteX37" fmla="*/ 1323975 w 1323975"/>
                <a:gd name="connsiteY37" fmla="*/ 2381 h 1540668"/>
                <a:gd name="connsiteX38" fmla="*/ 1312068 w 1323975"/>
                <a:gd name="connsiteY38" fmla="*/ 1540668 h 1540668"/>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40494 w 1323975"/>
                <a:gd name="connsiteY15" fmla="*/ 328612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71437 w 1323975"/>
                <a:gd name="connsiteY19" fmla="*/ 266700 h 1540668"/>
                <a:gd name="connsiteX20" fmla="*/ 52387 w 1323975"/>
                <a:gd name="connsiteY20" fmla="*/ 252412 h 1540668"/>
                <a:gd name="connsiteX21" fmla="*/ 47625 w 1323975"/>
                <a:gd name="connsiteY21" fmla="*/ 235743 h 1540668"/>
                <a:gd name="connsiteX22" fmla="*/ 130968 w 1323975"/>
                <a:gd name="connsiteY22" fmla="*/ 214312 h 1540668"/>
                <a:gd name="connsiteX23" fmla="*/ 164306 w 1323975"/>
                <a:gd name="connsiteY23" fmla="*/ 209550 h 1540668"/>
                <a:gd name="connsiteX24" fmla="*/ 150018 w 1323975"/>
                <a:gd name="connsiteY24" fmla="*/ 197643 h 1540668"/>
                <a:gd name="connsiteX25" fmla="*/ 107156 w 1323975"/>
                <a:gd name="connsiteY25" fmla="*/ 178593 h 1540668"/>
                <a:gd name="connsiteX26" fmla="*/ 76200 w 1323975"/>
                <a:gd name="connsiteY26" fmla="*/ 166687 h 1540668"/>
                <a:gd name="connsiteX27" fmla="*/ 109537 w 1323975"/>
                <a:gd name="connsiteY27" fmla="*/ 147637 h 1540668"/>
                <a:gd name="connsiteX28" fmla="*/ 135731 w 1323975"/>
                <a:gd name="connsiteY28" fmla="*/ 133350 h 1540668"/>
                <a:gd name="connsiteX29" fmla="*/ 135731 w 1323975"/>
                <a:gd name="connsiteY29" fmla="*/ 119062 h 1540668"/>
                <a:gd name="connsiteX30" fmla="*/ 100012 w 1323975"/>
                <a:gd name="connsiteY30" fmla="*/ 109537 h 1540668"/>
                <a:gd name="connsiteX31" fmla="*/ 92868 w 1323975"/>
                <a:gd name="connsiteY31" fmla="*/ 100012 h 1540668"/>
                <a:gd name="connsiteX32" fmla="*/ 114300 w 1323975"/>
                <a:gd name="connsiteY32" fmla="*/ 83343 h 1540668"/>
                <a:gd name="connsiteX33" fmla="*/ 109537 w 1323975"/>
                <a:gd name="connsiteY33" fmla="*/ 52387 h 1540668"/>
                <a:gd name="connsiteX34" fmla="*/ 107156 w 1323975"/>
                <a:gd name="connsiteY34" fmla="*/ 38100 h 1540668"/>
                <a:gd name="connsiteX35" fmla="*/ 114300 w 1323975"/>
                <a:gd name="connsiteY35" fmla="*/ 21431 h 1540668"/>
                <a:gd name="connsiteX36" fmla="*/ 107156 w 1323975"/>
                <a:gd name="connsiteY36" fmla="*/ 0 h 1540668"/>
                <a:gd name="connsiteX37" fmla="*/ 1323975 w 1323975"/>
                <a:gd name="connsiteY37" fmla="*/ 2381 h 1540668"/>
                <a:gd name="connsiteX38" fmla="*/ 1312068 w 1323975"/>
                <a:gd name="connsiteY38" fmla="*/ 1540668 h 1540668"/>
                <a:gd name="connsiteX0" fmla="*/ 1312068 w 1323975"/>
                <a:gd name="connsiteY0" fmla="*/ 1540668 h 1540668"/>
                <a:gd name="connsiteX1" fmla="*/ 314325 w 1323975"/>
                <a:gd name="connsiteY1" fmla="*/ 938212 h 1540668"/>
                <a:gd name="connsiteX2" fmla="*/ 114300 w 1323975"/>
                <a:gd name="connsiteY2" fmla="*/ 795337 h 1540668"/>
                <a:gd name="connsiteX3" fmla="*/ 30956 w 1323975"/>
                <a:gd name="connsiteY3" fmla="*/ 707231 h 1540668"/>
                <a:gd name="connsiteX4" fmla="*/ 2381 w 1323975"/>
                <a:gd name="connsiteY4" fmla="*/ 633412 h 1540668"/>
                <a:gd name="connsiteX5" fmla="*/ 28575 w 1323975"/>
                <a:gd name="connsiteY5" fmla="*/ 564356 h 1540668"/>
                <a:gd name="connsiteX6" fmla="*/ 88106 w 1323975"/>
                <a:gd name="connsiteY6" fmla="*/ 526256 h 1540668"/>
                <a:gd name="connsiteX7" fmla="*/ 192881 w 1323975"/>
                <a:gd name="connsiteY7" fmla="*/ 500062 h 1540668"/>
                <a:gd name="connsiteX8" fmla="*/ 283368 w 1323975"/>
                <a:gd name="connsiteY8" fmla="*/ 481012 h 1540668"/>
                <a:gd name="connsiteX9" fmla="*/ 304800 w 1323975"/>
                <a:gd name="connsiteY9" fmla="*/ 466725 h 1540668"/>
                <a:gd name="connsiteX10" fmla="*/ 271462 w 1323975"/>
                <a:gd name="connsiteY10" fmla="*/ 440531 h 1540668"/>
                <a:gd name="connsiteX11" fmla="*/ 80962 w 1323975"/>
                <a:gd name="connsiteY11" fmla="*/ 400050 h 1540668"/>
                <a:gd name="connsiteX12" fmla="*/ 16668 w 1323975"/>
                <a:gd name="connsiteY12" fmla="*/ 378618 h 1540668"/>
                <a:gd name="connsiteX13" fmla="*/ 0 w 1323975"/>
                <a:gd name="connsiteY13" fmla="*/ 361950 h 1540668"/>
                <a:gd name="connsiteX14" fmla="*/ 57150 w 1323975"/>
                <a:gd name="connsiteY14" fmla="*/ 340518 h 1540668"/>
                <a:gd name="connsiteX15" fmla="*/ 140494 w 1323975"/>
                <a:gd name="connsiteY15" fmla="*/ 328612 h 1540668"/>
                <a:gd name="connsiteX16" fmla="*/ 209550 w 1323975"/>
                <a:gd name="connsiteY16" fmla="*/ 307181 h 1540668"/>
                <a:gd name="connsiteX17" fmla="*/ 211931 w 1323975"/>
                <a:gd name="connsiteY17" fmla="*/ 297656 h 1540668"/>
                <a:gd name="connsiteX18" fmla="*/ 90487 w 1323975"/>
                <a:gd name="connsiteY18" fmla="*/ 266700 h 1540668"/>
                <a:gd name="connsiteX19" fmla="*/ 52387 w 1323975"/>
                <a:gd name="connsiteY19" fmla="*/ 252412 h 1540668"/>
                <a:gd name="connsiteX20" fmla="*/ 47625 w 1323975"/>
                <a:gd name="connsiteY20" fmla="*/ 235743 h 1540668"/>
                <a:gd name="connsiteX21" fmla="*/ 130968 w 1323975"/>
                <a:gd name="connsiteY21" fmla="*/ 214312 h 1540668"/>
                <a:gd name="connsiteX22" fmla="*/ 164306 w 1323975"/>
                <a:gd name="connsiteY22" fmla="*/ 209550 h 1540668"/>
                <a:gd name="connsiteX23" fmla="*/ 150018 w 1323975"/>
                <a:gd name="connsiteY23" fmla="*/ 197643 h 1540668"/>
                <a:gd name="connsiteX24" fmla="*/ 107156 w 1323975"/>
                <a:gd name="connsiteY24" fmla="*/ 178593 h 1540668"/>
                <a:gd name="connsiteX25" fmla="*/ 76200 w 1323975"/>
                <a:gd name="connsiteY25" fmla="*/ 166687 h 1540668"/>
                <a:gd name="connsiteX26" fmla="*/ 109537 w 1323975"/>
                <a:gd name="connsiteY26" fmla="*/ 147637 h 1540668"/>
                <a:gd name="connsiteX27" fmla="*/ 135731 w 1323975"/>
                <a:gd name="connsiteY27" fmla="*/ 133350 h 1540668"/>
                <a:gd name="connsiteX28" fmla="*/ 135731 w 1323975"/>
                <a:gd name="connsiteY28" fmla="*/ 119062 h 1540668"/>
                <a:gd name="connsiteX29" fmla="*/ 100012 w 1323975"/>
                <a:gd name="connsiteY29" fmla="*/ 109537 h 1540668"/>
                <a:gd name="connsiteX30" fmla="*/ 92868 w 1323975"/>
                <a:gd name="connsiteY30" fmla="*/ 100012 h 1540668"/>
                <a:gd name="connsiteX31" fmla="*/ 114300 w 1323975"/>
                <a:gd name="connsiteY31" fmla="*/ 83343 h 1540668"/>
                <a:gd name="connsiteX32" fmla="*/ 109537 w 1323975"/>
                <a:gd name="connsiteY32" fmla="*/ 52387 h 1540668"/>
                <a:gd name="connsiteX33" fmla="*/ 107156 w 1323975"/>
                <a:gd name="connsiteY33" fmla="*/ 38100 h 1540668"/>
                <a:gd name="connsiteX34" fmla="*/ 114300 w 1323975"/>
                <a:gd name="connsiteY34" fmla="*/ 21431 h 1540668"/>
                <a:gd name="connsiteX35" fmla="*/ 107156 w 1323975"/>
                <a:gd name="connsiteY35" fmla="*/ 0 h 1540668"/>
                <a:gd name="connsiteX36" fmla="*/ 1323975 w 1323975"/>
                <a:gd name="connsiteY36" fmla="*/ 2381 h 1540668"/>
                <a:gd name="connsiteX37" fmla="*/ 1312068 w 1323975"/>
                <a:gd name="connsiteY37" fmla="*/ 1540668 h 1540668"/>
                <a:gd name="connsiteX0" fmla="*/ 1321593 w 1323975"/>
                <a:gd name="connsiteY0" fmla="*/ 1547812 h 1547812"/>
                <a:gd name="connsiteX1" fmla="*/ 314325 w 1323975"/>
                <a:gd name="connsiteY1" fmla="*/ 938212 h 1547812"/>
                <a:gd name="connsiteX2" fmla="*/ 114300 w 1323975"/>
                <a:gd name="connsiteY2" fmla="*/ 795337 h 1547812"/>
                <a:gd name="connsiteX3" fmla="*/ 30956 w 1323975"/>
                <a:gd name="connsiteY3" fmla="*/ 707231 h 1547812"/>
                <a:gd name="connsiteX4" fmla="*/ 2381 w 1323975"/>
                <a:gd name="connsiteY4" fmla="*/ 633412 h 1547812"/>
                <a:gd name="connsiteX5" fmla="*/ 28575 w 1323975"/>
                <a:gd name="connsiteY5" fmla="*/ 564356 h 1547812"/>
                <a:gd name="connsiteX6" fmla="*/ 88106 w 1323975"/>
                <a:gd name="connsiteY6" fmla="*/ 526256 h 1547812"/>
                <a:gd name="connsiteX7" fmla="*/ 192881 w 1323975"/>
                <a:gd name="connsiteY7" fmla="*/ 500062 h 1547812"/>
                <a:gd name="connsiteX8" fmla="*/ 283368 w 1323975"/>
                <a:gd name="connsiteY8" fmla="*/ 481012 h 1547812"/>
                <a:gd name="connsiteX9" fmla="*/ 304800 w 1323975"/>
                <a:gd name="connsiteY9" fmla="*/ 466725 h 1547812"/>
                <a:gd name="connsiteX10" fmla="*/ 271462 w 1323975"/>
                <a:gd name="connsiteY10" fmla="*/ 440531 h 1547812"/>
                <a:gd name="connsiteX11" fmla="*/ 80962 w 1323975"/>
                <a:gd name="connsiteY11" fmla="*/ 400050 h 1547812"/>
                <a:gd name="connsiteX12" fmla="*/ 16668 w 1323975"/>
                <a:gd name="connsiteY12" fmla="*/ 378618 h 1547812"/>
                <a:gd name="connsiteX13" fmla="*/ 0 w 1323975"/>
                <a:gd name="connsiteY13" fmla="*/ 361950 h 1547812"/>
                <a:gd name="connsiteX14" fmla="*/ 57150 w 1323975"/>
                <a:gd name="connsiteY14" fmla="*/ 340518 h 1547812"/>
                <a:gd name="connsiteX15" fmla="*/ 140494 w 1323975"/>
                <a:gd name="connsiteY15" fmla="*/ 328612 h 1547812"/>
                <a:gd name="connsiteX16" fmla="*/ 209550 w 1323975"/>
                <a:gd name="connsiteY16" fmla="*/ 307181 h 1547812"/>
                <a:gd name="connsiteX17" fmla="*/ 211931 w 1323975"/>
                <a:gd name="connsiteY17" fmla="*/ 297656 h 1547812"/>
                <a:gd name="connsiteX18" fmla="*/ 90487 w 1323975"/>
                <a:gd name="connsiteY18" fmla="*/ 266700 h 1547812"/>
                <a:gd name="connsiteX19" fmla="*/ 52387 w 1323975"/>
                <a:gd name="connsiteY19" fmla="*/ 252412 h 1547812"/>
                <a:gd name="connsiteX20" fmla="*/ 47625 w 1323975"/>
                <a:gd name="connsiteY20" fmla="*/ 235743 h 1547812"/>
                <a:gd name="connsiteX21" fmla="*/ 130968 w 1323975"/>
                <a:gd name="connsiteY21" fmla="*/ 214312 h 1547812"/>
                <a:gd name="connsiteX22" fmla="*/ 164306 w 1323975"/>
                <a:gd name="connsiteY22" fmla="*/ 209550 h 1547812"/>
                <a:gd name="connsiteX23" fmla="*/ 150018 w 1323975"/>
                <a:gd name="connsiteY23" fmla="*/ 197643 h 1547812"/>
                <a:gd name="connsiteX24" fmla="*/ 107156 w 1323975"/>
                <a:gd name="connsiteY24" fmla="*/ 178593 h 1547812"/>
                <a:gd name="connsiteX25" fmla="*/ 76200 w 1323975"/>
                <a:gd name="connsiteY25" fmla="*/ 166687 h 1547812"/>
                <a:gd name="connsiteX26" fmla="*/ 109537 w 1323975"/>
                <a:gd name="connsiteY26" fmla="*/ 147637 h 1547812"/>
                <a:gd name="connsiteX27" fmla="*/ 135731 w 1323975"/>
                <a:gd name="connsiteY27" fmla="*/ 133350 h 1547812"/>
                <a:gd name="connsiteX28" fmla="*/ 135731 w 1323975"/>
                <a:gd name="connsiteY28" fmla="*/ 119062 h 1547812"/>
                <a:gd name="connsiteX29" fmla="*/ 100012 w 1323975"/>
                <a:gd name="connsiteY29" fmla="*/ 109537 h 1547812"/>
                <a:gd name="connsiteX30" fmla="*/ 92868 w 1323975"/>
                <a:gd name="connsiteY30" fmla="*/ 100012 h 1547812"/>
                <a:gd name="connsiteX31" fmla="*/ 114300 w 1323975"/>
                <a:gd name="connsiteY31" fmla="*/ 83343 h 1547812"/>
                <a:gd name="connsiteX32" fmla="*/ 109537 w 1323975"/>
                <a:gd name="connsiteY32" fmla="*/ 52387 h 1547812"/>
                <a:gd name="connsiteX33" fmla="*/ 107156 w 1323975"/>
                <a:gd name="connsiteY33" fmla="*/ 38100 h 1547812"/>
                <a:gd name="connsiteX34" fmla="*/ 114300 w 1323975"/>
                <a:gd name="connsiteY34" fmla="*/ 21431 h 1547812"/>
                <a:gd name="connsiteX35" fmla="*/ 107156 w 1323975"/>
                <a:gd name="connsiteY35" fmla="*/ 0 h 1547812"/>
                <a:gd name="connsiteX36" fmla="*/ 1323975 w 1323975"/>
                <a:gd name="connsiteY36" fmla="*/ 2381 h 1547812"/>
                <a:gd name="connsiteX37" fmla="*/ 1321593 w 1323975"/>
                <a:gd name="connsiteY37" fmla="*/ 1547812 h 1547812"/>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35731 w 1321594"/>
                <a:gd name="connsiteY28" fmla="*/ 121444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35731 w 1321594"/>
                <a:gd name="connsiteY28" fmla="*/ 121444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314325 w 1321594"/>
                <a:gd name="connsiteY1" fmla="*/ 940594 h 1550194"/>
                <a:gd name="connsiteX2" fmla="*/ 114300 w 1321594"/>
                <a:gd name="connsiteY2" fmla="*/ 797719 h 1550194"/>
                <a:gd name="connsiteX3" fmla="*/ 30956 w 1321594"/>
                <a:gd name="connsiteY3" fmla="*/ 709613 h 1550194"/>
                <a:gd name="connsiteX4" fmla="*/ 2381 w 1321594"/>
                <a:gd name="connsiteY4" fmla="*/ 635794 h 1550194"/>
                <a:gd name="connsiteX5" fmla="*/ 28575 w 1321594"/>
                <a:gd name="connsiteY5" fmla="*/ 566738 h 1550194"/>
                <a:gd name="connsiteX6" fmla="*/ 88106 w 1321594"/>
                <a:gd name="connsiteY6" fmla="*/ 528638 h 1550194"/>
                <a:gd name="connsiteX7" fmla="*/ 192881 w 1321594"/>
                <a:gd name="connsiteY7" fmla="*/ 502444 h 1550194"/>
                <a:gd name="connsiteX8" fmla="*/ 283368 w 1321594"/>
                <a:gd name="connsiteY8" fmla="*/ 483394 h 1550194"/>
                <a:gd name="connsiteX9" fmla="*/ 304800 w 1321594"/>
                <a:gd name="connsiteY9" fmla="*/ 469107 h 1550194"/>
                <a:gd name="connsiteX10" fmla="*/ 271462 w 1321594"/>
                <a:gd name="connsiteY10" fmla="*/ 442913 h 1550194"/>
                <a:gd name="connsiteX11" fmla="*/ 80962 w 1321594"/>
                <a:gd name="connsiteY11" fmla="*/ 402432 h 1550194"/>
                <a:gd name="connsiteX12" fmla="*/ 16668 w 1321594"/>
                <a:gd name="connsiteY12" fmla="*/ 381000 h 1550194"/>
                <a:gd name="connsiteX13" fmla="*/ 0 w 1321594"/>
                <a:gd name="connsiteY13" fmla="*/ 364332 h 1550194"/>
                <a:gd name="connsiteX14" fmla="*/ 57150 w 1321594"/>
                <a:gd name="connsiteY14" fmla="*/ 342900 h 1550194"/>
                <a:gd name="connsiteX15" fmla="*/ 140494 w 1321594"/>
                <a:gd name="connsiteY15" fmla="*/ 330994 h 1550194"/>
                <a:gd name="connsiteX16" fmla="*/ 209550 w 1321594"/>
                <a:gd name="connsiteY16" fmla="*/ 309563 h 1550194"/>
                <a:gd name="connsiteX17" fmla="*/ 211931 w 1321594"/>
                <a:gd name="connsiteY17" fmla="*/ 300038 h 1550194"/>
                <a:gd name="connsiteX18" fmla="*/ 90487 w 1321594"/>
                <a:gd name="connsiteY18" fmla="*/ 269082 h 1550194"/>
                <a:gd name="connsiteX19" fmla="*/ 52387 w 1321594"/>
                <a:gd name="connsiteY19" fmla="*/ 254794 h 1550194"/>
                <a:gd name="connsiteX20" fmla="*/ 47625 w 1321594"/>
                <a:gd name="connsiteY20" fmla="*/ 238125 h 1550194"/>
                <a:gd name="connsiteX21" fmla="*/ 130968 w 1321594"/>
                <a:gd name="connsiteY21" fmla="*/ 216694 h 1550194"/>
                <a:gd name="connsiteX22" fmla="*/ 164306 w 1321594"/>
                <a:gd name="connsiteY22" fmla="*/ 211932 h 1550194"/>
                <a:gd name="connsiteX23" fmla="*/ 150018 w 1321594"/>
                <a:gd name="connsiteY23" fmla="*/ 200025 h 1550194"/>
                <a:gd name="connsiteX24" fmla="*/ 107156 w 1321594"/>
                <a:gd name="connsiteY24" fmla="*/ 180975 h 1550194"/>
                <a:gd name="connsiteX25" fmla="*/ 76200 w 1321594"/>
                <a:gd name="connsiteY25" fmla="*/ 169069 h 1550194"/>
                <a:gd name="connsiteX26" fmla="*/ 109537 w 1321594"/>
                <a:gd name="connsiteY26" fmla="*/ 150019 h 1550194"/>
                <a:gd name="connsiteX27" fmla="*/ 135731 w 1321594"/>
                <a:gd name="connsiteY27" fmla="*/ 135732 h 1550194"/>
                <a:gd name="connsiteX28" fmla="*/ 100012 w 1321594"/>
                <a:gd name="connsiteY28" fmla="*/ 111919 h 1550194"/>
                <a:gd name="connsiteX29" fmla="*/ 92868 w 1321594"/>
                <a:gd name="connsiteY29" fmla="*/ 102394 h 1550194"/>
                <a:gd name="connsiteX30" fmla="*/ 114300 w 1321594"/>
                <a:gd name="connsiteY30" fmla="*/ 85725 h 1550194"/>
                <a:gd name="connsiteX31" fmla="*/ 109537 w 1321594"/>
                <a:gd name="connsiteY31" fmla="*/ 54769 h 1550194"/>
                <a:gd name="connsiteX32" fmla="*/ 107156 w 1321594"/>
                <a:gd name="connsiteY32" fmla="*/ 40482 h 1550194"/>
                <a:gd name="connsiteX33" fmla="*/ 114300 w 1321594"/>
                <a:gd name="connsiteY33" fmla="*/ 23813 h 1550194"/>
                <a:gd name="connsiteX34" fmla="*/ 107156 w 1321594"/>
                <a:gd name="connsiteY34" fmla="*/ 2382 h 1550194"/>
                <a:gd name="connsiteX35" fmla="*/ 1321594 w 1321594"/>
                <a:gd name="connsiteY35" fmla="*/ 0 h 1550194"/>
                <a:gd name="connsiteX36" fmla="*/ 1321593 w 1321594"/>
                <a:gd name="connsiteY36"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28575 w 1321594"/>
                <a:gd name="connsiteY6" fmla="*/ 566738 h 1550194"/>
                <a:gd name="connsiteX7" fmla="*/ 88106 w 1321594"/>
                <a:gd name="connsiteY7" fmla="*/ 528638 h 1550194"/>
                <a:gd name="connsiteX8" fmla="*/ 192881 w 1321594"/>
                <a:gd name="connsiteY8" fmla="*/ 502444 h 1550194"/>
                <a:gd name="connsiteX9" fmla="*/ 283368 w 1321594"/>
                <a:gd name="connsiteY9" fmla="*/ 483394 h 1550194"/>
                <a:gd name="connsiteX10" fmla="*/ 304800 w 1321594"/>
                <a:gd name="connsiteY10" fmla="*/ 469107 h 1550194"/>
                <a:gd name="connsiteX11" fmla="*/ 271462 w 1321594"/>
                <a:gd name="connsiteY11" fmla="*/ 442913 h 1550194"/>
                <a:gd name="connsiteX12" fmla="*/ 80962 w 1321594"/>
                <a:gd name="connsiteY12" fmla="*/ 402432 h 1550194"/>
                <a:gd name="connsiteX13" fmla="*/ 16668 w 1321594"/>
                <a:gd name="connsiteY13" fmla="*/ 381000 h 1550194"/>
                <a:gd name="connsiteX14" fmla="*/ 0 w 1321594"/>
                <a:gd name="connsiteY14" fmla="*/ 364332 h 1550194"/>
                <a:gd name="connsiteX15" fmla="*/ 57150 w 1321594"/>
                <a:gd name="connsiteY15" fmla="*/ 342900 h 1550194"/>
                <a:gd name="connsiteX16" fmla="*/ 140494 w 1321594"/>
                <a:gd name="connsiteY16" fmla="*/ 330994 h 1550194"/>
                <a:gd name="connsiteX17" fmla="*/ 209550 w 1321594"/>
                <a:gd name="connsiteY17" fmla="*/ 309563 h 1550194"/>
                <a:gd name="connsiteX18" fmla="*/ 211931 w 1321594"/>
                <a:gd name="connsiteY18" fmla="*/ 300038 h 1550194"/>
                <a:gd name="connsiteX19" fmla="*/ 90487 w 1321594"/>
                <a:gd name="connsiteY19" fmla="*/ 269082 h 1550194"/>
                <a:gd name="connsiteX20" fmla="*/ 52387 w 1321594"/>
                <a:gd name="connsiteY20" fmla="*/ 254794 h 1550194"/>
                <a:gd name="connsiteX21" fmla="*/ 47625 w 1321594"/>
                <a:gd name="connsiteY21" fmla="*/ 238125 h 1550194"/>
                <a:gd name="connsiteX22" fmla="*/ 130968 w 1321594"/>
                <a:gd name="connsiteY22" fmla="*/ 216694 h 1550194"/>
                <a:gd name="connsiteX23" fmla="*/ 164306 w 1321594"/>
                <a:gd name="connsiteY23" fmla="*/ 211932 h 1550194"/>
                <a:gd name="connsiteX24" fmla="*/ 150018 w 1321594"/>
                <a:gd name="connsiteY24" fmla="*/ 200025 h 1550194"/>
                <a:gd name="connsiteX25" fmla="*/ 107156 w 1321594"/>
                <a:gd name="connsiteY25" fmla="*/ 180975 h 1550194"/>
                <a:gd name="connsiteX26" fmla="*/ 76200 w 1321594"/>
                <a:gd name="connsiteY26" fmla="*/ 169069 h 1550194"/>
                <a:gd name="connsiteX27" fmla="*/ 109537 w 1321594"/>
                <a:gd name="connsiteY27" fmla="*/ 150019 h 1550194"/>
                <a:gd name="connsiteX28" fmla="*/ 135731 w 1321594"/>
                <a:gd name="connsiteY28" fmla="*/ 135732 h 1550194"/>
                <a:gd name="connsiteX29" fmla="*/ 100012 w 1321594"/>
                <a:gd name="connsiteY29" fmla="*/ 111919 h 1550194"/>
                <a:gd name="connsiteX30" fmla="*/ 92868 w 1321594"/>
                <a:gd name="connsiteY30" fmla="*/ 102394 h 1550194"/>
                <a:gd name="connsiteX31" fmla="*/ 114300 w 1321594"/>
                <a:gd name="connsiteY31" fmla="*/ 85725 h 1550194"/>
                <a:gd name="connsiteX32" fmla="*/ 109537 w 1321594"/>
                <a:gd name="connsiteY32" fmla="*/ 54769 h 1550194"/>
                <a:gd name="connsiteX33" fmla="*/ 107156 w 1321594"/>
                <a:gd name="connsiteY33" fmla="*/ 40482 h 1550194"/>
                <a:gd name="connsiteX34" fmla="*/ 114300 w 1321594"/>
                <a:gd name="connsiteY34" fmla="*/ 23813 h 1550194"/>
                <a:gd name="connsiteX35" fmla="*/ 107156 w 1321594"/>
                <a:gd name="connsiteY35" fmla="*/ 2382 h 1550194"/>
                <a:gd name="connsiteX36" fmla="*/ 1321594 w 1321594"/>
                <a:gd name="connsiteY36" fmla="*/ 0 h 1550194"/>
                <a:gd name="connsiteX37" fmla="*/ 1321593 w 1321594"/>
                <a:gd name="connsiteY37"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11906 w 1321594"/>
                <a:gd name="connsiteY6" fmla="*/ 602457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71462 w 1321594"/>
                <a:gd name="connsiteY12" fmla="*/ 442913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71462 w 1321594"/>
                <a:gd name="connsiteY12" fmla="*/ 442913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785812 w 1321594"/>
                <a:gd name="connsiteY1" fmla="*/ 1235869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652462 w 1321594"/>
                <a:gd name="connsiteY1" fmla="*/ 1359694 h 1550194"/>
                <a:gd name="connsiteX2" fmla="*/ 314325 w 1321594"/>
                <a:gd name="connsiteY2" fmla="*/ 940594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652462 w 1321594"/>
                <a:gd name="connsiteY1" fmla="*/ 1359694 h 1550194"/>
                <a:gd name="connsiteX2" fmla="*/ 140494 w 1321594"/>
                <a:gd name="connsiteY2" fmla="*/ 1193007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652462 w 1321594"/>
                <a:gd name="connsiteY1" fmla="*/ 1359694 h 1550194"/>
                <a:gd name="connsiteX2" fmla="*/ 140494 w 1321594"/>
                <a:gd name="connsiteY2" fmla="*/ 1193007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21593 w 1321594"/>
                <a:gd name="connsiteY0" fmla="*/ 1550194 h 1550194"/>
                <a:gd name="connsiteX1" fmla="*/ 652462 w 1321594"/>
                <a:gd name="connsiteY1" fmla="*/ 1359694 h 1550194"/>
                <a:gd name="connsiteX2" fmla="*/ 140494 w 1321594"/>
                <a:gd name="connsiteY2" fmla="*/ 1193007 h 1550194"/>
                <a:gd name="connsiteX3" fmla="*/ 114300 w 1321594"/>
                <a:gd name="connsiteY3" fmla="*/ 797719 h 1550194"/>
                <a:gd name="connsiteX4" fmla="*/ 30956 w 1321594"/>
                <a:gd name="connsiteY4" fmla="*/ 709613 h 1550194"/>
                <a:gd name="connsiteX5" fmla="*/ 2381 w 1321594"/>
                <a:gd name="connsiteY5" fmla="*/ 635794 h 1550194"/>
                <a:gd name="connsiteX6" fmla="*/ 7144 w 1321594"/>
                <a:gd name="connsiteY6" fmla="*/ 595313 h 1550194"/>
                <a:gd name="connsiteX7" fmla="*/ 28575 w 1321594"/>
                <a:gd name="connsiteY7" fmla="*/ 566738 h 1550194"/>
                <a:gd name="connsiteX8" fmla="*/ 88106 w 1321594"/>
                <a:gd name="connsiteY8" fmla="*/ 528638 h 1550194"/>
                <a:gd name="connsiteX9" fmla="*/ 192881 w 1321594"/>
                <a:gd name="connsiteY9" fmla="*/ 502444 h 1550194"/>
                <a:gd name="connsiteX10" fmla="*/ 283368 w 1321594"/>
                <a:gd name="connsiteY10" fmla="*/ 483394 h 1550194"/>
                <a:gd name="connsiteX11" fmla="*/ 304800 w 1321594"/>
                <a:gd name="connsiteY11" fmla="*/ 469107 h 1550194"/>
                <a:gd name="connsiteX12" fmla="*/ 238125 w 1321594"/>
                <a:gd name="connsiteY12" fmla="*/ 438150 h 1550194"/>
                <a:gd name="connsiteX13" fmla="*/ 80962 w 1321594"/>
                <a:gd name="connsiteY13" fmla="*/ 402432 h 1550194"/>
                <a:gd name="connsiteX14" fmla="*/ 16668 w 1321594"/>
                <a:gd name="connsiteY14" fmla="*/ 381000 h 1550194"/>
                <a:gd name="connsiteX15" fmla="*/ 0 w 1321594"/>
                <a:gd name="connsiteY15" fmla="*/ 364332 h 1550194"/>
                <a:gd name="connsiteX16" fmla="*/ 57150 w 1321594"/>
                <a:gd name="connsiteY16" fmla="*/ 342900 h 1550194"/>
                <a:gd name="connsiteX17" fmla="*/ 140494 w 1321594"/>
                <a:gd name="connsiteY17" fmla="*/ 330994 h 1550194"/>
                <a:gd name="connsiteX18" fmla="*/ 209550 w 1321594"/>
                <a:gd name="connsiteY18" fmla="*/ 309563 h 1550194"/>
                <a:gd name="connsiteX19" fmla="*/ 211931 w 1321594"/>
                <a:gd name="connsiteY19" fmla="*/ 300038 h 1550194"/>
                <a:gd name="connsiteX20" fmla="*/ 90487 w 1321594"/>
                <a:gd name="connsiteY20" fmla="*/ 269082 h 1550194"/>
                <a:gd name="connsiteX21" fmla="*/ 52387 w 1321594"/>
                <a:gd name="connsiteY21" fmla="*/ 254794 h 1550194"/>
                <a:gd name="connsiteX22" fmla="*/ 47625 w 1321594"/>
                <a:gd name="connsiteY22" fmla="*/ 238125 h 1550194"/>
                <a:gd name="connsiteX23" fmla="*/ 130968 w 1321594"/>
                <a:gd name="connsiteY23" fmla="*/ 216694 h 1550194"/>
                <a:gd name="connsiteX24" fmla="*/ 164306 w 1321594"/>
                <a:gd name="connsiteY24" fmla="*/ 211932 h 1550194"/>
                <a:gd name="connsiteX25" fmla="*/ 150018 w 1321594"/>
                <a:gd name="connsiteY25" fmla="*/ 200025 h 1550194"/>
                <a:gd name="connsiteX26" fmla="*/ 107156 w 1321594"/>
                <a:gd name="connsiteY26" fmla="*/ 180975 h 1550194"/>
                <a:gd name="connsiteX27" fmla="*/ 76200 w 1321594"/>
                <a:gd name="connsiteY27" fmla="*/ 169069 h 1550194"/>
                <a:gd name="connsiteX28" fmla="*/ 109537 w 1321594"/>
                <a:gd name="connsiteY28" fmla="*/ 150019 h 1550194"/>
                <a:gd name="connsiteX29" fmla="*/ 135731 w 1321594"/>
                <a:gd name="connsiteY29" fmla="*/ 135732 h 1550194"/>
                <a:gd name="connsiteX30" fmla="*/ 100012 w 1321594"/>
                <a:gd name="connsiteY30" fmla="*/ 111919 h 1550194"/>
                <a:gd name="connsiteX31" fmla="*/ 92868 w 1321594"/>
                <a:gd name="connsiteY31" fmla="*/ 102394 h 1550194"/>
                <a:gd name="connsiteX32" fmla="*/ 114300 w 1321594"/>
                <a:gd name="connsiteY32" fmla="*/ 85725 h 1550194"/>
                <a:gd name="connsiteX33" fmla="*/ 109537 w 1321594"/>
                <a:gd name="connsiteY33" fmla="*/ 54769 h 1550194"/>
                <a:gd name="connsiteX34" fmla="*/ 107156 w 1321594"/>
                <a:gd name="connsiteY34" fmla="*/ 40482 h 1550194"/>
                <a:gd name="connsiteX35" fmla="*/ 114300 w 1321594"/>
                <a:gd name="connsiteY35" fmla="*/ 23813 h 1550194"/>
                <a:gd name="connsiteX36" fmla="*/ 107156 w 1321594"/>
                <a:gd name="connsiteY36" fmla="*/ 2382 h 1550194"/>
                <a:gd name="connsiteX37" fmla="*/ 1321594 w 1321594"/>
                <a:gd name="connsiteY37" fmla="*/ 0 h 1550194"/>
                <a:gd name="connsiteX38" fmla="*/ 1321593 w 1321594"/>
                <a:gd name="connsiteY38" fmla="*/ 1550194 h 1550194"/>
                <a:gd name="connsiteX0" fmla="*/ 1319212 w 1321594"/>
                <a:gd name="connsiteY0" fmla="*/ 1540669 h 1540669"/>
                <a:gd name="connsiteX1" fmla="*/ 652462 w 1321594"/>
                <a:gd name="connsiteY1" fmla="*/ 1359694 h 1540669"/>
                <a:gd name="connsiteX2" fmla="*/ 140494 w 1321594"/>
                <a:gd name="connsiteY2" fmla="*/ 1193007 h 1540669"/>
                <a:gd name="connsiteX3" fmla="*/ 114300 w 1321594"/>
                <a:gd name="connsiteY3" fmla="*/ 797719 h 1540669"/>
                <a:gd name="connsiteX4" fmla="*/ 30956 w 1321594"/>
                <a:gd name="connsiteY4" fmla="*/ 709613 h 1540669"/>
                <a:gd name="connsiteX5" fmla="*/ 2381 w 1321594"/>
                <a:gd name="connsiteY5" fmla="*/ 635794 h 1540669"/>
                <a:gd name="connsiteX6" fmla="*/ 7144 w 1321594"/>
                <a:gd name="connsiteY6" fmla="*/ 595313 h 1540669"/>
                <a:gd name="connsiteX7" fmla="*/ 28575 w 1321594"/>
                <a:gd name="connsiteY7" fmla="*/ 566738 h 1540669"/>
                <a:gd name="connsiteX8" fmla="*/ 88106 w 1321594"/>
                <a:gd name="connsiteY8" fmla="*/ 528638 h 1540669"/>
                <a:gd name="connsiteX9" fmla="*/ 192881 w 1321594"/>
                <a:gd name="connsiteY9" fmla="*/ 502444 h 1540669"/>
                <a:gd name="connsiteX10" fmla="*/ 283368 w 1321594"/>
                <a:gd name="connsiteY10" fmla="*/ 483394 h 1540669"/>
                <a:gd name="connsiteX11" fmla="*/ 304800 w 1321594"/>
                <a:gd name="connsiteY11" fmla="*/ 469107 h 1540669"/>
                <a:gd name="connsiteX12" fmla="*/ 238125 w 1321594"/>
                <a:gd name="connsiteY12" fmla="*/ 438150 h 1540669"/>
                <a:gd name="connsiteX13" fmla="*/ 80962 w 1321594"/>
                <a:gd name="connsiteY13" fmla="*/ 402432 h 1540669"/>
                <a:gd name="connsiteX14" fmla="*/ 16668 w 1321594"/>
                <a:gd name="connsiteY14" fmla="*/ 381000 h 1540669"/>
                <a:gd name="connsiteX15" fmla="*/ 0 w 1321594"/>
                <a:gd name="connsiteY15" fmla="*/ 364332 h 1540669"/>
                <a:gd name="connsiteX16" fmla="*/ 57150 w 1321594"/>
                <a:gd name="connsiteY16" fmla="*/ 342900 h 1540669"/>
                <a:gd name="connsiteX17" fmla="*/ 140494 w 1321594"/>
                <a:gd name="connsiteY17" fmla="*/ 330994 h 1540669"/>
                <a:gd name="connsiteX18" fmla="*/ 209550 w 1321594"/>
                <a:gd name="connsiteY18" fmla="*/ 309563 h 1540669"/>
                <a:gd name="connsiteX19" fmla="*/ 211931 w 1321594"/>
                <a:gd name="connsiteY19" fmla="*/ 300038 h 1540669"/>
                <a:gd name="connsiteX20" fmla="*/ 90487 w 1321594"/>
                <a:gd name="connsiteY20" fmla="*/ 269082 h 1540669"/>
                <a:gd name="connsiteX21" fmla="*/ 52387 w 1321594"/>
                <a:gd name="connsiteY21" fmla="*/ 254794 h 1540669"/>
                <a:gd name="connsiteX22" fmla="*/ 47625 w 1321594"/>
                <a:gd name="connsiteY22" fmla="*/ 238125 h 1540669"/>
                <a:gd name="connsiteX23" fmla="*/ 130968 w 1321594"/>
                <a:gd name="connsiteY23" fmla="*/ 216694 h 1540669"/>
                <a:gd name="connsiteX24" fmla="*/ 164306 w 1321594"/>
                <a:gd name="connsiteY24" fmla="*/ 211932 h 1540669"/>
                <a:gd name="connsiteX25" fmla="*/ 150018 w 1321594"/>
                <a:gd name="connsiteY25" fmla="*/ 200025 h 1540669"/>
                <a:gd name="connsiteX26" fmla="*/ 107156 w 1321594"/>
                <a:gd name="connsiteY26" fmla="*/ 180975 h 1540669"/>
                <a:gd name="connsiteX27" fmla="*/ 76200 w 1321594"/>
                <a:gd name="connsiteY27" fmla="*/ 169069 h 1540669"/>
                <a:gd name="connsiteX28" fmla="*/ 109537 w 1321594"/>
                <a:gd name="connsiteY28" fmla="*/ 150019 h 1540669"/>
                <a:gd name="connsiteX29" fmla="*/ 135731 w 1321594"/>
                <a:gd name="connsiteY29" fmla="*/ 135732 h 1540669"/>
                <a:gd name="connsiteX30" fmla="*/ 100012 w 1321594"/>
                <a:gd name="connsiteY30" fmla="*/ 111919 h 1540669"/>
                <a:gd name="connsiteX31" fmla="*/ 92868 w 1321594"/>
                <a:gd name="connsiteY31" fmla="*/ 102394 h 1540669"/>
                <a:gd name="connsiteX32" fmla="*/ 114300 w 1321594"/>
                <a:gd name="connsiteY32" fmla="*/ 85725 h 1540669"/>
                <a:gd name="connsiteX33" fmla="*/ 109537 w 1321594"/>
                <a:gd name="connsiteY33" fmla="*/ 54769 h 1540669"/>
                <a:gd name="connsiteX34" fmla="*/ 107156 w 1321594"/>
                <a:gd name="connsiteY34" fmla="*/ 40482 h 1540669"/>
                <a:gd name="connsiteX35" fmla="*/ 114300 w 1321594"/>
                <a:gd name="connsiteY35" fmla="*/ 23813 h 1540669"/>
                <a:gd name="connsiteX36" fmla="*/ 107156 w 1321594"/>
                <a:gd name="connsiteY36" fmla="*/ 2382 h 1540669"/>
                <a:gd name="connsiteX37" fmla="*/ 1321594 w 1321594"/>
                <a:gd name="connsiteY37" fmla="*/ 0 h 1540669"/>
                <a:gd name="connsiteX38" fmla="*/ 1319212 w 1321594"/>
                <a:gd name="connsiteY38"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114300 w 1321594"/>
                <a:gd name="connsiteY3" fmla="*/ 797719 h 1540669"/>
                <a:gd name="connsiteX4" fmla="*/ 30956 w 1321594"/>
                <a:gd name="connsiteY4" fmla="*/ 709613 h 1540669"/>
                <a:gd name="connsiteX5" fmla="*/ 2381 w 1321594"/>
                <a:gd name="connsiteY5" fmla="*/ 635794 h 1540669"/>
                <a:gd name="connsiteX6" fmla="*/ 7144 w 1321594"/>
                <a:gd name="connsiteY6" fmla="*/ 595313 h 1540669"/>
                <a:gd name="connsiteX7" fmla="*/ 28575 w 1321594"/>
                <a:gd name="connsiteY7" fmla="*/ 566738 h 1540669"/>
                <a:gd name="connsiteX8" fmla="*/ 88106 w 1321594"/>
                <a:gd name="connsiteY8" fmla="*/ 528638 h 1540669"/>
                <a:gd name="connsiteX9" fmla="*/ 192881 w 1321594"/>
                <a:gd name="connsiteY9" fmla="*/ 502444 h 1540669"/>
                <a:gd name="connsiteX10" fmla="*/ 283368 w 1321594"/>
                <a:gd name="connsiteY10" fmla="*/ 483394 h 1540669"/>
                <a:gd name="connsiteX11" fmla="*/ 304800 w 1321594"/>
                <a:gd name="connsiteY11" fmla="*/ 469107 h 1540669"/>
                <a:gd name="connsiteX12" fmla="*/ 238125 w 1321594"/>
                <a:gd name="connsiteY12" fmla="*/ 438150 h 1540669"/>
                <a:gd name="connsiteX13" fmla="*/ 80962 w 1321594"/>
                <a:gd name="connsiteY13" fmla="*/ 402432 h 1540669"/>
                <a:gd name="connsiteX14" fmla="*/ 16668 w 1321594"/>
                <a:gd name="connsiteY14" fmla="*/ 381000 h 1540669"/>
                <a:gd name="connsiteX15" fmla="*/ 0 w 1321594"/>
                <a:gd name="connsiteY15" fmla="*/ 364332 h 1540669"/>
                <a:gd name="connsiteX16" fmla="*/ 57150 w 1321594"/>
                <a:gd name="connsiteY16" fmla="*/ 342900 h 1540669"/>
                <a:gd name="connsiteX17" fmla="*/ 140494 w 1321594"/>
                <a:gd name="connsiteY17" fmla="*/ 330994 h 1540669"/>
                <a:gd name="connsiteX18" fmla="*/ 209550 w 1321594"/>
                <a:gd name="connsiteY18" fmla="*/ 309563 h 1540669"/>
                <a:gd name="connsiteX19" fmla="*/ 211931 w 1321594"/>
                <a:gd name="connsiteY19" fmla="*/ 300038 h 1540669"/>
                <a:gd name="connsiteX20" fmla="*/ 90487 w 1321594"/>
                <a:gd name="connsiteY20" fmla="*/ 269082 h 1540669"/>
                <a:gd name="connsiteX21" fmla="*/ 52387 w 1321594"/>
                <a:gd name="connsiteY21" fmla="*/ 254794 h 1540669"/>
                <a:gd name="connsiteX22" fmla="*/ 47625 w 1321594"/>
                <a:gd name="connsiteY22" fmla="*/ 238125 h 1540669"/>
                <a:gd name="connsiteX23" fmla="*/ 130968 w 1321594"/>
                <a:gd name="connsiteY23" fmla="*/ 216694 h 1540669"/>
                <a:gd name="connsiteX24" fmla="*/ 164306 w 1321594"/>
                <a:gd name="connsiteY24" fmla="*/ 211932 h 1540669"/>
                <a:gd name="connsiteX25" fmla="*/ 150018 w 1321594"/>
                <a:gd name="connsiteY25" fmla="*/ 200025 h 1540669"/>
                <a:gd name="connsiteX26" fmla="*/ 107156 w 1321594"/>
                <a:gd name="connsiteY26" fmla="*/ 180975 h 1540669"/>
                <a:gd name="connsiteX27" fmla="*/ 76200 w 1321594"/>
                <a:gd name="connsiteY27" fmla="*/ 169069 h 1540669"/>
                <a:gd name="connsiteX28" fmla="*/ 109537 w 1321594"/>
                <a:gd name="connsiteY28" fmla="*/ 150019 h 1540669"/>
                <a:gd name="connsiteX29" fmla="*/ 135731 w 1321594"/>
                <a:gd name="connsiteY29" fmla="*/ 135732 h 1540669"/>
                <a:gd name="connsiteX30" fmla="*/ 100012 w 1321594"/>
                <a:gd name="connsiteY30" fmla="*/ 111919 h 1540669"/>
                <a:gd name="connsiteX31" fmla="*/ 92868 w 1321594"/>
                <a:gd name="connsiteY31" fmla="*/ 102394 h 1540669"/>
                <a:gd name="connsiteX32" fmla="*/ 114300 w 1321594"/>
                <a:gd name="connsiteY32" fmla="*/ 85725 h 1540669"/>
                <a:gd name="connsiteX33" fmla="*/ 109537 w 1321594"/>
                <a:gd name="connsiteY33" fmla="*/ 54769 h 1540669"/>
                <a:gd name="connsiteX34" fmla="*/ 107156 w 1321594"/>
                <a:gd name="connsiteY34" fmla="*/ 40482 h 1540669"/>
                <a:gd name="connsiteX35" fmla="*/ 114300 w 1321594"/>
                <a:gd name="connsiteY35" fmla="*/ 23813 h 1540669"/>
                <a:gd name="connsiteX36" fmla="*/ 107156 w 1321594"/>
                <a:gd name="connsiteY36" fmla="*/ 2382 h 1540669"/>
                <a:gd name="connsiteX37" fmla="*/ 1321594 w 1321594"/>
                <a:gd name="connsiteY37" fmla="*/ 0 h 1540669"/>
                <a:gd name="connsiteX38" fmla="*/ 1319212 w 1321594"/>
                <a:gd name="connsiteY38"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114300 w 1321594"/>
                <a:gd name="connsiteY4" fmla="*/ 797719 h 1540669"/>
                <a:gd name="connsiteX5" fmla="*/ 30956 w 1321594"/>
                <a:gd name="connsiteY5" fmla="*/ 709613 h 1540669"/>
                <a:gd name="connsiteX6" fmla="*/ 2381 w 1321594"/>
                <a:gd name="connsiteY6" fmla="*/ 635794 h 1540669"/>
                <a:gd name="connsiteX7" fmla="*/ 7144 w 1321594"/>
                <a:gd name="connsiteY7" fmla="*/ 595313 h 1540669"/>
                <a:gd name="connsiteX8" fmla="*/ 28575 w 1321594"/>
                <a:gd name="connsiteY8" fmla="*/ 566738 h 1540669"/>
                <a:gd name="connsiteX9" fmla="*/ 88106 w 1321594"/>
                <a:gd name="connsiteY9" fmla="*/ 528638 h 1540669"/>
                <a:gd name="connsiteX10" fmla="*/ 192881 w 1321594"/>
                <a:gd name="connsiteY10" fmla="*/ 502444 h 1540669"/>
                <a:gd name="connsiteX11" fmla="*/ 283368 w 1321594"/>
                <a:gd name="connsiteY11" fmla="*/ 483394 h 1540669"/>
                <a:gd name="connsiteX12" fmla="*/ 304800 w 1321594"/>
                <a:gd name="connsiteY12" fmla="*/ 469107 h 1540669"/>
                <a:gd name="connsiteX13" fmla="*/ 238125 w 1321594"/>
                <a:gd name="connsiteY13" fmla="*/ 438150 h 1540669"/>
                <a:gd name="connsiteX14" fmla="*/ 80962 w 1321594"/>
                <a:gd name="connsiteY14" fmla="*/ 402432 h 1540669"/>
                <a:gd name="connsiteX15" fmla="*/ 16668 w 1321594"/>
                <a:gd name="connsiteY15" fmla="*/ 381000 h 1540669"/>
                <a:gd name="connsiteX16" fmla="*/ 0 w 1321594"/>
                <a:gd name="connsiteY16" fmla="*/ 364332 h 1540669"/>
                <a:gd name="connsiteX17" fmla="*/ 57150 w 1321594"/>
                <a:gd name="connsiteY17" fmla="*/ 342900 h 1540669"/>
                <a:gd name="connsiteX18" fmla="*/ 140494 w 1321594"/>
                <a:gd name="connsiteY18" fmla="*/ 330994 h 1540669"/>
                <a:gd name="connsiteX19" fmla="*/ 209550 w 1321594"/>
                <a:gd name="connsiteY19" fmla="*/ 309563 h 1540669"/>
                <a:gd name="connsiteX20" fmla="*/ 211931 w 1321594"/>
                <a:gd name="connsiteY20" fmla="*/ 300038 h 1540669"/>
                <a:gd name="connsiteX21" fmla="*/ 90487 w 1321594"/>
                <a:gd name="connsiteY21" fmla="*/ 269082 h 1540669"/>
                <a:gd name="connsiteX22" fmla="*/ 52387 w 1321594"/>
                <a:gd name="connsiteY22" fmla="*/ 254794 h 1540669"/>
                <a:gd name="connsiteX23" fmla="*/ 47625 w 1321594"/>
                <a:gd name="connsiteY23" fmla="*/ 238125 h 1540669"/>
                <a:gd name="connsiteX24" fmla="*/ 130968 w 1321594"/>
                <a:gd name="connsiteY24" fmla="*/ 216694 h 1540669"/>
                <a:gd name="connsiteX25" fmla="*/ 164306 w 1321594"/>
                <a:gd name="connsiteY25" fmla="*/ 211932 h 1540669"/>
                <a:gd name="connsiteX26" fmla="*/ 150018 w 1321594"/>
                <a:gd name="connsiteY26" fmla="*/ 200025 h 1540669"/>
                <a:gd name="connsiteX27" fmla="*/ 107156 w 1321594"/>
                <a:gd name="connsiteY27" fmla="*/ 180975 h 1540669"/>
                <a:gd name="connsiteX28" fmla="*/ 76200 w 1321594"/>
                <a:gd name="connsiteY28" fmla="*/ 169069 h 1540669"/>
                <a:gd name="connsiteX29" fmla="*/ 109537 w 1321594"/>
                <a:gd name="connsiteY29" fmla="*/ 150019 h 1540669"/>
                <a:gd name="connsiteX30" fmla="*/ 135731 w 1321594"/>
                <a:gd name="connsiteY30" fmla="*/ 135732 h 1540669"/>
                <a:gd name="connsiteX31" fmla="*/ 100012 w 1321594"/>
                <a:gd name="connsiteY31" fmla="*/ 111919 h 1540669"/>
                <a:gd name="connsiteX32" fmla="*/ 92868 w 1321594"/>
                <a:gd name="connsiteY32" fmla="*/ 102394 h 1540669"/>
                <a:gd name="connsiteX33" fmla="*/ 114300 w 1321594"/>
                <a:gd name="connsiteY33" fmla="*/ 85725 h 1540669"/>
                <a:gd name="connsiteX34" fmla="*/ 109537 w 1321594"/>
                <a:gd name="connsiteY34" fmla="*/ 54769 h 1540669"/>
                <a:gd name="connsiteX35" fmla="*/ 107156 w 1321594"/>
                <a:gd name="connsiteY35" fmla="*/ 40482 h 1540669"/>
                <a:gd name="connsiteX36" fmla="*/ 114300 w 1321594"/>
                <a:gd name="connsiteY36" fmla="*/ 23813 h 1540669"/>
                <a:gd name="connsiteX37" fmla="*/ 107156 w 1321594"/>
                <a:gd name="connsiteY37" fmla="*/ 2382 h 1540669"/>
                <a:gd name="connsiteX38" fmla="*/ 1321594 w 1321594"/>
                <a:gd name="connsiteY38" fmla="*/ 0 h 1540669"/>
                <a:gd name="connsiteX39" fmla="*/ 1319212 w 1321594"/>
                <a:gd name="connsiteY39"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11905 w 1321594"/>
                <a:gd name="connsiteY4" fmla="*/ 1078380 h 1540669"/>
                <a:gd name="connsiteX5" fmla="*/ 114300 w 1321594"/>
                <a:gd name="connsiteY5" fmla="*/ 797719 h 1540669"/>
                <a:gd name="connsiteX6" fmla="*/ 30956 w 1321594"/>
                <a:gd name="connsiteY6" fmla="*/ 709613 h 1540669"/>
                <a:gd name="connsiteX7" fmla="*/ 2381 w 1321594"/>
                <a:gd name="connsiteY7" fmla="*/ 635794 h 1540669"/>
                <a:gd name="connsiteX8" fmla="*/ 7144 w 1321594"/>
                <a:gd name="connsiteY8" fmla="*/ 595313 h 1540669"/>
                <a:gd name="connsiteX9" fmla="*/ 28575 w 1321594"/>
                <a:gd name="connsiteY9" fmla="*/ 566738 h 1540669"/>
                <a:gd name="connsiteX10" fmla="*/ 88106 w 1321594"/>
                <a:gd name="connsiteY10" fmla="*/ 528638 h 1540669"/>
                <a:gd name="connsiteX11" fmla="*/ 192881 w 1321594"/>
                <a:gd name="connsiteY11" fmla="*/ 502444 h 1540669"/>
                <a:gd name="connsiteX12" fmla="*/ 283368 w 1321594"/>
                <a:gd name="connsiteY12" fmla="*/ 483394 h 1540669"/>
                <a:gd name="connsiteX13" fmla="*/ 304800 w 1321594"/>
                <a:gd name="connsiteY13" fmla="*/ 469107 h 1540669"/>
                <a:gd name="connsiteX14" fmla="*/ 238125 w 1321594"/>
                <a:gd name="connsiteY14" fmla="*/ 438150 h 1540669"/>
                <a:gd name="connsiteX15" fmla="*/ 80962 w 1321594"/>
                <a:gd name="connsiteY15" fmla="*/ 402432 h 1540669"/>
                <a:gd name="connsiteX16" fmla="*/ 16668 w 1321594"/>
                <a:gd name="connsiteY16" fmla="*/ 381000 h 1540669"/>
                <a:gd name="connsiteX17" fmla="*/ 0 w 1321594"/>
                <a:gd name="connsiteY17" fmla="*/ 364332 h 1540669"/>
                <a:gd name="connsiteX18" fmla="*/ 57150 w 1321594"/>
                <a:gd name="connsiteY18" fmla="*/ 342900 h 1540669"/>
                <a:gd name="connsiteX19" fmla="*/ 140494 w 1321594"/>
                <a:gd name="connsiteY19" fmla="*/ 330994 h 1540669"/>
                <a:gd name="connsiteX20" fmla="*/ 209550 w 1321594"/>
                <a:gd name="connsiteY20" fmla="*/ 309563 h 1540669"/>
                <a:gd name="connsiteX21" fmla="*/ 211931 w 1321594"/>
                <a:gd name="connsiteY21" fmla="*/ 300038 h 1540669"/>
                <a:gd name="connsiteX22" fmla="*/ 90487 w 1321594"/>
                <a:gd name="connsiteY22" fmla="*/ 269082 h 1540669"/>
                <a:gd name="connsiteX23" fmla="*/ 52387 w 1321594"/>
                <a:gd name="connsiteY23" fmla="*/ 254794 h 1540669"/>
                <a:gd name="connsiteX24" fmla="*/ 47625 w 1321594"/>
                <a:gd name="connsiteY24" fmla="*/ 238125 h 1540669"/>
                <a:gd name="connsiteX25" fmla="*/ 130968 w 1321594"/>
                <a:gd name="connsiteY25" fmla="*/ 216694 h 1540669"/>
                <a:gd name="connsiteX26" fmla="*/ 164306 w 1321594"/>
                <a:gd name="connsiteY26" fmla="*/ 211932 h 1540669"/>
                <a:gd name="connsiteX27" fmla="*/ 150018 w 1321594"/>
                <a:gd name="connsiteY27" fmla="*/ 200025 h 1540669"/>
                <a:gd name="connsiteX28" fmla="*/ 107156 w 1321594"/>
                <a:gd name="connsiteY28" fmla="*/ 180975 h 1540669"/>
                <a:gd name="connsiteX29" fmla="*/ 76200 w 1321594"/>
                <a:gd name="connsiteY29" fmla="*/ 169069 h 1540669"/>
                <a:gd name="connsiteX30" fmla="*/ 109537 w 1321594"/>
                <a:gd name="connsiteY30" fmla="*/ 150019 h 1540669"/>
                <a:gd name="connsiteX31" fmla="*/ 135731 w 1321594"/>
                <a:gd name="connsiteY31" fmla="*/ 135732 h 1540669"/>
                <a:gd name="connsiteX32" fmla="*/ 100012 w 1321594"/>
                <a:gd name="connsiteY32" fmla="*/ 111919 h 1540669"/>
                <a:gd name="connsiteX33" fmla="*/ 92868 w 1321594"/>
                <a:gd name="connsiteY33" fmla="*/ 102394 h 1540669"/>
                <a:gd name="connsiteX34" fmla="*/ 114300 w 1321594"/>
                <a:gd name="connsiteY34" fmla="*/ 85725 h 1540669"/>
                <a:gd name="connsiteX35" fmla="*/ 109537 w 1321594"/>
                <a:gd name="connsiteY35" fmla="*/ 54769 h 1540669"/>
                <a:gd name="connsiteX36" fmla="*/ 107156 w 1321594"/>
                <a:gd name="connsiteY36" fmla="*/ 40482 h 1540669"/>
                <a:gd name="connsiteX37" fmla="*/ 114300 w 1321594"/>
                <a:gd name="connsiteY37" fmla="*/ 23813 h 1540669"/>
                <a:gd name="connsiteX38" fmla="*/ 107156 w 1321594"/>
                <a:gd name="connsiteY38" fmla="*/ 2382 h 1540669"/>
                <a:gd name="connsiteX39" fmla="*/ 1321594 w 1321594"/>
                <a:gd name="connsiteY39" fmla="*/ 0 h 1540669"/>
                <a:gd name="connsiteX40" fmla="*/ 1319212 w 1321594"/>
                <a:gd name="connsiteY40"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11905 w 1321594"/>
                <a:gd name="connsiteY4" fmla="*/ 1078380 h 1540669"/>
                <a:gd name="connsiteX5" fmla="*/ 114300 w 1321594"/>
                <a:gd name="connsiteY5" fmla="*/ 797719 h 1540669"/>
                <a:gd name="connsiteX6" fmla="*/ 30956 w 1321594"/>
                <a:gd name="connsiteY6" fmla="*/ 709613 h 1540669"/>
                <a:gd name="connsiteX7" fmla="*/ 2381 w 1321594"/>
                <a:gd name="connsiteY7" fmla="*/ 635794 h 1540669"/>
                <a:gd name="connsiteX8" fmla="*/ 7144 w 1321594"/>
                <a:gd name="connsiteY8" fmla="*/ 595313 h 1540669"/>
                <a:gd name="connsiteX9" fmla="*/ 28575 w 1321594"/>
                <a:gd name="connsiteY9" fmla="*/ 566738 h 1540669"/>
                <a:gd name="connsiteX10" fmla="*/ 88106 w 1321594"/>
                <a:gd name="connsiteY10" fmla="*/ 528638 h 1540669"/>
                <a:gd name="connsiteX11" fmla="*/ 192881 w 1321594"/>
                <a:gd name="connsiteY11" fmla="*/ 502444 h 1540669"/>
                <a:gd name="connsiteX12" fmla="*/ 283368 w 1321594"/>
                <a:gd name="connsiteY12" fmla="*/ 483394 h 1540669"/>
                <a:gd name="connsiteX13" fmla="*/ 304800 w 1321594"/>
                <a:gd name="connsiteY13" fmla="*/ 469107 h 1540669"/>
                <a:gd name="connsiteX14" fmla="*/ 238125 w 1321594"/>
                <a:gd name="connsiteY14" fmla="*/ 438150 h 1540669"/>
                <a:gd name="connsiteX15" fmla="*/ 80962 w 1321594"/>
                <a:gd name="connsiteY15" fmla="*/ 402432 h 1540669"/>
                <a:gd name="connsiteX16" fmla="*/ 16668 w 1321594"/>
                <a:gd name="connsiteY16" fmla="*/ 381000 h 1540669"/>
                <a:gd name="connsiteX17" fmla="*/ 0 w 1321594"/>
                <a:gd name="connsiteY17" fmla="*/ 364332 h 1540669"/>
                <a:gd name="connsiteX18" fmla="*/ 57150 w 1321594"/>
                <a:gd name="connsiteY18" fmla="*/ 342900 h 1540669"/>
                <a:gd name="connsiteX19" fmla="*/ 140494 w 1321594"/>
                <a:gd name="connsiteY19" fmla="*/ 330994 h 1540669"/>
                <a:gd name="connsiteX20" fmla="*/ 209550 w 1321594"/>
                <a:gd name="connsiteY20" fmla="*/ 309563 h 1540669"/>
                <a:gd name="connsiteX21" fmla="*/ 211931 w 1321594"/>
                <a:gd name="connsiteY21" fmla="*/ 300038 h 1540669"/>
                <a:gd name="connsiteX22" fmla="*/ 90487 w 1321594"/>
                <a:gd name="connsiteY22" fmla="*/ 269082 h 1540669"/>
                <a:gd name="connsiteX23" fmla="*/ 52387 w 1321594"/>
                <a:gd name="connsiteY23" fmla="*/ 254794 h 1540669"/>
                <a:gd name="connsiteX24" fmla="*/ 47625 w 1321594"/>
                <a:gd name="connsiteY24" fmla="*/ 238125 h 1540669"/>
                <a:gd name="connsiteX25" fmla="*/ 130968 w 1321594"/>
                <a:gd name="connsiteY25" fmla="*/ 216694 h 1540669"/>
                <a:gd name="connsiteX26" fmla="*/ 164306 w 1321594"/>
                <a:gd name="connsiteY26" fmla="*/ 211932 h 1540669"/>
                <a:gd name="connsiteX27" fmla="*/ 150018 w 1321594"/>
                <a:gd name="connsiteY27" fmla="*/ 200025 h 1540669"/>
                <a:gd name="connsiteX28" fmla="*/ 107156 w 1321594"/>
                <a:gd name="connsiteY28" fmla="*/ 180975 h 1540669"/>
                <a:gd name="connsiteX29" fmla="*/ 76200 w 1321594"/>
                <a:gd name="connsiteY29" fmla="*/ 169069 h 1540669"/>
                <a:gd name="connsiteX30" fmla="*/ 109537 w 1321594"/>
                <a:gd name="connsiteY30" fmla="*/ 150019 h 1540669"/>
                <a:gd name="connsiteX31" fmla="*/ 135731 w 1321594"/>
                <a:gd name="connsiteY31" fmla="*/ 135732 h 1540669"/>
                <a:gd name="connsiteX32" fmla="*/ 100012 w 1321594"/>
                <a:gd name="connsiteY32" fmla="*/ 111919 h 1540669"/>
                <a:gd name="connsiteX33" fmla="*/ 92868 w 1321594"/>
                <a:gd name="connsiteY33" fmla="*/ 102394 h 1540669"/>
                <a:gd name="connsiteX34" fmla="*/ 114300 w 1321594"/>
                <a:gd name="connsiteY34" fmla="*/ 85725 h 1540669"/>
                <a:gd name="connsiteX35" fmla="*/ 109537 w 1321594"/>
                <a:gd name="connsiteY35" fmla="*/ 54769 h 1540669"/>
                <a:gd name="connsiteX36" fmla="*/ 107156 w 1321594"/>
                <a:gd name="connsiteY36" fmla="*/ 40482 h 1540669"/>
                <a:gd name="connsiteX37" fmla="*/ 114300 w 1321594"/>
                <a:gd name="connsiteY37" fmla="*/ 23813 h 1540669"/>
                <a:gd name="connsiteX38" fmla="*/ 107156 w 1321594"/>
                <a:gd name="connsiteY38" fmla="*/ 2382 h 1540669"/>
                <a:gd name="connsiteX39" fmla="*/ 1321594 w 1321594"/>
                <a:gd name="connsiteY39" fmla="*/ 0 h 1540669"/>
                <a:gd name="connsiteX40" fmla="*/ 1319212 w 1321594"/>
                <a:gd name="connsiteY40"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11905 w 1321594"/>
                <a:gd name="connsiteY4" fmla="*/ 1078380 h 1540669"/>
                <a:gd name="connsiteX5" fmla="*/ 114300 w 1321594"/>
                <a:gd name="connsiteY5" fmla="*/ 797719 h 1540669"/>
                <a:gd name="connsiteX6" fmla="*/ 30956 w 1321594"/>
                <a:gd name="connsiteY6" fmla="*/ 709613 h 1540669"/>
                <a:gd name="connsiteX7" fmla="*/ 2381 w 1321594"/>
                <a:gd name="connsiteY7" fmla="*/ 635794 h 1540669"/>
                <a:gd name="connsiteX8" fmla="*/ 7144 w 1321594"/>
                <a:gd name="connsiteY8" fmla="*/ 595313 h 1540669"/>
                <a:gd name="connsiteX9" fmla="*/ 28575 w 1321594"/>
                <a:gd name="connsiteY9" fmla="*/ 566738 h 1540669"/>
                <a:gd name="connsiteX10" fmla="*/ 88106 w 1321594"/>
                <a:gd name="connsiteY10" fmla="*/ 528638 h 1540669"/>
                <a:gd name="connsiteX11" fmla="*/ 192881 w 1321594"/>
                <a:gd name="connsiteY11" fmla="*/ 502444 h 1540669"/>
                <a:gd name="connsiteX12" fmla="*/ 283368 w 1321594"/>
                <a:gd name="connsiteY12" fmla="*/ 483394 h 1540669"/>
                <a:gd name="connsiteX13" fmla="*/ 304800 w 1321594"/>
                <a:gd name="connsiteY13" fmla="*/ 469107 h 1540669"/>
                <a:gd name="connsiteX14" fmla="*/ 238125 w 1321594"/>
                <a:gd name="connsiteY14" fmla="*/ 438150 h 1540669"/>
                <a:gd name="connsiteX15" fmla="*/ 80962 w 1321594"/>
                <a:gd name="connsiteY15" fmla="*/ 402432 h 1540669"/>
                <a:gd name="connsiteX16" fmla="*/ 16668 w 1321594"/>
                <a:gd name="connsiteY16" fmla="*/ 381000 h 1540669"/>
                <a:gd name="connsiteX17" fmla="*/ 0 w 1321594"/>
                <a:gd name="connsiteY17" fmla="*/ 364332 h 1540669"/>
                <a:gd name="connsiteX18" fmla="*/ 57150 w 1321594"/>
                <a:gd name="connsiteY18" fmla="*/ 342900 h 1540669"/>
                <a:gd name="connsiteX19" fmla="*/ 140494 w 1321594"/>
                <a:gd name="connsiteY19" fmla="*/ 330994 h 1540669"/>
                <a:gd name="connsiteX20" fmla="*/ 209550 w 1321594"/>
                <a:gd name="connsiteY20" fmla="*/ 309563 h 1540669"/>
                <a:gd name="connsiteX21" fmla="*/ 211931 w 1321594"/>
                <a:gd name="connsiteY21" fmla="*/ 300038 h 1540669"/>
                <a:gd name="connsiteX22" fmla="*/ 90487 w 1321594"/>
                <a:gd name="connsiteY22" fmla="*/ 269082 h 1540669"/>
                <a:gd name="connsiteX23" fmla="*/ 52387 w 1321594"/>
                <a:gd name="connsiteY23" fmla="*/ 254794 h 1540669"/>
                <a:gd name="connsiteX24" fmla="*/ 47625 w 1321594"/>
                <a:gd name="connsiteY24" fmla="*/ 238125 h 1540669"/>
                <a:gd name="connsiteX25" fmla="*/ 130968 w 1321594"/>
                <a:gd name="connsiteY25" fmla="*/ 216694 h 1540669"/>
                <a:gd name="connsiteX26" fmla="*/ 164306 w 1321594"/>
                <a:gd name="connsiteY26" fmla="*/ 211932 h 1540669"/>
                <a:gd name="connsiteX27" fmla="*/ 150018 w 1321594"/>
                <a:gd name="connsiteY27" fmla="*/ 200025 h 1540669"/>
                <a:gd name="connsiteX28" fmla="*/ 107156 w 1321594"/>
                <a:gd name="connsiteY28" fmla="*/ 180975 h 1540669"/>
                <a:gd name="connsiteX29" fmla="*/ 76200 w 1321594"/>
                <a:gd name="connsiteY29" fmla="*/ 169069 h 1540669"/>
                <a:gd name="connsiteX30" fmla="*/ 109537 w 1321594"/>
                <a:gd name="connsiteY30" fmla="*/ 150019 h 1540669"/>
                <a:gd name="connsiteX31" fmla="*/ 135731 w 1321594"/>
                <a:gd name="connsiteY31" fmla="*/ 135732 h 1540669"/>
                <a:gd name="connsiteX32" fmla="*/ 100012 w 1321594"/>
                <a:gd name="connsiteY32" fmla="*/ 111919 h 1540669"/>
                <a:gd name="connsiteX33" fmla="*/ 92868 w 1321594"/>
                <a:gd name="connsiteY33" fmla="*/ 102394 h 1540669"/>
                <a:gd name="connsiteX34" fmla="*/ 114300 w 1321594"/>
                <a:gd name="connsiteY34" fmla="*/ 85725 h 1540669"/>
                <a:gd name="connsiteX35" fmla="*/ 109537 w 1321594"/>
                <a:gd name="connsiteY35" fmla="*/ 54769 h 1540669"/>
                <a:gd name="connsiteX36" fmla="*/ 107156 w 1321594"/>
                <a:gd name="connsiteY36" fmla="*/ 40482 h 1540669"/>
                <a:gd name="connsiteX37" fmla="*/ 114300 w 1321594"/>
                <a:gd name="connsiteY37" fmla="*/ 23813 h 1540669"/>
                <a:gd name="connsiteX38" fmla="*/ 107156 w 1321594"/>
                <a:gd name="connsiteY38" fmla="*/ 2382 h 1540669"/>
                <a:gd name="connsiteX39" fmla="*/ 1321594 w 1321594"/>
                <a:gd name="connsiteY39" fmla="*/ 0 h 1540669"/>
                <a:gd name="connsiteX40" fmla="*/ 1319212 w 1321594"/>
                <a:gd name="connsiteY40"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11905 w 1321594"/>
                <a:gd name="connsiteY4" fmla="*/ 1078380 h 1540669"/>
                <a:gd name="connsiteX5" fmla="*/ 114300 w 1321594"/>
                <a:gd name="connsiteY5" fmla="*/ 797719 h 1540669"/>
                <a:gd name="connsiteX6" fmla="*/ 30956 w 1321594"/>
                <a:gd name="connsiteY6" fmla="*/ 709613 h 1540669"/>
                <a:gd name="connsiteX7" fmla="*/ 2381 w 1321594"/>
                <a:gd name="connsiteY7" fmla="*/ 635794 h 1540669"/>
                <a:gd name="connsiteX8" fmla="*/ 7144 w 1321594"/>
                <a:gd name="connsiteY8" fmla="*/ 595313 h 1540669"/>
                <a:gd name="connsiteX9" fmla="*/ 28575 w 1321594"/>
                <a:gd name="connsiteY9" fmla="*/ 566738 h 1540669"/>
                <a:gd name="connsiteX10" fmla="*/ 88106 w 1321594"/>
                <a:gd name="connsiteY10" fmla="*/ 528638 h 1540669"/>
                <a:gd name="connsiteX11" fmla="*/ 192881 w 1321594"/>
                <a:gd name="connsiteY11" fmla="*/ 502444 h 1540669"/>
                <a:gd name="connsiteX12" fmla="*/ 283368 w 1321594"/>
                <a:gd name="connsiteY12" fmla="*/ 483394 h 1540669"/>
                <a:gd name="connsiteX13" fmla="*/ 304800 w 1321594"/>
                <a:gd name="connsiteY13" fmla="*/ 469107 h 1540669"/>
                <a:gd name="connsiteX14" fmla="*/ 238125 w 1321594"/>
                <a:gd name="connsiteY14" fmla="*/ 438150 h 1540669"/>
                <a:gd name="connsiteX15" fmla="*/ 80962 w 1321594"/>
                <a:gd name="connsiteY15" fmla="*/ 402432 h 1540669"/>
                <a:gd name="connsiteX16" fmla="*/ 16668 w 1321594"/>
                <a:gd name="connsiteY16" fmla="*/ 381000 h 1540669"/>
                <a:gd name="connsiteX17" fmla="*/ 0 w 1321594"/>
                <a:gd name="connsiteY17" fmla="*/ 364332 h 1540669"/>
                <a:gd name="connsiteX18" fmla="*/ 57150 w 1321594"/>
                <a:gd name="connsiteY18" fmla="*/ 342900 h 1540669"/>
                <a:gd name="connsiteX19" fmla="*/ 140494 w 1321594"/>
                <a:gd name="connsiteY19" fmla="*/ 330994 h 1540669"/>
                <a:gd name="connsiteX20" fmla="*/ 209550 w 1321594"/>
                <a:gd name="connsiteY20" fmla="*/ 309563 h 1540669"/>
                <a:gd name="connsiteX21" fmla="*/ 211931 w 1321594"/>
                <a:gd name="connsiteY21" fmla="*/ 300038 h 1540669"/>
                <a:gd name="connsiteX22" fmla="*/ 90487 w 1321594"/>
                <a:gd name="connsiteY22" fmla="*/ 269082 h 1540669"/>
                <a:gd name="connsiteX23" fmla="*/ 52387 w 1321594"/>
                <a:gd name="connsiteY23" fmla="*/ 254794 h 1540669"/>
                <a:gd name="connsiteX24" fmla="*/ 47625 w 1321594"/>
                <a:gd name="connsiteY24" fmla="*/ 238125 h 1540669"/>
                <a:gd name="connsiteX25" fmla="*/ 130968 w 1321594"/>
                <a:gd name="connsiteY25" fmla="*/ 216694 h 1540669"/>
                <a:gd name="connsiteX26" fmla="*/ 164306 w 1321594"/>
                <a:gd name="connsiteY26" fmla="*/ 211932 h 1540669"/>
                <a:gd name="connsiteX27" fmla="*/ 150018 w 1321594"/>
                <a:gd name="connsiteY27" fmla="*/ 200025 h 1540669"/>
                <a:gd name="connsiteX28" fmla="*/ 107156 w 1321594"/>
                <a:gd name="connsiteY28" fmla="*/ 180975 h 1540669"/>
                <a:gd name="connsiteX29" fmla="*/ 76200 w 1321594"/>
                <a:gd name="connsiteY29" fmla="*/ 169069 h 1540669"/>
                <a:gd name="connsiteX30" fmla="*/ 109537 w 1321594"/>
                <a:gd name="connsiteY30" fmla="*/ 150019 h 1540669"/>
                <a:gd name="connsiteX31" fmla="*/ 135731 w 1321594"/>
                <a:gd name="connsiteY31" fmla="*/ 135732 h 1540669"/>
                <a:gd name="connsiteX32" fmla="*/ 100012 w 1321594"/>
                <a:gd name="connsiteY32" fmla="*/ 111919 h 1540669"/>
                <a:gd name="connsiteX33" fmla="*/ 92868 w 1321594"/>
                <a:gd name="connsiteY33" fmla="*/ 102394 h 1540669"/>
                <a:gd name="connsiteX34" fmla="*/ 114300 w 1321594"/>
                <a:gd name="connsiteY34" fmla="*/ 85725 h 1540669"/>
                <a:gd name="connsiteX35" fmla="*/ 109537 w 1321594"/>
                <a:gd name="connsiteY35" fmla="*/ 54769 h 1540669"/>
                <a:gd name="connsiteX36" fmla="*/ 107156 w 1321594"/>
                <a:gd name="connsiteY36" fmla="*/ 40482 h 1540669"/>
                <a:gd name="connsiteX37" fmla="*/ 114300 w 1321594"/>
                <a:gd name="connsiteY37" fmla="*/ 23813 h 1540669"/>
                <a:gd name="connsiteX38" fmla="*/ 107156 w 1321594"/>
                <a:gd name="connsiteY38" fmla="*/ 2382 h 1540669"/>
                <a:gd name="connsiteX39" fmla="*/ 1321594 w 1321594"/>
                <a:gd name="connsiteY39" fmla="*/ 0 h 1540669"/>
                <a:gd name="connsiteX40" fmla="*/ 1319212 w 1321594"/>
                <a:gd name="connsiteY40"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114300 w 1321594"/>
                <a:gd name="connsiteY5" fmla="*/ 797719 h 1540669"/>
                <a:gd name="connsiteX6" fmla="*/ 30956 w 1321594"/>
                <a:gd name="connsiteY6" fmla="*/ 709613 h 1540669"/>
                <a:gd name="connsiteX7" fmla="*/ 2381 w 1321594"/>
                <a:gd name="connsiteY7" fmla="*/ 635794 h 1540669"/>
                <a:gd name="connsiteX8" fmla="*/ 7144 w 1321594"/>
                <a:gd name="connsiteY8" fmla="*/ 595313 h 1540669"/>
                <a:gd name="connsiteX9" fmla="*/ 28575 w 1321594"/>
                <a:gd name="connsiteY9" fmla="*/ 566738 h 1540669"/>
                <a:gd name="connsiteX10" fmla="*/ 88106 w 1321594"/>
                <a:gd name="connsiteY10" fmla="*/ 528638 h 1540669"/>
                <a:gd name="connsiteX11" fmla="*/ 192881 w 1321594"/>
                <a:gd name="connsiteY11" fmla="*/ 502444 h 1540669"/>
                <a:gd name="connsiteX12" fmla="*/ 283368 w 1321594"/>
                <a:gd name="connsiteY12" fmla="*/ 483394 h 1540669"/>
                <a:gd name="connsiteX13" fmla="*/ 304800 w 1321594"/>
                <a:gd name="connsiteY13" fmla="*/ 469107 h 1540669"/>
                <a:gd name="connsiteX14" fmla="*/ 238125 w 1321594"/>
                <a:gd name="connsiteY14" fmla="*/ 438150 h 1540669"/>
                <a:gd name="connsiteX15" fmla="*/ 80962 w 1321594"/>
                <a:gd name="connsiteY15" fmla="*/ 402432 h 1540669"/>
                <a:gd name="connsiteX16" fmla="*/ 16668 w 1321594"/>
                <a:gd name="connsiteY16" fmla="*/ 381000 h 1540669"/>
                <a:gd name="connsiteX17" fmla="*/ 0 w 1321594"/>
                <a:gd name="connsiteY17" fmla="*/ 364332 h 1540669"/>
                <a:gd name="connsiteX18" fmla="*/ 57150 w 1321594"/>
                <a:gd name="connsiteY18" fmla="*/ 342900 h 1540669"/>
                <a:gd name="connsiteX19" fmla="*/ 140494 w 1321594"/>
                <a:gd name="connsiteY19" fmla="*/ 330994 h 1540669"/>
                <a:gd name="connsiteX20" fmla="*/ 209550 w 1321594"/>
                <a:gd name="connsiteY20" fmla="*/ 309563 h 1540669"/>
                <a:gd name="connsiteX21" fmla="*/ 211931 w 1321594"/>
                <a:gd name="connsiteY21" fmla="*/ 300038 h 1540669"/>
                <a:gd name="connsiteX22" fmla="*/ 90487 w 1321594"/>
                <a:gd name="connsiteY22" fmla="*/ 269082 h 1540669"/>
                <a:gd name="connsiteX23" fmla="*/ 52387 w 1321594"/>
                <a:gd name="connsiteY23" fmla="*/ 254794 h 1540669"/>
                <a:gd name="connsiteX24" fmla="*/ 47625 w 1321594"/>
                <a:gd name="connsiteY24" fmla="*/ 238125 h 1540669"/>
                <a:gd name="connsiteX25" fmla="*/ 130968 w 1321594"/>
                <a:gd name="connsiteY25" fmla="*/ 216694 h 1540669"/>
                <a:gd name="connsiteX26" fmla="*/ 164306 w 1321594"/>
                <a:gd name="connsiteY26" fmla="*/ 211932 h 1540669"/>
                <a:gd name="connsiteX27" fmla="*/ 150018 w 1321594"/>
                <a:gd name="connsiteY27" fmla="*/ 200025 h 1540669"/>
                <a:gd name="connsiteX28" fmla="*/ 107156 w 1321594"/>
                <a:gd name="connsiteY28" fmla="*/ 180975 h 1540669"/>
                <a:gd name="connsiteX29" fmla="*/ 76200 w 1321594"/>
                <a:gd name="connsiteY29" fmla="*/ 169069 h 1540669"/>
                <a:gd name="connsiteX30" fmla="*/ 109537 w 1321594"/>
                <a:gd name="connsiteY30" fmla="*/ 150019 h 1540669"/>
                <a:gd name="connsiteX31" fmla="*/ 135731 w 1321594"/>
                <a:gd name="connsiteY31" fmla="*/ 135732 h 1540669"/>
                <a:gd name="connsiteX32" fmla="*/ 100012 w 1321594"/>
                <a:gd name="connsiteY32" fmla="*/ 111919 h 1540669"/>
                <a:gd name="connsiteX33" fmla="*/ 92868 w 1321594"/>
                <a:gd name="connsiteY33" fmla="*/ 102394 h 1540669"/>
                <a:gd name="connsiteX34" fmla="*/ 114300 w 1321594"/>
                <a:gd name="connsiteY34" fmla="*/ 85725 h 1540669"/>
                <a:gd name="connsiteX35" fmla="*/ 109537 w 1321594"/>
                <a:gd name="connsiteY35" fmla="*/ 54769 h 1540669"/>
                <a:gd name="connsiteX36" fmla="*/ 107156 w 1321594"/>
                <a:gd name="connsiteY36" fmla="*/ 40482 h 1540669"/>
                <a:gd name="connsiteX37" fmla="*/ 114300 w 1321594"/>
                <a:gd name="connsiteY37" fmla="*/ 23813 h 1540669"/>
                <a:gd name="connsiteX38" fmla="*/ 107156 w 1321594"/>
                <a:gd name="connsiteY38" fmla="*/ 2382 h 1540669"/>
                <a:gd name="connsiteX39" fmla="*/ 1321594 w 1321594"/>
                <a:gd name="connsiteY39" fmla="*/ 0 h 1540669"/>
                <a:gd name="connsiteX40" fmla="*/ 1319212 w 1321594"/>
                <a:gd name="connsiteY40"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114300 w 1321594"/>
                <a:gd name="connsiteY6" fmla="*/ 797719 h 1540669"/>
                <a:gd name="connsiteX7" fmla="*/ 30956 w 1321594"/>
                <a:gd name="connsiteY7" fmla="*/ 709613 h 1540669"/>
                <a:gd name="connsiteX8" fmla="*/ 2381 w 1321594"/>
                <a:gd name="connsiteY8" fmla="*/ 635794 h 1540669"/>
                <a:gd name="connsiteX9" fmla="*/ 7144 w 1321594"/>
                <a:gd name="connsiteY9" fmla="*/ 595313 h 1540669"/>
                <a:gd name="connsiteX10" fmla="*/ 28575 w 1321594"/>
                <a:gd name="connsiteY10" fmla="*/ 566738 h 1540669"/>
                <a:gd name="connsiteX11" fmla="*/ 88106 w 1321594"/>
                <a:gd name="connsiteY11" fmla="*/ 528638 h 1540669"/>
                <a:gd name="connsiteX12" fmla="*/ 192881 w 1321594"/>
                <a:gd name="connsiteY12" fmla="*/ 502444 h 1540669"/>
                <a:gd name="connsiteX13" fmla="*/ 283368 w 1321594"/>
                <a:gd name="connsiteY13" fmla="*/ 483394 h 1540669"/>
                <a:gd name="connsiteX14" fmla="*/ 304800 w 1321594"/>
                <a:gd name="connsiteY14" fmla="*/ 469107 h 1540669"/>
                <a:gd name="connsiteX15" fmla="*/ 238125 w 1321594"/>
                <a:gd name="connsiteY15" fmla="*/ 438150 h 1540669"/>
                <a:gd name="connsiteX16" fmla="*/ 80962 w 1321594"/>
                <a:gd name="connsiteY16" fmla="*/ 402432 h 1540669"/>
                <a:gd name="connsiteX17" fmla="*/ 16668 w 1321594"/>
                <a:gd name="connsiteY17" fmla="*/ 381000 h 1540669"/>
                <a:gd name="connsiteX18" fmla="*/ 0 w 1321594"/>
                <a:gd name="connsiteY18" fmla="*/ 364332 h 1540669"/>
                <a:gd name="connsiteX19" fmla="*/ 57150 w 1321594"/>
                <a:gd name="connsiteY19" fmla="*/ 342900 h 1540669"/>
                <a:gd name="connsiteX20" fmla="*/ 140494 w 1321594"/>
                <a:gd name="connsiteY20" fmla="*/ 330994 h 1540669"/>
                <a:gd name="connsiteX21" fmla="*/ 209550 w 1321594"/>
                <a:gd name="connsiteY21" fmla="*/ 309563 h 1540669"/>
                <a:gd name="connsiteX22" fmla="*/ 211931 w 1321594"/>
                <a:gd name="connsiteY22" fmla="*/ 300038 h 1540669"/>
                <a:gd name="connsiteX23" fmla="*/ 90487 w 1321594"/>
                <a:gd name="connsiteY23" fmla="*/ 269082 h 1540669"/>
                <a:gd name="connsiteX24" fmla="*/ 52387 w 1321594"/>
                <a:gd name="connsiteY24" fmla="*/ 254794 h 1540669"/>
                <a:gd name="connsiteX25" fmla="*/ 47625 w 1321594"/>
                <a:gd name="connsiteY25" fmla="*/ 238125 h 1540669"/>
                <a:gd name="connsiteX26" fmla="*/ 130968 w 1321594"/>
                <a:gd name="connsiteY26" fmla="*/ 216694 h 1540669"/>
                <a:gd name="connsiteX27" fmla="*/ 164306 w 1321594"/>
                <a:gd name="connsiteY27" fmla="*/ 211932 h 1540669"/>
                <a:gd name="connsiteX28" fmla="*/ 150018 w 1321594"/>
                <a:gd name="connsiteY28" fmla="*/ 200025 h 1540669"/>
                <a:gd name="connsiteX29" fmla="*/ 107156 w 1321594"/>
                <a:gd name="connsiteY29" fmla="*/ 180975 h 1540669"/>
                <a:gd name="connsiteX30" fmla="*/ 76200 w 1321594"/>
                <a:gd name="connsiteY30" fmla="*/ 169069 h 1540669"/>
                <a:gd name="connsiteX31" fmla="*/ 109537 w 1321594"/>
                <a:gd name="connsiteY31" fmla="*/ 150019 h 1540669"/>
                <a:gd name="connsiteX32" fmla="*/ 135731 w 1321594"/>
                <a:gd name="connsiteY32" fmla="*/ 135732 h 1540669"/>
                <a:gd name="connsiteX33" fmla="*/ 100012 w 1321594"/>
                <a:gd name="connsiteY33" fmla="*/ 111919 h 1540669"/>
                <a:gd name="connsiteX34" fmla="*/ 92868 w 1321594"/>
                <a:gd name="connsiteY34" fmla="*/ 102394 h 1540669"/>
                <a:gd name="connsiteX35" fmla="*/ 114300 w 1321594"/>
                <a:gd name="connsiteY35" fmla="*/ 85725 h 1540669"/>
                <a:gd name="connsiteX36" fmla="*/ 109537 w 1321594"/>
                <a:gd name="connsiteY36" fmla="*/ 54769 h 1540669"/>
                <a:gd name="connsiteX37" fmla="*/ 107156 w 1321594"/>
                <a:gd name="connsiteY37" fmla="*/ 40482 h 1540669"/>
                <a:gd name="connsiteX38" fmla="*/ 114300 w 1321594"/>
                <a:gd name="connsiteY38" fmla="*/ 23813 h 1540669"/>
                <a:gd name="connsiteX39" fmla="*/ 107156 w 1321594"/>
                <a:gd name="connsiteY39" fmla="*/ 2382 h 1540669"/>
                <a:gd name="connsiteX40" fmla="*/ 1321594 w 1321594"/>
                <a:gd name="connsiteY40" fmla="*/ 0 h 1540669"/>
                <a:gd name="connsiteX41" fmla="*/ 1319212 w 1321594"/>
                <a:gd name="connsiteY41"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114300 w 1321594"/>
                <a:gd name="connsiteY7" fmla="*/ 797719 h 1540669"/>
                <a:gd name="connsiteX8" fmla="*/ 30956 w 1321594"/>
                <a:gd name="connsiteY8" fmla="*/ 709613 h 1540669"/>
                <a:gd name="connsiteX9" fmla="*/ 2381 w 1321594"/>
                <a:gd name="connsiteY9" fmla="*/ 635794 h 1540669"/>
                <a:gd name="connsiteX10" fmla="*/ 7144 w 1321594"/>
                <a:gd name="connsiteY10" fmla="*/ 595313 h 1540669"/>
                <a:gd name="connsiteX11" fmla="*/ 28575 w 1321594"/>
                <a:gd name="connsiteY11" fmla="*/ 566738 h 1540669"/>
                <a:gd name="connsiteX12" fmla="*/ 88106 w 1321594"/>
                <a:gd name="connsiteY12" fmla="*/ 528638 h 1540669"/>
                <a:gd name="connsiteX13" fmla="*/ 192881 w 1321594"/>
                <a:gd name="connsiteY13" fmla="*/ 502444 h 1540669"/>
                <a:gd name="connsiteX14" fmla="*/ 283368 w 1321594"/>
                <a:gd name="connsiteY14" fmla="*/ 483394 h 1540669"/>
                <a:gd name="connsiteX15" fmla="*/ 304800 w 1321594"/>
                <a:gd name="connsiteY15" fmla="*/ 469107 h 1540669"/>
                <a:gd name="connsiteX16" fmla="*/ 238125 w 1321594"/>
                <a:gd name="connsiteY16" fmla="*/ 438150 h 1540669"/>
                <a:gd name="connsiteX17" fmla="*/ 80962 w 1321594"/>
                <a:gd name="connsiteY17" fmla="*/ 402432 h 1540669"/>
                <a:gd name="connsiteX18" fmla="*/ 16668 w 1321594"/>
                <a:gd name="connsiteY18" fmla="*/ 381000 h 1540669"/>
                <a:gd name="connsiteX19" fmla="*/ 0 w 1321594"/>
                <a:gd name="connsiteY19" fmla="*/ 364332 h 1540669"/>
                <a:gd name="connsiteX20" fmla="*/ 57150 w 1321594"/>
                <a:gd name="connsiteY20" fmla="*/ 342900 h 1540669"/>
                <a:gd name="connsiteX21" fmla="*/ 140494 w 1321594"/>
                <a:gd name="connsiteY21" fmla="*/ 330994 h 1540669"/>
                <a:gd name="connsiteX22" fmla="*/ 209550 w 1321594"/>
                <a:gd name="connsiteY22" fmla="*/ 309563 h 1540669"/>
                <a:gd name="connsiteX23" fmla="*/ 211931 w 1321594"/>
                <a:gd name="connsiteY23" fmla="*/ 300038 h 1540669"/>
                <a:gd name="connsiteX24" fmla="*/ 90487 w 1321594"/>
                <a:gd name="connsiteY24" fmla="*/ 269082 h 1540669"/>
                <a:gd name="connsiteX25" fmla="*/ 52387 w 1321594"/>
                <a:gd name="connsiteY25" fmla="*/ 254794 h 1540669"/>
                <a:gd name="connsiteX26" fmla="*/ 47625 w 1321594"/>
                <a:gd name="connsiteY26" fmla="*/ 238125 h 1540669"/>
                <a:gd name="connsiteX27" fmla="*/ 130968 w 1321594"/>
                <a:gd name="connsiteY27" fmla="*/ 216694 h 1540669"/>
                <a:gd name="connsiteX28" fmla="*/ 164306 w 1321594"/>
                <a:gd name="connsiteY28" fmla="*/ 211932 h 1540669"/>
                <a:gd name="connsiteX29" fmla="*/ 150018 w 1321594"/>
                <a:gd name="connsiteY29" fmla="*/ 200025 h 1540669"/>
                <a:gd name="connsiteX30" fmla="*/ 107156 w 1321594"/>
                <a:gd name="connsiteY30" fmla="*/ 180975 h 1540669"/>
                <a:gd name="connsiteX31" fmla="*/ 76200 w 1321594"/>
                <a:gd name="connsiteY31" fmla="*/ 169069 h 1540669"/>
                <a:gd name="connsiteX32" fmla="*/ 109537 w 1321594"/>
                <a:gd name="connsiteY32" fmla="*/ 150019 h 1540669"/>
                <a:gd name="connsiteX33" fmla="*/ 135731 w 1321594"/>
                <a:gd name="connsiteY33" fmla="*/ 135732 h 1540669"/>
                <a:gd name="connsiteX34" fmla="*/ 100012 w 1321594"/>
                <a:gd name="connsiteY34" fmla="*/ 111919 h 1540669"/>
                <a:gd name="connsiteX35" fmla="*/ 92868 w 1321594"/>
                <a:gd name="connsiteY35" fmla="*/ 102394 h 1540669"/>
                <a:gd name="connsiteX36" fmla="*/ 114300 w 1321594"/>
                <a:gd name="connsiteY36" fmla="*/ 85725 h 1540669"/>
                <a:gd name="connsiteX37" fmla="*/ 109537 w 1321594"/>
                <a:gd name="connsiteY37" fmla="*/ 54769 h 1540669"/>
                <a:gd name="connsiteX38" fmla="*/ 107156 w 1321594"/>
                <a:gd name="connsiteY38" fmla="*/ 40482 h 1540669"/>
                <a:gd name="connsiteX39" fmla="*/ 114300 w 1321594"/>
                <a:gd name="connsiteY39" fmla="*/ 23813 h 1540669"/>
                <a:gd name="connsiteX40" fmla="*/ 107156 w 1321594"/>
                <a:gd name="connsiteY40" fmla="*/ 2382 h 1540669"/>
                <a:gd name="connsiteX41" fmla="*/ 1321594 w 1321594"/>
                <a:gd name="connsiteY41" fmla="*/ 0 h 1540669"/>
                <a:gd name="connsiteX42" fmla="*/ 1319212 w 1321594"/>
                <a:gd name="connsiteY42"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114300 w 1321594"/>
                <a:gd name="connsiteY8" fmla="*/ 797719 h 1540669"/>
                <a:gd name="connsiteX9" fmla="*/ 30956 w 1321594"/>
                <a:gd name="connsiteY9" fmla="*/ 709613 h 1540669"/>
                <a:gd name="connsiteX10" fmla="*/ 2381 w 1321594"/>
                <a:gd name="connsiteY10" fmla="*/ 635794 h 1540669"/>
                <a:gd name="connsiteX11" fmla="*/ 7144 w 1321594"/>
                <a:gd name="connsiteY11" fmla="*/ 595313 h 1540669"/>
                <a:gd name="connsiteX12" fmla="*/ 28575 w 1321594"/>
                <a:gd name="connsiteY12" fmla="*/ 566738 h 1540669"/>
                <a:gd name="connsiteX13" fmla="*/ 88106 w 1321594"/>
                <a:gd name="connsiteY13" fmla="*/ 528638 h 1540669"/>
                <a:gd name="connsiteX14" fmla="*/ 192881 w 1321594"/>
                <a:gd name="connsiteY14" fmla="*/ 502444 h 1540669"/>
                <a:gd name="connsiteX15" fmla="*/ 283368 w 1321594"/>
                <a:gd name="connsiteY15" fmla="*/ 483394 h 1540669"/>
                <a:gd name="connsiteX16" fmla="*/ 304800 w 1321594"/>
                <a:gd name="connsiteY16" fmla="*/ 469107 h 1540669"/>
                <a:gd name="connsiteX17" fmla="*/ 238125 w 1321594"/>
                <a:gd name="connsiteY17" fmla="*/ 438150 h 1540669"/>
                <a:gd name="connsiteX18" fmla="*/ 80962 w 1321594"/>
                <a:gd name="connsiteY18" fmla="*/ 402432 h 1540669"/>
                <a:gd name="connsiteX19" fmla="*/ 16668 w 1321594"/>
                <a:gd name="connsiteY19" fmla="*/ 381000 h 1540669"/>
                <a:gd name="connsiteX20" fmla="*/ 0 w 1321594"/>
                <a:gd name="connsiteY20" fmla="*/ 364332 h 1540669"/>
                <a:gd name="connsiteX21" fmla="*/ 57150 w 1321594"/>
                <a:gd name="connsiteY21" fmla="*/ 342900 h 1540669"/>
                <a:gd name="connsiteX22" fmla="*/ 140494 w 1321594"/>
                <a:gd name="connsiteY22" fmla="*/ 330994 h 1540669"/>
                <a:gd name="connsiteX23" fmla="*/ 209550 w 1321594"/>
                <a:gd name="connsiteY23" fmla="*/ 309563 h 1540669"/>
                <a:gd name="connsiteX24" fmla="*/ 211931 w 1321594"/>
                <a:gd name="connsiteY24" fmla="*/ 300038 h 1540669"/>
                <a:gd name="connsiteX25" fmla="*/ 90487 w 1321594"/>
                <a:gd name="connsiteY25" fmla="*/ 269082 h 1540669"/>
                <a:gd name="connsiteX26" fmla="*/ 52387 w 1321594"/>
                <a:gd name="connsiteY26" fmla="*/ 254794 h 1540669"/>
                <a:gd name="connsiteX27" fmla="*/ 47625 w 1321594"/>
                <a:gd name="connsiteY27" fmla="*/ 238125 h 1540669"/>
                <a:gd name="connsiteX28" fmla="*/ 130968 w 1321594"/>
                <a:gd name="connsiteY28" fmla="*/ 216694 h 1540669"/>
                <a:gd name="connsiteX29" fmla="*/ 164306 w 1321594"/>
                <a:gd name="connsiteY29" fmla="*/ 211932 h 1540669"/>
                <a:gd name="connsiteX30" fmla="*/ 150018 w 1321594"/>
                <a:gd name="connsiteY30" fmla="*/ 200025 h 1540669"/>
                <a:gd name="connsiteX31" fmla="*/ 107156 w 1321594"/>
                <a:gd name="connsiteY31" fmla="*/ 180975 h 1540669"/>
                <a:gd name="connsiteX32" fmla="*/ 76200 w 1321594"/>
                <a:gd name="connsiteY32" fmla="*/ 169069 h 1540669"/>
                <a:gd name="connsiteX33" fmla="*/ 109537 w 1321594"/>
                <a:gd name="connsiteY33" fmla="*/ 150019 h 1540669"/>
                <a:gd name="connsiteX34" fmla="*/ 135731 w 1321594"/>
                <a:gd name="connsiteY34" fmla="*/ 135732 h 1540669"/>
                <a:gd name="connsiteX35" fmla="*/ 100012 w 1321594"/>
                <a:gd name="connsiteY35" fmla="*/ 111919 h 1540669"/>
                <a:gd name="connsiteX36" fmla="*/ 92868 w 1321594"/>
                <a:gd name="connsiteY36" fmla="*/ 102394 h 1540669"/>
                <a:gd name="connsiteX37" fmla="*/ 114300 w 1321594"/>
                <a:gd name="connsiteY37" fmla="*/ 85725 h 1540669"/>
                <a:gd name="connsiteX38" fmla="*/ 109537 w 1321594"/>
                <a:gd name="connsiteY38" fmla="*/ 54769 h 1540669"/>
                <a:gd name="connsiteX39" fmla="*/ 107156 w 1321594"/>
                <a:gd name="connsiteY39" fmla="*/ 40482 h 1540669"/>
                <a:gd name="connsiteX40" fmla="*/ 114300 w 1321594"/>
                <a:gd name="connsiteY40" fmla="*/ 23813 h 1540669"/>
                <a:gd name="connsiteX41" fmla="*/ 107156 w 1321594"/>
                <a:gd name="connsiteY41" fmla="*/ 2382 h 1540669"/>
                <a:gd name="connsiteX42" fmla="*/ 1321594 w 1321594"/>
                <a:gd name="connsiteY42" fmla="*/ 0 h 1540669"/>
                <a:gd name="connsiteX43" fmla="*/ 1319212 w 1321594"/>
                <a:gd name="connsiteY43"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114300 w 1321594"/>
                <a:gd name="connsiteY9" fmla="*/ 797719 h 1540669"/>
                <a:gd name="connsiteX10" fmla="*/ 30956 w 1321594"/>
                <a:gd name="connsiteY10" fmla="*/ 709613 h 1540669"/>
                <a:gd name="connsiteX11" fmla="*/ 2381 w 1321594"/>
                <a:gd name="connsiteY11" fmla="*/ 635794 h 1540669"/>
                <a:gd name="connsiteX12" fmla="*/ 7144 w 1321594"/>
                <a:gd name="connsiteY12" fmla="*/ 595313 h 1540669"/>
                <a:gd name="connsiteX13" fmla="*/ 28575 w 1321594"/>
                <a:gd name="connsiteY13" fmla="*/ 566738 h 1540669"/>
                <a:gd name="connsiteX14" fmla="*/ 88106 w 1321594"/>
                <a:gd name="connsiteY14" fmla="*/ 528638 h 1540669"/>
                <a:gd name="connsiteX15" fmla="*/ 192881 w 1321594"/>
                <a:gd name="connsiteY15" fmla="*/ 502444 h 1540669"/>
                <a:gd name="connsiteX16" fmla="*/ 283368 w 1321594"/>
                <a:gd name="connsiteY16" fmla="*/ 483394 h 1540669"/>
                <a:gd name="connsiteX17" fmla="*/ 304800 w 1321594"/>
                <a:gd name="connsiteY17" fmla="*/ 469107 h 1540669"/>
                <a:gd name="connsiteX18" fmla="*/ 238125 w 1321594"/>
                <a:gd name="connsiteY18" fmla="*/ 438150 h 1540669"/>
                <a:gd name="connsiteX19" fmla="*/ 80962 w 1321594"/>
                <a:gd name="connsiteY19" fmla="*/ 402432 h 1540669"/>
                <a:gd name="connsiteX20" fmla="*/ 16668 w 1321594"/>
                <a:gd name="connsiteY20" fmla="*/ 381000 h 1540669"/>
                <a:gd name="connsiteX21" fmla="*/ 0 w 1321594"/>
                <a:gd name="connsiteY21" fmla="*/ 364332 h 1540669"/>
                <a:gd name="connsiteX22" fmla="*/ 57150 w 1321594"/>
                <a:gd name="connsiteY22" fmla="*/ 342900 h 1540669"/>
                <a:gd name="connsiteX23" fmla="*/ 140494 w 1321594"/>
                <a:gd name="connsiteY23" fmla="*/ 330994 h 1540669"/>
                <a:gd name="connsiteX24" fmla="*/ 209550 w 1321594"/>
                <a:gd name="connsiteY24" fmla="*/ 309563 h 1540669"/>
                <a:gd name="connsiteX25" fmla="*/ 211931 w 1321594"/>
                <a:gd name="connsiteY25" fmla="*/ 300038 h 1540669"/>
                <a:gd name="connsiteX26" fmla="*/ 90487 w 1321594"/>
                <a:gd name="connsiteY26" fmla="*/ 269082 h 1540669"/>
                <a:gd name="connsiteX27" fmla="*/ 52387 w 1321594"/>
                <a:gd name="connsiteY27" fmla="*/ 254794 h 1540669"/>
                <a:gd name="connsiteX28" fmla="*/ 47625 w 1321594"/>
                <a:gd name="connsiteY28" fmla="*/ 238125 h 1540669"/>
                <a:gd name="connsiteX29" fmla="*/ 130968 w 1321594"/>
                <a:gd name="connsiteY29" fmla="*/ 216694 h 1540669"/>
                <a:gd name="connsiteX30" fmla="*/ 164306 w 1321594"/>
                <a:gd name="connsiteY30" fmla="*/ 211932 h 1540669"/>
                <a:gd name="connsiteX31" fmla="*/ 150018 w 1321594"/>
                <a:gd name="connsiteY31" fmla="*/ 200025 h 1540669"/>
                <a:gd name="connsiteX32" fmla="*/ 107156 w 1321594"/>
                <a:gd name="connsiteY32" fmla="*/ 180975 h 1540669"/>
                <a:gd name="connsiteX33" fmla="*/ 76200 w 1321594"/>
                <a:gd name="connsiteY33" fmla="*/ 169069 h 1540669"/>
                <a:gd name="connsiteX34" fmla="*/ 109537 w 1321594"/>
                <a:gd name="connsiteY34" fmla="*/ 150019 h 1540669"/>
                <a:gd name="connsiteX35" fmla="*/ 135731 w 1321594"/>
                <a:gd name="connsiteY35" fmla="*/ 135732 h 1540669"/>
                <a:gd name="connsiteX36" fmla="*/ 100012 w 1321594"/>
                <a:gd name="connsiteY36" fmla="*/ 111919 h 1540669"/>
                <a:gd name="connsiteX37" fmla="*/ 92868 w 1321594"/>
                <a:gd name="connsiteY37" fmla="*/ 102394 h 1540669"/>
                <a:gd name="connsiteX38" fmla="*/ 114300 w 1321594"/>
                <a:gd name="connsiteY38" fmla="*/ 85725 h 1540669"/>
                <a:gd name="connsiteX39" fmla="*/ 109537 w 1321594"/>
                <a:gd name="connsiteY39" fmla="*/ 54769 h 1540669"/>
                <a:gd name="connsiteX40" fmla="*/ 107156 w 1321594"/>
                <a:gd name="connsiteY40" fmla="*/ 40482 h 1540669"/>
                <a:gd name="connsiteX41" fmla="*/ 114300 w 1321594"/>
                <a:gd name="connsiteY41" fmla="*/ 23813 h 1540669"/>
                <a:gd name="connsiteX42" fmla="*/ 107156 w 1321594"/>
                <a:gd name="connsiteY42" fmla="*/ 2382 h 1540669"/>
                <a:gd name="connsiteX43" fmla="*/ 1321594 w 1321594"/>
                <a:gd name="connsiteY43" fmla="*/ 0 h 1540669"/>
                <a:gd name="connsiteX44" fmla="*/ 1319212 w 1321594"/>
                <a:gd name="connsiteY44"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92868 w 1321594"/>
                <a:gd name="connsiteY9" fmla="*/ 906930 h 1540669"/>
                <a:gd name="connsiteX10" fmla="*/ 114300 w 1321594"/>
                <a:gd name="connsiteY10" fmla="*/ 797719 h 1540669"/>
                <a:gd name="connsiteX11" fmla="*/ 30956 w 1321594"/>
                <a:gd name="connsiteY11" fmla="*/ 709613 h 1540669"/>
                <a:gd name="connsiteX12" fmla="*/ 2381 w 1321594"/>
                <a:gd name="connsiteY12" fmla="*/ 635794 h 1540669"/>
                <a:gd name="connsiteX13" fmla="*/ 7144 w 1321594"/>
                <a:gd name="connsiteY13" fmla="*/ 595313 h 1540669"/>
                <a:gd name="connsiteX14" fmla="*/ 28575 w 1321594"/>
                <a:gd name="connsiteY14" fmla="*/ 566738 h 1540669"/>
                <a:gd name="connsiteX15" fmla="*/ 88106 w 1321594"/>
                <a:gd name="connsiteY15" fmla="*/ 528638 h 1540669"/>
                <a:gd name="connsiteX16" fmla="*/ 192881 w 1321594"/>
                <a:gd name="connsiteY16" fmla="*/ 502444 h 1540669"/>
                <a:gd name="connsiteX17" fmla="*/ 283368 w 1321594"/>
                <a:gd name="connsiteY17" fmla="*/ 483394 h 1540669"/>
                <a:gd name="connsiteX18" fmla="*/ 304800 w 1321594"/>
                <a:gd name="connsiteY18" fmla="*/ 469107 h 1540669"/>
                <a:gd name="connsiteX19" fmla="*/ 238125 w 1321594"/>
                <a:gd name="connsiteY19" fmla="*/ 438150 h 1540669"/>
                <a:gd name="connsiteX20" fmla="*/ 80962 w 1321594"/>
                <a:gd name="connsiteY20" fmla="*/ 402432 h 1540669"/>
                <a:gd name="connsiteX21" fmla="*/ 16668 w 1321594"/>
                <a:gd name="connsiteY21" fmla="*/ 381000 h 1540669"/>
                <a:gd name="connsiteX22" fmla="*/ 0 w 1321594"/>
                <a:gd name="connsiteY22" fmla="*/ 364332 h 1540669"/>
                <a:gd name="connsiteX23" fmla="*/ 57150 w 1321594"/>
                <a:gd name="connsiteY23" fmla="*/ 342900 h 1540669"/>
                <a:gd name="connsiteX24" fmla="*/ 140494 w 1321594"/>
                <a:gd name="connsiteY24" fmla="*/ 330994 h 1540669"/>
                <a:gd name="connsiteX25" fmla="*/ 209550 w 1321594"/>
                <a:gd name="connsiteY25" fmla="*/ 309563 h 1540669"/>
                <a:gd name="connsiteX26" fmla="*/ 211931 w 1321594"/>
                <a:gd name="connsiteY26" fmla="*/ 300038 h 1540669"/>
                <a:gd name="connsiteX27" fmla="*/ 90487 w 1321594"/>
                <a:gd name="connsiteY27" fmla="*/ 269082 h 1540669"/>
                <a:gd name="connsiteX28" fmla="*/ 52387 w 1321594"/>
                <a:gd name="connsiteY28" fmla="*/ 254794 h 1540669"/>
                <a:gd name="connsiteX29" fmla="*/ 47625 w 1321594"/>
                <a:gd name="connsiteY29" fmla="*/ 238125 h 1540669"/>
                <a:gd name="connsiteX30" fmla="*/ 130968 w 1321594"/>
                <a:gd name="connsiteY30" fmla="*/ 216694 h 1540669"/>
                <a:gd name="connsiteX31" fmla="*/ 164306 w 1321594"/>
                <a:gd name="connsiteY31" fmla="*/ 211932 h 1540669"/>
                <a:gd name="connsiteX32" fmla="*/ 150018 w 1321594"/>
                <a:gd name="connsiteY32" fmla="*/ 200025 h 1540669"/>
                <a:gd name="connsiteX33" fmla="*/ 107156 w 1321594"/>
                <a:gd name="connsiteY33" fmla="*/ 180975 h 1540669"/>
                <a:gd name="connsiteX34" fmla="*/ 76200 w 1321594"/>
                <a:gd name="connsiteY34" fmla="*/ 169069 h 1540669"/>
                <a:gd name="connsiteX35" fmla="*/ 109537 w 1321594"/>
                <a:gd name="connsiteY35" fmla="*/ 150019 h 1540669"/>
                <a:gd name="connsiteX36" fmla="*/ 135731 w 1321594"/>
                <a:gd name="connsiteY36" fmla="*/ 135732 h 1540669"/>
                <a:gd name="connsiteX37" fmla="*/ 100012 w 1321594"/>
                <a:gd name="connsiteY37" fmla="*/ 111919 h 1540669"/>
                <a:gd name="connsiteX38" fmla="*/ 92868 w 1321594"/>
                <a:gd name="connsiteY38" fmla="*/ 102394 h 1540669"/>
                <a:gd name="connsiteX39" fmla="*/ 114300 w 1321594"/>
                <a:gd name="connsiteY39" fmla="*/ 85725 h 1540669"/>
                <a:gd name="connsiteX40" fmla="*/ 109537 w 1321594"/>
                <a:gd name="connsiteY40" fmla="*/ 54769 h 1540669"/>
                <a:gd name="connsiteX41" fmla="*/ 107156 w 1321594"/>
                <a:gd name="connsiteY41" fmla="*/ 40482 h 1540669"/>
                <a:gd name="connsiteX42" fmla="*/ 114300 w 1321594"/>
                <a:gd name="connsiteY42" fmla="*/ 23813 h 1540669"/>
                <a:gd name="connsiteX43" fmla="*/ 107156 w 1321594"/>
                <a:gd name="connsiteY43" fmla="*/ 2382 h 1540669"/>
                <a:gd name="connsiteX44" fmla="*/ 1321594 w 1321594"/>
                <a:gd name="connsiteY44" fmla="*/ 0 h 1540669"/>
                <a:gd name="connsiteX45" fmla="*/ 1319212 w 1321594"/>
                <a:gd name="connsiteY45"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92868 w 1321594"/>
                <a:gd name="connsiteY9" fmla="*/ 906930 h 1540669"/>
                <a:gd name="connsiteX10" fmla="*/ 76199 w 1321594"/>
                <a:gd name="connsiteY10" fmla="*/ 864067 h 1540669"/>
                <a:gd name="connsiteX11" fmla="*/ 114300 w 1321594"/>
                <a:gd name="connsiteY11" fmla="*/ 797719 h 1540669"/>
                <a:gd name="connsiteX12" fmla="*/ 30956 w 1321594"/>
                <a:gd name="connsiteY12" fmla="*/ 709613 h 1540669"/>
                <a:gd name="connsiteX13" fmla="*/ 2381 w 1321594"/>
                <a:gd name="connsiteY13" fmla="*/ 635794 h 1540669"/>
                <a:gd name="connsiteX14" fmla="*/ 7144 w 1321594"/>
                <a:gd name="connsiteY14" fmla="*/ 595313 h 1540669"/>
                <a:gd name="connsiteX15" fmla="*/ 28575 w 1321594"/>
                <a:gd name="connsiteY15" fmla="*/ 566738 h 1540669"/>
                <a:gd name="connsiteX16" fmla="*/ 88106 w 1321594"/>
                <a:gd name="connsiteY16" fmla="*/ 528638 h 1540669"/>
                <a:gd name="connsiteX17" fmla="*/ 192881 w 1321594"/>
                <a:gd name="connsiteY17" fmla="*/ 502444 h 1540669"/>
                <a:gd name="connsiteX18" fmla="*/ 283368 w 1321594"/>
                <a:gd name="connsiteY18" fmla="*/ 483394 h 1540669"/>
                <a:gd name="connsiteX19" fmla="*/ 304800 w 1321594"/>
                <a:gd name="connsiteY19" fmla="*/ 469107 h 1540669"/>
                <a:gd name="connsiteX20" fmla="*/ 238125 w 1321594"/>
                <a:gd name="connsiteY20" fmla="*/ 438150 h 1540669"/>
                <a:gd name="connsiteX21" fmla="*/ 80962 w 1321594"/>
                <a:gd name="connsiteY21" fmla="*/ 402432 h 1540669"/>
                <a:gd name="connsiteX22" fmla="*/ 16668 w 1321594"/>
                <a:gd name="connsiteY22" fmla="*/ 381000 h 1540669"/>
                <a:gd name="connsiteX23" fmla="*/ 0 w 1321594"/>
                <a:gd name="connsiteY23" fmla="*/ 364332 h 1540669"/>
                <a:gd name="connsiteX24" fmla="*/ 57150 w 1321594"/>
                <a:gd name="connsiteY24" fmla="*/ 342900 h 1540669"/>
                <a:gd name="connsiteX25" fmla="*/ 140494 w 1321594"/>
                <a:gd name="connsiteY25" fmla="*/ 330994 h 1540669"/>
                <a:gd name="connsiteX26" fmla="*/ 209550 w 1321594"/>
                <a:gd name="connsiteY26" fmla="*/ 309563 h 1540669"/>
                <a:gd name="connsiteX27" fmla="*/ 211931 w 1321594"/>
                <a:gd name="connsiteY27" fmla="*/ 300038 h 1540669"/>
                <a:gd name="connsiteX28" fmla="*/ 90487 w 1321594"/>
                <a:gd name="connsiteY28" fmla="*/ 269082 h 1540669"/>
                <a:gd name="connsiteX29" fmla="*/ 52387 w 1321594"/>
                <a:gd name="connsiteY29" fmla="*/ 254794 h 1540669"/>
                <a:gd name="connsiteX30" fmla="*/ 47625 w 1321594"/>
                <a:gd name="connsiteY30" fmla="*/ 238125 h 1540669"/>
                <a:gd name="connsiteX31" fmla="*/ 130968 w 1321594"/>
                <a:gd name="connsiteY31" fmla="*/ 216694 h 1540669"/>
                <a:gd name="connsiteX32" fmla="*/ 164306 w 1321594"/>
                <a:gd name="connsiteY32" fmla="*/ 211932 h 1540669"/>
                <a:gd name="connsiteX33" fmla="*/ 150018 w 1321594"/>
                <a:gd name="connsiteY33" fmla="*/ 200025 h 1540669"/>
                <a:gd name="connsiteX34" fmla="*/ 107156 w 1321594"/>
                <a:gd name="connsiteY34" fmla="*/ 180975 h 1540669"/>
                <a:gd name="connsiteX35" fmla="*/ 76200 w 1321594"/>
                <a:gd name="connsiteY35" fmla="*/ 169069 h 1540669"/>
                <a:gd name="connsiteX36" fmla="*/ 109537 w 1321594"/>
                <a:gd name="connsiteY36" fmla="*/ 150019 h 1540669"/>
                <a:gd name="connsiteX37" fmla="*/ 135731 w 1321594"/>
                <a:gd name="connsiteY37" fmla="*/ 135732 h 1540669"/>
                <a:gd name="connsiteX38" fmla="*/ 100012 w 1321594"/>
                <a:gd name="connsiteY38" fmla="*/ 111919 h 1540669"/>
                <a:gd name="connsiteX39" fmla="*/ 92868 w 1321594"/>
                <a:gd name="connsiteY39" fmla="*/ 102394 h 1540669"/>
                <a:gd name="connsiteX40" fmla="*/ 114300 w 1321594"/>
                <a:gd name="connsiteY40" fmla="*/ 85725 h 1540669"/>
                <a:gd name="connsiteX41" fmla="*/ 109537 w 1321594"/>
                <a:gd name="connsiteY41" fmla="*/ 54769 h 1540669"/>
                <a:gd name="connsiteX42" fmla="*/ 107156 w 1321594"/>
                <a:gd name="connsiteY42" fmla="*/ 40482 h 1540669"/>
                <a:gd name="connsiteX43" fmla="*/ 114300 w 1321594"/>
                <a:gd name="connsiteY43" fmla="*/ 23813 h 1540669"/>
                <a:gd name="connsiteX44" fmla="*/ 107156 w 1321594"/>
                <a:gd name="connsiteY44" fmla="*/ 2382 h 1540669"/>
                <a:gd name="connsiteX45" fmla="*/ 1321594 w 1321594"/>
                <a:gd name="connsiteY45" fmla="*/ 0 h 1540669"/>
                <a:gd name="connsiteX46" fmla="*/ 1319212 w 1321594"/>
                <a:gd name="connsiteY46"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92868 w 1321594"/>
                <a:gd name="connsiteY9" fmla="*/ 906930 h 1540669"/>
                <a:gd name="connsiteX10" fmla="*/ 69055 w 1321594"/>
                <a:gd name="connsiteY10" fmla="*/ 880735 h 1540669"/>
                <a:gd name="connsiteX11" fmla="*/ 114300 w 1321594"/>
                <a:gd name="connsiteY11" fmla="*/ 797719 h 1540669"/>
                <a:gd name="connsiteX12" fmla="*/ 30956 w 1321594"/>
                <a:gd name="connsiteY12" fmla="*/ 709613 h 1540669"/>
                <a:gd name="connsiteX13" fmla="*/ 2381 w 1321594"/>
                <a:gd name="connsiteY13" fmla="*/ 635794 h 1540669"/>
                <a:gd name="connsiteX14" fmla="*/ 7144 w 1321594"/>
                <a:gd name="connsiteY14" fmla="*/ 595313 h 1540669"/>
                <a:gd name="connsiteX15" fmla="*/ 28575 w 1321594"/>
                <a:gd name="connsiteY15" fmla="*/ 566738 h 1540669"/>
                <a:gd name="connsiteX16" fmla="*/ 88106 w 1321594"/>
                <a:gd name="connsiteY16" fmla="*/ 528638 h 1540669"/>
                <a:gd name="connsiteX17" fmla="*/ 192881 w 1321594"/>
                <a:gd name="connsiteY17" fmla="*/ 502444 h 1540669"/>
                <a:gd name="connsiteX18" fmla="*/ 283368 w 1321594"/>
                <a:gd name="connsiteY18" fmla="*/ 483394 h 1540669"/>
                <a:gd name="connsiteX19" fmla="*/ 304800 w 1321594"/>
                <a:gd name="connsiteY19" fmla="*/ 469107 h 1540669"/>
                <a:gd name="connsiteX20" fmla="*/ 238125 w 1321594"/>
                <a:gd name="connsiteY20" fmla="*/ 438150 h 1540669"/>
                <a:gd name="connsiteX21" fmla="*/ 80962 w 1321594"/>
                <a:gd name="connsiteY21" fmla="*/ 402432 h 1540669"/>
                <a:gd name="connsiteX22" fmla="*/ 16668 w 1321594"/>
                <a:gd name="connsiteY22" fmla="*/ 381000 h 1540669"/>
                <a:gd name="connsiteX23" fmla="*/ 0 w 1321594"/>
                <a:gd name="connsiteY23" fmla="*/ 364332 h 1540669"/>
                <a:gd name="connsiteX24" fmla="*/ 57150 w 1321594"/>
                <a:gd name="connsiteY24" fmla="*/ 342900 h 1540669"/>
                <a:gd name="connsiteX25" fmla="*/ 140494 w 1321594"/>
                <a:gd name="connsiteY25" fmla="*/ 330994 h 1540669"/>
                <a:gd name="connsiteX26" fmla="*/ 209550 w 1321594"/>
                <a:gd name="connsiteY26" fmla="*/ 309563 h 1540669"/>
                <a:gd name="connsiteX27" fmla="*/ 211931 w 1321594"/>
                <a:gd name="connsiteY27" fmla="*/ 300038 h 1540669"/>
                <a:gd name="connsiteX28" fmla="*/ 90487 w 1321594"/>
                <a:gd name="connsiteY28" fmla="*/ 269082 h 1540669"/>
                <a:gd name="connsiteX29" fmla="*/ 52387 w 1321594"/>
                <a:gd name="connsiteY29" fmla="*/ 254794 h 1540669"/>
                <a:gd name="connsiteX30" fmla="*/ 47625 w 1321594"/>
                <a:gd name="connsiteY30" fmla="*/ 238125 h 1540669"/>
                <a:gd name="connsiteX31" fmla="*/ 130968 w 1321594"/>
                <a:gd name="connsiteY31" fmla="*/ 216694 h 1540669"/>
                <a:gd name="connsiteX32" fmla="*/ 164306 w 1321594"/>
                <a:gd name="connsiteY32" fmla="*/ 211932 h 1540669"/>
                <a:gd name="connsiteX33" fmla="*/ 150018 w 1321594"/>
                <a:gd name="connsiteY33" fmla="*/ 200025 h 1540669"/>
                <a:gd name="connsiteX34" fmla="*/ 107156 w 1321594"/>
                <a:gd name="connsiteY34" fmla="*/ 180975 h 1540669"/>
                <a:gd name="connsiteX35" fmla="*/ 76200 w 1321594"/>
                <a:gd name="connsiteY35" fmla="*/ 169069 h 1540669"/>
                <a:gd name="connsiteX36" fmla="*/ 109537 w 1321594"/>
                <a:gd name="connsiteY36" fmla="*/ 150019 h 1540669"/>
                <a:gd name="connsiteX37" fmla="*/ 135731 w 1321594"/>
                <a:gd name="connsiteY37" fmla="*/ 135732 h 1540669"/>
                <a:gd name="connsiteX38" fmla="*/ 100012 w 1321594"/>
                <a:gd name="connsiteY38" fmla="*/ 111919 h 1540669"/>
                <a:gd name="connsiteX39" fmla="*/ 92868 w 1321594"/>
                <a:gd name="connsiteY39" fmla="*/ 102394 h 1540669"/>
                <a:gd name="connsiteX40" fmla="*/ 114300 w 1321594"/>
                <a:gd name="connsiteY40" fmla="*/ 85725 h 1540669"/>
                <a:gd name="connsiteX41" fmla="*/ 109537 w 1321594"/>
                <a:gd name="connsiteY41" fmla="*/ 54769 h 1540669"/>
                <a:gd name="connsiteX42" fmla="*/ 107156 w 1321594"/>
                <a:gd name="connsiteY42" fmla="*/ 40482 h 1540669"/>
                <a:gd name="connsiteX43" fmla="*/ 114300 w 1321594"/>
                <a:gd name="connsiteY43" fmla="*/ 23813 h 1540669"/>
                <a:gd name="connsiteX44" fmla="*/ 107156 w 1321594"/>
                <a:gd name="connsiteY44" fmla="*/ 2382 h 1540669"/>
                <a:gd name="connsiteX45" fmla="*/ 1321594 w 1321594"/>
                <a:gd name="connsiteY45" fmla="*/ 0 h 1540669"/>
                <a:gd name="connsiteX46" fmla="*/ 1319212 w 1321594"/>
                <a:gd name="connsiteY46"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92868 w 1321594"/>
                <a:gd name="connsiteY9" fmla="*/ 906930 h 1540669"/>
                <a:gd name="connsiteX10" fmla="*/ 69055 w 1321594"/>
                <a:gd name="connsiteY10" fmla="*/ 880735 h 1540669"/>
                <a:gd name="connsiteX11" fmla="*/ 114300 w 1321594"/>
                <a:gd name="connsiteY11" fmla="*/ 797719 h 1540669"/>
                <a:gd name="connsiteX12" fmla="*/ 30956 w 1321594"/>
                <a:gd name="connsiteY12" fmla="*/ 709613 h 1540669"/>
                <a:gd name="connsiteX13" fmla="*/ 2381 w 1321594"/>
                <a:gd name="connsiteY13" fmla="*/ 635794 h 1540669"/>
                <a:gd name="connsiteX14" fmla="*/ 7144 w 1321594"/>
                <a:gd name="connsiteY14" fmla="*/ 595313 h 1540669"/>
                <a:gd name="connsiteX15" fmla="*/ 28575 w 1321594"/>
                <a:gd name="connsiteY15" fmla="*/ 566738 h 1540669"/>
                <a:gd name="connsiteX16" fmla="*/ 88106 w 1321594"/>
                <a:gd name="connsiteY16" fmla="*/ 528638 h 1540669"/>
                <a:gd name="connsiteX17" fmla="*/ 192881 w 1321594"/>
                <a:gd name="connsiteY17" fmla="*/ 502444 h 1540669"/>
                <a:gd name="connsiteX18" fmla="*/ 283368 w 1321594"/>
                <a:gd name="connsiteY18" fmla="*/ 483394 h 1540669"/>
                <a:gd name="connsiteX19" fmla="*/ 304800 w 1321594"/>
                <a:gd name="connsiteY19" fmla="*/ 469107 h 1540669"/>
                <a:gd name="connsiteX20" fmla="*/ 238125 w 1321594"/>
                <a:gd name="connsiteY20" fmla="*/ 438150 h 1540669"/>
                <a:gd name="connsiteX21" fmla="*/ 80962 w 1321594"/>
                <a:gd name="connsiteY21" fmla="*/ 402432 h 1540669"/>
                <a:gd name="connsiteX22" fmla="*/ 16668 w 1321594"/>
                <a:gd name="connsiteY22" fmla="*/ 381000 h 1540669"/>
                <a:gd name="connsiteX23" fmla="*/ 0 w 1321594"/>
                <a:gd name="connsiteY23" fmla="*/ 364332 h 1540669"/>
                <a:gd name="connsiteX24" fmla="*/ 57150 w 1321594"/>
                <a:gd name="connsiteY24" fmla="*/ 342900 h 1540669"/>
                <a:gd name="connsiteX25" fmla="*/ 140494 w 1321594"/>
                <a:gd name="connsiteY25" fmla="*/ 330994 h 1540669"/>
                <a:gd name="connsiteX26" fmla="*/ 209550 w 1321594"/>
                <a:gd name="connsiteY26" fmla="*/ 309563 h 1540669"/>
                <a:gd name="connsiteX27" fmla="*/ 211931 w 1321594"/>
                <a:gd name="connsiteY27" fmla="*/ 300038 h 1540669"/>
                <a:gd name="connsiteX28" fmla="*/ 90487 w 1321594"/>
                <a:gd name="connsiteY28" fmla="*/ 269082 h 1540669"/>
                <a:gd name="connsiteX29" fmla="*/ 52387 w 1321594"/>
                <a:gd name="connsiteY29" fmla="*/ 254794 h 1540669"/>
                <a:gd name="connsiteX30" fmla="*/ 47625 w 1321594"/>
                <a:gd name="connsiteY30" fmla="*/ 238125 h 1540669"/>
                <a:gd name="connsiteX31" fmla="*/ 130968 w 1321594"/>
                <a:gd name="connsiteY31" fmla="*/ 216694 h 1540669"/>
                <a:gd name="connsiteX32" fmla="*/ 164306 w 1321594"/>
                <a:gd name="connsiteY32" fmla="*/ 211932 h 1540669"/>
                <a:gd name="connsiteX33" fmla="*/ 150018 w 1321594"/>
                <a:gd name="connsiteY33" fmla="*/ 200025 h 1540669"/>
                <a:gd name="connsiteX34" fmla="*/ 107156 w 1321594"/>
                <a:gd name="connsiteY34" fmla="*/ 180975 h 1540669"/>
                <a:gd name="connsiteX35" fmla="*/ 76200 w 1321594"/>
                <a:gd name="connsiteY35" fmla="*/ 169069 h 1540669"/>
                <a:gd name="connsiteX36" fmla="*/ 109537 w 1321594"/>
                <a:gd name="connsiteY36" fmla="*/ 150019 h 1540669"/>
                <a:gd name="connsiteX37" fmla="*/ 135731 w 1321594"/>
                <a:gd name="connsiteY37" fmla="*/ 135732 h 1540669"/>
                <a:gd name="connsiteX38" fmla="*/ 100012 w 1321594"/>
                <a:gd name="connsiteY38" fmla="*/ 111919 h 1540669"/>
                <a:gd name="connsiteX39" fmla="*/ 92868 w 1321594"/>
                <a:gd name="connsiteY39" fmla="*/ 102394 h 1540669"/>
                <a:gd name="connsiteX40" fmla="*/ 114300 w 1321594"/>
                <a:gd name="connsiteY40" fmla="*/ 85725 h 1540669"/>
                <a:gd name="connsiteX41" fmla="*/ 109537 w 1321594"/>
                <a:gd name="connsiteY41" fmla="*/ 54769 h 1540669"/>
                <a:gd name="connsiteX42" fmla="*/ 107156 w 1321594"/>
                <a:gd name="connsiteY42" fmla="*/ 40482 h 1540669"/>
                <a:gd name="connsiteX43" fmla="*/ 114300 w 1321594"/>
                <a:gd name="connsiteY43" fmla="*/ 23813 h 1540669"/>
                <a:gd name="connsiteX44" fmla="*/ 107156 w 1321594"/>
                <a:gd name="connsiteY44" fmla="*/ 2382 h 1540669"/>
                <a:gd name="connsiteX45" fmla="*/ 1321594 w 1321594"/>
                <a:gd name="connsiteY45" fmla="*/ 0 h 1540669"/>
                <a:gd name="connsiteX46" fmla="*/ 1319212 w 1321594"/>
                <a:gd name="connsiteY46" fmla="*/ 1540669 h 1540669"/>
                <a:gd name="connsiteX0" fmla="*/ 1319212 w 1321594"/>
                <a:gd name="connsiteY0" fmla="*/ 1540669 h 1540669"/>
                <a:gd name="connsiteX1" fmla="*/ 652462 w 1321594"/>
                <a:gd name="connsiteY1" fmla="*/ 1359694 h 1540669"/>
                <a:gd name="connsiteX2" fmla="*/ 140494 w 1321594"/>
                <a:gd name="connsiteY2" fmla="*/ 1193007 h 1540669"/>
                <a:gd name="connsiteX3" fmla="*/ 57149 w 1321594"/>
                <a:gd name="connsiteY3" fmla="*/ 1142673 h 1540669"/>
                <a:gd name="connsiteX4" fmla="*/ 7143 w 1321594"/>
                <a:gd name="connsiteY4" fmla="*/ 1092668 h 1540669"/>
                <a:gd name="connsiteX5" fmla="*/ 42861 w 1321594"/>
                <a:gd name="connsiteY5" fmla="*/ 1014086 h 1540669"/>
                <a:gd name="connsiteX6" fmla="*/ 45243 w 1321594"/>
                <a:gd name="connsiteY6" fmla="*/ 980748 h 1540669"/>
                <a:gd name="connsiteX7" fmla="*/ 35718 w 1321594"/>
                <a:gd name="connsiteY7" fmla="*/ 954555 h 1540669"/>
                <a:gd name="connsiteX8" fmla="*/ 66674 w 1321594"/>
                <a:gd name="connsiteY8" fmla="*/ 916455 h 1540669"/>
                <a:gd name="connsiteX9" fmla="*/ 92868 w 1321594"/>
                <a:gd name="connsiteY9" fmla="*/ 906930 h 1540669"/>
                <a:gd name="connsiteX10" fmla="*/ 69055 w 1321594"/>
                <a:gd name="connsiteY10" fmla="*/ 880735 h 1540669"/>
                <a:gd name="connsiteX11" fmla="*/ 114300 w 1321594"/>
                <a:gd name="connsiteY11" fmla="*/ 797719 h 1540669"/>
                <a:gd name="connsiteX12" fmla="*/ 30956 w 1321594"/>
                <a:gd name="connsiteY12" fmla="*/ 709613 h 1540669"/>
                <a:gd name="connsiteX13" fmla="*/ 2381 w 1321594"/>
                <a:gd name="connsiteY13" fmla="*/ 635794 h 1540669"/>
                <a:gd name="connsiteX14" fmla="*/ 7144 w 1321594"/>
                <a:gd name="connsiteY14" fmla="*/ 595313 h 1540669"/>
                <a:gd name="connsiteX15" fmla="*/ 28575 w 1321594"/>
                <a:gd name="connsiteY15" fmla="*/ 566738 h 1540669"/>
                <a:gd name="connsiteX16" fmla="*/ 88106 w 1321594"/>
                <a:gd name="connsiteY16" fmla="*/ 528638 h 1540669"/>
                <a:gd name="connsiteX17" fmla="*/ 192881 w 1321594"/>
                <a:gd name="connsiteY17" fmla="*/ 502444 h 1540669"/>
                <a:gd name="connsiteX18" fmla="*/ 283368 w 1321594"/>
                <a:gd name="connsiteY18" fmla="*/ 483394 h 1540669"/>
                <a:gd name="connsiteX19" fmla="*/ 304800 w 1321594"/>
                <a:gd name="connsiteY19" fmla="*/ 469107 h 1540669"/>
                <a:gd name="connsiteX20" fmla="*/ 238125 w 1321594"/>
                <a:gd name="connsiteY20" fmla="*/ 438150 h 1540669"/>
                <a:gd name="connsiteX21" fmla="*/ 80962 w 1321594"/>
                <a:gd name="connsiteY21" fmla="*/ 402432 h 1540669"/>
                <a:gd name="connsiteX22" fmla="*/ 16668 w 1321594"/>
                <a:gd name="connsiteY22" fmla="*/ 381000 h 1540669"/>
                <a:gd name="connsiteX23" fmla="*/ 0 w 1321594"/>
                <a:gd name="connsiteY23" fmla="*/ 364332 h 1540669"/>
                <a:gd name="connsiteX24" fmla="*/ 57150 w 1321594"/>
                <a:gd name="connsiteY24" fmla="*/ 342900 h 1540669"/>
                <a:gd name="connsiteX25" fmla="*/ 140494 w 1321594"/>
                <a:gd name="connsiteY25" fmla="*/ 330994 h 1540669"/>
                <a:gd name="connsiteX26" fmla="*/ 209550 w 1321594"/>
                <a:gd name="connsiteY26" fmla="*/ 309563 h 1540669"/>
                <a:gd name="connsiteX27" fmla="*/ 211931 w 1321594"/>
                <a:gd name="connsiteY27" fmla="*/ 300038 h 1540669"/>
                <a:gd name="connsiteX28" fmla="*/ 90487 w 1321594"/>
                <a:gd name="connsiteY28" fmla="*/ 269082 h 1540669"/>
                <a:gd name="connsiteX29" fmla="*/ 52387 w 1321594"/>
                <a:gd name="connsiteY29" fmla="*/ 254794 h 1540669"/>
                <a:gd name="connsiteX30" fmla="*/ 47625 w 1321594"/>
                <a:gd name="connsiteY30" fmla="*/ 238125 h 1540669"/>
                <a:gd name="connsiteX31" fmla="*/ 130968 w 1321594"/>
                <a:gd name="connsiteY31" fmla="*/ 216694 h 1540669"/>
                <a:gd name="connsiteX32" fmla="*/ 164306 w 1321594"/>
                <a:gd name="connsiteY32" fmla="*/ 211932 h 1540669"/>
                <a:gd name="connsiteX33" fmla="*/ 150018 w 1321594"/>
                <a:gd name="connsiteY33" fmla="*/ 200025 h 1540669"/>
                <a:gd name="connsiteX34" fmla="*/ 107156 w 1321594"/>
                <a:gd name="connsiteY34" fmla="*/ 180975 h 1540669"/>
                <a:gd name="connsiteX35" fmla="*/ 76200 w 1321594"/>
                <a:gd name="connsiteY35" fmla="*/ 169069 h 1540669"/>
                <a:gd name="connsiteX36" fmla="*/ 109537 w 1321594"/>
                <a:gd name="connsiteY36" fmla="*/ 150019 h 1540669"/>
                <a:gd name="connsiteX37" fmla="*/ 135731 w 1321594"/>
                <a:gd name="connsiteY37" fmla="*/ 135732 h 1540669"/>
                <a:gd name="connsiteX38" fmla="*/ 100012 w 1321594"/>
                <a:gd name="connsiteY38" fmla="*/ 111919 h 1540669"/>
                <a:gd name="connsiteX39" fmla="*/ 92868 w 1321594"/>
                <a:gd name="connsiteY39" fmla="*/ 102394 h 1540669"/>
                <a:gd name="connsiteX40" fmla="*/ 114300 w 1321594"/>
                <a:gd name="connsiteY40" fmla="*/ 85725 h 1540669"/>
                <a:gd name="connsiteX41" fmla="*/ 109537 w 1321594"/>
                <a:gd name="connsiteY41" fmla="*/ 54769 h 1540669"/>
                <a:gd name="connsiteX42" fmla="*/ 107156 w 1321594"/>
                <a:gd name="connsiteY42" fmla="*/ 40482 h 1540669"/>
                <a:gd name="connsiteX43" fmla="*/ 114300 w 1321594"/>
                <a:gd name="connsiteY43" fmla="*/ 23813 h 1540669"/>
                <a:gd name="connsiteX44" fmla="*/ 107156 w 1321594"/>
                <a:gd name="connsiteY44" fmla="*/ 2382 h 1540669"/>
                <a:gd name="connsiteX45" fmla="*/ 1321594 w 1321594"/>
                <a:gd name="connsiteY45" fmla="*/ 0 h 1540669"/>
                <a:gd name="connsiteX46" fmla="*/ 1319212 w 1321594"/>
                <a:gd name="connsiteY46" fmla="*/ 1540669 h 1540669"/>
                <a:gd name="connsiteX0" fmla="*/ 1348189 w 1350571"/>
                <a:gd name="connsiteY0" fmla="*/ 1540669 h 1540669"/>
                <a:gd name="connsiteX1" fmla="*/ 681439 w 1350571"/>
                <a:gd name="connsiteY1" fmla="*/ 1359694 h 1540669"/>
                <a:gd name="connsiteX2" fmla="*/ 169471 w 1350571"/>
                <a:gd name="connsiteY2" fmla="*/ 1193007 h 1540669"/>
                <a:gd name="connsiteX3" fmla="*/ 86126 w 1350571"/>
                <a:gd name="connsiteY3" fmla="*/ 1142673 h 1540669"/>
                <a:gd name="connsiteX4" fmla="*/ 36120 w 1350571"/>
                <a:gd name="connsiteY4" fmla="*/ 1092668 h 1540669"/>
                <a:gd name="connsiteX5" fmla="*/ 71838 w 1350571"/>
                <a:gd name="connsiteY5" fmla="*/ 1014086 h 1540669"/>
                <a:gd name="connsiteX6" fmla="*/ 74220 w 1350571"/>
                <a:gd name="connsiteY6" fmla="*/ 980748 h 1540669"/>
                <a:gd name="connsiteX7" fmla="*/ 64695 w 1350571"/>
                <a:gd name="connsiteY7" fmla="*/ 954555 h 1540669"/>
                <a:gd name="connsiteX8" fmla="*/ 95651 w 1350571"/>
                <a:gd name="connsiteY8" fmla="*/ 916455 h 1540669"/>
                <a:gd name="connsiteX9" fmla="*/ 121845 w 1350571"/>
                <a:gd name="connsiteY9" fmla="*/ 906930 h 1540669"/>
                <a:gd name="connsiteX10" fmla="*/ 98032 w 1350571"/>
                <a:gd name="connsiteY10" fmla="*/ 880735 h 1540669"/>
                <a:gd name="connsiteX11" fmla="*/ 401 w 1350571"/>
                <a:gd name="connsiteY11" fmla="*/ 825967 h 1540669"/>
                <a:gd name="connsiteX12" fmla="*/ 143277 w 1350571"/>
                <a:gd name="connsiteY12" fmla="*/ 797719 h 1540669"/>
                <a:gd name="connsiteX13" fmla="*/ 59933 w 1350571"/>
                <a:gd name="connsiteY13" fmla="*/ 709613 h 1540669"/>
                <a:gd name="connsiteX14" fmla="*/ 31358 w 1350571"/>
                <a:gd name="connsiteY14" fmla="*/ 635794 h 1540669"/>
                <a:gd name="connsiteX15" fmla="*/ 36121 w 1350571"/>
                <a:gd name="connsiteY15" fmla="*/ 595313 h 1540669"/>
                <a:gd name="connsiteX16" fmla="*/ 57552 w 1350571"/>
                <a:gd name="connsiteY16" fmla="*/ 566738 h 1540669"/>
                <a:gd name="connsiteX17" fmla="*/ 117083 w 1350571"/>
                <a:gd name="connsiteY17" fmla="*/ 528638 h 1540669"/>
                <a:gd name="connsiteX18" fmla="*/ 221858 w 1350571"/>
                <a:gd name="connsiteY18" fmla="*/ 502444 h 1540669"/>
                <a:gd name="connsiteX19" fmla="*/ 312345 w 1350571"/>
                <a:gd name="connsiteY19" fmla="*/ 483394 h 1540669"/>
                <a:gd name="connsiteX20" fmla="*/ 333777 w 1350571"/>
                <a:gd name="connsiteY20" fmla="*/ 469107 h 1540669"/>
                <a:gd name="connsiteX21" fmla="*/ 267102 w 1350571"/>
                <a:gd name="connsiteY21" fmla="*/ 438150 h 1540669"/>
                <a:gd name="connsiteX22" fmla="*/ 109939 w 1350571"/>
                <a:gd name="connsiteY22" fmla="*/ 402432 h 1540669"/>
                <a:gd name="connsiteX23" fmla="*/ 45645 w 1350571"/>
                <a:gd name="connsiteY23" fmla="*/ 381000 h 1540669"/>
                <a:gd name="connsiteX24" fmla="*/ 28977 w 1350571"/>
                <a:gd name="connsiteY24" fmla="*/ 364332 h 1540669"/>
                <a:gd name="connsiteX25" fmla="*/ 86127 w 1350571"/>
                <a:gd name="connsiteY25" fmla="*/ 342900 h 1540669"/>
                <a:gd name="connsiteX26" fmla="*/ 169471 w 1350571"/>
                <a:gd name="connsiteY26" fmla="*/ 330994 h 1540669"/>
                <a:gd name="connsiteX27" fmla="*/ 238527 w 1350571"/>
                <a:gd name="connsiteY27" fmla="*/ 309563 h 1540669"/>
                <a:gd name="connsiteX28" fmla="*/ 240908 w 1350571"/>
                <a:gd name="connsiteY28" fmla="*/ 300038 h 1540669"/>
                <a:gd name="connsiteX29" fmla="*/ 119464 w 1350571"/>
                <a:gd name="connsiteY29" fmla="*/ 269082 h 1540669"/>
                <a:gd name="connsiteX30" fmla="*/ 81364 w 1350571"/>
                <a:gd name="connsiteY30" fmla="*/ 254794 h 1540669"/>
                <a:gd name="connsiteX31" fmla="*/ 76602 w 1350571"/>
                <a:gd name="connsiteY31" fmla="*/ 238125 h 1540669"/>
                <a:gd name="connsiteX32" fmla="*/ 159945 w 1350571"/>
                <a:gd name="connsiteY32" fmla="*/ 216694 h 1540669"/>
                <a:gd name="connsiteX33" fmla="*/ 193283 w 1350571"/>
                <a:gd name="connsiteY33" fmla="*/ 211932 h 1540669"/>
                <a:gd name="connsiteX34" fmla="*/ 178995 w 1350571"/>
                <a:gd name="connsiteY34" fmla="*/ 200025 h 1540669"/>
                <a:gd name="connsiteX35" fmla="*/ 136133 w 1350571"/>
                <a:gd name="connsiteY35" fmla="*/ 180975 h 1540669"/>
                <a:gd name="connsiteX36" fmla="*/ 105177 w 1350571"/>
                <a:gd name="connsiteY36" fmla="*/ 169069 h 1540669"/>
                <a:gd name="connsiteX37" fmla="*/ 138514 w 1350571"/>
                <a:gd name="connsiteY37" fmla="*/ 150019 h 1540669"/>
                <a:gd name="connsiteX38" fmla="*/ 164708 w 1350571"/>
                <a:gd name="connsiteY38" fmla="*/ 135732 h 1540669"/>
                <a:gd name="connsiteX39" fmla="*/ 128989 w 1350571"/>
                <a:gd name="connsiteY39" fmla="*/ 111919 h 1540669"/>
                <a:gd name="connsiteX40" fmla="*/ 121845 w 1350571"/>
                <a:gd name="connsiteY40" fmla="*/ 102394 h 1540669"/>
                <a:gd name="connsiteX41" fmla="*/ 143277 w 1350571"/>
                <a:gd name="connsiteY41" fmla="*/ 85725 h 1540669"/>
                <a:gd name="connsiteX42" fmla="*/ 138514 w 1350571"/>
                <a:gd name="connsiteY42" fmla="*/ 54769 h 1540669"/>
                <a:gd name="connsiteX43" fmla="*/ 136133 w 1350571"/>
                <a:gd name="connsiteY43" fmla="*/ 40482 h 1540669"/>
                <a:gd name="connsiteX44" fmla="*/ 143277 w 1350571"/>
                <a:gd name="connsiteY44" fmla="*/ 23813 h 1540669"/>
                <a:gd name="connsiteX45" fmla="*/ 136133 w 1350571"/>
                <a:gd name="connsiteY45" fmla="*/ 2382 h 1540669"/>
                <a:gd name="connsiteX46" fmla="*/ 1350571 w 1350571"/>
                <a:gd name="connsiteY46" fmla="*/ 0 h 1540669"/>
                <a:gd name="connsiteX47" fmla="*/ 1348189 w 1350571"/>
                <a:gd name="connsiteY47" fmla="*/ 1540669 h 1540669"/>
                <a:gd name="connsiteX0" fmla="*/ 1348189 w 1350571"/>
                <a:gd name="connsiteY0" fmla="*/ 1540669 h 1540669"/>
                <a:gd name="connsiteX1" fmla="*/ 681439 w 1350571"/>
                <a:gd name="connsiteY1" fmla="*/ 1359694 h 1540669"/>
                <a:gd name="connsiteX2" fmla="*/ 169471 w 1350571"/>
                <a:gd name="connsiteY2" fmla="*/ 1193007 h 1540669"/>
                <a:gd name="connsiteX3" fmla="*/ 86126 w 1350571"/>
                <a:gd name="connsiteY3" fmla="*/ 1142673 h 1540669"/>
                <a:gd name="connsiteX4" fmla="*/ 36120 w 1350571"/>
                <a:gd name="connsiteY4" fmla="*/ 1092668 h 1540669"/>
                <a:gd name="connsiteX5" fmla="*/ 71838 w 1350571"/>
                <a:gd name="connsiteY5" fmla="*/ 1014086 h 1540669"/>
                <a:gd name="connsiteX6" fmla="*/ 74220 w 1350571"/>
                <a:gd name="connsiteY6" fmla="*/ 980748 h 1540669"/>
                <a:gd name="connsiteX7" fmla="*/ 64695 w 1350571"/>
                <a:gd name="connsiteY7" fmla="*/ 954555 h 1540669"/>
                <a:gd name="connsiteX8" fmla="*/ 95651 w 1350571"/>
                <a:gd name="connsiteY8" fmla="*/ 916455 h 1540669"/>
                <a:gd name="connsiteX9" fmla="*/ 121845 w 1350571"/>
                <a:gd name="connsiteY9" fmla="*/ 906930 h 1540669"/>
                <a:gd name="connsiteX10" fmla="*/ 98032 w 1350571"/>
                <a:gd name="connsiteY10" fmla="*/ 880735 h 1540669"/>
                <a:gd name="connsiteX11" fmla="*/ 401 w 1350571"/>
                <a:gd name="connsiteY11" fmla="*/ 825967 h 1540669"/>
                <a:gd name="connsiteX12" fmla="*/ 329015 w 1350571"/>
                <a:gd name="connsiteY12" fmla="*/ 764382 h 1540669"/>
                <a:gd name="connsiteX13" fmla="*/ 59933 w 1350571"/>
                <a:gd name="connsiteY13" fmla="*/ 709613 h 1540669"/>
                <a:gd name="connsiteX14" fmla="*/ 31358 w 1350571"/>
                <a:gd name="connsiteY14" fmla="*/ 635794 h 1540669"/>
                <a:gd name="connsiteX15" fmla="*/ 36121 w 1350571"/>
                <a:gd name="connsiteY15" fmla="*/ 595313 h 1540669"/>
                <a:gd name="connsiteX16" fmla="*/ 57552 w 1350571"/>
                <a:gd name="connsiteY16" fmla="*/ 566738 h 1540669"/>
                <a:gd name="connsiteX17" fmla="*/ 117083 w 1350571"/>
                <a:gd name="connsiteY17" fmla="*/ 528638 h 1540669"/>
                <a:gd name="connsiteX18" fmla="*/ 221858 w 1350571"/>
                <a:gd name="connsiteY18" fmla="*/ 502444 h 1540669"/>
                <a:gd name="connsiteX19" fmla="*/ 312345 w 1350571"/>
                <a:gd name="connsiteY19" fmla="*/ 483394 h 1540669"/>
                <a:gd name="connsiteX20" fmla="*/ 333777 w 1350571"/>
                <a:gd name="connsiteY20" fmla="*/ 469107 h 1540669"/>
                <a:gd name="connsiteX21" fmla="*/ 267102 w 1350571"/>
                <a:gd name="connsiteY21" fmla="*/ 438150 h 1540669"/>
                <a:gd name="connsiteX22" fmla="*/ 109939 w 1350571"/>
                <a:gd name="connsiteY22" fmla="*/ 402432 h 1540669"/>
                <a:gd name="connsiteX23" fmla="*/ 45645 w 1350571"/>
                <a:gd name="connsiteY23" fmla="*/ 381000 h 1540669"/>
                <a:gd name="connsiteX24" fmla="*/ 28977 w 1350571"/>
                <a:gd name="connsiteY24" fmla="*/ 364332 h 1540669"/>
                <a:gd name="connsiteX25" fmla="*/ 86127 w 1350571"/>
                <a:gd name="connsiteY25" fmla="*/ 342900 h 1540669"/>
                <a:gd name="connsiteX26" fmla="*/ 169471 w 1350571"/>
                <a:gd name="connsiteY26" fmla="*/ 330994 h 1540669"/>
                <a:gd name="connsiteX27" fmla="*/ 238527 w 1350571"/>
                <a:gd name="connsiteY27" fmla="*/ 309563 h 1540669"/>
                <a:gd name="connsiteX28" fmla="*/ 240908 w 1350571"/>
                <a:gd name="connsiteY28" fmla="*/ 300038 h 1540669"/>
                <a:gd name="connsiteX29" fmla="*/ 119464 w 1350571"/>
                <a:gd name="connsiteY29" fmla="*/ 269082 h 1540669"/>
                <a:gd name="connsiteX30" fmla="*/ 81364 w 1350571"/>
                <a:gd name="connsiteY30" fmla="*/ 254794 h 1540669"/>
                <a:gd name="connsiteX31" fmla="*/ 76602 w 1350571"/>
                <a:gd name="connsiteY31" fmla="*/ 238125 h 1540669"/>
                <a:gd name="connsiteX32" fmla="*/ 159945 w 1350571"/>
                <a:gd name="connsiteY32" fmla="*/ 216694 h 1540669"/>
                <a:gd name="connsiteX33" fmla="*/ 193283 w 1350571"/>
                <a:gd name="connsiteY33" fmla="*/ 211932 h 1540669"/>
                <a:gd name="connsiteX34" fmla="*/ 178995 w 1350571"/>
                <a:gd name="connsiteY34" fmla="*/ 200025 h 1540669"/>
                <a:gd name="connsiteX35" fmla="*/ 136133 w 1350571"/>
                <a:gd name="connsiteY35" fmla="*/ 180975 h 1540669"/>
                <a:gd name="connsiteX36" fmla="*/ 105177 w 1350571"/>
                <a:gd name="connsiteY36" fmla="*/ 169069 h 1540669"/>
                <a:gd name="connsiteX37" fmla="*/ 138514 w 1350571"/>
                <a:gd name="connsiteY37" fmla="*/ 150019 h 1540669"/>
                <a:gd name="connsiteX38" fmla="*/ 164708 w 1350571"/>
                <a:gd name="connsiteY38" fmla="*/ 135732 h 1540669"/>
                <a:gd name="connsiteX39" fmla="*/ 128989 w 1350571"/>
                <a:gd name="connsiteY39" fmla="*/ 111919 h 1540669"/>
                <a:gd name="connsiteX40" fmla="*/ 121845 w 1350571"/>
                <a:gd name="connsiteY40" fmla="*/ 102394 h 1540669"/>
                <a:gd name="connsiteX41" fmla="*/ 143277 w 1350571"/>
                <a:gd name="connsiteY41" fmla="*/ 85725 h 1540669"/>
                <a:gd name="connsiteX42" fmla="*/ 138514 w 1350571"/>
                <a:gd name="connsiteY42" fmla="*/ 54769 h 1540669"/>
                <a:gd name="connsiteX43" fmla="*/ 136133 w 1350571"/>
                <a:gd name="connsiteY43" fmla="*/ 40482 h 1540669"/>
                <a:gd name="connsiteX44" fmla="*/ 143277 w 1350571"/>
                <a:gd name="connsiteY44" fmla="*/ 23813 h 1540669"/>
                <a:gd name="connsiteX45" fmla="*/ 136133 w 1350571"/>
                <a:gd name="connsiteY45" fmla="*/ 2382 h 1540669"/>
                <a:gd name="connsiteX46" fmla="*/ 1350571 w 1350571"/>
                <a:gd name="connsiteY46" fmla="*/ 0 h 1540669"/>
                <a:gd name="connsiteX47" fmla="*/ 1348189 w 1350571"/>
                <a:gd name="connsiteY47" fmla="*/ 1540669 h 1540669"/>
                <a:gd name="connsiteX0" fmla="*/ 1440656 w 1443038"/>
                <a:gd name="connsiteY0" fmla="*/ 1540669 h 1540669"/>
                <a:gd name="connsiteX1" fmla="*/ 773906 w 1443038"/>
                <a:gd name="connsiteY1" fmla="*/ 1359694 h 1540669"/>
                <a:gd name="connsiteX2" fmla="*/ 261938 w 1443038"/>
                <a:gd name="connsiteY2" fmla="*/ 1193007 h 1540669"/>
                <a:gd name="connsiteX3" fmla="*/ 178593 w 1443038"/>
                <a:gd name="connsiteY3" fmla="*/ 1142673 h 1540669"/>
                <a:gd name="connsiteX4" fmla="*/ 128587 w 1443038"/>
                <a:gd name="connsiteY4" fmla="*/ 1092668 h 1540669"/>
                <a:gd name="connsiteX5" fmla="*/ 164305 w 1443038"/>
                <a:gd name="connsiteY5" fmla="*/ 1014086 h 1540669"/>
                <a:gd name="connsiteX6" fmla="*/ 166687 w 1443038"/>
                <a:gd name="connsiteY6" fmla="*/ 980748 h 1540669"/>
                <a:gd name="connsiteX7" fmla="*/ 157162 w 1443038"/>
                <a:gd name="connsiteY7" fmla="*/ 954555 h 1540669"/>
                <a:gd name="connsiteX8" fmla="*/ 188118 w 1443038"/>
                <a:gd name="connsiteY8" fmla="*/ 916455 h 1540669"/>
                <a:gd name="connsiteX9" fmla="*/ 214312 w 1443038"/>
                <a:gd name="connsiteY9" fmla="*/ 906930 h 1540669"/>
                <a:gd name="connsiteX10" fmla="*/ 190499 w 1443038"/>
                <a:gd name="connsiteY10" fmla="*/ 880735 h 1540669"/>
                <a:gd name="connsiteX11" fmla="*/ 92868 w 1443038"/>
                <a:gd name="connsiteY11" fmla="*/ 825967 h 1540669"/>
                <a:gd name="connsiteX12" fmla="*/ 421482 w 1443038"/>
                <a:gd name="connsiteY12" fmla="*/ 764382 h 1540669"/>
                <a:gd name="connsiteX13" fmla="*/ 0 w 1443038"/>
                <a:gd name="connsiteY13" fmla="*/ 716756 h 1540669"/>
                <a:gd name="connsiteX14" fmla="*/ 123825 w 1443038"/>
                <a:gd name="connsiteY14" fmla="*/ 635794 h 1540669"/>
                <a:gd name="connsiteX15" fmla="*/ 128588 w 1443038"/>
                <a:gd name="connsiteY15" fmla="*/ 595313 h 1540669"/>
                <a:gd name="connsiteX16" fmla="*/ 150019 w 1443038"/>
                <a:gd name="connsiteY16" fmla="*/ 566738 h 1540669"/>
                <a:gd name="connsiteX17" fmla="*/ 209550 w 1443038"/>
                <a:gd name="connsiteY17" fmla="*/ 528638 h 1540669"/>
                <a:gd name="connsiteX18" fmla="*/ 314325 w 1443038"/>
                <a:gd name="connsiteY18" fmla="*/ 502444 h 1540669"/>
                <a:gd name="connsiteX19" fmla="*/ 404812 w 1443038"/>
                <a:gd name="connsiteY19" fmla="*/ 483394 h 1540669"/>
                <a:gd name="connsiteX20" fmla="*/ 426244 w 1443038"/>
                <a:gd name="connsiteY20" fmla="*/ 469107 h 1540669"/>
                <a:gd name="connsiteX21" fmla="*/ 359569 w 1443038"/>
                <a:gd name="connsiteY21" fmla="*/ 438150 h 1540669"/>
                <a:gd name="connsiteX22" fmla="*/ 202406 w 1443038"/>
                <a:gd name="connsiteY22" fmla="*/ 402432 h 1540669"/>
                <a:gd name="connsiteX23" fmla="*/ 138112 w 1443038"/>
                <a:gd name="connsiteY23" fmla="*/ 381000 h 1540669"/>
                <a:gd name="connsiteX24" fmla="*/ 121444 w 1443038"/>
                <a:gd name="connsiteY24" fmla="*/ 364332 h 1540669"/>
                <a:gd name="connsiteX25" fmla="*/ 178594 w 1443038"/>
                <a:gd name="connsiteY25" fmla="*/ 342900 h 1540669"/>
                <a:gd name="connsiteX26" fmla="*/ 261938 w 1443038"/>
                <a:gd name="connsiteY26" fmla="*/ 330994 h 1540669"/>
                <a:gd name="connsiteX27" fmla="*/ 330994 w 1443038"/>
                <a:gd name="connsiteY27" fmla="*/ 309563 h 1540669"/>
                <a:gd name="connsiteX28" fmla="*/ 333375 w 1443038"/>
                <a:gd name="connsiteY28" fmla="*/ 300038 h 1540669"/>
                <a:gd name="connsiteX29" fmla="*/ 211931 w 1443038"/>
                <a:gd name="connsiteY29" fmla="*/ 269082 h 1540669"/>
                <a:gd name="connsiteX30" fmla="*/ 173831 w 1443038"/>
                <a:gd name="connsiteY30" fmla="*/ 254794 h 1540669"/>
                <a:gd name="connsiteX31" fmla="*/ 169069 w 1443038"/>
                <a:gd name="connsiteY31" fmla="*/ 238125 h 1540669"/>
                <a:gd name="connsiteX32" fmla="*/ 252412 w 1443038"/>
                <a:gd name="connsiteY32" fmla="*/ 216694 h 1540669"/>
                <a:gd name="connsiteX33" fmla="*/ 285750 w 1443038"/>
                <a:gd name="connsiteY33" fmla="*/ 211932 h 1540669"/>
                <a:gd name="connsiteX34" fmla="*/ 271462 w 1443038"/>
                <a:gd name="connsiteY34" fmla="*/ 200025 h 1540669"/>
                <a:gd name="connsiteX35" fmla="*/ 228600 w 1443038"/>
                <a:gd name="connsiteY35" fmla="*/ 180975 h 1540669"/>
                <a:gd name="connsiteX36" fmla="*/ 197644 w 1443038"/>
                <a:gd name="connsiteY36" fmla="*/ 169069 h 1540669"/>
                <a:gd name="connsiteX37" fmla="*/ 230981 w 1443038"/>
                <a:gd name="connsiteY37" fmla="*/ 150019 h 1540669"/>
                <a:gd name="connsiteX38" fmla="*/ 257175 w 1443038"/>
                <a:gd name="connsiteY38" fmla="*/ 135732 h 1540669"/>
                <a:gd name="connsiteX39" fmla="*/ 221456 w 1443038"/>
                <a:gd name="connsiteY39" fmla="*/ 111919 h 1540669"/>
                <a:gd name="connsiteX40" fmla="*/ 214312 w 1443038"/>
                <a:gd name="connsiteY40" fmla="*/ 102394 h 1540669"/>
                <a:gd name="connsiteX41" fmla="*/ 235744 w 1443038"/>
                <a:gd name="connsiteY41" fmla="*/ 85725 h 1540669"/>
                <a:gd name="connsiteX42" fmla="*/ 230981 w 1443038"/>
                <a:gd name="connsiteY42" fmla="*/ 54769 h 1540669"/>
                <a:gd name="connsiteX43" fmla="*/ 228600 w 1443038"/>
                <a:gd name="connsiteY43" fmla="*/ 40482 h 1540669"/>
                <a:gd name="connsiteX44" fmla="*/ 235744 w 1443038"/>
                <a:gd name="connsiteY44" fmla="*/ 23813 h 1540669"/>
                <a:gd name="connsiteX45" fmla="*/ 228600 w 1443038"/>
                <a:gd name="connsiteY45" fmla="*/ 2382 h 1540669"/>
                <a:gd name="connsiteX46" fmla="*/ 1443038 w 1443038"/>
                <a:gd name="connsiteY46" fmla="*/ 0 h 1540669"/>
                <a:gd name="connsiteX47" fmla="*/ 1440656 w 1443038"/>
                <a:gd name="connsiteY47" fmla="*/ 1540669 h 1540669"/>
                <a:gd name="connsiteX0" fmla="*/ 1447756 w 1450138"/>
                <a:gd name="connsiteY0" fmla="*/ 1540669 h 1540669"/>
                <a:gd name="connsiteX1" fmla="*/ 781006 w 1450138"/>
                <a:gd name="connsiteY1" fmla="*/ 1359694 h 1540669"/>
                <a:gd name="connsiteX2" fmla="*/ 269038 w 1450138"/>
                <a:gd name="connsiteY2" fmla="*/ 1193007 h 1540669"/>
                <a:gd name="connsiteX3" fmla="*/ 185693 w 1450138"/>
                <a:gd name="connsiteY3" fmla="*/ 1142673 h 1540669"/>
                <a:gd name="connsiteX4" fmla="*/ 135687 w 1450138"/>
                <a:gd name="connsiteY4" fmla="*/ 1092668 h 1540669"/>
                <a:gd name="connsiteX5" fmla="*/ 171405 w 1450138"/>
                <a:gd name="connsiteY5" fmla="*/ 1014086 h 1540669"/>
                <a:gd name="connsiteX6" fmla="*/ 173787 w 1450138"/>
                <a:gd name="connsiteY6" fmla="*/ 980748 h 1540669"/>
                <a:gd name="connsiteX7" fmla="*/ 164262 w 1450138"/>
                <a:gd name="connsiteY7" fmla="*/ 954555 h 1540669"/>
                <a:gd name="connsiteX8" fmla="*/ 195218 w 1450138"/>
                <a:gd name="connsiteY8" fmla="*/ 916455 h 1540669"/>
                <a:gd name="connsiteX9" fmla="*/ 221412 w 1450138"/>
                <a:gd name="connsiteY9" fmla="*/ 906930 h 1540669"/>
                <a:gd name="connsiteX10" fmla="*/ 197599 w 1450138"/>
                <a:gd name="connsiteY10" fmla="*/ 880735 h 1540669"/>
                <a:gd name="connsiteX11" fmla="*/ 99968 w 1450138"/>
                <a:gd name="connsiteY11" fmla="*/ 825967 h 1540669"/>
                <a:gd name="connsiteX12" fmla="*/ 428582 w 1450138"/>
                <a:gd name="connsiteY12" fmla="*/ 764382 h 1540669"/>
                <a:gd name="connsiteX13" fmla="*/ 7100 w 1450138"/>
                <a:gd name="connsiteY13" fmla="*/ 716756 h 1540669"/>
                <a:gd name="connsiteX14" fmla="*/ 130925 w 1450138"/>
                <a:gd name="connsiteY14" fmla="*/ 635794 h 1540669"/>
                <a:gd name="connsiteX15" fmla="*/ 135688 w 1450138"/>
                <a:gd name="connsiteY15" fmla="*/ 595313 h 1540669"/>
                <a:gd name="connsiteX16" fmla="*/ 157119 w 1450138"/>
                <a:gd name="connsiteY16" fmla="*/ 566738 h 1540669"/>
                <a:gd name="connsiteX17" fmla="*/ 216650 w 1450138"/>
                <a:gd name="connsiteY17" fmla="*/ 528638 h 1540669"/>
                <a:gd name="connsiteX18" fmla="*/ 321425 w 1450138"/>
                <a:gd name="connsiteY18" fmla="*/ 502444 h 1540669"/>
                <a:gd name="connsiteX19" fmla="*/ 411912 w 1450138"/>
                <a:gd name="connsiteY19" fmla="*/ 483394 h 1540669"/>
                <a:gd name="connsiteX20" fmla="*/ 433344 w 1450138"/>
                <a:gd name="connsiteY20" fmla="*/ 469107 h 1540669"/>
                <a:gd name="connsiteX21" fmla="*/ 366669 w 1450138"/>
                <a:gd name="connsiteY21" fmla="*/ 438150 h 1540669"/>
                <a:gd name="connsiteX22" fmla="*/ 209506 w 1450138"/>
                <a:gd name="connsiteY22" fmla="*/ 402432 h 1540669"/>
                <a:gd name="connsiteX23" fmla="*/ 145212 w 1450138"/>
                <a:gd name="connsiteY23" fmla="*/ 381000 h 1540669"/>
                <a:gd name="connsiteX24" fmla="*/ 128544 w 1450138"/>
                <a:gd name="connsiteY24" fmla="*/ 364332 h 1540669"/>
                <a:gd name="connsiteX25" fmla="*/ 185694 w 1450138"/>
                <a:gd name="connsiteY25" fmla="*/ 342900 h 1540669"/>
                <a:gd name="connsiteX26" fmla="*/ 269038 w 1450138"/>
                <a:gd name="connsiteY26" fmla="*/ 330994 h 1540669"/>
                <a:gd name="connsiteX27" fmla="*/ 338094 w 1450138"/>
                <a:gd name="connsiteY27" fmla="*/ 309563 h 1540669"/>
                <a:gd name="connsiteX28" fmla="*/ 340475 w 1450138"/>
                <a:gd name="connsiteY28" fmla="*/ 300038 h 1540669"/>
                <a:gd name="connsiteX29" fmla="*/ 219031 w 1450138"/>
                <a:gd name="connsiteY29" fmla="*/ 269082 h 1540669"/>
                <a:gd name="connsiteX30" fmla="*/ 180931 w 1450138"/>
                <a:gd name="connsiteY30" fmla="*/ 254794 h 1540669"/>
                <a:gd name="connsiteX31" fmla="*/ 176169 w 1450138"/>
                <a:gd name="connsiteY31" fmla="*/ 238125 h 1540669"/>
                <a:gd name="connsiteX32" fmla="*/ 259512 w 1450138"/>
                <a:gd name="connsiteY32" fmla="*/ 216694 h 1540669"/>
                <a:gd name="connsiteX33" fmla="*/ 292850 w 1450138"/>
                <a:gd name="connsiteY33" fmla="*/ 211932 h 1540669"/>
                <a:gd name="connsiteX34" fmla="*/ 278562 w 1450138"/>
                <a:gd name="connsiteY34" fmla="*/ 200025 h 1540669"/>
                <a:gd name="connsiteX35" fmla="*/ 235700 w 1450138"/>
                <a:gd name="connsiteY35" fmla="*/ 180975 h 1540669"/>
                <a:gd name="connsiteX36" fmla="*/ 204744 w 1450138"/>
                <a:gd name="connsiteY36" fmla="*/ 169069 h 1540669"/>
                <a:gd name="connsiteX37" fmla="*/ 238081 w 1450138"/>
                <a:gd name="connsiteY37" fmla="*/ 150019 h 1540669"/>
                <a:gd name="connsiteX38" fmla="*/ 264275 w 1450138"/>
                <a:gd name="connsiteY38" fmla="*/ 135732 h 1540669"/>
                <a:gd name="connsiteX39" fmla="*/ 228556 w 1450138"/>
                <a:gd name="connsiteY39" fmla="*/ 111919 h 1540669"/>
                <a:gd name="connsiteX40" fmla="*/ 221412 w 1450138"/>
                <a:gd name="connsiteY40" fmla="*/ 102394 h 1540669"/>
                <a:gd name="connsiteX41" fmla="*/ 242844 w 1450138"/>
                <a:gd name="connsiteY41" fmla="*/ 85725 h 1540669"/>
                <a:gd name="connsiteX42" fmla="*/ 238081 w 1450138"/>
                <a:gd name="connsiteY42" fmla="*/ 54769 h 1540669"/>
                <a:gd name="connsiteX43" fmla="*/ 235700 w 1450138"/>
                <a:gd name="connsiteY43" fmla="*/ 40482 h 1540669"/>
                <a:gd name="connsiteX44" fmla="*/ 242844 w 1450138"/>
                <a:gd name="connsiteY44" fmla="*/ 23813 h 1540669"/>
                <a:gd name="connsiteX45" fmla="*/ 235700 w 1450138"/>
                <a:gd name="connsiteY45" fmla="*/ 2382 h 1540669"/>
                <a:gd name="connsiteX46" fmla="*/ 1450138 w 1450138"/>
                <a:gd name="connsiteY46" fmla="*/ 0 h 1540669"/>
                <a:gd name="connsiteX47" fmla="*/ 1447756 w 1450138"/>
                <a:gd name="connsiteY47"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168035 w 1487248"/>
                <a:gd name="connsiteY15" fmla="*/ 635794 h 1540669"/>
                <a:gd name="connsiteX16" fmla="*/ 172798 w 1487248"/>
                <a:gd name="connsiteY16" fmla="*/ 595313 h 1540669"/>
                <a:gd name="connsiteX17" fmla="*/ 194229 w 1487248"/>
                <a:gd name="connsiteY17" fmla="*/ 566738 h 1540669"/>
                <a:gd name="connsiteX18" fmla="*/ 253760 w 1487248"/>
                <a:gd name="connsiteY18" fmla="*/ 528638 h 1540669"/>
                <a:gd name="connsiteX19" fmla="*/ 358535 w 1487248"/>
                <a:gd name="connsiteY19" fmla="*/ 502444 h 1540669"/>
                <a:gd name="connsiteX20" fmla="*/ 449022 w 1487248"/>
                <a:gd name="connsiteY20" fmla="*/ 483394 h 1540669"/>
                <a:gd name="connsiteX21" fmla="*/ 470454 w 1487248"/>
                <a:gd name="connsiteY21" fmla="*/ 469107 h 1540669"/>
                <a:gd name="connsiteX22" fmla="*/ 403779 w 1487248"/>
                <a:gd name="connsiteY22" fmla="*/ 438150 h 1540669"/>
                <a:gd name="connsiteX23" fmla="*/ 246616 w 1487248"/>
                <a:gd name="connsiteY23" fmla="*/ 402432 h 1540669"/>
                <a:gd name="connsiteX24" fmla="*/ 182322 w 1487248"/>
                <a:gd name="connsiteY24" fmla="*/ 381000 h 1540669"/>
                <a:gd name="connsiteX25" fmla="*/ 165654 w 1487248"/>
                <a:gd name="connsiteY25" fmla="*/ 364332 h 1540669"/>
                <a:gd name="connsiteX26" fmla="*/ 222804 w 1487248"/>
                <a:gd name="connsiteY26" fmla="*/ 342900 h 1540669"/>
                <a:gd name="connsiteX27" fmla="*/ 306148 w 1487248"/>
                <a:gd name="connsiteY27" fmla="*/ 330994 h 1540669"/>
                <a:gd name="connsiteX28" fmla="*/ 375204 w 1487248"/>
                <a:gd name="connsiteY28" fmla="*/ 309563 h 1540669"/>
                <a:gd name="connsiteX29" fmla="*/ 377585 w 1487248"/>
                <a:gd name="connsiteY29" fmla="*/ 300038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172798 w 1487248"/>
                <a:gd name="connsiteY16" fmla="*/ 595313 h 1540669"/>
                <a:gd name="connsiteX17" fmla="*/ 194229 w 1487248"/>
                <a:gd name="connsiteY17" fmla="*/ 566738 h 1540669"/>
                <a:gd name="connsiteX18" fmla="*/ 253760 w 1487248"/>
                <a:gd name="connsiteY18" fmla="*/ 528638 h 1540669"/>
                <a:gd name="connsiteX19" fmla="*/ 358535 w 1487248"/>
                <a:gd name="connsiteY19" fmla="*/ 502444 h 1540669"/>
                <a:gd name="connsiteX20" fmla="*/ 449022 w 1487248"/>
                <a:gd name="connsiteY20" fmla="*/ 483394 h 1540669"/>
                <a:gd name="connsiteX21" fmla="*/ 470454 w 1487248"/>
                <a:gd name="connsiteY21" fmla="*/ 469107 h 1540669"/>
                <a:gd name="connsiteX22" fmla="*/ 403779 w 1487248"/>
                <a:gd name="connsiteY22" fmla="*/ 438150 h 1540669"/>
                <a:gd name="connsiteX23" fmla="*/ 246616 w 1487248"/>
                <a:gd name="connsiteY23" fmla="*/ 402432 h 1540669"/>
                <a:gd name="connsiteX24" fmla="*/ 182322 w 1487248"/>
                <a:gd name="connsiteY24" fmla="*/ 381000 h 1540669"/>
                <a:gd name="connsiteX25" fmla="*/ 165654 w 1487248"/>
                <a:gd name="connsiteY25" fmla="*/ 364332 h 1540669"/>
                <a:gd name="connsiteX26" fmla="*/ 222804 w 1487248"/>
                <a:gd name="connsiteY26" fmla="*/ 342900 h 1540669"/>
                <a:gd name="connsiteX27" fmla="*/ 306148 w 1487248"/>
                <a:gd name="connsiteY27" fmla="*/ 330994 h 1540669"/>
                <a:gd name="connsiteX28" fmla="*/ 375204 w 1487248"/>
                <a:gd name="connsiteY28" fmla="*/ 309563 h 1540669"/>
                <a:gd name="connsiteX29" fmla="*/ 377585 w 1487248"/>
                <a:gd name="connsiteY29" fmla="*/ 300038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194229 w 1487248"/>
                <a:gd name="connsiteY17" fmla="*/ 566738 h 1540669"/>
                <a:gd name="connsiteX18" fmla="*/ 253760 w 1487248"/>
                <a:gd name="connsiteY18" fmla="*/ 528638 h 1540669"/>
                <a:gd name="connsiteX19" fmla="*/ 358535 w 1487248"/>
                <a:gd name="connsiteY19" fmla="*/ 502444 h 1540669"/>
                <a:gd name="connsiteX20" fmla="*/ 449022 w 1487248"/>
                <a:gd name="connsiteY20" fmla="*/ 483394 h 1540669"/>
                <a:gd name="connsiteX21" fmla="*/ 470454 w 1487248"/>
                <a:gd name="connsiteY21" fmla="*/ 469107 h 1540669"/>
                <a:gd name="connsiteX22" fmla="*/ 403779 w 1487248"/>
                <a:gd name="connsiteY22" fmla="*/ 438150 h 1540669"/>
                <a:gd name="connsiteX23" fmla="*/ 246616 w 1487248"/>
                <a:gd name="connsiteY23" fmla="*/ 402432 h 1540669"/>
                <a:gd name="connsiteX24" fmla="*/ 182322 w 1487248"/>
                <a:gd name="connsiteY24" fmla="*/ 381000 h 1540669"/>
                <a:gd name="connsiteX25" fmla="*/ 165654 w 1487248"/>
                <a:gd name="connsiteY25" fmla="*/ 364332 h 1540669"/>
                <a:gd name="connsiteX26" fmla="*/ 222804 w 1487248"/>
                <a:gd name="connsiteY26" fmla="*/ 342900 h 1540669"/>
                <a:gd name="connsiteX27" fmla="*/ 306148 w 1487248"/>
                <a:gd name="connsiteY27" fmla="*/ 330994 h 1540669"/>
                <a:gd name="connsiteX28" fmla="*/ 375204 w 1487248"/>
                <a:gd name="connsiteY28" fmla="*/ 309563 h 1540669"/>
                <a:gd name="connsiteX29" fmla="*/ 377585 w 1487248"/>
                <a:gd name="connsiteY29" fmla="*/ 300038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194229 w 1487248"/>
                <a:gd name="connsiteY17" fmla="*/ 566738 h 1540669"/>
                <a:gd name="connsiteX18" fmla="*/ 253760 w 1487248"/>
                <a:gd name="connsiteY18" fmla="*/ 528638 h 1540669"/>
                <a:gd name="connsiteX19" fmla="*/ 358535 w 1487248"/>
                <a:gd name="connsiteY19" fmla="*/ 502444 h 1540669"/>
                <a:gd name="connsiteX20" fmla="*/ 449022 w 1487248"/>
                <a:gd name="connsiteY20" fmla="*/ 483394 h 1540669"/>
                <a:gd name="connsiteX21" fmla="*/ 470454 w 1487248"/>
                <a:gd name="connsiteY21" fmla="*/ 469107 h 1540669"/>
                <a:gd name="connsiteX22" fmla="*/ 403779 w 1487248"/>
                <a:gd name="connsiteY22" fmla="*/ 438150 h 1540669"/>
                <a:gd name="connsiteX23" fmla="*/ 246616 w 1487248"/>
                <a:gd name="connsiteY23" fmla="*/ 402432 h 1540669"/>
                <a:gd name="connsiteX24" fmla="*/ 182322 w 1487248"/>
                <a:gd name="connsiteY24" fmla="*/ 381000 h 1540669"/>
                <a:gd name="connsiteX25" fmla="*/ 165654 w 1487248"/>
                <a:gd name="connsiteY25" fmla="*/ 364332 h 1540669"/>
                <a:gd name="connsiteX26" fmla="*/ 222804 w 1487248"/>
                <a:gd name="connsiteY26" fmla="*/ 342900 h 1540669"/>
                <a:gd name="connsiteX27" fmla="*/ 306148 w 1487248"/>
                <a:gd name="connsiteY27" fmla="*/ 330994 h 1540669"/>
                <a:gd name="connsiteX28" fmla="*/ 375204 w 1487248"/>
                <a:gd name="connsiteY28" fmla="*/ 309563 h 1540669"/>
                <a:gd name="connsiteX29" fmla="*/ 377585 w 1487248"/>
                <a:gd name="connsiteY29" fmla="*/ 300038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194229 w 1487248"/>
                <a:gd name="connsiteY17" fmla="*/ 566738 h 1540669"/>
                <a:gd name="connsiteX18" fmla="*/ 253760 w 1487248"/>
                <a:gd name="connsiteY18" fmla="*/ 528638 h 1540669"/>
                <a:gd name="connsiteX19" fmla="*/ 358535 w 1487248"/>
                <a:gd name="connsiteY19" fmla="*/ 502444 h 1540669"/>
                <a:gd name="connsiteX20" fmla="*/ 449022 w 1487248"/>
                <a:gd name="connsiteY20" fmla="*/ 483394 h 1540669"/>
                <a:gd name="connsiteX21" fmla="*/ 470454 w 1487248"/>
                <a:gd name="connsiteY21" fmla="*/ 469107 h 1540669"/>
                <a:gd name="connsiteX22" fmla="*/ 403779 w 1487248"/>
                <a:gd name="connsiteY22" fmla="*/ 438150 h 1540669"/>
                <a:gd name="connsiteX23" fmla="*/ 246616 w 1487248"/>
                <a:gd name="connsiteY23" fmla="*/ 402432 h 1540669"/>
                <a:gd name="connsiteX24" fmla="*/ 182322 w 1487248"/>
                <a:gd name="connsiteY24" fmla="*/ 381000 h 1540669"/>
                <a:gd name="connsiteX25" fmla="*/ 165654 w 1487248"/>
                <a:gd name="connsiteY25" fmla="*/ 364332 h 1540669"/>
                <a:gd name="connsiteX26" fmla="*/ 222804 w 1487248"/>
                <a:gd name="connsiteY26" fmla="*/ 342900 h 1540669"/>
                <a:gd name="connsiteX27" fmla="*/ 306148 w 1487248"/>
                <a:gd name="connsiteY27" fmla="*/ 330994 h 1540669"/>
                <a:gd name="connsiteX28" fmla="*/ 375204 w 1487248"/>
                <a:gd name="connsiteY28" fmla="*/ 309563 h 1540669"/>
                <a:gd name="connsiteX29" fmla="*/ 377585 w 1487248"/>
                <a:gd name="connsiteY29" fmla="*/ 300038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194229 w 1487248"/>
                <a:gd name="connsiteY18" fmla="*/ 566738 h 1540669"/>
                <a:gd name="connsiteX19" fmla="*/ 253760 w 1487248"/>
                <a:gd name="connsiteY19" fmla="*/ 528638 h 1540669"/>
                <a:gd name="connsiteX20" fmla="*/ 358535 w 1487248"/>
                <a:gd name="connsiteY20" fmla="*/ 502444 h 1540669"/>
                <a:gd name="connsiteX21" fmla="*/ 449022 w 1487248"/>
                <a:gd name="connsiteY21" fmla="*/ 483394 h 1540669"/>
                <a:gd name="connsiteX22" fmla="*/ 470454 w 1487248"/>
                <a:gd name="connsiteY22" fmla="*/ 469107 h 1540669"/>
                <a:gd name="connsiteX23" fmla="*/ 403779 w 1487248"/>
                <a:gd name="connsiteY23" fmla="*/ 438150 h 1540669"/>
                <a:gd name="connsiteX24" fmla="*/ 246616 w 1487248"/>
                <a:gd name="connsiteY24" fmla="*/ 402432 h 1540669"/>
                <a:gd name="connsiteX25" fmla="*/ 182322 w 1487248"/>
                <a:gd name="connsiteY25" fmla="*/ 381000 h 1540669"/>
                <a:gd name="connsiteX26" fmla="*/ 165654 w 1487248"/>
                <a:gd name="connsiteY26" fmla="*/ 364332 h 1540669"/>
                <a:gd name="connsiteX27" fmla="*/ 222804 w 1487248"/>
                <a:gd name="connsiteY27" fmla="*/ 342900 h 1540669"/>
                <a:gd name="connsiteX28" fmla="*/ 306148 w 1487248"/>
                <a:gd name="connsiteY28" fmla="*/ 330994 h 1540669"/>
                <a:gd name="connsiteX29" fmla="*/ 375204 w 1487248"/>
                <a:gd name="connsiteY29" fmla="*/ 309563 h 1540669"/>
                <a:gd name="connsiteX30" fmla="*/ 377585 w 1487248"/>
                <a:gd name="connsiteY30" fmla="*/ 300038 h 1540669"/>
                <a:gd name="connsiteX31" fmla="*/ 256141 w 1487248"/>
                <a:gd name="connsiteY31" fmla="*/ 269082 h 1540669"/>
                <a:gd name="connsiteX32" fmla="*/ 218041 w 1487248"/>
                <a:gd name="connsiteY32" fmla="*/ 254794 h 1540669"/>
                <a:gd name="connsiteX33" fmla="*/ 213279 w 1487248"/>
                <a:gd name="connsiteY33" fmla="*/ 238125 h 1540669"/>
                <a:gd name="connsiteX34" fmla="*/ 296622 w 1487248"/>
                <a:gd name="connsiteY34" fmla="*/ 216694 h 1540669"/>
                <a:gd name="connsiteX35" fmla="*/ 329960 w 1487248"/>
                <a:gd name="connsiteY35" fmla="*/ 211932 h 1540669"/>
                <a:gd name="connsiteX36" fmla="*/ 315672 w 1487248"/>
                <a:gd name="connsiteY36" fmla="*/ 200025 h 1540669"/>
                <a:gd name="connsiteX37" fmla="*/ 272810 w 1487248"/>
                <a:gd name="connsiteY37" fmla="*/ 180975 h 1540669"/>
                <a:gd name="connsiteX38" fmla="*/ 241854 w 1487248"/>
                <a:gd name="connsiteY38" fmla="*/ 169069 h 1540669"/>
                <a:gd name="connsiteX39" fmla="*/ 275191 w 1487248"/>
                <a:gd name="connsiteY39" fmla="*/ 150019 h 1540669"/>
                <a:gd name="connsiteX40" fmla="*/ 301385 w 1487248"/>
                <a:gd name="connsiteY40" fmla="*/ 135732 h 1540669"/>
                <a:gd name="connsiteX41" fmla="*/ 265666 w 1487248"/>
                <a:gd name="connsiteY41" fmla="*/ 111919 h 1540669"/>
                <a:gd name="connsiteX42" fmla="*/ 258522 w 1487248"/>
                <a:gd name="connsiteY42" fmla="*/ 102394 h 1540669"/>
                <a:gd name="connsiteX43" fmla="*/ 279954 w 1487248"/>
                <a:gd name="connsiteY43" fmla="*/ 85725 h 1540669"/>
                <a:gd name="connsiteX44" fmla="*/ 275191 w 1487248"/>
                <a:gd name="connsiteY44" fmla="*/ 54769 h 1540669"/>
                <a:gd name="connsiteX45" fmla="*/ 272810 w 1487248"/>
                <a:gd name="connsiteY45" fmla="*/ 40482 h 1540669"/>
                <a:gd name="connsiteX46" fmla="*/ 279954 w 1487248"/>
                <a:gd name="connsiteY46" fmla="*/ 23813 h 1540669"/>
                <a:gd name="connsiteX47" fmla="*/ 272810 w 1487248"/>
                <a:gd name="connsiteY47" fmla="*/ 2382 h 1540669"/>
                <a:gd name="connsiteX48" fmla="*/ 1487248 w 1487248"/>
                <a:gd name="connsiteY48" fmla="*/ 0 h 1540669"/>
                <a:gd name="connsiteX49" fmla="*/ 1484866 w 1487248"/>
                <a:gd name="connsiteY49"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194229 w 1487248"/>
                <a:gd name="connsiteY19" fmla="*/ 566738 h 1540669"/>
                <a:gd name="connsiteX20" fmla="*/ 253760 w 1487248"/>
                <a:gd name="connsiteY20" fmla="*/ 528638 h 1540669"/>
                <a:gd name="connsiteX21" fmla="*/ 358535 w 1487248"/>
                <a:gd name="connsiteY21" fmla="*/ 502444 h 1540669"/>
                <a:gd name="connsiteX22" fmla="*/ 449022 w 1487248"/>
                <a:gd name="connsiteY22" fmla="*/ 483394 h 1540669"/>
                <a:gd name="connsiteX23" fmla="*/ 470454 w 1487248"/>
                <a:gd name="connsiteY23" fmla="*/ 469107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53760 w 1487248"/>
                <a:gd name="connsiteY20" fmla="*/ 528638 h 1540669"/>
                <a:gd name="connsiteX21" fmla="*/ 358535 w 1487248"/>
                <a:gd name="connsiteY21" fmla="*/ 502444 h 1540669"/>
                <a:gd name="connsiteX22" fmla="*/ 449022 w 1487248"/>
                <a:gd name="connsiteY22" fmla="*/ 483394 h 1540669"/>
                <a:gd name="connsiteX23" fmla="*/ 470454 w 1487248"/>
                <a:gd name="connsiteY23" fmla="*/ 469107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53760 w 1487248"/>
                <a:gd name="connsiteY20" fmla="*/ 528638 h 1540669"/>
                <a:gd name="connsiteX21" fmla="*/ 375204 w 1487248"/>
                <a:gd name="connsiteY21" fmla="*/ 516732 h 1540669"/>
                <a:gd name="connsiteX22" fmla="*/ 449022 w 1487248"/>
                <a:gd name="connsiteY22" fmla="*/ 483394 h 1540669"/>
                <a:gd name="connsiteX23" fmla="*/ 470454 w 1487248"/>
                <a:gd name="connsiteY23" fmla="*/ 469107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449022 w 1487248"/>
                <a:gd name="connsiteY22" fmla="*/ 483394 h 1540669"/>
                <a:gd name="connsiteX23" fmla="*/ 470454 w 1487248"/>
                <a:gd name="connsiteY23" fmla="*/ 469107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470454 w 1487248"/>
                <a:gd name="connsiteY23" fmla="*/ 469107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403779 w 1487248"/>
                <a:gd name="connsiteY24" fmla="*/ 4381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246616 w 1487248"/>
                <a:gd name="connsiteY25" fmla="*/ 402432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591898 w 1487248"/>
                <a:gd name="connsiteY25" fmla="*/ 452439 h 1540669"/>
                <a:gd name="connsiteX26" fmla="*/ 182322 w 1487248"/>
                <a:gd name="connsiteY26" fmla="*/ 381000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591898 w 1487248"/>
                <a:gd name="connsiteY25" fmla="*/ 452439 h 1540669"/>
                <a:gd name="connsiteX26" fmla="*/ 732391 w 1487248"/>
                <a:gd name="connsiteY26" fmla="*/ 426244 h 1540669"/>
                <a:gd name="connsiteX27" fmla="*/ 165654 w 1487248"/>
                <a:gd name="connsiteY27" fmla="*/ 364332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591898 w 1487248"/>
                <a:gd name="connsiteY25" fmla="*/ 452439 h 1540669"/>
                <a:gd name="connsiteX26" fmla="*/ 732391 w 1487248"/>
                <a:gd name="connsiteY26" fmla="*/ 426244 h 1540669"/>
                <a:gd name="connsiteX27" fmla="*/ 972897 w 1487248"/>
                <a:gd name="connsiteY27" fmla="*/ 404813 h 1540669"/>
                <a:gd name="connsiteX28" fmla="*/ 222804 w 1487248"/>
                <a:gd name="connsiteY28" fmla="*/ 342900 h 1540669"/>
                <a:gd name="connsiteX29" fmla="*/ 306148 w 1487248"/>
                <a:gd name="connsiteY29" fmla="*/ 330994 h 1540669"/>
                <a:gd name="connsiteX30" fmla="*/ 375204 w 1487248"/>
                <a:gd name="connsiteY30" fmla="*/ 309563 h 1540669"/>
                <a:gd name="connsiteX31" fmla="*/ 377585 w 1487248"/>
                <a:gd name="connsiteY31" fmla="*/ 300038 h 1540669"/>
                <a:gd name="connsiteX32" fmla="*/ 256141 w 1487248"/>
                <a:gd name="connsiteY32" fmla="*/ 269082 h 1540669"/>
                <a:gd name="connsiteX33" fmla="*/ 218041 w 1487248"/>
                <a:gd name="connsiteY33" fmla="*/ 254794 h 1540669"/>
                <a:gd name="connsiteX34" fmla="*/ 213279 w 1487248"/>
                <a:gd name="connsiteY34" fmla="*/ 238125 h 1540669"/>
                <a:gd name="connsiteX35" fmla="*/ 296622 w 1487248"/>
                <a:gd name="connsiteY35" fmla="*/ 216694 h 1540669"/>
                <a:gd name="connsiteX36" fmla="*/ 329960 w 1487248"/>
                <a:gd name="connsiteY36" fmla="*/ 211932 h 1540669"/>
                <a:gd name="connsiteX37" fmla="*/ 315672 w 1487248"/>
                <a:gd name="connsiteY37" fmla="*/ 200025 h 1540669"/>
                <a:gd name="connsiteX38" fmla="*/ 272810 w 1487248"/>
                <a:gd name="connsiteY38" fmla="*/ 180975 h 1540669"/>
                <a:gd name="connsiteX39" fmla="*/ 241854 w 1487248"/>
                <a:gd name="connsiteY39" fmla="*/ 169069 h 1540669"/>
                <a:gd name="connsiteX40" fmla="*/ 275191 w 1487248"/>
                <a:gd name="connsiteY40" fmla="*/ 150019 h 1540669"/>
                <a:gd name="connsiteX41" fmla="*/ 301385 w 1487248"/>
                <a:gd name="connsiteY41" fmla="*/ 135732 h 1540669"/>
                <a:gd name="connsiteX42" fmla="*/ 265666 w 1487248"/>
                <a:gd name="connsiteY42" fmla="*/ 111919 h 1540669"/>
                <a:gd name="connsiteX43" fmla="*/ 258522 w 1487248"/>
                <a:gd name="connsiteY43" fmla="*/ 102394 h 1540669"/>
                <a:gd name="connsiteX44" fmla="*/ 279954 w 1487248"/>
                <a:gd name="connsiteY44" fmla="*/ 85725 h 1540669"/>
                <a:gd name="connsiteX45" fmla="*/ 275191 w 1487248"/>
                <a:gd name="connsiteY45" fmla="*/ 54769 h 1540669"/>
                <a:gd name="connsiteX46" fmla="*/ 272810 w 1487248"/>
                <a:gd name="connsiteY46" fmla="*/ 40482 h 1540669"/>
                <a:gd name="connsiteX47" fmla="*/ 279954 w 1487248"/>
                <a:gd name="connsiteY47" fmla="*/ 23813 h 1540669"/>
                <a:gd name="connsiteX48" fmla="*/ 272810 w 1487248"/>
                <a:gd name="connsiteY48" fmla="*/ 2382 h 1540669"/>
                <a:gd name="connsiteX49" fmla="*/ 1487248 w 1487248"/>
                <a:gd name="connsiteY49" fmla="*/ 0 h 1540669"/>
                <a:gd name="connsiteX50" fmla="*/ 1484866 w 1487248"/>
                <a:gd name="connsiteY50"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591898 w 1487248"/>
                <a:gd name="connsiteY25" fmla="*/ 452439 h 1540669"/>
                <a:gd name="connsiteX26" fmla="*/ 732391 w 1487248"/>
                <a:gd name="connsiteY26" fmla="*/ 426244 h 1540669"/>
                <a:gd name="connsiteX27" fmla="*/ 972897 w 1487248"/>
                <a:gd name="connsiteY27" fmla="*/ 404813 h 1540669"/>
                <a:gd name="connsiteX28" fmla="*/ 222804 w 1487248"/>
                <a:gd name="connsiteY28" fmla="*/ 342900 h 1540669"/>
                <a:gd name="connsiteX29" fmla="*/ 375204 w 1487248"/>
                <a:gd name="connsiteY29" fmla="*/ 309563 h 1540669"/>
                <a:gd name="connsiteX30" fmla="*/ 377585 w 1487248"/>
                <a:gd name="connsiteY30" fmla="*/ 300038 h 1540669"/>
                <a:gd name="connsiteX31" fmla="*/ 256141 w 1487248"/>
                <a:gd name="connsiteY31" fmla="*/ 269082 h 1540669"/>
                <a:gd name="connsiteX32" fmla="*/ 218041 w 1487248"/>
                <a:gd name="connsiteY32" fmla="*/ 254794 h 1540669"/>
                <a:gd name="connsiteX33" fmla="*/ 213279 w 1487248"/>
                <a:gd name="connsiteY33" fmla="*/ 238125 h 1540669"/>
                <a:gd name="connsiteX34" fmla="*/ 296622 w 1487248"/>
                <a:gd name="connsiteY34" fmla="*/ 216694 h 1540669"/>
                <a:gd name="connsiteX35" fmla="*/ 329960 w 1487248"/>
                <a:gd name="connsiteY35" fmla="*/ 211932 h 1540669"/>
                <a:gd name="connsiteX36" fmla="*/ 315672 w 1487248"/>
                <a:gd name="connsiteY36" fmla="*/ 200025 h 1540669"/>
                <a:gd name="connsiteX37" fmla="*/ 272810 w 1487248"/>
                <a:gd name="connsiteY37" fmla="*/ 180975 h 1540669"/>
                <a:gd name="connsiteX38" fmla="*/ 241854 w 1487248"/>
                <a:gd name="connsiteY38" fmla="*/ 169069 h 1540669"/>
                <a:gd name="connsiteX39" fmla="*/ 275191 w 1487248"/>
                <a:gd name="connsiteY39" fmla="*/ 150019 h 1540669"/>
                <a:gd name="connsiteX40" fmla="*/ 301385 w 1487248"/>
                <a:gd name="connsiteY40" fmla="*/ 135732 h 1540669"/>
                <a:gd name="connsiteX41" fmla="*/ 265666 w 1487248"/>
                <a:gd name="connsiteY41" fmla="*/ 111919 h 1540669"/>
                <a:gd name="connsiteX42" fmla="*/ 258522 w 1487248"/>
                <a:gd name="connsiteY42" fmla="*/ 102394 h 1540669"/>
                <a:gd name="connsiteX43" fmla="*/ 279954 w 1487248"/>
                <a:gd name="connsiteY43" fmla="*/ 85725 h 1540669"/>
                <a:gd name="connsiteX44" fmla="*/ 275191 w 1487248"/>
                <a:gd name="connsiteY44" fmla="*/ 54769 h 1540669"/>
                <a:gd name="connsiteX45" fmla="*/ 272810 w 1487248"/>
                <a:gd name="connsiteY45" fmla="*/ 40482 h 1540669"/>
                <a:gd name="connsiteX46" fmla="*/ 279954 w 1487248"/>
                <a:gd name="connsiteY46" fmla="*/ 23813 h 1540669"/>
                <a:gd name="connsiteX47" fmla="*/ 272810 w 1487248"/>
                <a:gd name="connsiteY47" fmla="*/ 2382 h 1540669"/>
                <a:gd name="connsiteX48" fmla="*/ 1487248 w 1487248"/>
                <a:gd name="connsiteY48" fmla="*/ 0 h 1540669"/>
                <a:gd name="connsiteX49" fmla="*/ 1484866 w 1487248"/>
                <a:gd name="connsiteY49" fmla="*/ 1540669 h 1540669"/>
                <a:gd name="connsiteX0" fmla="*/ 1484866 w 1487248"/>
                <a:gd name="connsiteY0" fmla="*/ 1540669 h 1540669"/>
                <a:gd name="connsiteX1" fmla="*/ 818116 w 1487248"/>
                <a:gd name="connsiteY1" fmla="*/ 1359694 h 1540669"/>
                <a:gd name="connsiteX2" fmla="*/ 306148 w 1487248"/>
                <a:gd name="connsiteY2" fmla="*/ 1193007 h 1540669"/>
                <a:gd name="connsiteX3" fmla="*/ 222803 w 1487248"/>
                <a:gd name="connsiteY3" fmla="*/ 1142673 h 1540669"/>
                <a:gd name="connsiteX4" fmla="*/ 172797 w 1487248"/>
                <a:gd name="connsiteY4" fmla="*/ 1092668 h 1540669"/>
                <a:gd name="connsiteX5" fmla="*/ 208515 w 1487248"/>
                <a:gd name="connsiteY5" fmla="*/ 1014086 h 1540669"/>
                <a:gd name="connsiteX6" fmla="*/ 210897 w 1487248"/>
                <a:gd name="connsiteY6" fmla="*/ 980748 h 1540669"/>
                <a:gd name="connsiteX7" fmla="*/ 201372 w 1487248"/>
                <a:gd name="connsiteY7" fmla="*/ 954555 h 1540669"/>
                <a:gd name="connsiteX8" fmla="*/ 232328 w 1487248"/>
                <a:gd name="connsiteY8" fmla="*/ 916455 h 1540669"/>
                <a:gd name="connsiteX9" fmla="*/ 258522 w 1487248"/>
                <a:gd name="connsiteY9" fmla="*/ 906930 h 1540669"/>
                <a:gd name="connsiteX10" fmla="*/ 234709 w 1487248"/>
                <a:gd name="connsiteY10" fmla="*/ 880735 h 1540669"/>
                <a:gd name="connsiteX11" fmla="*/ 137078 w 1487248"/>
                <a:gd name="connsiteY11" fmla="*/ 825967 h 1540669"/>
                <a:gd name="connsiteX12" fmla="*/ 465692 w 1487248"/>
                <a:gd name="connsiteY12" fmla="*/ 764382 h 1540669"/>
                <a:gd name="connsiteX13" fmla="*/ 44210 w 1487248"/>
                <a:gd name="connsiteY13" fmla="*/ 716756 h 1540669"/>
                <a:gd name="connsiteX14" fmla="*/ 20398 w 1487248"/>
                <a:gd name="connsiteY14" fmla="*/ 699761 h 1540669"/>
                <a:gd name="connsiteX15" fmla="*/ 206135 w 1487248"/>
                <a:gd name="connsiteY15" fmla="*/ 666750 h 1540669"/>
                <a:gd name="connsiteX16" fmla="*/ 391873 w 1487248"/>
                <a:gd name="connsiteY16" fmla="*/ 657225 h 1540669"/>
                <a:gd name="connsiteX17" fmla="*/ 456166 w 1487248"/>
                <a:gd name="connsiteY17" fmla="*/ 640230 h 1540669"/>
                <a:gd name="connsiteX18" fmla="*/ 410923 w 1487248"/>
                <a:gd name="connsiteY18" fmla="*/ 592605 h 1540669"/>
                <a:gd name="connsiteX19" fmla="*/ 246617 w 1487248"/>
                <a:gd name="connsiteY19" fmla="*/ 554831 h 1540669"/>
                <a:gd name="connsiteX20" fmla="*/ 270429 w 1487248"/>
                <a:gd name="connsiteY20" fmla="*/ 531019 h 1540669"/>
                <a:gd name="connsiteX21" fmla="*/ 375204 w 1487248"/>
                <a:gd name="connsiteY21" fmla="*/ 516732 h 1540669"/>
                <a:gd name="connsiteX22" fmla="*/ 627616 w 1487248"/>
                <a:gd name="connsiteY22" fmla="*/ 511969 h 1540669"/>
                <a:gd name="connsiteX23" fmla="*/ 772873 w 1487248"/>
                <a:gd name="connsiteY23" fmla="*/ 495301 h 1540669"/>
                <a:gd name="connsiteX24" fmla="*/ 768110 w 1487248"/>
                <a:gd name="connsiteY24" fmla="*/ 476250 h 1540669"/>
                <a:gd name="connsiteX25" fmla="*/ 591898 w 1487248"/>
                <a:gd name="connsiteY25" fmla="*/ 452439 h 1540669"/>
                <a:gd name="connsiteX26" fmla="*/ 732391 w 1487248"/>
                <a:gd name="connsiteY26" fmla="*/ 426244 h 1540669"/>
                <a:gd name="connsiteX27" fmla="*/ 972897 w 1487248"/>
                <a:gd name="connsiteY27" fmla="*/ 404813 h 1540669"/>
                <a:gd name="connsiteX28" fmla="*/ 222804 w 1487248"/>
                <a:gd name="connsiteY28" fmla="*/ 342900 h 1540669"/>
                <a:gd name="connsiteX29" fmla="*/ 375204 w 1487248"/>
                <a:gd name="connsiteY29" fmla="*/ 309563 h 1540669"/>
                <a:gd name="connsiteX30" fmla="*/ 256141 w 1487248"/>
                <a:gd name="connsiteY30" fmla="*/ 269082 h 1540669"/>
                <a:gd name="connsiteX31" fmla="*/ 218041 w 1487248"/>
                <a:gd name="connsiteY31" fmla="*/ 254794 h 1540669"/>
                <a:gd name="connsiteX32" fmla="*/ 213279 w 1487248"/>
                <a:gd name="connsiteY32" fmla="*/ 238125 h 1540669"/>
                <a:gd name="connsiteX33" fmla="*/ 296622 w 1487248"/>
                <a:gd name="connsiteY33" fmla="*/ 216694 h 1540669"/>
                <a:gd name="connsiteX34" fmla="*/ 329960 w 1487248"/>
                <a:gd name="connsiteY34" fmla="*/ 211932 h 1540669"/>
                <a:gd name="connsiteX35" fmla="*/ 315672 w 1487248"/>
                <a:gd name="connsiteY35" fmla="*/ 200025 h 1540669"/>
                <a:gd name="connsiteX36" fmla="*/ 272810 w 1487248"/>
                <a:gd name="connsiteY36" fmla="*/ 180975 h 1540669"/>
                <a:gd name="connsiteX37" fmla="*/ 241854 w 1487248"/>
                <a:gd name="connsiteY37" fmla="*/ 169069 h 1540669"/>
                <a:gd name="connsiteX38" fmla="*/ 275191 w 1487248"/>
                <a:gd name="connsiteY38" fmla="*/ 150019 h 1540669"/>
                <a:gd name="connsiteX39" fmla="*/ 301385 w 1487248"/>
                <a:gd name="connsiteY39" fmla="*/ 135732 h 1540669"/>
                <a:gd name="connsiteX40" fmla="*/ 265666 w 1487248"/>
                <a:gd name="connsiteY40" fmla="*/ 111919 h 1540669"/>
                <a:gd name="connsiteX41" fmla="*/ 258522 w 1487248"/>
                <a:gd name="connsiteY41" fmla="*/ 102394 h 1540669"/>
                <a:gd name="connsiteX42" fmla="*/ 279954 w 1487248"/>
                <a:gd name="connsiteY42" fmla="*/ 85725 h 1540669"/>
                <a:gd name="connsiteX43" fmla="*/ 275191 w 1487248"/>
                <a:gd name="connsiteY43" fmla="*/ 54769 h 1540669"/>
                <a:gd name="connsiteX44" fmla="*/ 272810 w 1487248"/>
                <a:gd name="connsiteY44" fmla="*/ 40482 h 1540669"/>
                <a:gd name="connsiteX45" fmla="*/ 279954 w 1487248"/>
                <a:gd name="connsiteY45" fmla="*/ 23813 h 1540669"/>
                <a:gd name="connsiteX46" fmla="*/ 272810 w 1487248"/>
                <a:gd name="connsiteY46" fmla="*/ 2382 h 1540669"/>
                <a:gd name="connsiteX47" fmla="*/ 1487248 w 1487248"/>
                <a:gd name="connsiteY47" fmla="*/ 0 h 1540669"/>
                <a:gd name="connsiteX48" fmla="*/ 1484866 w 1487248"/>
                <a:gd name="connsiteY48" fmla="*/ 1540669 h 1540669"/>
                <a:gd name="connsiteX0" fmla="*/ 1484866 w 1489629"/>
                <a:gd name="connsiteY0" fmla="*/ 1540669 h 1540669"/>
                <a:gd name="connsiteX1" fmla="*/ 818116 w 1489629"/>
                <a:gd name="connsiteY1" fmla="*/ 1359694 h 1540669"/>
                <a:gd name="connsiteX2" fmla="*/ 306148 w 1489629"/>
                <a:gd name="connsiteY2" fmla="*/ 1193007 h 1540669"/>
                <a:gd name="connsiteX3" fmla="*/ 222803 w 1489629"/>
                <a:gd name="connsiteY3" fmla="*/ 1142673 h 1540669"/>
                <a:gd name="connsiteX4" fmla="*/ 172797 w 1489629"/>
                <a:gd name="connsiteY4" fmla="*/ 1092668 h 1540669"/>
                <a:gd name="connsiteX5" fmla="*/ 208515 w 1489629"/>
                <a:gd name="connsiteY5" fmla="*/ 1014086 h 1540669"/>
                <a:gd name="connsiteX6" fmla="*/ 210897 w 1489629"/>
                <a:gd name="connsiteY6" fmla="*/ 980748 h 1540669"/>
                <a:gd name="connsiteX7" fmla="*/ 201372 w 1489629"/>
                <a:gd name="connsiteY7" fmla="*/ 954555 h 1540669"/>
                <a:gd name="connsiteX8" fmla="*/ 232328 w 1489629"/>
                <a:gd name="connsiteY8" fmla="*/ 916455 h 1540669"/>
                <a:gd name="connsiteX9" fmla="*/ 258522 w 1489629"/>
                <a:gd name="connsiteY9" fmla="*/ 906930 h 1540669"/>
                <a:gd name="connsiteX10" fmla="*/ 234709 w 1489629"/>
                <a:gd name="connsiteY10" fmla="*/ 880735 h 1540669"/>
                <a:gd name="connsiteX11" fmla="*/ 137078 w 1489629"/>
                <a:gd name="connsiteY11" fmla="*/ 825967 h 1540669"/>
                <a:gd name="connsiteX12" fmla="*/ 465692 w 1489629"/>
                <a:gd name="connsiteY12" fmla="*/ 764382 h 1540669"/>
                <a:gd name="connsiteX13" fmla="*/ 44210 w 1489629"/>
                <a:gd name="connsiteY13" fmla="*/ 716756 h 1540669"/>
                <a:gd name="connsiteX14" fmla="*/ 20398 w 1489629"/>
                <a:gd name="connsiteY14" fmla="*/ 699761 h 1540669"/>
                <a:gd name="connsiteX15" fmla="*/ 206135 w 1489629"/>
                <a:gd name="connsiteY15" fmla="*/ 666750 h 1540669"/>
                <a:gd name="connsiteX16" fmla="*/ 391873 w 1489629"/>
                <a:gd name="connsiteY16" fmla="*/ 657225 h 1540669"/>
                <a:gd name="connsiteX17" fmla="*/ 456166 w 1489629"/>
                <a:gd name="connsiteY17" fmla="*/ 640230 h 1540669"/>
                <a:gd name="connsiteX18" fmla="*/ 410923 w 1489629"/>
                <a:gd name="connsiteY18" fmla="*/ 592605 h 1540669"/>
                <a:gd name="connsiteX19" fmla="*/ 246617 w 1489629"/>
                <a:gd name="connsiteY19" fmla="*/ 554831 h 1540669"/>
                <a:gd name="connsiteX20" fmla="*/ 270429 w 1489629"/>
                <a:gd name="connsiteY20" fmla="*/ 531019 h 1540669"/>
                <a:gd name="connsiteX21" fmla="*/ 375204 w 1489629"/>
                <a:gd name="connsiteY21" fmla="*/ 516732 h 1540669"/>
                <a:gd name="connsiteX22" fmla="*/ 627616 w 1489629"/>
                <a:gd name="connsiteY22" fmla="*/ 511969 h 1540669"/>
                <a:gd name="connsiteX23" fmla="*/ 772873 w 1489629"/>
                <a:gd name="connsiteY23" fmla="*/ 495301 h 1540669"/>
                <a:gd name="connsiteX24" fmla="*/ 768110 w 1489629"/>
                <a:gd name="connsiteY24" fmla="*/ 476250 h 1540669"/>
                <a:gd name="connsiteX25" fmla="*/ 591898 w 1489629"/>
                <a:gd name="connsiteY25" fmla="*/ 452439 h 1540669"/>
                <a:gd name="connsiteX26" fmla="*/ 732391 w 1489629"/>
                <a:gd name="connsiteY26" fmla="*/ 426244 h 1540669"/>
                <a:gd name="connsiteX27" fmla="*/ 972897 w 1489629"/>
                <a:gd name="connsiteY27" fmla="*/ 404813 h 1540669"/>
                <a:gd name="connsiteX28" fmla="*/ 222804 w 1489629"/>
                <a:gd name="connsiteY28" fmla="*/ 342900 h 1540669"/>
                <a:gd name="connsiteX29" fmla="*/ 375204 w 1489629"/>
                <a:gd name="connsiteY29" fmla="*/ 309563 h 1540669"/>
                <a:gd name="connsiteX30" fmla="*/ 256141 w 1489629"/>
                <a:gd name="connsiteY30" fmla="*/ 269082 h 1540669"/>
                <a:gd name="connsiteX31" fmla="*/ 218041 w 1489629"/>
                <a:gd name="connsiteY31" fmla="*/ 254794 h 1540669"/>
                <a:gd name="connsiteX32" fmla="*/ 213279 w 1489629"/>
                <a:gd name="connsiteY32" fmla="*/ 238125 h 1540669"/>
                <a:gd name="connsiteX33" fmla="*/ 296622 w 1489629"/>
                <a:gd name="connsiteY33" fmla="*/ 216694 h 1540669"/>
                <a:gd name="connsiteX34" fmla="*/ 329960 w 1489629"/>
                <a:gd name="connsiteY34" fmla="*/ 211932 h 1540669"/>
                <a:gd name="connsiteX35" fmla="*/ 315672 w 1489629"/>
                <a:gd name="connsiteY35" fmla="*/ 200025 h 1540669"/>
                <a:gd name="connsiteX36" fmla="*/ 272810 w 1489629"/>
                <a:gd name="connsiteY36" fmla="*/ 180975 h 1540669"/>
                <a:gd name="connsiteX37" fmla="*/ 241854 w 1489629"/>
                <a:gd name="connsiteY37" fmla="*/ 169069 h 1540669"/>
                <a:gd name="connsiteX38" fmla="*/ 275191 w 1489629"/>
                <a:gd name="connsiteY38" fmla="*/ 150019 h 1540669"/>
                <a:gd name="connsiteX39" fmla="*/ 301385 w 1489629"/>
                <a:gd name="connsiteY39" fmla="*/ 135732 h 1540669"/>
                <a:gd name="connsiteX40" fmla="*/ 265666 w 1489629"/>
                <a:gd name="connsiteY40" fmla="*/ 111919 h 1540669"/>
                <a:gd name="connsiteX41" fmla="*/ 258522 w 1489629"/>
                <a:gd name="connsiteY41" fmla="*/ 102394 h 1540669"/>
                <a:gd name="connsiteX42" fmla="*/ 279954 w 1489629"/>
                <a:gd name="connsiteY42" fmla="*/ 85725 h 1540669"/>
                <a:gd name="connsiteX43" fmla="*/ 1489629 w 1489629"/>
                <a:gd name="connsiteY43" fmla="*/ 280988 h 1540669"/>
                <a:gd name="connsiteX44" fmla="*/ 272810 w 1489629"/>
                <a:gd name="connsiteY44" fmla="*/ 40482 h 1540669"/>
                <a:gd name="connsiteX45" fmla="*/ 279954 w 1489629"/>
                <a:gd name="connsiteY45" fmla="*/ 23813 h 1540669"/>
                <a:gd name="connsiteX46" fmla="*/ 272810 w 1489629"/>
                <a:gd name="connsiteY46" fmla="*/ 2382 h 1540669"/>
                <a:gd name="connsiteX47" fmla="*/ 1487248 w 1489629"/>
                <a:gd name="connsiteY47" fmla="*/ 0 h 1540669"/>
                <a:gd name="connsiteX48" fmla="*/ 1484866 w 1489629"/>
                <a:gd name="connsiteY48" fmla="*/ 1540669 h 1540669"/>
                <a:gd name="connsiteX0" fmla="*/ 1484866 w 1492011"/>
                <a:gd name="connsiteY0" fmla="*/ 1538287 h 1538287"/>
                <a:gd name="connsiteX1" fmla="*/ 818116 w 1492011"/>
                <a:gd name="connsiteY1" fmla="*/ 1357312 h 1538287"/>
                <a:gd name="connsiteX2" fmla="*/ 306148 w 1492011"/>
                <a:gd name="connsiteY2" fmla="*/ 1190625 h 1538287"/>
                <a:gd name="connsiteX3" fmla="*/ 222803 w 1492011"/>
                <a:gd name="connsiteY3" fmla="*/ 1140291 h 1538287"/>
                <a:gd name="connsiteX4" fmla="*/ 172797 w 1492011"/>
                <a:gd name="connsiteY4" fmla="*/ 1090286 h 1538287"/>
                <a:gd name="connsiteX5" fmla="*/ 208515 w 1492011"/>
                <a:gd name="connsiteY5" fmla="*/ 1011704 h 1538287"/>
                <a:gd name="connsiteX6" fmla="*/ 210897 w 1492011"/>
                <a:gd name="connsiteY6" fmla="*/ 978366 h 1538287"/>
                <a:gd name="connsiteX7" fmla="*/ 201372 w 1492011"/>
                <a:gd name="connsiteY7" fmla="*/ 952173 h 1538287"/>
                <a:gd name="connsiteX8" fmla="*/ 232328 w 1492011"/>
                <a:gd name="connsiteY8" fmla="*/ 914073 h 1538287"/>
                <a:gd name="connsiteX9" fmla="*/ 258522 w 1492011"/>
                <a:gd name="connsiteY9" fmla="*/ 904548 h 1538287"/>
                <a:gd name="connsiteX10" fmla="*/ 234709 w 1492011"/>
                <a:gd name="connsiteY10" fmla="*/ 878353 h 1538287"/>
                <a:gd name="connsiteX11" fmla="*/ 137078 w 1492011"/>
                <a:gd name="connsiteY11" fmla="*/ 823585 h 1538287"/>
                <a:gd name="connsiteX12" fmla="*/ 465692 w 1492011"/>
                <a:gd name="connsiteY12" fmla="*/ 762000 h 1538287"/>
                <a:gd name="connsiteX13" fmla="*/ 44210 w 1492011"/>
                <a:gd name="connsiteY13" fmla="*/ 714374 h 1538287"/>
                <a:gd name="connsiteX14" fmla="*/ 20398 w 1492011"/>
                <a:gd name="connsiteY14" fmla="*/ 697379 h 1538287"/>
                <a:gd name="connsiteX15" fmla="*/ 206135 w 1492011"/>
                <a:gd name="connsiteY15" fmla="*/ 664368 h 1538287"/>
                <a:gd name="connsiteX16" fmla="*/ 391873 w 1492011"/>
                <a:gd name="connsiteY16" fmla="*/ 654843 h 1538287"/>
                <a:gd name="connsiteX17" fmla="*/ 456166 w 1492011"/>
                <a:gd name="connsiteY17" fmla="*/ 637848 h 1538287"/>
                <a:gd name="connsiteX18" fmla="*/ 410923 w 1492011"/>
                <a:gd name="connsiteY18" fmla="*/ 590223 h 1538287"/>
                <a:gd name="connsiteX19" fmla="*/ 246617 w 1492011"/>
                <a:gd name="connsiteY19" fmla="*/ 552449 h 1538287"/>
                <a:gd name="connsiteX20" fmla="*/ 270429 w 1492011"/>
                <a:gd name="connsiteY20" fmla="*/ 528637 h 1538287"/>
                <a:gd name="connsiteX21" fmla="*/ 375204 w 1492011"/>
                <a:gd name="connsiteY21" fmla="*/ 514350 h 1538287"/>
                <a:gd name="connsiteX22" fmla="*/ 627616 w 1492011"/>
                <a:gd name="connsiteY22" fmla="*/ 509587 h 1538287"/>
                <a:gd name="connsiteX23" fmla="*/ 772873 w 1492011"/>
                <a:gd name="connsiteY23" fmla="*/ 492919 h 1538287"/>
                <a:gd name="connsiteX24" fmla="*/ 768110 w 1492011"/>
                <a:gd name="connsiteY24" fmla="*/ 473868 h 1538287"/>
                <a:gd name="connsiteX25" fmla="*/ 591898 w 1492011"/>
                <a:gd name="connsiteY25" fmla="*/ 450057 h 1538287"/>
                <a:gd name="connsiteX26" fmla="*/ 732391 w 1492011"/>
                <a:gd name="connsiteY26" fmla="*/ 423862 h 1538287"/>
                <a:gd name="connsiteX27" fmla="*/ 972897 w 1492011"/>
                <a:gd name="connsiteY27" fmla="*/ 402431 h 1538287"/>
                <a:gd name="connsiteX28" fmla="*/ 222804 w 1492011"/>
                <a:gd name="connsiteY28" fmla="*/ 340518 h 1538287"/>
                <a:gd name="connsiteX29" fmla="*/ 375204 w 1492011"/>
                <a:gd name="connsiteY29" fmla="*/ 307181 h 1538287"/>
                <a:gd name="connsiteX30" fmla="*/ 256141 w 1492011"/>
                <a:gd name="connsiteY30" fmla="*/ 266700 h 1538287"/>
                <a:gd name="connsiteX31" fmla="*/ 218041 w 1492011"/>
                <a:gd name="connsiteY31" fmla="*/ 252412 h 1538287"/>
                <a:gd name="connsiteX32" fmla="*/ 213279 w 1492011"/>
                <a:gd name="connsiteY32" fmla="*/ 235743 h 1538287"/>
                <a:gd name="connsiteX33" fmla="*/ 296622 w 1492011"/>
                <a:gd name="connsiteY33" fmla="*/ 214312 h 1538287"/>
                <a:gd name="connsiteX34" fmla="*/ 329960 w 1492011"/>
                <a:gd name="connsiteY34" fmla="*/ 209550 h 1538287"/>
                <a:gd name="connsiteX35" fmla="*/ 315672 w 1492011"/>
                <a:gd name="connsiteY35" fmla="*/ 197643 h 1538287"/>
                <a:gd name="connsiteX36" fmla="*/ 272810 w 1492011"/>
                <a:gd name="connsiteY36" fmla="*/ 178593 h 1538287"/>
                <a:gd name="connsiteX37" fmla="*/ 241854 w 1492011"/>
                <a:gd name="connsiteY37" fmla="*/ 166687 h 1538287"/>
                <a:gd name="connsiteX38" fmla="*/ 275191 w 1492011"/>
                <a:gd name="connsiteY38" fmla="*/ 147637 h 1538287"/>
                <a:gd name="connsiteX39" fmla="*/ 301385 w 1492011"/>
                <a:gd name="connsiteY39" fmla="*/ 133350 h 1538287"/>
                <a:gd name="connsiteX40" fmla="*/ 265666 w 1492011"/>
                <a:gd name="connsiteY40" fmla="*/ 109537 h 1538287"/>
                <a:gd name="connsiteX41" fmla="*/ 258522 w 1492011"/>
                <a:gd name="connsiteY41" fmla="*/ 100012 h 1538287"/>
                <a:gd name="connsiteX42" fmla="*/ 279954 w 1492011"/>
                <a:gd name="connsiteY42" fmla="*/ 83343 h 1538287"/>
                <a:gd name="connsiteX43" fmla="*/ 1489629 w 1492011"/>
                <a:gd name="connsiteY43" fmla="*/ 278606 h 1538287"/>
                <a:gd name="connsiteX44" fmla="*/ 272810 w 1492011"/>
                <a:gd name="connsiteY44" fmla="*/ 38100 h 1538287"/>
                <a:gd name="connsiteX45" fmla="*/ 279954 w 1492011"/>
                <a:gd name="connsiteY45" fmla="*/ 21431 h 1538287"/>
                <a:gd name="connsiteX46" fmla="*/ 272810 w 1492011"/>
                <a:gd name="connsiteY46" fmla="*/ 0 h 1538287"/>
                <a:gd name="connsiteX47" fmla="*/ 1492011 w 1492011"/>
                <a:gd name="connsiteY47" fmla="*/ 373856 h 1538287"/>
                <a:gd name="connsiteX48" fmla="*/ 1484866 w 1492011"/>
                <a:gd name="connsiteY48" fmla="*/ 1538287 h 1538287"/>
                <a:gd name="connsiteX0" fmla="*/ 1484866 w 1492011"/>
                <a:gd name="connsiteY0" fmla="*/ 1516856 h 1516856"/>
                <a:gd name="connsiteX1" fmla="*/ 818116 w 1492011"/>
                <a:gd name="connsiteY1" fmla="*/ 1335881 h 1516856"/>
                <a:gd name="connsiteX2" fmla="*/ 306148 w 1492011"/>
                <a:gd name="connsiteY2" fmla="*/ 1169194 h 1516856"/>
                <a:gd name="connsiteX3" fmla="*/ 222803 w 1492011"/>
                <a:gd name="connsiteY3" fmla="*/ 1118860 h 1516856"/>
                <a:gd name="connsiteX4" fmla="*/ 172797 w 1492011"/>
                <a:gd name="connsiteY4" fmla="*/ 1068855 h 1516856"/>
                <a:gd name="connsiteX5" fmla="*/ 208515 w 1492011"/>
                <a:gd name="connsiteY5" fmla="*/ 990273 h 1516856"/>
                <a:gd name="connsiteX6" fmla="*/ 210897 w 1492011"/>
                <a:gd name="connsiteY6" fmla="*/ 956935 h 1516856"/>
                <a:gd name="connsiteX7" fmla="*/ 201372 w 1492011"/>
                <a:gd name="connsiteY7" fmla="*/ 930742 h 1516856"/>
                <a:gd name="connsiteX8" fmla="*/ 232328 w 1492011"/>
                <a:gd name="connsiteY8" fmla="*/ 892642 h 1516856"/>
                <a:gd name="connsiteX9" fmla="*/ 258522 w 1492011"/>
                <a:gd name="connsiteY9" fmla="*/ 883117 h 1516856"/>
                <a:gd name="connsiteX10" fmla="*/ 234709 w 1492011"/>
                <a:gd name="connsiteY10" fmla="*/ 856922 h 1516856"/>
                <a:gd name="connsiteX11" fmla="*/ 137078 w 1492011"/>
                <a:gd name="connsiteY11" fmla="*/ 802154 h 1516856"/>
                <a:gd name="connsiteX12" fmla="*/ 465692 w 1492011"/>
                <a:gd name="connsiteY12" fmla="*/ 740569 h 1516856"/>
                <a:gd name="connsiteX13" fmla="*/ 44210 w 1492011"/>
                <a:gd name="connsiteY13" fmla="*/ 692943 h 1516856"/>
                <a:gd name="connsiteX14" fmla="*/ 20398 w 1492011"/>
                <a:gd name="connsiteY14" fmla="*/ 675948 h 1516856"/>
                <a:gd name="connsiteX15" fmla="*/ 206135 w 1492011"/>
                <a:gd name="connsiteY15" fmla="*/ 642937 h 1516856"/>
                <a:gd name="connsiteX16" fmla="*/ 391873 w 1492011"/>
                <a:gd name="connsiteY16" fmla="*/ 633412 h 1516856"/>
                <a:gd name="connsiteX17" fmla="*/ 456166 w 1492011"/>
                <a:gd name="connsiteY17" fmla="*/ 616417 h 1516856"/>
                <a:gd name="connsiteX18" fmla="*/ 410923 w 1492011"/>
                <a:gd name="connsiteY18" fmla="*/ 568792 h 1516856"/>
                <a:gd name="connsiteX19" fmla="*/ 246617 w 1492011"/>
                <a:gd name="connsiteY19" fmla="*/ 531018 h 1516856"/>
                <a:gd name="connsiteX20" fmla="*/ 270429 w 1492011"/>
                <a:gd name="connsiteY20" fmla="*/ 507206 h 1516856"/>
                <a:gd name="connsiteX21" fmla="*/ 375204 w 1492011"/>
                <a:gd name="connsiteY21" fmla="*/ 492919 h 1516856"/>
                <a:gd name="connsiteX22" fmla="*/ 627616 w 1492011"/>
                <a:gd name="connsiteY22" fmla="*/ 488156 h 1516856"/>
                <a:gd name="connsiteX23" fmla="*/ 772873 w 1492011"/>
                <a:gd name="connsiteY23" fmla="*/ 471488 h 1516856"/>
                <a:gd name="connsiteX24" fmla="*/ 768110 w 1492011"/>
                <a:gd name="connsiteY24" fmla="*/ 452437 h 1516856"/>
                <a:gd name="connsiteX25" fmla="*/ 591898 w 1492011"/>
                <a:gd name="connsiteY25" fmla="*/ 428626 h 1516856"/>
                <a:gd name="connsiteX26" fmla="*/ 732391 w 1492011"/>
                <a:gd name="connsiteY26" fmla="*/ 402431 h 1516856"/>
                <a:gd name="connsiteX27" fmla="*/ 972897 w 1492011"/>
                <a:gd name="connsiteY27" fmla="*/ 381000 h 1516856"/>
                <a:gd name="connsiteX28" fmla="*/ 222804 w 1492011"/>
                <a:gd name="connsiteY28" fmla="*/ 319087 h 1516856"/>
                <a:gd name="connsiteX29" fmla="*/ 375204 w 1492011"/>
                <a:gd name="connsiteY29" fmla="*/ 285750 h 1516856"/>
                <a:gd name="connsiteX30" fmla="*/ 256141 w 1492011"/>
                <a:gd name="connsiteY30" fmla="*/ 245269 h 1516856"/>
                <a:gd name="connsiteX31" fmla="*/ 218041 w 1492011"/>
                <a:gd name="connsiteY31" fmla="*/ 230981 h 1516856"/>
                <a:gd name="connsiteX32" fmla="*/ 213279 w 1492011"/>
                <a:gd name="connsiteY32" fmla="*/ 214312 h 1516856"/>
                <a:gd name="connsiteX33" fmla="*/ 296622 w 1492011"/>
                <a:gd name="connsiteY33" fmla="*/ 192881 h 1516856"/>
                <a:gd name="connsiteX34" fmla="*/ 329960 w 1492011"/>
                <a:gd name="connsiteY34" fmla="*/ 188119 h 1516856"/>
                <a:gd name="connsiteX35" fmla="*/ 315672 w 1492011"/>
                <a:gd name="connsiteY35" fmla="*/ 176212 h 1516856"/>
                <a:gd name="connsiteX36" fmla="*/ 272810 w 1492011"/>
                <a:gd name="connsiteY36" fmla="*/ 157162 h 1516856"/>
                <a:gd name="connsiteX37" fmla="*/ 241854 w 1492011"/>
                <a:gd name="connsiteY37" fmla="*/ 145256 h 1516856"/>
                <a:gd name="connsiteX38" fmla="*/ 275191 w 1492011"/>
                <a:gd name="connsiteY38" fmla="*/ 126206 h 1516856"/>
                <a:gd name="connsiteX39" fmla="*/ 301385 w 1492011"/>
                <a:gd name="connsiteY39" fmla="*/ 111919 h 1516856"/>
                <a:gd name="connsiteX40" fmla="*/ 265666 w 1492011"/>
                <a:gd name="connsiteY40" fmla="*/ 88106 h 1516856"/>
                <a:gd name="connsiteX41" fmla="*/ 258522 w 1492011"/>
                <a:gd name="connsiteY41" fmla="*/ 78581 h 1516856"/>
                <a:gd name="connsiteX42" fmla="*/ 279954 w 1492011"/>
                <a:gd name="connsiteY42" fmla="*/ 61912 h 1516856"/>
                <a:gd name="connsiteX43" fmla="*/ 1489629 w 1492011"/>
                <a:gd name="connsiteY43" fmla="*/ 257175 h 1516856"/>
                <a:gd name="connsiteX44" fmla="*/ 272810 w 1492011"/>
                <a:gd name="connsiteY44" fmla="*/ 16669 h 1516856"/>
                <a:gd name="connsiteX45" fmla="*/ 279954 w 1492011"/>
                <a:gd name="connsiteY45" fmla="*/ 0 h 1516856"/>
                <a:gd name="connsiteX46" fmla="*/ 1492011 w 1492011"/>
                <a:gd name="connsiteY46" fmla="*/ 352425 h 1516856"/>
                <a:gd name="connsiteX47" fmla="*/ 1484866 w 1492011"/>
                <a:gd name="connsiteY47" fmla="*/ 1516856 h 1516856"/>
                <a:gd name="connsiteX0" fmla="*/ 1484866 w 1492011"/>
                <a:gd name="connsiteY0" fmla="*/ 1500187 h 1500187"/>
                <a:gd name="connsiteX1" fmla="*/ 818116 w 1492011"/>
                <a:gd name="connsiteY1" fmla="*/ 1319212 h 1500187"/>
                <a:gd name="connsiteX2" fmla="*/ 306148 w 1492011"/>
                <a:gd name="connsiteY2" fmla="*/ 1152525 h 1500187"/>
                <a:gd name="connsiteX3" fmla="*/ 222803 w 1492011"/>
                <a:gd name="connsiteY3" fmla="*/ 1102191 h 1500187"/>
                <a:gd name="connsiteX4" fmla="*/ 172797 w 1492011"/>
                <a:gd name="connsiteY4" fmla="*/ 1052186 h 1500187"/>
                <a:gd name="connsiteX5" fmla="*/ 208515 w 1492011"/>
                <a:gd name="connsiteY5" fmla="*/ 973604 h 1500187"/>
                <a:gd name="connsiteX6" fmla="*/ 210897 w 1492011"/>
                <a:gd name="connsiteY6" fmla="*/ 940266 h 1500187"/>
                <a:gd name="connsiteX7" fmla="*/ 201372 w 1492011"/>
                <a:gd name="connsiteY7" fmla="*/ 914073 h 1500187"/>
                <a:gd name="connsiteX8" fmla="*/ 232328 w 1492011"/>
                <a:gd name="connsiteY8" fmla="*/ 875973 h 1500187"/>
                <a:gd name="connsiteX9" fmla="*/ 258522 w 1492011"/>
                <a:gd name="connsiteY9" fmla="*/ 866448 h 1500187"/>
                <a:gd name="connsiteX10" fmla="*/ 234709 w 1492011"/>
                <a:gd name="connsiteY10" fmla="*/ 840253 h 1500187"/>
                <a:gd name="connsiteX11" fmla="*/ 137078 w 1492011"/>
                <a:gd name="connsiteY11" fmla="*/ 785485 h 1500187"/>
                <a:gd name="connsiteX12" fmla="*/ 465692 w 1492011"/>
                <a:gd name="connsiteY12" fmla="*/ 723900 h 1500187"/>
                <a:gd name="connsiteX13" fmla="*/ 44210 w 1492011"/>
                <a:gd name="connsiteY13" fmla="*/ 676274 h 1500187"/>
                <a:gd name="connsiteX14" fmla="*/ 20398 w 1492011"/>
                <a:gd name="connsiteY14" fmla="*/ 659279 h 1500187"/>
                <a:gd name="connsiteX15" fmla="*/ 206135 w 1492011"/>
                <a:gd name="connsiteY15" fmla="*/ 626268 h 1500187"/>
                <a:gd name="connsiteX16" fmla="*/ 391873 w 1492011"/>
                <a:gd name="connsiteY16" fmla="*/ 616743 h 1500187"/>
                <a:gd name="connsiteX17" fmla="*/ 456166 w 1492011"/>
                <a:gd name="connsiteY17" fmla="*/ 599748 h 1500187"/>
                <a:gd name="connsiteX18" fmla="*/ 410923 w 1492011"/>
                <a:gd name="connsiteY18" fmla="*/ 552123 h 1500187"/>
                <a:gd name="connsiteX19" fmla="*/ 246617 w 1492011"/>
                <a:gd name="connsiteY19" fmla="*/ 514349 h 1500187"/>
                <a:gd name="connsiteX20" fmla="*/ 270429 w 1492011"/>
                <a:gd name="connsiteY20" fmla="*/ 490537 h 1500187"/>
                <a:gd name="connsiteX21" fmla="*/ 375204 w 1492011"/>
                <a:gd name="connsiteY21" fmla="*/ 476250 h 1500187"/>
                <a:gd name="connsiteX22" fmla="*/ 627616 w 1492011"/>
                <a:gd name="connsiteY22" fmla="*/ 471487 h 1500187"/>
                <a:gd name="connsiteX23" fmla="*/ 772873 w 1492011"/>
                <a:gd name="connsiteY23" fmla="*/ 454819 h 1500187"/>
                <a:gd name="connsiteX24" fmla="*/ 768110 w 1492011"/>
                <a:gd name="connsiteY24" fmla="*/ 435768 h 1500187"/>
                <a:gd name="connsiteX25" fmla="*/ 591898 w 1492011"/>
                <a:gd name="connsiteY25" fmla="*/ 411957 h 1500187"/>
                <a:gd name="connsiteX26" fmla="*/ 732391 w 1492011"/>
                <a:gd name="connsiteY26" fmla="*/ 385762 h 1500187"/>
                <a:gd name="connsiteX27" fmla="*/ 972897 w 1492011"/>
                <a:gd name="connsiteY27" fmla="*/ 364331 h 1500187"/>
                <a:gd name="connsiteX28" fmla="*/ 222804 w 1492011"/>
                <a:gd name="connsiteY28" fmla="*/ 302418 h 1500187"/>
                <a:gd name="connsiteX29" fmla="*/ 375204 w 1492011"/>
                <a:gd name="connsiteY29" fmla="*/ 269081 h 1500187"/>
                <a:gd name="connsiteX30" fmla="*/ 256141 w 1492011"/>
                <a:gd name="connsiteY30" fmla="*/ 228600 h 1500187"/>
                <a:gd name="connsiteX31" fmla="*/ 218041 w 1492011"/>
                <a:gd name="connsiteY31" fmla="*/ 214312 h 1500187"/>
                <a:gd name="connsiteX32" fmla="*/ 213279 w 1492011"/>
                <a:gd name="connsiteY32" fmla="*/ 197643 h 1500187"/>
                <a:gd name="connsiteX33" fmla="*/ 296622 w 1492011"/>
                <a:gd name="connsiteY33" fmla="*/ 176212 h 1500187"/>
                <a:gd name="connsiteX34" fmla="*/ 329960 w 1492011"/>
                <a:gd name="connsiteY34" fmla="*/ 171450 h 1500187"/>
                <a:gd name="connsiteX35" fmla="*/ 315672 w 1492011"/>
                <a:gd name="connsiteY35" fmla="*/ 159543 h 1500187"/>
                <a:gd name="connsiteX36" fmla="*/ 272810 w 1492011"/>
                <a:gd name="connsiteY36" fmla="*/ 140493 h 1500187"/>
                <a:gd name="connsiteX37" fmla="*/ 241854 w 1492011"/>
                <a:gd name="connsiteY37" fmla="*/ 128587 h 1500187"/>
                <a:gd name="connsiteX38" fmla="*/ 275191 w 1492011"/>
                <a:gd name="connsiteY38" fmla="*/ 109537 h 1500187"/>
                <a:gd name="connsiteX39" fmla="*/ 301385 w 1492011"/>
                <a:gd name="connsiteY39" fmla="*/ 95250 h 1500187"/>
                <a:gd name="connsiteX40" fmla="*/ 265666 w 1492011"/>
                <a:gd name="connsiteY40" fmla="*/ 71437 h 1500187"/>
                <a:gd name="connsiteX41" fmla="*/ 258522 w 1492011"/>
                <a:gd name="connsiteY41" fmla="*/ 61912 h 1500187"/>
                <a:gd name="connsiteX42" fmla="*/ 279954 w 1492011"/>
                <a:gd name="connsiteY42" fmla="*/ 45243 h 1500187"/>
                <a:gd name="connsiteX43" fmla="*/ 1489629 w 1492011"/>
                <a:gd name="connsiteY43" fmla="*/ 240506 h 1500187"/>
                <a:gd name="connsiteX44" fmla="*/ 272810 w 1492011"/>
                <a:gd name="connsiteY44" fmla="*/ 0 h 1500187"/>
                <a:gd name="connsiteX45" fmla="*/ 1492011 w 1492011"/>
                <a:gd name="connsiteY45" fmla="*/ 335756 h 1500187"/>
                <a:gd name="connsiteX46" fmla="*/ 1484866 w 1492011"/>
                <a:gd name="connsiteY46" fmla="*/ 1500187 h 1500187"/>
                <a:gd name="connsiteX0" fmla="*/ 1484866 w 1492011"/>
                <a:gd name="connsiteY0" fmla="*/ 1454944 h 1454944"/>
                <a:gd name="connsiteX1" fmla="*/ 818116 w 1492011"/>
                <a:gd name="connsiteY1" fmla="*/ 1273969 h 1454944"/>
                <a:gd name="connsiteX2" fmla="*/ 306148 w 1492011"/>
                <a:gd name="connsiteY2" fmla="*/ 1107282 h 1454944"/>
                <a:gd name="connsiteX3" fmla="*/ 222803 w 1492011"/>
                <a:gd name="connsiteY3" fmla="*/ 1056948 h 1454944"/>
                <a:gd name="connsiteX4" fmla="*/ 172797 w 1492011"/>
                <a:gd name="connsiteY4" fmla="*/ 1006943 h 1454944"/>
                <a:gd name="connsiteX5" fmla="*/ 208515 w 1492011"/>
                <a:gd name="connsiteY5" fmla="*/ 928361 h 1454944"/>
                <a:gd name="connsiteX6" fmla="*/ 210897 w 1492011"/>
                <a:gd name="connsiteY6" fmla="*/ 895023 h 1454944"/>
                <a:gd name="connsiteX7" fmla="*/ 201372 w 1492011"/>
                <a:gd name="connsiteY7" fmla="*/ 868830 h 1454944"/>
                <a:gd name="connsiteX8" fmla="*/ 232328 w 1492011"/>
                <a:gd name="connsiteY8" fmla="*/ 830730 h 1454944"/>
                <a:gd name="connsiteX9" fmla="*/ 258522 w 1492011"/>
                <a:gd name="connsiteY9" fmla="*/ 821205 h 1454944"/>
                <a:gd name="connsiteX10" fmla="*/ 234709 w 1492011"/>
                <a:gd name="connsiteY10" fmla="*/ 795010 h 1454944"/>
                <a:gd name="connsiteX11" fmla="*/ 137078 w 1492011"/>
                <a:gd name="connsiteY11" fmla="*/ 740242 h 1454944"/>
                <a:gd name="connsiteX12" fmla="*/ 465692 w 1492011"/>
                <a:gd name="connsiteY12" fmla="*/ 678657 h 1454944"/>
                <a:gd name="connsiteX13" fmla="*/ 44210 w 1492011"/>
                <a:gd name="connsiteY13" fmla="*/ 631031 h 1454944"/>
                <a:gd name="connsiteX14" fmla="*/ 20398 w 1492011"/>
                <a:gd name="connsiteY14" fmla="*/ 614036 h 1454944"/>
                <a:gd name="connsiteX15" fmla="*/ 206135 w 1492011"/>
                <a:gd name="connsiteY15" fmla="*/ 581025 h 1454944"/>
                <a:gd name="connsiteX16" fmla="*/ 391873 w 1492011"/>
                <a:gd name="connsiteY16" fmla="*/ 571500 h 1454944"/>
                <a:gd name="connsiteX17" fmla="*/ 456166 w 1492011"/>
                <a:gd name="connsiteY17" fmla="*/ 554505 h 1454944"/>
                <a:gd name="connsiteX18" fmla="*/ 410923 w 1492011"/>
                <a:gd name="connsiteY18" fmla="*/ 506880 h 1454944"/>
                <a:gd name="connsiteX19" fmla="*/ 246617 w 1492011"/>
                <a:gd name="connsiteY19" fmla="*/ 469106 h 1454944"/>
                <a:gd name="connsiteX20" fmla="*/ 270429 w 1492011"/>
                <a:gd name="connsiteY20" fmla="*/ 445294 h 1454944"/>
                <a:gd name="connsiteX21" fmla="*/ 375204 w 1492011"/>
                <a:gd name="connsiteY21" fmla="*/ 431007 h 1454944"/>
                <a:gd name="connsiteX22" fmla="*/ 627616 w 1492011"/>
                <a:gd name="connsiteY22" fmla="*/ 426244 h 1454944"/>
                <a:gd name="connsiteX23" fmla="*/ 772873 w 1492011"/>
                <a:gd name="connsiteY23" fmla="*/ 409576 h 1454944"/>
                <a:gd name="connsiteX24" fmla="*/ 768110 w 1492011"/>
                <a:gd name="connsiteY24" fmla="*/ 390525 h 1454944"/>
                <a:gd name="connsiteX25" fmla="*/ 591898 w 1492011"/>
                <a:gd name="connsiteY25" fmla="*/ 366714 h 1454944"/>
                <a:gd name="connsiteX26" fmla="*/ 732391 w 1492011"/>
                <a:gd name="connsiteY26" fmla="*/ 340519 h 1454944"/>
                <a:gd name="connsiteX27" fmla="*/ 972897 w 1492011"/>
                <a:gd name="connsiteY27" fmla="*/ 319088 h 1454944"/>
                <a:gd name="connsiteX28" fmla="*/ 222804 w 1492011"/>
                <a:gd name="connsiteY28" fmla="*/ 257175 h 1454944"/>
                <a:gd name="connsiteX29" fmla="*/ 375204 w 1492011"/>
                <a:gd name="connsiteY29" fmla="*/ 223838 h 1454944"/>
                <a:gd name="connsiteX30" fmla="*/ 256141 w 1492011"/>
                <a:gd name="connsiteY30" fmla="*/ 183357 h 1454944"/>
                <a:gd name="connsiteX31" fmla="*/ 218041 w 1492011"/>
                <a:gd name="connsiteY31" fmla="*/ 169069 h 1454944"/>
                <a:gd name="connsiteX32" fmla="*/ 213279 w 1492011"/>
                <a:gd name="connsiteY32" fmla="*/ 152400 h 1454944"/>
                <a:gd name="connsiteX33" fmla="*/ 296622 w 1492011"/>
                <a:gd name="connsiteY33" fmla="*/ 130969 h 1454944"/>
                <a:gd name="connsiteX34" fmla="*/ 329960 w 1492011"/>
                <a:gd name="connsiteY34" fmla="*/ 126207 h 1454944"/>
                <a:gd name="connsiteX35" fmla="*/ 315672 w 1492011"/>
                <a:gd name="connsiteY35" fmla="*/ 114300 h 1454944"/>
                <a:gd name="connsiteX36" fmla="*/ 272810 w 1492011"/>
                <a:gd name="connsiteY36" fmla="*/ 95250 h 1454944"/>
                <a:gd name="connsiteX37" fmla="*/ 241854 w 1492011"/>
                <a:gd name="connsiteY37" fmla="*/ 83344 h 1454944"/>
                <a:gd name="connsiteX38" fmla="*/ 275191 w 1492011"/>
                <a:gd name="connsiteY38" fmla="*/ 64294 h 1454944"/>
                <a:gd name="connsiteX39" fmla="*/ 301385 w 1492011"/>
                <a:gd name="connsiteY39" fmla="*/ 50007 h 1454944"/>
                <a:gd name="connsiteX40" fmla="*/ 265666 w 1492011"/>
                <a:gd name="connsiteY40" fmla="*/ 26194 h 1454944"/>
                <a:gd name="connsiteX41" fmla="*/ 258522 w 1492011"/>
                <a:gd name="connsiteY41" fmla="*/ 16669 h 1454944"/>
                <a:gd name="connsiteX42" fmla="*/ 279954 w 1492011"/>
                <a:gd name="connsiteY42" fmla="*/ 0 h 1454944"/>
                <a:gd name="connsiteX43" fmla="*/ 1489629 w 1492011"/>
                <a:gd name="connsiteY43" fmla="*/ 195263 h 1454944"/>
                <a:gd name="connsiteX44" fmla="*/ 1492011 w 1492011"/>
                <a:gd name="connsiteY44" fmla="*/ 290513 h 1454944"/>
                <a:gd name="connsiteX45" fmla="*/ 1484866 w 1492011"/>
                <a:gd name="connsiteY45" fmla="*/ 1454944 h 1454944"/>
                <a:gd name="connsiteX0" fmla="*/ 1484866 w 1492011"/>
                <a:gd name="connsiteY0" fmla="*/ 1438275 h 1438275"/>
                <a:gd name="connsiteX1" fmla="*/ 818116 w 1492011"/>
                <a:gd name="connsiteY1" fmla="*/ 1257300 h 1438275"/>
                <a:gd name="connsiteX2" fmla="*/ 306148 w 1492011"/>
                <a:gd name="connsiteY2" fmla="*/ 1090613 h 1438275"/>
                <a:gd name="connsiteX3" fmla="*/ 222803 w 1492011"/>
                <a:gd name="connsiteY3" fmla="*/ 1040279 h 1438275"/>
                <a:gd name="connsiteX4" fmla="*/ 172797 w 1492011"/>
                <a:gd name="connsiteY4" fmla="*/ 990274 h 1438275"/>
                <a:gd name="connsiteX5" fmla="*/ 208515 w 1492011"/>
                <a:gd name="connsiteY5" fmla="*/ 911692 h 1438275"/>
                <a:gd name="connsiteX6" fmla="*/ 210897 w 1492011"/>
                <a:gd name="connsiteY6" fmla="*/ 878354 h 1438275"/>
                <a:gd name="connsiteX7" fmla="*/ 201372 w 1492011"/>
                <a:gd name="connsiteY7" fmla="*/ 852161 h 1438275"/>
                <a:gd name="connsiteX8" fmla="*/ 232328 w 1492011"/>
                <a:gd name="connsiteY8" fmla="*/ 814061 h 1438275"/>
                <a:gd name="connsiteX9" fmla="*/ 258522 w 1492011"/>
                <a:gd name="connsiteY9" fmla="*/ 804536 h 1438275"/>
                <a:gd name="connsiteX10" fmla="*/ 234709 w 1492011"/>
                <a:gd name="connsiteY10" fmla="*/ 778341 h 1438275"/>
                <a:gd name="connsiteX11" fmla="*/ 137078 w 1492011"/>
                <a:gd name="connsiteY11" fmla="*/ 723573 h 1438275"/>
                <a:gd name="connsiteX12" fmla="*/ 465692 w 1492011"/>
                <a:gd name="connsiteY12" fmla="*/ 661988 h 1438275"/>
                <a:gd name="connsiteX13" fmla="*/ 44210 w 1492011"/>
                <a:gd name="connsiteY13" fmla="*/ 614362 h 1438275"/>
                <a:gd name="connsiteX14" fmla="*/ 20398 w 1492011"/>
                <a:gd name="connsiteY14" fmla="*/ 597367 h 1438275"/>
                <a:gd name="connsiteX15" fmla="*/ 206135 w 1492011"/>
                <a:gd name="connsiteY15" fmla="*/ 564356 h 1438275"/>
                <a:gd name="connsiteX16" fmla="*/ 391873 w 1492011"/>
                <a:gd name="connsiteY16" fmla="*/ 554831 h 1438275"/>
                <a:gd name="connsiteX17" fmla="*/ 456166 w 1492011"/>
                <a:gd name="connsiteY17" fmla="*/ 537836 h 1438275"/>
                <a:gd name="connsiteX18" fmla="*/ 410923 w 1492011"/>
                <a:gd name="connsiteY18" fmla="*/ 490211 h 1438275"/>
                <a:gd name="connsiteX19" fmla="*/ 246617 w 1492011"/>
                <a:gd name="connsiteY19" fmla="*/ 452437 h 1438275"/>
                <a:gd name="connsiteX20" fmla="*/ 270429 w 1492011"/>
                <a:gd name="connsiteY20" fmla="*/ 428625 h 1438275"/>
                <a:gd name="connsiteX21" fmla="*/ 375204 w 1492011"/>
                <a:gd name="connsiteY21" fmla="*/ 414338 h 1438275"/>
                <a:gd name="connsiteX22" fmla="*/ 627616 w 1492011"/>
                <a:gd name="connsiteY22" fmla="*/ 409575 h 1438275"/>
                <a:gd name="connsiteX23" fmla="*/ 772873 w 1492011"/>
                <a:gd name="connsiteY23" fmla="*/ 392907 h 1438275"/>
                <a:gd name="connsiteX24" fmla="*/ 768110 w 1492011"/>
                <a:gd name="connsiteY24" fmla="*/ 373856 h 1438275"/>
                <a:gd name="connsiteX25" fmla="*/ 591898 w 1492011"/>
                <a:gd name="connsiteY25" fmla="*/ 350045 h 1438275"/>
                <a:gd name="connsiteX26" fmla="*/ 732391 w 1492011"/>
                <a:gd name="connsiteY26" fmla="*/ 323850 h 1438275"/>
                <a:gd name="connsiteX27" fmla="*/ 972897 w 1492011"/>
                <a:gd name="connsiteY27" fmla="*/ 302419 h 1438275"/>
                <a:gd name="connsiteX28" fmla="*/ 222804 w 1492011"/>
                <a:gd name="connsiteY28" fmla="*/ 240506 h 1438275"/>
                <a:gd name="connsiteX29" fmla="*/ 375204 w 1492011"/>
                <a:gd name="connsiteY29" fmla="*/ 207169 h 1438275"/>
                <a:gd name="connsiteX30" fmla="*/ 256141 w 1492011"/>
                <a:gd name="connsiteY30" fmla="*/ 166688 h 1438275"/>
                <a:gd name="connsiteX31" fmla="*/ 218041 w 1492011"/>
                <a:gd name="connsiteY31" fmla="*/ 152400 h 1438275"/>
                <a:gd name="connsiteX32" fmla="*/ 213279 w 1492011"/>
                <a:gd name="connsiteY32" fmla="*/ 135731 h 1438275"/>
                <a:gd name="connsiteX33" fmla="*/ 296622 w 1492011"/>
                <a:gd name="connsiteY33" fmla="*/ 114300 h 1438275"/>
                <a:gd name="connsiteX34" fmla="*/ 329960 w 1492011"/>
                <a:gd name="connsiteY34" fmla="*/ 109538 h 1438275"/>
                <a:gd name="connsiteX35" fmla="*/ 315672 w 1492011"/>
                <a:gd name="connsiteY35" fmla="*/ 97631 h 1438275"/>
                <a:gd name="connsiteX36" fmla="*/ 272810 w 1492011"/>
                <a:gd name="connsiteY36" fmla="*/ 78581 h 1438275"/>
                <a:gd name="connsiteX37" fmla="*/ 241854 w 1492011"/>
                <a:gd name="connsiteY37" fmla="*/ 66675 h 1438275"/>
                <a:gd name="connsiteX38" fmla="*/ 275191 w 1492011"/>
                <a:gd name="connsiteY38" fmla="*/ 47625 h 1438275"/>
                <a:gd name="connsiteX39" fmla="*/ 301385 w 1492011"/>
                <a:gd name="connsiteY39" fmla="*/ 33338 h 1438275"/>
                <a:gd name="connsiteX40" fmla="*/ 265666 w 1492011"/>
                <a:gd name="connsiteY40" fmla="*/ 9525 h 1438275"/>
                <a:gd name="connsiteX41" fmla="*/ 258522 w 1492011"/>
                <a:gd name="connsiteY41" fmla="*/ 0 h 1438275"/>
                <a:gd name="connsiteX42" fmla="*/ 1489629 w 1492011"/>
                <a:gd name="connsiteY42" fmla="*/ 178594 h 1438275"/>
                <a:gd name="connsiteX43" fmla="*/ 1492011 w 1492011"/>
                <a:gd name="connsiteY43" fmla="*/ 273844 h 1438275"/>
                <a:gd name="connsiteX44" fmla="*/ 1484866 w 1492011"/>
                <a:gd name="connsiteY44" fmla="*/ 1438275 h 1438275"/>
                <a:gd name="connsiteX0" fmla="*/ 1484866 w 1492011"/>
                <a:gd name="connsiteY0" fmla="*/ 1428750 h 1428750"/>
                <a:gd name="connsiteX1" fmla="*/ 818116 w 1492011"/>
                <a:gd name="connsiteY1" fmla="*/ 1247775 h 1428750"/>
                <a:gd name="connsiteX2" fmla="*/ 306148 w 1492011"/>
                <a:gd name="connsiteY2" fmla="*/ 1081088 h 1428750"/>
                <a:gd name="connsiteX3" fmla="*/ 222803 w 1492011"/>
                <a:gd name="connsiteY3" fmla="*/ 1030754 h 1428750"/>
                <a:gd name="connsiteX4" fmla="*/ 172797 w 1492011"/>
                <a:gd name="connsiteY4" fmla="*/ 980749 h 1428750"/>
                <a:gd name="connsiteX5" fmla="*/ 208515 w 1492011"/>
                <a:gd name="connsiteY5" fmla="*/ 902167 h 1428750"/>
                <a:gd name="connsiteX6" fmla="*/ 210897 w 1492011"/>
                <a:gd name="connsiteY6" fmla="*/ 868829 h 1428750"/>
                <a:gd name="connsiteX7" fmla="*/ 201372 w 1492011"/>
                <a:gd name="connsiteY7" fmla="*/ 842636 h 1428750"/>
                <a:gd name="connsiteX8" fmla="*/ 232328 w 1492011"/>
                <a:gd name="connsiteY8" fmla="*/ 804536 h 1428750"/>
                <a:gd name="connsiteX9" fmla="*/ 258522 w 1492011"/>
                <a:gd name="connsiteY9" fmla="*/ 795011 h 1428750"/>
                <a:gd name="connsiteX10" fmla="*/ 234709 w 1492011"/>
                <a:gd name="connsiteY10" fmla="*/ 768816 h 1428750"/>
                <a:gd name="connsiteX11" fmla="*/ 137078 w 1492011"/>
                <a:gd name="connsiteY11" fmla="*/ 714048 h 1428750"/>
                <a:gd name="connsiteX12" fmla="*/ 465692 w 1492011"/>
                <a:gd name="connsiteY12" fmla="*/ 652463 h 1428750"/>
                <a:gd name="connsiteX13" fmla="*/ 44210 w 1492011"/>
                <a:gd name="connsiteY13" fmla="*/ 604837 h 1428750"/>
                <a:gd name="connsiteX14" fmla="*/ 20398 w 1492011"/>
                <a:gd name="connsiteY14" fmla="*/ 587842 h 1428750"/>
                <a:gd name="connsiteX15" fmla="*/ 206135 w 1492011"/>
                <a:gd name="connsiteY15" fmla="*/ 554831 h 1428750"/>
                <a:gd name="connsiteX16" fmla="*/ 391873 w 1492011"/>
                <a:gd name="connsiteY16" fmla="*/ 545306 h 1428750"/>
                <a:gd name="connsiteX17" fmla="*/ 456166 w 1492011"/>
                <a:gd name="connsiteY17" fmla="*/ 528311 h 1428750"/>
                <a:gd name="connsiteX18" fmla="*/ 410923 w 1492011"/>
                <a:gd name="connsiteY18" fmla="*/ 480686 h 1428750"/>
                <a:gd name="connsiteX19" fmla="*/ 246617 w 1492011"/>
                <a:gd name="connsiteY19" fmla="*/ 442912 h 1428750"/>
                <a:gd name="connsiteX20" fmla="*/ 270429 w 1492011"/>
                <a:gd name="connsiteY20" fmla="*/ 419100 h 1428750"/>
                <a:gd name="connsiteX21" fmla="*/ 375204 w 1492011"/>
                <a:gd name="connsiteY21" fmla="*/ 404813 h 1428750"/>
                <a:gd name="connsiteX22" fmla="*/ 627616 w 1492011"/>
                <a:gd name="connsiteY22" fmla="*/ 400050 h 1428750"/>
                <a:gd name="connsiteX23" fmla="*/ 772873 w 1492011"/>
                <a:gd name="connsiteY23" fmla="*/ 383382 h 1428750"/>
                <a:gd name="connsiteX24" fmla="*/ 768110 w 1492011"/>
                <a:gd name="connsiteY24" fmla="*/ 364331 h 1428750"/>
                <a:gd name="connsiteX25" fmla="*/ 591898 w 1492011"/>
                <a:gd name="connsiteY25" fmla="*/ 340520 h 1428750"/>
                <a:gd name="connsiteX26" fmla="*/ 732391 w 1492011"/>
                <a:gd name="connsiteY26" fmla="*/ 314325 h 1428750"/>
                <a:gd name="connsiteX27" fmla="*/ 972897 w 1492011"/>
                <a:gd name="connsiteY27" fmla="*/ 292894 h 1428750"/>
                <a:gd name="connsiteX28" fmla="*/ 222804 w 1492011"/>
                <a:gd name="connsiteY28" fmla="*/ 230981 h 1428750"/>
                <a:gd name="connsiteX29" fmla="*/ 375204 w 1492011"/>
                <a:gd name="connsiteY29" fmla="*/ 197644 h 1428750"/>
                <a:gd name="connsiteX30" fmla="*/ 256141 w 1492011"/>
                <a:gd name="connsiteY30" fmla="*/ 157163 h 1428750"/>
                <a:gd name="connsiteX31" fmla="*/ 218041 w 1492011"/>
                <a:gd name="connsiteY31" fmla="*/ 142875 h 1428750"/>
                <a:gd name="connsiteX32" fmla="*/ 213279 w 1492011"/>
                <a:gd name="connsiteY32" fmla="*/ 126206 h 1428750"/>
                <a:gd name="connsiteX33" fmla="*/ 296622 w 1492011"/>
                <a:gd name="connsiteY33" fmla="*/ 104775 h 1428750"/>
                <a:gd name="connsiteX34" fmla="*/ 329960 w 1492011"/>
                <a:gd name="connsiteY34" fmla="*/ 100013 h 1428750"/>
                <a:gd name="connsiteX35" fmla="*/ 315672 w 1492011"/>
                <a:gd name="connsiteY35" fmla="*/ 88106 h 1428750"/>
                <a:gd name="connsiteX36" fmla="*/ 272810 w 1492011"/>
                <a:gd name="connsiteY36" fmla="*/ 69056 h 1428750"/>
                <a:gd name="connsiteX37" fmla="*/ 241854 w 1492011"/>
                <a:gd name="connsiteY37" fmla="*/ 57150 h 1428750"/>
                <a:gd name="connsiteX38" fmla="*/ 275191 w 1492011"/>
                <a:gd name="connsiteY38" fmla="*/ 38100 h 1428750"/>
                <a:gd name="connsiteX39" fmla="*/ 301385 w 1492011"/>
                <a:gd name="connsiteY39" fmla="*/ 23813 h 1428750"/>
                <a:gd name="connsiteX40" fmla="*/ 265666 w 1492011"/>
                <a:gd name="connsiteY40" fmla="*/ 0 h 1428750"/>
                <a:gd name="connsiteX41" fmla="*/ 1489629 w 1492011"/>
                <a:gd name="connsiteY41" fmla="*/ 169069 h 1428750"/>
                <a:gd name="connsiteX42" fmla="*/ 1492011 w 1492011"/>
                <a:gd name="connsiteY42" fmla="*/ 264319 h 1428750"/>
                <a:gd name="connsiteX43" fmla="*/ 1484866 w 1492011"/>
                <a:gd name="connsiteY43" fmla="*/ 1428750 h 1428750"/>
                <a:gd name="connsiteX0" fmla="*/ 1484866 w 1492011"/>
                <a:gd name="connsiteY0" fmla="*/ 1404937 h 1404937"/>
                <a:gd name="connsiteX1" fmla="*/ 818116 w 1492011"/>
                <a:gd name="connsiteY1" fmla="*/ 1223962 h 1404937"/>
                <a:gd name="connsiteX2" fmla="*/ 306148 w 1492011"/>
                <a:gd name="connsiteY2" fmla="*/ 1057275 h 1404937"/>
                <a:gd name="connsiteX3" fmla="*/ 222803 w 1492011"/>
                <a:gd name="connsiteY3" fmla="*/ 1006941 h 1404937"/>
                <a:gd name="connsiteX4" fmla="*/ 172797 w 1492011"/>
                <a:gd name="connsiteY4" fmla="*/ 956936 h 1404937"/>
                <a:gd name="connsiteX5" fmla="*/ 208515 w 1492011"/>
                <a:gd name="connsiteY5" fmla="*/ 878354 h 1404937"/>
                <a:gd name="connsiteX6" fmla="*/ 210897 w 1492011"/>
                <a:gd name="connsiteY6" fmla="*/ 845016 h 1404937"/>
                <a:gd name="connsiteX7" fmla="*/ 201372 w 1492011"/>
                <a:gd name="connsiteY7" fmla="*/ 818823 h 1404937"/>
                <a:gd name="connsiteX8" fmla="*/ 232328 w 1492011"/>
                <a:gd name="connsiteY8" fmla="*/ 780723 h 1404937"/>
                <a:gd name="connsiteX9" fmla="*/ 258522 w 1492011"/>
                <a:gd name="connsiteY9" fmla="*/ 771198 h 1404937"/>
                <a:gd name="connsiteX10" fmla="*/ 234709 w 1492011"/>
                <a:gd name="connsiteY10" fmla="*/ 745003 h 1404937"/>
                <a:gd name="connsiteX11" fmla="*/ 137078 w 1492011"/>
                <a:gd name="connsiteY11" fmla="*/ 690235 h 1404937"/>
                <a:gd name="connsiteX12" fmla="*/ 465692 w 1492011"/>
                <a:gd name="connsiteY12" fmla="*/ 628650 h 1404937"/>
                <a:gd name="connsiteX13" fmla="*/ 44210 w 1492011"/>
                <a:gd name="connsiteY13" fmla="*/ 581024 h 1404937"/>
                <a:gd name="connsiteX14" fmla="*/ 20398 w 1492011"/>
                <a:gd name="connsiteY14" fmla="*/ 564029 h 1404937"/>
                <a:gd name="connsiteX15" fmla="*/ 206135 w 1492011"/>
                <a:gd name="connsiteY15" fmla="*/ 531018 h 1404937"/>
                <a:gd name="connsiteX16" fmla="*/ 391873 w 1492011"/>
                <a:gd name="connsiteY16" fmla="*/ 521493 h 1404937"/>
                <a:gd name="connsiteX17" fmla="*/ 456166 w 1492011"/>
                <a:gd name="connsiteY17" fmla="*/ 504498 h 1404937"/>
                <a:gd name="connsiteX18" fmla="*/ 410923 w 1492011"/>
                <a:gd name="connsiteY18" fmla="*/ 456873 h 1404937"/>
                <a:gd name="connsiteX19" fmla="*/ 246617 w 1492011"/>
                <a:gd name="connsiteY19" fmla="*/ 419099 h 1404937"/>
                <a:gd name="connsiteX20" fmla="*/ 270429 w 1492011"/>
                <a:gd name="connsiteY20" fmla="*/ 395287 h 1404937"/>
                <a:gd name="connsiteX21" fmla="*/ 375204 w 1492011"/>
                <a:gd name="connsiteY21" fmla="*/ 381000 h 1404937"/>
                <a:gd name="connsiteX22" fmla="*/ 627616 w 1492011"/>
                <a:gd name="connsiteY22" fmla="*/ 376237 h 1404937"/>
                <a:gd name="connsiteX23" fmla="*/ 772873 w 1492011"/>
                <a:gd name="connsiteY23" fmla="*/ 359569 h 1404937"/>
                <a:gd name="connsiteX24" fmla="*/ 768110 w 1492011"/>
                <a:gd name="connsiteY24" fmla="*/ 340518 h 1404937"/>
                <a:gd name="connsiteX25" fmla="*/ 591898 w 1492011"/>
                <a:gd name="connsiteY25" fmla="*/ 316707 h 1404937"/>
                <a:gd name="connsiteX26" fmla="*/ 732391 w 1492011"/>
                <a:gd name="connsiteY26" fmla="*/ 290512 h 1404937"/>
                <a:gd name="connsiteX27" fmla="*/ 972897 w 1492011"/>
                <a:gd name="connsiteY27" fmla="*/ 269081 h 1404937"/>
                <a:gd name="connsiteX28" fmla="*/ 222804 w 1492011"/>
                <a:gd name="connsiteY28" fmla="*/ 207168 h 1404937"/>
                <a:gd name="connsiteX29" fmla="*/ 375204 w 1492011"/>
                <a:gd name="connsiteY29" fmla="*/ 173831 h 1404937"/>
                <a:gd name="connsiteX30" fmla="*/ 256141 w 1492011"/>
                <a:gd name="connsiteY30" fmla="*/ 133350 h 1404937"/>
                <a:gd name="connsiteX31" fmla="*/ 218041 w 1492011"/>
                <a:gd name="connsiteY31" fmla="*/ 119062 h 1404937"/>
                <a:gd name="connsiteX32" fmla="*/ 213279 w 1492011"/>
                <a:gd name="connsiteY32" fmla="*/ 102393 h 1404937"/>
                <a:gd name="connsiteX33" fmla="*/ 296622 w 1492011"/>
                <a:gd name="connsiteY33" fmla="*/ 80962 h 1404937"/>
                <a:gd name="connsiteX34" fmla="*/ 329960 w 1492011"/>
                <a:gd name="connsiteY34" fmla="*/ 76200 h 1404937"/>
                <a:gd name="connsiteX35" fmla="*/ 315672 w 1492011"/>
                <a:gd name="connsiteY35" fmla="*/ 64293 h 1404937"/>
                <a:gd name="connsiteX36" fmla="*/ 272810 w 1492011"/>
                <a:gd name="connsiteY36" fmla="*/ 45243 h 1404937"/>
                <a:gd name="connsiteX37" fmla="*/ 241854 w 1492011"/>
                <a:gd name="connsiteY37" fmla="*/ 33337 h 1404937"/>
                <a:gd name="connsiteX38" fmla="*/ 275191 w 1492011"/>
                <a:gd name="connsiteY38" fmla="*/ 14287 h 1404937"/>
                <a:gd name="connsiteX39" fmla="*/ 301385 w 1492011"/>
                <a:gd name="connsiteY39" fmla="*/ 0 h 1404937"/>
                <a:gd name="connsiteX40" fmla="*/ 1489629 w 1492011"/>
                <a:gd name="connsiteY40" fmla="*/ 145256 h 1404937"/>
                <a:gd name="connsiteX41" fmla="*/ 1492011 w 1492011"/>
                <a:gd name="connsiteY41" fmla="*/ 240506 h 1404937"/>
                <a:gd name="connsiteX42" fmla="*/ 1484866 w 1492011"/>
                <a:gd name="connsiteY42" fmla="*/ 1404937 h 1404937"/>
                <a:gd name="connsiteX0" fmla="*/ 1484866 w 1492011"/>
                <a:gd name="connsiteY0" fmla="*/ 1390650 h 1390650"/>
                <a:gd name="connsiteX1" fmla="*/ 818116 w 1492011"/>
                <a:gd name="connsiteY1" fmla="*/ 1209675 h 1390650"/>
                <a:gd name="connsiteX2" fmla="*/ 306148 w 1492011"/>
                <a:gd name="connsiteY2" fmla="*/ 1042988 h 1390650"/>
                <a:gd name="connsiteX3" fmla="*/ 222803 w 1492011"/>
                <a:gd name="connsiteY3" fmla="*/ 992654 h 1390650"/>
                <a:gd name="connsiteX4" fmla="*/ 172797 w 1492011"/>
                <a:gd name="connsiteY4" fmla="*/ 942649 h 1390650"/>
                <a:gd name="connsiteX5" fmla="*/ 208515 w 1492011"/>
                <a:gd name="connsiteY5" fmla="*/ 864067 h 1390650"/>
                <a:gd name="connsiteX6" fmla="*/ 210897 w 1492011"/>
                <a:gd name="connsiteY6" fmla="*/ 830729 h 1390650"/>
                <a:gd name="connsiteX7" fmla="*/ 201372 w 1492011"/>
                <a:gd name="connsiteY7" fmla="*/ 804536 h 1390650"/>
                <a:gd name="connsiteX8" fmla="*/ 232328 w 1492011"/>
                <a:gd name="connsiteY8" fmla="*/ 766436 h 1390650"/>
                <a:gd name="connsiteX9" fmla="*/ 258522 w 1492011"/>
                <a:gd name="connsiteY9" fmla="*/ 756911 h 1390650"/>
                <a:gd name="connsiteX10" fmla="*/ 234709 w 1492011"/>
                <a:gd name="connsiteY10" fmla="*/ 730716 h 1390650"/>
                <a:gd name="connsiteX11" fmla="*/ 137078 w 1492011"/>
                <a:gd name="connsiteY11" fmla="*/ 675948 h 1390650"/>
                <a:gd name="connsiteX12" fmla="*/ 465692 w 1492011"/>
                <a:gd name="connsiteY12" fmla="*/ 614363 h 1390650"/>
                <a:gd name="connsiteX13" fmla="*/ 44210 w 1492011"/>
                <a:gd name="connsiteY13" fmla="*/ 566737 h 1390650"/>
                <a:gd name="connsiteX14" fmla="*/ 20398 w 1492011"/>
                <a:gd name="connsiteY14" fmla="*/ 549742 h 1390650"/>
                <a:gd name="connsiteX15" fmla="*/ 206135 w 1492011"/>
                <a:gd name="connsiteY15" fmla="*/ 516731 h 1390650"/>
                <a:gd name="connsiteX16" fmla="*/ 391873 w 1492011"/>
                <a:gd name="connsiteY16" fmla="*/ 507206 h 1390650"/>
                <a:gd name="connsiteX17" fmla="*/ 456166 w 1492011"/>
                <a:gd name="connsiteY17" fmla="*/ 490211 h 1390650"/>
                <a:gd name="connsiteX18" fmla="*/ 410923 w 1492011"/>
                <a:gd name="connsiteY18" fmla="*/ 442586 h 1390650"/>
                <a:gd name="connsiteX19" fmla="*/ 246617 w 1492011"/>
                <a:gd name="connsiteY19" fmla="*/ 404812 h 1390650"/>
                <a:gd name="connsiteX20" fmla="*/ 270429 w 1492011"/>
                <a:gd name="connsiteY20" fmla="*/ 381000 h 1390650"/>
                <a:gd name="connsiteX21" fmla="*/ 375204 w 1492011"/>
                <a:gd name="connsiteY21" fmla="*/ 366713 h 1390650"/>
                <a:gd name="connsiteX22" fmla="*/ 627616 w 1492011"/>
                <a:gd name="connsiteY22" fmla="*/ 361950 h 1390650"/>
                <a:gd name="connsiteX23" fmla="*/ 772873 w 1492011"/>
                <a:gd name="connsiteY23" fmla="*/ 345282 h 1390650"/>
                <a:gd name="connsiteX24" fmla="*/ 768110 w 1492011"/>
                <a:gd name="connsiteY24" fmla="*/ 326231 h 1390650"/>
                <a:gd name="connsiteX25" fmla="*/ 591898 w 1492011"/>
                <a:gd name="connsiteY25" fmla="*/ 302420 h 1390650"/>
                <a:gd name="connsiteX26" fmla="*/ 732391 w 1492011"/>
                <a:gd name="connsiteY26" fmla="*/ 276225 h 1390650"/>
                <a:gd name="connsiteX27" fmla="*/ 972897 w 1492011"/>
                <a:gd name="connsiteY27" fmla="*/ 254794 h 1390650"/>
                <a:gd name="connsiteX28" fmla="*/ 222804 w 1492011"/>
                <a:gd name="connsiteY28" fmla="*/ 192881 h 1390650"/>
                <a:gd name="connsiteX29" fmla="*/ 375204 w 1492011"/>
                <a:gd name="connsiteY29" fmla="*/ 159544 h 1390650"/>
                <a:gd name="connsiteX30" fmla="*/ 256141 w 1492011"/>
                <a:gd name="connsiteY30" fmla="*/ 119063 h 1390650"/>
                <a:gd name="connsiteX31" fmla="*/ 218041 w 1492011"/>
                <a:gd name="connsiteY31" fmla="*/ 104775 h 1390650"/>
                <a:gd name="connsiteX32" fmla="*/ 213279 w 1492011"/>
                <a:gd name="connsiteY32" fmla="*/ 88106 h 1390650"/>
                <a:gd name="connsiteX33" fmla="*/ 296622 w 1492011"/>
                <a:gd name="connsiteY33" fmla="*/ 66675 h 1390650"/>
                <a:gd name="connsiteX34" fmla="*/ 329960 w 1492011"/>
                <a:gd name="connsiteY34" fmla="*/ 61913 h 1390650"/>
                <a:gd name="connsiteX35" fmla="*/ 315672 w 1492011"/>
                <a:gd name="connsiteY35" fmla="*/ 50006 h 1390650"/>
                <a:gd name="connsiteX36" fmla="*/ 272810 w 1492011"/>
                <a:gd name="connsiteY36" fmla="*/ 30956 h 1390650"/>
                <a:gd name="connsiteX37" fmla="*/ 241854 w 1492011"/>
                <a:gd name="connsiteY37" fmla="*/ 19050 h 1390650"/>
                <a:gd name="connsiteX38" fmla="*/ 275191 w 1492011"/>
                <a:gd name="connsiteY38" fmla="*/ 0 h 1390650"/>
                <a:gd name="connsiteX39" fmla="*/ 1489629 w 1492011"/>
                <a:gd name="connsiteY39" fmla="*/ 130969 h 1390650"/>
                <a:gd name="connsiteX40" fmla="*/ 1492011 w 1492011"/>
                <a:gd name="connsiteY40" fmla="*/ 226219 h 1390650"/>
                <a:gd name="connsiteX41" fmla="*/ 1484866 w 1492011"/>
                <a:gd name="connsiteY41" fmla="*/ 1390650 h 1390650"/>
                <a:gd name="connsiteX0" fmla="*/ 1484866 w 1492011"/>
                <a:gd name="connsiteY0" fmla="*/ 1371600 h 1371600"/>
                <a:gd name="connsiteX1" fmla="*/ 818116 w 1492011"/>
                <a:gd name="connsiteY1" fmla="*/ 1190625 h 1371600"/>
                <a:gd name="connsiteX2" fmla="*/ 306148 w 1492011"/>
                <a:gd name="connsiteY2" fmla="*/ 1023938 h 1371600"/>
                <a:gd name="connsiteX3" fmla="*/ 222803 w 1492011"/>
                <a:gd name="connsiteY3" fmla="*/ 973604 h 1371600"/>
                <a:gd name="connsiteX4" fmla="*/ 172797 w 1492011"/>
                <a:gd name="connsiteY4" fmla="*/ 923599 h 1371600"/>
                <a:gd name="connsiteX5" fmla="*/ 208515 w 1492011"/>
                <a:gd name="connsiteY5" fmla="*/ 845017 h 1371600"/>
                <a:gd name="connsiteX6" fmla="*/ 210897 w 1492011"/>
                <a:gd name="connsiteY6" fmla="*/ 811679 h 1371600"/>
                <a:gd name="connsiteX7" fmla="*/ 201372 w 1492011"/>
                <a:gd name="connsiteY7" fmla="*/ 785486 h 1371600"/>
                <a:gd name="connsiteX8" fmla="*/ 232328 w 1492011"/>
                <a:gd name="connsiteY8" fmla="*/ 747386 h 1371600"/>
                <a:gd name="connsiteX9" fmla="*/ 258522 w 1492011"/>
                <a:gd name="connsiteY9" fmla="*/ 737861 h 1371600"/>
                <a:gd name="connsiteX10" fmla="*/ 234709 w 1492011"/>
                <a:gd name="connsiteY10" fmla="*/ 711666 h 1371600"/>
                <a:gd name="connsiteX11" fmla="*/ 137078 w 1492011"/>
                <a:gd name="connsiteY11" fmla="*/ 656898 h 1371600"/>
                <a:gd name="connsiteX12" fmla="*/ 465692 w 1492011"/>
                <a:gd name="connsiteY12" fmla="*/ 595313 h 1371600"/>
                <a:gd name="connsiteX13" fmla="*/ 44210 w 1492011"/>
                <a:gd name="connsiteY13" fmla="*/ 547687 h 1371600"/>
                <a:gd name="connsiteX14" fmla="*/ 20398 w 1492011"/>
                <a:gd name="connsiteY14" fmla="*/ 530692 h 1371600"/>
                <a:gd name="connsiteX15" fmla="*/ 206135 w 1492011"/>
                <a:gd name="connsiteY15" fmla="*/ 497681 h 1371600"/>
                <a:gd name="connsiteX16" fmla="*/ 391873 w 1492011"/>
                <a:gd name="connsiteY16" fmla="*/ 488156 h 1371600"/>
                <a:gd name="connsiteX17" fmla="*/ 456166 w 1492011"/>
                <a:gd name="connsiteY17" fmla="*/ 471161 h 1371600"/>
                <a:gd name="connsiteX18" fmla="*/ 410923 w 1492011"/>
                <a:gd name="connsiteY18" fmla="*/ 423536 h 1371600"/>
                <a:gd name="connsiteX19" fmla="*/ 246617 w 1492011"/>
                <a:gd name="connsiteY19" fmla="*/ 385762 h 1371600"/>
                <a:gd name="connsiteX20" fmla="*/ 270429 w 1492011"/>
                <a:gd name="connsiteY20" fmla="*/ 361950 h 1371600"/>
                <a:gd name="connsiteX21" fmla="*/ 375204 w 1492011"/>
                <a:gd name="connsiteY21" fmla="*/ 347663 h 1371600"/>
                <a:gd name="connsiteX22" fmla="*/ 627616 w 1492011"/>
                <a:gd name="connsiteY22" fmla="*/ 342900 h 1371600"/>
                <a:gd name="connsiteX23" fmla="*/ 772873 w 1492011"/>
                <a:gd name="connsiteY23" fmla="*/ 326232 h 1371600"/>
                <a:gd name="connsiteX24" fmla="*/ 768110 w 1492011"/>
                <a:gd name="connsiteY24" fmla="*/ 307181 h 1371600"/>
                <a:gd name="connsiteX25" fmla="*/ 591898 w 1492011"/>
                <a:gd name="connsiteY25" fmla="*/ 283370 h 1371600"/>
                <a:gd name="connsiteX26" fmla="*/ 732391 w 1492011"/>
                <a:gd name="connsiteY26" fmla="*/ 257175 h 1371600"/>
                <a:gd name="connsiteX27" fmla="*/ 972897 w 1492011"/>
                <a:gd name="connsiteY27" fmla="*/ 235744 h 1371600"/>
                <a:gd name="connsiteX28" fmla="*/ 222804 w 1492011"/>
                <a:gd name="connsiteY28" fmla="*/ 173831 h 1371600"/>
                <a:gd name="connsiteX29" fmla="*/ 375204 w 1492011"/>
                <a:gd name="connsiteY29" fmla="*/ 140494 h 1371600"/>
                <a:gd name="connsiteX30" fmla="*/ 256141 w 1492011"/>
                <a:gd name="connsiteY30" fmla="*/ 100013 h 1371600"/>
                <a:gd name="connsiteX31" fmla="*/ 218041 w 1492011"/>
                <a:gd name="connsiteY31" fmla="*/ 85725 h 1371600"/>
                <a:gd name="connsiteX32" fmla="*/ 213279 w 1492011"/>
                <a:gd name="connsiteY32" fmla="*/ 69056 h 1371600"/>
                <a:gd name="connsiteX33" fmla="*/ 296622 w 1492011"/>
                <a:gd name="connsiteY33" fmla="*/ 47625 h 1371600"/>
                <a:gd name="connsiteX34" fmla="*/ 329960 w 1492011"/>
                <a:gd name="connsiteY34" fmla="*/ 42863 h 1371600"/>
                <a:gd name="connsiteX35" fmla="*/ 315672 w 1492011"/>
                <a:gd name="connsiteY35" fmla="*/ 30956 h 1371600"/>
                <a:gd name="connsiteX36" fmla="*/ 272810 w 1492011"/>
                <a:gd name="connsiteY36" fmla="*/ 11906 h 1371600"/>
                <a:gd name="connsiteX37" fmla="*/ 241854 w 1492011"/>
                <a:gd name="connsiteY37" fmla="*/ 0 h 1371600"/>
                <a:gd name="connsiteX38" fmla="*/ 1489629 w 1492011"/>
                <a:gd name="connsiteY38" fmla="*/ 111919 h 1371600"/>
                <a:gd name="connsiteX39" fmla="*/ 1492011 w 1492011"/>
                <a:gd name="connsiteY39" fmla="*/ 207169 h 1371600"/>
                <a:gd name="connsiteX40" fmla="*/ 1484866 w 1492011"/>
                <a:gd name="connsiteY40" fmla="*/ 1371600 h 1371600"/>
                <a:gd name="connsiteX0" fmla="*/ 1484866 w 1492011"/>
                <a:gd name="connsiteY0" fmla="*/ 1359694 h 1359694"/>
                <a:gd name="connsiteX1" fmla="*/ 818116 w 1492011"/>
                <a:gd name="connsiteY1" fmla="*/ 1178719 h 1359694"/>
                <a:gd name="connsiteX2" fmla="*/ 306148 w 1492011"/>
                <a:gd name="connsiteY2" fmla="*/ 1012032 h 1359694"/>
                <a:gd name="connsiteX3" fmla="*/ 222803 w 1492011"/>
                <a:gd name="connsiteY3" fmla="*/ 961698 h 1359694"/>
                <a:gd name="connsiteX4" fmla="*/ 172797 w 1492011"/>
                <a:gd name="connsiteY4" fmla="*/ 911693 h 1359694"/>
                <a:gd name="connsiteX5" fmla="*/ 208515 w 1492011"/>
                <a:gd name="connsiteY5" fmla="*/ 833111 h 1359694"/>
                <a:gd name="connsiteX6" fmla="*/ 210897 w 1492011"/>
                <a:gd name="connsiteY6" fmla="*/ 799773 h 1359694"/>
                <a:gd name="connsiteX7" fmla="*/ 201372 w 1492011"/>
                <a:gd name="connsiteY7" fmla="*/ 773580 h 1359694"/>
                <a:gd name="connsiteX8" fmla="*/ 232328 w 1492011"/>
                <a:gd name="connsiteY8" fmla="*/ 735480 h 1359694"/>
                <a:gd name="connsiteX9" fmla="*/ 258522 w 1492011"/>
                <a:gd name="connsiteY9" fmla="*/ 725955 h 1359694"/>
                <a:gd name="connsiteX10" fmla="*/ 234709 w 1492011"/>
                <a:gd name="connsiteY10" fmla="*/ 699760 h 1359694"/>
                <a:gd name="connsiteX11" fmla="*/ 137078 w 1492011"/>
                <a:gd name="connsiteY11" fmla="*/ 644992 h 1359694"/>
                <a:gd name="connsiteX12" fmla="*/ 465692 w 1492011"/>
                <a:gd name="connsiteY12" fmla="*/ 583407 h 1359694"/>
                <a:gd name="connsiteX13" fmla="*/ 44210 w 1492011"/>
                <a:gd name="connsiteY13" fmla="*/ 535781 h 1359694"/>
                <a:gd name="connsiteX14" fmla="*/ 20398 w 1492011"/>
                <a:gd name="connsiteY14" fmla="*/ 518786 h 1359694"/>
                <a:gd name="connsiteX15" fmla="*/ 206135 w 1492011"/>
                <a:gd name="connsiteY15" fmla="*/ 485775 h 1359694"/>
                <a:gd name="connsiteX16" fmla="*/ 391873 w 1492011"/>
                <a:gd name="connsiteY16" fmla="*/ 476250 h 1359694"/>
                <a:gd name="connsiteX17" fmla="*/ 456166 w 1492011"/>
                <a:gd name="connsiteY17" fmla="*/ 459255 h 1359694"/>
                <a:gd name="connsiteX18" fmla="*/ 410923 w 1492011"/>
                <a:gd name="connsiteY18" fmla="*/ 411630 h 1359694"/>
                <a:gd name="connsiteX19" fmla="*/ 246617 w 1492011"/>
                <a:gd name="connsiteY19" fmla="*/ 373856 h 1359694"/>
                <a:gd name="connsiteX20" fmla="*/ 270429 w 1492011"/>
                <a:gd name="connsiteY20" fmla="*/ 350044 h 1359694"/>
                <a:gd name="connsiteX21" fmla="*/ 375204 w 1492011"/>
                <a:gd name="connsiteY21" fmla="*/ 335757 h 1359694"/>
                <a:gd name="connsiteX22" fmla="*/ 627616 w 1492011"/>
                <a:gd name="connsiteY22" fmla="*/ 330994 h 1359694"/>
                <a:gd name="connsiteX23" fmla="*/ 772873 w 1492011"/>
                <a:gd name="connsiteY23" fmla="*/ 314326 h 1359694"/>
                <a:gd name="connsiteX24" fmla="*/ 768110 w 1492011"/>
                <a:gd name="connsiteY24" fmla="*/ 295275 h 1359694"/>
                <a:gd name="connsiteX25" fmla="*/ 591898 w 1492011"/>
                <a:gd name="connsiteY25" fmla="*/ 271464 h 1359694"/>
                <a:gd name="connsiteX26" fmla="*/ 732391 w 1492011"/>
                <a:gd name="connsiteY26" fmla="*/ 245269 h 1359694"/>
                <a:gd name="connsiteX27" fmla="*/ 972897 w 1492011"/>
                <a:gd name="connsiteY27" fmla="*/ 223838 h 1359694"/>
                <a:gd name="connsiteX28" fmla="*/ 222804 w 1492011"/>
                <a:gd name="connsiteY28" fmla="*/ 161925 h 1359694"/>
                <a:gd name="connsiteX29" fmla="*/ 375204 w 1492011"/>
                <a:gd name="connsiteY29" fmla="*/ 128588 h 1359694"/>
                <a:gd name="connsiteX30" fmla="*/ 256141 w 1492011"/>
                <a:gd name="connsiteY30" fmla="*/ 88107 h 1359694"/>
                <a:gd name="connsiteX31" fmla="*/ 218041 w 1492011"/>
                <a:gd name="connsiteY31" fmla="*/ 73819 h 1359694"/>
                <a:gd name="connsiteX32" fmla="*/ 213279 w 1492011"/>
                <a:gd name="connsiteY32" fmla="*/ 57150 h 1359694"/>
                <a:gd name="connsiteX33" fmla="*/ 296622 w 1492011"/>
                <a:gd name="connsiteY33" fmla="*/ 35719 h 1359694"/>
                <a:gd name="connsiteX34" fmla="*/ 329960 w 1492011"/>
                <a:gd name="connsiteY34" fmla="*/ 30957 h 1359694"/>
                <a:gd name="connsiteX35" fmla="*/ 315672 w 1492011"/>
                <a:gd name="connsiteY35" fmla="*/ 19050 h 1359694"/>
                <a:gd name="connsiteX36" fmla="*/ 272810 w 1492011"/>
                <a:gd name="connsiteY36" fmla="*/ 0 h 1359694"/>
                <a:gd name="connsiteX37" fmla="*/ 1489629 w 1492011"/>
                <a:gd name="connsiteY37" fmla="*/ 100013 h 1359694"/>
                <a:gd name="connsiteX38" fmla="*/ 1492011 w 1492011"/>
                <a:gd name="connsiteY38" fmla="*/ 195263 h 1359694"/>
                <a:gd name="connsiteX39" fmla="*/ 1484866 w 1492011"/>
                <a:gd name="connsiteY39" fmla="*/ 1359694 h 1359694"/>
                <a:gd name="connsiteX0" fmla="*/ 1484866 w 1492011"/>
                <a:gd name="connsiteY0" fmla="*/ 1340644 h 1340644"/>
                <a:gd name="connsiteX1" fmla="*/ 818116 w 1492011"/>
                <a:gd name="connsiteY1" fmla="*/ 1159669 h 1340644"/>
                <a:gd name="connsiteX2" fmla="*/ 306148 w 1492011"/>
                <a:gd name="connsiteY2" fmla="*/ 992982 h 1340644"/>
                <a:gd name="connsiteX3" fmla="*/ 222803 w 1492011"/>
                <a:gd name="connsiteY3" fmla="*/ 942648 h 1340644"/>
                <a:gd name="connsiteX4" fmla="*/ 172797 w 1492011"/>
                <a:gd name="connsiteY4" fmla="*/ 892643 h 1340644"/>
                <a:gd name="connsiteX5" fmla="*/ 208515 w 1492011"/>
                <a:gd name="connsiteY5" fmla="*/ 814061 h 1340644"/>
                <a:gd name="connsiteX6" fmla="*/ 210897 w 1492011"/>
                <a:gd name="connsiteY6" fmla="*/ 780723 h 1340644"/>
                <a:gd name="connsiteX7" fmla="*/ 201372 w 1492011"/>
                <a:gd name="connsiteY7" fmla="*/ 754530 h 1340644"/>
                <a:gd name="connsiteX8" fmla="*/ 232328 w 1492011"/>
                <a:gd name="connsiteY8" fmla="*/ 716430 h 1340644"/>
                <a:gd name="connsiteX9" fmla="*/ 258522 w 1492011"/>
                <a:gd name="connsiteY9" fmla="*/ 706905 h 1340644"/>
                <a:gd name="connsiteX10" fmla="*/ 234709 w 1492011"/>
                <a:gd name="connsiteY10" fmla="*/ 680710 h 1340644"/>
                <a:gd name="connsiteX11" fmla="*/ 137078 w 1492011"/>
                <a:gd name="connsiteY11" fmla="*/ 625942 h 1340644"/>
                <a:gd name="connsiteX12" fmla="*/ 465692 w 1492011"/>
                <a:gd name="connsiteY12" fmla="*/ 564357 h 1340644"/>
                <a:gd name="connsiteX13" fmla="*/ 44210 w 1492011"/>
                <a:gd name="connsiteY13" fmla="*/ 516731 h 1340644"/>
                <a:gd name="connsiteX14" fmla="*/ 20398 w 1492011"/>
                <a:gd name="connsiteY14" fmla="*/ 499736 h 1340644"/>
                <a:gd name="connsiteX15" fmla="*/ 206135 w 1492011"/>
                <a:gd name="connsiteY15" fmla="*/ 466725 h 1340644"/>
                <a:gd name="connsiteX16" fmla="*/ 391873 w 1492011"/>
                <a:gd name="connsiteY16" fmla="*/ 457200 h 1340644"/>
                <a:gd name="connsiteX17" fmla="*/ 456166 w 1492011"/>
                <a:gd name="connsiteY17" fmla="*/ 440205 h 1340644"/>
                <a:gd name="connsiteX18" fmla="*/ 410923 w 1492011"/>
                <a:gd name="connsiteY18" fmla="*/ 392580 h 1340644"/>
                <a:gd name="connsiteX19" fmla="*/ 246617 w 1492011"/>
                <a:gd name="connsiteY19" fmla="*/ 354806 h 1340644"/>
                <a:gd name="connsiteX20" fmla="*/ 270429 w 1492011"/>
                <a:gd name="connsiteY20" fmla="*/ 330994 h 1340644"/>
                <a:gd name="connsiteX21" fmla="*/ 375204 w 1492011"/>
                <a:gd name="connsiteY21" fmla="*/ 316707 h 1340644"/>
                <a:gd name="connsiteX22" fmla="*/ 627616 w 1492011"/>
                <a:gd name="connsiteY22" fmla="*/ 311944 h 1340644"/>
                <a:gd name="connsiteX23" fmla="*/ 772873 w 1492011"/>
                <a:gd name="connsiteY23" fmla="*/ 295276 h 1340644"/>
                <a:gd name="connsiteX24" fmla="*/ 768110 w 1492011"/>
                <a:gd name="connsiteY24" fmla="*/ 276225 h 1340644"/>
                <a:gd name="connsiteX25" fmla="*/ 591898 w 1492011"/>
                <a:gd name="connsiteY25" fmla="*/ 252414 h 1340644"/>
                <a:gd name="connsiteX26" fmla="*/ 732391 w 1492011"/>
                <a:gd name="connsiteY26" fmla="*/ 226219 h 1340644"/>
                <a:gd name="connsiteX27" fmla="*/ 972897 w 1492011"/>
                <a:gd name="connsiteY27" fmla="*/ 204788 h 1340644"/>
                <a:gd name="connsiteX28" fmla="*/ 222804 w 1492011"/>
                <a:gd name="connsiteY28" fmla="*/ 142875 h 1340644"/>
                <a:gd name="connsiteX29" fmla="*/ 375204 w 1492011"/>
                <a:gd name="connsiteY29" fmla="*/ 109538 h 1340644"/>
                <a:gd name="connsiteX30" fmla="*/ 256141 w 1492011"/>
                <a:gd name="connsiteY30" fmla="*/ 69057 h 1340644"/>
                <a:gd name="connsiteX31" fmla="*/ 218041 w 1492011"/>
                <a:gd name="connsiteY31" fmla="*/ 54769 h 1340644"/>
                <a:gd name="connsiteX32" fmla="*/ 213279 w 1492011"/>
                <a:gd name="connsiteY32" fmla="*/ 38100 h 1340644"/>
                <a:gd name="connsiteX33" fmla="*/ 296622 w 1492011"/>
                <a:gd name="connsiteY33" fmla="*/ 16669 h 1340644"/>
                <a:gd name="connsiteX34" fmla="*/ 329960 w 1492011"/>
                <a:gd name="connsiteY34" fmla="*/ 11907 h 1340644"/>
                <a:gd name="connsiteX35" fmla="*/ 315672 w 1492011"/>
                <a:gd name="connsiteY35" fmla="*/ 0 h 1340644"/>
                <a:gd name="connsiteX36" fmla="*/ 1489629 w 1492011"/>
                <a:gd name="connsiteY36" fmla="*/ 80963 h 1340644"/>
                <a:gd name="connsiteX37" fmla="*/ 1492011 w 1492011"/>
                <a:gd name="connsiteY37" fmla="*/ 176213 h 1340644"/>
                <a:gd name="connsiteX38" fmla="*/ 1484866 w 1492011"/>
                <a:gd name="connsiteY38" fmla="*/ 1340644 h 1340644"/>
                <a:gd name="connsiteX0" fmla="*/ 1484866 w 1492011"/>
                <a:gd name="connsiteY0" fmla="*/ 1328737 h 1328737"/>
                <a:gd name="connsiteX1" fmla="*/ 818116 w 1492011"/>
                <a:gd name="connsiteY1" fmla="*/ 1147762 h 1328737"/>
                <a:gd name="connsiteX2" fmla="*/ 306148 w 1492011"/>
                <a:gd name="connsiteY2" fmla="*/ 981075 h 1328737"/>
                <a:gd name="connsiteX3" fmla="*/ 222803 w 1492011"/>
                <a:gd name="connsiteY3" fmla="*/ 930741 h 1328737"/>
                <a:gd name="connsiteX4" fmla="*/ 172797 w 1492011"/>
                <a:gd name="connsiteY4" fmla="*/ 880736 h 1328737"/>
                <a:gd name="connsiteX5" fmla="*/ 208515 w 1492011"/>
                <a:gd name="connsiteY5" fmla="*/ 802154 h 1328737"/>
                <a:gd name="connsiteX6" fmla="*/ 210897 w 1492011"/>
                <a:gd name="connsiteY6" fmla="*/ 768816 h 1328737"/>
                <a:gd name="connsiteX7" fmla="*/ 201372 w 1492011"/>
                <a:gd name="connsiteY7" fmla="*/ 742623 h 1328737"/>
                <a:gd name="connsiteX8" fmla="*/ 232328 w 1492011"/>
                <a:gd name="connsiteY8" fmla="*/ 704523 h 1328737"/>
                <a:gd name="connsiteX9" fmla="*/ 258522 w 1492011"/>
                <a:gd name="connsiteY9" fmla="*/ 694998 h 1328737"/>
                <a:gd name="connsiteX10" fmla="*/ 234709 w 1492011"/>
                <a:gd name="connsiteY10" fmla="*/ 668803 h 1328737"/>
                <a:gd name="connsiteX11" fmla="*/ 137078 w 1492011"/>
                <a:gd name="connsiteY11" fmla="*/ 614035 h 1328737"/>
                <a:gd name="connsiteX12" fmla="*/ 465692 w 1492011"/>
                <a:gd name="connsiteY12" fmla="*/ 552450 h 1328737"/>
                <a:gd name="connsiteX13" fmla="*/ 44210 w 1492011"/>
                <a:gd name="connsiteY13" fmla="*/ 504824 h 1328737"/>
                <a:gd name="connsiteX14" fmla="*/ 20398 w 1492011"/>
                <a:gd name="connsiteY14" fmla="*/ 487829 h 1328737"/>
                <a:gd name="connsiteX15" fmla="*/ 206135 w 1492011"/>
                <a:gd name="connsiteY15" fmla="*/ 454818 h 1328737"/>
                <a:gd name="connsiteX16" fmla="*/ 391873 w 1492011"/>
                <a:gd name="connsiteY16" fmla="*/ 445293 h 1328737"/>
                <a:gd name="connsiteX17" fmla="*/ 456166 w 1492011"/>
                <a:gd name="connsiteY17" fmla="*/ 428298 h 1328737"/>
                <a:gd name="connsiteX18" fmla="*/ 410923 w 1492011"/>
                <a:gd name="connsiteY18" fmla="*/ 380673 h 1328737"/>
                <a:gd name="connsiteX19" fmla="*/ 246617 w 1492011"/>
                <a:gd name="connsiteY19" fmla="*/ 342899 h 1328737"/>
                <a:gd name="connsiteX20" fmla="*/ 270429 w 1492011"/>
                <a:gd name="connsiteY20" fmla="*/ 319087 h 1328737"/>
                <a:gd name="connsiteX21" fmla="*/ 375204 w 1492011"/>
                <a:gd name="connsiteY21" fmla="*/ 304800 h 1328737"/>
                <a:gd name="connsiteX22" fmla="*/ 627616 w 1492011"/>
                <a:gd name="connsiteY22" fmla="*/ 300037 h 1328737"/>
                <a:gd name="connsiteX23" fmla="*/ 772873 w 1492011"/>
                <a:gd name="connsiteY23" fmla="*/ 283369 h 1328737"/>
                <a:gd name="connsiteX24" fmla="*/ 768110 w 1492011"/>
                <a:gd name="connsiteY24" fmla="*/ 264318 h 1328737"/>
                <a:gd name="connsiteX25" fmla="*/ 591898 w 1492011"/>
                <a:gd name="connsiteY25" fmla="*/ 240507 h 1328737"/>
                <a:gd name="connsiteX26" fmla="*/ 732391 w 1492011"/>
                <a:gd name="connsiteY26" fmla="*/ 214312 h 1328737"/>
                <a:gd name="connsiteX27" fmla="*/ 972897 w 1492011"/>
                <a:gd name="connsiteY27" fmla="*/ 192881 h 1328737"/>
                <a:gd name="connsiteX28" fmla="*/ 222804 w 1492011"/>
                <a:gd name="connsiteY28" fmla="*/ 130968 h 1328737"/>
                <a:gd name="connsiteX29" fmla="*/ 375204 w 1492011"/>
                <a:gd name="connsiteY29" fmla="*/ 97631 h 1328737"/>
                <a:gd name="connsiteX30" fmla="*/ 256141 w 1492011"/>
                <a:gd name="connsiteY30" fmla="*/ 57150 h 1328737"/>
                <a:gd name="connsiteX31" fmla="*/ 218041 w 1492011"/>
                <a:gd name="connsiteY31" fmla="*/ 42862 h 1328737"/>
                <a:gd name="connsiteX32" fmla="*/ 213279 w 1492011"/>
                <a:gd name="connsiteY32" fmla="*/ 26193 h 1328737"/>
                <a:gd name="connsiteX33" fmla="*/ 296622 w 1492011"/>
                <a:gd name="connsiteY33" fmla="*/ 4762 h 1328737"/>
                <a:gd name="connsiteX34" fmla="*/ 329960 w 1492011"/>
                <a:gd name="connsiteY34" fmla="*/ 0 h 1328737"/>
                <a:gd name="connsiteX35" fmla="*/ 1489629 w 1492011"/>
                <a:gd name="connsiteY35" fmla="*/ 69056 h 1328737"/>
                <a:gd name="connsiteX36" fmla="*/ 1492011 w 1492011"/>
                <a:gd name="connsiteY36" fmla="*/ 164306 h 1328737"/>
                <a:gd name="connsiteX37" fmla="*/ 1484866 w 1492011"/>
                <a:gd name="connsiteY37" fmla="*/ 1328737 h 1328737"/>
                <a:gd name="connsiteX0" fmla="*/ 1484866 w 1492011"/>
                <a:gd name="connsiteY0" fmla="*/ 1323975 h 1323975"/>
                <a:gd name="connsiteX1" fmla="*/ 818116 w 1492011"/>
                <a:gd name="connsiteY1" fmla="*/ 1143000 h 1323975"/>
                <a:gd name="connsiteX2" fmla="*/ 306148 w 1492011"/>
                <a:gd name="connsiteY2" fmla="*/ 976313 h 1323975"/>
                <a:gd name="connsiteX3" fmla="*/ 222803 w 1492011"/>
                <a:gd name="connsiteY3" fmla="*/ 925979 h 1323975"/>
                <a:gd name="connsiteX4" fmla="*/ 172797 w 1492011"/>
                <a:gd name="connsiteY4" fmla="*/ 875974 h 1323975"/>
                <a:gd name="connsiteX5" fmla="*/ 208515 w 1492011"/>
                <a:gd name="connsiteY5" fmla="*/ 797392 h 1323975"/>
                <a:gd name="connsiteX6" fmla="*/ 210897 w 1492011"/>
                <a:gd name="connsiteY6" fmla="*/ 764054 h 1323975"/>
                <a:gd name="connsiteX7" fmla="*/ 201372 w 1492011"/>
                <a:gd name="connsiteY7" fmla="*/ 737861 h 1323975"/>
                <a:gd name="connsiteX8" fmla="*/ 232328 w 1492011"/>
                <a:gd name="connsiteY8" fmla="*/ 699761 h 1323975"/>
                <a:gd name="connsiteX9" fmla="*/ 258522 w 1492011"/>
                <a:gd name="connsiteY9" fmla="*/ 690236 h 1323975"/>
                <a:gd name="connsiteX10" fmla="*/ 234709 w 1492011"/>
                <a:gd name="connsiteY10" fmla="*/ 664041 h 1323975"/>
                <a:gd name="connsiteX11" fmla="*/ 137078 w 1492011"/>
                <a:gd name="connsiteY11" fmla="*/ 609273 h 1323975"/>
                <a:gd name="connsiteX12" fmla="*/ 465692 w 1492011"/>
                <a:gd name="connsiteY12" fmla="*/ 547688 h 1323975"/>
                <a:gd name="connsiteX13" fmla="*/ 44210 w 1492011"/>
                <a:gd name="connsiteY13" fmla="*/ 500062 h 1323975"/>
                <a:gd name="connsiteX14" fmla="*/ 20398 w 1492011"/>
                <a:gd name="connsiteY14" fmla="*/ 483067 h 1323975"/>
                <a:gd name="connsiteX15" fmla="*/ 206135 w 1492011"/>
                <a:gd name="connsiteY15" fmla="*/ 450056 h 1323975"/>
                <a:gd name="connsiteX16" fmla="*/ 391873 w 1492011"/>
                <a:gd name="connsiteY16" fmla="*/ 440531 h 1323975"/>
                <a:gd name="connsiteX17" fmla="*/ 456166 w 1492011"/>
                <a:gd name="connsiteY17" fmla="*/ 423536 h 1323975"/>
                <a:gd name="connsiteX18" fmla="*/ 410923 w 1492011"/>
                <a:gd name="connsiteY18" fmla="*/ 375911 h 1323975"/>
                <a:gd name="connsiteX19" fmla="*/ 246617 w 1492011"/>
                <a:gd name="connsiteY19" fmla="*/ 338137 h 1323975"/>
                <a:gd name="connsiteX20" fmla="*/ 270429 w 1492011"/>
                <a:gd name="connsiteY20" fmla="*/ 314325 h 1323975"/>
                <a:gd name="connsiteX21" fmla="*/ 375204 w 1492011"/>
                <a:gd name="connsiteY21" fmla="*/ 300038 h 1323975"/>
                <a:gd name="connsiteX22" fmla="*/ 627616 w 1492011"/>
                <a:gd name="connsiteY22" fmla="*/ 295275 h 1323975"/>
                <a:gd name="connsiteX23" fmla="*/ 772873 w 1492011"/>
                <a:gd name="connsiteY23" fmla="*/ 278607 h 1323975"/>
                <a:gd name="connsiteX24" fmla="*/ 768110 w 1492011"/>
                <a:gd name="connsiteY24" fmla="*/ 259556 h 1323975"/>
                <a:gd name="connsiteX25" fmla="*/ 591898 w 1492011"/>
                <a:gd name="connsiteY25" fmla="*/ 235745 h 1323975"/>
                <a:gd name="connsiteX26" fmla="*/ 732391 w 1492011"/>
                <a:gd name="connsiteY26" fmla="*/ 209550 h 1323975"/>
                <a:gd name="connsiteX27" fmla="*/ 972897 w 1492011"/>
                <a:gd name="connsiteY27" fmla="*/ 188119 h 1323975"/>
                <a:gd name="connsiteX28" fmla="*/ 222804 w 1492011"/>
                <a:gd name="connsiteY28" fmla="*/ 126206 h 1323975"/>
                <a:gd name="connsiteX29" fmla="*/ 375204 w 1492011"/>
                <a:gd name="connsiteY29" fmla="*/ 92869 h 1323975"/>
                <a:gd name="connsiteX30" fmla="*/ 256141 w 1492011"/>
                <a:gd name="connsiteY30" fmla="*/ 52388 h 1323975"/>
                <a:gd name="connsiteX31" fmla="*/ 218041 w 1492011"/>
                <a:gd name="connsiteY31" fmla="*/ 38100 h 1323975"/>
                <a:gd name="connsiteX32" fmla="*/ 213279 w 1492011"/>
                <a:gd name="connsiteY32" fmla="*/ 21431 h 1323975"/>
                <a:gd name="connsiteX33" fmla="*/ 296622 w 1492011"/>
                <a:gd name="connsiteY33" fmla="*/ 0 h 1323975"/>
                <a:gd name="connsiteX34" fmla="*/ 1489629 w 1492011"/>
                <a:gd name="connsiteY34" fmla="*/ 64294 h 1323975"/>
                <a:gd name="connsiteX35" fmla="*/ 1492011 w 1492011"/>
                <a:gd name="connsiteY35" fmla="*/ 159544 h 1323975"/>
                <a:gd name="connsiteX36" fmla="*/ 1484866 w 1492011"/>
                <a:gd name="connsiteY36" fmla="*/ 1323975 h 1323975"/>
                <a:gd name="connsiteX0" fmla="*/ 1484866 w 1492011"/>
                <a:gd name="connsiteY0" fmla="*/ 1302544 h 1302544"/>
                <a:gd name="connsiteX1" fmla="*/ 818116 w 1492011"/>
                <a:gd name="connsiteY1" fmla="*/ 1121569 h 1302544"/>
                <a:gd name="connsiteX2" fmla="*/ 306148 w 1492011"/>
                <a:gd name="connsiteY2" fmla="*/ 954882 h 1302544"/>
                <a:gd name="connsiteX3" fmla="*/ 222803 w 1492011"/>
                <a:gd name="connsiteY3" fmla="*/ 904548 h 1302544"/>
                <a:gd name="connsiteX4" fmla="*/ 172797 w 1492011"/>
                <a:gd name="connsiteY4" fmla="*/ 854543 h 1302544"/>
                <a:gd name="connsiteX5" fmla="*/ 208515 w 1492011"/>
                <a:gd name="connsiteY5" fmla="*/ 775961 h 1302544"/>
                <a:gd name="connsiteX6" fmla="*/ 210897 w 1492011"/>
                <a:gd name="connsiteY6" fmla="*/ 742623 h 1302544"/>
                <a:gd name="connsiteX7" fmla="*/ 201372 w 1492011"/>
                <a:gd name="connsiteY7" fmla="*/ 716430 h 1302544"/>
                <a:gd name="connsiteX8" fmla="*/ 232328 w 1492011"/>
                <a:gd name="connsiteY8" fmla="*/ 678330 h 1302544"/>
                <a:gd name="connsiteX9" fmla="*/ 258522 w 1492011"/>
                <a:gd name="connsiteY9" fmla="*/ 668805 h 1302544"/>
                <a:gd name="connsiteX10" fmla="*/ 234709 w 1492011"/>
                <a:gd name="connsiteY10" fmla="*/ 642610 h 1302544"/>
                <a:gd name="connsiteX11" fmla="*/ 137078 w 1492011"/>
                <a:gd name="connsiteY11" fmla="*/ 587842 h 1302544"/>
                <a:gd name="connsiteX12" fmla="*/ 465692 w 1492011"/>
                <a:gd name="connsiteY12" fmla="*/ 526257 h 1302544"/>
                <a:gd name="connsiteX13" fmla="*/ 44210 w 1492011"/>
                <a:gd name="connsiteY13" fmla="*/ 478631 h 1302544"/>
                <a:gd name="connsiteX14" fmla="*/ 20398 w 1492011"/>
                <a:gd name="connsiteY14" fmla="*/ 461636 h 1302544"/>
                <a:gd name="connsiteX15" fmla="*/ 206135 w 1492011"/>
                <a:gd name="connsiteY15" fmla="*/ 428625 h 1302544"/>
                <a:gd name="connsiteX16" fmla="*/ 391873 w 1492011"/>
                <a:gd name="connsiteY16" fmla="*/ 419100 h 1302544"/>
                <a:gd name="connsiteX17" fmla="*/ 456166 w 1492011"/>
                <a:gd name="connsiteY17" fmla="*/ 402105 h 1302544"/>
                <a:gd name="connsiteX18" fmla="*/ 410923 w 1492011"/>
                <a:gd name="connsiteY18" fmla="*/ 354480 h 1302544"/>
                <a:gd name="connsiteX19" fmla="*/ 246617 w 1492011"/>
                <a:gd name="connsiteY19" fmla="*/ 316706 h 1302544"/>
                <a:gd name="connsiteX20" fmla="*/ 270429 w 1492011"/>
                <a:gd name="connsiteY20" fmla="*/ 292894 h 1302544"/>
                <a:gd name="connsiteX21" fmla="*/ 375204 w 1492011"/>
                <a:gd name="connsiteY21" fmla="*/ 278607 h 1302544"/>
                <a:gd name="connsiteX22" fmla="*/ 627616 w 1492011"/>
                <a:gd name="connsiteY22" fmla="*/ 273844 h 1302544"/>
                <a:gd name="connsiteX23" fmla="*/ 772873 w 1492011"/>
                <a:gd name="connsiteY23" fmla="*/ 257176 h 1302544"/>
                <a:gd name="connsiteX24" fmla="*/ 768110 w 1492011"/>
                <a:gd name="connsiteY24" fmla="*/ 238125 h 1302544"/>
                <a:gd name="connsiteX25" fmla="*/ 591898 w 1492011"/>
                <a:gd name="connsiteY25" fmla="*/ 214314 h 1302544"/>
                <a:gd name="connsiteX26" fmla="*/ 732391 w 1492011"/>
                <a:gd name="connsiteY26" fmla="*/ 188119 h 1302544"/>
                <a:gd name="connsiteX27" fmla="*/ 972897 w 1492011"/>
                <a:gd name="connsiteY27" fmla="*/ 166688 h 1302544"/>
                <a:gd name="connsiteX28" fmla="*/ 222804 w 1492011"/>
                <a:gd name="connsiteY28" fmla="*/ 104775 h 1302544"/>
                <a:gd name="connsiteX29" fmla="*/ 375204 w 1492011"/>
                <a:gd name="connsiteY29" fmla="*/ 71438 h 1302544"/>
                <a:gd name="connsiteX30" fmla="*/ 256141 w 1492011"/>
                <a:gd name="connsiteY30" fmla="*/ 30957 h 1302544"/>
                <a:gd name="connsiteX31" fmla="*/ 218041 w 1492011"/>
                <a:gd name="connsiteY31" fmla="*/ 16669 h 1302544"/>
                <a:gd name="connsiteX32" fmla="*/ 213279 w 1492011"/>
                <a:gd name="connsiteY32" fmla="*/ 0 h 1302544"/>
                <a:gd name="connsiteX33" fmla="*/ 1489629 w 1492011"/>
                <a:gd name="connsiteY33" fmla="*/ 42863 h 1302544"/>
                <a:gd name="connsiteX34" fmla="*/ 1492011 w 1492011"/>
                <a:gd name="connsiteY34" fmla="*/ 138113 h 1302544"/>
                <a:gd name="connsiteX35" fmla="*/ 1484866 w 1492011"/>
                <a:gd name="connsiteY35" fmla="*/ 1302544 h 1302544"/>
                <a:gd name="connsiteX0" fmla="*/ 1484866 w 1492011"/>
                <a:gd name="connsiteY0" fmla="*/ 1302544 h 1302544"/>
                <a:gd name="connsiteX1" fmla="*/ 818116 w 1492011"/>
                <a:gd name="connsiteY1" fmla="*/ 1121569 h 1302544"/>
                <a:gd name="connsiteX2" fmla="*/ 306148 w 1492011"/>
                <a:gd name="connsiteY2" fmla="*/ 954882 h 1302544"/>
                <a:gd name="connsiteX3" fmla="*/ 222803 w 1492011"/>
                <a:gd name="connsiteY3" fmla="*/ 904548 h 1302544"/>
                <a:gd name="connsiteX4" fmla="*/ 172797 w 1492011"/>
                <a:gd name="connsiteY4" fmla="*/ 854543 h 1302544"/>
                <a:gd name="connsiteX5" fmla="*/ 208515 w 1492011"/>
                <a:gd name="connsiteY5" fmla="*/ 775961 h 1302544"/>
                <a:gd name="connsiteX6" fmla="*/ 210897 w 1492011"/>
                <a:gd name="connsiteY6" fmla="*/ 742623 h 1302544"/>
                <a:gd name="connsiteX7" fmla="*/ 201372 w 1492011"/>
                <a:gd name="connsiteY7" fmla="*/ 716430 h 1302544"/>
                <a:gd name="connsiteX8" fmla="*/ 232328 w 1492011"/>
                <a:gd name="connsiteY8" fmla="*/ 678330 h 1302544"/>
                <a:gd name="connsiteX9" fmla="*/ 258522 w 1492011"/>
                <a:gd name="connsiteY9" fmla="*/ 668805 h 1302544"/>
                <a:gd name="connsiteX10" fmla="*/ 234709 w 1492011"/>
                <a:gd name="connsiteY10" fmla="*/ 642610 h 1302544"/>
                <a:gd name="connsiteX11" fmla="*/ 137078 w 1492011"/>
                <a:gd name="connsiteY11" fmla="*/ 587842 h 1302544"/>
                <a:gd name="connsiteX12" fmla="*/ 465692 w 1492011"/>
                <a:gd name="connsiteY12" fmla="*/ 526257 h 1302544"/>
                <a:gd name="connsiteX13" fmla="*/ 44210 w 1492011"/>
                <a:gd name="connsiteY13" fmla="*/ 478631 h 1302544"/>
                <a:gd name="connsiteX14" fmla="*/ 20398 w 1492011"/>
                <a:gd name="connsiteY14" fmla="*/ 461636 h 1302544"/>
                <a:gd name="connsiteX15" fmla="*/ 206135 w 1492011"/>
                <a:gd name="connsiteY15" fmla="*/ 428625 h 1302544"/>
                <a:gd name="connsiteX16" fmla="*/ 391873 w 1492011"/>
                <a:gd name="connsiteY16" fmla="*/ 419100 h 1302544"/>
                <a:gd name="connsiteX17" fmla="*/ 456166 w 1492011"/>
                <a:gd name="connsiteY17" fmla="*/ 402105 h 1302544"/>
                <a:gd name="connsiteX18" fmla="*/ 410923 w 1492011"/>
                <a:gd name="connsiteY18" fmla="*/ 354480 h 1302544"/>
                <a:gd name="connsiteX19" fmla="*/ 246617 w 1492011"/>
                <a:gd name="connsiteY19" fmla="*/ 316706 h 1302544"/>
                <a:gd name="connsiteX20" fmla="*/ 270429 w 1492011"/>
                <a:gd name="connsiteY20" fmla="*/ 292894 h 1302544"/>
                <a:gd name="connsiteX21" fmla="*/ 375204 w 1492011"/>
                <a:gd name="connsiteY21" fmla="*/ 278607 h 1302544"/>
                <a:gd name="connsiteX22" fmla="*/ 627616 w 1492011"/>
                <a:gd name="connsiteY22" fmla="*/ 273844 h 1302544"/>
                <a:gd name="connsiteX23" fmla="*/ 772873 w 1492011"/>
                <a:gd name="connsiteY23" fmla="*/ 257176 h 1302544"/>
                <a:gd name="connsiteX24" fmla="*/ 768110 w 1492011"/>
                <a:gd name="connsiteY24" fmla="*/ 238125 h 1302544"/>
                <a:gd name="connsiteX25" fmla="*/ 591898 w 1492011"/>
                <a:gd name="connsiteY25" fmla="*/ 214314 h 1302544"/>
                <a:gd name="connsiteX26" fmla="*/ 732391 w 1492011"/>
                <a:gd name="connsiteY26" fmla="*/ 188119 h 1302544"/>
                <a:gd name="connsiteX27" fmla="*/ 972897 w 1492011"/>
                <a:gd name="connsiteY27" fmla="*/ 166688 h 1302544"/>
                <a:gd name="connsiteX28" fmla="*/ 375204 w 1492011"/>
                <a:gd name="connsiteY28" fmla="*/ 71438 h 1302544"/>
                <a:gd name="connsiteX29" fmla="*/ 256141 w 1492011"/>
                <a:gd name="connsiteY29" fmla="*/ 30957 h 1302544"/>
                <a:gd name="connsiteX30" fmla="*/ 218041 w 1492011"/>
                <a:gd name="connsiteY30" fmla="*/ 16669 h 1302544"/>
                <a:gd name="connsiteX31" fmla="*/ 213279 w 1492011"/>
                <a:gd name="connsiteY31" fmla="*/ 0 h 1302544"/>
                <a:gd name="connsiteX32" fmla="*/ 1489629 w 1492011"/>
                <a:gd name="connsiteY32" fmla="*/ 42863 h 1302544"/>
                <a:gd name="connsiteX33" fmla="*/ 1492011 w 1492011"/>
                <a:gd name="connsiteY33" fmla="*/ 138113 h 1302544"/>
                <a:gd name="connsiteX34" fmla="*/ 1484866 w 1492011"/>
                <a:gd name="connsiteY34" fmla="*/ 1302544 h 1302544"/>
                <a:gd name="connsiteX0" fmla="*/ 1484866 w 1492011"/>
                <a:gd name="connsiteY0" fmla="*/ 1302544 h 1302544"/>
                <a:gd name="connsiteX1" fmla="*/ 818116 w 1492011"/>
                <a:gd name="connsiteY1" fmla="*/ 1121569 h 1302544"/>
                <a:gd name="connsiteX2" fmla="*/ 306148 w 1492011"/>
                <a:gd name="connsiteY2" fmla="*/ 954882 h 1302544"/>
                <a:gd name="connsiteX3" fmla="*/ 222803 w 1492011"/>
                <a:gd name="connsiteY3" fmla="*/ 904548 h 1302544"/>
                <a:gd name="connsiteX4" fmla="*/ 172797 w 1492011"/>
                <a:gd name="connsiteY4" fmla="*/ 854543 h 1302544"/>
                <a:gd name="connsiteX5" fmla="*/ 208515 w 1492011"/>
                <a:gd name="connsiteY5" fmla="*/ 775961 h 1302544"/>
                <a:gd name="connsiteX6" fmla="*/ 210897 w 1492011"/>
                <a:gd name="connsiteY6" fmla="*/ 742623 h 1302544"/>
                <a:gd name="connsiteX7" fmla="*/ 201372 w 1492011"/>
                <a:gd name="connsiteY7" fmla="*/ 716430 h 1302544"/>
                <a:gd name="connsiteX8" fmla="*/ 232328 w 1492011"/>
                <a:gd name="connsiteY8" fmla="*/ 678330 h 1302544"/>
                <a:gd name="connsiteX9" fmla="*/ 258522 w 1492011"/>
                <a:gd name="connsiteY9" fmla="*/ 668805 h 1302544"/>
                <a:gd name="connsiteX10" fmla="*/ 234709 w 1492011"/>
                <a:gd name="connsiteY10" fmla="*/ 642610 h 1302544"/>
                <a:gd name="connsiteX11" fmla="*/ 137078 w 1492011"/>
                <a:gd name="connsiteY11" fmla="*/ 587842 h 1302544"/>
                <a:gd name="connsiteX12" fmla="*/ 465692 w 1492011"/>
                <a:gd name="connsiteY12" fmla="*/ 526257 h 1302544"/>
                <a:gd name="connsiteX13" fmla="*/ 44210 w 1492011"/>
                <a:gd name="connsiteY13" fmla="*/ 478631 h 1302544"/>
                <a:gd name="connsiteX14" fmla="*/ 20398 w 1492011"/>
                <a:gd name="connsiteY14" fmla="*/ 461636 h 1302544"/>
                <a:gd name="connsiteX15" fmla="*/ 206135 w 1492011"/>
                <a:gd name="connsiteY15" fmla="*/ 428625 h 1302544"/>
                <a:gd name="connsiteX16" fmla="*/ 391873 w 1492011"/>
                <a:gd name="connsiteY16" fmla="*/ 419100 h 1302544"/>
                <a:gd name="connsiteX17" fmla="*/ 456166 w 1492011"/>
                <a:gd name="connsiteY17" fmla="*/ 402105 h 1302544"/>
                <a:gd name="connsiteX18" fmla="*/ 410923 w 1492011"/>
                <a:gd name="connsiteY18" fmla="*/ 354480 h 1302544"/>
                <a:gd name="connsiteX19" fmla="*/ 246617 w 1492011"/>
                <a:gd name="connsiteY19" fmla="*/ 316706 h 1302544"/>
                <a:gd name="connsiteX20" fmla="*/ 270429 w 1492011"/>
                <a:gd name="connsiteY20" fmla="*/ 292894 h 1302544"/>
                <a:gd name="connsiteX21" fmla="*/ 375204 w 1492011"/>
                <a:gd name="connsiteY21" fmla="*/ 278607 h 1302544"/>
                <a:gd name="connsiteX22" fmla="*/ 627616 w 1492011"/>
                <a:gd name="connsiteY22" fmla="*/ 273844 h 1302544"/>
                <a:gd name="connsiteX23" fmla="*/ 772873 w 1492011"/>
                <a:gd name="connsiteY23" fmla="*/ 257176 h 1302544"/>
                <a:gd name="connsiteX24" fmla="*/ 768110 w 1492011"/>
                <a:gd name="connsiteY24" fmla="*/ 238125 h 1302544"/>
                <a:gd name="connsiteX25" fmla="*/ 591898 w 1492011"/>
                <a:gd name="connsiteY25" fmla="*/ 214314 h 1302544"/>
                <a:gd name="connsiteX26" fmla="*/ 732391 w 1492011"/>
                <a:gd name="connsiteY26" fmla="*/ 188119 h 1302544"/>
                <a:gd name="connsiteX27" fmla="*/ 972897 w 1492011"/>
                <a:gd name="connsiteY27" fmla="*/ 166688 h 1302544"/>
                <a:gd name="connsiteX28" fmla="*/ 256141 w 1492011"/>
                <a:gd name="connsiteY28" fmla="*/ 30957 h 1302544"/>
                <a:gd name="connsiteX29" fmla="*/ 218041 w 1492011"/>
                <a:gd name="connsiteY29" fmla="*/ 16669 h 1302544"/>
                <a:gd name="connsiteX30" fmla="*/ 213279 w 1492011"/>
                <a:gd name="connsiteY30" fmla="*/ 0 h 1302544"/>
                <a:gd name="connsiteX31" fmla="*/ 1489629 w 1492011"/>
                <a:gd name="connsiteY31" fmla="*/ 42863 h 1302544"/>
                <a:gd name="connsiteX32" fmla="*/ 1492011 w 1492011"/>
                <a:gd name="connsiteY32" fmla="*/ 138113 h 1302544"/>
                <a:gd name="connsiteX33" fmla="*/ 1484866 w 1492011"/>
                <a:gd name="connsiteY33" fmla="*/ 1302544 h 1302544"/>
                <a:gd name="connsiteX0" fmla="*/ 1484866 w 1492011"/>
                <a:gd name="connsiteY0" fmla="*/ 1302544 h 1302544"/>
                <a:gd name="connsiteX1" fmla="*/ 818116 w 1492011"/>
                <a:gd name="connsiteY1" fmla="*/ 1121569 h 1302544"/>
                <a:gd name="connsiteX2" fmla="*/ 306148 w 1492011"/>
                <a:gd name="connsiteY2" fmla="*/ 954882 h 1302544"/>
                <a:gd name="connsiteX3" fmla="*/ 222803 w 1492011"/>
                <a:gd name="connsiteY3" fmla="*/ 904548 h 1302544"/>
                <a:gd name="connsiteX4" fmla="*/ 172797 w 1492011"/>
                <a:gd name="connsiteY4" fmla="*/ 854543 h 1302544"/>
                <a:gd name="connsiteX5" fmla="*/ 208515 w 1492011"/>
                <a:gd name="connsiteY5" fmla="*/ 775961 h 1302544"/>
                <a:gd name="connsiteX6" fmla="*/ 210897 w 1492011"/>
                <a:gd name="connsiteY6" fmla="*/ 742623 h 1302544"/>
                <a:gd name="connsiteX7" fmla="*/ 201372 w 1492011"/>
                <a:gd name="connsiteY7" fmla="*/ 716430 h 1302544"/>
                <a:gd name="connsiteX8" fmla="*/ 232328 w 1492011"/>
                <a:gd name="connsiteY8" fmla="*/ 678330 h 1302544"/>
                <a:gd name="connsiteX9" fmla="*/ 258522 w 1492011"/>
                <a:gd name="connsiteY9" fmla="*/ 668805 h 1302544"/>
                <a:gd name="connsiteX10" fmla="*/ 234709 w 1492011"/>
                <a:gd name="connsiteY10" fmla="*/ 642610 h 1302544"/>
                <a:gd name="connsiteX11" fmla="*/ 137078 w 1492011"/>
                <a:gd name="connsiteY11" fmla="*/ 587842 h 1302544"/>
                <a:gd name="connsiteX12" fmla="*/ 465692 w 1492011"/>
                <a:gd name="connsiteY12" fmla="*/ 526257 h 1302544"/>
                <a:gd name="connsiteX13" fmla="*/ 44210 w 1492011"/>
                <a:gd name="connsiteY13" fmla="*/ 478631 h 1302544"/>
                <a:gd name="connsiteX14" fmla="*/ 20398 w 1492011"/>
                <a:gd name="connsiteY14" fmla="*/ 461636 h 1302544"/>
                <a:gd name="connsiteX15" fmla="*/ 206135 w 1492011"/>
                <a:gd name="connsiteY15" fmla="*/ 428625 h 1302544"/>
                <a:gd name="connsiteX16" fmla="*/ 391873 w 1492011"/>
                <a:gd name="connsiteY16" fmla="*/ 419100 h 1302544"/>
                <a:gd name="connsiteX17" fmla="*/ 456166 w 1492011"/>
                <a:gd name="connsiteY17" fmla="*/ 402105 h 1302544"/>
                <a:gd name="connsiteX18" fmla="*/ 410923 w 1492011"/>
                <a:gd name="connsiteY18" fmla="*/ 354480 h 1302544"/>
                <a:gd name="connsiteX19" fmla="*/ 246617 w 1492011"/>
                <a:gd name="connsiteY19" fmla="*/ 316706 h 1302544"/>
                <a:gd name="connsiteX20" fmla="*/ 270429 w 1492011"/>
                <a:gd name="connsiteY20" fmla="*/ 292894 h 1302544"/>
                <a:gd name="connsiteX21" fmla="*/ 375204 w 1492011"/>
                <a:gd name="connsiteY21" fmla="*/ 278607 h 1302544"/>
                <a:gd name="connsiteX22" fmla="*/ 627616 w 1492011"/>
                <a:gd name="connsiteY22" fmla="*/ 273844 h 1302544"/>
                <a:gd name="connsiteX23" fmla="*/ 772873 w 1492011"/>
                <a:gd name="connsiteY23" fmla="*/ 257176 h 1302544"/>
                <a:gd name="connsiteX24" fmla="*/ 768110 w 1492011"/>
                <a:gd name="connsiteY24" fmla="*/ 238125 h 1302544"/>
                <a:gd name="connsiteX25" fmla="*/ 591898 w 1492011"/>
                <a:gd name="connsiteY25" fmla="*/ 214314 h 1302544"/>
                <a:gd name="connsiteX26" fmla="*/ 732391 w 1492011"/>
                <a:gd name="connsiteY26" fmla="*/ 188119 h 1302544"/>
                <a:gd name="connsiteX27" fmla="*/ 972897 w 1492011"/>
                <a:gd name="connsiteY27" fmla="*/ 166688 h 1302544"/>
                <a:gd name="connsiteX28" fmla="*/ 218041 w 1492011"/>
                <a:gd name="connsiteY28" fmla="*/ 16669 h 1302544"/>
                <a:gd name="connsiteX29" fmla="*/ 213279 w 1492011"/>
                <a:gd name="connsiteY29" fmla="*/ 0 h 1302544"/>
                <a:gd name="connsiteX30" fmla="*/ 1489629 w 1492011"/>
                <a:gd name="connsiteY30" fmla="*/ 42863 h 1302544"/>
                <a:gd name="connsiteX31" fmla="*/ 1492011 w 1492011"/>
                <a:gd name="connsiteY31" fmla="*/ 138113 h 1302544"/>
                <a:gd name="connsiteX32" fmla="*/ 1484866 w 1492011"/>
                <a:gd name="connsiteY32" fmla="*/ 1302544 h 1302544"/>
                <a:gd name="connsiteX0" fmla="*/ 1484866 w 1492011"/>
                <a:gd name="connsiteY0" fmla="*/ 1302544 h 1302544"/>
                <a:gd name="connsiteX1" fmla="*/ 818116 w 1492011"/>
                <a:gd name="connsiteY1" fmla="*/ 1121569 h 1302544"/>
                <a:gd name="connsiteX2" fmla="*/ 306148 w 1492011"/>
                <a:gd name="connsiteY2" fmla="*/ 954882 h 1302544"/>
                <a:gd name="connsiteX3" fmla="*/ 222803 w 1492011"/>
                <a:gd name="connsiteY3" fmla="*/ 904548 h 1302544"/>
                <a:gd name="connsiteX4" fmla="*/ 172797 w 1492011"/>
                <a:gd name="connsiteY4" fmla="*/ 854543 h 1302544"/>
                <a:gd name="connsiteX5" fmla="*/ 208515 w 1492011"/>
                <a:gd name="connsiteY5" fmla="*/ 775961 h 1302544"/>
                <a:gd name="connsiteX6" fmla="*/ 210897 w 1492011"/>
                <a:gd name="connsiteY6" fmla="*/ 742623 h 1302544"/>
                <a:gd name="connsiteX7" fmla="*/ 201372 w 1492011"/>
                <a:gd name="connsiteY7" fmla="*/ 716430 h 1302544"/>
                <a:gd name="connsiteX8" fmla="*/ 232328 w 1492011"/>
                <a:gd name="connsiteY8" fmla="*/ 678330 h 1302544"/>
                <a:gd name="connsiteX9" fmla="*/ 258522 w 1492011"/>
                <a:gd name="connsiteY9" fmla="*/ 668805 h 1302544"/>
                <a:gd name="connsiteX10" fmla="*/ 234709 w 1492011"/>
                <a:gd name="connsiteY10" fmla="*/ 642610 h 1302544"/>
                <a:gd name="connsiteX11" fmla="*/ 137078 w 1492011"/>
                <a:gd name="connsiteY11" fmla="*/ 587842 h 1302544"/>
                <a:gd name="connsiteX12" fmla="*/ 465692 w 1492011"/>
                <a:gd name="connsiteY12" fmla="*/ 526257 h 1302544"/>
                <a:gd name="connsiteX13" fmla="*/ 44210 w 1492011"/>
                <a:gd name="connsiteY13" fmla="*/ 478631 h 1302544"/>
                <a:gd name="connsiteX14" fmla="*/ 20398 w 1492011"/>
                <a:gd name="connsiteY14" fmla="*/ 461636 h 1302544"/>
                <a:gd name="connsiteX15" fmla="*/ 206135 w 1492011"/>
                <a:gd name="connsiteY15" fmla="*/ 428625 h 1302544"/>
                <a:gd name="connsiteX16" fmla="*/ 391873 w 1492011"/>
                <a:gd name="connsiteY16" fmla="*/ 419100 h 1302544"/>
                <a:gd name="connsiteX17" fmla="*/ 456166 w 1492011"/>
                <a:gd name="connsiteY17" fmla="*/ 402105 h 1302544"/>
                <a:gd name="connsiteX18" fmla="*/ 410923 w 1492011"/>
                <a:gd name="connsiteY18" fmla="*/ 354480 h 1302544"/>
                <a:gd name="connsiteX19" fmla="*/ 246617 w 1492011"/>
                <a:gd name="connsiteY19" fmla="*/ 316706 h 1302544"/>
                <a:gd name="connsiteX20" fmla="*/ 270429 w 1492011"/>
                <a:gd name="connsiteY20" fmla="*/ 292894 h 1302544"/>
                <a:gd name="connsiteX21" fmla="*/ 375204 w 1492011"/>
                <a:gd name="connsiteY21" fmla="*/ 278607 h 1302544"/>
                <a:gd name="connsiteX22" fmla="*/ 627616 w 1492011"/>
                <a:gd name="connsiteY22" fmla="*/ 273844 h 1302544"/>
                <a:gd name="connsiteX23" fmla="*/ 772873 w 1492011"/>
                <a:gd name="connsiteY23" fmla="*/ 257176 h 1302544"/>
                <a:gd name="connsiteX24" fmla="*/ 768110 w 1492011"/>
                <a:gd name="connsiteY24" fmla="*/ 238125 h 1302544"/>
                <a:gd name="connsiteX25" fmla="*/ 591898 w 1492011"/>
                <a:gd name="connsiteY25" fmla="*/ 214314 h 1302544"/>
                <a:gd name="connsiteX26" fmla="*/ 732391 w 1492011"/>
                <a:gd name="connsiteY26" fmla="*/ 188119 h 1302544"/>
                <a:gd name="connsiteX27" fmla="*/ 972897 w 1492011"/>
                <a:gd name="connsiteY27" fmla="*/ 166688 h 1302544"/>
                <a:gd name="connsiteX28" fmla="*/ 213279 w 1492011"/>
                <a:gd name="connsiteY28" fmla="*/ 0 h 1302544"/>
                <a:gd name="connsiteX29" fmla="*/ 1489629 w 1492011"/>
                <a:gd name="connsiteY29" fmla="*/ 42863 h 1302544"/>
                <a:gd name="connsiteX30" fmla="*/ 1492011 w 1492011"/>
                <a:gd name="connsiteY30" fmla="*/ 138113 h 1302544"/>
                <a:gd name="connsiteX31" fmla="*/ 1484866 w 1492011"/>
                <a:gd name="connsiteY31" fmla="*/ 1302544 h 1302544"/>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489629 w 1492011"/>
                <a:gd name="connsiteY28" fmla="*/ 0 h 1259681"/>
                <a:gd name="connsiteX29" fmla="*/ 1492011 w 1492011"/>
                <a:gd name="connsiteY29" fmla="*/ 95250 h 1259681"/>
                <a:gd name="connsiteX30" fmla="*/ 1484866 w 1492011"/>
                <a:gd name="connsiteY30"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489629 w 1492011"/>
                <a:gd name="connsiteY29" fmla="*/ 0 h 1259681"/>
                <a:gd name="connsiteX30" fmla="*/ 1492011 w 1492011"/>
                <a:gd name="connsiteY30" fmla="*/ 95250 h 1259681"/>
                <a:gd name="connsiteX31" fmla="*/ 1484866 w 1492011"/>
                <a:gd name="connsiteY31"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122916 w 1492011"/>
                <a:gd name="connsiteY29" fmla="*/ 44912 h 1259681"/>
                <a:gd name="connsiteX30" fmla="*/ 1489629 w 1492011"/>
                <a:gd name="connsiteY30" fmla="*/ 0 h 1259681"/>
                <a:gd name="connsiteX31" fmla="*/ 1492011 w 1492011"/>
                <a:gd name="connsiteY31" fmla="*/ 95250 h 1259681"/>
                <a:gd name="connsiteX32" fmla="*/ 1484866 w 1492011"/>
                <a:gd name="connsiteY32"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122916 w 1492011"/>
                <a:gd name="connsiteY29" fmla="*/ 44912 h 1259681"/>
                <a:gd name="connsiteX30" fmla="*/ 1322941 w 1492011"/>
                <a:gd name="connsiteY30" fmla="*/ 33005 h 1259681"/>
                <a:gd name="connsiteX31" fmla="*/ 1489629 w 1492011"/>
                <a:gd name="connsiteY31" fmla="*/ 0 h 1259681"/>
                <a:gd name="connsiteX32" fmla="*/ 1492011 w 1492011"/>
                <a:gd name="connsiteY32" fmla="*/ 95250 h 1259681"/>
                <a:gd name="connsiteX33" fmla="*/ 1484866 w 1492011"/>
                <a:gd name="connsiteY33"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122916 w 1492011"/>
                <a:gd name="connsiteY29" fmla="*/ 44912 h 1259681"/>
                <a:gd name="connsiteX30" fmla="*/ 1322941 w 1492011"/>
                <a:gd name="connsiteY30" fmla="*/ 33005 h 1259681"/>
                <a:gd name="connsiteX31" fmla="*/ 1422954 w 1492011"/>
                <a:gd name="connsiteY31" fmla="*/ 25862 h 1259681"/>
                <a:gd name="connsiteX32" fmla="*/ 1489629 w 1492011"/>
                <a:gd name="connsiteY32" fmla="*/ 0 h 1259681"/>
                <a:gd name="connsiteX33" fmla="*/ 1492011 w 1492011"/>
                <a:gd name="connsiteY33" fmla="*/ 95250 h 1259681"/>
                <a:gd name="connsiteX34" fmla="*/ 1484866 w 1492011"/>
                <a:gd name="connsiteY34"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122916 w 1492011"/>
                <a:gd name="connsiteY29" fmla="*/ 44912 h 1259681"/>
                <a:gd name="connsiteX30" fmla="*/ 1322941 w 1492011"/>
                <a:gd name="connsiteY30" fmla="*/ 33005 h 1259681"/>
                <a:gd name="connsiteX31" fmla="*/ 1422954 w 1492011"/>
                <a:gd name="connsiteY31" fmla="*/ 25862 h 1259681"/>
                <a:gd name="connsiteX32" fmla="*/ 1489629 w 1492011"/>
                <a:gd name="connsiteY32" fmla="*/ 0 h 1259681"/>
                <a:gd name="connsiteX33" fmla="*/ 1492011 w 1492011"/>
                <a:gd name="connsiteY33" fmla="*/ 95250 h 1259681"/>
                <a:gd name="connsiteX34" fmla="*/ 1484866 w 1492011"/>
                <a:gd name="connsiteY34" fmla="*/ 1259681 h 1259681"/>
                <a:gd name="connsiteX0" fmla="*/ 1484866 w 1492011"/>
                <a:gd name="connsiteY0" fmla="*/ 1259681 h 1259681"/>
                <a:gd name="connsiteX1" fmla="*/ 818116 w 1492011"/>
                <a:gd name="connsiteY1" fmla="*/ 1078706 h 1259681"/>
                <a:gd name="connsiteX2" fmla="*/ 306148 w 1492011"/>
                <a:gd name="connsiteY2" fmla="*/ 912019 h 1259681"/>
                <a:gd name="connsiteX3" fmla="*/ 222803 w 1492011"/>
                <a:gd name="connsiteY3" fmla="*/ 861685 h 1259681"/>
                <a:gd name="connsiteX4" fmla="*/ 172797 w 1492011"/>
                <a:gd name="connsiteY4" fmla="*/ 811680 h 1259681"/>
                <a:gd name="connsiteX5" fmla="*/ 208515 w 1492011"/>
                <a:gd name="connsiteY5" fmla="*/ 733098 h 1259681"/>
                <a:gd name="connsiteX6" fmla="*/ 210897 w 1492011"/>
                <a:gd name="connsiteY6" fmla="*/ 699760 h 1259681"/>
                <a:gd name="connsiteX7" fmla="*/ 201372 w 1492011"/>
                <a:gd name="connsiteY7" fmla="*/ 673567 h 1259681"/>
                <a:gd name="connsiteX8" fmla="*/ 232328 w 1492011"/>
                <a:gd name="connsiteY8" fmla="*/ 635467 h 1259681"/>
                <a:gd name="connsiteX9" fmla="*/ 258522 w 1492011"/>
                <a:gd name="connsiteY9" fmla="*/ 625942 h 1259681"/>
                <a:gd name="connsiteX10" fmla="*/ 234709 w 1492011"/>
                <a:gd name="connsiteY10" fmla="*/ 599747 h 1259681"/>
                <a:gd name="connsiteX11" fmla="*/ 137078 w 1492011"/>
                <a:gd name="connsiteY11" fmla="*/ 544979 h 1259681"/>
                <a:gd name="connsiteX12" fmla="*/ 465692 w 1492011"/>
                <a:gd name="connsiteY12" fmla="*/ 483394 h 1259681"/>
                <a:gd name="connsiteX13" fmla="*/ 44210 w 1492011"/>
                <a:gd name="connsiteY13" fmla="*/ 435768 h 1259681"/>
                <a:gd name="connsiteX14" fmla="*/ 20398 w 1492011"/>
                <a:gd name="connsiteY14" fmla="*/ 418773 h 1259681"/>
                <a:gd name="connsiteX15" fmla="*/ 206135 w 1492011"/>
                <a:gd name="connsiteY15" fmla="*/ 385762 h 1259681"/>
                <a:gd name="connsiteX16" fmla="*/ 391873 w 1492011"/>
                <a:gd name="connsiteY16" fmla="*/ 376237 h 1259681"/>
                <a:gd name="connsiteX17" fmla="*/ 456166 w 1492011"/>
                <a:gd name="connsiteY17" fmla="*/ 359242 h 1259681"/>
                <a:gd name="connsiteX18" fmla="*/ 410923 w 1492011"/>
                <a:gd name="connsiteY18" fmla="*/ 311617 h 1259681"/>
                <a:gd name="connsiteX19" fmla="*/ 246617 w 1492011"/>
                <a:gd name="connsiteY19" fmla="*/ 273843 h 1259681"/>
                <a:gd name="connsiteX20" fmla="*/ 270429 w 1492011"/>
                <a:gd name="connsiteY20" fmla="*/ 250031 h 1259681"/>
                <a:gd name="connsiteX21" fmla="*/ 375204 w 1492011"/>
                <a:gd name="connsiteY21" fmla="*/ 235744 h 1259681"/>
                <a:gd name="connsiteX22" fmla="*/ 627616 w 1492011"/>
                <a:gd name="connsiteY22" fmla="*/ 230981 h 1259681"/>
                <a:gd name="connsiteX23" fmla="*/ 772873 w 1492011"/>
                <a:gd name="connsiteY23" fmla="*/ 214313 h 1259681"/>
                <a:gd name="connsiteX24" fmla="*/ 768110 w 1492011"/>
                <a:gd name="connsiteY24" fmla="*/ 195262 h 1259681"/>
                <a:gd name="connsiteX25" fmla="*/ 591898 w 1492011"/>
                <a:gd name="connsiteY25" fmla="*/ 171451 h 1259681"/>
                <a:gd name="connsiteX26" fmla="*/ 732391 w 1492011"/>
                <a:gd name="connsiteY26" fmla="*/ 145256 h 1259681"/>
                <a:gd name="connsiteX27" fmla="*/ 972897 w 1492011"/>
                <a:gd name="connsiteY27" fmla="*/ 123825 h 1259681"/>
                <a:gd name="connsiteX28" fmla="*/ 1077673 w 1492011"/>
                <a:gd name="connsiteY28" fmla="*/ 83012 h 1259681"/>
                <a:gd name="connsiteX29" fmla="*/ 1122916 w 1492011"/>
                <a:gd name="connsiteY29" fmla="*/ 44912 h 1259681"/>
                <a:gd name="connsiteX30" fmla="*/ 1322941 w 1492011"/>
                <a:gd name="connsiteY30" fmla="*/ 33005 h 1259681"/>
                <a:gd name="connsiteX31" fmla="*/ 1422954 w 1492011"/>
                <a:gd name="connsiteY31" fmla="*/ 25862 h 1259681"/>
                <a:gd name="connsiteX32" fmla="*/ 1489629 w 1492011"/>
                <a:gd name="connsiteY32" fmla="*/ 0 h 1259681"/>
                <a:gd name="connsiteX33" fmla="*/ 1492011 w 1492011"/>
                <a:gd name="connsiteY33" fmla="*/ 95250 h 1259681"/>
                <a:gd name="connsiteX34" fmla="*/ 1484866 w 1492011"/>
                <a:gd name="connsiteY34" fmla="*/ 1259681 h 1259681"/>
                <a:gd name="connsiteX0" fmla="*/ 1494391 w 1494391"/>
                <a:gd name="connsiteY0" fmla="*/ 1259681 h 1259681"/>
                <a:gd name="connsiteX1" fmla="*/ 818116 w 1494391"/>
                <a:gd name="connsiteY1" fmla="*/ 1078706 h 1259681"/>
                <a:gd name="connsiteX2" fmla="*/ 306148 w 1494391"/>
                <a:gd name="connsiteY2" fmla="*/ 912019 h 1259681"/>
                <a:gd name="connsiteX3" fmla="*/ 222803 w 1494391"/>
                <a:gd name="connsiteY3" fmla="*/ 861685 h 1259681"/>
                <a:gd name="connsiteX4" fmla="*/ 172797 w 1494391"/>
                <a:gd name="connsiteY4" fmla="*/ 811680 h 1259681"/>
                <a:gd name="connsiteX5" fmla="*/ 208515 w 1494391"/>
                <a:gd name="connsiteY5" fmla="*/ 733098 h 1259681"/>
                <a:gd name="connsiteX6" fmla="*/ 210897 w 1494391"/>
                <a:gd name="connsiteY6" fmla="*/ 699760 h 1259681"/>
                <a:gd name="connsiteX7" fmla="*/ 201372 w 1494391"/>
                <a:gd name="connsiteY7" fmla="*/ 673567 h 1259681"/>
                <a:gd name="connsiteX8" fmla="*/ 232328 w 1494391"/>
                <a:gd name="connsiteY8" fmla="*/ 635467 h 1259681"/>
                <a:gd name="connsiteX9" fmla="*/ 258522 w 1494391"/>
                <a:gd name="connsiteY9" fmla="*/ 625942 h 1259681"/>
                <a:gd name="connsiteX10" fmla="*/ 234709 w 1494391"/>
                <a:gd name="connsiteY10" fmla="*/ 599747 h 1259681"/>
                <a:gd name="connsiteX11" fmla="*/ 137078 w 1494391"/>
                <a:gd name="connsiteY11" fmla="*/ 544979 h 1259681"/>
                <a:gd name="connsiteX12" fmla="*/ 465692 w 1494391"/>
                <a:gd name="connsiteY12" fmla="*/ 483394 h 1259681"/>
                <a:gd name="connsiteX13" fmla="*/ 44210 w 1494391"/>
                <a:gd name="connsiteY13" fmla="*/ 435768 h 1259681"/>
                <a:gd name="connsiteX14" fmla="*/ 20398 w 1494391"/>
                <a:gd name="connsiteY14" fmla="*/ 418773 h 1259681"/>
                <a:gd name="connsiteX15" fmla="*/ 206135 w 1494391"/>
                <a:gd name="connsiteY15" fmla="*/ 385762 h 1259681"/>
                <a:gd name="connsiteX16" fmla="*/ 391873 w 1494391"/>
                <a:gd name="connsiteY16" fmla="*/ 376237 h 1259681"/>
                <a:gd name="connsiteX17" fmla="*/ 456166 w 1494391"/>
                <a:gd name="connsiteY17" fmla="*/ 359242 h 1259681"/>
                <a:gd name="connsiteX18" fmla="*/ 410923 w 1494391"/>
                <a:gd name="connsiteY18" fmla="*/ 311617 h 1259681"/>
                <a:gd name="connsiteX19" fmla="*/ 246617 w 1494391"/>
                <a:gd name="connsiteY19" fmla="*/ 273843 h 1259681"/>
                <a:gd name="connsiteX20" fmla="*/ 270429 w 1494391"/>
                <a:gd name="connsiteY20" fmla="*/ 250031 h 1259681"/>
                <a:gd name="connsiteX21" fmla="*/ 375204 w 1494391"/>
                <a:gd name="connsiteY21" fmla="*/ 235744 h 1259681"/>
                <a:gd name="connsiteX22" fmla="*/ 627616 w 1494391"/>
                <a:gd name="connsiteY22" fmla="*/ 230981 h 1259681"/>
                <a:gd name="connsiteX23" fmla="*/ 772873 w 1494391"/>
                <a:gd name="connsiteY23" fmla="*/ 214313 h 1259681"/>
                <a:gd name="connsiteX24" fmla="*/ 768110 w 1494391"/>
                <a:gd name="connsiteY24" fmla="*/ 195262 h 1259681"/>
                <a:gd name="connsiteX25" fmla="*/ 591898 w 1494391"/>
                <a:gd name="connsiteY25" fmla="*/ 171451 h 1259681"/>
                <a:gd name="connsiteX26" fmla="*/ 732391 w 1494391"/>
                <a:gd name="connsiteY26" fmla="*/ 145256 h 1259681"/>
                <a:gd name="connsiteX27" fmla="*/ 972897 w 1494391"/>
                <a:gd name="connsiteY27" fmla="*/ 123825 h 1259681"/>
                <a:gd name="connsiteX28" fmla="*/ 1077673 w 1494391"/>
                <a:gd name="connsiteY28" fmla="*/ 83012 h 1259681"/>
                <a:gd name="connsiteX29" fmla="*/ 1122916 w 1494391"/>
                <a:gd name="connsiteY29" fmla="*/ 44912 h 1259681"/>
                <a:gd name="connsiteX30" fmla="*/ 1322941 w 1494391"/>
                <a:gd name="connsiteY30" fmla="*/ 33005 h 1259681"/>
                <a:gd name="connsiteX31" fmla="*/ 1422954 w 1494391"/>
                <a:gd name="connsiteY31" fmla="*/ 25862 h 1259681"/>
                <a:gd name="connsiteX32" fmla="*/ 1489629 w 1494391"/>
                <a:gd name="connsiteY32" fmla="*/ 0 h 1259681"/>
                <a:gd name="connsiteX33" fmla="*/ 1492011 w 1494391"/>
                <a:gd name="connsiteY33" fmla="*/ 95250 h 1259681"/>
                <a:gd name="connsiteX34" fmla="*/ 1494391 w 1494391"/>
                <a:gd name="connsiteY34" fmla="*/ 1259681 h 12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94391" h="1259681">
                  <a:moveTo>
                    <a:pt x="1494391" y="1259681"/>
                  </a:moveTo>
                  <a:cubicBezTo>
                    <a:pt x="1219753" y="1182688"/>
                    <a:pt x="937972" y="1119981"/>
                    <a:pt x="818116" y="1078706"/>
                  </a:cubicBezTo>
                  <a:lnTo>
                    <a:pt x="306148" y="912019"/>
                  </a:lnTo>
                  <a:cubicBezTo>
                    <a:pt x="272016" y="886510"/>
                    <a:pt x="261697" y="889575"/>
                    <a:pt x="222803" y="861685"/>
                  </a:cubicBezTo>
                  <a:cubicBezTo>
                    <a:pt x="199784" y="843429"/>
                    <a:pt x="169622" y="834699"/>
                    <a:pt x="172797" y="811680"/>
                  </a:cubicBezTo>
                  <a:cubicBezTo>
                    <a:pt x="174384" y="785486"/>
                    <a:pt x="199784" y="759292"/>
                    <a:pt x="208515" y="733098"/>
                  </a:cubicBezTo>
                  <a:cubicBezTo>
                    <a:pt x="210896" y="721985"/>
                    <a:pt x="208516" y="710873"/>
                    <a:pt x="210897" y="699760"/>
                  </a:cubicBezTo>
                  <a:cubicBezTo>
                    <a:pt x="214866" y="691029"/>
                    <a:pt x="197403" y="682298"/>
                    <a:pt x="201372" y="673567"/>
                  </a:cubicBezTo>
                  <a:cubicBezTo>
                    <a:pt x="211691" y="649754"/>
                    <a:pt x="222009" y="659280"/>
                    <a:pt x="232328" y="635467"/>
                  </a:cubicBezTo>
                  <a:cubicBezTo>
                    <a:pt x="240265" y="615623"/>
                    <a:pt x="236297" y="631498"/>
                    <a:pt x="258522" y="625942"/>
                  </a:cubicBezTo>
                  <a:cubicBezTo>
                    <a:pt x="261697" y="607686"/>
                    <a:pt x="262490" y="598953"/>
                    <a:pt x="234709" y="599747"/>
                  </a:cubicBezTo>
                  <a:cubicBezTo>
                    <a:pt x="230740" y="588238"/>
                    <a:pt x="129537" y="558815"/>
                    <a:pt x="137078" y="544979"/>
                  </a:cubicBezTo>
                  <a:cubicBezTo>
                    <a:pt x="144619" y="531143"/>
                    <a:pt x="472042" y="504771"/>
                    <a:pt x="465692" y="483394"/>
                  </a:cubicBezTo>
                  <a:lnTo>
                    <a:pt x="44210" y="435768"/>
                  </a:lnTo>
                  <a:cubicBezTo>
                    <a:pt x="-21275" y="423014"/>
                    <a:pt x="-239" y="432267"/>
                    <a:pt x="20398" y="418773"/>
                  </a:cubicBezTo>
                  <a:cubicBezTo>
                    <a:pt x="41035" y="405279"/>
                    <a:pt x="189466" y="401186"/>
                    <a:pt x="206135" y="385762"/>
                  </a:cubicBezTo>
                  <a:cubicBezTo>
                    <a:pt x="248204" y="386556"/>
                    <a:pt x="390286" y="387349"/>
                    <a:pt x="391873" y="376237"/>
                  </a:cubicBezTo>
                  <a:cubicBezTo>
                    <a:pt x="367267" y="365016"/>
                    <a:pt x="480772" y="370463"/>
                    <a:pt x="456166" y="359242"/>
                  </a:cubicBezTo>
                  <a:cubicBezTo>
                    <a:pt x="414097" y="348923"/>
                    <a:pt x="452992" y="321936"/>
                    <a:pt x="410923" y="311617"/>
                  </a:cubicBezTo>
                  <a:lnTo>
                    <a:pt x="246617" y="273843"/>
                  </a:lnTo>
                  <a:lnTo>
                    <a:pt x="270429" y="250031"/>
                  </a:lnTo>
                  <a:lnTo>
                    <a:pt x="375204" y="235744"/>
                  </a:lnTo>
                  <a:lnTo>
                    <a:pt x="627616" y="230981"/>
                  </a:lnTo>
                  <a:lnTo>
                    <a:pt x="772873" y="214313"/>
                  </a:lnTo>
                  <a:lnTo>
                    <a:pt x="768110" y="195262"/>
                  </a:lnTo>
                  <a:lnTo>
                    <a:pt x="591898" y="171451"/>
                  </a:lnTo>
                  <a:lnTo>
                    <a:pt x="732391" y="145256"/>
                  </a:lnTo>
                  <a:lnTo>
                    <a:pt x="972897" y="123825"/>
                  </a:lnTo>
                  <a:cubicBezTo>
                    <a:pt x="1022110" y="111808"/>
                    <a:pt x="1028460" y="95029"/>
                    <a:pt x="1077673" y="83012"/>
                  </a:cubicBezTo>
                  <a:cubicBezTo>
                    <a:pt x="1101485" y="79043"/>
                    <a:pt x="1099104" y="48881"/>
                    <a:pt x="1122916" y="44912"/>
                  </a:cubicBezTo>
                  <a:cubicBezTo>
                    <a:pt x="1183241" y="36974"/>
                    <a:pt x="1262616" y="40943"/>
                    <a:pt x="1322941" y="33005"/>
                  </a:cubicBezTo>
                  <a:cubicBezTo>
                    <a:pt x="1353897" y="25861"/>
                    <a:pt x="1391998" y="33006"/>
                    <a:pt x="1422954" y="25862"/>
                  </a:cubicBezTo>
                  <a:lnTo>
                    <a:pt x="1489629" y="0"/>
                  </a:lnTo>
                  <a:lnTo>
                    <a:pt x="1492011" y="95250"/>
                  </a:lnTo>
                  <a:cubicBezTo>
                    <a:pt x="1492011" y="611981"/>
                    <a:pt x="1494391" y="742950"/>
                    <a:pt x="1494391" y="1259681"/>
                  </a:cubicBezTo>
                  <a:close/>
                </a:path>
              </a:pathLst>
            </a:custGeom>
            <a:solidFill>
              <a:srgbClr val="00B050">
                <a:alpha val="75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10"/>
            <p:cNvSpPr txBox="1">
              <a:spLocks noChangeArrowheads="1"/>
            </p:cNvSpPr>
            <p:nvPr/>
          </p:nvSpPr>
          <p:spPr bwMode="auto">
            <a:xfrm>
              <a:off x="301979" y="6228406"/>
              <a:ext cx="3857625"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sz="1200" dirty="0" err="1">
                  <a:solidFill>
                    <a:srgbClr val="B0BB8B"/>
                  </a:solidFill>
                </a:rPr>
                <a:t>Achkar</a:t>
              </a:r>
              <a:r>
                <a:rPr lang="en-US" sz="1200" dirty="0">
                  <a:solidFill>
                    <a:srgbClr val="B0BB8B"/>
                  </a:solidFill>
                </a:rPr>
                <a:t> </a:t>
              </a:r>
              <a:r>
                <a:rPr lang="en-US" sz="1200" i="1" dirty="0">
                  <a:solidFill>
                    <a:srgbClr val="B0BB8B"/>
                  </a:solidFill>
                </a:rPr>
                <a:t>et al.</a:t>
              </a:r>
              <a:r>
                <a:rPr lang="en-US" sz="1200" dirty="0">
                  <a:solidFill>
                    <a:srgbClr val="B0BB8B"/>
                  </a:solidFill>
                </a:rPr>
                <a:t>, Nucl.Phys.B434, 503 (1995)</a:t>
              </a:r>
            </a:p>
          </p:txBody>
        </p:sp>
        <p:sp>
          <p:nvSpPr>
            <p:cNvPr id="24" name="Right Arrow 23"/>
            <p:cNvSpPr/>
            <p:nvPr/>
          </p:nvSpPr>
          <p:spPr>
            <a:xfrm>
              <a:off x="2153252" y="4979166"/>
              <a:ext cx="280987" cy="217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mc:AlternateContent xmlns:mc="http://schemas.openxmlformats.org/markup-compatibility/2006" xmlns:a14="http://schemas.microsoft.com/office/drawing/2010/main">
          <mc:Choice Requires="a14">
            <p:sp>
              <p:nvSpPr>
                <p:cNvPr id="25" name="TextBox 24"/>
                <p:cNvSpPr txBox="1"/>
                <p:nvPr/>
              </p:nvSpPr>
              <p:spPr>
                <a:xfrm>
                  <a:off x="2573924" y="5338069"/>
                  <a:ext cx="1536252" cy="662297"/>
                </a:xfrm>
                <a:prstGeom prst="rect">
                  <a:avLst/>
                </a:prstGeom>
                <a:noFill/>
              </p:spPr>
              <p:txBody>
                <a:bodyPr wrap="square" rtlCol="0">
                  <a:spAutoFit/>
                </a:bodyPr>
                <a:lstStyle/>
                <a:p>
                  <a:r>
                    <a:rPr lang="en-US" sz="1200" dirty="0" smtClean="0">
                      <a:solidFill>
                        <a:srgbClr val="FF6600"/>
                      </a:solidFill>
                    </a:rPr>
                    <a:t>Effective </a:t>
                  </a:r>
                </a:p>
                <a:p>
                  <a14:m>
                    <m:oMath xmlns:m="http://schemas.openxmlformats.org/officeDocument/2006/math">
                      <m:sSub>
                        <m:sSubPr>
                          <m:ctrlPr>
                            <a:rPr lang="en-US" sz="1200" i="1" smtClean="0">
                              <a:solidFill>
                                <a:srgbClr val="FF6600"/>
                              </a:solidFill>
                              <a:latin typeface="Cambria Math"/>
                            </a:rPr>
                          </m:ctrlPr>
                        </m:sSubPr>
                        <m:e>
                          <m:acc>
                            <m:accPr>
                              <m:chr m:val="̅"/>
                              <m:ctrlPr>
                                <a:rPr lang="en-US" sz="1200" i="1" smtClean="0">
                                  <a:solidFill>
                                    <a:srgbClr val="FF6600"/>
                                  </a:solidFill>
                                  <a:latin typeface="Cambria Math"/>
                                </a:rPr>
                              </m:ctrlPr>
                            </m:accPr>
                            <m:e>
                              <m:r>
                                <m:rPr>
                                  <m:sty m:val="p"/>
                                </m:rPr>
                                <a:rPr lang="el-GR" sz="1200" i="1" smtClean="0">
                                  <a:solidFill>
                                    <a:srgbClr val="FF6600"/>
                                  </a:solidFill>
                                  <a:latin typeface="Cambria Math"/>
                                </a:rPr>
                                <m:t>ν</m:t>
                              </m:r>
                            </m:e>
                          </m:acc>
                        </m:e>
                        <m:sub>
                          <m:r>
                            <m:rPr>
                              <m:sty m:val="p"/>
                            </m:rPr>
                            <a:rPr lang="el-GR" sz="1200" i="1" smtClean="0">
                              <a:solidFill>
                                <a:srgbClr val="FF6600"/>
                              </a:solidFill>
                              <a:latin typeface="Cambria Math"/>
                            </a:rPr>
                            <m:t>μ</m:t>
                          </m:r>
                        </m:sub>
                      </m:sSub>
                      <m:r>
                        <a:rPr lang="en-US" sz="1200" i="1" smtClean="0">
                          <a:solidFill>
                            <a:srgbClr val="FF6600"/>
                          </a:solidFill>
                          <a:latin typeface="Cambria Math"/>
                          <a:ea typeface="Cambria Math"/>
                        </a:rPr>
                        <m:t>→</m:t>
                      </m:r>
                      <m:sSub>
                        <m:sSubPr>
                          <m:ctrlPr>
                            <a:rPr lang="en-US" sz="1200" i="1" smtClean="0">
                              <a:solidFill>
                                <a:srgbClr val="FF6600"/>
                              </a:solidFill>
                              <a:latin typeface="Cambria Math"/>
                            </a:rPr>
                          </m:ctrlPr>
                        </m:sSubPr>
                        <m:e>
                          <m:acc>
                            <m:accPr>
                              <m:chr m:val="̅"/>
                              <m:ctrlPr>
                                <a:rPr lang="en-US" sz="1200" i="1" smtClean="0">
                                  <a:solidFill>
                                    <a:srgbClr val="FF6600"/>
                                  </a:solidFill>
                                  <a:latin typeface="Cambria Math"/>
                                </a:rPr>
                              </m:ctrlPr>
                            </m:accPr>
                            <m:e>
                              <m:r>
                                <m:rPr>
                                  <m:sty m:val="p"/>
                                </m:rPr>
                                <a:rPr lang="el-GR" sz="1200" i="1" smtClean="0">
                                  <a:solidFill>
                                    <a:srgbClr val="FF6600"/>
                                  </a:solidFill>
                                  <a:latin typeface="Cambria Math"/>
                                </a:rPr>
                                <m:t>ν</m:t>
                              </m:r>
                            </m:e>
                          </m:acc>
                        </m:e>
                        <m:sub>
                          <m:r>
                            <a:rPr lang="en-US" sz="1200" b="0" i="1" smtClean="0">
                              <a:solidFill>
                                <a:srgbClr val="FF6600"/>
                              </a:solidFill>
                              <a:latin typeface="Cambria Math"/>
                            </a:rPr>
                            <m:t>𝑒</m:t>
                          </m:r>
                        </m:sub>
                      </m:sSub>
                    </m:oMath>
                  </a14:m>
                  <a:r>
                    <a:rPr lang="en-US" sz="1200" dirty="0" smtClean="0">
                      <a:solidFill>
                        <a:srgbClr val="FF6600"/>
                      </a:solidFill>
                    </a:rPr>
                    <a:t> under </a:t>
                  </a:r>
                </a:p>
                <a:p>
                  <a:r>
                    <a:rPr lang="en-US" sz="1200" dirty="0" smtClean="0">
                      <a:solidFill>
                        <a:srgbClr val="FF6600"/>
                      </a:solidFill>
                    </a:rPr>
                    <a:t>certain assumptions  </a:t>
                  </a:r>
                  <a:endParaRPr lang="en-US" sz="1200" dirty="0">
                    <a:solidFill>
                      <a:srgbClr val="FF66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2573924" y="5338069"/>
                  <a:ext cx="1536252" cy="662297"/>
                </a:xfrm>
                <a:prstGeom prst="rect">
                  <a:avLst/>
                </a:prstGeom>
                <a:blipFill rotWithShape="1">
                  <a:blip r:embed="rId13"/>
                  <a:stretch>
                    <a:fillRect b="-6422"/>
                  </a:stretch>
                </a:blipFill>
              </p:spPr>
              <p:txBody>
                <a:bodyPr/>
                <a:lstStyle/>
                <a:p>
                  <a:r>
                    <a:rPr lang="en-US">
                      <a:noFill/>
                    </a:rPr>
                    <a:t> </a:t>
                  </a:r>
                </a:p>
              </p:txBody>
            </p:sp>
          </mc:Fallback>
        </mc:AlternateContent>
      </p:grpSp>
      <p:grpSp>
        <p:nvGrpSpPr>
          <p:cNvPr id="29" name="Group 28"/>
          <p:cNvGrpSpPr/>
          <p:nvPr/>
        </p:nvGrpSpPr>
        <p:grpSpPr>
          <a:xfrm>
            <a:off x="616659" y="3653206"/>
            <a:ext cx="3571438" cy="2818919"/>
            <a:chOff x="224444" y="3653206"/>
            <a:chExt cx="3571438" cy="2818919"/>
          </a:xfrm>
        </p:grpSpPr>
        <p:pic>
          <p:nvPicPr>
            <p:cNvPr id="26"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0148" y="4014336"/>
              <a:ext cx="2457789" cy="2457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9"/>
            <p:cNvSpPr txBox="1">
              <a:spLocks noChangeArrowheads="1"/>
            </p:cNvSpPr>
            <p:nvPr/>
          </p:nvSpPr>
          <p:spPr bwMode="auto">
            <a:xfrm>
              <a:off x="1039091" y="5466561"/>
              <a:ext cx="13632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en-US" sz="1200" dirty="0" err="1" smtClean="0">
                  <a:solidFill>
                    <a:srgbClr val="B0BB8B"/>
                  </a:solidFill>
                </a:rPr>
                <a:t>Phys.Rev.Lett</a:t>
              </a:r>
              <a:r>
                <a:rPr lang="en-US" altLang="en-US" sz="1200" dirty="0">
                  <a:solidFill>
                    <a:srgbClr val="B0BB8B"/>
                  </a:solidFill>
                </a:rPr>
                <a:t>. 98, 231801 (2007)</a:t>
              </a:r>
            </a:p>
          </p:txBody>
        </p:sp>
        <p:sp>
          <p:nvSpPr>
            <p:cNvPr id="28" name="Text Box 3"/>
            <p:cNvSpPr txBox="1">
              <a:spLocks noChangeArrowheads="1"/>
            </p:cNvSpPr>
            <p:nvPr/>
          </p:nvSpPr>
          <p:spPr bwMode="auto">
            <a:xfrm>
              <a:off x="224444" y="3653206"/>
              <a:ext cx="3571438" cy="369332"/>
            </a:xfrm>
            <a:prstGeom prst="rect">
              <a:avLst/>
            </a:prstGeom>
            <a:noFill/>
            <a:ln w="9525">
              <a:noFill/>
              <a:miter lim="800000"/>
              <a:headEnd/>
              <a:tailEnd/>
            </a:ln>
            <a:effectLst/>
          </p:spPr>
          <p:txBody>
            <a:bodyPr wrap="square">
              <a:spAutoFit/>
            </a:bodyPr>
            <a:lstStyle/>
            <a:p>
              <a:pPr algn="ctr">
                <a:spcBef>
                  <a:spcPct val="50000"/>
                </a:spcBef>
                <a:defRPr/>
              </a:pPr>
              <a:r>
                <a:rPr lang="en-US" dirty="0" err="1">
                  <a:solidFill>
                    <a:srgbClr val="2A3674"/>
                  </a:solidFill>
                  <a:cs typeface="+mn-cs"/>
                </a:rPr>
                <a:t>MiniBooNE</a:t>
              </a:r>
              <a:r>
                <a:rPr lang="en-US" dirty="0">
                  <a:solidFill>
                    <a:srgbClr val="2A3674"/>
                  </a:solidFill>
                  <a:cs typeface="+mn-cs"/>
                </a:rPr>
                <a:t> </a:t>
              </a:r>
              <a:r>
                <a:rPr lang="en-US" dirty="0" smtClean="0">
                  <a:solidFill>
                    <a:srgbClr val="2A3674"/>
                  </a:solidFill>
                  <a:cs typeface="+mn-cs"/>
                </a:rPr>
                <a:t>(</a:t>
              </a:r>
              <a:r>
                <a:rPr lang="el-GR" dirty="0" smtClean="0">
                  <a:solidFill>
                    <a:srgbClr val="2A3674"/>
                  </a:solidFill>
                  <a:cs typeface="+mn-cs"/>
                </a:rPr>
                <a:t>ν</a:t>
              </a:r>
              <a:r>
                <a:rPr lang="el-GR" baseline="-25000" dirty="0" smtClean="0">
                  <a:solidFill>
                    <a:srgbClr val="2A3674"/>
                  </a:solidFill>
                  <a:cs typeface="+mn-cs"/>
                </a:rPr>
                <a:t>μ</a:t>
              </a:r>
              <a:r>
                <a:rPr lang="en-US" dirty="0">
                  <a:solidFill>
                    <a:srgbClr val="2A3674"/>
                  </a:solidFill>
                  <a:cs typeface="+mn-cs"/>
                </a:rPr>
                <a:t>→</a:t>
              </a:r>
              <a:r>
                <a:rPr lang="el-GR" dirty="0">
                  <a:solidFill>
                    <a:srgbClr val="2A3674"/>
                  </a:solidFill>
                  <a:cs typeface="+mn-cs"/>
                </a:rPr>
                <a:t> ν</a:t>
              </a:r>
              <a:r>
                <a:rPr lang="en-US" baseline="-25000" dirty="0">
                  <a:solidFill>
                    <a:srgbClr val="2A3674"/>
                  </a:solidFill>
                  <a:cs typeface="+mn-cs"/>
                </a:rPr>
                <a:t>e</a:t>
              </a:r>
              <a:r>
                <a:rPr lang="en-US" dirty="0">
                  <a:solidFill>
                    <a:srgbClr val="2A3674"/>
                  </a:solidFill>
                  <a:cs typeface="+mn-cs"/>
                </a:rPr>
                <a:t> </a:t>
              </a:r>
              <a:r>
                <a:rPr lang="en-US" dirty="0" smtClean="0">
                  <a:solidFill>
                    <a:srgbClr val="2A3674"/>
                  </a:solidFill>
                  <a:cs typeface="+mn-cs"/>
                </a:rPr>
                <a:t>Appearance)</a:t>
              </a:r>
              <a:endParaRPr lang="en-US" dirty="0">
                <a:solidFill>
                  <a:srgbClr val="2A3674"/>
                </a:solidFill>
                <a:cs typeface="+mn-cs"/>
              </a:endParaRPr>
            </a:p>
          </p:txBody>
        </p:sp>
      </p:grpSp>
    </p:spTree>
    <p:extLst>
      <p:ext uri="{BB962C8B-B14F-4D97-AF65-F5344CB8AC3E}">
        <p14:creationId xmlns:p14="http://schemas.microsoft.com/office/powerpoint/2010/main" val="343644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14425" y="2625196"/>
            <a:ext cx="4750666" cy="400110"/>
          </a:xfrm>
          <a:prstGeom prst="rect">
            <a:avLst/>
          </a:prstGeom>
          <a:noFill/>
        </p:spPr>
        <p:txBody>
          <a:bodyPr wrap="square" rtlCol="0">
            <a:spAutoFit/>
          </a:bodyPr>
          <a:lstStyle/>
          <a:p>
            <a:r>
              <a:rPr lang="en-US" sz="2000" b="1" dirty="0" smtClean="0"/>
              <a:t>+         +         +          = 1 </a:t>
            </a:r>
            <a:r>
              <a:rPr lang="en-US" sz="2000" dirty="0" smtClean="0"/>
              <a:t>  </a:t>
            </a:r>
            <a:r>
              <a:rPr lang="en-US" sz="2000" dirty="0" smtClean="0">
                <a:solidFill>
                  <a:srgbClr val="2A3674"/>
                </a:solidFill>
              </a:rPr>
              <a:t>(PMNS </a:t>
            </a:r>
            <a:r>
              <a:rPr lang="en-US" sz="2000" dirty="0" err="1" smtClean="0">
                <a:solidFill>
                  <a:srgbClr val="2A3674"/>
                </a:solidFill>
              </a:rPr>
              <a:t>Unitarty</a:t>
            </a:r>
            <a:r>
              <a:rPr lang="en-US" sz="2000" dirty="0" smtClean="0">
                <a:solidFill>
                  <a:srgbClr val="2A3674"/>
                </a:solidFill>
              </a:rPr>
              <a:t>)</a:t>
            </a:r>
            <a:endParaRPr lang="en-US" sz="2000" b="1" dirty="0">
              <a:solidFill>
                <a:srgbClr val="2A3674"/>
              </a:solidFill>
            </a:endParaRPr>
          </a:p>
        </p:txBody>
      </p:sp>
      <p:grpSp>
        <p:nvGrpSpPr>
          <p:cNvPr id="2" name="Group 5"/>
          <p:cNvGrpSpPr>
            <a:grpSpLocks/>
          </p:cNvGrpSpPr>
          <p:nvPr/>
        </p:nvGrpSpPr>
        <p:grpSpPr bwMode="auto">
          <a:xfrm>
            <a:off x="615950" y="4892133"/>
            <a:ext cx="4883150" cy="406400"/>
            <a:chOff x="388" y="3295"/>
            <a:chExt cx="3076" cy="256"/>
          </a:xfrm>
        </p:grpSpPr>
        <p:sp>
          <p:nvSpPr>
            <p:cNvPr id="12342" name="Text Box 6"/>
            <p:cNvSpPr txBox="1">
              <a:spLocks noChangeArrowheads="1"/>
            </p:cNvSpPr>
            <p:nvPr/>
          </p:nvSpPr>
          <p:spPr bwMode="auto">
            <a:xfrm>
              <a:off x="388" y="3295"/>
              <a:ext cx="3076" cy="24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18288">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2A3674"/>
                  </a:solidFill>
                </a:rPr>
                <a:t>P</a:t>
              </a:r>
              <a:r>
                <a:rPr lang="en-US" altLang="en-US" baseline="-25000" dirty="0">
                  <a:solidFill>
                    <a:srgbClr val="2A3674"/>
                  </a:solidFill>
                </a:rPr>
                <a:t>ee</a:t>
              </a:r>
              <a:r>
                <a:rPr lang="en-US" altLang="en-US" dirty="0">
                  <a:solidFill>
                    <a:srgbClr val="2A3674"/>
                  </a:solidFill>
                </a:rPr>
                <a:t> </a:t>
              </a:r>
              <a:r>
                <a:rPr lang="en-US" altLang="en-US" dirty="0">
                  <a:solidFill>
                    <a:srgbClr val="2A3674"/>
                  </a:solidFill>
                  <a:cs typeface="Times New Roman" pitchFamily="18" charset="0"/>
                </a:rPr>
                <a:t>= P</a:t>
              </a:r>
              <a:r>
                <a:rPr lang="en-US" altLang="en-US" baseline="-25000" dirty="0">
                  <a:solidFill>
                    <a:srgbClr val="2A3674"/>
                  </a:solidFill>
                  <a:cs typeface="Times New Roman" pitchFamily="18" charset="0"/>
                </a:rPr>
                <a:t>es</a:t>
              </a:r>
              <a:r>
                <a:rPr lang="en-US" altLang="en-US" dirty="0">
                  <a:solidFill>
                    <a:srgbClr val="2A3674"/>
                  </a:solidFill>
                  <a:cs typeface="Times New Roman" pitchFamily="18" charset="0"/>
                </a:rPr>
                <a:t> + </a:t>
              </a:r>
              <a:r>
                <a:rPr lang="en-US" altLang="en-US" dirty="0" err="1">
                  <a:solidFill>
                    <a:srgbClr val="2A3674"/>
                  </a:solidFill>
                  <a:cs typeface="Times New Roman" pitchFamily="18" charset="0"/>
                </a:rPr>
                <a:t>P</a:t>
              </a:r>
              <a:r>
                <a:rPr lang="en-US" altLang="en-US" baseline="-25000" dirty="0" err="1">
                  <a:solidFill>
                    <a:srgbClr val="2A3674"/>
                  </a:solidFill>
                  <a:cs typeface="Times New Roman" pitchFamily="18" charset="0"/>
                </a:rPr>
                <a:t>e</a:t>
              </a:r>
              <a:r>
                <a:rPr lang="el-GR" altLang="en-US" baseline="-25000" dirty="0">
                  <a:solidFill>
                    <a:srgbClr val="2A3674"/>
                  </a:solidFill>
                  <a:cs typeface="Times New Roman" pitchFamily="18" charset="0"/>
                </a:rPr>
                <a:t>μ</a:t>
              </a:r>
              <a:r>
                <a:rPr lang="en-US" altLang="en-US" dirty="0">
                  <a:solidFill>
                    <a:srgbClr val="2A3674"/>
                  </a:solidFill>
                  <a:cs typeface="Times New Roman" pitchFamily="18" charset="0"/>
                </a:rPr>
                <a:t> + </a:t>
              </a:r>
              <a:r>
                <a:rPr lang="en-US" altLang="en-US" dirty="0" err="1">
                  <a:solidFill>
                    <a:srgbClr val="2A3674"/>
                  </a:solidFill>
                  <a:cs typeface="Times New Roman" pitchFamily="18" charset="0"/>
                </a:rPr>
                <a:t>P</a:t>
              </a:r>
              <a:r>
                <a:rPr lang="en-US" altLang="en-US" baseline="-25000" dirty="0" err="1">
                  <a:solidFill>
                    <a:srgbClr val="2A3674"/>
                  </a:solidFill>
                  <a:cs typeface="Times New Roman" pitchFamily="18" charset="0"/>
                </a:rPr>
                <a:t>e</a:t>
              </a:r>
              <a:r>
                <a:rPr lang="el-GR" altLang="en-US" baseline="-25000" dirty="0">
                  <a:solidFill>
                    <a:srgbClr val="2A3674"/>
                  </a:solidFill>
                  <a:cs typeface="Times New Roman" pitchFamily="18" charset="0"/>
                </a:rPr>
                <a:t>τ</a:t>
              </a:r>
              <a:endParaRPr lang="el-GR" altLang="en-US" dirty="0">
                <a:solidFill>
                  <a:srgbClr val="2A3674"/>
                </a:solidFill>
                <a:cs typeface="Times New Roman" pitchFamily="18" charset="0"/>
              </a:endParaRPr>
            </a:p>
          </p:txBody>
        </p:sp>
        <p:sp>
          <p:nvSpPr>
            <p:cNvPr id="12343" name="Line 7"/>
            <p:cNvSpPr>
              <a:spLocks noChangeShapeType="1"/>
            </p:cNvSpPr>
            <p:nvPr/>
          </p:nvSpPr>
          <p:spPr bwMode="auto">
            <a:xfrm>
              <a:off x="550" y="3456"/>
              <a:ext cx="61" cy="95"/>
            </a:xfrm>
            <a:prstGeom prst="line">
              <a:avLst/>
            </a:prstGeom>
            <a:noFill/>
            <a:ln w="19050">
              <a:solidFill>
                <a:srgbClr val="2A3674"/>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 name="Group 2"/>
          <p:cNvGrpSpPr>
            <a:grpSpLocks/>
          </p:cNvGrpSpPr>
          <p:nvPr/>
        </p:nvGrpSpPr>
        <p:grpSpPr bwMode="auto">
          <a:xfrm>
            <a:off x="615950" y="4892139"/>
            <a:ext cx="4883150" cy="461963"/>
            <a:chOff x="388" y="3295"/>
            <a:chExt cx="3076" cy="291"/>
          </a:xfrm>
        </p:grpSpPr>
        <p:sp>
          <p:nvSpPr>
            <p:cNvPr id="12312" name="Text Box 3"/>
            <p:cNvSpPr txBox="1">
              <a:spLocks noChangeArrowheads="1"/>
            </p:cNvSpPr>
            <p:nvPr/>
          </p:nvSpPr>
          <p:spPr bwMode="auto">
            <a:xfrm>
              <a:off x="388" y="3295"/>
              <a:ext cx="3076" cy="2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91440">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2A3674"/>
                  </a:solidFill>
                </a:rPr>
                <a:t>P</a:t>
              </a:r>
              <a:r>
                <a:rPr lang="en-US" altLang="en-US" baseline="-25000" dirty="0">
                  <a:solidFill>
                    <a:srgbClr val="2A3674"/>
                  </a:solidFill>
                </a:rPr>
                <a:t>ee</a:t>
              </a:r>
              <a:r>
                <a:rPr lang="en-US" altLang="en-US" dirty="0">
                  <a:solidFill>
                    <a:srgbClr val="2A3674"/>
                  </a:solidFill>
                </a:rPr>
                <a:t> </a:t>
              </a:r>
              <a:r>
                <a:rPr lang="en-US" altLang="en-US" dirty="0">
                  <a:solidFill>
                    <a:srgbClr val="2A3674"/>
                  </a:solidFill>
                  <a:cs typeface="Times New Roman" pitchFamily="18" charset="0"/>
                </a:rPr>
                <a:t>≈ P</a:t>
              </a:r>
              <a:r>
                <a:rPr lang="en-US" altLang="en-US" baseline="-25000" dirty="0">
                  <a:solidFill>
                    <a:srgbClr val="2A3674"/>
                  </a:solidFill>
                  <a:cs typeface="Times New Roman" pitchFamily="18" charset="0"/>
                </a:rPr>
                <a:t>es</a:t>
              </a:r>
              <a:r>
                <a:rPr lang="en-US" altLang="en-US" dirty="0">
                  <a:solidFill>
                    <a:srgbClr val="2A3674"/>
                  </a:solidFill>
                  <a:cs typeface="Times New Roman" pitchFamily="18" charset="0"/>
                </a:rPr>
                <a:t> </a:t>
              </a:r>
              <a:r>
                <a:rPr lang="en-US" altLang="en-US" dirty="0" smtClean="0">
                  <a:solidFill>
                    <a:srgbClr val="2A3674"/>
                  </a:solidFill>
                </a:rPr>
                <a:t> </a:t>
              </a:r>
              <a:endParaRPr lang="el-GR" altLang="en-US" dirty="0">
                <a:solidFill>
                  <a:srgbClr val="2A3674"/>
                </a:solidFill>
              </a:endParaRPr>
            </a:p>
          </p:txBody>
        </p:sp>
        <p:sp>
          <p:nvSpPr>
            <p:cNvPr id="12313" name="Line 4"/>
            <p:cNvSpPr>
              <a:spLocks noChangeShapeType="1"/>
            </p:cNvSpPr>
            <p:nvPr/>
          </p:nvSpPr>
          <p:spPr bwMode="auto">
            <a:xfrm>
              <a:off x="550" y="3456"/>
              <a:ext cx="61" cy="95"/>
            </a:xfrm>
            <a:prstGeom prst="line">
              <a:avLst/>
            </a:prstGeom>
            <a:noFill/>
            <a:ln w="19050">
              <a:solidFill>
                <a:srgbClr val="2A3674"/>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6" name="Text Box 3"/>
          <p:cNvSpPr txBox="1">
            <a:spLocks noChangeArrowheads="1"/>
          </p:cNvSpPr>
          <p:nvPr/>
        </p:nvSpPr>
        <p:spPr bwMode="auto">
          <a:xfrm>
            <a:off x="1711316" y="4893716"/>
            <a:ext cx="3978283" cy="461665"/>
          </a:xfrm>
          <a:prstGeom prst="rect">
            <a:avLst/>
          </a:prstGeom>
          <a:noFill/>
          <a:ln>
            <a:noFill/>
          </a:ln>
          <a:extLst/>
        </p:spPr>
        <p:txBody>
          <a:bodyPr wrap="square" lIns="0" tIns="0" rIns="0" bIns="91440">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smtClean="0">
                <a:solidFill>
                  <a:srgbClr val="2A3674"/>
                </a:solidFill>
              </a:rPr>
              <a:t>= 4</a:t>
            </a:r>
            <a:r>
              <a:rPr lang="en-US" altLang="en-US" dirty="0" smtClean="0">
                <a:solidFill>
                  <a:srgbClr val="0000FF"/>
                </a:solidFill>
              </a:rPr>
              <a:t>U</a:t>
            </a:r>
            <a:r>
              <a:rPr lang="en-US" altLang="en-US" baseline="-25000" dirty="0" smtClean="0">
                <a:solidFill>
                  <a:srgbClr val="0000FF"/>
                </a:solidFill>
              </a:rPr>
              <a:t>e4</a:t>
            </a:r>
            <a:r>
              <a:rPr lang="en-US" altLang="en-US" baseline="30000" dirty="0" smtClean="0">
                <a:solidFill>
                  <a:srgbClr val="0000FF"/>
                </a:solidFill>
              </a:rPr>
              <a:t>2</a:t>
            </a:r>
            <a:r>
              <a:rPr lang="en-US" altLang="en-US" baseline="30000" dirty="0" smtClean="0">
                <a:solidFill>
                  <a:srgbClr val="2A3674"/>
                </a:solidFill>
              </a:rPr>
              <a:t> </a:t>
            </a:r>
            <a:r>
              <a:rPr lang="en-US" altLang="en-US" dirty="0">
                <a:solidFill>
                  <a:srgbClr val="800080"/>
                </a:solidFill>
              </a:rPr>
              <a:t>U</a:t>
            </a:r>
            <a:r>
              <a:rPr lang="en-US" altLang="en-US" baseline="-25000" dirty="0">
                <a:solidFill>
                  <a:srgbClr val="800080"/>
                </a:solidFill>
                <a:cs typeface="Times New Roman" pitchFamily="18" charset="0"/>
              </a:rPr>
              <a:t>s4</a:t>
            </a:r>
            <a:r>
              <a:rPr lang="en-US" altLang="en-US" baseline="30000" dirty="0">
                <a:solidFill>
                  <a:srgbClr val="800080"/>
                </a:solidFill>
                <a:cs typeface="Times New Roman" pitchFamily="18" charset="0"/>
              </a:rPr>
              <a:t>2</a:t>
            </a:r>
            <a:r>
              <a:rPr lang="en-US" altLang="en-US" baseline="30000" dirty="0">
                <a:solidFill>
                  <a:srgbClr val="2A3674"/>
                </a:solidFill>
                <a:cs typeface="Times New Roman" pitchFamily="18" charset="0"/>
              </a:rPr>
              <a:t> </a:t>
            </a:r>
            <a:r>
              <a:rPr lang="en-GB" altLang="en-US" dirty="0">
                <a:solidFill>
                  <a:srgbClr val="2A3674"/>
                </a:solidFill>
              </a:rPr>
              <a:t>sin</a:t>
            </a:r>
            <a:r>
              <a:rPr lang="en-GB" altLang="en-US" baseline="30000" dirty="0">
                <a:solidFill>
                  <a:srgbClr val="2A3674"/>
                </a:solidFill>
              </a:rPr>
              <a:t>2</a:t>
            </a:r>
            <a:r>
              <a:rPr lang="en-GB" altLang="en-US" dirty="0">
                <a:solidFill>
                  <a:srgbClr val="2A3674"/>
                </a:solidFill>
              </a:rPr>
              <a:t>(1.27</a:t>
            </a:r>
            <a:r>
              <a:rPr lang="el-GR" altLang="en-US" dirty="0">
                <a:solidFill>
                  <a:srgbClr val="2A3674"/>
                </a:solidFill>
              </a:rPr>
              <a:t>Δ</a:t>
            </a:r>
            <a:r>
              <a:rPr lang="en-GB" altLang="en-US" i="1" dirty="0" smtClean="0">
                <a:solidFill>
                  <a:srgbClr val="2A3674"/>
                </a:solidFill>
              </a:rPr>
              <a:t>m</a:t>
            </a:r>
            <a:r>
              <a:rPr lang="en-GB" altLang="en-US" baseline="-25000" dirty="0" smtClean="0">
                <a:solidFill>
                  <a:srgbClr val="2A3674"/>
                </a:solidFill>
              </a:rPr>
              <a:t>43</a:t>
            </a:r>
            <a:r>
              <a:rPr lang="en-GB" altLang="en-US" baseline="30000" dirty="0" smtClean="0">
                <a:solidFill>
                  <a:srgbClr val="2A3674"/>
                </a:solidFill>
              </a:rPr>
              <a:t>2</a:t>
            </a:r>
            <a:r>
              <a:rPr lang="en-GB" altLang="en-US" dirty="0" smtClean="0">
                <a:solidFill>
                  <a:srgbClr val="2A3674"/>
                </a:solidFill>
              </a:rPr>
              <a:t>L/E</a:t>
            </a:r>
            <a:r>
              <a:rPr lang="en-GB" altLang="en-US" dirty="0">
                <a:solidFill>
                  <a:srgbClr val="2A3674"/>
                </a:solidFill>
              </a:rPr>
              <a:t>)</a:t>
            </a:r>
            <a:endParaRPr lang="el-GR" altLang="en-US" dirty="0">
              <a:solidFill>
                <a:srgbClr val="2A3674"/>
              </a:solidFill>
            </a:endParaRPr>
          </a:p>
        </p:txBody>
      </p:sp>
      <p:sp>
        <p:nvSpPr>
          <p:cNvPr id="12291" name="Text Box 8"/>
          <p:cNvSpPr txBox="1">
            <a:spLocks noChangeArrowheads="1"/>
          </p:cNvSpPr>
          <p:nvPr/>
        </p:nvSpPr>
        <p:spPr bwMode="auto">
          <a:xfrm>
            <a:off x="7740650" y="5086115"/>
            <a:ext cx="1403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1800" dirty="0">
                <a:solidFill>
                  <a:srgbClr val="2A3674"/>
                </a:solidFill>
              </a:rPr>
              <a:t>Atmospheric</a:t>
            </a:r>
          </a:p>
        </p:txBody>
      </p:sp>
      <p:sp>
        <p:nvSpPr>
          <p:cNvPr id="12292" name="Text Box 9"/>
          <p:cNvSpPr txBox="1">
            <a:spLocks noChangeArrowheads="1"/>
          </p:cNvSpPr>
          <p:nvPr/>
        </p:nvSpPr>
        <p:spPr bwMode="auto">
          <a:xfrm>
            <a:off x="7740650" y="3317819"/>
            <a:ext cx="1600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1800" dirty="0">
                <a:solidFill>
                  <a:srgbClr val="2A3674"/>
                </a:solidFill>
              </a:rPr>
              <a:t>Sterile</a:t>
            </a:r>
          </a:p>
        </p:txBody>
      </p:sp>
      <p:grpSp>
        <p:nvGrpSpPr>
          <p:cNvPr id="12293" name="Group 10"/>
          <p:cNvGrpSpPr>
            <a:grpSpLocks/>
          </p:cNvGrpSpPr>
          <p:nvPr/>
        </p:nvGrpSpPr>
        <p:grpSpPr bwMode="auto">
          <a:xfrm>
            <a:off x="5759450" y="2088648"/>
            <a:ext cx="3232150" cy="4330702"/>
            <a:chOff x="3628" y="889"/>
            <a:chExt cx="2036" cy="2728"/>
          </a:xfrm>
        </p:grpSpPr>
        <p:sp>
          <p:nvSpPr>
            <p:cNvPr id="12327" name="Rectangle 11"/>
            <p:cNvSpPr>
              <a:spLocks noChangeArrowheads="1"/>
            </p:cNvSpPr>
            <p:nvPr/>
          </p:nvSpPr>
          <p:spPr bwMode="auto">
            <a:xfrm>
              <a:off x="3628" y="3270"/>
              <a:ext cx="35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a:solidFill>
                    <a:srgbClr val="2A3674"/>
                  </a:solidFill>
                  <a:cs typeface="Times New Roman" pitchFamily="18" charset="0"/>
                  <a:sym typeface="Symbol" pitchFamily="18" charset="2"/>
                </a:rPr>
                <a:t>ν</a:t>
              </a:r>
              <a:r>
                <a:rPr lang="en-US" altLang="en-US" sz="2800" baseline="-25000">
                  <a:solidFill>
                    <a:srgbClr val="2A3674"/>
                  </a:solidFill>
                  <a:cs typeface="Times New Roman" pitchFamily="18" charset="0"/>
                  <a:sym typeface="Symbol" pitchFamily="18" charset="2"/>
                </a:rPr>
                <a:t>1</a:t>
              </a:r>
            </a:p>
          </p:txBody>
        </p:sp>
        <p:sp>
          <p:nvSpPr>
            <p:cNvPr id="12328" name="Rectangle 12"/>
            <p:cNvSpPr>
              <a:spLocks noChangeArrowheads="1"/>
            </p:cNvSpPr>
            <p:nvPr/>
          </p:nvSpPr>
          <p:spPr bwMode="auto">
            <a:xfrm>
              <a:off x="4876" y="3287"/>
              <a:ext cx="788"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dirty="0" smtClean="0">
                  <a:solidFill>
                    <a:srgbClr val="660000"/>
                  </a:solidFill>
                  <a:latin typeface="Symbol" pitchFamily="18" charset="2"/>
                </a:rPr>
                <a:t>D</a:t>
              </a:r>
              <a:r>
                <a:rPr lang="en-US" altLang="en-US" sz="2800" i="1" dirty="0" smtClean="0">
                  <a:solidFill>
                    <a:srgbClr val="660000"/>
                  </a:solidFill>
                </a:rPr>
                <a:t>m</a:t>
              </a:r>
              <a:r>
                <a:rPr lang="en-US" altLang="en-US" sz="2800" baseline="-25000" dirty="0" smtClean="0">
                  <a:solidFill>
                    <a:srgbClr val="660000"/>
                  </a:solidFill>
                </a:rPr>
                <a:t>21</a:t>
              </a:r>
              <a:r>
                <a:rPr lang="en-US" altLang="en-US" sz="2800" baseline="30000" dirty="0" smtClean="0">
                  <a:solidFill>
                    <a:srgbClr val="660000"/>
                  </a:solidFill>
                </a:rPr>
                <a:t>2</a:t>
              </a:r>
              <a:endParaRPr lang="en-US" altLang="en-US" sz="2800" baseline="30000" dirty="0">
                <a:solidFill>
                  <a:srgbClr val="660000"/>
                </a:solidFill>
              </a:endParaRPr>
            </a:p>
          </p:txBody>
        </p:sp>
        <p:sp>
          <p:nvSpPr>
            <p:cNvPr id="12329" name="Text Box 13"/>
            <p:cNvSpPr txBox="1">
              <a:spLocks noChangeArrowheads="1"/>
            </p:cNvSpPr>
            <p:nvPr/>
          </p:nvSpPr>
          <p:spPr bwMode="auto">
            <a:xfrm>
              <a:off x="3628" y="2521"/>
              <a:ext cx="38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a:solidFill>
                    <a:srgbClr val="2A3674"/>
                  </a:solidFill>
                  <a:cs typeface="Times New Roman" pitchFamily="18" charset="0"/>
                  <a:sym typeface="Symbol" pitchFamily="18" charset="2"/>
                </a:rPr>
                <a:t>ν</a:t>
              </a:r>
              <a:r>
                <a:rPr lang="en-US" altLang="en-US" sz="2800" baseline="-25000">
                  <a:solidFill>
                    <a:srgbClr val="2A3674"/>
                  </a:solidFill>
                  <a:cs typeface="Times New Roman" pitchFamily="18" charset="0"/>
                  <a:sym typeface="Symbol" pitchFamily="18" charset="2"/>
                </a:rPr>
                <a:t>3</a:t>
              </a:r>
            </a:p>
          </p:txBody>
        </p:sp>
        <p:sp>
          <p:nvSpPr>
            <p:cNvPr id="12330" name="Rectangle 14"/>
            <p:cNvSpPr>
              <a:spLocks noChangeArrowheads="1"/>
            </p:cNvSpPr>
            <p:nvPr/>
          </p:nvSpPr>
          <p:spPr bwMode="auto">
            <a:xfrm>
              <a:off x="3635" y="3126"/>
              <a:ext cx="35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2800">
                  <a:solidFill>
                    <a:srgbClr val="2A3674"/>
                  </a:solidFill>
                  <a:cs typeface="Times New Roman" pitchFamily="18" charset="0"/>
                  <a:sym typeface="Symbol" pitchFamily="18" charset="2"/>
                </a:rPr>
                <a:t>ν</a:t>
              </a:r>
              <a:r>
                <a:rPr lang="en-US" altLang="en-US" sz="2800" baseline="-25000">
                  <a:solidFill>
                    <a:srgbClr val="2A3674"/>
                  </a:solidFill>
                  <a:cs typeface="Times New Roman" pitchFamily="18" charset="0"/>
                  <a:sym typeface="Symbol" pitchFamily="18" charset="2"/>
                </a:rPr>
                <a:t>2</a:t>
              </a:r>
            </a:p>
          </p:txBody>
        </p:sp>
        <p:sp>
          <p:nvSpPr>
            <p:cNvPr id="12331" name="AutoShape 15"/>
            <p:cNvSpPr>
              <a:spLocks/>
            </p:cNvSpPr>
            <p:nvPr/>
          </p:nvSpPr>
          <p:spPr bwMode="auto">
            <a:xfrm>
              <a:off x="4636" y="2742"/>
              <a:ext cx="144" cy="641"/>
            </a:xfrm>
            <a:prstGeom prst="rightBrace">
              <a:avLst>
                <a:gd name="adj1" fmla="val 39717"/>
                <a:gd name="adj2" fmla="val 52759"/>
              </a:avLst>
            </a:prstGeom>
            <a:noFill/>
            <a:ln w="31750">
              <a:solidFill>
                <a:srgbClr val="729F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2332" name="AutoShape 16"/>
            <p:cNvSpPr>
              <a:spLocks/>
            </p:cNvSpPr>
            <p:nvPr/>
          </p:nvSpPr>
          <p:spPr bwMode="auto">
            <a:xfrm>
              <a:off x="4636" y="3414"/>
              <a:ext cx="144" cy="96"/>
            </a:xfrm>
            <a:prstGeom prst="rightBrace">
              <a:avLst>
                <a:gd name="adj1" fmla="val 17707"/>
                <a:gd name="adj2" fmla="val 54782"/>
              </a:avLst>
            </a:prstGeom>
            <a:noFill/>
            <a:ln w="31750">
              <a:solidFill>
                <a:srgbClr val="729F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2333" name="Text Box 17"/>
            <p:cNvSpPr txBox="1">
              <a:spLocks noChangeArrowheads="1"/>
            </p:cNvSpPr>
            <p:nvPr/>
          </p:nvSpPr>
          <p:spPr bwMode="auto">
            <a:xfrm>
              <a:off x="4876" y="2882"/>
              <a:ext cx="788"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dirty="0" smtClean="0">
                  <a:solidFill>
                    <a:srgbClr val="660000"/>
                  </a:solidFill>
                  <a:latin typeface="Symbol" pitchFamily="18" charset="2"/>
                </a:rPr>
                <a:t>D</a:t>
              </a:r>
              <a:r>
                <a:rPr lang="en-US" altLang="en-US" sz="2800" i="1" dirty="0" smtClean="0">
                  <a:solidFill>
                    <a:srgbClr val="660000"/>
                  </a:solidFill>
                </a:rPr>
                <a:t>m</a:t>
              </a:r>
              <a:r>
                <a:rPr lang="en-US" altLang="en-US" sz="2800" baseline="-25000" dirty="0" smtClean="0">
                  <a:solidFill>
                    <a:srgbClr val="660000"/>
                  </a:solidFill>
                </a:rPr>
                <a:t>32</a:t>
              </a:r>
              <a:r>
                <a:rPr lang="en-US" altLang="en-US" sz="2800" baseline="30000" dirty="0" smtClean="0">
                  <a:solidFill>
                    <a:srgbClr val="660000"/>
                  </a:solidFill>
                </a:rPr>
                <a:t>2</a:t>
              </a:r>
              <a:endParaRPr lang="en-US" altLang="en-US" sz="2800" baseline="30000" dirty="0">
                <a:solidFill>
                  <a:srgbClr val="660000"/>
                </a:solidFill>
              </a:endParaRPr>
            </a:p>
          </p:txBody>
        </p:sp>
        <p:sp>
          <p:nvSpPr>
            <p:cNvPr id="12334" name="Text Box 18"/>
            <p:cNvSpPr txBox="1">
              <a:spLocks noChangeArrowheads="1"/>
            </p:cNvSpPr>
            <p:nvPr/>
          </p:nvSpPr>
          <p:spPr bwMode="auto">
            <a:xfrm>
              <a:off x="3628" y="889"/>
              <a:ext cx="38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a:solidFill>
                    <a:srgbClr val="2A3674"/>
                  </a:solidFill>
                  <a:cs typeface="Times New Roman" pitchFamily="18" charset="0"/>
                  <a:sym typeface="Symbol" pitchFamily="18" charset="2"/>
                </a:rPr>
                <a:t>ν</a:t>
              </a:r>
              <a:r>
                <a:rPr lang="en-US" altLang="en-US" sz="2800" baseline="-25000">
                  <a:solidFill>
                    <a:srgbClr val="2A3674"/>
                  </a:solidFill>
                  <a:cs typeface="Times New Roman" pitchFamily="18" charset="0"/>
                  <a:sym typeface="Symbol" pitchFamily="18" charset="2"/>
                </a:rPr>
                <a:t>4</a:t>
              </a:r>
            </a:p>
          </p:txBody>
        </p:sp>
        <p:sp>
          <p:nvSpPr>
            <p:cNvPr id="12335" name="AutoShape 19"/>
            <p:cNvSpPr>
              <a:spLocks/>
            </p:cNvSpPr>
            <p:nvPr/>
          </p:nvSpPr>
          <p:spPr bwMode="auto">
            <a:xfrm>
              <a:off x="4636" y="1110"/>
              <a:ext cx="144" cy="1603"/>
            </a:xfrm>
            <a:prstGeom prst="rightBrace">
              <a:avLst>
                <a:gd name="adj1" fmla="val 34224"/>
                <a:gd name="adj2" fmla="val 52759"/>
              </a:avLst>
            </a:prstGeom>
            <a:noFill/>
            <a:ln w="31750">
              <a:solidFill>
                <a:srgbClr val="729F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en-US"/>
            </a:p>
          </p:txBody>
        </p:sp>
        <p:sp>
          <p:nvSpPr>
            <p:cNvPr id="12336" name="Text Box 20"/>
            <p:cNvSpPr txBox="1">
              <a:spLocks noChangeArrowheads="1"/>
            </p:cNvSpPr>
            <p:nvPr/>
          </p:nvSpPr>
          <p:spPr bwMode="auto">
            <a:xfrm>
              <a:off x="4858" y="1785"/>
              <a:ext cx="73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2800" dirty="0" smtClean="0">
                  <a:solidFill>
                    <a:srgbClr val="660000"/>
                  </a:solidFill>
                  <a:latin typeface="Symbol" pitchFamily="18" charset="2"/>
                </a:rPr>
                <a:t>D</a:t>
              </a:r>
              <a:r>
                <a:rPr lang="en-US" altLang="en-US" sz="2800" i="1" dirty="0" smtClean="0">
                  <a:solidFill>
                    <a:srgbClr val="660000"/>
                  </a:solidFill>
                </a:rPr>
                <a:t>m</a:t>
              </a:r>
              <a:r>
                <a:rPr lang="en-US" altLang="en-US" sz="2800" baseline="-25000" dirty="0" smtClean="0">
                  <a:solidFill>
                    <a:srgbClr val="660000"/>
                  </a:solidFill>
                </a:rPr>
                <a:t>43</a:t>
              </a:r>
              <a:r>
                <a:rPr lang="en-US" altLang="en-US" sz="2800" baseline="30000" dirty="0" smtClean="0">
                  <a:solidFill>
                    <a:srgbClr val="660000"/>
                  </a:solidFill>
                </a:rPr>
                <a:t>2</a:t>
              </a:r>
              <a:endParaRPr lang="en-US" altLang="en-US" sz="2800" baseline="30000" dirty="0">
                <a:solidFill>
                  <a:srgbClr val="660000"/>
                </a:solidFill>
              </a:endParaRPr>
            </a:p>
          </p:txBody>
        </p:sp>
        <p:sp>
          <p:nvSpPr>
            <p:cNvPr id="12337" name="Text Box 21"/>
            <p:cNvSpPr txBox="1">
              <a:spLocks noChangeArrowheads="1"/>
            </p:cNvSpPr>
            <p:nvPr/>
          </p:nvSpPr>
          <p:spPr bwMode="auto">
            <a:xfrm>
              <a:off x="4876" y="3210"/>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Bef>
                  <a:spcPct val="50000"/>
                </a:spcBef>
              </a:pPr>
              <a:r>
                <a:rPr lang="en-US" altLang="en-US" sz="1800" dirty="0">
                  <a:solidFill>
                    <a:srgbClr val="2A3674"/>
                  </a:solidFill>
                </a:rPr>
                <a:t>Solar</a:t>
              </a:r>
            </a:p>
          </p:txBody>
        </p:sp>
        <p:pic>
          <p:nvPicPr>
            <p:cNvPr id="1233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3" y="1082"/>
              <a:ext cx="600"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9"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 y="2714"/>
              <a:ext cx="600"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0"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3" y="3397"/>
              <a:ext cx="600"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1"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73" y="3492"/>
              <a:ext cx="600"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9418"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7188" y="2096557"/>
            <a:ext cx="1714500"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9"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7138" y="2398210"/>
            <a:ext cx="9525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20" name="Text Box 28"/>
          <p:cNvSpPr txBox="1">
            <a:spLocks noChangeArrowheads="1"/>
          </p:cNvSpPr>
          <p:nvPr/>
        </p:nvSpPr>
        <p:spPr bwMode="auto">
          <a:xfrm>
            <a:off x="0" y="4763"/>
            <a:ext cx="9144000" cy="579437"/>
          </a:xfrm>
          <a:prstGeom prst="rect">
            <a:avLst/>
          </a:prstGeom>
          <a:noFill/>
          <a:ln w="9525">
            <a:noFill/>
            <a:miter lim="800000"/>
            <a:headEnd/>
            <a:tailEnd/>
          </a:ln>
          <a:effectLst/>
        </p:spPr>
        <p:txBody>
          <a:bodyPr>
            <a:spAutoFit/>
          </a:bodyPr>
          <a:lstStyle/>
          <a:p>
            <a:pPr algn="ctr" eaLnBrk="0" hangingPunct="0">
              <a:defRPr/>
            </a:pPr>
            <a:r>
              <a:rPr lang="en-US" sz="3200" dirty="0" smtClean="0">
                <a:solidFill>
                  <a:schemeClr val="bg1"/>
                </a:solidFill>
                <a:effectLst>
                  <a:outerShdw blurRad="38100" dist="38100" dir="2700000" algn="tl">
                    <a:srgbClr val="C0C0C0"/>
                  </a:outerShdw>
                </a:effectLst>
              </a:rPr>
              <a:t>Relating Appearance and Disappearance Probabilities</a:t>
            </a:r>
            <a:endParaRPr lang="en-US" sz="3200" dirty="0">
              <a:solidFill>
                <a:schemeClr val="bg1"/>
              </a:solidFill>
              <a:effectLst>
                <a:outerShdw blurRad="38100" dist="38100" dir="2700000" algn="tl">
                  <a:srgbClr val="C0C0C0"/>
                </a:outerShdw>
              </a:effectLst>
              <a:cs typeface="+mn-cs"/>
            </a:endParaRPr>
          </a:p>
        </p:txBody>
      </p:sp>
      <p:grpSp>
        <p:nvGrpSpPr>
          <p:cNvPr id="4" name="Group 29"/>
          <p:cNvGrpSpPr>
            <a:grpSpLocks/>
          </p:cNvGrpSpPr>
          <p:nvPr/>
        </p:nvGrpSpPr>
        <p:grpSpPr bwMode="auto">
          <a:xfrm>
            <a:off x="585788" y="2212445"/>
            <a:ext cx="2901950" cy="809625"/>
            <a:chOff x="369" y="1415"/>
            <a:chExt cx="1828" cy="510"/>
          </a:xfrm>
        </p:grpSpPr>
        <p:sp>
          <p:nvSpPr>
            <p:cNvPr id="12319" name="Text Box 30"/>
            <p:cNvSpPr txBox="1">
              <a:spLocks noChangeArrowheads="1"/>
            </p:cNvSpPr>
            <p:nvPr/>
          </p:nvSpPr>
          <p:spPr bwMode="auto">
            <a:xfrm>
              <a:off x="369" y="1637"/>
              <a:ext cx="4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0000FF"/>
                  </a:solidFill>
                </a:rPr>
                <a:t>U</a:t>
              </a:r>
              <a:r>
                <a:rPr lang="en-US" altLang="en-US" baseline="-25000" dirty="0">
                  <a:solidFill>
                    <a:srgbClr val="0000FF"/>
                  </a:solidFill>
                </a:rPr>
                <a:t>e4</a:t>
              </a:r>
              <a:r>
                <a:rPr lang="en-US" altLang="en-US" baseline="30000" dirty="0">
                  <a:solidFill>
                    <a:srgbClr val="0000FF"/>
                  </a:solidFill>
                </a:rPr>
                <a:t>2</a:t>
              </a:r>
              <a:endParaRPr lang="en-US" altLang="en-US" dirty="0">
                <a:solidFill>
                  <a:srgbClr val="0000FF"/>
                </a:solidFill>
              </a:endParaRPr>
            </a:p>
          </p:txBody>
        </p:sp>
        <p:sp>
          <p:nvSpPr>
            <p:cNvPr id="12320" name="Text Box 31"/>
            <p:cNvSpPr txBox="1">
              <a:spLocks noChangeArrowheads="1"/>
            </p:cNvSpPr>
            <p:nvPr/>
          </p:nvSpPr>
          <p:spPr bwMode="auto">
            <a:xfrm>
              <a:off x="822" y="1633"/>
              <a:ext cx="4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008000"/>
                  </a:solidFill>
                </a:rPr>
                <a:t>U</a:t>
              </a:r>
              <a:r>
                <a:rPr lang="el-GR" altLang="en-US" baseline="-25000" dirty="0">
                  <a:solidFill>
                    <a:srgbClr val="008000"/>
                  </a:solidFill>
                  <a:cs typeface="Times New Roman" pitchFamily="18" charset="0"/>
                </a:rPr>
                <a:t>μ</a:t>
              </a:r>
              <a:r>
                <a:rPr lang="en-US" altLang="en-US" baseline="-25000" dirty="0">
                  <a:solidFill>
                    <a:srgbClr val="008000"/>
                  </a:solidFill>
                </a:rPr>
                <a:t>4</a:t>
              </a:r>
              <a:r>
                <a:rPr lang="en-US" altLang="en-US" baseline="30000" dirty="0">
                  <a:solidFill>
                    <a:srgbClr val="008000"/>
                  </a:solidFill>
                </a:rPr>
                <a:t>2</a:t>
              </a:r>
              <a:endParaRPr lang="en-US" altLang="en-US" dirty="0">
                <a:solidFill>
                  <a:srgbClr val="008000"/>
                </a:solidFill>
              </a:endParaRPr>
            </a:p>
          </p:txBody>
        </p:sp>
        <p:sp>
          <p:nvSpPr>
            <p:cNvPr id="12321" name="Text Box 32"/>
            <p:cNvSpPr txBox="1">
              <a:spLocks noChangeArrowheads="1"/>
            </p:cNvSpPr>
            <p:nvPr/>
          </p:nvSpPr>
          <p:spPr bwMode="auto">
            <a:xfrm>
              <a:off x="1260" y="1636"/>
              <a:ext cx="4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FF6600"/>
                  </a:solidFill>
                </a:rPr>
                <a:t>U</a:t>
              </a:r>
              <a:r>
                <a:rPr lang="el-GR" altLang="en-US" baseline="-25000" dirty="0">
                  <a:solidFill>
                    <a:srgbClr val="FF6600"/>
                  </a:solidFill>
                  <a:cs typeface="Times New Roman" pitchFamily="18" charset="0"/>
                </a:rPr>
                <a:t>τ</a:t>
              </a:r>
              <a:r>
                <a:rPr lang="en-US" altLang="en-US" baseline="-25000" dirty="0">
                  <a:solidFill>
                    <a:srgbClr val="FF6600"/>
                  </a:solidFill>
                </a:rPr>
                <a:t>4</a:t>
              </a:r>
              <a:r>
                <a:rPr lang="en-US" altLang="en-US" baseline="30000" dirty="0">
                  <a:solidFill>
                    <a:srgbClr val="FF6600"/>
                  </a:solidFill>
                </a:rPr>
                <a:t>2</a:t>
              </a:r>
              <a:endParaRPr lang="en-US" altLang="en-US" dirty="0">
                <a:solidFill>
                  <a:srgbClr val="FF6600"/>
                </a:solidFill>
              </a:endParaRPr>
            </a:p>
          </p:txBody>
        </p:sp>
        <p:sp>
          <p:nvSpPr>
            <p:cNvPr id="12322" name="Text Box 33"/>
            <p:cNvSpPr txBox="1">
              <a:spLocks noChangeArrowheads="1"/>
            </p:cNvSpPr>
            <p:nvPr/>
          </p:nvSpPr>
          <p:spPr bwMode="auto">
            <a:xfrm>
              <a:off x="1739" y="1636"/>
              <a:ext cx="4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800080"/>
                  </a:solidFill>
                </a:rPr>
                <a:t>U</a:t>
              </a:r>
              <a:r>
                <a:rPr lang="en-US" altLang="en-US" baseline="-25000" dirty="0">
                  <a:solidFill>
                    <a:srgbClr val="800080"/>
                  </a:solidFill>
                </a:rPr>
                <a:t>s4</a:t>
              </a:r>
              <a:r>
                <a:rPr lang="en-US" altLang="en-US" baseline="30000" dirty="0">
                  <a:solidFill>
                    <a:srgbClr val="800080"/>
                  </a:solidFill>
                </a:rPr>
                <a:t>2</a:t>
              </a:r>
              <a:endParaRPr lang="en-US" altLang="en-US" dirty="0">
                <a:solidFill>
                  <a:srgbClr val="800080"/>
                </a:solidFill>
              </a:endParaRPr>
            </a:p>
          </p:txBody>
        </p:sp>
        <p:sp>
          <p:nvSpPr>
            <p:cNvPr id="12323" name="Line 34"/>
            <p:cNvSpPr>
              <a:spLocks noChangeShapeType="1"/>
            </p:cNvSpPr>
            <p:nvPr/>
          </p:nvSpPr>
          <p:spPr bwMode="auto">
            <a:xfrm flipV="1">
              <a:off x="581" y="1415"/>
              <a:ext cx="414" cy="252"/>
            </a:xfrm>
            <a:prstGeom prst="line">
              <a:avLst/>
            </a:prstGeom>
            <a:noFill/>
            <a:ln w="19050">
              <a:solidFill>
                <a:srgbClr val="0000FF"/>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12324" name="Line 35"/>
            <p:cNvSpPr>
              <a:spLocks noChangeShapeType="1"/>
            </p:cNvSpPr>
            <p:nvPr/>
          </p:nvSpPr>
          <p:spPr bwMode="auto">
            <a:xfrm flipV="1">
              <a:off x="972" y="1421"/>
              <a:ext cx="67" cy="246"/>
            </a:xfrm>
            <a:prstGeom prst="line">
              <a:avLst/>
            </a:prstGeom>
            <a:noFill/>
            <a:ln w="19050">
              <a:solidFill>
                <a:srgbClr val="008000"/>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12325" name="Line 36"/>
            <p:cNvSpPr>
              <a:spLocks noChangeShapeType="1"/>
            </p:cNvSpPr>
            <p:nvPr/>
          </p:nvSpPr>
          <p:spPr bwMode="auto">
            <a:xfrm flipH="1" flipV="1">
              <a:off x="1090" y="1433"/>
              <a:ext cx="258" cy="241"/>
            </a:xfrm>
            <a:prstGeom prst="line">
              <a:avLst/>
            </a:prstGeom>
            <a:noFill/>
            <a:ln w="190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12326" name="Line 37"/>
            <p:cNvSpPr>
              <a:spLocks noChangeShapeType="1"/>
            </p:cNvSpPr>
            <p:nvPr/>
          </p:nvSpPr>
          <p:spPr bwMode="auto">
            <a:xfrm flipH="1" flipV="1">
              <a:off x="1584" y="1434"/>
              <a:ext cx="258" cy="241"/>
            </a:xfrm>
            <a:prstGeom prst="line">
              <a:avLst/>
            </a:prstGeom>
            <a:noFill/>
            <a:ln w="19050">
              <a:solidFill>
                <a:srgbClr val="800080"/>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grpSp>
      <p:sp>
        <p:nvSpPr>
          <p:cNvPr id="59430" name="Text Box 38"/>
          <p:cNvSpPr txBox="1">
            <a:spLocks noChangeArrowheads="1"/>
          </p:cNvSpPr>
          <p:nvPr/>
        </p:nvSpPr>
        <p:spPr bwMode="auto">
          <a:xfrm>
            <a:off x="879475" y="3726915"/>
            <a:ext cx="738188"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1pPr>
            <a:lvl2pPr marL="742950" indent="-28575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2pPr>
            <a:lvl3pPr marL="11430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3pPr>
            <a:lvl4pPr marL="16002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4pPr>
            <a:lvl5pPr marL="20574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9pPr>
          </a:lstStyle>
          <a:p>
            <a:pPr algn="ctr" eaLnBrk="1">
              <a:lnSpc>
                <a:spcPct val="119000"/>
              </a:lnSpc>
              <a:buClr>
                <a:srgbClr val="000000"/>
              </a:buClr>
              <a:buSzPct val="45000"/>
              <a:buFont typeface="StarSymbol"/>
              <a:buNone/>
            </a:pPr>
            <a:r>
              <a:rPr lang="en-GB" altLang="en-US" dirty="0">
                <a:solidFill>
                  <a:srgbClr val="2A3674"/>
                </a:solidFill>
              </a:rPr>
              <a:t>P</a:t>
            </a:r>
            <a:r>
              <a:rPr lang="el-GR" altLang="en-US" baseline="-33000" dirty="0">
                <a:solidFill>
                  <a:srgbClr val="2A3674"/>
                </a:solidFill>
                <a:cs typeface="Times New Roman" pitchFamily="18" charset="0"/>
              </a:rPr>
              <a:t>μ</a:t>
            </a:r>
            <a:r>
              <a:rPr lang="en-GB" altLang="en-US" baseline="-33000" dirty="0">
                <a:solidFill>
                  <a:srgbClr val="2A3674"/>
                </a:solidFill>
              </a:rPr>
              <a:t>e</a:t>
            </a:r>
            <a:r>
              <a:rPr lang="en-GB" altLang="en-US" dirty="0">
                <a:solidFill>
                  <a:srgbClr val="2A3674"/>
                </a:solidFill>
              </a:rPr>
              <a:t> =</a:t>
            </a:r>
          </a:p>
        </p:txBody>
      </p:sp>
      <p:sp>
        <p:nvSpPr>
          <p:cNvPr id="59431" name="Text Box 39"/>
          <p:cNvSpPr txBox="1">
            <a:spLocks noChangeArrowheads="1"/>
          </p:cNvSpPr>
          <p:nvPr/>
        </p:nvSpPr>
        <p:spPr bwMode="auto">
          <a:xfrm>
            <a:off x="2443737" y="3742212"/>
            <a:ext cx="2371725" cy="43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1pPr>
            <a:lvl2pPr marL="742950" indent="-28575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2pPr>
            <a:lvl3pPr marL="11430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3pPr>
            <a:lvl4pPr marL="16002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4pPr>
            <a:lvl5pPr marL="20574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9pPr>
          </a:lstStyle>
          <a:p>
            <a:pPr algn="r" eaLnBrk="1">
              <a:lnSpc>
                <a:spcPct val="119000"/>
              </a:lnSpc>
              <a:buClr>
                <a:srgbClr val="000000"/>
              </a:buClr>
              <a:buSzPct val="45000"/>
              <a:buFont typeface="StarSymbol"/>
              <a:buNone/>
            </a:pPr>
            <a:r>
              <a:rPr lang="en-GB" altLang="en-US" dirty="0">
                <a:solidFill>
                  <a:srgbClr val="2A3674"/>
                </a:solidFill>
              </a:rPr>
              <a:t>sin</a:t>
            </a:r>
            <a:r>
              <a:rPr lang="en-GB" altLang="en-US" baseline="33000" dirty="0">
                <a:solidFill>
                  <a:srgbClr val="2A3674"/>
                </a:solidFill>
              </a:rPr>
              <a:t>2</a:t>
            </a:r>
            <a:r>
              <a:rPr lang="en-GB" altLang="en-US" dirty="0">
                <a:solidFill>
                  <a:srgbClr val="2A3674"/>
                </a:solidFill>
              </a:rPr>
              <a:t>(1.27</a:t>
            </a:r>
            <a:r>
              <a:rPr lang="el-GR" altLang="en-US" dirty="0">
                <a:solidFill>
                  <a:srgbClr val="2A3674"/>
                </a:solidFill>
                <a:cs typeface="Times New Roman" pitchFamily="18" charset="0"/>
              </a:rPr>
              <a:t>Δ</a:t>
            </a:r>
            <a:r>
              <a:rPr lang="en-GB" altLang="en-US" i="1" dirty="0" smtClean="0">
                <a:solidFill>
                  <a:srgbClr val="2A3674"/>
                </a:solidFill>
              </a:rPr>
              <a:t>m</a:t>
            </a:r>
            <a:r>
              <a:rPr lang="en-GB" altLang="en-US" baseline="-25000" dirty="0" smtClean="0">
                <a:solidFill>
                  <a:srgbClr val="2A3674"/>
                </a:solidFill>
              </a:rPr>
              <a:t>43</a:t>
            </a:r>
            <a:r>
              <a:rPr lang="en-GB" altLang="en-US" baseline="30000" dirty="0" smtClean="0">
                <a:solidFill>
                  <a:srgbClr val="2A3674"/>
                </a:solidFill>
              </a:rPr>
              <a:t>2</a:t>
            </a:r>
            <a:r>
              <a:rPr lang="en-GB" altLang="en-US" dirty="0" smtClean="0">
                <a:solidFill>
                  <a:srgbClr val="2A3674"/>
                </a:solidFill>
              </a:rPr>
              <a:t>L/E</a:t>
            </a:r>
            <a:r>
              <a:rPr lang="en-GB" altLang="en-US" dirty="0">
                <a:solidFill>
                  <a:srgbClr val="2A3674"/>
                </a:solidFill>
              </a:rPr>
              <a:t>)</a:t>
            </a:r>
          </a:p>
        </p:txBody>
      </p:sp>
      <p:sp>
        <p:nvSpPr>
          <p:cNvPr id="59432" name="Text Box 40"/>
          <p:cNvSpPr txBox="1">
            <a:spLocks noChangeArrowheads="1"/>
          </p:cNvSpPr>
          <p:nvPr/>
        </p:nvSpPr>
        <p:spPr bwMode="auto">
          <a:xfrm>
            <a:off x="1574800" y="3750727"/>
            <a:ext cx="97948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1pPr>
            <a:lvl2pPr marL="742950" indent="-28575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2pPr>
            <a:lvl3pPr marL="11430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3pPr>
            <a:lvl4pPr marL="16002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4pPr>
            <a:lvl5pPr marL="2057400" indent="-228600" defTabSz="449263" eaLnBrk="0" hangingPunct="0">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Lst>
              <a:defRPr sz="2400">
                <a:solidFill>
                  <a:schemeClr val="tx1"/>
                </a:solidFill>
                <a:latin typeface="Times New Roman" pitchFamily="18" charset="0"/>
                <a:cs typeface="Arial" pitchFamily="34" charset="0"/>
              </a:defRPr>
            </a:lvl9pPr>
          </a:lstStyle>
          <a:p>
            <a:pPr algn="ctr" eaLnBrk="1">
              <a:lnSpc>
                <a:spcPct val="119000"/>
              </a:lnSpc>
              <a:buClr>
                <a:srgbClr val="000000"/>
              </a:buClr>
              <a:buSzPct val="45000"/>
              <a:buFont typeface="StarSymbol"/>
              <a:buNone/>
            </a:pPr>
            <a:r>
              <a:rPr lang="en-GB" altLang="en-US">
                <a:solidFill>
                  <a:srgbClr val="2A3674"/>
                </a:solidFill>
              </a:rPr>
              <a:t>sin</a:t>
            </a:r>
            <a:r>
              <a:rPr lang="en-GB" altLang="en-US" baseline="33000">
                <a:solidFill>
                  <a:srgbClr val="2A3674"/>
                </a:solidFill>
              </a:rPr>
              <a:t>2</a:t>
            </a:r>
            <a:r>
              <a:rPr lang="en-GB" altLang="en-US">
                <a:solidFill>
                  <a:srgbClr val="2A3674"/>
                </a:solidFill>
              </a:rPr>
              <a:t>2</a:t>
            </a:r>
            <a:r>
              <a:rPr lang="el-GR" altLang="en-US">
                <a:solidFill>
                  <a:srgbClr val="2A3674"/>
                </a:solidFill>
                <a:cs typeface="Times New Roman" pitchFamily="18" charset="0"/>
              </a:rPr>
              <a:t>θ</a:t>
            </a:r>
            <a:endParaRPr lang="en-GB" altLang="en-US">
              <a:solidFill>
                <a:srgbClr val="2A3674"/>
              </a:solidFill>
            </a:endParaRPr>
          </a:p>
        </p:txBody>
      </p:sp>
      <p:sp>
        <p:nvSpPr>
          <p:cNvPr id="59433" name="Text Box 41"/>
          <p:cNvSpPr txBox="1">
            <a:spLocks noChangeArrowheads="1"/>
          </p:cNvSpPr>
          <p:nvPr/>
        </p:nvSpPr>
        <p:spPr bwMode="auto">
          <a:xfrm>
            <a:off x="1438275" y="3776127"/>
            <a:ext cx="1250950"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27432">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2A3674"/>
                </a:solidFill>
              </a:rPr>
              <a:t>4</a:t>
            </a:r>
            <a:r>
              <a:rPr lang="en-US" altLang="en-US" dirty="0">
                <a:solidFill>
                  <a:srgbClr val="0000FF"/>
                </a:solidFill>
              </a:rPr>
              <a:t>U</a:t>
            </a:r>
            <a:r>
              <a:rPr lang="en-US" altLang="en-US" baseline="-25000" dirty="0">
                <a:solidFill>
                  <a:srgbClr val="0000FF"/>
                </a:solidFill>
              </a:rPr>
              <a:t>e4</a:t>
            </a:r>
            <a:r>
              <a:rPr lang="en-US" altLang="en-US" baseline="30000" dirty="0">
                <a:solidFill>
                  <a:srgbClr val="0000FF"/>
                </a:solidFill>
              </a:rPr>
              <a:t>2</a:t>
            </a:r>
            <a:r>
              <a:rPr lang="en-US" altLang="en-US" baseline="30000" dirty="0">
                <a:solidFill>
                  <a:srgbClr val="2A3674"/>
                </a:solidFill>
              </a:rPr>
              <a:t> </a:t>
            </a:r>
            <a:r>
              <a:rPr lang="en-US" altLang="en-US" dirty="0">
                <a:solidFill>
                  <a:srgbClr val="008000"/>
                </a:solidFill>
              </a:rPr>
              <a:t>U</a:t>
            </a:r>
            <a:r>
              <a:rPr lang="el-GR" altLang="en-US" baseline="-25000" dirty="0">
                <a:solidFill>
                  <a:srgbClr val="008000"/>
                </a:solidFill>
                <a:cs typeface="Times New Roman" pitchFamily="18" charset="0"/>
              </a:rPr>
              <a:t>μ</a:t>
            </a:r>
            <a:r>
              <a:rPr lang="en-US" altLang="en-US" baseline="-25000" dirty="0">
                <a:solidFill>
                  <a:srgbClr val="008000"/>
                </a:solidFill>
                <a:cs typeface="Times New Roman" pitchFamily="18" charset="0"/>
              </a:rPr>
              <a:t>4</a:t>
            </a:r>
            <a:r>
              <a:rPr lang="en-US" altLang="en-US" baseline="30000" dirty="0">
                <a:solidFill>
                  <a:srgbClr val="008000"/>
                </a:solidFill>
                <a:cs typeface="Times New Roman" pitchFamily="18" charset="0"/>
              </a:rPr>
              <a:t>2</a:t>
            </a:r>
            <a:endParaRPr lang="el-GR" altLang="en-US" baseline="-25000" dirty="0">
              <a:solidFill>
                <a:srgbClr val="008000"/>
              </a:solidFill>
              <a:cs typeface="Times New Roman" pitchFamily="18" charset="0"/>
            </a:endParaRPr>
          </a:p>
        </p:txBody>
      </p:sp>
      <p:sp>
        <p:nvSpPr>
          <p:cNvPr id="10254" name="Text Box 42"/>
          <p:cNvSpPr txBox="1">
            <a:spLocks noChangeArrowheads="1"/>
          </p:cNvSpPr>
          <p:nvPr/>
        </p:nvSpPr>
        <p:spPr bwMode="auto">
          <a:xfrm>
            <a:off x="390525" y="3150652"/>
            <a:ext cx="4821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660000"/>
                </a:solidFill>
              </a:rPr>
              <a:t>The appearance probability:</a:t>
            </a:r>
          </a:p>
        </p:txBody>
      </p:sp>
      <p:sp>
        <p:nvSpPr>
          <p:cNvPr id="59435" name="Text Box 43"/>
          <p:cNvSpPr txBox="1">
            <a:spLocks noChangeArrowheads="1"/>
          </p:cNvSpPr>
          <p:nvPr/>
        </p:nvSpPr>
        <p:spPr bwMode="auto">
          <a:xfrm>
            <a:off x="390525" y="4296820"/>
            <a:ext cx="4821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660000"/>
                </a:solidFill>
              </a:rPr>
              <a:t>The </a:t>
            </a:r>
            <a:r>
              <a:rPr lang="el-GR" altLang="en-US" dirty="0" smtClean="0">
                <a:solidFill>
                  <a:srgbClr val="660000"/>
                </a:solidFill>
              </a:rPr>
              <a:t>ν</a:t>
            </a:r>
            <a:r>
              <a:rPr lang="en-US" altLang="en-US" baseline="-25000" dirty="0" smtClean="0">
                <a:solidFill>
                  <a:srgbClr val="660000"/>
                </a:solidFill>
              </a:rPr>
              <a:t>e</a:t>
            </a:r>
            <a:r>
              <a:rPr lang="en-US" altLang="en-US" dirty="0" smtClean="0">
                <a:solidFill>
                  <a:srgbClr val="660000"/>
                </a:solidFill>
              </a:rPr>
              <a:t> disappearance </a:t>
            </a:r>
            <a:r>
              <a:rPr lang="en-US" altLang="en-US" dirty="0">
                <a:solidFill>
                  <a:srgbClr val="660000"/>
                </a:solidFill>
              </a:rPr>
              <a:t>probability:</a:t>
            </a:r>
          </a:p>
        </p:txBody>
      </p:sp>
      <p:sp>
        <p:nvSpPr>
          <p:cNvPr id="12304" name="Text Box 44"/>
          <p:cNvSpPr txBox="1">
            <a:spLocks noChangeArrowheads="1"/>
          </p:cNvSpPr>
          <p:nvPr/>
        </p:nvSpPr>
        <p:spPr bwMode="auto">
          <a:xfrm>
            <a:off x="235394" y="765046"/>
            <a:ext cx="41736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smtClean="0">
                <a:solidFill>
                  <a:srgbClr val="2A3674"/>
                </a:solidFill>
              </a:rPr>
              <a:t>With a single sterile neutrino we get a 4×4 PMNS mixing matrix and 3 independent </a:t>
            </a:r>
            <a:r>
              <a:rPr lang="el-GR" altLang="en-US" dirty="0" smtClean="0">
                <a:solidFill>
                  <a:srgbClr val="2A3674"/>
                </a:solidFill>
              </a:rPr>
              <a:t>Δ</a:t>
            </a:r>
            <a:r>
              <a:rPr lang="en-US" altLang="en-US" i="1" dirty="0" smtClean="0">
                <a:solidFill>
                  <a:srgbClr val="2A3674"/>
                </a:solidFill>
              </a:rPr>
              <a:t>m</a:t>
            </a:r>
            <a:r>
              <a:rPr lang="en-US" altLang="en-US" baseline="30000" dirty="0" smtClean="0">
                <a:solidFill>
                  <a:srgbClr val="2A3674"/>
                </a:solidFill>
              </a:rPr>
              <a:t>2</a:t>
            </a:r>
            <a:r>
              <a:rPr lang="en-US" altLang="en-US" dirty="0" smtClean="0">
                <a:solidFill>
                  <a:srgbClr val="2A3674"/>
                </a:solidFill>
              </a:rPr>
              <a:t>s.</a:t>
            </a:r>
            <a:endParaRPr lang="en-US" altLang="en-US" dirty="0">
              <a:solidFill>
                <a:srgbClr val="2A3674"/>
              </a:solidFill>
            </a:endParaRPr>
          </a:p>
        </p:txBody>
      </p:sp>
      <p:sp>
        <p:nvSpPr>
          <p:cNvPr id="58" name="Footer Placeholder 57"/>
          <p:cNvSpPr>
            <a:spLocks noGrp="1"/>
          </p:cNvSpPr>
          <p:nvPr>
            <p:ph type="ftr" sz="quarter" idx="11"/>
          </p:nvPr>
        </p:nvSpPr>
        <p:spPr/>
        <p:txBody>
          <a:bodyPr/>
          <a:lstStyle/>
          <a:p>
            <a:pPr>
              <a:defRPr/>
            </a:pPr>
            <a:r>
              <a:rPr lang="en-US" dirty="0"/>
              <a:t>Jonathan Link</a:t>
            </a:r>
          </a:p>
        </p:txBody>
      </p:sp>
      <p:graphicFrame>
        <p:nvGraphicFramePr>
          <p:cNvPr id="3" name="Object 2"/>
          <p:cNvGraphicFramePr>
            <a:graphicFrameLocks noChangeAspect="1"/>
          </p:cNvGraphicFramePr>
          <p:nvPr>
            <p:extLst>
              <p:ext uri="{D42A27DB-BD31-4B8C-83A1-F6EECF244321}">
                <p14:modId xmlns:p14="http://schemas.microsoft.com/office/powerpoint/2010/main" val="3711168058"/>
              </p:ext>
            </p:extLst>
          </p:nvPr>
        </p:nvGraphicFramePr>
        <p:xfrm>
          <a:off x="4498975" y="701675"/>
          <a:ext cx="4283075" cy="1573212"/>
        </p:xfrm>
        <a:graphic>
          <a:graphicData uri="http://schemas.openxmlformats.org/presentationml/2006/ole">
            <mc:AlternateContent xmlns:mc="http://schemas.openxmlformats.org/markup-compatibility/2006">
              <mc:Choice xmlns:v="urn:schemas-microsoft-com:vml" Requires="v">
                <p:oleObj spid="_x0000_s2151" name="Equation" r:id="rId8" imgW="2209680" imgH="812520" progId="Equation.3">
                  <p:embed/>
                </p:oleObj>
              </mc:Choice>
              <mc:Fallback>
                <p:oleObj name="Equation" r:id="rId8" imgW="2209680" imgH="81252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8975" y="701675"/>
                        <a:ext cx="4283075"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8" name="Group 7"/>
          <p:cNvGrpSpPr/>
          <p:nvPr/>
        </p:nvGrpSpPr>
        <p:grpSpPr>
          <a:xfrm>
            <a:off x="424912" y="5354239"/>
            <a:ext cx="5108575" cy="1057282"/>
            <a:chOff x="424912" y="5354239"/>
            <a:chExt cx="5108575" cy="1057282"/>
          </a:xfrm>
        </p:grpSpPr>
        <p:sp>
          <p:nvSpPr>
            <p:cNvPr id="63" name="Text Box 3"/>
            <p:cNvSpPr txBox="1">
              <a:spLocks noChangeArrowheads="1"/>
            </p:cNvSpPr>
            <p:nvPr/>
          </p:nvSpPr>
          <p:spPr bwMode="auto">
            <a:xfrm>
              <a:off x="650337" y="5949558"/>
              <a:ext cx="4883150"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91440">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smtClean="0">
                  <a:solidFill>
                    <a:srgbClr val="2A3674"/>
                  </a:solidFill>
                </a:rPr>
                <a:t>P</a:t>
              </a:r>
              <a:r>
                <a:rPr lang="el-GR" altLang="en-US" baseline="-25000" dirty="0" smtClean="0">
                  <a:solidFill>
                    <a:srgbClr val="2A3674"/>
                  </a:solidFill>
                </a:rPr>
                <a:t>μμ</a:t>
              </a:r>
              <a:r>
                <a:rPr lang="en-US" altLang="en-US" dirty="0" smtClean="0">
                  <a:solidFill>
                    <a:srgbClr val="2A3674"/>
                  </a:solidFill>
                </a:rPr>
                <a:t> </a:t>
              </a:r>
              <a:r>
                <a:rPr lang="en-US" altLang="en-US" dirty="0" smtClean="0">
                  <a:solidFill>
                    <a:srgbClr val="2A3674"/>
                  </a:solidFill>
                  <a:cs typeface="Times New Roman" pitchFamily="18" charset="0"/>
                </a:rPr>
                <a:t>≈</a:t>
              </a:r>
              <a:r>
                <a:rPr lang="en-US" altLang="en-US" dirty="0" smtClean="0">
                  <a:solidFill>
                    <a:srgbClr val="2A3674"/>
                  </a:solidFill>
                </a:rPr>
                <a:t> 4</a:t>
              </a:r>
              <a:r>
                <a:rPr lang="en-US" altLang="en-US" dirty="0" smtClean="0">
                  <a:solidFill>
                    <a:srgbClr val="008000"/>
                  </a:solidFill>
                </a:rPr>
                <a:t>U</a:t>
              </a:r>
              <a:r>
                <a:rPr lang="en-US" altLang="en-US" baseline="-25000" dirty="0" smtClean="0">
                  <a:solidFill>
                    <a:srgbClr val="008000"/>
                  </a:solidFill>
                </a:rPr>
                <a:t>μ4</a:t>
              </a:r>
              <a:r>
                <a:rPr lang="en-US" altLang="en-US" baseline="30000" dirty="0" smtClean="0">
                  <a:solidFill>
                    <a:srgbClr val="008000"/>
                  </a:solidFill>
                </a:rPr>
                <a:t>2</a:t>
              </a:r>
              <a:r>
                <a:rPr lang="en-US" altLang="en-US" baseline="30000" dirty="0" smtClean="0">
                  <a:solidFill>
                    <a:srgbClr val="2A3674"/>
                  </a:solidFill>
                </a:rPr>
                <a:t> </a:t>
              </a:r>
              <a:r>
                <a:rPr lang="en-US" altLang="en-US" dirty="0">
                  <a:solidFill>
                    <a:srgbClr val="800080"/>
                  </a:solidFill>
                </a:rPr>
                <a:t>U</a:t>
              </a:r>
              <a:r>
                <a:rPr lang="en-US" altLang="en-US" baseline="-25000" dirty="0">
                  <a:solidFill>
                    <a:srgbClr val="800080"/>
                  </a:solidFill>
                  <a:cs typeface="Times New Roman" pitchFamily="18" charset="0"/>
                </a:rPr>
                <a:t>s4</a:t>
              </a:r>
              <a:r>
                <a:rPr lang="en-US" altLang="en-US" baseline="30000" dirty="0">
                  <a:solidFill>
                    <a:srgbClr val="800080"/>
                  </a:solidFill>
                  <a:cs typeface="Times New Roman" pitchFamily="18" charset="0"/>
                </a:rPr>
                <a:t>2</a:t>
              </a:r>
              <a:r>
                <a:rPr lang="en-US" altLang="en-US" baseline="30000" dirty="0">
                  <a:solidFill>
                    <a:srgbClr val="2A3674"/>
                  </a:solidFill>
                  <a:cs typeface="Times New Roman" pitchFamily="18" charset="0"/>
                </a:rPr>
                <a:t> </a:t>
              </a:r>
              <a:r>
                <a:rPr lang="en-GB" altLang="en-US" dirty="0">
                  <a:solidFill>
                    <a:srgbClr val="2A3674"/>
                  </a:solidFill>
                </a:rPr>
                <a:t>sin</a:t>
              </a:r>
              <a:r>
                <a:rPr lang="en-GB" altLang="en-US" baseline="30000" dirty="0">
                  <a:solidFill>
                    <a:srgbClr val="2A3674"/>
                  </a:solidFill>
                </a:rPr>
                <a:t>2</a:t>
              </a:r>
              <a:r>
                <a:rPr lang="en-GB" altLang="en-US" dirty="0">
                  <a:solidFill>
                    <a:srgbClr val="2A3674"/>
                  </a:solidFill>
                </a:rPr>
                <a:t>(1.27</a:t>
              </a:r>
              <a:r>
                <a:rPr lang="el-GR" altLang="en-US" dirty="0">
                  <a:solidFill>
                    <a:srgbClr val="2A3674"/>
                  </a:solidFill>
                </a:rPr>
                <a:t>Δ</a:t>
              </a:r>
              <a:r>
                <a:rPr lang="en-GB" altLang="en-US" i="1" dirty="0" smtClean="0">
                  <a:solidFill>
                    <a:srgbClr val="2A3674"/>
                  </a:solidFill>
                </a:rPr>
                <a:t>m</a:t>
              </a:r>
              <a:r>
                <a:rPr lang="en-GB" altLang="en-US" baseline="-25000" dirty="0" smtClean="0">
                  <a:solidFill>
                    <a:srgbClr val="2A3674"/>
                  </a:solidFill>
                </a:rPr>
                <a:t>43</a:t>
              </a:r>
              <a:r>
                <a:rPr lang="en-GB" altLang="en-US" baseline="30000" dirty="0" smtClean="0">
                  <a:solidFill>
                    <a:srgbClr val="2A3674"/>
                  </a:solidFill>
                </a:rPr>
                <a:t>2</a:t>
              </a:r>
              <a:r>
                <a:rPr lang="en-GB" altLang="en-US" dirty="0" smtClean="0">
                  <a:solidFill>
                    <a:srgbClr val="2A3674"/>
                  </a:solidFill>
                </a:rPr>
                <a:t>L/E)</a:t>
              </a:r>
              <a:r>
                <a:rPr lang="en-US" altLang="en-US" dirty="0" smtClean="0">
                  <a:solidFill>
                    <a:srgbClr val="2A3674"/>
                  </a:solidFill>
                </a:rPr>
                <a:t> </a:t>
              </a:r>
              <a:endParaRPr lang="el-GR" altLang="en-US" dirty="0">
                <a:solidFill>
                  <a:srgbClr val="2A3674"/>
                </a:solidFill>
              </a:endParaRPr>
            </a:p>
          </p:txBody>
        </p:sp>
        <p:sp>
          <p:nvSpPr>
            <p:cNvPr id="61" name="Line 7"/>
            <p:cNvSpPr>
              <a:spLocks noChangeShapeType="1"/>
            </p:cNvSpPr>
            <p:nvPr/>
          </p:nvSpPr>
          <p:spPr bwMode="auto">
            <a:xfrm>
              <a:off x="941385" y="6205158"/>
              <a:ext cx="96838" cy="150813"/>
            </a:xfrm>
            <a:prstGeom prst="line">
              <a:avLst/>
            </a:prstGeom>
            <a:noFill/>
            <a:ln w="19050">
              <a:solidFill>
                <a:srgbClr val="2A36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Text Box 43"/>
            <p:cNvSpPr txBox="1">
              <a:spLocks noChangeArrowheads="1"/>
            </p:cNvSpPr>
            <p:nvPr/>
          </p:nvSpPr>
          <p:spPr bwMode="auto">
            <a:xfrm>
              <a:off x="424912" y="5354239"/>
              <a:ext cx="4821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spcBef>
                  <a:spcPct val="50000"/>
                </a:spcBef>
              </a:pPr>
              <a:r>
                <a:rPr lang="en-US" altLang="en-US" dirty="0">
                  <a:solidFill>
                    <a:srgbClr val="660000"/>
                  </a:solidFill>
                </a:rPr>
                <a:t>The </a:t>
              </a:r>
              <a:r>
                <a:rPr lang="el-GR" altLang="en-US" dirty="0" smtClean="0">
                  <a:solidFill>
                    <a:srgbClr val="660000"/>
                  </a:solidFill>
                </a:rPr>
                <a:t>ν</a:t>
              </a:r>
              <a:r>
                <a:rPr lang="el-GR" altLang="en-US" baseline="-25000" dirty="0" smtClean="0">
                  <a:solidFill>
                    <a:srgbClr val="660000"/>
                  </a:solidFill>
                </a:rPr>
                <a:t>μ</a:t>
              </a:r>
              <a:r>
                <a:rPr lang="en-US" altLang="en-US" dirty="0" smtClean="0">
                  <a:solidFill>
                    <a:srgbClr val="660000"/>
                  </a:solidFill>
                </a:rPr>
                <a:t> disappearance </a:t>
              </a:r>
              <a:r>
                <a:rPr lang="en-US" altLang="en-US" dirty="0">
                  <a:solidFill>
                    <a:srgbClr val="660000"/>
                  </a:solidFill>
                </a:rPr>
                <a:t>probability:</a:t>
              </a:r>
            </a:p>
          </p:txBody>
        </p:sp>
      </p:grpSp>
      <p:pic>
        <p:nvPicPr>
          <p:cNvPr id="2059"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50125" y="718609"/>
            <a:ext cx="591657" cy="1546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35893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419"/>
                                        </p:tgtEl>
                                        <p:attrNameLst>
                                          <p:attrName>style.visibility</p:attrName>
                                        </p:attrNameLst>
                                      </p:cBhvr>
                                      <p:to>
                                        <p:strVal val="visible"/>
                                      </p:to>
                                    </p:set>
                                  </p:childTnLst>
                                </p:cTn>
                              </p:par>
                            </p:childTnLst>
                          </p:cTn>
                        </p:par>
                        <p:par>
                          <p:cTn id="7" fill="hold" nodeType="afterGroup">
                            <p:stCondLst>
                              <p:cond delay="0"/>
                            </p:stCondLst>
                            <p:childTnLst>
                              <p:par>
                                <p:cTn id="8" presetID="35" presetClass="path" presetSubtype="0" accel="50000" decel="50000" fill="hold" nodeType="afterEffect">
                                  <p:stCondLst>
                                    <p:cond delay="0"/>
                                  </p:stCondLst>
                                  <p:childTnLst>
                                    <p:animMotion origin="layout" path="M -2.77778E-7 -7.40741E-7 L -0.46996 -0.0419 " pathEditMode="relative" rAng="0" ptsTypes="AA">
                                      <p:cBhvr>
                                        <p:cTn id="9" dur="1000" fill="hold"/>
                                        <p:tgtEl>
                                          <p:spTgt spid="59419"/>
                                        </p:tgtEl>
                                        <p:attrNameLst>
                                          <p:attrName>ppt_x</p:attrName>
                                          <p:attrName>ppt_y</p:attrName>
                                        </p:attrNameLst>
                                      </p:cBhvr>
                                      <p:rCtr x="-23507" y="-2106"/>
                                    </p:animMotion>
                                  </p:childTnLst>
                                </p:cTn>
                              </p:par>
                              <p:par>
                                <p:cTn id="10" presetID="6" presetClass="emph" presetSubtype="0" accel="50000" decel="50000" fill="hold" nodeType="withEffect">
                                  <p:stCondLst>
                                    <p:cond delay="0"/>
                                  </p:stCondLst>
                                  <p:childTnLst>
                                    <p:animScale>
                                      <p:cBhvr>
                                        <p:cTn id="11" dur="1000" fill="hold"/>
                                        <p:tgtEl>
                                          <p:spTgt spid="59419"/>
                                        </p:tgtEl>
                                      </p:cBhvr>
                                      <p:by x="180000" y="180000"/>
                                    </p:animScale>
                                  </p:childTnLst>
                                </p:cTn>
                              </p:par>
                            </p:childTnLst>
                          </p:cTn>
                        </p:par>
                        <p:par>
                          <p:cTn id="12" fill="hold" nodeType="afterGroup">
                            <p:stCondLst>
                              <p:cond delay="1000"/>
                            </p:stCondLst>
                            <p:childTnLst>
                              <p:par>
                                <p:cTn id="13" presetID="1" presetClass="entr" presetSubtype="0" fill="hold" nodeType="afterEffect">
                                  <p:stCondLst>
                                    <p:cond delay="0"/>
                                  </p:stCondLst>
                                  <p:childTnLst>
                                    <p:set>
                                      <p:cBhvr>
                                        <p:cTn id="14" dur="1" fill="hold">
                                          <p:stCondLst>
                                            <p:cond delay="0"/>
                                          </p:stCondLst>
                                        </p:cTn>
                                        <p:tgtEl>
                                          <p:spTgt spid="59418"/>
                                        </p:tgtEl>
                                        <p:attrNameLst>
                                          <p:attrName>style.visibility</p:attrName>
                                        </p:attrNameLst>
                                      </p:cBhvr>
                                      <p:to>
                                        <p:strVal val="visible"/>
                                      </p:to>
                                    </p:set>
                                  </p:childTnLst>
                                </p:cTn>
                              </p:par>
                            </p:childTnLst>
                          </p:cTn>
                        </p:par>
                        <p:par>
                          <p:cTn id="15" fill="hold" nodeType="afterGroup">
                            <p:stCondLst>
                              <p:cond delay="1000"/>
                            </p:stCondLst>
                            <p:childTnLst>
                              <p:par>
                                <p:cTn id="16" presetID="1" presetClass="exit" presetSubtype="0" fill="hold" nodeType="afterEffect">
                                  <p:stCondLst>
                                    <p:cond delay="0"/>
                                  </p:stCondLst>
                                  <p:childTnLst>
                                    <p:set>
                                      <p:cBhvr>
                                        <p:cTn id="17" dur="1" fill="hold">
                                          <p:stCondLst>
                                            <p:cond delay="0"/>
                                          </p:stCondLst>
                                        </p:cTn>
                                        <p:tgtEl>
                                          <p:spTgt spid="59419"/>
                                        </p:tgtEl>
                                        <p:attrNameLst>
                                          <p:attrName>style.visibility</p:attrName>
                                        </p:attrNameLst>
                                      </p:cBhvr>
                                      <p:to>
                                        <p:strVal val="hidden"/>
                                      </p:to>
                                    </p:set>
                                  </p:childTnLst>
                                </p:cTn>
                              </p:par>
                            </p:childTnLst>
                          </p:cTn>
                        </p:par>
                        <p:par>
                          <p:cTn id="18" fill="hold" nodeType="afterGroup">
                            <p:stCondLst>
                              <p:cond delay="10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2059"/>
                                        </p:tgtEl>
                                        <p:attrNameLst>
                                          <p:attrName>style.visibility</p:attrName>
                                        </p:attrNameLst>
                                      </p:cBhvr>
                                      <p:to>
                                        <p:strVal val="visible"/>
                                      </p:to>
                                    </p:set>
                                    <p:animEffect transition="in" filter="fade">
                                      <p:cBhvr>
                                        <p:cTn id="24" dur="500"/>
                                        <p:tgtEl>
                                          <p:spTgt spid="205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25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943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59430"/>
                                        </p:tgtEl>
                                        <p:attrNameLst>
                                          <p:attrName>style.visibility</p:attrName>
                                        </p:attrNameLst>
                                      </p:cBhvr>
                                      <p:to>
                                        <p:strVal val="visible"/>
                                      </p:to>
                                    </p:set>
                                  </p:childTnLst>
                                </p:cTn>
                              </p:par>
                              <p:par>
                                <p:cTn id="38" presetID="1" presetClass="entr" presetSubtype="0" fill="hold" grpId="1" nodeType="withEffect">
                                  <p:stCondLst>
                                    <p:cond delay="0"/>
                                  </p:stCondLst>
                                  <p:childTnLst>
                                    <p:set>
                                      <p:cBhvr>
                                        <p:cTn id="39" dur="1" fill="hold">
                                          <p:stCondLst>
                                            <p:cond delay="0"/>
                                          </p:stCondLst>
                                        </p:cTn>
                                        <p:tgtEl>
                                          <p:spTgt spid="59432"/>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xit" presetSubtype="0" fill="hold" grpId="0" nodeType="clickEffect">
                                  <p:stCondLst>
                                    <p:cond delay="0"/>
                                  </p:stCondLst>
                                  <p:childTnLst>
                                    <p:set>
                                      <p:cBhvr>
                                        <p:cTn id="43" dur="1" fill="hold">
                                          <p:stCondLst>
                                            <p:cond delay="0"/>
                                          </p:stCondLst>
                                        </p:cTn>
                                        <p:tgtEl>
                                          <p:spTgt spid="59432"/>
                                        </p:tgtEl>
                                        <p:attrNameLst>
                                          <p:attrName>style.visibility</p:attrName>
                                        </p:attrNameLst>
                                      </p:cBhvr>
                                      <p:to>
                                        <p:strVal val="hidden"/>
                                      </p:to>
                                    </p:set>
                                  </p:childTnLst>
                                </p:cTn>
                              </p:par>
                            </p:childTnLst>
                          </p:cTn>
                        </p:par>
                        <p:par>
                          <p:cTn id="44" fill="hold" nodeType="afterGroup">
                            <p:stCondLst>
                              <p:cond delay="0"/>
                            </p:stCondLst>
                            <p:childTnLst>
                              <p:par>
                                <p:cTn id="45" presetID="35" presetClass="path" presetSubtype="0" fill="hold" grpId="0" nodeType="afterEffect">
                                  <p:stCondLst>
                                    <p:cond delay="0"/>
                                  </p:stCondLst>
                                  <p:childTnLst>
                                    <p:animMotion origin="layout" path="M 0 1.11111E-6 L -0.03594 1.11111E-6 " pathEditMode="relative" rAng="0" ptsTypes="AA">
                                      <p:cBhvr>
                                        <p:cTn id="46" dur="500" fill="hold"/>
                                        <p:tgtEl>
                                          <p:spTgt spid="59430"/>
                                        </p:tgtEl>
                                        <p:attrNameLst>
                                          <p:attrName>ppt_x</p:attrName>
                                          <p:attrName>ppt_y</p:attrName>
                                        </p:attrNameLst>
                                      </p:cBhvr>
                                      <p:rCtr x="-1800" y="0"/>
                                    </p:animMotion>
                                  </p:childTnLst>
                                </p:cTn>
                              </p:par>
                              <p:par>
                                <p:cTn id="47" presetID="63" presetClass="path" presetSubtype="0" fill="hold" grpId="0" nodeType="withEffect">
                                  <p:stCondLst>
                                    <p:cond delay="0"/>
                                  </p:stCondLst>
                                  <p:childTnLst>
                                    <p:animMotion origin="layout" path="M 1.11111E-6 -4.81481E-6 L 0.03802 -4.81481E-6 " pathEditMode="relative" rAng="0" ptsTypes="AA">
                                      <p:cBhvr>
                                        <p:cTn id="48" dur="500" fill="hold"/>
                                        <p:tgtEl>
                                          <p:spTgt spid="59431"/>
                                        </p:tgtEl>
                                        <p:attrNameLst>
                                          <p:attrName>ppt_x</p:attrName>
                                          <p:attrName>ppt_y</p:attrName>
                                        </p:attrNameLst>
                                      </p:cBhvr>
                                      <p:rCtr x="1900" y="0"/>
                                    </p:animMotion>
                                  </p:childTnLst>
                                </p:cTn>
                              </p:par>
                            </p:childTnLst>
                          </p:cTn>
                        </p:par>
                        <p:par>
                          <p:cTn id="49" fill="hold" nodeType="afterGroup">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59433"/>
                                        </p:tgtEl>
                                        <p:attrNameLst>
                                          <p:attrName>style.visibility</p:attrName>
                                        </p:attrNameLst>
                                      </p:cBhvr>
                                      <p:to>
                                        <p:strVal val="visible"/>
                                      </p:to>
                                    </p:set>
                                    <p:animEffect transition="in" filter="fade">
                                      <p:cBhvr>
                                        <p:cTn id="52" dur="500"/>
                                        <p:tgtEl>
                                          <p:spTgt spid="5943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943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500"/>
                                        <p:tgtEl>
                                          <p:spTgt spid="6"/>
                                        </p:tgtEl>
                                      </p:cBhvr>
                                    </p:animEffect>
                                  </p:childTnLst>
                                </p:cTn>
                              </p:par>
                            </p:childTnLst>
                          </p:cTn>
                        </p:par>
                        <p:par>
                          <p:cTn id="64" fill="hold">
                            <p:stCondLst>
                              <p:cond delay="500"/>
                            </p:stCondLst>
                            <p:childTnLst>
                              <p:par>
                                <p:cTn id="65" presetID="1" presetClass="exit" presetSubtype="0" fill="hold" nodeType="afterEffect">
                                  <p:stCondLst>
                                    <p:cond delay="0"/>
                                  </p:stCondLst>
                                  <p:childTnLst>
                                    <p:set>
                                      <p:cBhvr>
                                        <p:cTn id="66" dur="1" fill="hold">
                                          <p:stCondLst>
                                            <p:cond delay="0"/>
                                          </p:stCondLst>
                                        </p:cTn>
                                        <p:tgtEl>
                                          <p:spTgt spid="2"/>
                                        </p:tgtEl>
                                        <p:attrNameLst>
                                          <p:attrName>style.visibility</p:attrName>
                                        </p:attrNameLst>
                                      </p:cBhvr>
                                      <p:to>
                                        <p:strVal val="hidden"/>
                                      </p:to>
                                    </p:set>
                                  </p:childTnLst>
                                </p:cTn>
                              </p:par>
                            </p:childTnLst>
                          </p:cTn>
                        </p:par>
                        <p:par>
                          <p:cTn id="67" fill="hold" nodeType="withGroup">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wipe(left)">
                                      <p:cBhvr>
                                        <p:cTn id="70" dur="500"/>
                                        <p:tgtEl>
                                          <p:spTgt spid="56"/>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6" grpId="0"/>
      <p:bldP spid="59430" grpId="0"/>
      <p:bldP spid="59431" grpId="0"/>
      <p:bldP spid="59432" grpId="0"/>
      <p:bldP spid="59432" grpId="1"/>
      <p:bldP spid="59433" grpId="0" animBg="1"/>
      <p:bldP spid="10254" grpId="0"/>
      <p:bldP spid="5943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Appearance vs. Disappearance</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407406" y="688075"/>
                <a:ext cx="8292974" cy="5529847"/>
              </a:xfrm>
              <a:prstGeom prst="rect">
                <a:avLst/>
              </a:prstGeom>
              <a:noFill/>
            </p:spPr>
            <p:txBody>
              <a:bodyPr wrap="square" rtlCol="0">
                <a:spAutoFit/>
              </a:bodyPr>
              <a:lstStyle/>
              <a:p>
                <a:pPr marL="347472" indent="-347472">
                  <a:spcAft>
                    <a:spcPts val="600"/>
                  </a:spcAft>
                  <a:buFont typeface="+mj-lt"/>
                  <a:buAutoNum type="arabicPeriod"/>
                </a:pPr>
                <a:r>
                  <a:rPr lang="en-US" sz="2000" dirty="0">
                    <a:solidFill>
                      <a:srgbClr val="2A3674"/>
                    </a:solidFill>
                  </a:rPr>
                  <a:t>Since any 4</a:t>
                </a:r>
                <a:r>
                  <a:rPr lang="en-US" sz="2000" baseline="30000" dirty="0">
                    <a:solidFill>
                      <a:srgbClr val="2A3674"/>
                    </a:solidFill>
                  </a:rPr>
                  <a:t>th</a:t>
                </a:r>
                <a:r>
                  <a:rPr lang="en-US" sz="2000" dirty="0">
                    <a:solidFill>
                      <a:srgbClr val="2A3674"/>
                    </a:solidFill>
                  </a:rPr>
                  <a:t> mass state is predominantly sterile  (U</a:t>
                </a:r>
                <a:r>
                  <a:rPr lang="en-US" sz="2000" baseline="-25000" dirty="0">
                    <a:solidFill>
                      <a:srgbClr val="2A3674"/>
                    </a:solidFill>
                  </a:rPr>
                  <a:t>s4</a:t>
                </a:r>
                <a:r>
                  <a:rPr lang="en-US" sz="2000" dirty="0">
                    <a:solidFill>
                      <a:srgbClr val="2A3674"/>
                    </a:solidFill>
                  </a:rPr>
                  <a:t> ≈</a:t>
                </a:r>
                <a:r>
                  <a:rPr lang="en-US" sz="2000">
                    <a:solidFill>
                      <a:srgbClr val="2A3674"/>
                    </a:solidFill>
                  </a:rPr>
                  <a:t>1</a:t>
                </a:r>
                <a:r>
                  <a:rPr lang="en-US" sz="2000" smtClean="0">
                    <a:solidFill>
                      <a:srgbClr val="2A3674"/>
                    </a:solidFill>
                  </a:rPr>
                  <a:t>),</a:t>
                </a:r>
                <a:endParaRPr lang="en-US" sz="2000" dirty="0">
                  <a:solidFill>
                    <a:srgbClr val="2A3674"/>
                  </a:solidFill>
                </a:endParaRPr>
              </a:p>
              <a:p>
                <a:pPr>
                  <a:spcAft>
                    <a:spcPts val="1200"/>
                  </a:spcAft>
                </a:pPr>
                <a14:m>
                  <m:oMathPara xmlns:m="http://schemas.openxmlformats.org/officeDocument/2006/math">
                    <m:oMathParaPr>
                      <m:jc m:val="centerGroup"/>
                    </m:oMathParaPr>
                    <m:oMath xmlns:m="http://schemas.openxmlformats.org/officeDocument/2006/math">
                      <m:sSub>
                        <m:sSubPr>
                          <m:ctrlPr>
                            <a:rPr lang="en-US" sz="2000" i="1">
                              <a:solidFill>
                                <a:srgbClr val="2A3674"/>
                              </a:solidFill>
                              <a:latin typeface="Cambria Math"/>
                            </a:rPr>
                          </m:ctrlPr>
                        </m:sSubPr>
                        <m:e>
                          <m:r>
                            <m:rPr>
                              <m:sty m:val="p"/>
                            </m:rPr>
                            <a:rPr lang="en-US" sz="2000">
                              <a:solidFill>
                                <a:srgbClr val="2A3674"/>
                              </a:solidFill>
                              <a:latin typeface="Cambria Math"/>
                            </a:rPr>
                            <m:t>P</m:t>
                          </m:r>
                        </m:e>
                        <m:sub>
                          <m:r>
                            <m:rPr>
                              <m:sty m:val="p"/>
                            </m:rPr>
                            <a:rPr lang="en-US" sz="2000">
                              <a:solidFill>
                                <a:srgbClr val="2A3674"/>
                              </a:solidFill>
                              <a:latin typeface="Cambria Math"/>
                              <a:ea typeface="Cambria Math"/>
                            </a:rPr>
                            <m:t>μe</m:t>
                          </m:r>
                        </m:sub>
                      </m:sSub>
                      <m:r>
                        <a:rPr lang="en-US" sz="2000">
                          <a:solidFill>
                            <a:srgbClr val="2A3674"/>
                          </a:solidFill>
                          <a:latin typeface="Cambria Math"/>
                          <a:ea typeface="Cambria Math"/>
                        </a:rPr>
                        <m:t>≈</m:t>
                      </m:r>
                      <m:box>
                        <m:boxPr>
                          <m:ctrlPr>
                            <a:rPr lang="en-US" sz="2000" i="1">
                              <a:solidFill>
                                <a:srgbClr val="2A3674"/>
                              </a:solidFill>
                              <a:latin typeface="Cambria Math"/>
                              <a:ea typeface="Cambria Math"/>
                            </a:rPr>
                          </m:ctrlPr>
                        </m:boxPr>
                        <m:e>
                          <m:argPr>
                            <m:argSz m:val="-1"/>
                          </m:argPr>
                          <m:f>
                            <m:fPr>
                              <m:ctrlPr>
                                <a:rPr lang="en-US" sz="2000" i="1">
                                  <a:solidFill>
                                    <a:srgbClr val="2A3674"/>
                                  </a:solidFill>
                                  <a:latin typeface="Cambria Math"/>
                                  <a:ea typeface="Cambria Math"/>
                                </a:rPr>
                              </m:ctrlPr>
                            </m:fPr>
                            <m:num>
                              <m:r>
                                <a:rPr lang="en-US" sz="2000" i="1">
                                  <a:solidFill>
                                    <a:srgbClr val="2A3674"/>
                                  </a:solidFill>
                                  <a:latin typeface="Cambria Math"/>
                                  <a:ea typeface="Cambria Math"/>
                                </a:rPr>
                                <m:t>1</m:t>
                              </m:r>
                            </m:num>
                            <m:den>
                              <m:r>
                                <a:rPr lang="en-US" sz="2000" i="1">
                                  <a:solidFill>
                                    <a:srgbClr val="2A3674"/>
                                  </a:solidFill>
                                  <a:latin typeface="Cambria Math"/>
                                  <a:ea typeface="Cambria Math"/>
                                </a:rPr>
                                <m:t>4</m:t>
                              </m:r>
                            </m:den>
                          </m:f>
                        </m:e>
                      </m:box>
                      <m:sSub>
                        <m:sSubPr>
                          <m:ctrlPr>
                            <a:rPr lang="en-US" sz="2000" i="1">
                              <a:solidFill>
                                <a:srgbClr val="2A3674"/>
                              </a:solidFill>
                              <a:latin typeface="Cambria Math"/>
                              <a:ea typeface="Cambria Math"/>
                            </a:rPr>
                          </m:ctrlPr>
                        </m:sSubPr>
                        <m:e>
                          <m:r>
                            <m:rPr>
                              <m:sty m:val="p"/>
                            </m:rPr>
                            <a:rPr lang="en-US" sz="2000">
                              <a:solidFill>
                                <a:srgbClr val="2A3674"/>
                              </a:solidFill>
                              <a:latin typeface="Cambria Math"/>
                              <a:ea typeface="Cambria Math"/>
                            </a:rPr>
                            <m:t>P</m:t>
                          </m:r>
                        </m:e>
                        <m:sub>
                          <m:r>
                            <m:rPr>
                              <m:sty m:val="p"/>
                            </m:rPr>
                            <a:rPr lang="en-US" sz="2000">
                              <a:solidFill>
                                <a:srgbClr val="2A3674"/>
                              </a:solidFill>
                              <a:latin typeface="Cambria Math"/>
                              <a:ea typeface="Cambria Math"/>
                            </a:rPr>
                            <m:t>ee</m:t>
                          </m:r>
                        </m:sub>
                      </m:sSub>
                      <m:r>
                        <a:rPr lang="en-US" sz="2000">
                          <a:solidFill>
                            <a:srgbClr val="2A3674"/>
                          </a:solidFill>
                          <a:latin typeface="Cambria Math"/>
                          <a:ea typeface="Cambria Math"/>
                        </a:rPr>
                        <m:t>×</m:t>
                      </m:r>
                      <m:sSub>
                        <m:sSubPr>
                          <m:ctrlPr>
                            <a:rPr lang="en-US" sz="2000" i="1">
                              <a:solidFill>
                                <a:srgbClr val="2A3674"/>
                              </a:solidFill>
                              <a:latin typeface="Cambria Math"/>
                              <a:ea typeface="Cambria Math"/>
                            </a:rPr>
                          </m:ctrlPr>
                        </m:sSubPr>
                        <m:e>
                          <m:r>
                            <m:rPr>
                              <m:sty m:val="p"/>
                            </m:rPr>
                            <a:rPr lang="en-US" sz="2000">
                              <a:solidFill>
                                <a:srgbClr val="2A3674"/>
                              </a:solidFill>
                              <a:latin typeface="Cambria Math"/>
                              <a:ea typeface="Cambria Math"/>
                            </a:rPr>
                            <m:t>P</m:t>
                          </m:r>
                        </m:e>
                        <m:sub>
                          <m:r>
                            <m:rPr>
                              <m:sty m:val="p"/>
                            </m:rPr>
                            <a:rPr lang="en-US" sz="2000">
                              <a:solidFill>
                                <a:srgbClr val="2A3674"/>
                              </a:solidFill>
                              <a:latin typeface="Cambria Math"/>
                              <a:ea typeface="Cambria Math"/>
                            </a:rPr>
                            <m:t>μμ</m:t>
                          </m:r>
                        </m:sub>
                      </m:sSub>
                    </m:oMath>
                  </m:oMathPara>
                </a14:m>
                <a:endParaRPr lang="en-US" sz="2000" dirty="0" smtClean="0">
                  <a:solidFill>
                    <a:srgbClr val="2A3674"/>
                  </a:solidFill>
                </a:endParaRPr>
              </a:p>
              <a:p>
                <a:pPr marL="347472" indent="-347472">
                  <a:spcAft>
                    <a:spcPts val="1200"/>
                  </a:spcAft>
                  <a:buFont typeface="+mj-lt"/>
                  <a:buAutoNum type="arabicPeriod" startAt="2"/>
                </a:pPr>
                <a:r>
                  <a:rPr lang="en-US" sz="2000" dirty="0" smtClean="0">
                    <a:solidFill>
                      <a:srgbClr val="660000"/>
                    </a:solidFill>
                  </a:rPr>
                  <a:t>P</a:t>
                </a:r>
                <a:r>
                  <a:rPr lang="el-GR" sz="2000" baseline="-25000" dirty="0" smtClean="0">
                    <a:solidFill>
                      <a:srgbClr val="660000"/>
                    </a:solidFill>
                  </a:rPr>
                  <a:t>μ</a:t>
                </a:r>
                <a:r>
                  <a:rPr lang="en-US" sz="2000" baseline="-25000" dirty="0" smtClean="0">
                    <a:solidFill>
                      <a:srgbClr val="660000"/>
                    </a:solidFill>
                  </a:rPr>
                  <a:t>e</a:t>
                </a:r>
                <a:r>
                  <a:rPr lang="en-US" sz="2000" dirty="0" smtClean="0">
                    <a:solidFill>
                      <a:srgbClr val="660000"/>
                    </a:solidFill>
                  </a:rPr>
                  <a:t> </a:t>
                </a:r>
                <a:r>
                  <a:rPr lang="en-US" sz="2000" dirty="0">
                    <a:solidFill>
                      <a:srgbClr val="660000"/>
                    </a:solidFill>
                  </a:rPr>
                  <a:t>depends on  both </a:t>
                </a:r>
                <a:r>
                  <a:rPr lang="en-US" sz="2000" dirty="0" smtClean="0">
                    <a:solidFill>
                      <a:srgbClr val="660000"/>
                    </a:solidFill>
                  </a:rPr>
                  <a:t>U</a:t>
                </a:r>
                <a:r>
                  <a:rPr lang="en-US" sz="2000" baseline="-25000" dirty="0" smtClean="0">
                    <a:solidFill>
                      <a:srgbClr val="660000"/>
                    </a:solidFill>
                  </a:rPr>
                  <a:t>e4</a:t>
                </a:r>
                <a:r>
                  <a:rPr lang="en-US" sz="2000" dirty="0" smtClean="0">
                    <a:solidFill>
                      <a:srgbClr val="660000"/>
                    </a:solidFill>
                  </a:rPr>
                  <a:t> </a:t>
                </a:r>
                <a:r>
                  <a:rPr lang="en-US" sz="2000" dirty="0">
                    <a:solidFill>
                      <a:srgbClr val="660000"/>
                    </a:solidFill>
                  </a:rPr>
                  <a:t>and </a:t>
                </a:r>
                <a:r>
                  <a:rPr lang="en-US" sz="2000" dirty="0" smtClean="0">
                    <a:solidFill>
                      <a:srgbClr val="660000"/>
                    </a:solidFill>
                  </a:rPr>
                  <a:t>U</a:t>
                </a:r>
                <a:r>
                  <a:rPr lang="el-GR" sz="2000" baseline="-25000" dirty="0" smtClean="0">
                    <a:solidFill>
                      <a:srgbClr val="660000"/>
                    </a:solidFill>
                  </a:rPr>
                  <a:t>μ</a:t>
                </a:r>
                <a:r>
                  <a:rPr lang="en-US" sz="2000" baseline="-25000" dirty="0">
                    <a:solidFill>
                      <a:srgbClr val="660000"/>
                    </a:solidFill>
                  </a:rPr>
                  <a:t>4</a:t>
                </a:r>
                <a:r>
                  <a:rPr lang="en-US" sz="2000" dirty="0" smtClean="0">
                    <a:solidFill>
                      <a:srgbClr val="660000"/>
                    </a:solidFill>
                  </a:rPr>
                  <a:t>, so you </a:t>
                </a:r>
                <a:r>
                  <a:rPr lang="en-US" sz="2000" dirty="0">
                    <a:solidFill>
                      <a:srgbClr val="660000"/>
                    </a:solidFill>
                  </a:rPr>
                  <a:t>can have </a:t>
                </a:r>
                <a:r>
                  <a:rPr lang="el-GR" sz="2000" dirty="0" smtClean="0">
                    <a:solidFill>
                      <a:srgbClr val="660000"/>
                    </a:solidFill>
                  </a:rPr>
                  <a:t>ν</a:t>
                </a:r>
                <a:r>
                  <a:rPr lang="en-US" sz="2000" baseline="-25000" dirty="0" smtClean="0">
                    <a:solidFill>
                      <a:srgbClr val="660000"/>
                    </a:solidFill>
                  </a:rPr>
                  <a:t>e</a:t>
                </a:r>
                <a:r>
                  <a:rPr lang="en-US" sz="2000" dirty="0" smtClean="0">
                    <a:solidFill>
                      <a:srgbClr val="660000"/>
                    </a:solidFill>
                  </a:rPr>
                  <a:t> </a:t>
                </a:r>
                <a:r>
                  <a:rPr lang="en-US" sz="2000" dirty="0">
                    <a:solidFill>
                      <a:srgbClr val="660000"/>
                    </a:solidFill>
                  </a:rPr>
                  <a:t>disappearance without </a:t>
                </a:r>
                <a:r>
                  <a:rPr lang="el-GR" sz="2000" dirty="0" smtClean="0">
                    <a:solidFill>
                      <a:srgbClr val="660000"/>
                    </a:solidFill>
                  </a:rPr>
                  <a:t>ν</a:t>
                </a:r>
                <a:r>
                  <a:rPr lang="en-US" sz="2000" baseline="-25000" dirty="0" smtClean="0">
                    <a:solidFill>
                      <a:srgbClr val="660000"/>
                    </a:solidFill>
                  </a:rPr>
                  <a:t>e</a:t>
                </a:r>
                <a:r>
                  <a:rPr lang="en-US" sz="2000" dirty="0" smtClean="0">
                    <a:solidFill>
                      <a:srgbClr val="660000"/>
                    </a:solidFill>
                  </a:rPr>
                  <a:t> </a:t>
                </a:r>
                <a:r>
                  <a:rPr lang="en-US" sz="2000" dirty="0">
                    <a:solidFill>
                      <a:srgbClr val="660000"/>
                    </a:solidFill>
                  </a:rPr>
                  <a:t>appearance, but you can’t have </a:t>
                </a:r>
                <a:r>
                  <a:rPr lang="el-GR" sz="2000" dirty="0" smtClean="0">
                    <a:solidFill>
                      <a:srgbClr val="660000"/>
                    </a:solidFill>
                  </a:rPr>
                  <a:t>ν</a:t>
                </a:r>
                <a:r>
                  <a:rPr lang="en-US" sz="2000" baseline="-25000" dirty="0" smtClean="0">
                    <a:solidFill>
                      <a:srgbClr val="660000"/>
                    </a:solidFill>
                  </a:rPr>
                  <a:t>e</a:t>
                </a:r>
                <a:r>
                  <a:rPr lang="en-US" sz="2000" dirty="0" smtClean="0">
                    <a:solidFill>
                      <a:srgbClr val="660000"/>
                    </a:solidFill>
                  </a:rPr>
                  <a:t> </a:t>
                </a:r>
                <a:r>
                  <a:rPr lang="en-US" sz="2000" dirty="0">
                    <a:solidFill>
                      <a:srgbClr val="660000"/>
                    </a:solidFill>
                  </a:rPr>
                  <a:t>appearance without </a:t>
                </a:r>
                <a:r>
                  <a:rPr lang="el-GR" sz="2000" dirty="0" smtClean="0">
                    <a:solidFill>
                      <a:srgbClr val="660000"/>
                    </a:solidFill>
                  </a:rPr>
                  <a:t>ν</a:t>
                </a:r>
                <a:r>
                  <a:rPr lang="el-GR" sz="2000" baseline="-25000" dirty="0" smtClean="0">
                    <a:solidFill>
                      <a:srgbClr val="660000"/>
                    </a:solidFill>
                  </a:rPr>
                  <a:t>μ</a:t>
                </a:r>
                <a:r>
                  <a:rPr lang="en-US" sz="2000" dirty="0" smtClean="0">
                    <a:solidFill>
                      <a:srgbClr val="660000"/>
                    </a:solidFill>
                  </a:rPr>
                  <a:t> </a:t>
                </a:r>
                <a:r>
                  <a:rPr lang="en-US" sz="2000" dirty="0">
                    <a:solidFill>
                      <a:srgbClr val="660000"/>
                    </a:solidFill>
                  </a:rPr>
                  <a:t>disappearance.  </a:t>
                </a:r>
                <a:endParaRPr lang="en-US" sz="2000" dirty="0" smtClean="0">
                  <a:solidFill>
                    <a:srgbClr val="660000"/>
                  </a:solidFill>
                </a:endParaRPr>
              </a:p>
              <a:p>
                <a:pPr marL="342900" indent="-342900">
                  <a:spcAft>
                    <a:spcPts val="1200"/>
                  </a:spcAft>
                  <a:buFont typeface="+mj-lt"/>
                  <a:buAutoNum type="arabicPeriod" startAt="2"/>
                </a:pPr>
                <a:endParaRPr lang="en-US" sz="2000" dirty="0" smtClean="0">
                  <a:solidFill>
                    <a:srgbClr val="2A3674"/>
                  </a:solidFill>
                </a:endParaRPr>
              </a:p>
              <a:p>
                <a:pPr marL="342900" indent="-342900">
                  <a:spcAft>
                    <a:spcPts val="1200"/>
                  </a:spcAft>
                  <a:buFont typeface="+mj-lt"/>
                  <a:buAutoNum type="arabicPeriod" startAt="2"/>
                </a:pPr>
                <a:endParaRPr lang="en-US" sz="2000" dirty="0">
                  <a:solidFill>
                    <a:srgbClr val="2A3674"/>
                  </a:solidFill>
                </a:endParaRPr>
              </a:p>
              <a:p>
                <a:pPr marL="342900" indent="-342900">
                  <a:spcAft>
                    <a:spcPts val="1200"/>
                  </a:spcAft>
                  <a:buFont typeface="+mj-lt"/>
                  <a:buAutoNum type="arabicPeriod" startAt="2"/>
                </a:pPr>
                <a:endParaRPr lang="en-US" sz="2000" dirty="0" smtClean="0">
                  <a:solidFill>
                    <a:srgbClr val="2A3674"/>
                  </a:solidFill>
                </a:endParaRPr>
              </a:p>
              <a:p>
                <a:pPr marL="342900" indent="-342900">
                  <a:spcAft>
                    <a:spcPts val="1200"/>
                  </a:spcAft>
                  <a:buFont typeface="+mj-lt"/>
                  <a:buAutoNum type="arabicPeriod" startAt="2"/>
                </a:pPr>
                <a:endParaRPr lang="en-US" sz="2000" dirty="0">
                  <a:solidFill>
                    <a:srgbClr val="2A3674"/>
                  </a:solidFill>
                </a:endParaRPr>
              </a:p>
              <a:p>
                <a:pPr marL="342900" indent="-342900">
                  <a:spcAft>
                    <a:spcPts val="1200"/>
                  </a:spcAft>
                  <a:buFont typeface="+mj-lt"/>
                  <a:buAutoNum type="arabicPeriod" startAt="2"/>
                </a:pPr>
                <a:endParaRPr lang="en-US" sz="2000" dirty="0" smtClean="0">
                  <a:solidFill>
                    <a:srgbClr val="2A3674"/>
                  </a:solidFill>
                </a:endParaRPr>
              </a:p>
              <a:p>
                <a:pPr>
                  <a:spcAft>
                    <a:spcPts val="1200"/>
                  </a:spcAft>
                </a:pPr>
                <a:endParaRPr lang="en-US" sz="2000" dirty="0" smtClean="0">
                  <a:solidFill>
                    <a:srgbClr val="2A3674"/>
                  </a:solidFill>
                </a:endParaRPr>
              </a:p>
              <a:p>
                <a:pPr marL="347472">
                  <a:spcBef>
                    <a:spcPts val="600"/>
                  </a:spcBef>
                  <a:spcAft>
                    <a:spcPts val="1200"/>
                  </a:spcAft>
                </a:pPr>
                <a:r>
                  <a:rPr lang="en-US" sz="2000" dirty="0" smtClean="0">
                    <a:solidFill>
                      <a:srgbClr val="2A3674"/>
                    </a:solidFill>
                  </a:rPr>
                  <a:t>The absence of </a:t>
                </a:r>
                <a:r>
                  <a:rPr lang="el-GR" sz="2000" dirty="0" smtClean="0">
                    <a:solidFill>
                      <a:srgbClr val="2A3674"/>
                    </a:solidFill>
                  </a:rPr>
                  <a:t>ν</a:t>
                </a:r>
                <a:r>
                  <a:rPr lang="el-GR" sz="2000" baseline="-25000" dirty="0" smtClean="0">
                    <a:solidFill>
                      <a:srgbClr val="2A3674"/>
                    </a:solidFill>
                  </a:rPr>
                  <a:t>μ</a:t>
                </a:r>
                <a:r>
                  <a:rPr lang="en-US" sz="2000" dirty="0" smtClean="0">
                    <a:solidFill>
                      <a:srgbClr val="2A3674"/>
                    </a:solidFill>
                  </a:rPr>
                  <a:t> disappearance is a huge problem for the LSND and </a:t>
                </a:r>
                <a:r>
                  <a:rPr lang="en-US" sz="2000" dirty="0" err="1" smtClean="0">
                    <a:solidFill>
                      <a:srgbClr val="2A3674"/>
                    </a:solidFill>
                  </a:rPr>
                  <a:t>MiniBooNE</a:t>
                </a:r>
                <a:r>
                  <a:rPr lang="en-US" sz="2000" dirty="0" smtClean="0">
                    <a:solidFill>
                      <a:srgbClr val="2A3674"/>
                    </a:solidFill>
                  </a:rPr>
                  <a:t> signals, while the </a:t>
                </a:r>
                <a:r>
                  <a:rPr lang="el-GR" sz="2000" dirty="0" smtClean="0">
                    <a:solidFill>
                      <a:srgbClr val="FF6600"/>
                    </a:solidFill>
                  </a:rPr>
                  <a:t>ν</a:t>
                </a:r>
                <a:r>
                  <a:rPr lang="en-US" sz="2000" baseline="-25000" dirty="0" smtClean="0">
                    <a:solidFill>
                      <a:srgbClr val="FF6600"/>
                    </a:solidFill>
                  </a:rPr>
                  <a:t>e</a:t>
                </a:r>
                <a:r>
                  <a:rPr lang="en-US" sz="2000" dirty="0" smtClean="0">
                    <a:solidFill>
                      <a:srgbClr val="FF6600"/>
                    </a:solidFill>
                  </a:rPr>
                  <a:t> disappearance anomalies are consistent with all existing data. </a:t>
                </a:r>
                <a:endParaRPr lang="en-US" sz="2000" dirty="0">
                  <a:solidFill>
                    <a:srgbClr val="FF66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07406" y="688075"/>
                <a:ext cx="8292974" cy="5529847"/>
              </a:xfrm>
              <a:prstGeom prst="rect">
                <a:avLst/>
              </a:prstGeom>
              <a:blipFill rotWithShape="1">
                <a:blip r:embed="rId2"/>
                <a:stretch>
                  <a:fillRect l="-662" t="-551" r="-809" b="-1103"/>
                </a:stretch>
              </a:blipFill>
            </p:spPr>
            <p:txBody>
              <a:bodyPr/>
              <a:lstStyle/>
              <a:p>
                <a:r>
                  <a:rPr lang="en-US">
                    <a:noFill/>
                  </a:rPr>
                  <a:t> </a:t>
                </a:r>
              </a:p>
            </p:txBody>
          </p:sp>
        </mc:Fallback>
      </mc:AlternateContent>
      <p:grpSp>
        <p:nvGrpSpPr>
          <p:cNvPr id="4" name="Group 3"/>
          <p:cNvGrpSpPr/>
          <p:nvPr/>
        </p:nvGrpSpPr>
        <p:grpSpPr>
          <a:xfrm>
            <a:off x="407405" y="2219531"/>
            <a:ext cx="8374455" cy="2961343"/>
            <a:chOff x="407405" y="2543738"/>
            <a:chExt cx="8374455" cy="2961343"/>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405" y="2857863"/>
              <a:ext cx="8374455" cy="2418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131682" y="2543738"/>
              <a:ext cx="7650178" cy="338554"/>
            </a:xfrm>
            <a:prstGeom prst="rect">
              <a:avLst/>
            </a:prstGeom>
            <a:noFill/>
          </p:spPr>
          <p:txBody>
            <a:bodyPr wrap="square" rtlCol="0">
              <a:spAutoFit/>
            </a:bodyPr>
            <a:lstStyle/>
            <a:p>
              <a:r>
                <a:rPr lang="el-GR" sz="1600" dirty="0" smtClean="0">
                  <a:solidFill>
                    <a:srgbClr val="FF6600"/>
                  </a:solidFill>
                </a:rPr>
                <a:t>ν</a:t>
              </a:r>
              <a:r>
                <a:rPr lang="en-US" sz="1600" baseline="-25000" dirty="0" smtClean="0">
                  <a:solidFill>
                    <a:srgbClr val="FF6600"/>
                  </a:solidFill>
                </a:rPr>
                <a:t>e</a:t>
              </a:r>
              <a:r>
                <a:rPr lang="en-US" sz="1600" dirty="0" smtClean="0">
                  <a:solidFill>
                    <a:srgbClr val="FF6600"/>
                  </a:solidFill>
                </a:rPr>
                <a:t> Disappearance                            </a:t>
              </a:r>
              <a:r>
                <a:rPr lang="el-GR" sz="1600" dirty="0" smtClean="0">
                  <a:solidFill>
                    <a:srgbClr val="FF6600"/>
                  </a:solidFill>
                </a:rPr>
                <a:t>ν</a:t>
              </a:r>
              <a:r>
                <a:rPr lang="el-GR" sz="1600" baseline="-25000" dirty="0" smtClean="0">
                  <a:solidFill>
                    <a:srgbClr val="FF6600"/>
                  </a:solidFill>
                </a:rPr>
                <a:t>μ</a:t>
              </a:r>
              <a:r>
                <a:rPr lang="en-US" sz="1600" dirty="0">
                  <a:solidFill>
                    <a:srgbClr val="FF6600"/>
                  </a:solidFill>
                </a:rPr>
                <a:t>→</a:t>
              </a:r>
              <a:r>
                <a:rPr lang="el-GR" sz="1600" dirty="0" smtClean="0">
                  <a:solidFill>
                    <a:srgbClr val="FF6600"/>
                  </a:solidFill>
                </a:rPr>
                <a:t>ν</a:t>
              </a:r>
              <a:r>
                <a:rPr lang="en-US" sz="1600" baseline="-25000" dirty="0">
                  <a:solidFill>
                    <a:srgbClr val="FF6600"/>
                  </a:solidFill>
                </a:rPr>
                <a:t>e</a:t>
              </a:r>
              <a:r>
                <a:rPr lang="en-US" sz="1600" dirty="0">
                  <a:solidFill>
                    <a:srgbClr val="FF6600"/>
                  </a:solidFill>
                </a:rPr>
                <a:t> </a:t>
              </a:r>
              <a:r>
                <a:rPr lang="en-US" sz="1600" dirty="0" smtClean="0">
                  <a:solidFill>
                    <a:srgbClr val="FF6600"/>
                  </a:solidFill>
                </a:rPr>
                <a:t>Appearance                           </a:t>
              </a:r>
              <a:r>
                <a:rPr lang="el-GR" sz="1600" dirty="0" smtClean="0">
                  <a:solidFill>
                    <a:srgbClr val="FF6600"/>
                  </a:solidFill>
                </a:rPr>
                <a:t>ν</a:t>
              </a:r>
              <a:r>
                <a:rPr lang="el-GR" sz="1600" baseline="-25000" dirty="0" smtClean="0">
                  <a:solidFill>
                    <a:srgbClr val="FF6600"/>
                  </a:solidFill>
                </a:rPr>
                <a:t>μ</a:t>
              </a:r>
              <a:r>
                <a:rPr lang="en-US" sz="1600" dirty="0" smtClean="0">
                  <a:solidFill>
                    <a:srgbClr val="FF6600"/>
                  </a:solidFill>
                </a:rPr>
                <a:t> </a:t>
              </a:r>
              <a:r>
                <a:rPr lang="en-US" sz="1600" dirty="0">
                  <a:solidFill>
                    <a:srgbClr val="FF6600"/>
                  </a:solidFill>
                </a:rPr>
                <a:t>Disappearance</a:t>
              </a:r>
            </a:p>
          </p:txBody>
        </p:sp>
        <p:sp>
          <p:nvSpPr>
            <p:cNvPr id="8" name="TextBox 7"/>
            <p:cNvSpPr txBox="1"/>
            <p:nvPr/>
          </p:nvSpPr>
          <p:spPr>
            <a:xfrm>
              <a:off x="2910980" y="5197304"/>
              <a:ext cx="4152550" cy="307777"/>
            </a:xfrm>
            <a:prstGeom prst="rect">
              <a:avLst/>
            </a:prstGeom>
            <a:noFill/>
          </p:spPr>
          <p:txBody>
            <a:bodyPr wrap="square" rtlCol="0">
              <a:spAutoFit/>
            </a:bodyPr>
            <a:lstStyle/>
            <a:p>
              <a:pPr algn="ctr"/>
              <a:r>
                <a:rPr lang="en-US" sz="1400" dirty="0" smtClean="0">
                  <a:solidFill>
                    <a:srgbClr val="7294C4"/>
                  </a:solidFill>
                </a:rPr>
                <a:t>Global fit from Kopp </a:t>
              </a:r>
              <a:r>
                <a:rPr lang="en-US" sz="1400" i="1" dirty="0" smtClean="0">
                  <a:solidFill>
                    <a:srgbClr val="7294C4"/>
                  </a:solidFill>
                </a:rPr>
                <a:t>et al.</a:t>
              </a:r>
              <a:r>
                <a:rPr lang="en-US" sz="1400" dirty="0" smtClean="0">
                  <a:solidFill>
                    <a:srgbClr val="7294C4"/>
                  </a:solidFill>
                </a:rPr>
                <a:t> JHEP 1305, 050 (2013)</a:t>
              </a:r>
              <a:endParaRPr lang="en-US" sz="1400" dirty="0">
                <a:solidFill>
                  <a:srgbClr val="7294C4"/>
                </a:solidFill>
              </a:endParaRPr>
            </a:p>
          </p:txBody>
        </p:sp>
      </p:grpSp>
    </p:spTree>
    <p:extLst>
      <p:ext uri="{BB962C8B-B14F-4D97-AF65-F5344CB8AC3E}">
        <p14:creationId xmlns:p14="http://schemas.microsoft.com/office/powerpoint/2010/main" val="11345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8820" y="2672696"/>
            <a:ext cx="3586569" cy="3288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p:txBody>
          <a:bodyPr/>
          <a:lstStyle/>
          <a:p>
            <a:r>
              <a:rPr lang="en-US" dirty="0" smtClean="0"/>
              <a:t>Requirement for Disappearance Experiments</a:t>
            </a:r>
            <a:endParaRPr lang="en-US" i="1"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9" y="2542072"/>
            <a:ext cx="4800888" cy="2954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110225" y="2324812"/>
            <a:ext cx="3298341" cy="307777"/>
          </a:xfrm>
          <a:prstGeom prst="rect">
            <a:avLst/>
          </a:prstGeom>
          <a:noFill/>
        </p:spPr>
        <p:txBody>
          <a:bodyPr wrap="square" rtlCol="0">
            <a:spAutoFit/>
          </a:bodyPr>
          <a:lstStyle/>
          <a:p>
            <a:pPr algn="ctr"/>
            <a:r>
              <a:rPr lang="en-US" sz="1400" dirty="0" err="1" smtClean="0">
                <a:solidFill>
                  <a:srgbClr val="7294C4"/>
                </a:solidFill>
              </a:rPr>
              <a:t>Daya</a:t>
            </a:r>
            <a:r>
              <a:rPr lang="en-US" sz="1400" dirty="0" smtClean="0">
                <a:solidFill>
                  <a:srgbClr val="7294C4"/>
                </a:solidFill>
              </a:rPr>
              <a:t> Bay, arXiv:1505.03456 [</a:t>
            </a:r>
            <a:r>
              <a:rPr lang="en-US" sz="1400" dirty="0" err="1" smtClean="0">
                <a:solidFill>
                  <a:srgbClr val="7294C4"/>
                </a:solidFill>
              </a:rPr>
              <a:t>hep</a:t>
            </a:r>
            <a:r>
              <a:rPr lang="en-US" sz="1400" dirty="0" smtClean="0">
                <a:solidFill>
                  <a:srgbClr val="7294C4"/>
                </a:solidFill>
              </a:rPr>
              <a:t>/ex]</a:t>
            </a:r>
            <a:endParaRPr lang="en-US" sz="1400" dirty="0">
              <a:solidFill>
                <a:srgbClr val="7294C4"/>
              </a:solidFill>
            </a:endParaRPr>
          </a:p>
        </p:txBody>
      </p:sp>
      <p:sp>
        <p:nvSpPr>
          <p:cNvPr id="4" name="TextBox 3"/>
          <p:cNvSpPr txBox="1"/>
          <p:nvPr/>
        </p:nvSpPr>
        <p:spPr>
          <a:xfrm>
            <a:off x="232913" y="719855"/>
            <a:ext cx="8617789" cy="5740033"/>
          </a:xfrm>
          <a:prstGeom prst="rect">
            <a:avLst/>
          </a:prstGeom>
          <a:noFill/>
        </p:spPr>
        <p:txBody>
          <a:bodyPr wrap="square" rtlCol="0">
            <a:spAutoFit/>
          </a:bodyPr>
          <a:lstStyle/>
          <a:p>
            <a:r>
              <a:rPr lang="en-US" sz="3200" i="1" dirty="0" smtClean="0">
                <a:solidFill>
                  <a:srgbClr val="2A3674"/>
                </a:solidFill>
              </a:rPr>
              <a:t>“</a:t>
            </a:r>
            <a:r>
              <a:rPr lang="en-US" sz="3200" dirty="0" smtClean="0">
                <a:solidFill>
                  <a:srgbClr val="2A3674"/>
                </a:solidFill>
              </a:rPr>
              <a:t>It don’t mean a thing if it </a:t>
            </a:r>
            <a:r>
              <a:rPr lang="en-US" sz="3200" dirty="0" err="1" smtClean="0">
                <a:solidFill>
                  <a:srgbClr val="2A3674"/>
                </a:solidFill>
              </a:rPr>
              <a:t>ain’t</a:t>
            </a:r>
            <a:r>
              <a:rPr lang="en-US" sz="3200" dirty="0" smtClean="0">
                <a:solidFill>
                  <a:srgbClr val="2A3674"/>
                </a:solidFill>
              </a:rPr>
              <a:t> got that swing</a:t>
            </a:r>
            <a:r>
              <a:rPr lang="en-US" sz="3200" i="1" dirty="0" smtClean="0">
                <a:solidFill>
                  <a:srgbClr val="2A3674"/>
                </a:solidFill>
              </a:rPr>
              <a:t>”</a:t>
            </a:r>
          </a:p>
          <a:p>
            <a:pPr algn="r"/>
            <a:r>
              <a:rPr lang="en-US" sz="1600" b="1" dirty="0" smtClean="0">
                <a:solidFill>
                  <a:srgbClr val="2A3674"/>
                </a:solidFill>
              </a:rPr>
              <a:t>–American </a:t>
            </a:r>
            <a:r>
              <a:rPr lang="en-US" sz="1600" b="1" dirty="0">
                <a:solidFill>
                  <a:srgbClr val="2A3674"/>
                </a:solidFill>
              </a:rPr>
              <a:t>j</a:t>
            </a:r>
            <a:r>
              <a:rPr lang="en-US" sz="1600" b="1" dirty="0" smtClean="0">
                <a:solidFill>
                  <a:srgbClr val="2A3674"/>
                </a:solidFill>
              </a:rPr>
              <a:t>azz </a:t>
            </a:r>
            <a:r>
              <a:rPr lang="en-US" sz="1600" b="1" dirty="0">
                <a:solidFill>
                  <a:srgbClr val="2A3674"/>
                </a:solidFill>
              </a:rPr>
              <a:t>g</a:t>
            </a:r>
            <a:r>
              <a:rPr lang="en-US" sz="1600" b="1" dirty="0" smtClean="0">
                <a:solidFill>
                  <a:srgbClr val="2A3674"/>
                </a:solidFill>
              </a:rPr>
              <a:t>reat </a:t>
            </a:r>
            <a:r>
              <a:rPr lang="en-US" sz="1600" b="1" dirty="0">
                <a:solidFill>
                  <a:srgbClr val="2A3674"/>
                </a:solidFill>
              </a:rPr>
              <a:t>Duke Ellington</a:t>
            </a:r>
          </a:p>
          <a:p>
            <a:r>
              <a:rPr lang="en-US" sz="2000" dirty="0" smtClean="0">
                <a:solidFill>
                  <a:srgbClr val="660000"/>
                </a:solidFill>
              </a:rPr>
              <a:t>Definition:</a:t>
            </a:r>
          </a:p>
          <a:p>
            <a:pPr algn="ctr"/>
            <a:r>
              <a:rPr lang="en-US" sz="2000" b="1" dirty="0" err="1" smtClean="0">
                <a:solidFill>
                  <a:srgbClr val="660000"/>
                </a:solidFill>
              </a:rPr>
              <a:t>oscillometry</a:t>
            </a:r>
            <a:r>
              <a:rPr lang="en-US" sz="2000" dirty="0" smtClean="0">
                <a:solidFill>
                  <a:srgbClr val="660000"/>
                </a:solidFill>
              </a:rPr>
              <a:t>, </a:t>
            </a:r>
            <a:r>
              <a:rPr lang="en-US" sz="2000" i="1" dirty="0" smtClean="0">
                <a:solidFill>
                  <a:srgbClr val="660000"/>
                </a:solidFill>
              </a:rPr>
              <a:t>n.</a:t>
            </a:r>
            <a:r>
              <a:rPr lang="en-US" sz="2000" dirty="0" smtClean="0">
                <a:solidFill>
                  <a:srgbClr val="660000"/>
                </a:solidFill>
              </a:rPr>
              <a:t>,  The observation and measurement of oscillations.</a:t>
            </a:r>
            <a:endParaRPr lang="en-US" sz="2000" b="1" dirty="0" smtClean="0">
              <a:solidFill>
                <a:srgbClr val="660000"/>
              </a:solidFill>
            </a:endParaRPr>
          </a:p>
          <a:p>
            <a:pPr algn="r"/>
            <a:endParaRPr lang="en-US" sz="2400" i="1" dirty="0">
              <a:solidFill>
                <a:srgbClr val="2A3674"/>
              </a:solidFill>
            </a:endParaRPr>
          </a:p>
          <a:p>
            <a:pPr algn="r"/>
            <a:endParaRPr lang="en-US" sz="2400" i="1" dirty="0" smtClean="0">
              <a:solidFill>
                <a:srgbClr val="2A3674"/>
              </a:solidFill>
            </a:endParaRPr>
          </a:p>
          <a:p>
            <a:pPr algn="r"/>
            <a:endParaRPr lang="en-US" sz="2400" i="1" dirty="0">
              <a:solidFill>
                <a:srgbClr val="2A3674"/>
              </a:solidFill>
            </a:endParaRPr>
          </a:p>
          <a:p>
            <a:endParaRPr lang="en-US" sz="2400" i="1" dirty="0" smtClean="0">
              <a:solidFill>
                <a:srgbClr val="2A3674"/>
              </a:solidFill>
            </a:endParaRPr>
          </a:p>
          <a:p>
            <a:endParaRPr lang="en-US" sz="2400" i="1" dirty="0">
              <a:solidFill>
                <a:srgbClr val="2A3674"/>
              </a:solidFill>
            </a:endParaRPr>
          </a:p>
          <a:p>
            <a:endParaRPr lang="en-US" sz="2400" i="1" dirty="0" smtClean="0">
              <a:solidFill>
                <a:srgbClr val="2A3674"/>
              </a:solidFill>
            </a:endParaRPr>
          </a:p>
          <a:p>
            <a:endParaRPr lang="en-US" sz="2400" i="1" dirty="0">
              <a:solidFill>
                <a:srgbClr val="2A3674"/>
              </a:solidFill>
            </a:endParaRPr>
          </a:p>
          <a:p>
            <a:endParaRPr lang="en-US" sz="2400" i="1" dirty="0">
              <a:solidFill>
                <a:srgbClr val="2A3674"/>
              </a:solidFill>
            </a:endParaRPr>
          </a:p>
          <a:p>
            <a:endParaRPr lang="en-US" sz="2400" dirty="0" smtClean="0">
              <a:solidFill>
                <a:srgbClr val="2A3674"/>
              </a:solidFill>
            </a:endParaRPr>
          </a:p>
          <a:p>
            <a:pPr>
              <a:spcBef>
                <a:spcPts val="1800"/>
              </a:spcBef>
            </a:pPr>
            <a:r>
              <a:rPr lang="en-US" sz="2400" dirty="0" smtClean="0">
                <a:solidFill>
                  <a:srgbClr val="FF6600"/>
                </a:solidFill>
              </a:rPr>
              <a:t>In disappearance experiments the existence of sterile neutrinos can </a:t>
            </a:r>
            <a:r>
              <a:rPr lang="en-US" sz="2400" b="1" i="1" dirty="0" smtClean="0">
                <a:solidFill>
                  <a:srgbClr val="FF6600"/>
                </a:solidFill>
              </a:rPr>
              <a:t>only</a:t>
            </a:r>
            <a:r>
              <a:rPr lang="en-US" sz="2400" dirty="0" smtClean="0">
                <a:solidFill>
                  <a:srgbClr val="FF6600"/>
                </a:solidFill>
              </a:rPr>
              <a:t> be convincingly established through </a:t>
            </a:r>
            <a:r>
              <a:rPr lang="en-US" sz="2400" dirty="0" err="1" smtClean="0">
                <a:solidFill>
                  <a:srgbClr val="FF6600"/>
                </a:solidFill>
              </a:rPr>
              <a:t>oscillometry</a:t>
            </a:r>
            <a:r>
              <a:rPr lang="en-US" sz="2400" dirty="0" smtClean="0">
                <a:solidFill>
                  <a:srgbClr val="2A3674"/>
                </a:solidFill>
              </a:rPr>
              <a:t>. </a:t>
            </a:r>
          </a:p>
        </p:txBody>
      </p:sp>
      <p:sp>
        <p:nvSpPr>
          <p:cNvPr id="5" name="TextBox 4"/>
          <p:cNvSpPr txBox="1"/>
          <p:nvPr/>
        </p:nvSpPr>
        <p:spPr>
          <a:xfrm>
            <a:off x="5785252" y="2249684"/>
            <a:ext cx="2779084" cy="584775"/>
          </a:xfrm>
          <a:prstGeom prst="rect">
            <a:avLst/>
          </a:prstGeom>
          <a:noFill/>
        </p:spPr>
        <p:txBody>
          <a:bodyPr wrap="square" rtlCol="0">
            <a:spAutoFit/>
          </a:bodyPr>
          <a:lstStyle/>
          <a:p>
            <a:pPr algn="ctr"/>
            <a:r>
              <a:rPr lang="en-US" sz="1600" dirty="0" smtClean="0">
                <a:solidFill>
                  <a:srgbClr val="7294C4"/>
                </a:solidFill>
              </a:rPr>
              <a:t>Possible oscillations in a short-baseline reactor experiment </a:t>
            </a:r>
            <a:endParaRPr lang="en-US" sz="1600" dirty="0">
              <a:solidFill>
                <a:srgbClr val="7294C4"/>
              </a:solidFill>
            </a:endParaRPr>
          </a:p>
        </p:txBody>
      </p:sp>
    </p:spTree>
    <p:extLst>
      <p:ext uri="{BB962C8B-B14F-4D97-AF65-F5344CB8AC3E}">
        <p14:creationId xmlns:p14="http://schemas.microsoft.com/office/powerpoint/2010/main" val="23528561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Times New Roman" panose="02020603050405020304" pitchFamily="18" charset="0"/>
                <a:cs typeface="Times New Roman" panose="02020603050405020304" pitchFamily="18" charset="0"/>
              </a:rPr>
              <a:t>Application to Nuclear Non-Proliferation</a:t>
            </a:r>
            <a:br>
              <a:rPr lang="en-US" dirty="0">
                <a:latin typeface="Times New Roman" panose="02020603050405020304" pitchFamily="18" charset="0"/>
                <a:cs typeface="Times New Roman" panose="02020603050405020304" pitchFamily="18" charset="0"/>
              </a:rPr>
            </a:b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5" name="TextBox 4"/>
          <p:cNvSpPr txBox="1"/>
          <p:nvPr/>
        </p:nvSpPr>
        <p:spPr>
          <a:xfrm>
            <a:off x="290668" y="892036"/>
            <a:ext cx="8493115" cy="923330"/>
          </a:xfrm>
          <a:prstGeom prst="rect">
            <a:avLst/>
          </a:prstGeom>
          <a:noFill/>
        </p:spPr>
        <p:txBody>
          <a:bodyPr wrap="square" rtlCol="0">
            <a:spAutoFit/>
          </a:bodyPr>
          <a:lstStyle/>
          <a:p>
            <a:pPr>
              <a:spcAft>
                <a:spcPts val="1200"/>
              </a:spcAft>
            </a:pPr>
            <a:r>
              <a:rPr lang="en-US" dirty="0" smtClean="0">
                <a:solidFill>
                  <a:srgbClr val="002060"/>
                </a:solidFill>
                <a:latin typeface="Times New Roman" panose="02020603050405020304" pitchFamily="18" charset="0"/>
                <a:cs typeface="Times New Roman" panose="02020603050405020304" pitchFamily="18" charset="0"/>
              </a:rPr>
              <a:t>Neutrino monitoring has been proposed as a </a:t>
            </a:r>
            <a:r>
              <a:rPr lang="en-US" b="1" dirty="0" smtClean="0">
                <a:solidFill>
                  <a:srgbClr val="002060"/>
                </a:solidFill>
                <a:latin typeface="Times New Roman" panose="02020603050405020304" pitchFamily="18" charset="0"/>
                <a:cs typeface="Times New Roman" panose="02020603050405020304" pitchFamily="18" charset="0"/>
              </a:rPr>
              <a:t>non-invasive</a:t>
            </a:r>
            <a:r>
              <a:rPr lang="en-US" dirty="0" smtClean="0">
                <a:solidFill>
                  <a:srgbClr val="002060"/>
                </a:solidFill>
                <a:latin typeface="Times New Roman" panose="02020603050405020304" pitchFamily="18" charset="0"/>
                <a:cs typeface="Times New Roman" panose="02020603050405020304" pitchFamily="18" charset="0"/>
              </a:rPr>
              <a:t> verification scheme to be used in nuclear treaties with nations such as Iran and North Korea.  This possibility is currently under study by the IAEA and the US Departments of State and Energy.</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379" y="1941900"/>
            <a:ext cx="4271818" cy="427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290668" y="1967215"/>
            <a:ext cx="4558428" cy="3877985"/>
          </a:xfrm>
          <a:prstGeom prst="rect">
            <a:avLst/>
          </a:prstGeom>
        </p:spPr>
        <p:txBody>
          <a:bodyPr wrap="square">
            <a:spAutoFit/>
          </a:bodyPr>
          <a:lstStyle/>
          <a:p>
            <a:pPr>
              <a:spcAft>
                <a:spcPts val="1800"/>
              </a:spcAft>
            </a:pPr>
            <a:r>
              <a:rPr lang="en-US" dirty="0">
                <a:solidFill>
                  <a:srgbClr val="660000"/>
                </a:solidFill>
                <a:latin typeface="Times New Roman" panose="02020603050405020304" pitchFamily="18" charset="0"/>
                <a:cs typeface="Times New Roman" panose="02020603050405020304" pitchFamily="18" charset="0"/>
              </a:rPr>
              <a:t>The basic idea is to look for changes in the neutrino energy spectrum indicative of diversions of weapons grade plutonium</a:t>
            </a:r>
            <a:r>
              <a:rPr lang="en-US" dirty="0" smtClean="0">
                <a:solidFill>
                  <a:srgbClr val="660000"/>
                </a:solidFill>
                <a:latin typeface="Times New Roman" panose="02020603050405020304" pitchFamily="18" charset="0"/>
                <a:cs typeface="Times New Roman" panose="02020603050405020304" pitchFamily="18" charset="0"/>
              </a:rPr>
              <a:t>.</a:t>
            </a:r>
            <a:endParaRPr lang="en-US" dirty="0" smtClean="0">
              <a:solidFill>
                <a:srgbClr val="2A3674"/>
              </a:solidFill>
              <a:latin typeface="Times New Roman" panose="02020603050405020304" pitchFamily="18" charset="0"/>
              <a:cs typeface="Times New Roman" panose="02020603050405020304" pitchFamily="18" charset="0"/>
            </a:endParaRPr>
          </a:p>
          <a:p>
            <a:pPr>
              <a:spcAft>
                <a:spcPts val="1800"/>
              </a:spcAft>
            </a:pPr>
            <a:r>
              <a:rPr lang="en-US" dirty="0" smtClean="0">
                <a:solidFill>
                  <a:srgbClr val="2A3674"/>
                </a:solidFill>
                <a:latin typeface="Times New Roman" panose="02020603050405020304" pitchFamily="18" charset="0"/>
                <a:cs typeface="Times New Roman" panose="02020603050405020304" pitchFamily="18" charset="0"/>
              </a:rPr>
              <a:t>The main stumbling block to the full embrace of neutrino safeguards has been the inability to demonstrate a viable detector technology.</a:t>
            </a:r>
          </a:p>
          <a:p>
            <a:r>
              <a:rPr lang="en-US" dirty="0" smtClean="0">
                <a:solidFill>
                  <a:srgbClr val="660000"/>
                </a:solidFill>
                <a:latin typeface="Times New Roman" panose="02020603050405020304" pitchFamily="18" charset="0"/>
                <a:cs typeface="Times New Roman" panose="02020603050405020304" pitchFamily="18" charset="0"/>
              </a:rPr>
              <a:t>Safeguards detectors must:</a:t>
            </a:r>
          </a:p>
          <a:p>
            <a:pPr marL="742950" lvl="1" indent="-285750">
              <a:buFont typeface="Arial" panose="020B0604020202020204" pitchFamily="34" charset="0"/>
              <a:buChar char="•"/>
            </a:pPr>
            <a:r>
              <a:rPr lang="en-US" dirty="0">
                <a:solidFill>
                  <a:srgbClr val="660000"/>
                </a:solidFill>
                <a:latin typeface="Times New Roman" panose="02020603050405020304" pitchFamily="18" charset="0"/>
                <a:cs typeface="Times New Roman" panose="02020603050405020304" pitchFamily="18" charset="0"/>
              </a:rPr>
              <a:t>b</a:t>
            </a:r>
            <a:r>
              <a:rPr lang="en-US" dirty="0" smtClean="0">
                <a:solidFill>
                  <a:srgbClr val="660000"/>
                </a:solidFill>
                <a:latin typeface="Times New Roman" panose="02020603050405020304" pitchFamily="18" charset="0"/>
                <a:cs typeface="Times New Roman" panose="02020603050405020304" pitchFamily="18" charset="0"/>
              </a:rPr>
              <a:t>e portable, reliable and low-cost;</a:t>
            </a:r>
          </a:p>
          <a:p>
            <a:pPr marL="742950" lvl="1" indent="-285750">
              <a:buFont typeface="Arial" panose="020B0604020202020204" pitchFamily="34" charset="0"/>
              <a:buChar char="•"/>
            </a:pPr>
            <a:r>
              <a:rPr lang="en-US" dirty="0" smtClean="0">
                <a:solidFill>
                  <a:srgbClr val="660000"/>
                </a:solidFill>
                <a:latin typeface="Times New Roman" panose="02020603050405020304" pitchFamily="18" charset="0"/>
                <a:cs typeface="Times New Roman" panose="02020603050405020304" pitchFamily="18" charset="0"/>
              </a:rPr>
              <a:t>have good energy resolution;</a:t>
            </a:r>
          </a:p>
          <a:p>
            <a:pPr marL="742950" lvl="1" indent="-285750">
              <a:buFont typeface="Arial" panose="020B0604020202020204" pitchFamily="34" charset="0"/>
              <a:buChar char="•"/>
            </a:pPr>
            <a:r>
              <a:rPr lang="en-US" dirty="0" smtClean="0">
                <a:solidFill>
                  <a:srgbClr val="660000"/>
                </a:solidFill>
                <a:latin typeface="Times New Roman" panose="02020603050405020304" pitchFamily="18" charset="0"/>
                <a:cs typeface="Times New Roman" panose="02020603050405020304" pitchFamily="18" charset="0"/>
              </a:rPr>
              <a:t>and be free of potential hazards such as flammable liquids </a:t>
            </a:r>
            <a:r>
              <a:rPr lang="en-US" dirty="0" smtClean="0">
                <a:solidFill>
                  <a:srgbClr val="FF6600"/>
                </a:solidFill>
                <a:latin typeface="Times New Roman" panose="02020603050405020304" pitchFamily="18" charset="0"/>
                <a:cs typeface="Times New Roman" panose="02020603050405020304" pitchFamily="18" charset="0"/>
              </a:rPr>
              <a:t>(this requirement comes from the IAEA).</a:t>
            </a:r>
            <a:endParaRPr lang="en-US" dirty="0">
              <a:solidFill>
                <a:srgbClr val="FF66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643418" y="2063155"/>
            <a:ext cx="2697018" cy="307777"/>
          </a:xfrm>
          <a:prstGeom prst="rect">
            <a:avLst/>
          </a:prstGeom>
          <a:noFill/>
        </p:spPr>
        <p:txBody>
          <a:bodyPr wrap="square" rtlCol="0">
            <a:spAutoFit/>
          </a:bodyPr>
          <a:lstStyle/>
          <a:p>
            <a:r>
              <a:rPr lang="en-US" sz="1400" dirty="0"/>
              <a:t>Huber et </a:t>
            </a:r>
            <a:r>
              <a:rPr lang="en-US" sz="1400" dirty="0" smtClean="0"/>
              <a:t>al.  PRL 113, 042503 </a:t>
            </a:r>
            <a:endParaRPr lang="en-US" sz="1400" dirty="0"/>
          </a:p>
        </p:txBody>
      </p:sp>
    </p:spTree>
    <p:extLst>
      <p:ext uri="{BB962C8B-B14F-4D97-AF65-F5344CB8AC3E}">
        <p14:creationId xmlns:p14="http://schemas.microsoft.com/office/powerpoint/2010/main" val="3405250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rot="19917927">
            <a:off x="2367255" y="2843638"/>
            <a:ext cx="1300312" cy="827601"/>
          </a:xfrm>
          <a:custGeom>
            <a:avLst/>
            <a:gdLst>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668940 w 1287777"/>
              <a:gd name="connsiteY4" fmla="*/ 498437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13720 w 1287777"/>
              <a:gd name="connsiteY5" fmla="*/ 259065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81721 h 881721"/>
              <a:gd name="connsiteX1" fmla="*/ 31631 w 1287777"/>
              <a:gd name="connsiteY1" fmla="*/ 623102 h 881721"/>
              <a:gd name="connsiteX2" fmla="*/ 327195 w 1287777"/>
              <a:gd name="connsiteY2" fmla="*/ 715466 h 881721"/>
              <a:gd name="connsiteX3" fmla="*/ 336431 w 1287777"/>
              <a:gd name="connsiteY3" fmla="*/ 429139 h 881721"/>
              <a:gd name="connsiteX4" fmla="*/ 591575 w 1287777"/>
              <a:gd name="connsiteY4" fmla="*/ 534813 h 881721"/>
              <a:gd name="connsiteX5" fmla="*/ 613720 w 1287777"/>
              <a:gd name="connsiteY5" fmla="*/ 263658 h 881721"/>
              <a:gd name="connsiteX6" fmla="*/ 924942 w 1287777"/>
              <a:gd name="connsiteY6" fmla="*/ 352637 h 881721"/>
              <a:gd name="connsiteX7" fmla="*/ 1066104 w 1287777"/>
              <a:gd name="connsiteY7" fmla="*/ 22739 h 881721"/>
              <a:gd name="connsiteX8" fmla="*/ 1287777 w 1287777"/>
              <a:gd name="connsiteY8" fmla="*/ 50448 h 881721"/>
              <a:gd name="connsiteX0" fmla="*/ 22395 w 1287777"/>
              <a:gd name="connsiteY0" fmla="*/ 851181 h 851181"/>
              <a:gd name="connsiteX1" fmla="*/ 31631 w 1287777"/>
              <a:gd name="connsiteY1" fmla="*/ 592562 h 851181"/>
              <a:gd name="connsiteX2" fmla="*/ 327195 w 1287777"/>
              <a:gd name="connsiteY2" fmla="*/ 684926 h 851181"/>
              <a:gd name="connsiteX3" fmla="*/ 336431 w 1287777"/>
              <a:gd name="connsiteY3" fmla="*/ 398599 h 851181"/>
              <a:gd name="connsiteX4" fmla="*/ 591575 w 1287777"/>
              <a:gd name="connsiteY4" fmla="*/ 504273 h 851181"/>
              <a:gd name="connsiteX5" fmla="*/ 613720 w 1287777"/>
              <a:gd name="connsiteY5" fmla="*/ 233118 h 851181"/>
              <a:gd name="connsiteX6" fmla="*/ 924942 w 1287777"/>
              <a:gd name="connsiteY6" fmla="*/ 322097 h 851181"/>
              <a:gd name="connsiteX7" fmla="*/ 948220 w 1287777"/>
              <a:gd name="connsiteY7" fmla="*/ 46138 h 851181"/>
              <a:gd name="connsiteX8" fmla="*/ 1287777 w 1287777"/>
              <a:gd name="connsiteY8" fmla="*/ 19908 h 851181"/>
              <a:gd name="connsiteX0" fmla="*/ 22395 w 1179515"/>
              <a:gd name="connsiteY0" fmla="*/ 815111 h 815111"/>
              <a:gd name="connsiteX1" fmla="*/ 31631 w 1179515"/>
              <a:gd name="connsiteY1" fmla="*/ 556492 h 815111"/>
              <a:gd name="connsiteX2" fmla="*/ 327195 w 1179515"/>
              <a:gd name="connsiteY2" fmla="*/ 648856 h 815111"/>
              <a:gd name="connsiteX3" fmla="*/ 336431 w 1179515"/>
              <a:gd name="connsiteY3" fmla="*/ 362529 h 815111"/>
              <a:gd name="connsiteX4" fmla="*/ 591575 w 1179515"/>
              <a:gd name="connsiteY4" fmla="*/ 468203 h 815111"/>
              <a:gd name="connsiteX5" fmla="*/ 613720 w 1179515"/>
              <a:gd name="connsiteY5" fmla="*/ 197048 h 815111"/>
              <a:gd name="connsiteX6" fmla="*/ 924942 w 1179515"/>
              <a:gd name="connsiteY6" fmla="*/ 286027 h 815111"/>
              <a:gd name="connsiteX7" fmla="*/ 948220 w 1179515"/>
              <a:gd name="connsiteY7" fmla="*/ 10068 h 815111"/>
              <a:gd name="connsiteX8" fmla="*/ 1179515 w 1179515"/>
              <a:gd name="connsiteY8" fmla="*/ 74624 h 815111"/>
              <a:gd name="connsiteX0" fmla="*/ 22395 w 1300312"/>
              <a:gd name="connsiteY0" fmla="*/ 848639 h 848639"/>
              <a:gd name="connsiteX1" fmla="*/ 31631 w 1300312"/>
              <a:gd name="connsiteY1" fmla="*/ 590020 h 848639"/>
              <a:gd name="connsiteX2" fmla="*/ 327195 w 1300312"/>
              <a:gd name="connsiteY2" fmla="*/ 682384 h 848639"/>
              <a:gd name="connsiteX3" fmla="*/ 336431 w 1300312"/>
              <a:gd name="connsiteY3" fmla="*/ 396057 h 848639"/>
              <a:gd name="connsiteX4" fmla="*/ 591575 w 1300312"/>
              <a:gd name="connsiteY4" fmla="*/ 501731 h 848639"/>
              <a:gd name="connsiteX5" fmla="*/ 613720 w 1300312"/>
              <a:gd name="connsiteY5" fmla="*/ 230576 h 848639"/>
              <a:gd name="connsiteX6" fmla="*/ 924942 w 1300312"/>
              <a:gd name="connsiteY6" fmla="*/ 319555 h 848639"/>
              <a:gd name="connsiteX7" fmla="*/ 948220 w 1300312"/>
              <a:gd name="connsiteY7" fmla="*/ 43596 h 848639"/>
              <a:gd name="connsiteX8" fmla="*/ 1300312 w 1300312"/>
              <a:gd name="connsiteY8" fmla="*/ 21038 h 848639"/>
              <a:gd name="connsiteX0" fmla="*/ 22395 w 1300312"/>
              <a:gd name="connsiteY0" fmla="*/ 827601 h 827601"/>
              <a:gd name="connsiteX1" fmla="*/ 31631 w 1300312"/>
              <a:gd name="connsiteY1" fmla="*/ 568982 h 827601"/>
              <a:gd name="connsiteX2" fmla="*/ 327195 w 1300312"/>
              <a:gd name="connsiteY2" fmla="*/ 661346 h 827601"/>
              <a:gd name="connsiteX3" fmla="*/ 336431 w 1300312"/>
              <a:gd name="connsiteY3" fmla="*/ 375019 h 827601"/>
              <a:gd name="connsiteX4" fmla="*/ 591575 w 1300312"/>
              <a:gd name="connsiteY4" fmla="*/ 480693 h 827601"/>
              <a:gd name="connsiteX5" fmla="*/ 613720 w 1300312"/>
              <a:gd name="connsiteY5" fmla="*/ 209538 h 827601"/>
              <a:gd name="connsiteX6" fmla="*/ 924942 w 1300312"/>
              <a:gd name="connsiteY6" fmla="*/ 298517 h 827601"/>
              <a:gd name="connsiteX7" fmla="*/ 948220 w 1300312"/>
              <a:gd name="connsiteY7" fmla="*/ 22558 h 827601"/>
              <a:gd name="connsiteX8" fmla="*/ 1300312 w 1300312"/>
              <a:gd name="connsiteY8" fmla="*/ 0 h 82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0312" h="827601">
                <a:moveTo>
                  <a:pt x="22395" y="827601"/>
                </a:moveTo>
                <a:cubicBezTo>
                  <a:pt x="1613" y="712146"/>
                  <a:pt x="-19169" y="596691"/>
                  <a:pt x="31631" y="568982"/>
                </a:cubicBezTo>
                <a:cubicBezTo>
                  <a:pt x="82431" y="541273"/>
                  <a:pt x="276395" y="693673"/>
                  <a:pt x="327195" y="661346"/>
                </a:cubicBezTo>
                <a:cubicBezTo>
                  <a:pt x="377995" y="629019"/>
                  <a:pt x="292368" y="405128"/>
                  <a:pt x="336431" y="375019"/>
                </a:cubicBezTo>
                <a:cubicBezTo>
                  <a:pt x="380494" y="344910"/>
                  <a:pt x="545360" y="508273"/>
                  <a:pt x="591575" y="480693"/>
                </a:cubicBezTo>
                <a:cubicBezTo>
                  <a:pt x="637790" y="453113"/>
                  <a:pt x="558159" y="239901"/>
                  <a:pt x="613720" y="209538"/>
                </a:cubicBezTo>
                <a:cubicBezTo>
                  <a:pt x="669281" y="179175"/>
                  <a:pt x="869192" y="329680"/>
                  <a:pt x="924942" y="298517"/>
                </a:cubicBezTo>
                <a:cubicBezTo>
                  <a:pt x="980692" y="267354"/>
                  <a:pt x="885658" y="72311"/>
                  <a:pt x="948220" y="22558"/>
                </a:cubicBezTo>
                <a:cubicBezTo>
                  <a:pt x="1010782" y="-27195"/>
                  <a:pt x="1104273" y="118837"/>
                  <a:pt x="1300312" y="0"/>
                </a:cubicBezTo>
              </a:path>
            </a:pathLst>
          </a:custGeom>
          <a:noFill/>
          <a:ln w="31750">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smtClean="0"/>
              <a:t>Neutron Capture Options</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4" name="Rectangle 3"/>
          <p:cNvSpPr/>
          <p:nvPr/>
        </p:nvSpPr>
        <p:spPr>
          <a:xfrm>
            <a:off x="349391" y="704430"/>
            <a:ext cx="8388209" cy="1077218"/>
          </a:xfrm>
          <a:prstGeom prst="rect">
            <a:avLst/>
          </a:prstGeom>
        </p:spPr>
        <p:txBody>
          <a:bodyPr wrap="square">
            <a:spAutoFit/>
          </a:bodyPr>
          <a:lstStyle/>
          <a:p>
            <a:pPr>
              <a:spcAft>
                <a:spcPts val="1200"/>
              </a:spcAft>
            </a:pPr>
            <a:r>
              <a:rPr lang="en-US" altLang="en-US" dirty="0" err="1" smtClean="0">
                <a:solidFill>
                  <a:srgbClr val="2A3674"/>
                </a:solidFill>
                <a:latin typeface="Times New Roman" panose="02020603050405020304" pitchFamily="18" charset="0"/>
                <a:cs typeface="Times New Roman" panose="02020603050405020304" pitchFamily="18" charset="0"/>
              </a:rPr>
              <a:t>Daya</a:t>
            </a:r>
            <a:r>
              <a:rPr lang="en-US" altLang="en-US" dirty="0" smtClean="0">
                <a:solidFill>
                  <a:srgbClr val="2A3674"/>
                </a:solidFill>
                <a:latin typeface="Times New Roman" panose="02020603050405020304" pitchFamily="18" charset="0"/>
                <a:cs typeface="Times New Roman" panose="02020603050405020304" pitchFamily="18" charset="0"/>
              </a:rPr>
              <a:t> Bay, RENO and Double </a:t>
            </a:r>
            <a:r>
              <a:rPr lang="en-US" altLang="en-US" dirty="0" err="1" smtClean="0">
                <a:solidFill>
                  <a:srgbClr val="2A3674"/>
                </a:solidFill>
                <a:latin typeface="Times New Roman" panose="02020603050405020304" pitchFamily="18" charset="0"/>
                <a:cs typeface="Times New Roman" panose="02020603050405020304" pitchFamily="18" charset="0"/>
              </a:rPr>
              <a:t>Chooz</a:t>
            </a:r>
            <a:r>
              <a:rPr lang="en-US" altLang="en-US" dirty="0" smtClean="0">
                <a:solidFill>
                  <a:srgbClr val="2A3674"/>
                </a:solidFill>
                <a:latin typeface="Times New Roman" panose="02020603050405020304" pitchFamily="18" charset="0"/>
                <a:cs typeface="Times New Roman" panose="02020603050405020304" pitchFamily="18" charset="0"/>
              </a:rPr>
              <a:t> tag neutrons by </a:t>
            </a:r>
            <a:r>
              <a:rPr lang="en-US" altLang="en-US" dirty="0" err="1">
                <a:solidFill>
                  <a:srgbClr val="2A3674"/>
                </a:solidFill>
                <a:latin typeface="Times New Roman" panose="02020603050405020304" pitchFamily="18" charset="0"/>
                <a:cs typeface="Times New Roman" panose="02020603050405020304" pitchFamily="18" charset="0"/>
              </a:rPr>
              <a:t>Gd</a:t>
            </a:r>
            <a:r>
              <a:rPr lang="en-US" altLang="en-US" dirty="0">
                <a:solidFill>
                  <a:srgbClr val="2A3674"/>
                </a:solidFill>
                <a:latin typeface="Times New Roman" panose="02020603050405020304" pitchFamily="18" charset="0"/>
                <a:cs typeface="Times New Roman" panose="02020603050405020304" pitchFamily="18" charset="0"/>
              </a:rPr>
              <a:t> </a:t>
            </a:r>
            <a:r>
              <a:rPr lang="en-US" altLang="en-US" dirty="0" smtClean="0">
                <a:solidFill>
                  <a:srgbClr val="2A3674"/>
                </a:solidFill>
                <a:latin typeface="Times New Roman" panose="02020603050405020304" pitchFamily="18" charset="0"/>
                <a:cs typeface="Times New Roman" panose="02020603050405020304" pitchFamily="18" charset="0"/>
              </a:rPr>
              <a:t>capture.  All three experiments use a large gamma catcher, outside the </a:t>
            </a:r>
            <a:r>
              <a:rPr lang="en-US" altLang="en-US" dirty="0" err="1" smtClean="0">
                <a:solidFill>
                  <a:srgbClr val="2A3674"/>
                </a:solidFill>
                <a:latin typeface="Times New Roman" panose="02020603050405020304" pitchFamily="18" charset="0"/>
                <a:cs typeface="Times New Roman" panose="02020603050405020304" pitchFamily="18" charset="0"/>
              </a:rPr>
              <a:t>Gd</a:t>
            </a:r>
            <a:r>
              <a:rPr lang="en-US" altLang="en-US" dirty="0" smtClean="0">
                <a:solidFill>
                  <a:srgbClr val="2A3674"/>
                </a:solidFill>
                <a:latin typeface="Times New Roman" panose="02020603050405020304" pitchFamily="18" charset="0"/>
                <a:cs typeface="Times New Roman" panose="02020603050405020304" pitchFamily="18" charset="0"/>
              </a:rPr>
              <a:t>-doped volume to contain the gammas.</a:t>
            </a:r>
          </a:p>
          <a:p>
            <a:pPr>
              <a:spcAft>
                <a:spcPts val="1200"/>
              </a:spcAft>
            </a:pPr>
            <a:r>
              <a:rPr lang="en-US" altLang="en-US" dirty="0" smtClean="0">
                <a:solidFill>
                  <a:srgbClr val="660000"/>
                </a:solidFill>
                <a:latin typeface="Times New Roman" panose="02020603050405020304" pitchFamily="18" charset="0"/>
                <a:cs typeface="Times New Roman" panose="02020603050405020304" pitchFamily="18" charset="0"/>
              </a:rPr>
              <a:t>This will </a:t>
            </a:r>
            <a:r>
              <a:rPr lang="en-US" altLang="en-US" dirty="0">
                <a:solidFill>
                  <a:srgbClr val="660000"/>
                </a:solidFill>
                <a:latin typeface="Times New Roman" panose="02020603050405020304" pitchFamily="18" charset="0"/>
                <a:cs typeface="Times New Roman" panose="02020603050405020304" pitchFamily="18" charset="0"/>
              </a:rPr>
              <a:t>not work well </a:t>
            </a:r>
            <a:r>
              <a:rPr lang="en-US" altLang="en-US" dirty="0" smtClean="0">
                <a:solidFill>
                  <a:srgbClr val="660000"/>
                </a:solidFill>
                <a:latin typeface="Times New Roman" panose="02020603050405020304" pitchFamily="18" charset="0"/>
                <a:cs typeface="Times New Roman" panose="02020603050405020304" pitchFamily="18" charset="0"/>
              </a:rPr>
              <a:t>in the much smaller </a:t>
            </a:r>
            <a:r>
              <a:rPr lang="en-US" altLang="en-US" dirty="0">
                <a:solidFill>
                  <a:srgbClr val="660000"/>
                </a:solidFill>
                <a:latin typeface="Times New Roman" panose="02020603050405020304" pitchFamily="18" charset="0"/>
                <a:cs typeface="Times New Roman" panose="02020603050405020304" pitchFamily="18" charset="0"/>
              </a:rPr>
              <a:t>short-baseline detectors.</a:t>
            </a:r>
          </a:p>
        </p:txBody>
      </p:sp>
      <p:cxnSp>
        <p:nvCxnSpPr>
          <p:cNvPr id="8" name="Straight Arrow Connector 7"/>
          <p:cNvCxnSpPr>
            <a:endCxn id="5" idx="1"/>
          </p:cNvCxnSpPr>
          <p:nvPr/>
        </p:nvCxnSpPr>
        <p:spPr>
          <a:xfrm>
            <a:off x="1417783" y="3081951"/>
            <a:ext cx="777615" cy="786851"/>
          </a:xfrm>
          <a:prstGeom prst="straightConnector1">
            <a:avLst/>
          </a:prstGeom>
          <a:ln w="31750">
            <a:solidFill>
              <a:srgbClr val="660000"/>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066802" y="2726351"/>
            <a:ext cx="457200" cy="457200"/>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32336" y="2684942"/>
            <a:ext cx="674254" cy="461665"/>
          </a:xfrm>
          <a:prstGeom prst="rect">
            <a:avLst/>
          </a:prstGeom>
          <a:noFill/>
        </p:spPr>
        <p:txBody>
          <a:bodyPr wrap="square" rtlCol="0">
            <a:spAutoFit/>
          </a:bodyPr>
          <a:lstStyle/>
          <a:p>
            <a:r>
              <a:rPr lang="en-US" sz="2400" dirty="0" smtClean="0">
                <a:solidFill>
                  <a:schemeClr val="bg1"/>
                </a:solidFill>
              </a:rPr>
              <a:t>n</a:t>
            </a:r>
            <a:endParaRPr lang="en-US" sz="2400" dirty="0">
              <a:solidFill>
                <a:schemeClr val="bg1"/>
              </a:solidFill>
            </a:endParaRPr>
          </a:p>
        </p:txBody>
      </p:sp>
      <p:sp>
        <p:nvSpPr>
          <p:cNvPr id="13" name="Freeform 12"/>
          <p:cNvSpPr/>
          <p:nvPr/>
        </p:nvSpPr>
        <p:spPr>
          <a:xfrm rot="5400000">
            <a:off x="2256422" y="4574362"/>
            <a:ext cx="1300312" cy="827601"/>
          </a:xfrm>
          <a:custGeom>
            <a:avLst/>
            <a:gdLst>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668940 w 1287777"/>
              <a:gd name="connsiteY4" fmla="*/ 498437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13720 w 1287777"/>
              <a:gd name="connsiteY5" fmla="*/ 259065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81721 h 881721"/>
              <a:gd name="connsiteX1" fmla="*/ 31631 w 1287777"/>
              <a:gd name="connsiteY1" fmla="*/ 623102 h 881721"/>
              <a:gd name="connsiteX2" fmla="*/ 327195 w 1287777"/>
              <a:gd name="connsiteY2" fmla="*/ 715466 h 881721"/>
              <a:gd name="connsiteX3" fmla="*/ 336431 w 1287777"/>
              <a:gd name="connsiteY3" fmla="*/ 429139 h 881721"/>
              <a:gd name="connsiteX4" fmla="*/ 591575 w 1287777"/>
              <a:gd name="connsiteY4" fmla="*/ 534813 h 881721"/>
              <a:gd name="connsiteX5" fmla="*/ 613720 w 1287777"/>
              <a:gd name="connsiteY5" fmla="*/ 263658 h 881721"/>
              <a:gd name="connsiteX6" fmla="*/ 924942 w 1287777"/>
              <a:gd name="connsiteY6" fmla="*/ 352637 h 881721"/>
              <a:gd name="connsiteX7" fmla="*/ 1066104 w 1287777"/>
              <a:gd name="connsiteY7" fmla="*/ 22739 h 881721"/>
              <a:gd name="connsiteX8" fmla="*/ 1287777 w 1287777"/>
              <a:gd name="connsiteY8" fmla="*/ 50448 h 881721"/>
              <a:gd name="connsiteX0" fmla="*/ 22395 w 1287777"/>
              <a:gd name="connsiteY0" fmla="*/ 851181 h 851181"/>
              <a:gd name="connsiteX1" fmla="*/ 31631 w 1287777"/>
              <a:gd name="connsiteY1" fmla="*/ 592562 h 851181"/>
              <a:gd name="connsiteX2" fmla="*/ 327195 w 1287777"/>
              <a:gd name="connsiteY2" fmla="*/ 684926 h 851181"/>
              <a:gd name="connsiteX3" fmla="*/ 336431 w 1287777"/>
              <a:gd name="connsiteY3" fmla="*/ 398599 h 851181"/>
              <a:gd name="connsiteX4" fmla="*/ 591575 w 1287777"/>
              <a:gd name="connsiteY4" fmla="*/ 504273 h 851181"/>
              <a:gd name="connsiteX5" fmla="*/ 613720 w 1287777"/>
              <a:gd name="connsiteY5" fmla="*/ 233118 h 851181"/>
              <a:gd name="connsiteX6" fmla="*/ 924942 w 1287777"/>
              <a:gd name="connsiteY6" fmla="*/ 322097 h 851181"/>
              <a:gd name="connsiteX7" fmla="*/ 948220 w 1287777"/>
              <a:gd name="connsiteY7" fmla="*/ 46138 h 851181"/>
              <a:gd name="connsiteX8" fmla="*/ 1287777 w 1287777"/>
              <a:gd name="connsiteY8" fmla="*/ 19908 h 851181"/>
              <a:gd name="connsiteX0" fmla="*/ 22395 w 1179515"/>
              <a:gd name="connsiteY0" fmla="*/ 815111 h 815111"/>
              <a:gd name="connsiteX1" fmla="*/ 31631 w 1179515"/>
              <a:gd name="connsiteY1" fmla="*/ 556492 h 815111"/>
              <a:gd name="connsiteX2" fmla="*/ 327195 w 1179515"/>
              <a:gd name="connsiteY2" fmla="*/ 648856 h 815111"/>
              <a:gd name="connsiteX3" fmla="*/ 336431 w 1179515"/>
              <a:gd name="connsiteY3" fmla="*/ 362529 h 815111"/>
              <a:gd name="connsiteX4" fmla="*/ 591575 w 1179515"/>
              <a:gd name="connsiteY4" fmla="*/ 468203 h 815111"/>
              <a:gd name="connsiteX5" fmla="*/ 613720 w 1179515"/>
              <a:gd name="connsiteY5" fmla="*/ 197048 h 815111"/>
              <a:gd name="connsiteX6" fmla="*/ 924942 w 1179515"/>
              <a:gd name="connsiteY6" fmla="*/ 286027 h 815111"/>
              <a:gd name="connsiteX7" fmla="*/ 948220 w 1179515"/>
              <a:gd name="connsiteY7" fmla="*/ 10068 h 815111"/>
              <a:gd name="connsiteX8" fmla="*/ 1179515 w 1179515"/>
              <a:gd name="connsiteY8" fmla="*/ 74624 h 815111"/>
              <a:gd name="connsiteX0" fmla="*/ 22395 w 1300312"/>
              <a:gd name="connsiteY0" fmla="*/ 848639 h 848639"/>
              <a:gd name="connsiteX1" fmla="*/ 31631 w 1300312"/>
              <a:gd name="connsiteY1" fmla="*/ 590020 h 848639"/>
              <a:gd name="connsiteX2" fmla="*/ 327195 w 1300312"/>
              <a:gd name="connsiteY2" fmla="*/ 682384 h 848639"/>
              <a:gd name="connsiteX3" fmla="*/ 336431 w 1300312"/>
              <a:gd name="connsiteY3" fmla="*/ 396057 h 848639"/>
              <a:gd name="connsiteX4" fmla="*/ 591575 w 1300312"/>
              <a:gd name="connsiteY4" fmla="*/ 501731 h 848639"/>
              <a:gd name="connsiteX5" fmla="*/ 613720 w 1300312"/>
              <a:gd name="connsiteY5" fmla="*/ 230576 h 848639"/>
              <a:gd name="connsiteX6" fmla="*/ 924942 w 1300312"/>
              <a:gd name="connsiteY6" fmla="*/ 319555 h 848639"/>
              <a:gd name="connsiteX7" fmla="*/ 948220 w 1300312"/>
              <a:gd name="connsiteY7" fmla="*/ 43596 h 848639"/>
              <a:gd name="connsiteX8" fmla="*/ 1300312 w 1300312"/>
              <a:gd name="connsiteY8" fmla="*/ 21038 h 848639"/>
              <a:gd name="connsiteX0" fmla="*/ 22395 w 1300312"/>
              <a:gd name="connsiteY0" fmla="*/ 827601 h 827601"/>
              <a:gd name="connsiteX1" fmla="*/ 31631 w 1300312"/>
              <a:gd name="connsiteY1" fmla="*/ 568982 h 827601"/>
              <a:gd name="connsiteX2" fmla="*/ 327195 w 1300312"/>
              <a:gd name="connsiteY2" fmla="*/ 661346 h 827601"/>
              <a:gd name="connsiteX3" fmla="*/ 336431 w 1300312"/>
              <a:gd name="connsiteY3" fmla="*/ 375019 h 827601"/>
              <a:gd name="connsiteX4" fmla="*/ 591575 w 1300312"/>
              <a:gd name="connsiteY4" fmla="*/ 480693 h 827601"/>
              <a:gd name="connsiteX5" fmla="*/ 613720 w 1300312"/>
              <a:gd name="connsiteY5" fmla="*/ 209538 h 827601"/>
              <a:gd name="connsiteX6" fmla="*/ 924942 w 1300312"/>
              <a:gd name="connsiteY6" fmla="*/ 298517 h 827601"/>
              <a:gd name="connsiteX7" fmla="*/ 948220 w 1300312"/>
              <a:gd name="connsiteY7" fmla="*/ 22558 h 827601"/>
              <a:gd name="connsiteX8" fmla="*/ 1300312 w 1300312"/>
              <a:gd name="connsiteY8" fmla="*/ 0 h 82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0312" h="827601">
                <a:moveTo>
                  <a:pt x="22395" y="827601"/>
                </a:moveTo>
                <a:cubicBezTo>
                  <a:pt x="1613" y="712146"/>
                  <a:pt x="-19169" y="596691"/>
                  <a:pt x="31631" y="568982"/>
                </a:cubicBezTo>
                <a:cubicBezTo>
                  <a:pt x="82431" y="541273"/>
                  <a:pt x="276395" y="693673"/>
                  <a:pt x="327195" y="661346"/>
                </a:cubicBezTo>
                <a:cubicBezTo>
                  <a:pt x="377995" y="629019"/>
                  <a:pt x="292368" y="405128"/>
                  <a:pt x="336431" y="375019"/>
                </a:cubicBezTo>
                <a:cubicBezTo>
                  <a:pt x="380494" y="344910"/>
                  <a:pt x="545360" y="508273"/>
                  <a:pt x="591575" y="480693"/>
                </a:cubicBezTo>
                <a:cubicBezTo>
                  <a:pt x="637790" y="453113"/>
                  <a:pt x="558159" y="239901"/>
                  <a:pt x="613720" y="209538"/>
                </a:cubicBezTo>
                <a:cubicBezTo>
                  <a:pt x="669281" y="179175"/>
                  <a:pt x="869192" y="329680"/>
                  <a:pt x="924942" y="298517"/>
                </a:cubicBezTo>
                <a:cubicBezTo>
                  <a:pt x="980692" y="267354"/>
                  <a:pt x="885658" y="72311"/>
                  <a:pt x="948220" y="22558"/>
                </a:cubicBezTo>
                <a:cubicBezTo>
                  <a:pt x="1010782" y="-27195"/>
                  <a:pt x="1104273" y="118837"/>
                  <a:pt x="1300312" y="0"/>
                </a:cubicBezTo>
              </a:path>
            </a:pathLst>
          </a:custGeom>
          <a:noFill/>
          <a:ln w="31750">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rot="1815178">
            <a:off x="2817334" y="3746582"/>
            <a:ext cx="1300312" cy="827601"/>
          </a:xfrm>
          <a:custGeom>
            <a:avLst/>
            <a:gdLst>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668940 w 1287777"/>
              <a:gd name="connsiteY4" fmla="*/ 498437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13720 w 1287777"/>
              <a:gd name="connsiteY5" fmla="*/ 259065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81721 h 881721"/>
              <a:gd name="connsiteX1" fmla="*/ 31631 w 1287777"/>
              <a:gd name="connsiteY1" fmla="*/ 623102 h 881721"/>
              <a:gd name="connsiteX2" fmla="*/ 327195 w 1287777"/>
              <a:gd name="connsiteY2" fmla="*/ 715466 h 881721"/>
              <a:gd name="connsiteX3" fmla="*/ 336431 w 1287777"/>
              <a:gd name="connsiteY3" fmla="*/ 429139 h 881721"/>
              <a:gd name="connsiteX4" fmla="*/ 591575 w 1287777"/>
              <a:gd name="connsiteY4" fmla="*/ 534813 h 881721"/>
              <a:gd name="connsiteX5" fmla="*/ 613720 w 1287777"/>
              <a:gd name="connsiteY5" fmla="*/ 263658 h 881721"/>
              <a:gd name="connsiteX6" fmla="*/ 924942 w 1287777"/>
              <a:gd name="connsiteY6" fmla="*/ 352637 h 881721"/>
              <a:gd name="connsiteX7" fmla="*/ 1066104 w 1287777"/>
              <a:gd name="connsiteY7" fmla="*/ 22739 h 881721"/>
              <a:gd name="connsiteX8" fmla="*/ 1287777 w 1287777"/>
              <a:gd name="connsiteY8" fmla="*/ 50448 h 881721"/>
              <a:gd name="connsiteX0" fmla="*/ 22395 w 1287777"/>
              <a:gd name="connsiteY0" fmla="*/ 851181 h 851181"/>
              <a:gd name="connsiteX1" fmla="*/ 31631 w 1287777"/>
              <a:gd name="connsiteY1" fmla="*/ 592562 h 851181"/>
              <a:gd name="connsiteX2" fmla="*/ 327195 w 1287777"/>
              <a:gd name="connsiteY2" fmla="*/ 684926 h 851181"/>
              <a:gd name="connsiteX3" fmla="*/ 336431 w 1287777"/>
              <a:gd name="connsiteY3" fmla="*/ 398599 h 851181"/>
              <a:gd name="connsiteX4" fmla="*/ 591575 w 1287777"/>
              <a:gd name="connsiteY4" fmla="*/ 504273 h 851181"/>
              <a:gd name="connsiteX5" fmla="*/ 613720 w 1287777"/>
              <a:gd name="connsiteY5" fmla="*/ 233118 h 851181"/>
              <a:gd name="connsiteX6" fmla="*/ 924942 w 1287777"/>
              <a:gd name="connsiteY6" fmla="*/ 322097 h 851181"/>
              <a:gd name="connsiteX7" fmla="*/ 948220 w 1287777"/>
              <a:gd name="connsiteY7" fmla="*/ 46138 h 851181"/>
              <a:gd name="connsiteX8" fmla="*/ 1287777 w 1287777"/>
              <a:gd name="connsiteY8" fmla="*/ 19908 h 851181"/>
              <a:gd name="connsiteX0" fmla="*/ 22395 w 1179515"/>
              <a:gd name="connsiteY0" fmla="*/ 815111 h 815111"/>
              <a:gd name="connsiteX1" fmla="*/ 31631 w 1179515"/>
              <a:gd name="connsiteY1" fmla="*/ 556492 h 815111"/>
              <a:gd name="connsiteX2" fmla="*/ 327195 w 1179515"/>
              <a:gd name="connsiteY2" fmla="*/ 648856 h 815111"/>
              <a:gd name="connsiteX3" fmla="*/ 336431 w 1179515"/>
              <a:gd name="connsiteY3" fmla="*/ 362529 h 815111"/>
              <a:gd name="connsiteX4" fmla="*/ 591575 w 1179515"/>
              <a:gd name="connsiteY4" fmla="*/ 468203 h 815111"/>
              <a:gd name="connsiteX5" fmla="*/ 613720 w 1179515"/>
              <a:gd name="connsiteY5" fmla="*/ 197048 h 815111"/>
              <a:gd name="connsiteX6" fmla="*/ 924942 w 1179515"/>
              <a:gd name="connsiteY6" fmla="*/ 286027 h 815111"/>
              <a:gd name="connsiteX7" fmla="*/ 948220 w 1179515"/>
              <a:gd name="connsiteY7" fmla="*/ 10068 h 815111"/>
              <a:gd name="connsiteX8" fmla="*/ 1179515 w 1179515"/>
              <a:gd name="connsiteY8" fmla="*/ 74624 h 815111"/>
              <a:gd name="connsiteX0" fmla="*/ 22395 w 1300312"/>
              <a:gd name="connsiteY0" fmla="*/ 848639 h 848639"/>
              <a:gd name="connsiteX1" fmla="*/ 31631 w 1300312"/>
              <a:gd name="connsiteY1" fmla="*/ 590020 h 848639"/>
              <a:gd name="connsiteX2" fmla="*/ 327195 w 1300312"/>
              <a:gd name="connsiteY2" fmla="*/ 682384 h 848639"/>
              <a:gd name="connsiteX3" fmla="*/ 336431 w 1300312"/>
              <a:gd name="connsiteY3" fmla="*/ 396057 h 848639"/>
              <a:gd name="connsiteX4" fmla="*/ 591575 w 1300312"/>
              <a:gd name="connsiteY4" fmla="*/ 501731 h 848639"/>
              <a:gd name="connsiteX5" fmla="*/ 613720 w 1300312"/>
              <a:gd name="connsiteY5" fmla="*/ 230576 h 848639"/>
              <a:gd name="connsiteX6" fmla="*/ 924942 w 1300312"/>
              <a:gd name="connsiteY6" fmla="*/ 319555 h 848639"/>
              <a:gd name="connsiteX7" fmla="*/ 948220 w 1300312"/>
              <a:gd name="connsiteY7" fmla="*/ 43596 h 848639"/>
              <a:gd name="connsiteX8" fmla="*/ 1300312 w 1300312"/>
              <a:gd name="connsiteY8" fmla="*/ 21038 h 848639"/>
              <a:gd name="connsiteX0" fmla="*/ 22395 w 1300312"/>
              <a:gd name="connsiteY0" fmla="*/ 827601 h 827601"/>
              <a:gd name="connsiteX1" fmla="*/ 31631 w 1300312"/>
              <a:gd name="connsiteY1" fmla="*/ 568982 h 827601"/>
              <a:gd name="connsiteX2" fmla="*/ 327195 w 1300312"/>
              <a:gd name="connsiteY2" fmla="*/ 661346 h 827601"/>
              <a:gd name="connsiteX3" fmla="*/ 336431 w 1300312"/>
              <a:gd name="connsiteY3" fmla="*/ 375019 h 827601"/>
              <a:gd name="connsiteX4" fmla="*/ 591575 w 1300312"/>
              <a:gd name="connsiteY4" fmla="*/ 480693 h 827601"/>
              <a:gd name="connsiteX5" fmla="*/ 613720 w 1300312"/>
              <a:gd name="connsiteY5" fmla="*/ 209538 h 827601"/>
              <a:gd name="connsiteX6" fmla="*/ 924942 w 1300312"/>
              <a:gd name="connsiteY6" fmla="*/ 298517 h 827601"/>
              <a:gd name="connsiteX7" fmla="*/ 948220 w 1300312"/>
              <a:gd name="connsiteY7" fmla="*/ 22558 h 827601"/>
              <a:gd name="connsiteX8" fmla="*/ 1300312 w 1300312"/>
              <a:gd name="connsiteY8" fmla="*/ 0 h 82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0312" h="827601">
                <a:moveTo>
                  <a:pt x="22395" y="827601"/>
                </a:moveTo>
                <a:cubicBezTo>
                  <a:pt x="1613" y="712146"/>
                  <a:pt x="-19169" y="596691"/>
                  <a:pt x="31631" y="568982"/>
                </a:cubicBezTo>
                <a:cubicBezTo>
                  <a:pt x="82431" y="541273"/>
                  <a:pt x="276395" y="693673"/>
                  <a:pt x="327195" y="661346"/>
                </a:cubicBezTo>
                <a:cubicBezTo>
                  <a:pt x="377995" y="629019"/>
                  <a:pt x="292368" y="405128"/>
                  <a:pt x="336431" y="375019"/>
                </a:cubicBezTo>
                <a:cubicBezTo>
                  <a:pt x="380494" y="344910"/>
                  <a:pt x="545360" y="508273"/>
                  <a:pt x="591575" y="480693"/>
                </a:cubicBezTo>
                <a:cubicBezTo>
                  <a:pt x="637790" y="453113"/>
                  <a:pt x="558159" y="239901"/>
                  <a:pt x="613720" y="209538"/>
                </a:cubicBezTo>
                <a:cubicBezTo>
                  <a:pt x="669281" y="179175"/>
                  <a:pt x="869192" y="329680"/>
                  <a:pt x="924942" y="298517"/>
                </a:cubicBezTo>
                <a:cubicBezTo>
                  <a:pt x="980692" y="267354"/>
                  <a:pt x="885658" y="72311"/>
                  <a:pt x="948220" y="22558"/>
                </a:cubicBezTo>
                <a:cubicBezTo>
                  <a:pt x="1010782" y="-27195"/>
                  <a:pt x="1104273" y="118837"/>
                  <a:pt x="1300312" y="0"/>
                </a:cubicBezTo>
              </a:path>
            </a:pathLst>
          </a:custGeom>
          <a:noFill/>
          <a:ln w="31750">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rot="8604137">
            <a:off x="1228273" y="4521222"/>
            <a:ext cx="1300312" cy="827601"/>
          </a:xfrm>
          <a:custGeom>
            <a:avLst/>
            <a:gdLst>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668940 w 1287777"/>
              <a:gd name="connsiteY4" fmla="*/ 498437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13720 w 1287777"/>
              <a:gd name="connsiteY5" fmla="*/ 259065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81721 h 881721"/>
              <a:gd name="connsiteX1" fmla="*/ 31631 w 1287777"/>
              <a:gd name="connsiteY1" fmla="*/ 623102 h 881721"/>
              <a:gd name="connsiteX2" fmla="*/ 327195 w 1287777"/>
              <a:gd name="connsiteY2" fmla="*/ 715466 h 881721"/>
              <a:gd name="connsiteX3" fmla="*/ 336431 w 1287777"/>
              <a:gd name="connsiteY3" fmla="*/ 429139 h 881721"/>
              <a:gd name="connsiteX4" fmla="*/ 591575 w 1287777"/>
              <a:gd name="connsiteY4" fmla="*/ 534813 h 881721"/>
              <a:gd name="connsiteX5" fmla="*/ 613720 w 1287777"/>
              <a:gd name="connsiteY5" fmla="*/ 263658 h 881721"/>
              <a:gd name="connsiteX6" fmla="*/ 924942 w 1287777"/>
              <a:gd name="connsiteY6" fmla="*/ 352637 h 881721"/>
              <a:gd name="connsiteX7" fmla="*/ 1066104 w 1287777"/>
              <a:gd name="connsiteY7" fmla="*/ 22739 h 881721"/>
              <a:gd name="connsiteX8" fmla="*/ 1287777 w 1287777"/>
              <a:gd name="connsiteY8" fmla="*/ 50448 h 881721"/>
              <a:gd name="connsiteX0" fmla="*/ 22395 w 1287777"/>
              <a:gd name="connsiteY0" fmla="*/ 851181 h 851181"/>
              <a:gd name="connsiteX1" fmla="*/ 31631 w 1287777"/>
              <a:gd name="connsiteY1" fmla="*/ 592562 h 851181"/>
              <a:gd name="connsiteX2" fmla="*/ 327195 w 1287777"/>
              <a:gd name="connsiteY2" fmla="*/ 684926 h 851181"/>
              <a:gd name="connsiteX3" fmla="*/ 336431 w 1287777"/>
              <a:gd name="connsiteY3" fmla="*/ 398599 h 851181"/>
              <a:gd name="connsiteX4" fmla="*/ 591575 w 1287777"/>
              <a:gd name="connsiteY4" fmla="*/ 504273 h 851181"/>
              <a:gd name="connsiteX5" fmla="*/ 613720 w 1287777"/>
              <a:gd name="connsiteY5" fmla="*/ 233118 h 851181"/>
              <a:gd name="connsiteX6" fmla="*/ 924942 w 1287777"/>
              <a:gd name="connsiteY6" fmla="*/ 322097 h 851181"/>
              <a:gd name="connsiteX7" fmla="*/ 948220 w 1287777"/>
              <a:gd name="connsiteY7" fmla="*/ 46138 h 851181"/>
              <a:gd name="connsiteX8" fmla="*/ 1287777 w 1287777"/>
              <a:gd name="connsiteY8" fmla="*/ 19908 h 851181"/>
              <a:gd name="connsiteX0" fmla="*/ 22395 w 1179515"/>
              <a:gd name="connsiteY0" fmla="*/ 815111 h 815111"/>
              <a:gd name="connsiteX1" fmla="*/ 31631 w 1179515"/>
              <a:gd name="connsiteY1" fmla="*/ 556492 h 815111"/>
              <a:gd name="connsiteX2" fmla="*/ 327195 w 1179515"/>
              <a:gd name="connsiteY2" fmla="*/ 648856 h 815111"/>
              <a:gd name="connsiteX3" fmla="*/ 336431 w 1179515"/>
              <a:gd name="connsiteY3" fmla="*/ 362529 h 815111"/>
              <a:gd name="connsiteX4" fmla="*/ 591575 w 1179515"/>
              <a:gd name="connsiteY4" fmla="*/ 468203 h 815111"/>
              <a:gd name="connsiteX5" fmla="*/ 613720 w 1179515"/>
              <a:gd name="connsiteY5" fmla="*/ 197048 h 815111"/>
              <a:gd name="connsiteX6" fmla="*/ 924942 w 1179515"/>
              <a:gd name="connsiteY6" fmla="*/ 286027 h 815111"/>
              <a:gd name="connsiteX7" fmla="*/ 948220 w 1179515"/>
              <a:gd name="connsiteY7" fmla="*/ 10068 h 815111"/>
              <a:gd name="connsiteX8" fmla="*/ 1179515 w 1179515"/>
              <a:gd name="connsiteY8" fmla="*/ 74624 h 815111"/>
              <a:gd name="connsiteX0" fmla="*/ 22395 w 1300312"/>
              <a:gd name="connsiteY0" fmla="*/ 848639 h 848639"/>
              <a:gd name="connsiteX1" fmla="*/ 31631 w 1300312"/>
              <a:gd name="connsiteY1" fmla="*/ 590020 h 848639"/>
              <a:gd name="connsiteX2" fmla="*/ 327195 w 1300312"/>
              <a:gd name="connsiteY2" fmla="*/ 682384 h 848639"/>
              <a:gd name="connsiteX3" fmla="*/ 336431 w 1300312"/>
              <a:gd name="connsiteY3" fmla="*/ 396057 h 848639"/>
              <a:gd name="connsiteX4" fmla="*/ 591575 w 1300312"/>
              <a:gd name="connsiteY4" fmla="*/ 501731 h 848639"/>
              <a:gd name="connsiteX5" fmla="*/ 613720 w 1300312"/>
              <a:gd name="connsiteY5" fmla="*/ 230576 h 848639"/>
              <a:gd name="connsiteX6" fmla="*/ 924942 w 1300312"/>
              <a:gd name="connsiteY6" fmla="*/ 319555 h 848639"/>
              <a:gd name="connsiteX7" fmla="*/ 948220 w 1300312"/>
              <a:gd name="connsiteY7" fmla="*/ 43596 h 848639"/>
              <a:gd name="connsiteX8" fmla="*/ 1300312 w 1300312"/>
              <a:gd name="connsiteY8" fmla="*/ 21038 h 848639"/>
              <a:gd name="connsiteX0" fmla="*/ 22395 w 1300312"/>
              <a:gd name="connsiteY0" fmla="*/ 827601 h 827601"/>
              <a:gd name="connsiteX1" fmla="*/ 31631 w 1300312"/>
              <a:gd name="connsiteY1" fmla="*/ 568982 h 827601"/>
              <a:gd name="connsiteX2" fmla="*/ 327195 w 1300312"/>
              <a:gd name="connsiteY2" fmla="*/ 661346 h 827601"/>
              <a:gd name="connsiteX3" fmla="*/ 336431 w 1300312"/>
              <a:gd name="connsiteY3" fmla="*/ 375019 h 827601"/>
              <a:gd name="connsiteX4" fmla="*/ 591575 w 1300312"/>
              <a:gd name="connsiteY4" fmla="*/ 480693 h 827601"/>
              <a:gd name="connsiteX5" fmla="*/ 613720 w 1300312"/>
              <a:gd name="connsiteY5" fmla="*/ 209538 h 827601"/>
              <a:gd name="connsiteX6" fmla="*/ 924942 w 1300312"/>
              <a:gd name="connsiteY6" fmla="*/ 298517 h 827601"/>
              <a:gd name="connsiteX7" fmla="*/ 948220 w 1300312"/>
              <a:gd name="connsiteY7" fmla="*/ 22558 h 827601"/>
              <a:gd name="connsiteX8" fmla="*/ 1300312 w 1300312"/>
              <a:gd name="connsiteY8" fmla="*/ 0 h 82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0312" h="827601">
                <a:moveTo>
                  <a:pt x="22395" y="827601"/>
                </a:moveTo>
                <a:cubicBezTo>
                  <a:pt x="1613" y="712146"/>
                  <a:pt x="-19169" y="596691"/>
                  <a:pt x="31631" y="568982"/>
                </a:cubicBezTo>
                <a:cubicBezTo>
                  <a:pt x="82431" y="541273"/>
                  <a:pt x="276395" y="693673"/>
                  <a:pt x="327195" y="661346"/>
                </a:cubicBezTo>
                <a:cubicBezTo>
                  <a:pt x="377995" y="629019"/>
                  <a:pt x="292368" y="405128"/>
                  <a:pt x="336431" y="375019"/>
                </a:cubicBezTo>
                <a:cubicBezTo>
                  <a:pt x="380494" y="344910"/>
                  <a:pt x="545360" y="508273"/>
                  <a:pt x="591575" y="480693"/>
                </a:cubicBezTo>
                <a:cubicBezTo>
                  <a:pt x="637790" y="453113"/>
                  <a:pt x="558159" y="239901"/>
                  <a:pt x="613720" y="209538"/>
                </a:cubicBezTo>
                <a:cubicBezTo>
                  <a:pt x="669281" y="179175"/>
                  <a:pt x="869192" y="329680"/>
                  <a:pt x="924942" y="298517"/>
                </a:cubicBezTo>
                <a:cubicBezTo>
                  <a:pt x="980692" y="267354"/>
                  <a:pt x="885658" y="72311"/>
                  <a:pt x="948220" y="22558"/>
                </a:cubicBezTo>
                <a:cubicBezTo>
                  <a:pt x="1010782" y="-27195"/>
                  <a:pt x="1104273" y="118837"/>
                  <a:pt x="1300312" y="0"/>
                </a:cubicBezTo>
              </a:path>
            </a:pathLst>
          </a:custGeom>
          <a:noFill/>
          <a:ln w="31750">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rot="12703058">
            <a:off x="774638" y="3595659"/>
            <a:ext cx="1300312" cy="827601"/>
          </a:xfrm>
          <a:custGeom>
            <a:avLst/>
            <a:gdLst>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668940 w 1287777"/>
              <a:gd name="connsiteY4" fmla="*/ 498437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87413 w 1287777"/>
              <a:gd name="connsiteY5" fmla="*/ 239819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77128 h 877128"/>
              <a:gd name="connsiteX1" fmla="*/ 31631 w 1287777"/>
              <a:gd name="connsiteY1" fmla="*/ 618509 h 877128"/>
              <a:gd name="connsiteX2" fmla="*/ 327195 w 1287777"/>
              <a:gd name="connsiteY2" fmla="*/ 710873 h 877128"/>
              <a:gd name="connsiteX3" fmla="*/ 336431 w 1287777"/>
              <a:gd name="connsiteY3" fmla="*/ 424546 h 877128"/>
              <a:gd name="connsiteX4" fmla="*/ 591575 w 1287777"/>
              <a:gd name="connsiteY4" fmla="*/ 530220 h 877128"/>
              <a:gd name="connsiteX5" fmla="*/ 613720 w 1287777"/>
              <a:gd name="connsiteY5" fmla="*/ 259065 h 877128"/>
              <a:gd name="connsiteX6" fmla="*/ 1038395 w 1287777"/>
              <a:gd name="connsiteY6" fmla="*/ 286000 h 877128"/>
              <a:gd name="connsiteX7" fmla="*/ 1066104 w 1287777"/>
              <a:gd name="connsiteY7" fmla="*/ 18146 h 877128"/>
              <a:gd name="connsiteX8" fmla="*/ 1287777 w 1287777"/>
              <a:gd name="connsiteY8" fmla="*/ 45855 h 877128"/>
              <a:gd name="connsiteX0" fmla="*/ 22395 w 1287777"/>
              <a:gd name="connsiteY0" fmla="*/ 881721 h 881721"/>
              <a:gd name="connsiteX1" fmla="*/ 31631 w 1287777"/>
              <a:gd name="connsiteY1" fmla="*/ 623102 h 881721"/>
              <a:gd name="connsiteX2" fmla="*/ 327195 w 1287777"/>
              <a:gd name="connsiteY2" fmla="*/ 715466 h 881721"/>
              <a:gd name="connsiteX3" fmla="*/ 336431 w 1287777"/>
              <a:gd name="connsiteY3" fmla="*/ 429139 h 881721"/>
              <a:gd name="connsiteX4" fmla="*/ 591575 w 1287777"/>
              <a:gd name="connsiteY4" fmla="*/ 534813 h 881721"/>
              <a:gd name="connsiteX5" fmla="*/ 613720 w 1287777"/>
              <a:gd name="connsiteY5" fmla="*/ 263658 h 881721"/>
              <a:gd name="connsiteX6" fmla="*/ 924942 w 1287777"/>
              <a:gd name="connsiteY6" fmla="*/ 352637 h 881721"/>
              <a:gd name="connsiteX7" fmla="*/ 1066104 w 1287777"/>
              <a:gd name="connsiteY7" fmla="*/ 22739 h 881721"/>
              <a:gd name="connsiteX8" fmla="*/ 1287777 w 1287777"/>
              <a:gd name="connsiteY8" fmla="*/ 50448 h 881721"/>
              <a:gd name="connsiteX0" fmla="*/ 22395 w 1287777"/>
              <a:gd name="connsiteY0" fmla="*/ 851181 h 851181"/>
              <a:gd name="connsiteX1" fmla="*/ 31631 w 1287777"/>
              <a:gd name="connsiteY1" fmla="*/ 592562 h 851181"/>
              <a:gd name="connsiteX2" fmla="*/ 327195 w 1287777"/>
              <a:gd name="connsiteY2" fmla="*/ 684926 h 851181"/>
              <a:gd name="connsiteX3" fmla="*/ 336431 w 1287777"/>
              <a:gd name="connsiteY3" fmla="*/ 398599 h 851181"/>
              <a:gd name="connsiteX4" fmla="*/ 591575 w 1287777"/>
              <a:gd name="connsiteY4" fmla="*/ 504273 h 851181"/>
              <a:gd name="connsiteX5" fmla="*/ 613720 w 1287777"/>
              <a:gd name="connsiteY5" fmla="*/ 233118 h 851181"/>
              <a:gd name="connsiteX6" fmla="*/ 924942 w 1287777"/>
              <a:gd name="connsiteY6" fmla="*/ 322097 h 851181"/>
              <a:gd name="connsiteX7" fmla="*/ 948220 w 1287777"/>
              <a:gd name="connsiteY7" fmla="*/ 46138 h 851181"/>
              <a:gd name="connsiteX8" fmla="*/ 1287777 w 1287777"/>
              <a:gd name="connsiteY8" fmla="*/ 19908 h 851181"/>
              <a:gd name="connsiteX0" fmla="*/ 22395 w 1179515"/>
              <a:gd name="connsiteY0" fmla="*/ 815111 h 815111"/>
              <a:gd name="connsiteX1" fmla="*/ 31631 w 1179515"/>
              <a:gd name="connsiteY1" fmla="*/ 556492 h 815111"/>
              <a:gd name="connsiteX2" fmla="*/ 327195 w 1179515"/>
              <a:gd name="connsiteY2" fmla="*/ 648856 h 815111"/>
              <a:gd name="connsiteX3" fmla="*/ 336431 w 1179515"/>
              <a:gd name="connsiteY3" fmla="*/ 362529 h 815111"/>
              <a:gd name="connsiteX4" fmla="*/ 591575 w 1179515"/>
              <a:gd name="connsiteY4" fmla="*/ 468203 h 815111"/>
              <a:gd name="connsiteX5" fmla="*/ 613720 w 1179515"/>
              <a:gd name="connsiteY5" fmla="*/ 197048 h 815111"/>
              <a:gd name="connsiteX6" fmla="*/ 924942 w 1179515"/>
              <a:gd name="connsiteY6" fmla="*/ 286027 h 815111"/>
              <a:gd name="connsiteX7" fmla="*/ 948220 w 1179515"/>
              <a:gd name="connsiteY7" fmla="*/ 10068 h 815111"/>
              <a:gd name="connsiteX8" fmla="*/ 1179515 w 1179515"/>
              <a:gd name="connsiteY8" fmla="*/ 74624 h 815111"/>
              <a:gd name="connsiteX0" fmla="*/ 22395 w 1300312"/>
              <a:gd name="connsiteY0" fmla="*/ 848639 h 848639"/>
              <a:gd name="connsiteX1" fmla="*/ 31631 w 1300312"/>
              <a:gd name="connsiteY1" fmla="*/ 590020 h 848639"/>
              <a:gd name="connsiteX2" fmla="*/ 327195 w 1300312"/>
              <a:gd name="connsiteY2" fmla="*/ 682384 h 848639"/>
              <a:gd name="connsiteX3" fmla="*/ 336431 w 1300312"/>
              <a:gd name="connsiteY3" fmla="*/ 396057 h 848639"/>
              <a:gd name="connsiteX4" fmla="*/ 591575 w 1300312"/>
              <a:gd name="connsiteY4" fmla="*/ 501731 h 848639"/>
              <a:gd name="connsiteX5" fmla="*/ 613720 w 1300312"/>
              <a:gd name="connsiteY5" fmla="*/ 230576 h 848639"/>
              <a:gd name="connsiteX6" fmla="*/ 924942 w 1300312"/>
              <a:gd name="connsiteY6" fmla="*/ 319555 h 848639"/>
              <a:gd name="connsiteX7" fmla="*/ 948220 w 1300312"/>
              <a:gd name="connsiteY7" fmla="*/ 43596 h 848639"/>
              <a:gd name="connsiteX8" fmla="*/ 1300312 w 1300312"/>
              <a:gd name="connsiteY8" fmla="*/ 21038 h 848639"/>
              <a:gd name="connsiteX0" fmla="*/ 22395 w 1300312"/>
              <a:gd name="connsiteY0" fmla="*/ 827601 h 827601"/>
              <a:gd name="connsiteX1" fmla="*/ 31631 w 1300312"/>
              <a:gd name="connsiteY1" fmla="*/ 568982 h 827601"/>
              <a:gd name="connsiteX2" fmla="*/ 327195 w 1300312"/>
              <a:gd name="connsiteY2" fmla="*/ 661346 h 827601"/>
              <a:gd name="connsiteX3" fmla="*/ 336431 w 1300312"/>
              <a:gd name="connsiteY3" fmla="*/ 375019 h 827601"/>
              <a:gd name="connsiteX4" fmla="*/ 591575 w 1300312"/>
              <a:gd name="connsiteY4" fmla="*/ 480693 h 827601"/>
              <a:gd name="connsiteX5" fmla="*/ 613720 w 1300312"/>
              <a:gd name="connsiteY5" fmla="*/ 209538 h 827601"/>
              <a:gd name="connsiteX6" fmla="*/ 924942 w 1300312"/>
              <a:gd name="connsiteY6" fmla="*/ 298517 h 827601"/>
              <a:gd name="connsiteX7" fmla="*/ 948220 w 1300312"/>
              <a:gd name="connsiteY7" fmla="*/ 22558 h 827601"/>
              <a:gd name="connsiteX8" fmla="*/ 1300312 w 1300312"/>
              <a:gd name="connsiteY8" fmla="*/ 0 h 82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0312" h="827601">
                <a:moveTo>
                  <a:pt x="22395" y="827601"/>
                </a:moveTo>
                <a:cubicBezTo>
                  <a:pt x="1613" y="712146"/>
                  <a:pt x="-19169" y="596691"/>
                  <a:pt x="31631" y="568982"/>
                </a:cubicBezTo>
                <a:cubicBezTo>
                  <a:pt x="82431" y="541273"/>
                  <a:pt x="276395" y="693673"/>
                  <a:pt x="327195" y="661346"/>
                </a:cubicBezTo>
                <a:cubicBezTo>
                  <a:pt x="377995" y="629019"/>
                  <a:pt x="292368" y="405128"/>
                  <a:pt x="336431" y="375019"/>
                </a:cubicBezTo>
                <a:cubicBezTo>
                  <a:pt x="380494" y="344910"/>
                  <a:pt x="545360" y="508273"/>
                  <a:pt x="591575" y="480693"/>
                </a:cubicBezTo>
                <a:cubicBezTo>
                  <a:pt x="637790" y="453113"/>
                  <a:pt x="558159" y="239901"/>
                  <a:pt x="613720" y="209538"/>
                </a:cubicBezTo>
                <a:cubicBezTo>
                  <a:pt x="669281" y="179175"/>
                  <a:pt x="869192" y="329680"/>
                  <a:pt x="924942" y="298517"/>
                </a:cubicBezTo>
                <a:cubicBezTo>
                  <a:pt x="980692" y="267354"/>
                  <a:pt x="885658" y="72311"/>
                  <a:pt x="948220" y="22558"/>
                </a:cubicBezTo>
                <a:cubicBezTo>
                  <a:pt x="1010782" y="-27195"/>
                  <a:pt x="1104273" y="118837"/>
                  <a:pt x="1300312" y="0"/>
                </a:cubicBezTo>
              </a:path>
            </a:pathLst>
          </a:custGeom>
          <a:noFill/>
          <a:ln w="31750">
            <a:solidFill>
              <a:srgbClr val="FFFF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096656" y="3770060"/>
            <a:ext cx="674254" cy="674254"/>
          </a:xfrm>
          <a:prstGeom prst="ellipse">
            <a:avLst/>
          </a:prstGeom>
          <a:solidFill>
            <a:srgbClr val="729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38220" y="3876341"/>
            <a:ext cx="577274" cy="461665"/>
          </a:xfrm>
          <a:prstGeom prst="rect">
            <a:avLst/>
          </a:prstGeom>
          <a:noFill/>
        </p:spPr>
        <p:txBody>
          <a:bodyPr wrap="square" rtlCol="0">
            <a:spAutoFit/>
          </a:bodyPr>
          <a:lstStyle/>
          <a:p>
            <a:pPr algn="ctr"/>
            <a:r>
              <a:rPr lang="en-US" sz="2400" dirty="0" err="1" smtClean="0">
                <a:solidFill>
                  <a:srgbClr val="2A3674"/>
                </a:solidFill>
              </a:rPr>
              <a:t>Gd</a:t>
            </a:r>
            <a:endParaRPr lang="en-US" sz="2400" dirty="0">
              <a:solidFill>
                <a:srgbClr val="2A3674"/>
              </a:solidFill>
            </a:endParaRPr>
          </a:p>
        </p:txBody>
      </p:sp>
      <p:sp>
        <p:nvSpPr>
          <p:cNvPr id="17" name="TextBox 16"/>
          <p:cNvSpPr txBox="1"/>
          <p:nvPr/>
        </p:nvSpPr>
        <p:spPr>
          <a:xfrm>
            <a:off x="3310467" y="2112499"/>
            <a:ext cx="554182" cy="646331"/>
          </a:xfrm>
          <a:prstGeom prst="rect">
            <a:avLst/>
          </a:prstGeom>
          <a:noFill/>
        </p:spPr>
        <p:txBody>
          <a:bodyPr wrap="square" rtlCol="0">
            <a:spAutoFit/>
          </a:bodyPr>
          <a:lstStyle/>
          <a:p>
            <a:r>
              <a:rPr lang="el-GR" sz="3600" b="1" dirty="0" smtClean="0">
                <a:solidFill>
                  <a:srgbClr val="FFCC00"/>
                </a:solidFill>
              </a:rPr>
              <a:t>γ</a:t>
            </a:r>
            <a:endParaRPr lang="en-US" sz="3600" b="1" dirty="0">
              <a:solidFill>
                <a:srgbClr val="FFCC00"/>
              </a:solidFill>
            </a:endParaRPr>
          </a:p>
        </p:txBody>
      </p:sp>
      <p:sp>
        <p:nvSpPr>
          <p:cNvPr id="18" name="TextBox 17"/>
          <p:cNvSpPr txBox="1"/>
          <p:nvPr/>
        </p:nvSpPr>
        <p:spPr>
          <a:xfrm>
            <a:off x="3249665" y="5342861"/>
            <a:ext cx="554182" cy="646331"/>
          </a:xfrm>
          <a:prstGeom prst="rect">
            <a:avLst/>
          </a:prstGeom>
          <a:noFill/>
        </p:spPr>
        <p:txBody>
          <a:bodyPr wrap="square" rtlCol="0">
            <a:spAutoFit/>
          </a:bodyPr>
          <a:lstStyle/>
          <a:p>
            <a:r>
              <a:rPr lang="el-GR" sz="3600" b="1" dirty="0" smtClean="0">
                <a:solidFill>
                  <a:srgbClr val="FFCC00"/>
                </a:solidFill>
              </a:rPr>
              <a:t>γ</a:t>
            </a:r>
            <a:endParaRPr lang="en-US" sz="3600" b="1" dirty="0">
              <a:solidFill>
                <a:srgbClr val="FFCC00"/>
              </a:solidFill>
            </a:endParaRPr>
          </a:p>
        </p:txBody>
      </p:sp>
      <p:sp>
        <p:nvSpPr>
          <p:cNvPr id="19" name="TextBox 18"/>
          <p:cNvSpPr txBox="1"/>
          <p:nvPr/>
        </p:nvSpPr>
        <p:spPr>
          <a:xfrm>
            <a:off x="4160216" y="3730580"/>
            <a:ext cx="554182" cy="646331"/>
          </a:xfrm>
          <a:prstGeom prst="rect">
            <a:avLst/>
          </a:prstGeom>
          <a:noFill/>
        </p:spPr>
        <p:txBody>
          <a:bodyPr wrap="square" rtlCol="0">
            <a:spAutoFit/>
          </a:bodyPr>
          <a:lstStyle/>
          <a:p>
            <a:r>
              <a:rPr lang="el-GR" sz="3600" b="1" dirty="0" smtClean="0">
                <a:solidFill>
                  <a:srgbClr val="FFCC00"/>
                </a:solidFill>
              </a:rPr>
              <a:t>γ</a:t>
            </a:r>
            <a:endParaRPr lang="en-US" sz="3600" b="1" dirty="0">
              <a:solidFill>
                <a:srgbClr val="FFCC00"/>
              </a:solidFill>
            </a:endParaRPr>
          </a:p>
        </p:txBody>
      </p:sp>
      <p:sp>
        <p:nvSpPr>
          <p:cNvPr id="20" name="TextBox 19"/>
          <p:cNvSpPr txBox="1"/>
          <p:nvPr/>
        </p:nvSpPr>
        <p:spPr>
          <a:xfrm>
            <a:off x="1275507" y="5354270"/>
            <a:ext cx="554182" cy="646331"/>
          </a:xfrm>
          <a:prstGeom prst="rect">
            <a:avLst/>
          </a:prstGeom>
          <a:noFill/>
        </p:spPr>
        <p:txBody>
          <a:bodyPr wrap="square" rtlCol="0">
            <a:spAutoFit/>
          </a:bodyPr>
          <a:lstStyle/>
          <a:p>
            <a:r>
              <a:rPr lang="el-GR" sz="3600" b="1" dirty="0" smtClean="0">
                <a:solidFill>
                  <a:srgbClr val="FFCC00"/>
                </a:solidFill>
              </a:rPr>
              <a:t>γ</a:t>
            </a:r>
            <a:endParaRPr lang="en-US" sz="3600" b="1" dirty="0">
              <a:solidFill>
                <a:srgbClr val="FFCC00"/>
              </a:solidFill>
            </a:endParaRPr>
          </a:p>
        </p:txBody>
      </p:sp>
      <p:sp>
        <p:nvSpPr>
          <p:cNvPr id="21" name="TextBox 20"/>
          <p:cNvSpPr txBox="1"/>
          <p:nvPr/>
        </p:nvSpPr>
        <p:spPr>
          <a:xfrm>
            <a:off x="349391" y="3605800"/>
            <a:ext cx="554182" cy="646331"/>
          </a:xfrm>
          <a:prstGeom prst="rect">
            <a:avLst/>
          </a:prstGeom>
          <a:noFill/>
        </p:spPr>
        <p:txBody>
          <a:bodyPr wrap="square" rtlCol="0">
            <a:spAutoFit/>
          </a:bodyPr>
          <a:lstStyle/>
          <a:p>
            <a:r>
              <a:rPr lang="el-GR" sz="3600" b="1" dirty="0" smtClean="0">
                <a:solidFill>
                  <a:srgbClr val="FFCC00"/>
                </a:solidFill>
              </a:rPr>
              <a:t>γ</a:t>
            </a:r>
            <a:endParaRPr lang="en-US" sz="3600" b="1" dirty="0">
              <a:solidFill>
                <a:srgbClr val="FFCC00"/>
              </a:solidFill>
            </a:endParaRPr>
          </a:p>
        </p:txBody>
      </p:sp>
      <p:sp>
        <p:nvSpPr>
          <p:cNvPr id="22" name="TextBox 21"/>
          <p:cNvSpPr txBox="1"/>
          <p:nvPr/>
        </p:nvSpPr>
        <p:spPr>
          <a:xfrm>
            <a:off x="903574" y="1819577"/>
            <a:ext cx="3256642" cy="369332"/>
          </a:xfrm>
          <a:prstGeom prst="rect">
            <a:avLst/>
          </a:prstGeom>
          <a:noFill/>
        </p:spPr>
        <p:txBody>
          <a:bodyPr wrap="square" rtlCol="0">
            <a:spAutoFit/>
          </a:bodyPr>
          <a:lstStyle/>
          <a:p>
            <a:r>
              <a:rPr lang="en-US" dirty="0" smtClean="0">
                <a:solidFill>
                  <a:srgbClr val="FF6600"/>
                </a:solidFill>
              </a:rPr>
              <a:t>Neutron Capture on Gadolinium </a:t>
            </a:r>
            <a:endParaRPr lang="en-US" dirty="0">
              <a:solidFill>
                <a:srgbClr val="FF6600"/>
              </a:solidFill>
            </a:endParaRPr>
          </a:p>
        </p:txBody>
      </p:sp>
      <p:sp>
        <p:nvSpPr>
          <p:cNvPr id="37" name="TextBox 36"/>
          <p:cNvSpPr txBox="1"/>
          <p:nvPr/>
        </p:nvSpPr>
        <p:spPr>
          <a:xfrm>
            <a:off x="480291" y="5989192"/>
            <a:ext cx="3957016" cy="369332"/>
          </a:xfrm>
          <a:prstGeom prst="rect">
            <a:avLst/>
          </a:prstGeom>
          <a:noFill/>
        </p:spPr>
        <p:txBody>
          <a:bodyPr wrap="square" rtlCol="0">
            <a:spAutoFit/>
          </a:bodyPr>
          <a:lstStyle/>
          <a:p>
            <a:pPr algn="ctr"/>
            <a:r>
              <a:rPr lang="en-US" dirty="0" smtClean="0">
                <a:solidFill>
                  <a:srgbClr val="FF6600"/>
                </a:solidFill>
              </a:rPr>
              <a:t>Poorly contained in small detectors</a:t>
            </a:r>
            <a:endParaRPr lang="en-US" dirty="0">
              <a:solidFill>
                <a:srgbClr val="FF6600"/>
              </a:solidFill>
            </a:endParaRPr>
          </a:p>
        </p:txBody>
      </p:sp>
      <p:grpSp>
        <p:nvGrpSpPr>
          <p:cNvPr id="7" name="Group 6"/>
          <p:cNvGrpSpPr/>
          <p:nvPr/>
        </p:nvGrpSpPr>
        <p:grpSpPr>
          <a:xfrm>
            <a:off x="4678235" y="1819577"/>
            <a:ext cx="3957016" cy="4538795"/>
            <a:chOff x="4678235" y="1819577"/>
            <a:chExt cx="3957016" cy="4538795"/>
          </a:xfrm>
        </p:grpSpPr>
        <p:sp>
          <p:nvSpPr>
            <p:cNvPr id="23" name="TextBox 22"/>
            <p:cNvSpPr txBox="1"/>
            <p:nvPr/>
          </p:nvSpPr>
          <p:spPr>
            <a:xfrm>
              <a:off x="5028422" y="1819577"/>
              <a:ext cx="3256642" cy="369332"/>
            </a:xfrm>
            <a:prstGeom prst="rect">
              <a:avLst/>
            </a:prstGeom>
            <a:noFill/>
          </p:spPr>
          <p:txBody>
            <a:bodyPr wrap="square" rtlCol="0">
              <a:spAutoFit/>
            </a:bodyPr>
            <a:lstStyle/>
            <a:p>
              <a:pPr algn="ctr"/>
              <a:r>
                <a:rPr lang="en-US" dirty="0" smtClean="0">
                  <a:solidFill>
                    <a:srgbClr val="FF6600"/>
                  </a:solidFill>
                </a:rPr>
                <a:t>Neutron Capture on Lithium-6 </a:t>
              </a:r>
              <a:endParaRPr lang="en-US" dirty="0">
                <a:solidFill>
                  <a:srgbClr val="FF6600"/>
                </a:solidFill>
              </a:endParaRPr>
            </a:p>
          </p:txBody>
        </p:sp>
        <p:cxnSp>
          <p:nvCxnSpPr>
            <p:cNvPr id="24" name="Straight Arrow Connector 23"/>
            <p:cNvCxnSpPr>
              <a:endCxn id="27" idx="1"/>
            </p:cNvCxnSpPr>
            <p:nvPr/>
          </p:nvCxnSpPr>
          <p:spPr>
            <a:xfrm>
              <a:off x="5763480" y="2892527"/>
              <a:ext cx="777615" cy="786851"/>
            </a:xfrm>
            <a:prstGeom prst="straightConnector1">
              <a:avLst/>
            </a:prstGeom>
            <a:ln w="31750">
              <a:solidFill>
                <a:srgbClr val="660000"/>
              </a:solidFill>
              <a:tailEnd type="arrow"/>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5412499" y="2536927"/>
              <a:ext cx="457200" cy="457200"/>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478033" y="2495518"/>
              <a:ext cx="674254" cy="461665"/>
            </a:xfrm>
            <a:prstGeom prst="rect">
              <a:avLst/>
            </a:prstGeom>
            <a:noFill/>
          </p:spPr>
          <p:txBody>
            <a:bodyPr wrap="square" rtlCol="0">
              <a:spAutoFit/>
            </a:bodyPr>
            <a:lstStyle/>
            <a:p>
              <a:r>
                <a:rPr lang="en-US" sz="2400" dirty="0" smtClean="0">
                  <a:solidFill>
                    <a:schemeClr val="bg1"/>
                  </a:solidFill>
                </a:rPr>
                <a:t>n</a:t>
              </a:r>
              <a:endParaRPr lang="en-US" sz="2400" dirty="0">
                <a:solidFill>
                  <a:schemeClr val="bg1"/>
                </a:solidFill>
              </a:endParaRPr>
            </a:p>
          </p:txBody>
        </p:sp>
        <p:cxnSp>
          <p:nvCxnSpPr>
            <p:cNvPr id="29" name="Straight Arrow Connector 28"/>
            <p:cNvCxnSpPr/>
            <p:nvPr/>
          </p:nvCxnSpPr>
          <p:spPr>
            <a:xfrm flipV="1">
              <a:off x="6996539" y="3183551"/>
              <a:ext cx="503380" cy="530210"/>
            </a:xfrm>
            <a:prstGeom prst="straightConnector1">
              <a:avLst/>
            </a:prstGeom>
            <a:ln w="31750">
              <a:solidFill>
                <a:srgbClr val="66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6042951" y="4125115"/>
              <a:ext cx="529140" cy="578153"/>
            </a:xfrm>
            <a:prstGeom prst="straightConnector1">
              <a:avLst/>
            </a:prstGeom>
            <a:ln w="31750">
              <a:solidFill>
                <a:srgbClr val="660000"/>
              </a:solidFill>
              <a:tailEnd type="arrow"/>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6442353" y="3580636"/>
              <a:ext cx="674254" cy="674254"/>
            </a:xfrm>
            <a:prstGeom prst="ellipse">
              <a:avLst/>
            </a:prstGeom>
            <a:solidFill>
              <a:srgbClr val="729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456209" y="3686917"/>
              <a:ext cx="577274" cy="461665"/>
            </a:xfrm>
            <a:prstGeom prst="rect">
              <a:avLst/>
            </a:prstGeom>
            <a:noFill/>
          </p:spPr>
          <p:txBody>
            <a:bodyPr wrap="square" rtlCol="0">
              <a:spAutoFit/>
            </a:bodyPr>
            <a:lstStyle/>
            <a:p>
              <a:pPr algn="ctr"/>
              <a:r>
                <a:rPr lang="en-US" sz="2400" baseline="30000" dirty="0" smtClean="0">
                  <a:solidFill>
                    <a:srgbClr val="2A3674"/>
                  </a:solidFill>
                </a:rPr>
                <a:t>6</a:t>
              </a:r>
              <a:r>
                <a:rPr lang="en-US" sz="2400" dirty="0" smtClean="0">
                  <a:solidFill>
                    <a:srgbClr val="2A3674"/>
                  </a:solidFill>
                </a:rPr>
                <a:t>Li</a:t>
              </a:r>
              <a:endParaRPr lang="en-US" sz="2400" dirty="0">
                <a:solidFill>
                  <a:srgbClr val="2A3674"/>
                </a:solidFill>
              </a:endParaRPr>
            </a:p>
          </p:txBody>
        </p:sp>
        <p:sp>
          <p:nvSpPr>
            <p:cNvPr id="33" name="Oval 32"/>
            <p:cNvSpPr/>
            <p:nvPr/>
          </p:nvSpPr>
          <p:spPr>
            <a:xfrm>
              <a:off x="7435267" y="2620056"/>
              <a:ext cx="674254" cy="674254"/>
            </a:xfrm>
            <a:prstGeom prst="ellipse">
              <a:avLst/>
            </a:prstGeom>
            <a:solidFill>
              <a:srgbClr val="729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449123" y="2726337"/>
              <a:ext cx="660398" cy="461665"/>
            </a:xfrm>
            <a:prstGeom prst="rect">
              <a:avLst/>
            </a:prstGeom>
            <a:noFill/>
          </p:spPr>
          <p:txBody>
            <a:bodyPr wrap="square" rtlCol="0">
              <a:spAutoFit/>
            </a:bodyPr>
            <a:lstStyle/>
            <a:p>
              <a:pPr algn="ctr"/>
              <a:r>
                <a:rPr lang="en-US" sz="2400" baseline="30000" dirty="0">
                  <a:solidFill>
                    <a:srgbClr val="2A3674"/>
                  </a:solidFill>
                </a:rPr>
                <a:t>4</a:t>
              </a:r>
              <a:r>
                <a:rPr lang="en-US" sz="2400" dirty="0" smtClean="0">
                  <a:solidFill>
                    <a:srgbClr val="2A3674"/>
                  </a:solidFill>
                </a:rPr>
                <a:t>He</a:t>
              </a:r>
              <a:endParaRPr lang="en-US" sz="2400" dirty="0">
                <a:solidFill>
                  <a:srgbClr val="2A3674"/>
                </a:solidFill>
              </a:endParaRPr>
            </a:p>
          </p:txBody>
        </p:sp>
        <p:sp>
          <p:nvSpPr>
            <p:cNvPr id="35" name="Oval 34"/>
            <p:cNvSpPr/>
            <p:nvPr/>
          </p:nvSpPr>
          <p:spPr>
            <a:xfrm>
              <a:off x="5454942" y="4607131"/>
              <a:ext cx="674254" cy="674254"/>
            </a:xfrm>
            <a:prstGeom prst="ellipse">
              <a:avLst/>
            </a:prstGeom>
            <a:solidFill>
              <a:srgbClr val="729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5431854" y="4713412"/>
              <a:ext cx="660398" cy="461665"/>
            </a:xfrm>
            <a:prstGeom prst="rect">
              <a:avLst/>
            </a:prstGeom>
            <a:noFill/>
          </p:spPr>
          <p:txBody>
            <a:bodyPr wrap="square" rtlCol="0">
              <a:spAutoFit/>
            </a:bodyPr>
            <a:lstStyle/>
            <a:p>
              <a:pPr algn="ctr"/>
              <a:r>
                <a:rPr lang="en-US" sz="2400" baseline="30000" dirty="0">
                  <a:solidFill>
                    <a:srgbClr val="2A3674"/>
                  </a:solidFill>
                </a:rPr>
                <a:t>3</a:t>
              </a:r>
              <a:r>
                <a:rPr lang="en-US" sz="2400" dirty="0" smtClean="0">
                  <a:solidFill>
                    <a:srgbClr val="2A3674"/>
                  </a:solidFill>
                </a:rPr>
                <a:t>H</a:t>
              </a:r>
              <a:endParaRPr lang="en-US" sz="2400" dirty="0">
                <a:solidFill>
                  <a:srgbClr val="2A3674"/>
                </a:solidFill>
              </a:endParaRPr>
            </a:p>
          </p:txBody>
        </p:sp>
        <p:sp>
          <p:nvSpPr>
            <p:cNvPr id="38" name="TextBox 37"/>
            <p:cNvSpPr txBox="1"/>
            <p:nvPr/>
          </p:nvSpPr>
          <p:spPr>
            <a:xfrm>
              <a:off x="4678235" y="5989040"/>
              <a:ext cx="3957016" cy="369332"/>
            </a:xfrm>
            <a:prstGeom prst="rect">
              <a:avLst/>
            </a:prstGeom>
            <a:noFill/>
          </p:spPr>
          <p:txBody>
            <a:bodyPr wrap="square" rtlCol="0">
              <a:spAutoFit/>
            </a:bodyPr>
            <a:lstStyle/>
            <a:p>
              <a:pPr algn="ctr"/>
              <a:r>
                <a:rPr lang="en-US" dirty="0" smtClean="0">
                  <a:solidFill>
                    <a:srgbClr val="FF6600"/>
                  </a:solidFill>
                </a:rPr>
                <a:t>Contained in a few micrometers</a:t>
              </a:r>
              <a:endParaRPr lang="en-US" dirty="0">
                <a:solidFill>
                  <a:srgbClr val="FF6600"/>
                </a:solidFill>
              </a:endParaRPr>
            </a:p>
          </p:txBody>
        </p:sp>
      </p:grpSp>
      <p:sp>
        <p:nvSpPr>
          <p:cNvPr id="39" name="TextBox 38"/>
          <p:cNvSpPr txBox="1"/>
          <p:nvPr/>
        </p:nvSpPr>
        <p:spPr>
          <a:xfrm>
            <a:off x="416525" y="4433263"/>
            <a:ext cx="1413164" cy="400110"/>
          </a:xfrm>
          <a:prstGeom prst="rect">
            <a:avLst/>
          </a:prstGeom>
          <a:noFill/>
        </p:spPr>
        <p:txBody>
          <a:bodyPr wrap="square" rtlCol="0">
            <a:spAutoFit/>
          </a:bodyPr>
          <a:lstStyle/>
          <a:p>
            <a:r>
              <a:rPr lang="en-US" sz="2000" dirty="0" smtClean="0">
                <a:solidFill>
                  <a:srgbClr val="660000"/>
                </a:solidFill>
              </a:rPr>
              <a:t>E = 8 MeV</a:t>
            </a:r>
            <a:endParaRPr lang="en-US" sz="2000" dirty="0">
              <a:solidFill>
                <a:srgbClr val="660000"/>
              </a:solidFill>
            </a:endParaRPr>
          </a:p>
        </p:txBody>
      </p:sp>
      <p:sp>
        <p:nvSpPr>
          <p:cNvPr id="40" name="TextBox 39"/>
          <p:cNvSpPr txBox="1"/>
          <p:nvPr/>
        </p:nvSpPr>
        <p:spPr>
          <a:xfrm>
            <a:off x="6883390" y="4140579"/>
            <a:ext cx="2290629" cy="1384995"/>
          </a:xfrm>
          <a:prstGeom prst="rect">
            <a:avLst/>
          </a:prstGeom>
          <a:noFill/>
        </p:spPr>
        <p:txBody>
          <a:bodyPr wrap="square" rtlCol="0">
            <a:spAutoFit/>
          </a:bodyPr>
          <a:lstStyle/>
          <a:p>
            <a:pPr algn="ctr">
              <a:spcAft>
                <a:spcPts val="1200"/>
              </a:spcAft>
            </a:pPr>
            <a:r>
              <a:rPr lang="en-US" sz="2000" dirty="0" smtClean="0">
                <a:solidFill>
                  <a:srgbClr val="660000"/>
                </a:solidFill>
              </a:rPr>
              <a:t>E = 4.78 MeV</a:t>
            </a:r>
          </a:p>
          <a:p>
            <a:pPr algn="ctr"/>
            <a:r>
              <a:rPr lang="en-US" dirty="0" smtClean="0">
                <a:solidFill>
                  <a:srgbClr val="660000"/>
                </a:solidFill>
              </a:rPr>
              <a:t>Electron Equivalent</a:t>
            </a:r>
          </a:p>
          <a:p>
            <a:pPr algn="ctr"/>
            <a:r>
              <a:rPr lang="en-US" dirty="0" smtClean="0">
                <a:solidFill>
                  <a:srgbClr val="660000"/>
                </a:solidFill>
              </a:rPr>
              <a:t>E ~ 0.5 MeV</a:t>
            </a:r>
          </a:p>
          <a:p>
            <a:pPr algn="ctr"/>
            <a:r>
              <a:rPr lang="en-US" dirty="0" smtClean="0">
                <a:solidFill>
                  <a:srgbClr val="660000"/>
                </a:solidFill>
              </a:rPr>
              <a:t>(in organic scintillator)</a:t>
            </a:r>
            <a:endParaRPr lang="en-US" dirty="0">
              <a:solidFill>
                <a:srgbClr val="660000"/>
              </a:solidFill>
            </a:endParaRPr>
          </a:p>
        </p:txBody>
      </p:sp>
    </p:spTree>
    <p:extLst>
      <p:ext uri="{BB962C8B-B14F-4D97-AF65-F5344CB8AC3E}">
        <p14:creationId xmlns:p14="http://schemas.microsoft.com/office/powerpoint/2010/main" val="342951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Keys to a Short-Baseline Reactor Experiment </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sp>
        <p:nvSpPr>
          <p:cNvPr id="4" name="AutoShape 2" descr="imap://jmlink%40vt%2Eedu@imap.gmail.com:993/fetch%3EUID%3E/INBOX%3E41057?part=1.2.2&amp;filename=Far%20Hall%20With%204%20ADs.jpg"/>
          <p:cNvSpPr>
            <a:spLocks noChangeAspect="1" noChangeArrowheads="1"/>
          </p:cNvSpPr>
          <p:nvPr/>
        </p:nvSpPr>
        <p:spPr bwMode="auto">
          <a:xfrm>
            <a:off x="155575" y="-2933700"/>
            <a:ext cx="8153400" cy="6115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Text Box 8"/>
          <p:cNvSpPr txBox="1">
            <a:spLocks noChangeArrowheads="1"/>
          </p:cNvSpPr>
          <p:nvPr/>
        </p:nvSpPr>
        <p:spPr bwMode="auto">
          <a:xfrm>
            <a:off x="414764" y="1004766"/>
            <a:ext cx="8330701"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marL="274320" indent="-274320">
              <a:spcAft>
                <a:spcPts val="2400"/>
              </a:spcAft>
              <a:buFont typeface="+mj-lt"/>
              <a:buAutoNum type="arabicPeriod"/>
            </a:pPr>
            <a:r>
              <a:rPr lang="en-US" altLang="en-US" dirty="0" smtClean="0">
                <a:solidFill>
                  <a:srgbClr val="2A3674"/>
                </a:solidFill>
                <a:latin typeface="Times New Roman" panose="02020603050405020304" pitchFamily="18" charset="0"/>
                <a:cs typeface="Times New Roman" panose="02020603050405020304" pitchFamily="18" charset="0"/>
              </a:rPr>
              <a:t>Sensitivity to the higher </a:t>
            </a:r>
            <a:r>
              <a:rPr lang="el-GR" altLang="en-US" dirty="0">
                <a:solidFill>
                  <a:srgbClr val="2A3674"/>
                </a:solidFill>
                <a:latin typeface="Times New Roman" panose="02020603050405020304" pitchFamily="18" charset="0"/>
                <a:cs typeface="Times New Roman" panose="02020603050405020304" pitchFamily="18" charset="0"/>
              </a:rPr>
              <a:t>Δ</a:t>
            </a:r>
            <a:r>
              <a:rPr lang="en-US" altLang="en-US" i="1" dirty="0">
                <a:solidFill>
                  <a:srgbClr val="2A3674"/>
                </a:solidFill>
                <a:latin typeface="Times New Roman" panose="02020603050405020304" pitchFamily="18" charset="0"/>
                <a:cs typeface="Times New Roman" panose="02020603050405020304" pitchFamily="18" charset="0"/>
              </a:rPr>
              <a:t>m</a:t>
            </a:r>
            <a:r>
              <a:rPr lang="en-US" altLang="en-US" baseline="30000" dirty="0">
                <a:solidFill>
                  <a:srgbClr val="2A3674"/>
                </a:solidFill>
                <a:latin typeface="Times New Roman" panose="02020603050405020304" pitchFamily="18" charset="0"/>
                <a:cs typeface="Times New Roman" panose="02020603050405020304" pitchFamily="18" charset="0"/>
              </a:rPr>
              <a:t>2</a:t>
            </a:r>
            <a:r>
              <a:rPr lang="en-US" altLang="en-US" dirty="0">
                <a:solidFill>
                  <a:srgbClr val="2A3674"/>
                </a:solidFill>
                <a:latin typeface="Times New Roman" panose="02020603050405020304" pitchFamily="18" charset="0"/>
                <a:cs typeface="Times New Roman" panose="02020603050405020304" pitchFamily="18" charset="0"/>
              </a:rPr>
              <a:t> </a:t>
            </a:r>
            <a:r>
              <a:rPr lang="en-US" altLang="en-US" dirty="0" smtClean="0">
                <a:solidFill>
                  <a:srgbClr val="2A3674"/>
                </a:solidFill>
                <a:latin typeface="Times New Roman" panose="02020603050405020304" pitchFamily="18" charset="0"/>
                <a:cs typeface="Times New Roman" panose="02020603050405020304" pitchFamily="18" charset="0"/>
              </a:rPr>
              <a:t>range (2 eV</a:t>
            </a:r>
            <a:r>
              <a:rPr lang="en-US" altLang="en-US" baseline="30000" dirty="0" smtClean="0">
                <a:solidFill>
                  <a:srgbClr val="2A3674"/>
                </a:solidFill>
                <a:latin typeface="Times New Roman" panose="02020603050405020304" pitchFamily="18" charset="0"/>
                <a:cs typeface="Times New Roman" panose="02020603050405020304" pitchFamily="18" charset="0"/>
              </a:rPr>
              <a:t>2</a:t>
            </a:r>
            <a:r>
              <a:rPr lang="en-US" altLang="en-US" dirty="0" smtClean="0">
                <a:solidFill>
                  <a:srgbClr val="2A3674"/>
                </a:solidFill>
                <a:latin typeface="Times New Roman" panose="02020603050405020304" pitchFamily="18" charset="0"/>
                <a:cs typeface="Times New Roman" panose="02020603050405020304" pitchFamily="18" charset="0"/>
              </a:rPr>
              <a:t> and above) requires a </a:t>
            </a:r>
            <a:r>
              <a:rPr lang="en-US" altLang="en-US" dirty="0" smtClean="0">
                <a:solidFill>
                  <a:srgbClr val="FF6600"/>
                </a:solidFill>
                <a:latin typeface="Times New Roman" panose="02020603050405020304" pitchFamily="18" charset="0"/>
                <a:cs typeface="Times New Roman" panose="02020603050405020304" pitchFamily="18" charset="0"/>
              </a:rPr>
              <a:t>compact reactor core </a:t>
            </a:r>
            <a:r>
              <a:rPr lang="en-US" altLang="en-US" dirty="0" smtClean="0">
                <a:solidFill>
                  <a:srgbClr val="2A3674"/>
                </a:solidFill>
                <a:latin typeface="Times New Roman" panose="02020603050405020304" pitchFamily="18" charset="0"/>
                <a:cs typeface="Times New Roman" panose="02020603050405020304" pitchFamily="18" charset="0"/>
              </a:rPr>
              <a:t>and </a:t>
            </a:r>
            <a:r>
              <a:rPr lang="en-US" altLang="en-US" dirty="0" smtClean="0">
                <a:solidFill>
                  <a:srgbClr val="FF6600"/>
                </a:solidFill>
                <a:latin typeface="Times New Roman" panose="02020603050405020304" pitchFamily="18" charset="0"/>
                <a:cs typeface="Times New Roman" panose="02020603050405020304" pitchFamily="18" charset="0"/>
              </a:rPr>
              <a:t>good energy resolution</a:t>
            </a:r>
            <a:r>
              <a:rPr lang="en-US" altLang="en-US" dirty="0" smtClean="0">
                <a:solidFill>
                  <a:srgbClr val="2A3674"/>
                </a:solidFill>
                <a:latin typeface="Times New Roman" panose="02020603050405020304" pitchFamily="18" charset="0"/>
                <a:cs typeface="Times New Roman" panose="02020603050405020304" pitchFamily="18" charset="0"/>
              </a:rPr>
              <a:t>.</a:t>
            </a:r>
          </a:p>
          <a:p>
            <a:pPr marL="274320" indent="-274320">
              <a:spcAft>
                <a:spcPts val="2400"/>
              </a:spcAft>
              <a:buFont typeface="+mj-lt"/>
              <a:buAutoNum type="arabicPeriod"/>
            </a:pPr>
            <a:r>
              <a:rPr lang="en-US" altLang="en-US" dirty="0" smtClean="0">
                <a:solidFill>
                  <a:srgbClr val="2A3674"/>
                </a:solidFill>
                <a:latin typeface="Times New Roman" panose="02020603050405020304" pitchFamily="18" charset="0"/>
                <a:cs typeface="Times New Roman" panose="02020603050405020304" pitchFamily="18" charset="0"/>
              </a:rPr>
              <a:t>Relatively small detectors require careful consideration of </a:t>
            </a:r>
            <a:r>
              <a:rPr lang="en-US" altLang="en-US" dirty="0" smtClean="0">
                <a:solidFill>
                  <a:srgbClr val="FF6600"/>
                </a:solidFill>
                <a:latin typeface="Times New Roman" panose="02020603050405020304" pitchFamily="18" charset="0"/>
                <a:cs typeface="Times New Roman" panose="02020603050405020304" pitchFamily="18" charset="0"/>
              </a:rPr>
              <a:t>isotope</a:t>
            </a:r>
            <a:r>
              <a:rPr lang="en-US" altLang="en-US" dirty="0" smtClean="0">
                <a:solidFill>
                  <a:srgbClr val="2A3674"/>
                </a:solidFill>
                <a:latin typeface="Times New Roman" panose="02020603050405020304" pitchFamily="18" charset="0"/>
                <a:cs typeface="Times New Roman" panose="02020603050405020304" pitchFamily="18" charset="0"/>
              </a:rPr>
              <a:t> used for neutron capture and tagging.</a:t>
            </a:r>
          </a:p>
          <a:p>
            <a:pPr marL="274320" indent="-274320">
              <a:spcAft>
                <a:spcPts val="2400"/>
              </a:spcAft>
              <a:buFont typeface="+mj-lt"/>
              <a:buAutoNum type="arabicPeriod"/>
            </a:pPr>
            <a:r>
              <a:rPr lang="en-US" altLang="en-US" dirty="0" smtClean="0">
                <a:solidFill>
                  <a:srgbClr val="2A3674"/>
                </a:solidFill>
                <a:latin typeface="Times New Roman" panose="02020603050405020304" pitchFamily="18" charset="0"/>
                <a:cs typeface="Times New Roman" panose="02020603050405020304" pitchFamily="18" charset="0"/>
              </a:rPr>
              <a:t>Backgrounds, particularly from </a:t>
            </a:r>
            <a:r>
              <a:rPr lang="en-US" altLang="en-US" dirty="0" smtClean="0">
                <a:solidFill>
                  <a:srgbClr val="FF6600"/>
                </a:solidFill>
                <a:latin typeface="Times New Roman" panose="02020603050405020304" pitchFamily="18" charset="0"/>
                <a:cs typeface="Times New Roman" panose="02020603050405020304" pitchFamily="18" charset="0"/>
              </a:rPr>
              <a:t>random coincidences </a:t>
            </a:r>
            <a:r>
              <a:rPr lang="en-US" altLang="en-US" dirty="0" smtClean="0">
                <a:solidFill>
                  <a:srgbClr val="2A3674"/>
                </a:solidFill>
                <a:latin typeface="Times New Roman" panose="02020603050405020304" pitchFamily="18" charset="0"/>
                <a:cs typeface="Times New Roman" panose="02020603050405020304" pitchFamily="18" charset="0"/>
              </a:rPr>
              <a:t>are the most significant challenge. </a:t>
            </a:r>
          </a:p>
          <a:p>
            <a:pPr marL="274320" lvl="1" indent="0">
              <a:spcAft>
                <a:spcPts val="600"/>
              </a:spcAft>
            </a:pPr>
            <a:r>
              <a:rPr lang="en-US" altLang="en-US" dirty="0" smtClean="0">
                <a:solidFill>
                  <a:srgbClr val="660000"/>
                </a:solidFill>
                <a:latin typeface="Times New Roman" panose="02020603050405020304" pitchFamily="18" charset="0"/>
                <a:cs typeface="Times New Roman" panose="02020603050405020304" pitchFamily="18" charset="0"/>
              </a:rPr>
              <a:t>Random coincident backgrounds can be reduced by:</a:t>
            </a:r>
          </a:p>
          <a:p>
            <a:pPr marL="914400" lvl="1" indent="-274320">
              <a:spcAft>
                <a:spcPts val="600"/>
              </a:spcAft>
              <a:buFont typeface="+mj-lt"/>
              <a:buAutoNum type="alphaLcPeriod"/>
            </a:pPr>
            <a:r>
              <a:rPr lang="en-US" altLang="en-US" dirty="0">
                <a:solidFill>
                  <a:srgbClr val="660000"/>
                </a:solidFill>
                <a:latin typeface="Times New Roman" panose="02020603050405020304" pitchFamily="18" charset="0"/>
                <a:cs typeface="Times New Roman" panose="02020603050405020304" pitchFamily="18" charset="0"/>
              </a:rPr>
              <a:t>R</a:t>
            </a:r>
            <a:r>
              <a:rPr lang="en-US" altLang="en-US" dirty="0" smtClean="0">
                <a:solidFill>
                  <a:srgbClr val="660000"/>
                </a:solidFill>
                <a:latin typeface="Times New Roman" panose="02020603050405020304" pitchFamily="18" charset="0"/>
                <a:cs typeface="Times New Roman" panose="02020603050405020304" pitchFamily="18" charset="0"/>
              </a:rPr>
              <a:t>educing background rates (shielding)</a:t>
            </a:r>
          </a:p>
          <a:p>
            <a:pPr marL="914400" lvl="1" indent="-274320">
              <a:spcAft>
                <a:spcPts val="600"/>
              </a:spcAft>
              <a:buFont typeface="+mj-lt"/>
              <a:buAutoNum type="alphaLcPeriod"/>
            </a:pPr>
            <a:r>
              <a:rPr lang="en-US" altLang="en-US" dirty="0" smtClean="0">
                <a:solidFill>
                  <a:srgbClr val="660000"/>
                </a:solidFill>
                <a:latin typeface="Times New Roman" panose="02020603050405020304" pitchFamily="18" charset="0"/>
                <a:cs typeface="Times New Roman" panose="02020603050405020304" pitchFamily="18" charset="0"/>
              </a:rPr>
              <a:t>Improving signal pattern recognition, and </a:t>
            </a:r>
          </a:p>
          <a:p>
            <a:pPr marL="914400" lvl="1" indent="-274320">
              <a:spcAft>
                <a:spcPts val="600"/>
              </a:spcAft>
              <a:buFont typeface="+mj-lt"/>
              <a:buAutoNum type="alphaLcPeriod"/>
            </a:pPr>
            <a:r>
              <a:rPr lang="en-US" altLang="en-US" dirty="0" smtClean="0">
                <a:solidFill>
                  <a:srgbClr val="660000"/>
                </a:solidFill>
                <a:latin typeface="Times New Roman" panose="02020603050405020304" pitchFamily="18" charset="0"/>
                <a:cs typeface="Times New Roman" panose="02020603050405020304" pitchFamily="18" charset="0"/>
              </a:rPr>
              <a:t>Tightening coincidence </a:t>
            </a:r>
            <a:r>
              <a:rPr lang="en-US" altLang="en-US" dirty="0" smtClean="0">
                <a:solidFill>
                  <a:srgbClr val="660000"/>
                </a:solidFill>
                <a:latin typeface="Times New Roman" panose="02020603050405020304" pitchFamily="18" charset="0"/>
                <a:cs typeface="Times New Roman" panose="02020603050405020304" pitchFamily="18" charset="0"/>
              </a:rPr>
              <a:t>criteria in space and time</a:t>
            </a:r>
            <a:endParaRPr lang="en-US" altLang="en-US" dirty="0" smtClean="0">
              <a:solidFill>
                <a:srgbClr val="66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379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SoLid: Tagging with </a:t>
            </a:r>
            <a:r>
              <a:rPr lang="en-US" baseline="30000" dirty="0" smtClean="0"/>
              <a:t>6</a:t>
            </a:r>
            <a:r>
              <a:rPr lang="en-US" dirty="0" smtClean="0"/>
              <a:t>Li in </a:t>
            </a:r>
            <a:r>
              <a:rPr lang="en-US" dirty="0" err="1" smtClean="0"/>
              <a:t>ZnS:Ag</a:t>
            </a:r>
            <a:r>
              <a:rPr lang="en-US" dirty="0" smtClean="0"/>
              <a:t> Sheets</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dirty="0" smtClean="0"/>
              <a:t>Jonathan Link</a:t>
            </a:r>
            <a:endParaRPr lang="en-US" dirty="0"/>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9505" y="1804271"/>
            <a:ext cx="4710188" cy="2983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52918" y="830568"/>
            <a:ext cx="4217482" cy="5632311"/>
          </a:xfrm>
          <a:prstGeom prst="rect">
            <a:avLst/>
          </a:prstGeom>
        </p:spPr>
        <p:txBody>
          <a:bodyPr wrap="square">
            <a:spAutoFit/>
          </a:bodyPr>
          <a:lstStyle/>
          <a:p>
            <a:r>
              <a:rPr lang="en-US" altLang="en-US" sz="2000" dirty="0" smtClean="0">
                <a:solidFill>
                  <a:srgbClr val="2A3674"/>
                </a:solidFill>
                <a:latin typeface="Times New Roman" panose="02020603050405020304" pitchFamily="18" charset="0"/>
                <a:cs typeface="Times New Roman" panose="02020603050405020304" pitchFamily="18" charset="0"/>
              </a:rPr>
              <a:t>The SoLid detector tags neutrons in thin sheets of </a:t>
            </a:r>
            <a:r>
              <a:rPr lang="en-US" altLang="en-US" sz="2000" baseline="30000" dirty="0" smtClean="0">
                <a:solidFill>
                  <a:srgbClr val="2A3674"/>
                </a:solidFill>
                <a:latin typeface="Times New Roman" panose="02020603050405020304" pitchFamily="18" charset="0"/>
                <a:cs typeface="Times New Roman" panose="02020603050405020304" pitchFamily="18" charset="0"/>
              </a:rPr>
              <a:t>6</a:t>
            </a:r>
            <a:r>
              <a:rPr lang="en-US" altLang="en-US" sz="2000" dirty="0" smtClean="0">
                <a:solidFill>
                  <a:srgbClr val="2A3674"/>
                </a:solidFill>
                <a:latin typeface="Times New Roman" panose="02020603050405020304" pitchFamily="18" charset="0"/>
                <a:cs typeface="Times New Roman" panose="02020603050405020304" pitchFamily="18" charset="0"/>
              </a:rPr>
              <a:t>Li-loaded, silver activated </a:t>
            </a:r>
            <a:r>
              <a:rPr lang="en-US" altLang="en-US" sz="2000" dirty="0">
                <a:solidFill>
                  <a:srgbClr val="2A3674"/>
                </a:solidFill>
                <a:latin typeface="Times New Roman" panose="02020603050405020304" pitchFamily="18" charset="0"/>
                <a:cs typeface="Times New Roman" panose="02020603050405020304" pitchFamily="18" charset="0"/>
              </a:rPr>
              <a:t>z</a:t>
            </a:r>
            <a:r>
              <a:rPr lang="en-US" altLang="en-US" sz="2000" dirty="0" smtClean="0">
                <a:solidFill>
                  <a:srgbClr val="2A3674"/>
                </a:solidFill>
                <a:latin typeface="Times New Roman" panose="02020603050405020304" pitchFamily="18" charset="0"/>
                <a:cs typeface="Times New Roman" panose="02020603050405020304" pitchFamily="18" charset="0"/>
              </a:rPr>
              <a:t>inc sulfide scintillator: </a:t>
            </a:r>
          </a:p>
          <a:p>
            <a:pPr>
              <a:spcAft>
                <a:spcPts val="2400"/>
              </a:spcAft>
            </a:pPr>
            <a:r>
              <a:rPr lang="en-US" altLang="en-US" sz="2000" dirty="0" smtClean="0">
                <a:solidFill>
                  <a:srgbClr val="2A3674"/>
                </a:solidFill>
                <a:latin typeface="Times New Roman" panose="02020603050405020304" pitchFamily="18" charset="0"/>
                <a:cs typeface="Times New Roman" panose="02020603050405020304" pitchFamily="18" charset="0"/>
              </a:rPr>
              <a:t>6LiF:ZnS(Ag).</a:t>
            </a:r>
            <a:endParaRPr lang="en-US" altLang="en-US" sz="2000" dirty="0">
              <a:solidFill>
                <a:srgbClr val="2A3674"/>
              </a:solidFill>
              <a:latin typeface="Times New Roman" panose="02020603050405020304" pitchFamily="18" charset="0"/>
              <a:cs typeface="Times New Roman" panose="02020603050405020304" pitchFamily="18" charset="0"/>
            </a:endParaRPr>
          </a:p>
          <a:p>
            <a:pPr>
              <a:spcAft>
                <a:spcPts val="2400"/>
              </a:spcAft>
            </a:pPr>
            <a:r>
              <a:rPr lang="en-US" altLang="en-US" sz="2000" dirty="0" err="1" smtClean="0">
                <a:solidFill>
                  <a:srgbClr val="660000"/>
                </a:solidFill>
                <a:latin typeface="Times New Roman" panose="02020603050405020304" pitchFamily="18" charset="0"/>
                <a:cs typeface="Times New Roman" panose="02020603050405020304" pitchFamily="18" charset="0"/>
              </a:rPr>
              <a:t>ZnS</a:t>
            </a:r>
            <a:r>
              <a:rPr lang="en-US" altLang="en-US" sz="2000" dirty="0" smtClean="0">
                <a:solidFill>
                  <a:srgbClr val="660000"/>
                </a:solidFill>
                <a:latin typeface="Times New Roman" panose="02020603050405020304" pitchFamily="18" charset="0"/>
                <a:cs typeface="Times New Roman" panose="02020603050405020304" pitchFamily="18" charset="0"/>
              </a:rPr>
              <a:t>(Ag) releases light with a 200 ns mean emission time which forms a very pure, high efficiency neutron tag. </a:t>
            </a:r>
          </a:p>
          <a:p>
            <a:pPr>
              <a:spcAft>
                <a:spcPts val="2400"/>
              </a:spcAft>
            </a:pPr>
            <a:r>
              <a:rPr lang="en-US" altLang="en-US" sz="2000" dirty="0" smtClean="0">
                <a:solidFill>
                  <a:srgbClr val="2A3674"/>
                </a:solidFill>
                <a:latin typeface="Times New Roman" panose="02020603050405020304" pitchFamily="18" charset="0"/>
                <a:cs typeface="Times New Roman" panose="02020603050405020304" pitchFamily="18" charset="0"/>
              </a:rPr>
              <a:t>SoLid achieves unprecedented spatial resolution by segmenting its scintillator in cubes which are readout in two dimensions by wavelength shifting fibers.</a:t>
            </a:r>
          </a:p>
          <a:p>
            <a:pPr>
              <a:spcAft>
                <a:spcPts val="2400"/>
              </a:spcAft>
            </a:pPr>
            <a:r>
              <a:rPr lang="en-US" altLang="en-US" sz="2000" dirty="0" smtClean="0">
                <a:solidFill>
                  <a:srgbClr val="660000"/>
                </a:solidFill>
                <a:latin typeface="Times New Roman" panose="02020603050405020304" pitchFamily="18" charset="0"/>
                <a:cs typeface="Times New Roman" panose="02020603050405020304" pitchFamily="18" charset="0"/>
              </a:rPr>
              <a:t>The fiber readout is inefficient at light collection and limits the energy resolution.</a:t>
            </a:r>
          </a:p>
        </p:txBody>
      </p:sp>
    </p:spTree>
    <p:extLst>
      <p:ext uri="{BB962C8B-B14F-4D97-AF65-F5344CB8AC3E}">
        <p14:creationId xmlns:p14="http://schemas.microsoft.com/office/powerpoint/2010/main" val="1420683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SoLid Signal</a:t>
            </a:r>
            <a:endParaRPr lang="en-US" dirty="0"/>
          </a:p>
        </p:txBody>
      </p:sp>
      <p:sp>
        <p:nvSpPr>
          <p:cNvPr id="3" name="Footer Placeholder 2"/>
          <p:cNvSpPr>
            <a:spLocks noGrp="1"/>
          </p:cNvSpPr>
          <p:nvPr>
            <p:ph type="ftr" sz="quarter" idx="3"/>
          </p:nvPr>
        </p:nvSpPr>
        <p:spPr/>
        <p:txBody>
          <a:bodyPr/>
          <a:lstStyle/>
          <a:p>
            <a:pPr fontAlgn="base">
              <a:spcBef>
                <a:spcPct val="0"/>
              </a:spcBef>
              <a:spcAft>
                <a:spcPct val="0"/>
              </a:spcAft>
              <a:defRPr/>
            </a:pPr>
            <a:r>
              <a:rPr lang="en-US" smtClean="0"/>
              <a:t>Jonathan Link</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28" y="703098"/>
            <a:ext cx="8026400" cy="5778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8806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VT_Them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44812</TotalTime>
  <Words>4298</Words>
  <Application>Microsoft Office PowerPoint</Application>
  <PresentationFormat>On-screen Show (4:3)</PresentationFormat>
  <Paragraphs>635</Paragraphs>
  <Slides>58</Slides>
  <Notes>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9" baseType="lpstr">
      <vt:lpstr>Arial</vt:lpstr>
      <vt:lpstr>Times New Roman</vt:lpstr>
      <vt:lpstr>MS PGothic</vt:lpstr>
      <vt:lpstr>Cambria Math</vt:lpstr>
      <vt:lpstr>Times</vt:lpstr>
      <vt:lpstr>Arial Black</vt:lpstr>
      <vt:lpstr>StarSymbol</vt:lpstr>
      <vt:lpstr>Symbol</vt:lpstr>
      <vt:lpstr>Calibri</vt:lpstr>
      <vt:lpstr>VT_Theme</vt:lpstr>
      <vt:lpstr>Equation</vt:lpstr>
      <vt:lpstr>PowerPoint Presentation</vt:lpstr>
      <vt:lpstr>PowerPoint Presentation</vt:lpstr>
      <vt:lpstr>The Evidence for Sterile Neutrinos</vt:lpstr>
      <vt:lpstr>Reactor Experiments </vt:lpstr>
      <vt:lpstr>Keys to a Short-Baseline Reactor Experiment </vt:lpstr>
      <vt:lpstr>Neutron Capture Options</vt:lpstr>
      <vt:lpstr>Keys to a Short-Baseline Reactor Experiment </vt:lpstr>
      <vt:lpstr>SoLid: Tagging with 6Li in ZnS:Ag Sheets</vt:lpstr>
      <vt:lpstr>The SoLid Signal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Light Output and Collection</vt:lpstr>
      <vt:lpstr>Neutron Identification in MicroCHANDLER</vt:lpstr>
      <vt:lpstr>Neutron Identification in MicroCHANDLER</vt:lpstr>
      <vt:lpstr>Improved Neutron Selection </vt:lpstr>
      <vt:lpstr>Improved Neutron Selection </vt:lpstr>
      <vt:lpstr>Improved Neutron Selection </vt:lpstr>
      <vt:lpstr>Neutron Misidentification</vt:lpstr>
      <vt:lpstr>Neutron Misidentification</vt:lpstr>
      <vt:lpstr>PowerPoint Presentation</vt:lpstr>
      <vt:lpstr>PowerPoint Presentation</vt:lpstr>
      <vt:lpstr>PowerPoint Presentation</vt:lpstr>
      <vt:lpstr>PowerPoint Presentation</vt:lpstr>
      <vt:lpstr>PowerPoint Presentation</vt:lpstr>
      <vt:lpstr>PowerPoint Presentation</vt:lpstr>
      <vt:lpstr>Next Steps in R&amp;D Program…</vt:lpstr>
      <vt:lpstr>PowerPoint Presentation</vt:lpstr>
      <vt:lpstr>MCNP6: Neutron Transport and Capture</vt:lpstr>
      <vt:lpstr>MCNP6: Neutron Transport and Capture</vt:lpstr>
      <vt:lpstr>PowerPoint Presentation</vt:lpstr>
      <vt:lpstr>CHANDLER and SoLid</vt:lpstr>
      <vt:lpstr>PowerPoint Presentation</vt:lpstr>
      <vt:lpstr>SoLid at the BR2 Reactor in Belgium</vt:lpstr>
      <vt:lpstr>SoLid at the BR2 Reactor in Belgium</vt:lpstr>
      <vt:lpstr>SoLid and CHANDLER Sensitivity</vt:lpstr>
      <vt:lpstr>Conclusions</vt:lpstr>
      <vt:lpstr>PowerPoint Presentation</vt:lpstr>
      <vt:lpstr>PowerPoint Presentation</vt:lpstr>
      <vt:lpstr>PowerPoint Presentation</vt:lpstr>
      <vt:lpstr>The Laurels Have Already Been Handed 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Evidence Against the ~1 eV2 Sterile Neutrino</vt:lpstr>
      <vt:lpstr>PowerPoint Presentation</vt:lpstr>
      <vt:lpstr>Appearance vs. Disappearance</vt:lpstr>
      <vt:lpstr>Requirement for Disappearance Experiments</vt:lpstr>
      <vt:lpstr>Application to Nuclear Non-Proliferation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Link, Jonathan</dc:creator>
  <cp:lastModifiedBy>Link, Jonathan</cp:lastModifiedBy>
  <cp:revision>579</cp:revision>
  <dcterms:created xsi:type="dcterms:W3CDTF">2014-01-16T18:37:11Z</dcterms:created>
  <dcterms:modified xsi:type="dcterms:W3CDTF">2016-12-15T23:18:18Z</dcterms:modified>
</cp:coreProperties>
</file>