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y="5143500" cx="9144000"/>
  <p:notesSz cx="6858000" cy="9144000"/>
  <p:embeddedFontLst>
    <p:embeddedFont>
      <p:font typeface="Nunito"/>
      <p:regular r:id="rId36"/>
      <p:bold r:id="rId37"/>
      <p:italic r:id="rId38"/>
      <p:boldItalic r:id="rId39"/>
    </p:embeddedFont>
    <p:embeddedFont>
      <p:font typeface="Maven Pro"/>
      <p:regular r:id="rId40"/>
      <p:bold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avenPro-regular.fntdata"/><Relationship Id="rId20" Type="http://schemas.openxmlformats.org/officeDocument/2006/relationships/slide" Target="slides/slide15.xml"/><Relationship Id="rId41" Type="http://schemas.openxmlformats.org/officeDocument/2006/relationships/font" Target="fonts/MavenPro-bold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Nunito-bold.fntdata"/><Relationship Id="rId14" Type="http://schemas.openxmlformats.org/officeDocument/2006/relationships/slide" Target="slides/slide9.xml"/><Relationship Id="rId36" Type="http://schemas.openxmlformats.org/officeDocument/2006/relationships/font" Target="fonts/Nunito-regular.fntdata"/><Relationship Id="rId17" Type="http://schemas.openxmlformats.org/officeDocument/2006/relationships/slide" Target="slides/slide12.xml"/><Relationship Id="rId39" Type="http://schemas.openxmlformats.org/officeDocument/2006/relationships/font" Target="fonts/Nunito-boldItalic.fntdata"/><Relationship Id="rId16" Type="http://schemas.openxmlformats.org/officeDocument/2006/relationships/slide" Target="slides/slide11.xml"/><Relationship Id="rId38" Type="http://schemas.openxmlformats.org/officeDocument/2006/relationships/font" Target="fonts/Nunito-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6c3c4d1f3e_1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6c3c4d1f3e_1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6c3c4d1f3e_1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6c3c4d1f3e_1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reward correct actions and punish incorrect actions.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give reward after each plan is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75d89a0339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75d89a0339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 for Internet Archive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75d89a0339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75d89a0339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75d89a0339_1_13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75d89a0339_1_13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6c3c4d1f3e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6c3c4d1f3e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6c3c4d1f3e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6c3c4d1f3e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6c3c4d1f3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6c3c4d1f3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6c2e9cf21e_3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6c2e9cf21e_3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6c2e9cf21e_6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6c2e9cf21e_6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75d89a0339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75d89a0339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6c2e9cf21e_6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6c2e9cf21e_6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6c2e9cf21e_6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6c2e9cf21e_6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75d89a0339_1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75d89a0339_1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6c3c4d1f3e_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6c3c4d1f3e_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6c2e9cf21e_3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6c2e9cf21e_3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6c3c4d1f3e_8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6c3c4d1f3e_8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6c3c4d1f3e_8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6c3c4d1f3e_8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75d89a0339_1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75d89a0339_1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6c3c4d1f3e_1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6c3c4d1f3e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6c3c4d1f3e_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6c3c4d1f3e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75d89a0339_1_13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75d89a0339_1_13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6c3c4d1f3e_1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6c3c4d1f3e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75d89a0339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75d89a0339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75d89a0339_1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75d89a0339_1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75d89a0339_1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75d89a0339_1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6c3c4d1f3e_1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6c3c4d1f3e_1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Inspired by game;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 common in prediction task;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Action strategies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6c3c4d1f3e_1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6c3c4d1f3e_1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6c3c4d1f3e_1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6c3c4d1f3e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orange area will be the plan for one episode; The action is crawl or not crawl; One step is one hour decision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blue arrows are the plan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cnn.com/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3.png"/><Relationship Id="rId4" Type="http://schemas.openxmlformats.org/officeDocument/2006/relationships/hyperlink" Target="https://en.wikipedia.org/wiki/Treemapping" TargetMode="Externa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404550" y="488400"/>
            <a:ext cx="8334900" cy="238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Toward an Intelligent Crawling Scheduler for Archiving News Websites Using Reinforcement Learning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404550" y="2875200"/>
            <a:ext cx="4494900" cy="194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Course: CS 6604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Instructor: DR. EDWARD A FOX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Team: Web Archive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Members: Xinyue Wang, Naman Ahuja, Ritesh Bansal, Siddharth Dhar, Nathaniel Llorens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Date: 12/10/2019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Sparse Prediction</a:t>
            </a:r>
            <a:endParaRPr/>
          </a:p>
        </p:txBody>
      </p:sp>
      <p:pic>
        <p:nvPicPr>
          <p:cNvPr id="338" name="Google Shape;33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4050" y="1261300"/>
            <a:ext cx="6129999" cy="3701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Rewarding</a:t>
            </a:r>
            <a:endParaRPr/>
          </a:p>
        </p:txBody>
      </p:sp>
      <p:pic>
        <p:nvPicPr>
          <p:cNvPr id="344" name="Google Shape;34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6850" y="2045788"/>
            <a:ext cx="6210300" cy="1590675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23"/>
          <p:cNvSpPr txBox="1"/>
          <p:nvPr/>
        </p:nvSpPr>
        <p:spPr>
          <a:xfrm>
            <a:off x="1636150" y="3902300"/>
            <a:ext cx="6807900" cy="11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 RL model tend to avoid negative rewarded actions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 RL model tend to stack more positive rewards as much as possible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Reward is give after each episode (crawling plan) is generated 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Collection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24"/>
          <p:cNvSpPr txBox="1"/>
          <p:nvPr>
            <p:ph idx="1" type="body"/>
          </p:nvPr>
        </p:nvSpPr>
        <p:spPr>
          <a:xfrm>
            <a:off x="1303800" y="1990050"/>
            <a:ext cx="7030500" cy="30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CNN news: </a:t>
            </a:r>
            <a:r>
              <a:rPr lang="en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http://cnn.com/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Web Archive collection from Archive.org: CNNfocuscrawls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From May 2019 to Oct 2019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Contains both CNN domain crawls and external links in CNN web sites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Crawling Tool: Heritrix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Our own focus crawl </a:t>
            </a:r>
            <a:endParaRPr b="1"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From Nov 6th to now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Contains only CNN domain crawls with 2 levels depth, crawled every hour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Crawling Tool: Web2Warc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Issue: gap from Archive.org and our own crawls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We plan to compare the differences of our own crawl and the Archive.org collection to validate the capture accuracy of Archive.org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Will need until Archive.org publish the Nov data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Preprocessing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25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raw web archive files are in WARC format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WARC -&gt; Parquet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WARC is not flexible to use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WARC is inefficient to process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We use Spark framework to batch converting WARC to Parquet efficiently</a:t>
            </a:r>
            <a:endParaRPr/>
          </a:p>
        </p:txBody>
      </p:sp>
      <p:pic>
        <p:nvPicPr>
          <p:cNvPr id="358" name="Google Shape;35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6450" y="3492488"/>
            <a:ext cx="4991100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WARC and Parquet</a:t>
            </a:r>
            <a:endParaRPr/>
          </a:p>
        </p:txBody>
      </p:sp>
      <p:pic>
        <p:nvPicPr>
          <p:cNvPr id="364" name="Google Shape;36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9475" y="1311650"/>
            <a:ext cx="3101441" cy="3545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WARC and Parquet</a:t>
            </a:r>
            <a:endParaRPr/>
          </a:p>
        </p:txBody>
      </p:sp>
      <p:pic>
        <p:nvPicPr>
          <p:cNvPr id="370" name="Google Shape;37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813" y="2086150"/>
            <a:ext cx="8510774" cy="174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2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 Web Content Change</a:t>
            </a:r>
            <a:endParaRPr/>
          </a:p>
        </p:txBody>
      </p:sp>
      <p:sp>
        <p:nvSpPr>
          <p:cNvPr id="376" name="Google Shape;376;p28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Two types of web content change: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 sz="1400"/>
              <a:t>Web page change</a:t>
            </a:r>
            <a:endParaRPr b="1"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 sz="1400"/>
              <a:t>Website structure change</a:t>
            </a:r>
            <a:endParaRPr b="1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Get the dataset labeled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Find unique web copies for a web page from the web archive </a:t>
            </a:r>
            <a:endParaRPr sz="1400"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sz="1400"/>
              <a:t>Find unique website treemap from the web archive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2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Baselines for predicting web content change - WebPage</a:t>
            </a:r>
            <a:endParaRPr/>
          </a:p>
        </p:txBody>
      </p:sp>
      <p:pic>
        <p:nvPicPr>
          <p:cNvPr id="382" name="Google Shape;38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038" y="1471475"/>
            <a:ext cx="8543925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Baselines for predicting web content change - WebPage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30"/>
          <p:cNvSpPr txBox="1"/>
          <p:nvPr>
            <p:ph idx="1" type="body"/>
          </p:nvPr>
        </p:nvSpPr>
        <p:spPr>
          <a:xfrm>
            <a:off x="311700" y="3598675"/>
            <a:ext cx="8520600" cy="105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SVM model is able to solve nonlinear estimation problems; successful in time series forecasting. </a:t>
            </a:r>
            <a:br>
              <a:rPr lang="en"/>
            </a:b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Random Forests generally don’t fit very well for time series trends and seasonalities.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389" name="Google Shape;38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900" y="1597875"/>
            <a:ext cx="8744200" cy="1497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" name="Google Shape;39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6412" y="1478500"/>
            <a:ext cx="5531176" cy="3293850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3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P</a:t>
            </a:r>
            <a:r>
              <a:rPr lang="en" sz="1800">
                <a:solidFill>
                  <a:schemeClr val="dk2"/>
                </a:solidFill>
              </a:rPr>
              <a:t>redicting web </a:t>
            </a:r>
            <a:r>
              <a:rPr lang="en" sz="1800"/>
              <a:t>page </a:t>
            </a:r>
            <a:r>
              <a:rPr lang="en" sz="1800">
                <a:solidFill>
                  <a:schemeClr val="dk2"/>
                </a:solidFill>
              </a:rPr>
              <a:t>change - </a:t>
            </a:r>
            <a:r>
              <a:rPr lang="en" sz="1800"/>
              <a:t>Facebook Prophet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Motivation</a:t>
            </a:r>
            <a:endParaRPr/>
          </a:p>
        </p:txBody>
      </p:sp>
      <p:sp>
        <p:nvSpPr>
          <p:cNvPr id="284" name="Google Shape;284;p1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Web  is  growing  rapidly,  but  so  too  is  information  frequently  disappearing  from  the WWW. </a:t>
            </a:r>
            <a:r>
              <a:rPr lang="en"/>
              <a:t>P</a:t>
            </a:r>
            <a:r>
              <a:rPr lang="en"/>
              <a:t>reserving the WWW is crucial to record the history of human society.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How to preserve the web?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Crawling </a:t>
            </a:r>
            <a:r>
              <a:rPr lang="en"/>
              <a:t>and saving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existing crawling model in the webarchive communities mainly adopts predefined crawling plans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Does not have the flexibility to capture the web dynamics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Needs a lot human efforts for designing the rules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Can  we have a smart web crawling scheduler reduce the human efforts efficiently?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Predicting web page change - Facebook Prophet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0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01" name="Google Shape;40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9524" y="1228900"/>
            <a:ext cx="5764952" cy="346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Predicting web page change - Facebook Prophet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33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408" name="Google Shape;408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275" y="1850678"/>
            <a:ext cx="7649550" cy="2521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Constructing unique web site treemap from the web archive</a:t>
            </a:r>
            <a:endParaRPr/>
          </a:p>
        </p:txBody>
      </p:sp>
      <p:sp>
        <p:nvSpPr>
          <p:cNvPr id="414" name="Google Shape;414;p34"/>
          <p:cNvSpPr txBox="1"/>
          <p:nvPr>
            <p:ph idx="1" type="body"/>
          </p:nvPr>
        </p:nvSpPr>
        <p:spPr>
          <a:xfrm>
            <a:off x="954300" y="1489075"/>
            <a:ext cx="7235400" cy="29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1" lang="en" sz="1400"/>
              <a:t>P</a:t>
            </a:r>
            <a:r>
              <a:rPr b="1" lang="en" sz="1400"/>
              <a:t>age level </a:t>
            </a:r>
            <a:r>
              <a:rPr lang="en" sz="1400"/>
              <a:t>prediction </a:t>
            </a:r>
            <a:r>
              <a:rPr lang="en" sz="1400"/>
              <a:t>will help decide to </a:t>
            </a:r>
            <a:r>
              <a:rPr b="1" lang="en" sz="1400"/>
              <a:t>crawl</a:t>
            </a:r>
            <a:r>
              <a:rPr lang="en" sz="1400"/>
              <a:t> </a:t>
            </a:r>
            <a:r>
              <a:rPr b="1" lang="en" sz="1400"/>
              <a:t>particular</a:t>
            </a:r>
            <a:r>
              <a:rPr lang="en" sz="1400"/>
              <a:t> web page. </a:t>
            </a:r>
            <a:br>
              <a:rPr lang="en" sz="1400"/>
            </a:b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Consider the case when </a:t>
            </a:r>
            <a:r>
              <a:rPr b="1" lang="en" sz="1400"/>
              <a:t>multiple new web pages</a:t>
            </a:r>
            <a:r>
              <a:rPr lang="en" sz="1400"/>
              <a:t> are added, maybe during a </a:t>
            </a:r>
            <a:r>
              <a:rPr lang="en" sz="1400"/>
              <a:t>particular</a:t>
            </a:r>
            <a:r>
              <a:rPr lang="en" sz="1400"/>
              <a:t> time and day. We may want to crawl all these pages. </a:t>
            </a:r>
            <a:br>
              <a:rPr lang="en" sz="1400"/>
            </a:b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1" lang="en" sz="1400"/>
              <a:t>Sitemap prediction</a:t>
            </a:r>
            <a:r>
              <a:rPr lang="en" sz="1400"/>
              <a:t> will help </a:t>
            </a:r>
            <a:r>
              <a:rPr b="1" lang="en" sz="1400"/>
              <a:t>decide</a:t>
            </a:r>
            <a:r>
              <a:rPr lang="en" sz="1400"/>
              <a:t> to crawl </a:t>
            </a:r>
            <a:r>
              <a:rPr b="1" lang="en" sz="1400"/>
              <a:t>whole website</a:t>
            </a:r>
            <a:r>
              <a:rPr lang="en" sz="1400"/>
              <a:t> of not. </a:t>
            </a:r>
            <a:br>
              <a:rPr lang="en" sz="1400"/>
            </a:b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1" lang="en" sz="1400"/>
              <a:t>D</a:t>
            </a:r>
            <a:r>
              <a:rPr b="1" lang="en" sz="1400"/>
              <a:t>ata archived </a:t>
            </a:r>
            <a:r>
              <a:rPr lang="en" sz="1400"/>
              <a:t>contains data of </a:t>
            </a:r>
            <a:r>
              <a:rPr b="1" lang="en" sz="1400"/>
              <a:t>multiple media-type</a:t>
            </a:r>
            <a:r>
              <a:rPr lang="en" sz="1400"/>
              <a:t> and </a:t>
            </a:r>
            <a:r>
              <a:rPr b="1" lang="en" sz="1400"/>
              <a:t>status code.</a:t>
            </a:r>
            <a:br>
              <a:rPr b="1" lang="en" sz="1400"/>
            </a:br>
            <a:r>
              <a:rPr lang="en" sz="1400"/>
              <a:t>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1" lang="en" sz="1400"/>
              <a:t>Initial preprocessing</a:t>
            </a:r>
            <a:r>
              <a:rPr lang="en" sz="1400"/>
              <a:t> is required to build sitemap, ‘text/html’ and ‘200’. </a:t>
            </a:r>
            <a:br>
              <a:rPr lang="en" sz="1400"/>
            </a:b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1" lang="en" sz="1400"/>
              <a:t>Tree-Based Structure</a:t>
            </a:r>
            <a:r>
              <a:rPr lang="en" sz="1400"/>
              <a:t>, ‘hostname’ is ‘root node’, ‘path act’ as ‘nodes’.</a:t>
            </a:r>
            <a:endParaRPr sz="1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Google Shape;41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49775" y="152375"/>
            <a:ext cx="4218500" cy="476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Baselines for predicting web</a:t>
            </a:r>
            <a:r>
              <a:rPr lang="en" sz="1800"/>
              <a:t> structure </a:t>
            </a:r>
            <a:r>
              <a:rPr lang="en" sz="1800">
                <a:solidFill>
                  <a:schemeClr val="dk2"/>
                </a:solidFill>
              </a:rPr>
              <a:t>change - TreeMap</a:t>
            </a:r>
            <a:endParaRPr/>
          </a:p>
        </p:txBody>
      </p:sp>
      <p:sp>
        <p:nvSpPr>
          <p:cNvPr id="425" name="Google Shape;425;p36"/>
          <p:cNvSpPr txBox="1"/>
          <p:nvPr>
            <p:ph idx="1" type="body"/>
          </p:nvPr>
        </p:nvSpPr>
        <p:spPr>
          <a:xfrm>
            <a:off x="558750" y="1477525"/>
            <a:ext cx="8520600" cy="355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Built </a:t>
            </a:r>
            <a:r>
              <a:rPr b="1" lang="en" sz="1700"/>
              <a:t>training data</a:t>
            </a:r>
            <a:r>
              <a:rPr lang="en" sz="1700"/>
              <a:t> based on the window size of </a:t>
            </a:r>
            <a:r>
              <a:rPr b="1" lang="en" sz="1700"/>
              <a:t>5 hours</a:t>
            </a:r>
            <a:r>
              <a:rPr lang="en" sz="1700"/>
              <a:t>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Used </a:t>
            </a:r>
            <a:r>
              <a:rPr b="1" lang="en" sz="1700"/>
              <a:t>percentage of nodes</a:t>
            </a:r>
            <a:r>
              <a:rPr lang="en" sz="1700"/>
              <a:t> </a:t>
            </a:r>
            <a:r>
              <a:rPr b="1" lang="en" sz="1700"/>
              <a:t>added</a:t>
            </a:r>
            <a:r>
              <a:rPr lang="en" sz="1700"/>
              <a:t> from the last crawled datapoint to evaluate the </a:t>
            </a:r>
            <a:r>
              <a:rPr b="1" lang="en" sz="1700"/>
              <a:t>labels</a:t>
            </a:r>
            <a:r>
              <a:rPr lang="en" sz="1700"/>
              <a:t>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Number of nodes added will act as the input feature.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Used SVM and Random Forest models to predict if the website should be crawled.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Prediction is if we want “to crawl whole website in the next hour”</a:t>
            </a:r>
            <a:endParaRPr sz="1700"/>
          </a:p>
        </p:txBody>
      </p:sp>
      <p:pic>
        <p:nvPicPr>
          <p:cNvPr id="426" name="Google Shape;42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9750" y="3924996"/>
            <a:ext cx="5896201" cy="87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3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Predicting SiteMap change - Prophet</a:t>
            </a:r>
            <a:endParaRPr/>
          </a:p>
        </p:txBody>
      </p:sp>
      <p:pic>
        <p:nvPicPr>
          <p:cNvPr id="432" name="Google Shape;432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1313" y="1757650"/>
            <a:ext cx="5401375" cy="324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Predicting SiteMap change - Prophet</a:t>
            </a:r>
            <a:endParaRPr/>
          </a:p>
        </p:txBody>
      </p:sp>
      <p:pic>
        <p:nvPicPr>
          <p:cNvPr id="438" name="Google Shape;43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75100" y="1650325"/>
            <a:ext cx="4991126" cy="332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3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Constructing unique web site treemap from the web archive (continued)</a:t>
            </a:r>
            <a:endParaRPr/>
          </a:p>
        </p:txBody>
      </p:sp>
      <p:sp>
        <p:nvSpPr>
          <p:cNvPr id="444" name="Google Shape;444;p39"/>
          <p:cNvSpPr txBox="1"/>
          <p:nvPr>
            <p:ph idx="1" type="body"/>
          </p:nvPr>
        </p:nvSpPr>
        <p:spPr>
          <a:xfrm>
            <a:off x="280525" y="1768125"/>
            <a:ext cx="5081100" cy="232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sitemaps generated by our algorithms are important for predicting the change of a site’s tree structure, but they are also useful for visualizing how and where a site is changing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Algorithm, when given input of two sitemaps, can show differences between them in a visualization known as a treemap</a:t>
            </a:r>
            <a:r>
              <a:rPr lang="en"/>
              <a:t> (unrelated example to the right)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Allows a user to see how a site is changing between snapshots of a site</a:t>
            </a:r>
            <a:endParaRPr/>
          </a:p>
        </p:txBody>
      </p:sp>
      <p:pic>
        <p:nvPicPr>
          <p:cNvPr id="445" name="Google Shape;44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1626" y="1131575"/>
            <a:ext cx="3470672" cy="3825643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39"/>
          <p:cNvSpPr txBox="1"/>
          <p:nvPr/>
        </p:nvSpPr>
        <p:spPr>
          <a:xfrm>
            <a:off x="2049625" y="4452750"/>
            <a:ext cx="3312000" cy="4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Nunito"/>
                <a:ea typeface="Nunito"/>
                <a:cs typeface="Nunito"/>
                <a:sym typeface="Nunito"/>
              </a:rPr>
              <a:t>Credit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: 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https://en.wikipedia.org/wiki/Treemapping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4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RL model evaluation - web page change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Google Shape;452;p40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Use the same dataset as web page prediction baselines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100000 training steps for each model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8:2 training, testing ratio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Two RL learning policies: DQN, PPO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Two types of rewarding functions: fixed score, scaled score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4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RL model evaluation - </a:t>
            </a:r>
            <a:r>
              <a:rPr lang="en"/>
              <a:t>web page change</a:t>
            </a:r>
            <a:endParaRPr/>
          </a:p>
        </p:txBody>
      </p:sp>
      <p:pic>
        <p:nvPicPr>
          <p:cNvPr id="458" name="Google Shape;45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4513" y="3518100"/>
            <a:ext cx="8554974" cy="9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44200" y="1597875"/>
            <a:ext cx="4655600" cy="16273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0" name="Google Shape;460;p41"/>
          <p:cNvCxnSpPr/>
          <p:nvPr/>
        </p:nvCxnSpPr>
        <p:spPr>
          <a:xfrm flipH="1">
            <a:off x="6936450" y="1624700"/>
            <a:ext cx="917700" cy="454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61" name="Google Shape;461;p41"/>
          <p:cNvSpPr txBox="1"/>
          <p:nvPr/>
        </p:nvSpPr>
        <p:spPr>
          <a:xfrm>
            <a:off x="7929925" y="1311625"/>
            <a:ext cx="842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Reward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Setting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462" name="Google Shape;462;p41"/>
          <p:cNvCxnSpPr/>
          <p:nvPr/>
        </p:nvCxnSpPr>
        <p:spPr>
          <a:xfrm flipH="1">
            <a:off x="7803625" y="3165225"/>
            <a:ext cx="126300" cy="429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63" name="Google Shape;463;p41"/>
          <p:cNvCxnSpPr/>
          <p:nvPr/>
        </p:nvCxnSpPr>
        <p:spPr>
          <a:xfrm>
            <a:off x="8081450" y="3148400"/>
            <a:ext cx="227400" cy="446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64" name="Google Shape;464;p41"/>
          <p:cNvSpPr txBox="1"/>
          <p:nvPr/>
        </p:nvSpPr>
        <p:spPr>
          <a:xfrm>
            <a:off x="7525825" y="2510500"/>
            <a:ext cx="1170000" cy="5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Learning Policy Used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Motivation</a:t>
            </a:r>
            <a:endParaRPr/>
          </a:p>
        </p:txBody>
      </p:sp>
      <p:pic>
        <p:nvPicPr>
          <p:cNvPr id="290" name="Google Shape;29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6838" y="1597863"/>
            <a:ext cx="6410325" cy="284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4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 and future work</a:t>
            </a:r>
            <a:endParaRPr/>
          </a:p>
        </p:txBody>
      </p:sp>
      <p:sp>
        <p:nvSpPr>
          <p:cNvPr id="470" name="Google Shape;470;p42"/>
          <p:cNvSpPr txBox="1"/>
          <p:nvPr>
            <p:ph idx="1" type="body"/>
          </p:nvPr>
        </p:nvSpPr>
        <p:spPr>
          <a:xfrm>
            <a:off x="1303800" y="18497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At current stage, we can not compare the RL model with baselines directly since they are different tasks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Further experiments are needed to build a system to work with baselines for crawling plan generation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We also need more training data with a longer period of various of types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RL model has the potential to solve our web crawling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Quantitative evaluation is needed to reflect the actual performance of the model compared with baselines or predefined policies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Investigate the web site structure change model in the future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web page change and web site structure change may also be combined as a single model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smart web crawling scheduler</a:t>
            </a:r>
            <a:endParaRPr/>
          </a:p>
        </p:txBody>
      </p:sp>
      <p:sp>
        <p:nvSpPr>
          <p:cNvPr id="296" name="Google Shape;296;p16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 </a:t>
            </a:r>
            <a:r>
              <a:rPr lang="en"/>
              <a:t>scheduler</a:t>
            </a:r>
            <a:r>
              <a:rPr b="1" lang="en"/>
              <a:t> </a:t>
            </a:r>
            <a:r>
              <a:rPr lang="en"/>
              <a:t>that can automatically </a:t>
            </a:r>
            <a:r>
              <a:rPr b="1" lang="en"/>
              <a:t>predict </a:t>
            </a:r>
            <a:r>
              <a:rPr lang="en"/>
              <a:t>the web content changes and generate corresponding plans to capture the content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Web page content change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Web site structure change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traditional way: predict when the web content would change in the future 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Use machine learning model to track the changes and make predictions</a:t>
            </a:r>
            <a:endParaRPr/>
          </a:p>
          <a:p>
            <a:pPr indent="-298450" lvl="2" marL="1371600" rtl="0" algn="l">
              <a:spcBef>
                <a:spcPts val="0"/>
              </a:spcBef>
              <a:spcAft>
                <a:spcPts val="0"/>
              </a:spcAft>
              <a:buSzPts val="1100"/>
              <a:buChar char="■"/>
            </a:pPr>
            <a:r>
              <a:rPr lang="en"/>
              <a:t>SVM, random forest, logistic regression etc.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Then build the scheduler based upon the prediction results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What if a smart model generate the crawling plans directly?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We propose to explore </a:t>
            </a:r>
            <a:r>
              <a:rPr b="1" lang="en"/>
              <a:t>reinforcement learning (RL)</a:t>
            </a:r>
            <a:endParaRPr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Traditional Method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2" name="Google Shape;30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925" y="1354600"/>
            <a:ext cx="7896154" cy="324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RL idea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8" name="Google Shape;30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1213" y="1597877"/>
            <a:ext cx="7741574" cy="2900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RL model basic</a:t>
            </a:r>
            <a:endParaRPr/>
          </a:p>
        </p:txBody>
      </p:sp>
      <p:pic>
        <p:nvPicPr>
          <p:cNvPr id="314" name="Google Shape;31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250" y="2220275"/>
            <a:ext cx="6667500" cy="25717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5" name="Google Shape;315;p19"/>
          <p:cNvCxnSpPr/>
          <p:nvPr/>
        </p:nvCxnSpPr>
        <p:spPr>
          <a:xfrm flipH="1">
            <a:off x="7433150" y="1624700"/>
            <a:ext cx="235800" cy="1481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6" name="Google Shape;316;p19"/>
          <p:cNvSpPr txBox="1"/>
          <p:nvPr/>
        </p:nvSpPr>
        <p:spPr>
          <a:xfrm>
            <a:off x="7239650" y="1094375"/>
            <a:ext cx="984900" cy="4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Crawling Decisions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317" name="Google Shape;317;p19"/>
          <p:cNvCxnSpPr/>
          <p:nvPr/>
        </p:nvCxnSpPr>
        <p:spPr>
          <a:xfrm flipH="1">
            <a:off x="4941475" y="1885675"/>
            <a:ext cx="555600" cy="48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8" name="Google Shape;318;p19"/>
          <p:cNvSpPr txBox="1"/>
          <p:nvPr/>
        </p:nvSpPr>
        <p:spPr>
          <a:xfrm>
            <a:off x="5176950" y="1372200"/>
            <a:ext cx="984900" cy="4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Crawler Brain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319" name="Google Shape;319;p19"/>
          <p:cNvCxnSpPr/>
          <p:nvPr/>
        </p:nvCxnSpPr>
        <p:spPr>
          <a:xfrm>
            <a:off x="3409350" y="2129800"/>
            <a:ext cx="1229100" cy="1784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0" name="Google Shape;320;p19"/>
          <p:cNvSpPr txBox="1"/>
          <p:nvPr/>
        </p:nvSpPr>
        <p:spPr>
          <a:xfrm>
            <a:off x="2592600" y="1597863"/>
            <a:ext cx="1651200" cy="4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Web History Information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RL model design - web page change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20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Environment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A continuous sequence from the data set, which represents the historical records of web pages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Action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Continuous prediction model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Sparse prediction model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Reward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Reward the correct actions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Punish the wrong actions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Continuous Prediction</a:t>
            </a:r>
            <a:endParaRPr/>
          </a:p>
        </p:txBody>
      </p:sp>
      <p:pic>
        <p:nvPicPr>
          <p:cNvPr id="332" name="Google Shape;33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3588" y="1464075"/>
            <a:ext cx="5856830" cy="324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