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>
        <p:scale>
          <a:sx n="107" d="100"/>
          <a:sy n="107" d="100"/>
        </p:scale>
        <p:origin x="-84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17" tIns="91417" rIns="91417" bIns="91417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564239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597160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rapps.hr.vt.edu/orientation/statemap.html?2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Navy_Yard_Metro_station_-_baseball_crowd.jpg#/media/File:Navy_Yard_Metro_station_-_baseball_crowd.jpg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/>
        </p:nvSpPr>
        <p:spPr>
          <a:xfrm>
            <a:off x="3884613" y="8684927"/>
            <a:ext cx="2971799" cy="457511"/>
          </a:xfrm>
          <a:prstGeom prst="rect">
            <a:avLst/>
          </a:prstGeom>
          <a:noFill/>
          <a:ln>
            <a:noFill/>
          </a:ln>
        </p:spPr>
        <p:txBody>
          <a:bodyPr lIns="91842" tIns="45921" rIns="91842" bIns="45921" anchor="b" anchorCtr="0">
            <a:noAutofit/>
          </a:bodyPr>
          <a:lstStyle/>
          <a:p>
            <a:pPr algn="r">
              <a:buClr>
                <a:srgbClr val="000000"/>
              </a:buClr>
              <a:buSzPct val="25000"/>
            </a:pPr>
            <a:fld id="{00000000-1234-1234-1234-123412341234}" type="slidenum">
              <a:rPr lang="en" sz="1200"/>
              <a:pPr algn="r">
                <a:buClr>
                  <a:srgbClr val="000000"/>
                </a:buClr>
                <a:buSzPct val="25000"/>
              </a:pPr>
              <a:t>1</a:t>
            </a:fld>
            <a:endParaRPr lang="en" sz="1200"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1" y="4344025"/>
            <a:ext cx="5486399" cy="4114487"/>
          </a:xfrm>
          <a:prstGeom prst="rect">
            <a:avLst/>
          </a:prstGeom>
          <a:noFill/>
          <a:ln>
            <a:noFill/>
          </a:ln>
        </p:spPr>
        <p:txBody>
          <a:bodyPr lIns="91842" tIns="45921" rIns="91842" bIns="45921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17" tIns="91417" rIns="91417" bIns="91417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  <a:p>
            <a:r>
              <a:rPr lang="en"/>
              <a:t>Reorg plans + President Sands highlighted the need to intentionally reconnect.</a:t>
            </a:r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r>
              <a:rPr lang="en"/>
              <a:t>opportunities and services (ScholCom, info about eReserves, various opportunities currently available ONLY on campus…)</a:t>
            </a:r>
          </a:p>
          <a:p>
            <a:r>
              <a:rPr lang="en"/>
              <a:t>Reciprocal borrowing, dealing with lost book returns (and student fines)</a:t>
            </a:r>
          </a:p>
          <a:p>
            <a:r>
              <a:rPr lang="en"/>
              <a:t>Build on strengths (group study rooms), talented and connected RC staff, </a:t>
            </a:r>
          </a:p>
          <a:p>
            <a:r>
              <a:rPr lang="en"/>
              <a:t>WHO to talk with about these things …. </a:t>
            </a:r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r>
              <a:rPr lang="en"/>
              <a:t>Pursuing more intentional engagement by the library with various locations, department, units, research groups, and administrators in the NCR. </a:t>
            </a:r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r>
              <a:rPr lang="en">
                <a:solidFill>
                  <a:schemeClr val="dk1"/>
                </a:solidFill>
              </a:rPr>
              <a:t>Connect NCR locations, Blacksburg, ARECS (Extension sites), services, partners</a:t>
            </a:r>
          </a:p>
          <a:p>
            <a:r>
              <a:rPr lang="en">
                <a:solidFill>
                  <a:schemeClr val="dk1"/>
                </a:solidFill>
              </a:rPr>
              <a:t>Inform Liaisons</a:t>
            </a:r>
          </a:p>
          <a:p>
            <a:endParaRPr>
              <a:solidFill>
                <a:schemeClr val="dk1"/>
              </a:solidFill>
            </a:endParaRPr>
          </a:p>
          <a:p>
            <a:r>
              <a:rPr lang="en">
                <a:solidFill>
                  <a:schemeClr val="dk1"/>
                </a:solidFill>
              </a:rPr>
              <a:t>Infrastructure: Training for employees there, </a:t>
            </a:r>
          </a:p>
          <a:p>
            <a:r>
              <a:rPr lang="en">
                <a:solidFill>
                  <a:schemeClr val="dk1"/>
                </a:solidFill>
              </a:rPr>
              <a:t>Partners - LISA, VTIP, and NLI</a:t>
            </a:r>
          </a:p>
        </p:txBody>
      </p:sp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pPr marL="457159" indent="-317471">
              <a:buClr>
                <a:schemeClr val="dk1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WRITING CENTER</a:t>
            </a:r>
          </a:p>
          <a:p>
            <a:r>
              <a:rPr lang="en">
                <a:solidFill>
                  <a:schemeClr val="dk1"/>
                </a:solidFill>
              </a:rPr>
              <a:t>Connect NCR locations, Blacksburg, ARECS (Extension sites), services, partners</a:t>
            </a:r>
          </a:p>
          <a:p>
            <a:r>
              <a:rPr lang="en">
                <a:solidFill>
                  <a:schemeClr val="dk1"/>
                </a:solidFill>
              </a:rPr>
              <a:t>Inform Liaisons</a:t>
            </a:r>
          </a:p>
          <a:p>
            <a:endParaRPr>
              <a:solidFill>
                <a:schemeClr val="dk1"/>
              </a:solidFill>
            </a:endParaRPr>
          </a:p>
          <a:p>
            <a:r>
              <a:rPr lang="en">
                <a:solidFill>
                  <a:schemeClr val="dk1"/>
                </a:solidFill>
              </a:rPr>
              <a:t>Infrastructure: Training for employees there, </a:t>
            </a:r>
          </a:p>
          <a:p>
            <a:r>
              <a:rPr lang="en">
                <a:solidFill>
                  <a:schemeClr val="dk1"/>
                </a:solidFill>
              </a:rPr>
              <a:t>Partners - LISA, VTIP, and NLI</a:t>
            </a:r>
          </a:p>
        </p:txBody>
      </p:sp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1" y="4344025"/>
            <a:ext cx="5486399" cy="4114487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pPr>
              <a:buClr>
                <a:schemeClr val="dk1"/>
              </a:buClr>
              <a:buSzPct val="137500"/>
            </a:pPr>
            <a:r>
              <a:rPr lang="en" sz="800">
                <a:solidFill>
                  <a:schemeClr val="dk1"/>
                </a:solidFill>
                <a:hlinkClick r:id="rId3"/>
              </a:rPr>
              <a:t>https://vimeo.com</a:t>
            </a:r>
            <a:r>
              <a:rPr lang="en" sz="800">
                <a:solidFill>
                  <a:schemeClr val="dk1"/>
                </a:solidFill>
              </a:rPr>
              <a:t>/109597160  15:00 to 15:49</a:t>
            </a:r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r>
              <a:rPr lang="en" u="sng" dirty="0">
                <a:solidFill>
                  <a:schemeClr val="hlink"/>
                </a:solidFill>
                <a:hlinkClick r:id="rId3"/>
              </a:rPr>
              <a:t>http://hrapps.hr.vt.edu/orientation</a:t>
            </a:r>
            <a:r>
              <a:rPr lang="en" dirty="0"/>
              <a:t> (click on the picture of the map)</a:t>
            </a:r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1" y="4344024"/>
            <a:ext cx="5486399" cy="4114500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  <a:p>
            <a:r>
              <a:rPr lang="en"/>
              <a:t>https://www.flickr.com/photos/lordsutch/6238485771/</a:t>
            </a:r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17" tIns="91417" rIns="91417" bIns="91417" anchor="t" anchorCtr="0">
            <a:noAutofit/>
          </a:bodyPr>
          <a:lstStyle/>
          <a:p>
            <a:r>
              <a:rPr lang="en"/>
              <a:t>"Navy Yard Metro station - baseball crowd" by dbking - originally posted to Flickr as _MG_3719. Licensed under CC BY 2.0 via Wikimedia Commons -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http://commons.wikimedia.org/wiki/File:Navy_Yard_Metro_station_-_baseball_crowd.jpg#/media/File:Navy_Yard_Metro_station_-_baseball_crowd.jpg</a:t>
            </a:r>
            <a:r>
              <a:rPr lang="en"/>
              <a:t> 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17" tIns="91417" rIns="91417" bIns="91417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1" y="4344025"/>
            <a:ext cx="5486399" cy="4114487"/>
          </a:xfrm>
          <a:prstGeom prst="rect">
            <a:avLst/>
          </a:prstGeom>
        </p:spPr>
        <p:txBody>
          <a:bodyPr lIns="91417" tIns="91417" rIns="91417" bIns="91417" anchor="ctr" anchorCtr="0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Souce Sans Pro"/>
              <a:buNone/>
              <a:defRPr/>
            </a:lvl1pPr>
            <a:lvl2pPr marL="457200" indent="0" rtl="0">
              <a:spcBef>
                <a:spcPts val="0"/>
              </a:spcBef>
              <a:buFont typeface="Souce Sans Pro"/>
              <a:buNone/>
              <a:defRPr/>
            </a:lvl2pPr>
            <a:lvl3pPr marL="914400" indent="0" rtl="0">
              <a:spcBef>
                <a:spcPts val="0"/>
              </a:spcBef>
              <a:buFont typeface="Souce Sans Pro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Souce Sans Pro"/>
              <a:buNone/>
              <a:defRPr/>
            </a:lvl1pPr>
            <a:lvl2pPr marL="457200" indent="0" rtl="0">
              <a:spcBef>
                <a:spcPts val="0"/>
              </a:spcBef>
              <a:buFont typeface="Souce Sans Pro"/>
              <a:buNone/>
              <a:defRPr/>
            </a:lvl2pPr>
            <a:lvl3pPr marL="914400" indent="0" rtl="0">
              <a:spcBef>
                <a:spcPts val="0"/>
              </a:spcBef>
              <a:buFont typeface="Souce Sans Pro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Souce Sans Pro"/>
              <a:buNone/>
              <a:defRPr/>
            </a:lvl1pPr>
            <a:lvl2pPr marL="457200" indent="0" rtl="0">
              <a:spcBef>
                <a:spcPts val="0"/>
              </a:spcBef>
              <a:buFont typeface="Souce Sans Pro"/>
              <a:buNone/>
              <a:defRPr/>
            </a:lvl2pPr>
            <a:lvl3pPr marL="914400" indent="0" rtl="0">
              <a:spcBef>
                <a:spcPts val="0"/>
              </a:spcBef>
              <a:buFont typeface="Souce Sans Pro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1293018"/>
            <a:ext cx="3809999" cy="33932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2"/>
          </p:nvPr>
        </p:nvSpPr>
        <p:spPr>
          <a:xfrm>
            <a:off x="4648200" y="1293018"/>
            <a:ext cx="3809999" cy="33932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722312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Souce Sans Pro"/>
              <a:buNone/>
              <a:defRPr/>
            </a:lvl1pPr>
            <a:lvl2pPr marL="457200" indent="0" rtl="0">
              <a:spcBef>
                <a:spcPts val="0"/>
              </a:spcBef>
              <a:buFont typeface="Souce Sans Pro"/>
              <a:buNone/>
              <a:defRPr/>
            </a:lvl2pPr>
            <a:lvl3pPr marL="914400" indent="0" rtl="0">
              <a:spcBef>
                <a:spcPts val="0"/>
              </a:spcBef>
              <a:buFont typeface="Souce Sans Pro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685800" y="1597818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799" cy="1314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1293018"/>
            <a:ext cx="7772400" cy="339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 rot="5400000">
            <a:off x="2875359" y="-896540"/>
            <a:ext cx="3393281" cy="777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Souce Sans Pro"/>
              <a:buNone/>
              <a:defRPr/>
            </a:lvl1pPr>
            <a:lvl2pPr marL="457200" indent="0" rtl="0">
              <a:spcBef>
                <a:spcPts val="0"/>
              </a:spcBef>
              <a:buFont typeface="Souce Sans Pro"/>
              <a:buNone/>
              <a:defRPr/>
            </a:lvl2pPr>
            <a:lvl3pPr marL="914400" indent="0" rtl="0">
              <a:spcBef>
                <a:spcPts val="0"/>
              </a:spcBef>
              <a:buFont typeface="Souce Sans Pro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1293018"/>
            <a:ext cx="7772400" cy="33932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3F6075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/>
          </a:p>
        </p:txBody>
      </p:sp>
      <p:sp>
        <p:nvSpPr>
          <p:cNvPr id="33" name="Shape 33"/>
          <p:cNvSpPr txBox="1"/>
          <p:nvPr/>
        </p:nvSpPr>
        <p:spPr>
          <a:xfrm>
            <a:off x="2514600" y="228600"/>
            <a:ext cx="22097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Font typeface="Souce Sans Pro"/>
              <a:buNone/>
            </a:pPr>
            <a:endParaRPr/>
          </a:p>
        </p:txBody>
      </p:sp>
      <p:cxnSp>
        <p:nvCxnSpPr>
          <p:cNvPr id="34" name="Shape 34"/>
          <p:cNvCxnSpPr/>
          <p:nvPr/>
        </p:nvCxnSpPr>
        <p:spPr>
          <a:xfrm>
            <a:off x="2362200" y="114300"/>
            <a:ext cx="0" cy="40004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" name="Shape 35"/>
          <p:cNvCxnSpPr/>
          <p:nvPr/>
        </p:nvCxnSpPr>
        <p:spPr>
          <a:xfrm>
            <a:off x="2362200" y="114300"/>
            <a:ext cx="25145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pic>
        <p:nvPicPr>
          <p:cNvPr id="36" name="Shape 3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6200" y="200025"/>
            <a:ext cx="2190750" cy="3714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Shape 37"/>
          <p:cNvCxnSpPr/>
          <p:nvPr/>
        </p:nvCxnSpPr>
        <p:spPr>
          <a:xfrm>
            <a:off x="228600" y="514350"/>
            <a:ext cx="0" cy="440055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" name="Shape 38"/>
          <p:cNvCxnSpPr/>
          <p:nvPr/>
        </p:nvCxnSpPr>
        <p:spPr>
          <a:xfrm>
            <a:off x="228600" y="4914900"/>
            <a:ext cx="29717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flickr.com/photos/myklroventine/" TargetMode="External"/><Relationship Id="rId4" Type="http://schemas.openxmlformats.org/officeDocument/2006/relationships/hyperlink" Target="https://www.flickr.com/photos/myklroventine/3261364899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59716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hrapps.hr.vt.edu/orientation/statemap.html?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lacksburg.gov/Modules/ShowDocument.aspx?documentid=3964" TargetMode="External"/><Relationship Id="rId3" Type="http://schemas.openxmlformats.org/officeDocument/2006/relationships/image" Target="../media/image9.jpg"/><Relationship Id="rId7" Type="http://schemas.openxmlformats.org/officeDocument/2006/relationships/hyperlink" Target="https://www.flickr.com/photos/scott-teresi/342522655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lickr.com/photos/lordsutch/6238485771" TargetMode="Externa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hyperlink" Target="http://ncr.vt.edu/Location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hyperlink" Target="http://commons.wikimedia.org/wiki/File:Navy_Yard_Metro_station_-_baseball_crowd.jpg#/media/File:Navy_Yard_Metro_station_-_baseball_crowd.jp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jpg"/><Relationship Id="rId4" Type="http://schemas.openxmlformats.org/officeDocument/2006/relationships/image" Target="../media/image16.jpg"/><Relationship Id="rId9" Type="http://schemas.openxmlformats.org/officeDocument/2006/relationships/hyperlink" Target="http://ncr.vt.edu/Location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2000250"/>
            <a:ext cx="8229600" cy="12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6075"/>
              </a:buClr>
              <a:buSzPct val="25000"/>
              <a:buFont typeface="Noto Symbol"/>
              <a:buNone/>
            </a:pPr>
            <a:r>
              <a:rPr lang="en" sz="4000" b="1" i="0" u="none" strike="noStrike" cap="none" baseline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Across the Miles: Engagement Across Distance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81000" y="3860125"/>
            <a:ext cx="3638400" cy="252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Souce Sans Pro"/>
              <a:buNone/>
            </a:pPr>
            <a:r>
              <a:rPr lang="en" sz="1600" dirty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2015 ACRL/NEC Annual Conference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Souce Sans Pro"/>
              <a:buNone/>
            </a:pPr>
            <a:r>
              <a:rPr lang="en" sz="1600" dirty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Worcester, MA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Souce Sans Pro"/>
              <a:buNone/>
            </a:pPr>
            <a:r>
              <a:rPr lang="en" sz="1600" dirty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May 8, 2015</a:t>
            </a:r>
          </a:p>
        </p:txBody>
      </p:sp>
      <p:cxnSp>
        <p:nvCxnSpPr>
          <p:cNvPr id="99" name="Shape 99"/>
          <p:cNvCxnSpPr/>
          <p:nvPr/>
        </p:nvCxnSpPr>
        <p:spPr>
          <a:xfrm>
            <a:off x="1295400" y="1885950"/>
            <a:ext cx="6858000" cy="0"/>
          </a:xfrm>
          <a:prstGeom prst="straightConnector1">
            <a:avLst/>
          </a:prstGeom>
          <a:noFill/>
          <a:ln w="9525" cap="flat">
            <a:solidFill>
              <a:srgbClr val="B5CE8E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00" name="Shape 100"/>
          <p:cNvCxnSpPr/>
          <p:nvPr/>
        </p:nvCxnSpPr>
        <p:spPr>
          <a:xfrm>
            <a:off x="1295400" y="3371850"/>
            <a:ext cx="6858000" cy="0"/>
          </a:xfrm>
          <a:prstGeom prst="straightConnector1">
            <a:avLst/>
          </a:prstGeom>
          <a:noFill/>
          <a:ln w="9525" cap="flat">
            <a:solidFill>
              <a:srgbClr val="B5CE8E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01" name="Shape 101"/>
          <p:cNvSpPr txBox="1"/>
          <p:nvPr/>
        </p:nvSpPr>
        <p:spPr>
          <a:xfrm>
            <a:off x="5715000" y="4785900"/>
            <a:ext cx="3322150" cy="30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 dirty="0"/>
              <a:t>http://creativecommons.org/licenses/by-nc-sa/3.0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4962" y="4419158"/>
            <a:ext cx="1166750" cy="41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81000" y="4598846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Anita Walz, Charla Gilbert, and Debbie Cash</a:t>
            </a:r>
            <a:endParaRPr lang="en-US" sz="1600" dirty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457200" y="1920475"/>
            <a:ext cx="86868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1969 and Moving Forward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Partnership with University of Virginia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Graduate Degree Programs Offered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Research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Library, Classrooms &amp; Admin Support</a:t>
            </a:r>
          </a:p>
          <a:p>
            <a:pPr marL="0" marR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http://ncr.vt.edu/Locations/FallsChurch.html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NVC - History of the Center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457200" y="1920475"/>
            <a:ext cx="86868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Group Study Spaces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Small Collection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Heavy Interlibrary Loan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Instructional and Reference Support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</p:txBody>
      </p:sp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NVC - Existing Services and Spaces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7875" y="3370875"/>
            <a:ext cx="2627998" cy="1478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624" y="3004162"/>
            <a:ext cx="2127075" cy="15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2475" y="946625"/>
            <a:ext cx="2180221" cy="1635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64811" y="2441324"/>
            <a:ext cx="3070950" cy="230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26692" y="299493"/>
            <a:ext cx="2540220" cy="186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77875" y="1758901"/>
            <a:ext cx="2627998" cy="1478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202462" y="174600"/>
            <a:ext cx="2578826" cy="1450586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Shape 199"/>
          <p:cNvSpPr txBox="1"/>
          <p:nvPr/>
        </p:nvSpPr>
        <p:spPr>
          <a:xfrm>
            <a:off x="495625" y="4530650"/>
            <a:ext cx="2081399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700"/>
              <a:t>© Anita Walz CC BY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6148318" y="4765056"/>
            <a:ext cx="2180100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 dirty="0"/>
              <a:t>© Kristin Sorensen CC BY</a:t>
            </a:r>
          </a:p>
        </p:txBody>
      </p:sp>
      <p:sp>
        <p:nvSpPr>
          <p:cNvPr id="201" name="Shape 201"/>
          <p:cNvSpPr txBox="1"/>
          <p:nvPr/>
        </p:nvSpPr>
        <p:spPr>
          <a:xfrm>
            <a:off x="2864800" y="4680400"/>
            <a:ext cx="2081399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 dirty="0"/>
              <a:t>© Anita Walz CC BY</a:t>
            </a:r>
          </a:p>
        </p:txBody>
      </p:sp>
      <p:sp>
        <p:nvSpPr>
          <p:cNvPr id="12" name="Shape 200"/>
          <p:cNvSpPr txBox="1"/>
          <p:nvPr/>
        </p:nvSpPr>
        <p:spPr>
          <a:xfrm>
            <a:off x="6148318" y="3169251"/>
            <a:ext cx="2180100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 dirty="0"/>
              <a:t>© Kristin Sorensen CC BY</a:t>
            </a:r>
          </a:p>
        </p:txBody>
      </p:sp>
      <p:sp>
        <p:nvSpPr>
          <p:cNvPr id="13" name="Shape 200"/>
          <p:cNvSpPr txBox="1"/>
          <p:nvPr/>
        </p:nvSpPr>
        <p:spPr>
          <a:xfrm>
            <a:off x="6202462" y="1532673"/>
            <a:ext cx="2180100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 dirty="0"/>
              <a:t>© Kristin Sorensen CC BY</a:t>
            </a:r>
          </a:p>
        </p:txBody>
      </p:sp>
      <p:sp>
        <p:nvSpPr>
          <p:cNvPr id="14" name="Shape 201"/>
          <p:cNvSpPr txBox="1"/>
          <p:nvPr/>
        </p:nvSpPr>
        <p:spPr>
          <a:xfrm>
            <a:off x="3126692" y="2098372"/>
            <a:ext cx="2081399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 dirty="0"/>
              <a:t>© Anita Walz CC BY</a:t>
            </a:r>
          </a:p>
        </p:txBody>
      </p:sp>
      <p:sp>
        <p:nvSpPr>
          <p:cNvPr id="15" name="Shape 201"/>
          <p:cNvSpPr txBox="1"/>
          <p:nvPr/>
        </p:nvSpPr>
        <p:spPr>
          <a:xfrm>
            <a:off x="442475" y="2498025"/>
            <a:ext cx="2081399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00" dirty="0"/>
              <a:t>© Anita Walz CC BY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457200" y="1920475"/>
            <a:ext cx="86214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Event Capture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3D Printing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Campus Computing Connection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Upgraded Group Study Rooms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Partnership w/ Architecture Dept Library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FF0000"/>
                </a:solidFill>
              </a:rPr>
              <a:t>NCR</a:t>
            </a:r>
            <a:r>
              <a:rPr lang="en" sz="3600" b="1">
                <a:solidFill>
                  <a:srgbClr val="8E2344"/>
                </a:solidFill>
              </a:rPr>
              <a:t> - New Services and Spaces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Proactive and Reactive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920477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Historical Context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Current Strategies &amp; Tasks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Future Directions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Collaborative Efforts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457200" y="1920477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rgbClr val="3F6075"/>
              </a:buClr>
              <a:buFont typeface="Noto Symbol"/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457200" lvl="0" indent="-431800" rtl="0">
              <a:spcBef>
                <a:spcPts val="0"/>
              </a:spcBef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Organizational Structure (reporting)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Distance Librarian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Existing Relationships (library liaisons)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Reorganization &amp; Retirements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</p:txBody>
      </p:sp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Historical Context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310200" y="1792150"/>
            <a:ext cx="88338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31800" rtl="0">
              <a:spcBef>
                <a:spcPts val="0"/>
              </a:spcBef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Initiate New Face to Face Connections</a:t>
            </a:r>
          </a:p>
          <a:p>
            <a:pPr marL="457200" lvl="0" indent="-431800" rtl="0">
              <a:spcBef>
                <a:spcPts val="0"/>
              </a:spcBef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Identify Needs and Service Gaps</a:t>
            </a:r>
          </a:p>
          <a:p>
            <a:pPr marL="457200" lvl="0" indent="-431800" rtl="0">
              <a:spcBef>
                <a:spcPts val="0"/>
              </a:spcBef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Extend Services and Opportunities</a:t>
            </a:r>
          </a:p>
          <a:p>
            <a:pPr marL="457200" lvl="0" indent="-431800" rtl="0">
              <a:spcBef>
                <a:spcPts val="0"/>
              </a:spcBef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Explore Marketing/Awareness Options</a:t>
            </a:r>
          </a:p>
          <a:p>
            <a:pPr marL="457200" lvl="0" indent="-431800" rtl="0">
              <a:spcBef>
                <a:spcPts val="0"/>
              </a:spcBef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Plan Next Steps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</p:txBody>
      </p:sp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8E2344"/>
                </a:solidFill>
              </a:rPr>
              <a:t>Current Strategies (1 year plus)</a:t>
            </a:r>
          </a:p>
        </p:txBody>
      </p:sp>
      <p:sp>
        <p:nvSpPr>
          <p:cNvPr id="226" name="Shape 226"/>
          <p:cNvSpPr txBox="1"/>
          <p:nvPr/>
        </p:nvSpPr>
        <p:spPr>
          <a:xfrm>
            <a:off x="5256375" y="4737300"/>
            <a:ext cx="4154999" cy="27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800"/>
              <a:t>© Toni Lozano CC BY http://www.flickr.com/photos/quiero-un-pantano/176909201</a:t>
            </a:r>
          </a:p>
        </p:txBody>
      </p:sp>
      <p:pic>
        <p:nvPicPr>
          <p:cNvPr id="227" name="Shape 2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2975" y="3766750"/>
            <a:ext cx="1388473" cy="104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457200" y="1749000"/>
            <a:ext cx="86868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Assess Spaces and Services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Understanding Various NCR Sites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Explore &amp; Extend Services (any geography)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Persistently Expand In-Class Engagement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Communicate about Changes in Blacksburg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Current Tasks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311925" y="1920475"/>
            <a:ext cx="88320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13716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Connect, connect, connect . . 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Future Directions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Font typeface="Arial"/>
              <a:buNone/>
            </a:pPr>
            <a:endParaRPr sz="3600" b="1">
              <a:solidFill>
                <a:srgbClr val="8E2344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149700" y="1920475"/>
            <a:ext cx="9306299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Improve Communication Channels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Develop &amp; Convey a Clear Message</a:t>
            </a:r>
            <a:r>
              <a:rPr lang="en" sz="24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 (and name)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Develop a “Research Software Sandbox”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Advocate for Staff Knowledge &amp; Partnerships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Explore Outreach to Distance Faculty/Students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Create Processes &amp; Expand to Other Sites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Future Directions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Font typeface="Arial"/>
              <a:buNone/>
            </a:pPr>
            <a:endParaRPr sz="3600" b="1">
              <a:solidFill>
                <a:srgbClr val="8E2344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213875" y="1749000"/>
            <a:ext cx="88647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               </a:t>
            </a:r>
            <a:r>
              <a:rPr lang="en" sz="3000" b="1" i="1" dirty="0"/>
              <a:t>Charla Gilbert</a:t>
            </a:r>
          </a:p>
          <a:p>
            <a:pPr marL="457200" marR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Director of Planning and Branch Operations</a:t>
            </a: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1" dirty="0"/>
              <a:t>         Debbie Cash</a:t>
            </a: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                Coordinator, Northern Virginia Resource Center</a:t>
            </a: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1" dirty="0"/>
              <a:t>          Anita Walz</a:t>
            </a: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                 Assessment, Open Education &amp; Online Learning Environments Librarian</a:t>
            </a: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Introduction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345" y="1867024"/>
            <a:ext cx="732003" cy="7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344" y="3764050"/>
            <a:ext cx="883975" cy="8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9349" y="2735650"/>
            <a:ext cx="731999" cy="783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457200" y="1920475"/>
            <a:ext cx="87390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Communication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Competing Work Responsibilities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Embedded Cultural Practices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Change is Effortful &amp; Requires Mindfulness </a:t>
            </a:r>
          </a:p>
        </p:txBody>
      </p:sp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Challenges</a:t>
            </a:r>
          </a:p>
        </p:txBody>
      </p:sp>
      <p:pic>
        <p:nvPicPr>
          <p:cNvPr id="252" name="Shape 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7050" y="415850"/>
            <a:ext cx="2025899" cy="2025899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 txBox="1"/>
          <p:nvPr/>
        </p:nvSpPr>
        <p:spPr>
          <a:xfrm>
            <a:off x="5926800" y="2320850"/>
            <a:ext cx="3217199" cy="23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rPr lang="en" sz="600"/>
              <a:t> © Mykl Roventine CC BY NC </a:t>
            </a:r>
            <a:r>
              <a:rPr lang="en" sz="600" u="sng">
                <a:solidFill>
                  <a:schemeClr val="hlink"/>
                </a:solidFill>
                <a:hlinkClick r:id="rId4"/>
              </a:rPr>
              <a:t>https://www.flickr.com/photos/myklroventine/3261364899</a:t>
            </a:r>
            <a:r>
              <a:rPr lang="en"/>
              <a:t>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500">
              <a:solidFill>
                <a:srgbClr val="212124"/>
              </a:solidFill>
              <a:hlinkClick r:id="rId5"/>
            </a:endParaRP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457200" y="1749000"/>
            <a:ext cx="86868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We asked ourselves the question </a:t>
            </a:r>
          </a:p>
          <a:p>
            <a: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i="1" dirty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What are we learning?</a:t>
            </a:r>
          </a:p>
          <a:p>
            <a: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1" dirty="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 “it feels like the answers are infinite in terms of landscape, interactions &amp; impact”</a:t>
            </a: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</p:txBody>
      </p:sp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What We Are Learning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Font typeface="Arial"/>
              <a:buNone/>
            </a:pPr>
            <a:endParaRPr sz="3600" b="1">
              <a:solidFill>
                <a:srgbClr val="8E2344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457200" y="1920475"/>
            <a:ext cx="86868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Updating requires . . . </a:t>
            </a: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○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Expenses for Furniture and Equipment</a:t>
            </a: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○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Knowledge of Issues &amp; Opportunities</a:t>
            </a: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○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Creating Systems that Didn’t Exist Before</a:t>
            </a: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○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High Level of Mindfulness and Effort</a:t>
            </a: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</p:txBody>
      </p:sp>
      <p:sp>
        <p:nvSpPr>
          <p:cNvPr id="265" name="Shape 26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What We Are Learning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Font typeface="Arial"/>
              <a:buNone/>
            </a:pPr>
            <a:endParaRPr sz="3600" b="1">
              <a:solidFill>
                <a:srgbClr val="8E2344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457200" y="1920475"/>
            <a:ext cx="86868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People and Relationships are Critical</a:t>
            </a: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○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Getting New Employees Connected</a:t>
            </a: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○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Face Time </a:t>
            </a: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○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Open Communication</a:t>
            </a: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Souce Sans Pro"/>
              <a:ea typeface="Souce Sans Pro"/>
              <a:cs typeface="Souce Sans Pro"/>
              <a:sym typeface="Souce Sans Pro"/>
            </a:endParaRPr>
          </a:p>
        </p:txBody>
      </p:sp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What We Are Learning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Font typeface="Arial"/>
              <a:buNone/>
            </a:pPr>
            <a:endParaRPr sz="3600" b="1">
              <a:solidFill>
                <a:srgbClr val="8E2344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Discussion</a:t>
            </a:r>
          </a:p>
        </p:txBody>
      </p:sp>
      <p:sp>
        <p:nvSpPr>
          <p:cNvPr id="3" name="Shape 101"/>
          <p:cNvSpPr txBox="1"/>
          <p:nvPr/>
        </p:nvSpPr>
        <p:spPr>
          <a:xfrm>
            <a:off x="5715000" y="4785900"/>
            <a:ext cx="3322150" cy="30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 dirty="0"/>
              <a:t>http://creativecommons.org/licenses/by-nc-sa/3.0</a:t>
            </a:r>
          </a:p>
        </p:txBody>
      </p:sp>
      <p:pic>
        <p:nvPicPr>
          <p:cNvPr id="4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4962" y="4419158"/>
            <a:ext cx="1166750" cy="41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12164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Strategic Direction of the University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6049" y="1830449"/>
            <a:ext cx="3944350" cy="3014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329750" y="1928625"/>
            <a:ext cx="4492799" cy="296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… </a:t>
            </a:r>
            <a:r>
              <a:rPr lang="en" b="1" i="1"/>
              <a:t>leverage</a:t>
            </a:r>
            <a:r>
              <a:rPr lang="en"/>
              <a:t> networked </a:t>
            </a:r>
            <a:r>
              <a:rPr lang="en" b="1" i="1"/>
              <a:t>collaborations</a:t>
            </a:r>
            <a:r>
              <a:rPr lang="en"/>
              <a:t> internally...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… </a:t>
            </a:r>
            <a:r>
              <a:rPr lang="en" b="1" i="1"/>
              <a:t>create</a:t>
            </a:r>
            <a:r>
              <a:rPr lang="en"/>
              <a:t> and </a:t>
            </a:r>
            <a:r>
              <a:rPr lang="en" b="1" i="1"/>
              <a:t>support environments</a:t>
            </a:r>
            <a:r>
              <a:rPr lang="en"/>
              <a:t> for educational and research programs...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 … </a:t>
            </a:r>
            <a:r>
              <a:rPr lang="en" b="1" i="1"/>
              <a:t>provide infrastructure</a:t>
            </a:r>
            <a:r>
              <a:rPr lang="en"/>
              <a:t>, administrative support, and opportunities for collaboration...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 ... explore how to best </a:t>
            </a:r>
            <a:r>
              <a:rPr lang="en" b="1" i="1"/>
              <a:t>harness technology</a:t>
            </a:r>
            <a:r>
              <a:rPr lang="en"/>
              <a:t> to improve the quality of education [we] offer students... 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4646875" y="4778875"/>
            <a:ext cx="4382699" cy="19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/>
              <a:t>http://www.president.vt.edu/strategic-plan/2012-plan/2012-strategic-plan.pdf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12164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President Sands’ Vision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278050" y="1753725"/>
            <a:ext cx="4747799" cy="29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25037"/>
              </a:lnSpc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 b="1" i="1" dirty="0">
                <a:solidFill>
                  <a:schemeClr val="dk1"/>
                </a:solidFill>
              </a:rPr>
              <a:t> </a:t>
            </a:r>
          </a:p>
          <a:p>
            <a:pPr lvl="0" rtl="0">
              <a:lnSpc>
                <a:spcPct val="125037"/>
              </a:lnSpc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" sz="3200" b="1" i="1" dirty="0">
                <a:solidFill>
                  <a:schemeClr val="dk1"/>
                </a:solidFill>
              </a:rPr>
              <a:t>Discovery,</a:t>
            </a:r>
          </a:p>
          <a:p>
            <a:pPr lvl="0" rtl="0">
              <a:lnSpc>
                <a:spcPct val="125037"/>
              </a:lnSpc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" sz="3200" b="1" i="1" dirty="0">
                <a:solidFill>
                  <a:schemeClr val="dk1"/>
                </a:solidFill>
              </a:rPr>
              <a:t>		Learning &amp;	</a:t>
            </a:r>
            <a:r>
              <a:rPr lang="en" sz="3200" b="1" i="1" dirty="0" smtClean="0">
                <a:solidFill>
                  <a:schemeClr val="dk1"/>
                </a:solidFill>
              </a:rPr>
              <a:t>Engagement</a:t>
            </a:r>
            <a:endParaRPr lang="en" sz="3200" b="1" i="1" dirty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7" name="Shape 127"/>
          <p:cNvSpPr txBox="1"/>
          <p:nvPr/>
        </p:nvSpPr>
        <p:spPr>
          <a:xfrm>
            <a:off x="4779925" y="4309400"/>
            <a:ext cx="4267800" cy="76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800"/>
              <a:t>http://www.president.vt.edu/about-the-office/statements/101714-installation-speech.html</a:t>
            </a:r>
          </a:p>
          <a:p>
            <a:pPr rtl="0">
              <a:spcBef>
                <a:spcPts val="0"/>
              </a:spcBef>
              <a:buNone/>
            </a:pPr>
            <a:r>
              <a:rPr lang="en" sz="800">
                <a:hlinkClick r:id="rId3"/>
              </a:rPr>
              <a:t>https://vimeo.com</a:t>
            </a:r>
            <a:r>
              <a:rPr lang="en" sz="800"/>
              <a:t>/109597160 </a:t>
            </a:r>
          </a:p>
          <a:p>
            <a:pPr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3425" y="1893200"/>
            <a:ext cx="2444908" cy="246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1078825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Defining the Geographic Landscape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075" y="1709648"/>
            <a:ext cx="7334800" cy="32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896470" y="4821723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000" u="sng" dirty="0">
                <a:solidFill>
                  <a:schemeClr val="hlink"/>
                </a:solidFill>
                <a:hlinkClick r:id="rId4"/>
              </a:rPr>
              <a:t>http://hrapps.hr.vt.edu/orientation</a:t>
            </a:r>
            <a:r>
              <a:rPr lang="en" sz="1000" dirty="0"/>
              <a:t> </a:t>
            </a:r>
            <a:r>
              <a:rPr lang="en" sz="1000" dirty="0" smtClean="0"/>
              <a:t> </a:t>
            </a:r>
            <a:endParaRPr lang="en-US" sz="1000" dirty="0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736900"/>
            <a:ext cx="8229600" cy="950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Blacksburg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Font typeface="Arial"/>
              <a:buNone/>
            </a:pPr>
            <a:endParaRPr sz="3600" b="1">
              <a:solidFill>
                <a:srgbClr val="8E2344"/>
              </a:solidFill>
            </a:endParaRPr>
          </a:p>
        </p:txBody>
      </p:sp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1657350"/>
            <a:ext cx="1185800" cy="2388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4750" y="3222925"/>
            <a:ext cx="2096000" cy="142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4237" y="2160056"/>
            <a:ext cx="3849863" cy="230086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/>
        </p:nvSpPr>
        <p:spPr>
          <a:xfrm>
            <a:off x="2694250" y="4351900"/>
            <a:ext cx="4061100" cy="24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800"/>
              <a:t>© Chris Lawrence CC BY SA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https://www.flickr.com/photos/lordsutch/6238485771</a:t>
            </a:r>
            <a:r>
              <a:rPr lang="en" sz="800"/>
              <a:t> 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5714375" y="1348975"/>
            <a:ext cx="3197399" cy="427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Student population: ~25,000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Blacksburg population: 43,609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Montgomery Cty population: 96,207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6604750" y="4558750"/>
            <a:ext cx="2534399" cy="24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700"/>
              <a:t>© Scott Teresi CC BY SA </a:t>
            </a:r>
            <a:r>
              <a:rPr lang="en" sz="700" u="sng">
                <a:solidFill>
                  <a:schemeClr val="hlink"/>
                </a:solidFill>
                <a:hlinkClick r:id="rId7"/>
              </a:rPr>
              <a:t>https://www.flickr.com/photos/scott-teresi/3425226551</a:t>
            </a:r>
            <a:r>
              <a:rPr lang="en" sz="70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17720" y="3997957"/>
            <a:ext cx="11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/>
              <a:t>Blacksburg Transit </a:t>
            </a:r>
            <a:r>
              <a:rPr lang="en-US" sz="800" dirty="0">
                <a:hlinkClick r:id="rId8"/>
              </a:rPr>
              <a:t>http://</a:t>
            </a:r>
            <a:r>
              <a:rPr lang="en-US" sz="800" dirty="0" smtClean="0">
                <a:hlinkClick r:id="rId8"/>
              </a:rPr>
              <a:t>www.blacksburg.gov/Modules/ShowDocument.aspx?documentid=3964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692675"/>
            <a:ext cx="8229600" cy="907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National Capital Region</a:t>
            </a:r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3437" y="2875174"/>
            <a:ext cx="2552399" cy="171089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 txBox="1"/>
          <p:nvPr/>
        </p:nvSpPr>
        <p:spPr>
          <a:xfrm>
            <a:off x="3893437" y="4527150"/>
            <a:ext cx="4105499" cy="26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800" dirty="0"/>
              <a:t>© dbking CC BY </a:t>
            </a:r>
          </a:p>
          <a:p>
            <a:pPr>
              <a:spcBef>
                <a:spcPts val="0"/>
              </a:spcBef>
              <a:buNone/>
            </a:pPr>
            <a:r>
              <a:rPr lang="en" sz="600" u="sng" dirty="0">
                <a:solidFill>
                  <a:schemeClr val="hlink"/>
                </a:solidFill>
                <a:hlinkClick r:id="rId4"/>
              </a:rPr>
              <a:t>http://commons.wikimedia.org/wiki/File:Navy_Yard_Metro_station_-_baseball_crowd.jpg#/media/File:Navy_Yard_Metro_station_-_baseball_crowd.jpg</a:t>
            </a:r>
            <a:r>
              <a:rPr lang="en" sz="600" dirty="0"/>
              <a:t> </a:t>
            </a:r>
          </a:p>
        </p:txBody>
      </p:sp>
      <p:pic>
        <p:nvPicPr>
          <p:cNvPr id="153" name="Shape 1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0725" y="2004617"/>
            <a:ext cx="2416525" cy="258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/>
        </p:nvSpPr>
        <p:spPr>
          <a:xfrm>
            <a:off x="4747850" y="1497050"/>
            <a:ext cx="4105499" cy="21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D.C. Metro Area Population: 5,860,342</a:t>
            </a:r>
          </a:p>
        </p:txBody>
      </p:sp>
      <p:pic>
        <p:nvPicPr>
          <p:cNvPr id="155" name="Shape 1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7575" y="1278504"/>
            <a:ext cx="3461000" cy="345154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457200" y="4585050"/>
            <a:ext cx="3101400" cy="1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" u="sng">
                <a:solidFill>
                  <a:schemeClr val="hlink"/>
                </a:solidFill>
                <a:hlinkClick r:id="rId7"/>
              </a:rPr>
              <a:t>http://ncr.vt.edu/Locations</a:t>
            </a:r>
            <a:r>
              <a:rPr lang="en" sz="80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70236" y="4603852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/>
              <a:t>Golbez</a:t>
            </a:r>
            <a:r>
              <a:rPr lang="en-US" sz="800" dirty="0"/>
              <a:t> CC BY SA </a:t>
            </a:r>
            <a:r>
              <a:rPr lang="en-US" sz="600" dirty="0"/>
              <a:t>http://commons.wikimedia.org/wiki/File:Washington_DC_metro_map.png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1293018"/>
            <a:ext cx="7772400" cy="3393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2025" y="1905101"/>
            <a:ext cx="2110274" cy="1384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0875" y="328625"/>
            <a:ext cx="2962224" cy="1974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32025" y="3398988"/>
            <a:ext cx="2110275" cy="1402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2025" y="196500"/>
            <a:ext cx="2110275" cy="1539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6725" y="996025"/>
            <a:ext cx="2420299" cy="181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26151" y="2452169"/>
            <a:ext cx="2730787" cy="2309799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 txBox="1"/>
          <p:nvPr/>
        </p:nvSpPr>
        <p:spPr>
          <a:xfrm>
            <a:off x="207525" y="4846525"/>
            <a:ext cx="3081599" cy="19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" dirty="0"/>
              <a:t>Source</a:t>
            </a:r>
            <a:r>
              <a:rPr lang="en" sz="600" dirty="0" smtClean="0"/>
              <a:t>: University Relations </a:t>
            </a:r>
            <a:r>
              <a:rPr lang="en" sz="600" u="sng" dirty="0">
                <a:solidFill>
                  <a:schemeClr val="hlink"/>
                </a:solidFill>
                <a:hlinkClick r:id="rId9"/>
              </a:rPr>
              <a:t>http://ncr.vt.edu/Locations</a:t>
            </a:r>
          </a:p>
        </p:txBody>
      </p:sp>
      <p:pic>
        <p:nvPicPr>
          <p:cNvPr id="169" name="Shape 16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5800" y="3015300"/>
            <a:ext cx="2516324" cy="16710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457200" y="1920477"/>
            <a:ext cx="8229600" cy="339447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History of the National Virginia Center (1969 &amp; forward) 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Existing Services and Spaces - Virtually and physically - all campus locations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ce Sans Pro"/>
              <a:buChar char="●"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New Services and Spaces - Proactive  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F6075"/>
              </a:buClr>
              <a:buSzPct val="100000"/>
              <a:buFont typeface="Noto Symbol"/>
              <a:buNone/>
            </a:pPr>
            <a:r>
              <a:rPr lang="en" sz="3200">
                <a:solidFill>
                  <a:schemeClr val="dk1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  	vs. Reactive 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2344"/>
              </a:buClr>
              <a:buSzPct val="25000"/>
              <a:buFont typeface="Arial"/>
              <a:buNone/>
            </a:pPr>
            <a:r>
              <a:rPr lang="en" sz="3600" b="1">
                <a:solidFill>
                  <a:srgbClr val="8E2344"/>
                </a:solidFill>
              </a:rPr>
              <a:t>The Northern Virginia Center (NVC)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833</Words>
  <Application>Microsoft Office PowerPoint</Application>
  <PresentationFormat>On-screen Show (16:9)</PresentationFormat>
  <Paragraphs>181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simple-light</vt:lpstr>
      <vt:lpstr>Virginia Tech-Branding Update022206</vt:lpstr>
      <vt:lpstr>PowerPoint Presentation</vt:lpstr>
      <vt:lpstr>Introduction</vt:lpstr>
      <vt:lpstr>Strategic Direction of the University</vt:lpstr>
      <vt:lpstr>President Sands’ Vision</vt:lpstr>
      <vt:lpstr>Defining the Geographic Landscape</vt:lpstr>
      <vt:lpstr>Blacksburg </vt:lpstr>
      <vt:lpstr>National Capital Region</vt:lpstr>
      <vt:lpstr>PowerPoint Presentation</vt:lpstr>
      <vt:lpstr>The Northern Virginia Center (NVC)</vt:lpstr>
      <vt:lpstr>NVC - History of the Center</vt:lpstr>
      <vt:lpstr>NVC - Existing Services and Spaces</vt:lpstr>
      <vt:lpstr>PowerPoint Presentation</vt:lpstr>
      <vt:lpstr>NCR - New Services and Spaces Proactive and Reactive</vt:lpstr>
      <vt:lpstr>Collaborative Efforts</vt:lpstr>
      <vt:lpstr>Historical Context</vt:lpstr>
      <vt:lpstr>Current Strategies (1 year plus)</vt:lpstr>
      <vt:lpstr>Current Tasks</vt:lpstr>
      <vt:lpstr>Future Directions </vt:lpstr>
      <vt:lpstr>Future Directions </vt:lpstr>
      <vt:lpstr>Challenges</vt:lpstr>
      <vt:lpstr>What We Are Learning </vt:lpstr>
      <vt:lpstr>What We Are Learning </vt:lpstr>
      <vt:lpstr>What We Are Learning 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Anita Walz</dc:creator>
  <cp:lastModifiedBy>Anita Walz</cp:lastModifiedBy>
  <cp:revision>8</cp:revision>
  <dcterms:modified xsi:type="dcterms:W3CDTF">2015-05-19T19:45:27Z</dcterms:modified>
</cp:coreProperties>
</file>