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Lexend Deca"/>
      <p:regular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3291DC2-194C-4220-A4AE-69EFFB952D4C}">
  <a:tblStyle styleId="{73291DC2-194C-4220-A4AE-69EFFB952D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LexendDeca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d388de79bd_0_4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d388de79b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d388de79bd_0_5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d388de79bd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bbe7eb74df_0_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bbe7eb74df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d388de79bd_0_1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d388de79b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d388de79bd_0_6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d388de79bd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bce1f1f971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bce1f1f97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d04bbc2be2_3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d04bbc2be2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ed75ccf_0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ed75ccf_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be7eb74df_0_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be7eb74d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388de79bd_0_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d388de79b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bbe7eb74df_0_1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bbe7eb74d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d0063fd345_0_1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d0063fd34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d388de79bd_0_4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d388de79bd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388de79bd_0_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388de79b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d04bbc2be2_1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d04bbc2be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25"/>
            <a:ext cx="914395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1991825"/>
            <a:ext cx="45390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· Big circuit">
  <p:cSld name="BLANK_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_1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/>
          <p:nvPr>
            <p:ph type="ctrTitle"/>
          </p:nvPr>
        </p:nvSpPr>
        <p:spPr>
          <a:xfrm>
            <a:off x="685800" y="1659550"/>
            <a:ext cx="42639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685800" y="2916254"/>
            <a:ext cx="4263900" cy="78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/>
          <p:nvPr/>
        </p:nvSpPr>
        <p:spPr>
          <a:xfrm>
            <a:off x="42525" y="42525"/>
            <a:ext cx="2000100" cy="2000100"/>
          </a:xfrm>
          <a:prstGeom prst="ellipse">
            <a:avLst/>
          </a:prstGeom>
          <a:gradFill>
            <a:gsLst>
              <a:gs pos="0">
                <a:srgbClr val="00FFFF">
                  <a:alpha val="54117"/>
                </a:srgbClr>
              </a:gs>
              <a:gs pos="73000">
                <a:srgbClr val="00FFFF">
                  <a:alpha val="0"/>
                </a:srgbClr>
              </a:gs>
              <a:gs pos="100000">
                <a:srgbClr val="00FFFF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1343850" y="866400"/>
            <a:ext cx="4185600" cy="36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Font typeface="Lexend Deca"/>
              <a:buChar char="⬡"/>
              <a:defRPr sz="3000">
                <a:latin typeface="Lexend Deca"/>
                <a:ea typeface="Lexend Deca"/>
                <a:cs typeface="Lexend Deca"/>
                <a:sym typeface="Lexend Deca"/>
              </a:defRPr>
            </a:lvl1pPr>
            <a:lvl2pPr indent="-419100" lvl="1" marL="914400" rtl="0">
              <a:spcBef>
                <a:spcPts val="0"/>
              </a:spcBef>
              <a:spcAft>
                <a:spcPts val="0"/>
              </a:spcAft>
              <a:buSzPts val="3000"/>
              <a:buFont typeface="Lexend Deca"/>
              <a:buChar char="∙"/>
              <a:defRPr sz="3000">
                <a:latin typeface="Lexend Deca"/>
                <a:ea typeface="Lexend Deca"/>
                <a:cs typeface="Lexend Deca"/>
                <a:sym typeface="Lexend Deca"/>
              </a:defRPr>
            </a:lvl2pPr>
            <a:lvl3pPr indent="-419100" lvl="2" marL="1371600" rtl="0">
              <a:spcBef>
                <a:spcPts val="0"/>
              </a:spcBef>
              <a:spcAft>
                <a:spcPts val="0"/>
              </a:spcAft>
              <a:buSzPts val="3000"/>
              <a:buFont typeface="Lexend Deca"/>
              <a:buChar char="∙"/>
              <a:defRPr sz="3000">
                <a:latin typeface="Lexend Deca"/>
                <a:ea typeface="Lexend Deca"/>
                <a:cs typeface="Lexend Deca"/>
                <a:sym typeface="Lexend Deca"/>
              </a:defRPr>
            </a:lvl3pPr>
            <a:lvl4pPr indent="-419100" lvl="3" marL="1828800" rtl="0">
              <a:spcBef>
                <a:spcPts val="0"/>
              </a:spcBef>
              <a:spcAft>
                <a:spcPts val="0"/>
              </a:spcAft>
              <a:buSzPts val="3000"/>
              <a:buFont typeface="Lexend Deca"/>
              <a:buChar char="●"/>
              <a:defRPr sz="3000">
                <a:latin typeface="Lexend Deca"/>
                <a:ea typeface="Lexend Deca"/>
                <a:cs typeface="Lexend Deca"/>
                <a:sym typeface="Lexend Deca"/>
              </a:defRPr>
            </a:lvl4pPr>
            <a:lvl5pPr indent="-419100" lvl="4" marL="2286000" rtl="0">
              <a:spcBef>
                <a:spcPts val="0"/>
              </a:spcBef>
              <a:spcAft>
                <a:spcPts val="0"/>
              </a:spcAft>
              <a:buSzPts val="3000"/>
              <a:buFont typeface="Lexend Deca"/>
              <a:buChar char="○"/>
              <a:defRPr sz="3000">
                <a:latin typeface="Lexend Deca"/>
                <a:ea typeface="Lexend Deca"/>
                <a:cs typeface="Lexend Deca"/>
                <a:sym typeface="Lexend Deca"/>
              </a:defRPr>
            </a:lvl5pPr>
            <a:lvl6pPr indent="-419100" lvl="5" marL="2743200" rtl="0">
              <a:spcBef>
                <a:spcPts val="0"/>
              </a:spcBef>
              <a:spcAft>
                <a:spcPts val="0"/>
              </a:spcAft>
              <a:buSzPts val="3000"/>
              <a:buFont typeface="Lexend Deca"/>
              <a:buChar char="■"/>
              <a:defRPr sz="3000">
                <a:latin typeface="Lexend Deca"/>
                <a:ea typeface="Lexend Deca"/>
                <a:cs typeface="Lexend Deca"/>
                <a:sym typeface="Lexend Deca"/>
              </a:defRPr>
            </a:lvl6pPr>
            <a:lvl7pPr indent="-419100" lvl="6" marL="3200400" rtl="0">
              <a:spcBef>
                <a:spcPts val="0"/>
              </a:spcBef>
              <a:spcAft>
                <a:spcPts val="0"/>
              </a:spcAft>
              <a:buSzPts val="3000"/>
              <a:buFont typeface="Lexend Deca"/>
              <a:buChar char="●"/>
              <a:defRPr sz="3000">
                <a:latin typeface="Lexend Deca"/>
                <a:ea typeface="Lexend Deca"/>
                <a:cs typeface="Lexend Deca"/>
                <a:sym typeface="Lexend Deca"/>
              </a:defRPr>
            </a:lvl7pPr>
            <a:lvl8pPr indent="-419100" lvl="7" marL="3657600" rtl="0">
              <a:spcBef>
                <a:spcPts val="0"/>
              </a:spcBef>
              <a:spcAft>
                <a:spcPts val="0"/>
              </a:spcAft>
              <a:buSzPts val="3000"/>
              <a:buFont typeface="Lexend Deca"/>
              <a:buChar char="○"/>
              <a:defRPr sz="3000">
                <a:latin typeface="Lexend Deca"/>
                <a:ea typeface="Lexend Deca"/>
                <a:cs typeface="Lexend Deca"/>
                <a:sym typeface="Lexend Deca"/>
              </a:defRPr>
            </a:lvl8pPr>
            <a:lvl9pPr indent="-419100" lvl="8" marL="4114800">
              <a:spcBef>
                <a:spcPts val="0"/>
              </a:spcBef>
              <a:spcAft>
                <a:spcPts val="0"/>
              </a:spcAft>
              <a:buSzPts val="3000"/>
              <a:buFont typeface="Lexend Deca"/>
              <a:buChar char="■"/>
              <a:defRPr sz="3000"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/>
        </p:txBody>
      </p:sp>
      <p:sp>
        <p:nvSpPr>
          <p:cNvPr id="20" name="Google Shape;20;p4"/>
          <p:cNvSpPr txBox="1"/>
          <p:nvPr/>
        </p:nvSpPr>
        <p:spPr>
          <a:xfrm>
            <a:off x="826414" y="656117"/>
            <a:ext cx="6138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“</a:t>
            </a:r>
            <a:endParaRPr sz="7200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5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80550" y="1352550"/>
            <a:ext cx="6014400" cy="31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SzPts val="2400"/>
              <a:buChar char="⬡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∙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∙"/>
              <a:defRPr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" type="body"/>
          </p:nvPr>
        </p:nvSpPr>
        <p:spPr>
          <a:xfrm>
            <a:off x="580550" y="1352550"/>
            <a:ext cx="2841000" cy="315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⬡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∙"/>
              <a:defRPr sz="2000"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∙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31" name="Google Shape;31;p6"/>
          <p:cNvSpPr txBox="1"/>
          <p:nvPr>
            <p:ph idx="2" type="body"/>
          </p:nvPr>
        </p:nvSpPr>
        <p:spPr>
          <a:xfrm>
            <a:off x="3753943" y="1352550"/>
            <a:ext cx="2841000" cy="315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⬡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∙"/>
              <a:defRPr sz="2000"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∙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/>
          <p:nvPr>
            <p:ph type="title"/>
          </p:nvPr>
        </p:nvSpPr>
        <p:spPr>
          <a:xfrm>
            <a:off x="580550" y="205975"/>
            <a:ext cx="64056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580550" y="1352550"/>
            <a:ext cx="2005800" cy="320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⬡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7" name="Google Shape;37;p7"/>
          <p:cNvSpPr txBox="1"/>
          <p:nvPr>
            <p:ph idx="2" type="body"/>
          </p:nvPr>
        </p:nvSpPr>
        <p:spPr>
          <a:xfrm>
            <a:off x="2780447" y="1352550"/>
            <a:ext cx="2005800" cy="320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⬡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8" name="Google Shape;38;p7"/>
          <p:cNvSpPr txBox="1"/>
          <p:nvPr>
            <p:ph idx="3" type="body"/>
          </p:nvPr>
        </p:nvSpPr>
        <p:spPr>
          <a:xfrm>
            <a:off x="4980344" y="1352550"/>
            <a:ext cx="2005800" cy="3202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⬡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8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9"/>
          <p:cNvSpPr txBox="1"/>
          <p:nvPr>
            <p:ph idx="1" type="body"/>
          </p:nvPr>
        </p:nvSpPr>
        <p:spPr>
          <a:xfrm>
            <a:off x="580550" y="4406300"/>
            <a:ext cx="6135900" cy="519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· Small circuit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rgbClr val="7C9BCE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Font typeface="Lexend Deca"/>
              <a:buNone/>
              <a:defRPr b="1" sz="3200">
                <a:latin typeface="Lexend Deca"/>
                <a:ea typeface="Lexend Deca"/>
                <a:cs typeface="Lexend Deca"/>
                <a:sym typeface="Lexend De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b="1" sz="32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b="1" sz="32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b="1" sz="32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b="1" sz="32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b="1" sz="32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b="1" sz="32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b="1" sz="32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exend Deca"/>
              <a:buNone/>
              <a:defRPr b="1" sz="32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80550" y="1352550"/>
            <a:ext cx="6014400" cy="3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Muli"/>
              <a:buChar char="⬡"/>
              <a:defRPr sz="2400">
                <a:latin typeface="Muli"/>
                <a:ea typeface="Muli"/>
                <a:cs typeface="Muli"/>
                <a:sym typeface="Muli"/>
              </a:defRPr>
            </a:lvl1pPr>
            <a:lvl2pPr indent="-3810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"/>
              <a:buChar char="∙"/>
              <a:defRPr sz="2400">
                <a:latin typeface="Muli"/>
                <a:ea typeface="Muli"/>
                <a:cs typeface="Muli"/>
                <a:sym typeface="Muli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"/>
              <a:buChar char="∙"/>
              <a:defRPr sz="2400">
                <a:latin typeface="Muli"/>
                <a:ea typeface="Muli"/>
                <a:cs typeface="Muli"/>
                <a:sym typeface="Muli"/>
              </a:defRPr>
            </a:lvl3pPr>
            <a:lvl4pPr indent="-3810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"/>
              <a:buChar char="●"/>
              <a:defRPr sz="2400">
                <a:latin typeface="Muli"/>
                <a:ea typeface="Muli"/>
                <a:cs typeface="Muli"/>
                <a:sym typeface="Muli"/>
              </a:defRPr>
            </a:lvl4pPr>
            <a:lvl5pPr indent="-3810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"/>
              <a:buChar char="○"/>
              <a:defRPr sz="2400">
                <a:latin typeface="Muli"/>
                <a:ea typeface="Muli"/>
                <a:cs typeface="Muli"/>
                <a:sym typeface="Muli"/>
              </a:defRPr>
            </a:lvl5pPr>
            <a:lvl6pPr indent="-3810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"/>
              <a:buChar char="■"/>
              <a:defRPr sz="2400">
                <a:latin typeface="Muli"/>
                <a:ea typeface="Muli"/>
                <a:cs typeface="Muli"/>
                <a:sym typeface="Muli"/>
              </a:defRPr>
            </a:lvl6pPr>
            <a:lvl7pPr indent="-3810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"/>
              <a:buChar char="●"/>
              <a:defRPr sz="2400">
                <a:latin typeface="Muli"/>
                <a:ea typeface="Muli"/>
                <a:cs typeface="Muli"/>
                <a:sym typeface="Muli"/>
              </a:defRPr>
            </a:lvl7pPr>
            <a:lvl8pPr indent="-3810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"/>
              <a:buChar char="○"/>
              <a:defRPr sz="2400">
                <a:latin typeface="Muli"/>
                <a:ea typeface="Muli"/>
                <a:cs typeface="Muli"/>
                <a:sym typeface="Muli"/>
              </a:defRPr>
            </a:lvl8pPr>
            <a:lvl9pPr indent="-3810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"/>
              <a:buChar char="■"/>
              <a:defRPr sz="2400"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image" Target="../media/image19.png"/><Relationship Id="rId5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7.png"/><Relationship Id="rId9" Type="http://schemas.openxmlformats.org/officeDocument/2006/relationships/image" Target="../media/image12.png"/><Relationship Id="rId5" Type="http://schemas.openxmlformats.org/officeDocument/2006/relationships/image" Target="../media/image11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Relationship Id="rId4" Type="http://schemas.openxmlformats.org/officeDocument/2006/relationships/image" Target="../media/image19.png"/><Relationship Id="rId5" Type="http://schemas.openxmlformats.org/officeDocument/2006/relationships/image" Target="../media/image2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7.png"/><Relationship Id="rId9" Type="http://schemas.openxmlformats.org/officeDocument/2006/relationships/image" Target="../media/image12.png"/><Relationship Id="rId5" Type="http://schemas.openxmlformats.org/officeDocument/2006/relationships/image" Target="../media/image11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>
            <p:ph type="ctrTitle"/>
          </p:nvPr>
        </p:nvSpPr>
        <p:spPr>
          <a:xfrm>
            <a:off x="213125" y="1922850"/>
            <a:ext cx="43500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CONTAINER CLUSTER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4475" y="1050906"/>
            <a:ext cx="1782850" cy="203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1889" y="1339849"/>
            <a:ext cx="662500" cy="72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93770" y="884611"/>
            <a:ext cx="482075" cy="52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21692" y="4034576"/>
            <a:ext cx="586165" cy="68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404399" y="3624439"/>
            <a:ext cx="321850" cy="44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664593" y="3757882"/>
            <a:ext cx="321850" cy="4484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3"/>
          <p:cNvSpPr txBox="1"/>
          <p:nvPr>
            <p:ph type="ctrTitle"/>
          </p:nvPr>
        </p:nvSpPr>
        <p:spPr>
          <a:xfrm>
            <a:off x="76200" y="-154350"/>
            <a:ext cx="90678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500"/>
              <a:t>CS 4624 Multimedia, Hypertext, and Information Access</a:t>
            </a:r>
            <a:endParaRPr b="0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000"/>
              <a:t>Professor Edward A. Fox | Virginia Tech, Blacksburg 24061</a:t>
            </a:r>
            <a:endParaRPr b="0" sz="2000"/>
          </a:p>
        </p:txBody>
      </p:sp>
      <p:sp>
        <p:nvSpPr>
          <p:cNvPr id="68" name="Google Shape;68;p13"/>
          <p:cNvSpPr txBox="1"/>
          <p:nvPr>
            <p:ph type="ctrTitle"/>
          </p:nvPr>
        </p:nvSpPr>
        <p:spPr>
          <a:xfrm>
            <a:off x="76200" y="4339375"/>
            <a:ext cx="72903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300"/>
              <a:t>Casey Haney • Ashutosh Pant</a:t>
            </a:r>
            <a:endParaRPr b="0"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300"/>
              <a:t>Camellia Pastore • Bethlehem Teshome</a:t>
            </a:r>
            <a:endParaRPr b="0"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/>
          </a:p>
        </p:txBody>
      </p:sp>
      <p:sp>
        <p:nvSpPr>
          <p:cNvPr id="69" name="Google Shape;69;p13"/>
          <p:cNvSpPr txBox="1"/>
          <p:nvPr/>
        </p:nvSpPr>
        <p:spPr>
          <a:xfrm>
            <a:off x="0" y="801050"/>
            <a:ext cx="2324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latin typeface="Muli"/>
                <a:ea typeface="Muli"/>
                <a:cs typeface="Muli"/>
                <a:sym typeface="Muli"/>
              </a:rPr>
              <a:t>May 13, 2021</a:t>
            </a:r>
            <a:endParaRPr b="1" sz="2300"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Small Changes</a:t>
            </a:r>
            <a:endParaRPr/>
          </a:p>
        </p:txBody>
      </p:sp>
      <p:sp>
        <p:nvSpPr>
          <p:cNvPr id="158" name="Google Shape;158;p22"/>
          <p:cNvSpPr txBox="1"/>
          <p:nvPr>
            <p:ph idx="1" type="body"/>
          </p:nvPr>
        </p:nvSpPr>
        <p:spPr>
          <a:xfrm>
            <a:off x="580550" y="1352550"/>
            <a:ext cx="6014400" cy="100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Additional changes to suit user needs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Application error debugging</a:t>
            </a:r>
            <a:endParaRPr/>
          </a:p>
        </p:txBody>
      </p:sp>
      <p:sp>
        <p:nvSpPr>
          <p:cNvPr id="159" name="Google Shape;159;p22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0" name="Google Shape;160;p22"/>
          <p:cNvPicPr preferRelativeResize="0"/>
          <p:nvPr/>
        </p:nvPicPr>
        <p:blipFill rotWithShape="1">
          <a:blip r:embed="rId3">
            <a:alphaModFix/>
          </a:blip>
          <a:srcRect b="3016" l="0" r="0" t="0"/>
          <a:stretch/>
        </p:blipFill>
        <p:spPr>
          <a:xfrm>
            <a:off x="949638" y="2743300"/>
            <a:ext cx="7244726" cy="159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“Dangling Containers”</a:t>
            </a:r>
            <a:endParaRPr/>
          </a:p>
        </p:txBody>
      </p:sp>
      <p:sp>
        <p:nvSpPr>
          <p:cNvPr id="166" name="Google Shape;166;p23"/>
          <p:cNvSpPr txBox="1"/>
          <p:nvPr>
            <p:ph idx="1" type="body"/>
          </p:nvPr>
        </p:nvSpPr>
        <p:spPr>
          <a:xfrm>
            <a:off x="580550" y="1352550"/>
            <a:ext cx="6813300" cy="31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Many containers stuck in CrashLoopBackOff error states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Most errors come from containers exiting incorrectly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Must be fixed on the application level</a:t>
            </a:r>
            <a:endParaRPr/>
          </a:p>
        </p:txBody>
      </p:sp>
      <p:sp>
        <p:nvSpPr>
          <p:cNvPr id="167" name="Google Shape;167;p23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8" name="Google Shape;168;p23"/>
          <p:cNvPicPr preferRelativeResize="0"/>
          <p:nvPr/>
        </p:nvPicPr>
        <p:blipFill rotWithShape="1">
          <a:blip r:embed="rId3">
            <a:alphaModFix/>
          </a:blip>
          <a:srcRect b="17258" l="35815" r="40248" t="12526"/>
          <a:stretch/>
        </p:blipFill>
        <p:spPr>
          <a:xfrm>
            <a:off x="7272250" y="902850"/>
            <a:ext cx="1641550" cy="3611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 txBox="1"/>
          <p:nvPr>
            <p:ph type="ctrTitle"/>
          </p:nvPr>
        </p:nvSpPr>
        <p:spPr>
          <a:xfrm>
            <a:off x="685800" y="1659550"/>
            <a:ext cx="42639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r>
              <a:rPr lang="en"/>
              <a:t>.</a:t>
            </a:r>
            <a:r>
              <a:rPr b="0" i="1" lang="en"/>
              <a:t> ASSESSMENT OF WORK</a:t>
            </a:r>
            <a:endParaRPr b="0" i="1"/>
          </a:p>
        </p:txBody>
      </p:sp>
      <p:pic>
        <p:nvPicPr>
          <p:cNvPr id="174" name="Google Shape;17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2705" y="2045304"/>
            <a:ext cx="2219340" cy="115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0680" y="2449022"/>
            <a:ext cx="145275" cy="42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36726" y="1237502"/>
            <a:ext cx="1032700" cy="120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82" name="Google Shape;182;p25"/>
          <p:cNvGraphicFramePr/>
          <p:nvPr/>
        </p:nvGraphicFramePr>
        <p:xfrm>
          <a:off x="-88550" y="11215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{73291DC2-194C-4220-A4AE-69EFFB952D4C}</a:tableStyleId>
              </a:tblPr>
              <a:tblGrid>
                <a:gridCol w="2475100"/>
                <a:gridCol w="1941000"/>
                <a:gridCol w="2208050"/>
                <a:gridCol w="2208050"/>
              </a:tblGrid>
              <a:tr h="483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Excellent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Average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Poor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34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Teamwork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34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Documentation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34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Objective completion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34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Quality of Work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34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Timeline Adherence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Major Takeaways</a:t>
            </a:r>
            <a:endParaRPr/>
          </a:p>
        </p:txBody>
      </p:sp>
      <p:sp>
        <p:nvSpPr>
          <p:cNvPr id="188" name="Google Shape;188;p26"/>
          <p:cNvSpPr txBox="1"/>
          <p:nvPr>
            <p:ph idx="1" type="body"/>
          </p:nvPr>
        </p:nvSpPr>
        <p:spPr>
          <a:xfrm>
            <a:off x="580550" y="1352550"/>
            <a:ext cx="6470400" cy="31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Learning new technology quickly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Resource utilization 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Kubernetes debugging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Problem scope assessment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Networking with professionals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Delegation of tasks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Support for teammates</a:t>
            </a:r>
            <a:endParaRPr/>
          </a:p>
        </p:txBody>
      </p:sp>
      <p:sp>
        <p:nvSpPr>
          <p:cNvPr id="189" name="Google Shape;189;p26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0" name="Google Shape;190;p26"/>
          <p:cNvPicPr preferRelativeResize="0"/>
          <p:nvPr/>
        </p:nvPicPr>
        <p:blipFill rotWithShape="1">
          <a:blip r:embed="rId3">
            <a:alphaModFix/>
          </a:blip>
          <a:srcRect b="12234" l="0" r="0" t="0"/>
          <a:stretch/>
        </p:blipFill>
        <p:spPr>
          <a:xfrm>
            <a:off x="5420975" y="1937625"/>
            <a:ext cx="3506825" cy="240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to:</a:t>
            </a:r>
            <a:endParaRPr/>
          </a:p>
        </p:txBody>
      </p:sp>
      <p:sp>
        <p:nvSpPr>
          <p:cNvPr id="196" name="Google Shape;196;p27"/>
          <p:cNvSpPr txBox="1"/>
          <p:nvPr>
            <p:ph idx="1" type="body"/>
          </p:nvPr>
        </p:nvSpPr>
        <p:spPr>
          <a:xfrm>
            <a:off x="580550" y="1352550"/>
            <a:ext cx="6014400" cy="31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Prashant Chandrasekar</a:t>
            </a:r>
            <a:endParaRPr sz="1700"/>
          </a:p>
          <a:p>
            <a:pPr indent="0" lvl="0" marL="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Ola Karajeh</a:t>
            </a:r>
            <a:endParaRPr sz="1700"/>
          </a:p>
          <a:p>
            <a:pPr indent="0" lvl="0" marL="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Edward Fox</a:t>
            </a:r>
            <a:endParaRPr sz="1700"/>
          </a:p>
          <a:p>
            <a:pPr indent="0" lvl="0" marL="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Xinyue Wang</a:t>
            </a:r>
            <a:endParaRPr sz="1700"/>
          </a:p>
          <a:p>
            <a:pPr indent="0" lvl="0" marL="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&amp; the amazing VT Tech Staff!</a:t>
            </a:r>
            <a:endParaRPr sz="1700"/>
          </a:p>
          <a:p>
            <a:pPr indent="0" lvl="0" marL="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197" name="Google Shape;197;p27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03" name="Google Shape;203;p28"/>
          <p:cNvSpPr txBox="1"/>
          <p:nvPr>
            <p:ph idx="1" type="body"/>
          </p:nvPr>
        </p:nvSpPr>
        <p:spPr>
          <a:xfrm>
            <a:off x="580550" y="1352550"/>
            <a:ext cx="7809300" cy="31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Docker Inc. Why Docker? Docker, 2020. [Online]. Available:https://www.docker.com/why-docker. [Accessed: 15-Apr-2021].</a:t>
            </a:r>
            <a:endParaRPr sz="17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VMware Inc. Kubernetes Cluster. VMware Inc., 2021. [Online]. Available:https://www.vmware.com/topics/glossary/content/kubernetes-cluster. [Accessed: 16-Apr-2021].</a:t>
            </a:r>
            <a:endParaRPr sz="17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The Kubernetes Authors. Production-Grade Container Orchestration. The Linux Foundation, 2021. [Online]. Available:https://kubernetes.io/. [Accessed: 15-Apr-2021].</a:t>
            </a:r>
            <a:endParaRPr sz="17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R. Osnat. A brief history of containers: From the 1970s till now. Container, Serverless&amp; Cloud Native Application Security. [Online]. Available:https://blog.aquasec.com/a-brief-history-of-containers-from-1970s-chroot-to-docker-2016</a:t>
            </a:r>
            <a:endParaRPr sz="1700"/>
          </a:p>
        </p:txBody>
      </p:sp>
      <p:sp>
        <p:nvSpPr>
          <p:cNvPr id="204" name="Google Shape;204;p28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9"/>
          <p:cNvSpPr txBox="1"/>
          <p:nvPr>
            <p:ph idx="4294967295" type="ctrTitle"/>
          </p:nvPr>
        </p:nvSpPr>
        <p:spPr>
          <a:xfrm>
            <a:off x="685800" y="1341750"/>
            <a:ext cx="3617400" cy="928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Thank you for listening</a:t>
            </a:r>
            <a:endParaRPr sz="4000"/>
          </a:p>
        </p:txBody>
      </p:sp>
      <p:sp>
        <p:nvSpPr>
          <p:cNvPr id="210" name="Google Shape;210;p29"/>
          <p:cNvSpPr txBox="1"/>
          <p:nvPr>
            <p:ph idx="4294967295" type="subTitle"/>
          </p:nvPr>
        </p:nvSpPr>
        <p:spPr>
          <a:xfrm>
            <a:off x="685800" y="2302047"/>
            <a:ext cx="3617400" cy="149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Any questions?</a:t>
            </a:r>
            <a:endParaRPr b="1" i="1" sz="1800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11" name="Google Shape;21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4900" y="2681025"/>
            <a:ext cx="3171324" cy="188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9489" y="1884455"/>
            <a:ext cx="548700" cy="1597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2814" y="2253055"/>
            <a:ext cx="548700" cy="1597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1514" y="1884455"/>
            <a:ext cx="548700" cy="1597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97639" y="2024855"/>
            <a:ext cx="548700" cy="15977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6" name="Google Shape;216;p29"/>
          <p:cNvGrpSpPr/>
          <p:nvPr/>
        </p:nvGrpSpPr>
        <p:grpSpPr>
          <a:xfrm>
            <a:off x="5292836" y="1439549"/>
            <a:ext cx="548678" cy="585300"/>
            <a:chOff x="8770051" y="937343"/>
            <a:chExt cx="744273" cy="793950"/>
          </a:xfrm>
        </p:grpSpPr>
        <p:sp>
          <p:nvSpPr>
            <p:cNvPr id="217" name="Google Shape;217;p29"/>
            <p:cNvSpPr/>
            <p:nvPr/>
          </p:nvSpPr>
          <p:spPr>
            <a:xfrm>
              <a:off x="8968558" y="1402926"/>
              <a:ext cx="348361" cy="98539"/>
            </a:xfrm>
            <a:custGeom>
              <a:rect b="b" l="l" r="r" t="t"/>
              <a:pathLst>
                <a:path extrusionOk="0" h="492696" w="1741804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29"/>
            <p:cNvSpPr/>
            <p:nvPr/>
          </p:nvSpPr>
          <p:spPr>
            <a:xfrm>
              <a:off x="8960465" y="1079360"/>
              <a:ext cx="362496" cy="102351"/>
            </a:xfrm>
            <a:custGeom>
              <a:rect b="b" l="l" r="r" t="t"/>
              <a:pathLst>
                <a:path extrusionOk="0" h="511754" w="181248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219;p29"/>
            <p:cNvSpPr/>
            <p:nvPr/>
          </p:nvSpPr>
          <p:spPr>
            <a:xfrm>
              <a:off x="8930121" y="1189758"/>
              <a:ext cx="422643" cy="98539"/>
            </a:xfrm>
            <a:custGeom>
              <a:rect b="b" l="l" r="r" t="t"/>
              <a:pathLst>
                <a:path extrusionOk="0" h="492696" w="2113216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29"/>
            <p:cNvSpPr/>
            <p:nvPr/>
          </p:nvSpPr>
          <p:spPr>
            <a:xfrm>
              <a:off x="8930847" y="1296342"/>
              <a:ext cx="421894" cy="98539"/>
            </a:xfrm>
            <a:custGeom>
              <a:rect b="b" l="l" r="r" t="t"/>
              <a:pathLst>
                <a:path extrusionOk="0" h="492696" w="2109469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29"/>
            <p:cNvSpPr/>
            <p:nvPr/>
          </p:nvSpPr>
          <p:spPr>
            <a:xfrm>
              <a:off x="9031006" y="1509510"/>
              <a:ext cx="223837" cy="102349"/>
            </a:xfrm>
            <a:custGeom>
              <a:rect b="b" l="l" r="r" t="t"/>
              <a:pathLst>
                <a:path extrusionOk="0" h="511746" w="1119187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22" name="Google Shape;222;p29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223" name="Google Shape;223;p2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rect b="b" l="l" r="r" t="t"/>
                <a:pathLst>
                  <a:path extrusionOk="0" h="132" w="133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224;p2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225;p2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rect b="b" l="l" r="r" t="t"/>
                <a:pathLst>
                  <a:path extrusionOk="0" h="132" w="133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" name="Google Shape;226;p2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rect b="b" l="l" r="r" t="t"/>
                <a:pathLst>
                  <a:path extrusionOk="0" h="131" w="133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Google Shape;227;p2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8" name="Google Shape;228;p2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rect b="b" l="l" r="r" t="t"/>
                <a:pathLst>
                  <a:path extrusionOk="0" h="131" w="132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Google Shape;229;p2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rect b="b" l="l" r="r" t="t"/>
                <a:pathLst>
                  <a:path extrusionOk="0" h="175" w="21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0" name="Google Shape;230;p2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rect b="b" l="l" r="r" t="t"/>
                <a:pathLst>
                  <a:path extrusionOk="0" h="45" w="31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" name="Google Shape;231;p2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rect b="b" l="l" r="r" t="t"/>
                <a:pathLst>
                  <a:path extrusionOk="0" h="45" w="299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2" name="Google Shape;232;p2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rect b="b" l="l" r="r" t="t"/>
                <a:pathLst>
                  <a:path extrusionOk="0" h="45" w="214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1235825" y="953500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Contents</a:t>
            </a:r>
            <a:endParaRPr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1235825" y="2100075"/>
            <a:ext cx="6014400" cy="1936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Project Objectives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The DLRL Cluster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Future Work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Assessment of Work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ctrTitle"/>
          </p:nvPr>
        </p:nvSpPr>
        <p:spPr>
          <a:xfrm>
            <a:off x="685800" y="1659550"/>
            <a:ext cx="42639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</a:t>
            </a:r>
            <a:r>
              <a:rPr b="0" i="1" lang="en"/>
              <a:t>OBJECTIVES &amp; SUMMARY</a:t>
            </a:r>
            <a:endParaRPr b="0" i="1"/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9705" y="1403920"/>
            <a:ext cx="481900" cy="55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2434" y="1525613"/>
            <a:ext cx="481900" cy="55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6775" y="2139588"/>
            <a:ext cx="1111472" cy="96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6775" y="1747022"/>
            <a:ext cx="1111472" cy="96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49761" y="725690"/>
            <a:ext cx="1245500" cy="799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43052" y="1636212"/>
            <a:ext cx="848475" cy="555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" name="Google Shape;88;p15"/>
          <p:cNvCxnSpPr/>
          <p:nvPr/>
        </p:nvCxnSpPr>
        <p:spPr>
          <a:xfrm>
            <a:off x="7521575" y="3226738"/>
            <a:ext cx="664200" cy="383400"/>
          </a:xfrm>
          <a:prstGeom prst="straightConnector1">
            <a:avLst/>
          </a:prstGeom>
          <a:noFill/>
          <a:ln cap="rnd" cmpd="sng" w="19050">
            <a:solidFill>
              <a:schemeClr val="accent3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89" name="Google Shape;89;p15"/>
          <p:cNvCxnSpPr/>
          <p:nvPr/>
        </p:nvCxnSpPr>
        <p:spPr>
          <a:xfrm>
            <a:off x="5473325" y="2004688"/>
            <a:ext cx="559800" cy="323100"/>
          </a:xfrm>
          <a:prstGeom prst="straightConnector1">
            <a:avLst/>
          </a:prstGeom>
          <a:noFill/>
          <a:ln cap="rnd" cmpd="sng" w="19050">
            <a:solidFill>
              <a:schemeClr val="accent6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90" name="Google Shape;90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65788" y="1340166"/>
            <a:ext cx="190716" cy="555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p15"/>
          <p:cNvCxnSpPr/>
          <p:nvPr/>
        </p:nvCxnSpPr>
        <p:spPr>
          <a:xfrm flipH="1">
            <a:off x="5200325" y="3150538"/>
            <a:ext cx="936600" cy="540900"/>
          </a:xfrm>
          <a:prstGeom prst="straightConnector1">
            <a:avLst/>
          </a:prstGeom>
          <a:noFill/>
          <a:ln cap="rnd" cmpd="sng" w="19050">
            <a:solidFill>
              <a:schemeClr val="accent3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92" name="Google Shape;92;p15"/>
          <p:cNvCxnSpPr/>
          <p:nvPr/>
        </p:nvCxnSpPr>
        <p:spPr>
          <a:xfrm flipH="1">
            <a:off x="7472975" y="2080888"/>
            <a:ext cx="559800" cy="323100"/>
          </a:xfrm>
          <a:prstGeom prst="straightConnector1">
            <a:avLst/>
          </a:prstGeom>
          <a:noFill/>
          <a:ln cap="rnd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985613" y="2702446"/>
            <a:ext cx="1019495" cy="112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223466" y="3257444"/>
            <a:ext cx="430025" cy="59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596883" y="3417805"/>
            <a:ext cx="430025" cy="5991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/>
          <p:nvPr/>
        </p:nvSpPr>
        <p:spPr>
          <a:xfrm>
            <a:off x="6677100" y="1614700"/>
            <a:ext cx="190800" cy="476700"/>
          </a:xfrm>
          <a:prstGeom prst="upDownArrow">
            <a:avLst>
              <a:gd fmla="val 50000" name="adj1"/>
              <a:gd fmla="val 50000" name="adj2"/>
            </a:avLst>
          </a:prstGeom>
          <a:gradFill>
            <a:gsLst>
              <a:gs pos="0">
                <a:schemeClr val="accent4"/>
              </a:gs>
              <a:gs pos="100000">
                <a:srgbClr val="00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>
            <p:ph idx="1" type="body"/>
          </p:nvPr>
        </p:nvSpPr>
        <p:spPr>
          <a:xfrm>
            <a:off x="580550" y="680925"/>
            <a:ext cx="7085700" cy="2008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AutoNum type="arabicParenR"/>
            </a:pPr>
            <a:r>
              <a:rPr lang="en"/>
              <a:t>Migrated CS 5604 software from CS container cluster to DLRL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arenR"/>
            </a:pPr>
            <a:r>
              <a:rPr lang="en"/>
              <a:t>Made necessary changes to ensure </a:t>
            </a:r>
            <a:r>
              <a:rPr lang="en"/>
              <a:t>operability</a:t>
            </a:r>
            <a:r>
              <a:rPr lang="en"/>
              <a:t> 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arenR"/>
            </a:pPr>
            <a:r>
              <a:rPr lang="en"/>
              <a:t>Documented new cluster structure for future reference</a:t>
            </a:r>
            <a:endParaRPr/>
          </a:p>
        </p:txBody>
      </p:sp>
      <p:sp>
        <p:nvSpPr>
          <p:cNvPr id="102" name="Google Shape;102;p16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3" name="Google Shape;10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5387" y="2982450"/>
            <a:ext cx="6153224" cy="216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ctrTitle"/>
          </p:nvPr>
        </p:nvSpPr>
        <p:spPr>
          <a:xfrm>
            <a:off x="685800" y="1659550"/>
            <a:ext cx="45429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r>
              <a:rPr lang="en"/>
              <a:t>.</a:t>
            </a:r>
            <a:r>
              <a:rPr b="0" i="1" lang="en"/>
              <a:t> THE DLRL CLUSTER </a:t>
            </a:r>
            <a:endParaRPr b="0" i="1"/>
          </a:p>
        </p:txBody>
      </p:sp>
      <p:pic>
        <p:nvPicPr>
          <p:cNvPr id="109" name="Google Shape;10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2705" y="2045304"/>
            <a:ext cx="2219340" cy="115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0680" y="2449022"/>
            <a:ext cx="145275" cy="42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36726" y="1237502"/>
            <a:ext cx="1032700" cy="120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3">
            <a:alphaModFix/>
          </a:blip>
          <a:srcRect b="11556" l="0" r="0" t="4761"/>
          <a:stretch/>
        </p:blipFill>
        <p:spPr>
          <a:xfrm>
            <a:off x="285315" y="119826"/>
            <a:ext cx="819526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type="title"/>
          </p:nvPr>
        </p:nvSpPr>
        <p:spPr>
          <a:xfrm>
            <a:off x="580550" y="205975"/>
            <a:ext cx="65133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Container Clusters: CS, DLRL</a:t>
            </a:r>
            <a:endParaRPr/>
          </a:p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24" name="Google Shape;124;p19"/>
          <p:cNvGraphicFramePr/>
          <p:nvPr/>
        </p:nvGraphicFramePr>
        <p:xfrm>
          <a:off x="928788" y="1366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{73291DC2-194C-4220-A4AE-69EFFB952D4C}</a:tableStyleId>
              </a:tblPr>
              <a:tblGrid>
                <a:gridCol w="1644475"/>
                <a:gridCol w="1802625"/>
                <a:gridCol w="1870800"/>
              </a:tblGrid>
              <a:tr h="396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DLRL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# Nodes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Namespaces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12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Kubectl Version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1.15.5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1.20.4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Deployed Images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23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49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Rancher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Yes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580550" y="205975"/>
            <a:ext cx="6014400" cy="857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Significant Changes</a:t>
            </a:r>
            <a:endParaRPr/>
          </a:p>
        </p:txBody>
      </p:sp>
      <p:sp>
        <p:nvSpPr>
          <p:cNvPr id="130" name="Google Shape;130;p20"/>
          <p:cNvSpPr txBox="1"/>
          <p:nvPr>
            <p:ph idx="1" type="body"/>
          </p:nvPr>
        </p:nvSpPr>
        <p:spPr>
          <a:xfrm>
            <a:off x="580550" y="1352550"/>
            <a:ext cx="7043400" cy="114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All data stored in NFS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Rancher not utilized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3 node cluster - no known performance issues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0"/>
          <p:cNvSpPr txBox="1"/>
          <p:nvPr>
            <p:ph idx="12" type="sldNum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2" name="Google Shape;132;p20"/>
          <p:cNvPicPr preferRelativeResize="0"/>
          <p:nvPr/>
        </p:nvPicPr>
        <p:blipFill rotWithShape="1">
          <a:blip r:embed="rId3">
            <a:alphaModFix/>
          </a:blip>
          <a:srcRect b="26153" l="19229" r="17010" t="9570"/>
          <a:stretch/>
        </p:blipFill>
        <p:spPr>
          <a:xfrm>
            <a:off x="5316012" y="2577975"/>
            <a:ext cx="3457675" cy="261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>
            <p:ph type="ctrTitle"/>
          </p:nvPr>
        </p:nvSpPr>
        <p:spPr>
          <a:xfrm>
            <a:off x="685800" y="1659550"/>
            <a:ext cx="42639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r>
              <a:rPr lang="en"/>
              <a:t>. </a:t>
            </a:r>
            <a:r>
              <a:rPr b="0" i="1" lang="en"/>
              <a:t>FUTURE WORK</a:t>
            </a:r>
            <a:endParaRPr b="0" i="1"/>
          </a:p>
        </p:txBody>
      </p:sp>
      <p:pic>
        <p:nvPicPr>
          <p:cNvPr id="138" name="Google Shape;13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9705" y="1403920"/>
            <a:ext cx="481900" cy="55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2434" y="1525613"/>
            <a:ext cx="481900" cy="55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6775" y="2139588"/>
            <a:ext cx="1111472" cy="96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6775" y="1747022"/>
            <a:ext cx="1111472" cy="96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49761" y="725690"/>
            <a:ext cx="1245500" cy="799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43052" y="1636212"/>
            <a:ext cx="848475" cy="555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p21"/>
          <p:cNvCxnSpPr/>
          <p:nvPr/>
        </p:nvCxnSpPr>
        <p:spPr>
          <a:xfrm>
            <a:off x="7521575" y="3226738"/>
            <a:ext cx="664200" cy="383400"/>
          </a:xfrm>
          <a:prstGeom prst="straightConnector1">
            <a:avLst/>
          </a:prstGeom>
          <a:noFill/>
          <a:ln cap="rnd" cmpd="sng" w="19050">
            <a:solidFill>
              <a:schemeClr val="accent3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21"/>
          <p:cNvCxnSpPr/>
          <p:nvPr/>
        </p:nvCxnSpPr>
        <p:spPr>
          <a:xfrm>
            <a:off x="5473325" y="2004688"/>
            <a:ext cx="559800" cy="323100"/>
          </a:xfrm>
          <a:prstGeom prst="straightConnector1">
            <a:avLst/>
          </a:prstGeom>
          <a:noFill/>
          <a:ln cap="rnd" cmpd="sng" w="19050">
            <a:solidFill>
              <a:schemeClr val="accent6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146" name="Google Shape;146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65788" y="1340166"/>
            <a:ext cx="190716" cy="555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7" name="Google Shape;147;p21"/>
          <p:cNvCxnSpPr/>
          <p:nvPr/>
        </p:nvCxnSpPr>
        <p:spPr>
          <a:xfrm flipH="1">
            <a:off x="5200325" y="3150538"/>
            <a:ext cx="936600" cy="540900"/>
          </a:xfrm>
          <a:prstGeom prst="straightConnector1">
            <a:avLst/>
          </a:prstGeom>
          <a:noFill/>
          <a:ln cap="rnd" cmpd="sng" w="19050">
            <a:solidFill>
              <a:schemeClr val="accent3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48" name="Google Shape;148;p21"/>
          <p:cNvCxnSpPr/>
          <p:nvPr/>
        </p:nvCxnSpPr>
        <p:spPr>
          <a:xfrm flipH="1">
            <a:off x="7472975" y="2080888"/>
            <a:ext cx="559800" cy="323100"/>
          </a:xfrm>
          <a:prstGeom prst="straightConnector1">
            <a:avLst/>
          </a:prstGeom>
          <a:noFill/>
          <a:ln cap="rnd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149" name="Google Shape;149;p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985613" y="2702446"/>
            <a:ext cx="1019495" cy="112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223466" y="3257444"/>
            <a:ext cx="430025" cy="59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596883" y="3417805"/>
            <a:ext cx="430025" cy="59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1"/>
          <p:cNvSpPr/>
          <p:nvPr/>
        </p:nvSpPr>
        <p:spPr>
          <a:xfrm>
            <a:off x="6677100" y="1614700"/>
            <a:ext cx="190800" cy="476700"/>
          </a:xfrm>
          <a:prstGeom prst="upDownArrow">
            <a:avLst>
              <a:gd fmla="val 50000" name="adj1"/>
              <a:gd fmla="val 50000" name="adj2"/>
            </a:avLst>
          </a:prstGeom>
          <a:gradFill>
            <a:gsLst>
              <a:gs pos="0">
                <a:schemeClr val="accent4"/>
              </a:gs>
              <a:gs pos="100000">
                <a:srgbClr val="00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liena template">
  <a:themeElements>
    <a:clrScheme name="Custom 347">
      <a:dk1>
        <a:srgbClr val="666666"/>
      </a:dk1>
      <a:lt1>
        <a:srgbClr val="FFFFFF"/>
      </a:lt1>
      <a:dk2>
        <a:srgbClr val="585963"/>
      </a:dk2>
      <a:lt2>
        <a:srgbClr val="F3F3F3"/>
      </a:lt2>
      <a:accent1>
        <a:srgbClr val="B7B7B7"/>
      </a:accent1>
      <a:accent2>
        <a:srgbClr val="434343"/>
      </a:accent2>
      <a:accent3>
        <a:srgbClr val="666666"/>
      </a:accent3>
      <a:accent4>
        <a:srgbClr val="00FFFF"/>
      </a:accent4>
      <a:accent5>
        <a:srgbClr val="A458FF"/>
      </a:accent5>
      <a:accent6>
        <a:srgbClr val="D392FF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