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Nuni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Nunito-regular.fntdata"/><Relationship Id="rId21" Type="http://schemas.openxmlformats.org/officeDocument/2006/relationships/slide" Target="slides/slide16.xml"/><Relationship Id="rId24" Type="http://schemas.openxmlformats.org/officeDocument/2006/relationships/font" Target="fonts/Nunito-italic.fntdata"/><Relationship Id="rId23" Type="http://schemas.openxmlformats.org/officeDocument/2006/relationships/font" Target="fonts/Nuni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2d2be15718_3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2d2be15718_3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2cda045761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2cda045761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2d2be15718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2d2be15718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2cda045761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2cda045761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2cda045761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2cda045761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2cda045761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2cda045761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2cda045761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2cda045761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2cda04576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2cda04576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2cda045761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2cda045761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2cda045761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2cda04576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2cda04576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2cda04576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2cda045761_0_16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2cda045761_0_16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2d2be15718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2d2be15718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2d2be15718_3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2d2be15718_3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2d2be15718_3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2d2be15718_3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htm.pamplin.vt.edu/directory/zach.html" TargetMode="External"/><Relationship Id="rId5" Type="http://schemas.openxmlformats.org/officeDocument/2006/relationships/hyperlink" Target="http://hdl.handle.net/10919/109974" TargetMode="External"/><Relationship Id="rId6" Type="http://schemas.openxmlformats.org/officeDocument/2006/relationships/hyperlink" Target="http://hdl.handle.net/10919/11287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2212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TaxDataDashboard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119650" y="2669325"/>
            <a:ext cx="6839400" cy="13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800"/>
              <a:t>Courtney Anderson, Matthew Grillo, Namrata Inamti, Vishnu Sankaran</a:t>
            </a:r>
            <a:endParaRPr sz="1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800"/>
              <a:t>CS4624 -Multimedia, Hypertext, and Information Access</a:t>
            </a:r>
            <a:endParaRPr sz="1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800"/>
              <a:t>Dr. Edward Fox</a:t>
            </a:r>
            <a:endParaRPr sz="1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800"/>
              <a:t>Virginia Tech, Blacksburg, VA 24061</a:t>
            </a:r>
            <a:endParaRPr sz="1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lang="en" sz="1800"/>
              <a:t>May 9, 2023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Visualization:</a:t>
            </a:r>
            <a:r>
              <a:rPr lang="en"/>
              <a:t> Total Assets vs. Age of Organization</a:t>
            </a:r>
            <a:endParaRPr/>
          </a:p>
        </p:txBody>
      </p:sp>
      <p:pic>
        <p:nvPicPr>
          <p:cNvPr id="212" name="Google Shape;212;p22"/>
          <p:cNvPicPr preferRelativeResize="0"/>
          <p:nvPr/>
        </p:nvPicPr>
        <p:blipFill rotWithShape="1">
          <a:blip r:embed="rId3">
            <a:alphaModFix/>
          </a:blip>
          <a:srcRect b="0" l="0" r="0" t="13815"/>
          <a:stretch/>
        </p:blipFill>
        <p:spPr>
          <a:xfrm>
            <a:off x="1148663" y="1800200"/>
            <a:ext cx="6846675" cy="290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18" name="Google Shape;218;p2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5"/>
              <a:buFont typeface="Arial"/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Modify Database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Change the database to have one table for each form type rather than for each year.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Ensure there are no duplicates in the database.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224" name="Google Shape;224;p2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Duplicate Data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It was discovered that there is duplicate data in the database.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Number of Tables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There is currently a table for each year of data for each type of form, for a total of 189 tables.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Solutions</a:t>
            </a:r>
            <a:endParaRPr/>
          </a:p>
        </p:txBody>
      </p:sp>
      <p:sp>
        <p:nvSpPr>
          <p:cNvPr id="230" name="Google Shape;230;p2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Duplicate Data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Write a script that removes all the duplicate entries from the database.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Number of Tables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Write a script that combines all of the tables into one table for each form type.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36" name="Google Shape;236;p2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Documentation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Having well-documented code is crucial to a successful project, but so is documentation on the data within a database. 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42" name="Google Shape;242;p2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Dr. Florian Zach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Dr. Edward Fox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Nunito"/>
              <a:buChar char="●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Past CS 4624 Teams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Nunito"/>
              <a:buChar char="○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Spring 2022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800"/>
              <a:buFont typeface="Nunito"/>
              <a:buChar char="○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Fall 2022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48" name="Google Shape;248;p2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https://www.flaticon.com/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https://htm.pamplin.vt.edu/directory/zach.html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5"/>
              </a:rPr>
              <a:t>http://hdl.handle.net/10919/109974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hlinkClick r:id="rId6"/>
              </a:rPr>
              <a:t>http://hdl.handle.net/10919/112875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Client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Project Overview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Deliverables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Timeline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Work Completed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Future Work</a:t>
            </a:r>
            <a:endParaRPr sz="1800"/>
          </a:p>
        </p:txBody>
      </p:sp>
      <p:sp>
        <p:nvSpPr>
          <p:cNvPr id="136" name="Google Shape;136;p14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Challenges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Solutions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Lessons Learned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Acknowledgements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References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5"/>
          <p:cNvSpPr txBox="1"/>
          <p:nvPr>
            <p:ph type="title"/>
          </p:nvPr>
        </p:nvSpPr>
        <p:spPr>
          <a:xfrm>
            <a:off x="819150" y="845600"/>
            <a:ext cx="37530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</a:t>
            </a:r>
            <a:endParaRPr/>
          </a:p>
        </p:txBody>
      </p:sp>
      <p:sp>
        <p:nvSpPr>
          <p:cNvPr id="142" name="Google Shape;142;p15"/>
          <p:cNvSpPr txBox="1"/>
          <p:nvPr>
            <p:ph idx="1" type="subTitle"/>
          </p:nvPr>
        </p:nvSpPr>
        <p:spPr>
          <a:xfrm>
            <a:off x="819150" y="1550700"/>
            <a:ext cx="34233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Dr. Florian Zach</a:t>
            </a:r>
            <a:endParaRPr sz="2000"/>
          </a:p>
        </p:txBody>
      </p:sp>
      <p:sp>
        <p:nvSpPr>
          <p:cNvPr id="143" name="Google Shape;143;p15"/>
          <p:cNvSpPr txBox="1"/>
          <p:nvPr>
            <p:ph idx="2" type="body"/>
          </p:nvPr>
        </p:nvSpPr>
        <p:spPr>
          <a:xfrm>
            <a:off x="819150" y="2467050"/>
            <a:ext cx="34233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Assistant Professor, Howard Feiertag Department of Hospitality and Tourism Management, Pamplin College of Business, Virginia Tech.</a:t>
            </a:r>
            <a:endParaRPr sz="1800"/>
          </a:p>
        </p:txBody>
      </p:sp>
      <p:pic>
        <p:nvPicPr>
          <p:cNvPr id="144" name="Google Shape;14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1625" y="902688"/>
            <a:ext cx="2225425" cy="3338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150" name="Google Shape;150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US non-profit organization’s tax filings are published publicly by the IRS. 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Two prior project teams put together a database containing the tax data.</a:t>
            </a:r>
            <a:endParaRPr sz="1800">
              <a:solidFill>
                <a:srgbClr val="42424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>
                <a:solidFill>
                  <a:srgbClr val="424242"/>
                </a:solidFill>
                <a:latin typeface="Nunito"/>
                <a:ea typeface="Nunito"/>
                <a:cs typeface="Nunito"/>
                <a:sym typeface="Nunito"/>
              </a:rPr>
              <a:t>For the dataset to be useful to Dr. Zach in his research, correlations between interesting data points must be visualized.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pic>
        <p:nvPicPr>
          <p:cNvPr id="156" name="Google Shape;15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6050" y="1990725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9150" y="199071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57600" y="1990725"/>
            <a:ext cx="18288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7"/>
          <p:cNvSpPr txBox="1"/>
          <p:nvPr/>
        </p:nvSpPr>
        <p:spPr>
          <a:xfrm>
            <a:off x="819150" y="3906400"/>
            <a:ext cx="1828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Data Visualizations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0" name="Google Shape;160;p17"/>
          <p:cNvSpPr txBox="1"/>
          <p:nvPr/>
        </p:nvSpPr>
        <p:spPr>
          <a:xfrm>
            <a:off x="6496050" y="3906400"/>
            <a:ext cx="1828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Documentation &amp; Instructions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1" name="Google Shape;161;p17"/>
          <p:cNvSpPr txBox="1"/>
          <p:nvPr/>
        </p:nvSpPr>
        <p:spPr>
          <a:xfrm>
            <a:off x="3657600" y="3906400"/>
            <a:ext cx="182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Dashboard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67" name="Google Shape;167;p18"/>
          <p:cNvSpPr/>
          <p:nvPr/>
        </p:nvSpPr>
        <p:spPr>
          <a:xfrm flipH="1" rot="671925">
            <a:off x="6005529" y="3149336"/>
            <a:ext cx="1546241" cy="62378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8"/>
          <p:cNvSpPr/>
          <p:nvPr/>
        </p:nvSpPr>
        <p:spPr>
          <a:xfrm rot="-671925">
            <a:off x="4535710" y="3149336"/>
            <a:ext cx="1546241" cy="62378"/>
          </a:xfrm>
          <a:prstGeom prst="roundRect">
            <a:avLst>
              <a:gd fmla="val 50000" name="adj"/>
            </a:avLst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9" name="Google Shape;169;p18"/>
          <p:cNvGrpSpPr/>
          <p:nvPr/>
        </p:nvGrpSpPr>
        <p:grpSpPr>
          <a:xfrm>
            <a:off x="5030537" y="1800199"/>
            <a:ext cx="1964638" cy="1350857"/>
            <a:chOff x="4409300" y="1219942"/>
            <a:chExt cx="1712700" cy="1246754"/>
          </a:xfrm>
        </p:grpSpPr>
        <p:sp>
          <p:nvSpPr>
            <p:cNvPr id="170" name="Google Shape;170;p18"/>
            <p:cNvSpPr/>
            <p:nvPr/>
          </p:nvSpPr>
          <p:spPr>
            <a:xfrm rot="-1789476">
              <a:off x="5185416" y="2276970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85858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8"/>
            <p:cNvSpPr txBox="1"/>
            <p:nvPr/>
          </p:nvSpPr>
          <p:spPr>
            <a:xfrm>
              <a:off x="4878768" y="1947565"/>
              <a:ext cx="7737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600">
                  <a:solidFill>
                    <a:srgbClr val="5E5E5E"/>
                  </a:solidFill>
                  <a:latin typeface="Nunito"/>
                  <a:ea typeface="Nunito"/>
                  <a:cs typeface="Nunito"/>
                  <a:sym typeface="Nunito"/>
                </a:rPr>
                <a:t>April</a:t>
              </a:r>
              <a:endParaRPr b="1" sz="1600">
                <a:solidFill>
                  <a:srgbClr val="5E5E5E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172" name="Google Shape;172;p18"/>
            <p:cNvSpPr/>
            <p:nvPr/>
          </p:nvSpPr>
          <p:spPr>
            <a:xfrm>
              <a:off x="4409300" y="1219942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8"/>
            <p:cNvSpPr/>
            <p:nvPr/>
          </p:nvSpPr>
          <p:spPr>
            <a:xfrm rot="10800000">
              <a:off x="5220625" y="1919036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8"/>
            <p:cNvSpPr txBox="1"/>
            <p:nvPr/>
          </p:nvSpPr>
          <p:spPr>
            <a:xfrm>
              <a:off x="4453532" y="1219954"/>
              <a:ext cx="1624200" cy="70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100">
                  <a:solidFill>
                    <a:srgbClr val="5E5E5E"/>
                  </a:solidFill>
                  <a:latin typeface="Nunito"/>
                  <a:ea typeface="Nunito"/>
                  <a:cs typeface="Nunito"/>
                  <a:sym typeface="Nunito"/>
                </a:rPr>
                <a:t>Second round of visualizations and building the dashboard.</a:t>
              </a:r>
              <a:endParaRPr b="1" sz="1100">
                <a:solidFill>
                  <a:srgbClr val="5E5E5E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</p:grpSp>
      <p:sp>
        <p:nvSpPr>
          <p:cNvPr id="175" name="Google Shape;175;p18"/>
          <p:cNvSpPr/>
          <p:nvPr/>
        </p:nvSpPr>
        <p:spPr>
          <a:xfrm flipH="1" rot="671925">
            <a:off x="3054075" y="3149336"/>
            <a:ext cx="1546241" cy="62378"/>
          </a:xfrm>
          <a:prstGeom prst="roundRect">
            <a:avLst>
              <a:gd fmla="val 50000" name="adj"/>
            </a:avLst>
          </a:prstGeom>
          <a:solidFill>
            <a:srgbClr val="3D3D3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6" name="Google Shape;176;p18"/>
          <p:cNvGrpSpPr/>
          <p:nvPr/>
        </p:nvGrpSpPr>
        <p:grpSpPr>
          <a:xfrm>
            <a:off x="3589319" y="3210020"/>
            <a:ext cx="1964638" cy="1333480"/>
            <a:chOff x="3021975" y="2541798"/>
            <a:chExt cx="1712700" cy="1230715"/>
          </a:xfrm>
        </p:grpSpPr>
        <p:sp>
          <p:nvSpPr>
            <p:cNvPr id="177" name="Google Shape;177;p18"/>
            <p:cNvSpPr txBox="1"/>
            <p:nvPr/>
          </p:nvSpPr>
          <p:spPr>
            <a:xfrm>
              <a:off x="3406423" y="2704977"/>
              <a:ext cx="9438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600">
                  <a:solidFill>
                    <a:srgbClr val="3D3D3D"/>
                  </a:solidFill>
                  <a:latin typeface="Nunito"/>
                  <a:ea typeface="Nunito"/>
                  <a:cs typeface="Nunito"/>
                  <a:sym typeface="Nunito"/>
                </a:rPr>
                <a:t>March</a:t>
              </a:r>
              <a:endParaRPr b="1" sz="1600">
                <a:solidFill>
                  <a:srgbClr val="3D3D3D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178" name="Google Shape;178;p18"/>
            <p:cNvSpPr/>
            <p:nvPr/>
          </p:nvSpPr>
          <p:spPr>
            <a:xfrm rot="-1789476">
              <a:off x="3798091" y="2571072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3D3D3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8"/>
            <p:cNvSpPr/>
            <p:nvPr/>
          </p:nvSpPr>
          <p:spPr>
            <a:xfrm>
              <a:off x="3021975" y="3069013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3D3D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8"/>
            <p:cNvSpPr txBox="1"/>
            <p:nvPr/>
          </p:nvSpPr>
          <p:spPr>
            <a:xfrm>
              <a:off x="3066222" y="3069007"/>
              <a:ext cx="1624200" cy="70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Nunito"/>
                  <a:ea typeface="Nunito"/>
                  <a:cs typeface="Nunito"/>
                  <a:sym typeface="Nunito"/>
                </a:rPr>
                <a:t>First round of visualizations and gender identification.</a:t>
              </a:r>
              <a:endParaRPr b="1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181" name="Google Shape;181;p18"/>
            <p:cNvSpPr/>
            <p:nvPr/>
          </p:nvSpPr>
          <p:spPr>
            <a:xfrm>
              <a:off x="3833325" y="3004364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3D3D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2" name="Google Shape;182;p18"/>
          <p:cNvSpPr/>
          <p:nvPr/>
        </p:nvSpPr>
        <p:spPr>
          <a:xfrm rot="-671925">
            <a:off x="1592229" y="3149336"/>
            <a:ext cx="1546241" cy="62378"/>
          </a:xfrm>
          <a:prstGeom prst="roundRect">
            <a:avLst>
              <a:gd fmla="val 50000" name="adj"/>
            </a:avLst>
          </a:prstGeom>
          <a:solidFill>
            <a:srgbClr val="3D3D3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3" name="Google Shape;183;p18"/>
          <p:cNvGrpSpPr/>
          <p:nvPr/>
        </p:nvGrpSpPr>
        <p:grpSpPr>
          <a:xfrm>
            <a:off x="2113688" y="1800199"/>
            <a:ext cx="1985191" cy="1350857"/>
            <a:chOff x="1637475" y="1219942"/>
            <a:chExt cx="1712700" cy="1246754"/>
          </a:xfrm>
        </p:grpSpPr>
        <p:sp>
          <p:nvSpPr>
            <p:cNvPr id="184" name="Google Shape;184;p18"/>
            <p:cNvSpPr/>
            <p:nvPr/>
          </p:nvSpPr>
          <p:spPr>
            <a:xfrm>
              <a:off x="1637475" y="1219942"/>
              <a:ext cx="1712700" cy="703500"/>
            </a:xfrm>
            <a:prstGeom prst="roundRect">
              <a:avLst>
                <a:gd fmla="val 4485" name="adj"/>
              </a:avLst>
            </a:prstGeom>
            <a:solidFill>
              <a:srgbClr val="3D3D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18"/>
            <p:cNvSpPr txBox="1"/>
            <p:nvPr/>
          </p:nvSpPr>
          <p:spPr>
            <a:xfrm>
              <a:off x="1970772" y="1947565"/>
              <a:ext cx="10461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600">
                  <a:solidFill>
                    <a:srgbClr val="3D3D3D"/>
                  </a:solidFill>
                  <a:latin typeface="Nunito"/>
                  <a:ea typeface="Nunito"/>
                  <a:cs typeface="Nunito"/>
                  <a:sym typeface="Nunito"/>
                </a:rPr>
                <a:t>February</a:t>
              </a:r>
              <a:endParaRPr b="1" sz="1600">
                <a:solidFill>
                  <a:srgbClr val="3D3D3D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186" name="Google Shape;186;p18"/>
            <p:cNvSpPr/>
            <p:nvPr/>
          </p:nvSpPr>
          <p:spPr>
            <a:xfrm rot="10800000">
              <a:off x="2448800" y="1919036"/>
              <a:ext cx="90000" cy="67500"/>
            </a:xfrm>
            <a:prstGeom prst="triangle">
              <a:avLst>
                <a:gd fmla="val 50000" name="adj"/>
              </a:avLst>
            </a:prstGeom>
            <a:solidFill>
              <a:srgbClr val="3D3D3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18"/>
            <p:cNvSpPr txBox="1"/>
            <p:nvPr/>
          </p:nvSpPr>
          <p:spPr>
            <a:xfrm>
              <a:off x="1681733" y="1219944"/>
              <a:ext cx="1624200" cy="703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Nunito"/>
                  <a:ea typeface="Nunito"/>
                  <a:cs typeface="Nunito"/>
                  <a:sym typeface="Nunito"/>
                </a:rPr>
                <a:t>Become familiar with the database and make sure the data is up to date.</a:t>
              </a:r>
              <a:endParaRPr b="1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endParaRPr>
            </a:p>
          </p:txBody>
        </p:sp>
        <p:sp>
          <p:nvSpPr>
            <p:cNvPr id="188" name="Google Shape;188;p18"/>
            <p:cNvSpPr/>
            <p:nvPr/>
          </p:nvSpPr>
          <p:spPr>
            <a:xfrm rot="-1789476">
              <a:off x="2410765" y="2276970"/>
              <a:ext cx="160451" cy="160451"/>
            </a:xfrm>
            <a:prstGeom prst="ellipse">
              <a:avLst/>
            </a:prstGeom>
            <a:solidFill>
              <a:srgbClr val="FFFFFF"/>
            </a:solidFill>
            <a:ln cap="flat" cmpd="sng" w="38100">
              <a:solidFill>
                <a:srgbClr val="3D3D3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 Completed</a:t>
            </a:r>
            <a:endParaRPr/>
          </a:p>
        </p:txBody>
      </p:sp>
      <p:sp>
        <p:nvSpPr>
          <p:cNvPr id="194" name="Google Shape;194;p19"/>
          <p:cNvSpPr txBox="1"/>
          <p:nvPr>
            <p:ph idx="1" type="body"/>
          </p:nvPr>
        </p:nvSpPr>
        <p:spPr>
          <a:xfrm>
            <a:off x="819150" y="180020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5"/>
              <a:buFont typeface="Arial"/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Visualizations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Completed list of visualizations provided by Dr. Zach, as well as some visualizations that we thought could be interesting.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5"/>
              <a:buFont typeface="Arial"/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Dashboard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Dashboard that showcases all of the visualizations in one easily accessible place.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5"/>
              <a:buFont typeface="Arial"/>
              <a:buNone/>
            </a:pPr>
            <a:r>
              <a:rPr b="1" lang="en" sz="1800">
                <a:latin typeface="Nunito"/>
                <a:ea typeface="Nunito"/>
                <a:cs typeface="Nunito"/>
                <a:sym typeface="Nunito"/>
              </a:rPr>
              <a:t>Documentation &amp; Instructions</a:t>
            </a:r>
            <a:endParaRPr b="1" sz="1800">
              <a:latin typeface="Nunito"/>
              <a:ea typeface="Nunito"/>
              <a:cs typeface="Nunito"/>
              <a:sym typeface="Nuni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unito"/>
              <a:buChar char="●"/>
            </a:pPr>
            <a:r>
              <a:rPr lang="en" sz="1800">
                <a:latin typeface="Nunito"/>
                <a:ea typeface="Nunito"/>
                <a:cs typeface="Nunito"/>
                <a:sym typeface="Nunito"/>
              </a:rPr>
              <a:t>Provided well-documented code that is easily changed to output graphs for different groups of EINs.</a:t>
            </a:r>
            <a:endParaRPr sz="1800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Visualization:</a:t>
            </a:r>
            <a:r>
              <a:rPr lang="en"/>
              <a:t> Number of Organizations Per Year</a:t>
            </a:r>
            <a:endParaRPr/>
          </a:p>
        </p:txBody>
      </p:sp>
      <p:pic>
        <p:nvPicPr>
          <p:cNvPr id="200" name="Google Shape;200;p20"/>
          <p:cNvPicPr preferRelativeResize="0"/>
          <p:nvPr/>
        </p:nvPicPr>
        <p:blipFill rotWithShape="1">
          <a:blip r:embed="rId3">
            <a:alphaModFix/>
          </a:blip>
          <a:srcRect b="0" l="18193" r="0" t="18200"/>
          <a:stretch/>
        </p:blipFill>
        <p:spPr>
          <a:xfrm>
            <a:off x="1595600" y="1800200"/>
            <a:ext cx="5952801" cy="279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Visualization:</a:t>
            </a:r>
            <a:r>
              <a:rPr lang="en"/>
              <a:t> Top 25 Highest Paid Employees</a:t>
            </a:r>
            <a:endParaRPr/>
          </a:p>
        </p:txBody>
      </p:sp>
      <p:pic>
        <p:nvPicPr>
          <p:cNvPr id="206" name="Google Shape;206;p21"/>
          <p:cNvPicPr preferRelativeResize="0"/>
          <p:nvPr/>
        </p:nvPicPr>
        <p:blipFill rotWithShape="1">
          <a:blip r:embed="rId3">
            <a:alphaModFix/>
          </a:blip>
          <a:srcRect b="0" l="0" r="0" t="12785"/>
          <a:stretch/>
        </p:blipFill>
        <p:spPr>
          <a:xfrm>
            <a:off x="1453426" y="1800200"/>
            <a:ext cx="6237150" cy="288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