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3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CE0C5A2-C763-40BE-BC40-4EDDE0FC8B95}">
  <a:tblStyle styleId="{FCE0C5A2-C763-40BE-BC40-4EDDE0FC8B9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57B8405-2823-4CF8-B1DE-BB3F94CA4D25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/>
    <p:restoredTop sz="94690"/>
  </p:normalViewPr>
  <p:slideViewPr>
    <p:cSldViewPr snapToGrid="0" snapToObjects="1">
      <p:cViewPr varScale="1">
        <p:scale>
          <a:sx n="92" d="100"/>
          <a:sy n="92" d="100"/>
        </p:scale>
        <p:origin x="176" y="10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100"/>
            </a:lvl1pPr>
            <a:lvl2pPr lvl="1">
              <a:spcBef>
                <a:spcPts val="0"/>
              </a:spcBef>
              <a:buSzPts val="1400"/>
              <a:buChar char="○"/>
              <a:defRPr sz="1100"/>
            </a:lvl2pPr>
            <a:lvl3pPr lvl="2">
              <a:spcBef>
                <a:spcPts val="0"/>
              </a:spcBef>
              <a:buSzPts val="1400"/>
              <a:buChar char="■"/>
              <a:defRPr sz="1100"/>
            </a:lvl3pPr>
            <a:lvl4pPr lvl="3">
              <a:spcBef>
                <a:spcPts val="0"/>
              </a:spcBef>
              <a:buSzPts val="1400"/>
              <a:buChar char="●"/>
              <a:defRPr sz="1100"/>
            </a:lvl4pPr>
            <a:lvl5pPr lvl="4">
              <a:spcBef>
                <a:spcPts val="0"/>
              </a:spcBef>
              <a:buSzPts val="1400"/>
              <a:buChar char="○"/>
              <a:defRPr sz="1100"/>
            </a:lvl5pPr>
            <a:lvl6pPr lvl="5">
              <a:spcBef>
                <a:spcPts val="0"/>
              </a:spcBef>
              <a:buSzPts val="1400"/>
              <a:buChar char="■"/>
              <a:defRPr sz="1100"/>
            </a:lvl6pPr>
            <a:lvl7pPr lvl="6">
              <a:spcBef>
                <a:spcPts val="0"/>
              </a:spcBef>
              <a:buSzPts val="1400"/>
              <a:buChar char="●"/>
              <a:defRPr sz="1100"/>
            </a:lvl7pPr>
            <a:lvl8pPr lvl="7">
              <a:spcBef>
                <a:spcPts val="0"/>
              </a:spcBef>
              <a:buSzPts val="1400"/>
              <a:buChar char="○"/>
              <a:defRPr sz="1100"/>
            </a:lvl8pPr>
            <a:lvl9pPr lvl="8">
              <a:spcBef>
                <a:spcPts val="0"/>
              </a:spcBef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779038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Deepika : I can start with the introduction</a:t>
            </a:r>
          </a:p>
        </p:txBody>
      </p:sp>
    </p:spTree>
    <p:extLst>
      <p:ext uri="{BB962C8B-B14F-4D97-AF65-F5344CB8AC3E}">
        <p14:creationId xmlns:p14="http://schemas.microsoft.com/office/powerpoint/2010/main" val="472355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Robin Yang</a:t>
            </a:r>
          </a:p>
        </p:txBody>
      </p:sp>
    </p:spTree>
    <p:extLst>
      <p:ext uri="{BB962C8B-B14F-4D97-AF65-F5344CB8AC3E}">
        <p14:creationId xmlns:p14="http://schemas.microsoft.com/office/powerpoint/2010/main" val="1748430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Robin Yang</a:t>
            </a:r>
          </a:p>
        </p:txBody>
      </p:sp>
    </p:spTree>
    <p:extLst>
      <p:ext uri="{BB962C8B-B14F-4D97-AF65-F5344CB8AC3E}">
        <p14:creationId xmlns:p14="http://schemas.microsoft.com/office/powerpoint/2010/main" val="18587221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Robin Yang</a:t>
            </a:r>
          </a:p>
        </p:txBody>
      </p:sp>
    </p:spTree>
    <p:extLst>
      <p:ext uri="{BB962C8B-B14F-4D97-AF65-F5344CB8AC3E}">
        <p14:creationId xmlns:p14="http://schemas.microsoft.com/office/powerpoint/2010/main" val="980411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Robin Yang</a:t>
            </a:r>
          </a:p>
        </p:txBody>
      </p:sp>
    </p:spTree>
    <p:extLst>
      <p:ext uri="{BB962C8B-B14F-4D97-AF65-F5344CB8AC3E}">
        <p14:creationId xmlns:p14="http://schemas.microsoft.com/office/powerpoint/2010/main" val="6572138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42594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8014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8488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Robin Yang</a:t>
            </a:r>
          </a:p>
        </p:txBody>
      </p:sp>
    </p:spTree>
    <p:extLst>
      <p:ext uri="{BB962C8B-B14F-4D97-AF65-F5344CB8AC3E}">
        <p14:creationId xmlns:p14="http://schemas.microsoft.com/office/powerpoint/2010/main" val="15842661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Robin Yang</a:t>
            </a:r>
          </a:p>
        </p:txBody>
      </p:sp>
    </p:spTree>
    <p:extLst>
      <p:ext uri="{BB962C8B-B14F-4D97-AF65-F5344CB8AC3E}">
        <p14:creationId xmlns:p14="http://schemas.microsoft.com/office/powerpoint/2010/main" val="1112758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Robin Yang</a:t>
            </a:r>
          </a:p>
        </p:txBody>
      </p:sp>
    </p:spTree>
    <p:extLst>
      <p:ext uri="{BB962C8B-B14F-4D97-AF65-F5344CB8AC3E}">
        <p14:creationId xmlns:p14="http://schemas.microsoft.com/office/powerpoint/2010/main" val="1902051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Deepika : I can start with the introduction. I can mention our general goal and how the textbook helped us(Dr Fox was asking to mention that)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25057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1200"/>
              <a:t>Suraj Patil: I am presenting this slide</a:t>
            </a:r>
          </a:p>
        </p:txBody>
      </p:sp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79744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Suraj Patil: I am presenting this slide</a:t>
            </a:r>
          </a:p>
        </p:txBody>
      </p:sp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23516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Suraj Patil: I am presenting this slide</a:t>
            </a:r>
          </a:p>
        </p:txBody>
      </p:sp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50523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Suraj Patil: I am presenting this slide</a:t>
            </a:r>
          </a:p>
        </p:txBody>
      </p:sp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19513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Deepika: I can speak about this </a:t>
            </a:r>
          </a:p>
        </p:txBody>
      </p:sp>
    </p:spTree>
    <p:extLst>
      <p:ext uri="{BB962C8B-B14F-4D97-AF65-F5344CB8AC3E}">
        <p14:creationId xmlns:p14="http://schemas.microsoft.com/office/powerpoint/2010/main" val="11551429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Shape 3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I added this slide for the results of vegas shooting:</a:t>
            </a: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Deepika: I can speak about this </a:t>
            </a: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@Deepiki: sure, you can present this one too, just notice that it is different from the previous slide that we have “Accuracy” instead of “recall”, also mention that W2V+SVM was very slow. (Arian) </a:t>
            </a: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@Arian: Thanks </a:t>
            </a: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351564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Shape 3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Robin Yang</a:t>
            </a:r>
          </a:p>
        </p:txBody>
      </p:sp>
    </p:spTree>
    <p:extLst>
      <p:ext uri="{BB962C8B-B14F-4D97-AF65-F5344CB8AC3E}">
        <p14:creationId xmlns:p14="http://schemas.microsoft.com/office/powerpoint/2010/main" val="16978930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49832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Shape 3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92239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Shape 3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0053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Khai Ngo: I’m presenting this slice </a:t>
            </a:r>
          </a:p>
        </p:txBody>
      </p:sp>
    </p:spTree>
    <p:extLst>
      <p:ext uri="{BB962C8B-B14F-4D97-AF65-F5344CB8AC3E}">
        <p14:creationId xmlns:p14="http://schemas.microsoft.com/office/powerpoint/2010/main" val="11766091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Shape 3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/>
              <a:t>Amit Naik: I’ll talk about this</a:t>
            </a:r>
          </a:p>
        </p:txBody>
      </p:sp>
    </p:spTree>
    <p:extLst>
      <p:ext uri="{BB962C8B-B14F-4D97-AF65-F5344CB8AC3E}">
        <p14:creationId xmlns:p14="http://schemas.microsoft.com/office/powerpoint/2010/main" val="77137901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2945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Shape 3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19085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Shape 3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0914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Khai Ngo: I’m presenting this slice </a:t>
            </a:r>
          </a:p>
        </p:txBody>
      </p:sp>
    </p:spTree>
    <p:extLst>
      <p:ext uri="{BB962C8B-B14F-4D97-AF65-F5344CB8AC3E}">
        <p14:creationId xmlns:p14="http://schemas.microsoft.com/office/powerpoint/2010/main" val="1240175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Khai Ngo: I’m presenting this slice </a:t>
            </a:r>
          </a:p>
        </p:txBody>
      </p:sp>
    </p:spTree>
    <p:extLst>
      <p:ext uri="{BB962C8B-B14F-4D97-AF65-F5344CB8AC3E}">
        <p14:creationId xmlns:p14="http://schemas.microsoft.com/office/powerpoint/2010/main" val="160292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Robin Yang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3301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Robin Yang</a:t>
            </a:r>
          </a:p>
        </p:txBody>
      </p:sp>
    </p:spTree>
    <p:extLst>
      <p:ext uri="{BB962C8B-B14F-4D97-AF65-F5344CB8AC3E}">
        <p14:creationId xmlns:p14="http://schemas.microsoft.com/office/powerpoint/2010/main" val="689094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Robin Yang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062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Robin Yang</a:t>
            </a:r>
          </a:p>
        </p:txBody>
      </p:sp>
    </p:spTree>
    <p:extLst>
      <p:ext uri="{BB962C8B-B14F-4D97-AF65-F5344CB8AC3E}">
        <p14:creationId xmlns:p14="http://schemas.microsoft.com/office/powerpoint/2010/main" val="159181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5200"/>
              <a:buNone/>
              <a:defRPr sz="5200"/>
            </a:lvl1pPr>
            <a:lvl2pPr lvl="1" algn="ctr">
              <a:spcBef>
                <a:spcPts val="0"/>
              </a:spcBef>
              <a:buSzPts val="5200"/>
              <a:buNone/>
              <a:defRPr sz="5200"/>
            </a:lvl2pPr>
            <a:lvl3pPr lvl="2" algn="ctr">
              <a:spcBef>
                <a:spcPts val="0"/>
              </a:spcBef>
              <a:buSzPts val="5200"/>
              <a:buNone/>
              <a:defRPr sz="5200"/>
            </a:lvl3pPr>
            <a:lvl4pPr lvl="3" algn="ctr">
              <a:spcBef>
                <a:spcPts val="0"/>
              </a:spcBef>
              <a:buSzPts val="5200"/>
              <a:buNone/>
              <a:defRPr sz="5200"/>
            </a:lvl4pPr>
            <a:lvl5pPr lvl="4" algn="ctr">
              <a:spcBef>
                <a:spcPts val="0"/>
              </a:spcBef>
              <a:buSzPts val="5200"/>
              <a:buNone/>
              <a:defRPr sz="5200"/>
            </a:lvl5pPr>
            <a:lvl6pPr lvl="5" algn="ctr">
              <a:spcBef>
                <a:spcPts val="0"/>
              </a:spcBef>
              <a:buSzPts val="5200"/>
              <a:buNone/>
              <a:defRPr sz="5200"/>
            </a:lvl6pPr>
            <a:lvl7pPr lvl="6" algn="ctr">
              <a:spcBef>
                <a:spcPts val="0"/>
              </a:spcBef>
              <a:buSzPts val="5200"/>
              <a:buNone/>
              <a:defRPr sz="5200"/>
            </a:lvl7pPr>
            <a:lvl8pPr lvl="7" algn="ctr">
              <a:spcBef>
                <a:spcPts val="0"/>
              </a:spcBef>
              <a:buSzPts val="5200"/>
              <a:buNone/>
              <a:defRPr sz="5200"/>
            </a:lvl8pPr>
            <a:lvl9pPr lvl="8" algn="ctr">
              <a:spcBef>
                <a:spcPts val="0"/>
              </a:spcBef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12000"/>
              <a:buNone/>
              <a:defRPr sz="12000"/>
            </a:lvl1pPr>
            <a:lvl2pPr lvl="1" algn="ctr">
              <a:spcBef>
                <a:spcPts val="0"/>
              </a:spcBef>
              <a:buSzPts val="12000"/>
              <a:buNone/>
              <a:defRPr sz="12000"/>
            </a:lvl2pPr>
            <a:lvl3pPr lvl="2" algn="ctr">
              <a:spcBef>
                <a:spcPts val="0"/>
              </a:spcBef>
              <a:buSzPts val="12000"/>
              <a:buNone/>
              <a:defRPr sz="12000"/>
            </a:lvl3pPr>
            <a:lvl4pPr lvl="3" algn="ctr">
              <a:spcBef>
                <a:spcPts val="0"/>
              </a:spcBef>
              <a:buSzPts val="12000"/>
              <a:buNone/>
              <a:defRPr sz="12000"/>
            </a:lvl4pPr>
            <a:lvl5pPr lvl="4" algn="ctr">
              <a:spcBef>
                <a:spcPts val="0"/>
              </a:spcBef>
              <a:buSzPts val="12000"/>
              <a:buNone/>
              <a:defRPr sz="12000"/>
            </a:lvl5pPr>
            <a:lvl6pPr lvl="5" algn="ctr">
              <a:spcBef>
                <a:spcPts val="0"/>
              </a:spcBef>
              <a:buSzPts val="12000"/>
              <a:buNone/>
              <a:defRPr sz="12000"/>
            </a:lvl6pPr>
            <a:lvl7pPr lvl="6" algn="ctr">
              <a:spcBef>
                <a:spcPts val="0"/>
              </a:spcBef>
              <a:buSzPts val="12000"/>
              <a:buNone/>
              <a:defRPr sz="12000"/>
            </a:lvl7pPr>
            <a:lvl8pPr lvl="7" algn="ctr">
              <a:spcBef>
                <a:spcPts val="0"/>
              </a:spcBef>
              <a:buSzPts val="12000"/>
              <a:buNone/>
              <a:defRPr sz="12000"/>
            </a:lvl8pPr>
            <a:lvl9pPr lvl="8" algn="ctr">
              <a:spcBef>
                <a:spcPts val="0"/>
              </a:spcBef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buSzPts val="1800"/>
              <a:buChar char="●"/>
              <a:defRPr/>
            </a:lvl1pPr>
            <a:lvl2pPr lvl="1" algn="ctr">
              <a:spcBef>
                <a:spcPts val="0"/>
              </a:spcBef>
              <a:buSzPts val="1400"/>
              <a:buChar char="○"/>
              <a:defRPr/>
            </a:lvl2pPr>
            <a:lvl3pPr lvl="2" algn="ctr">
              <a:spcBef>
                <a:spcPts val="0"/>
              </a:spcBef>
              <a:buSzPts val="1400"/>
              <a:buChar char="■"/>
              <a:defRPr/>
            </a:lvl3pPr>
            <a:lvl4pPr lvl="3" algn="ctr">
              <a:spcBef>
                <a:spcPts val="0"/>
              </a:spcBef>
              <a:buSzPts val="1400"/>
              <a:buChar char="●"/>
              <a:defRPr/>
            </a:lvl4pPr>
            <a:lvl5pPr lvl="4" algn="ctr">
              <a:spcBef>
                <a:spcPts val="0"/>
              </a:spcBef>
              <a:buSzPts val="1400"/>
              <a:buChar char="○"/>
              <a:defRPr/>
            </a:lvl5pPr>
            <a:lvl6pPr lvl="5" algn="ctr">
              <a:spcBef>
                <a:spcPts val="0"/>
              </a:spcBef>
              <a:buSzPts val="1400"/>
              <a:buChar char="■"/>
              <a:defRPr/>
            </a:lvl6pPr>
            <a:lvl7pPr lvl="6" algn="ctr">
              <a:spcBef>
                <a:spcPts val="0"/>
              </a:spcBef>
              <a:buSzPts val="1400"/>
              <a:buChar char="●"/>
              <a:defRPr/>
            </a:lvl7pPr>
            <a:lvl8pPr lvl="7" algn="ctr">
              <a:spcBef>
                <a:spcPts val="0"/>
              </a:spcBef>
              <a:buSzPts val="1400"/>
              <a:buChar char="○"/>
              <a:defRPr/>
            </a:lvl8pPr>
            <a:lvl9pPr lvl="8" algn="ctr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0" y="571499"/>
            <a:ext cx="6856214" cy="40005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/>
          <p:nvPr/>
        </p:nvSpPr>
        <p:spPr>
          <a:xfrm>
            <a:off x="6952697" y="571499"/>
            <a:ext cx="2193989" cy="40005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802386" y="973836"/>
            <a:ext cx="5486400" cy="2441448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4400"/>
              <a:buFont typeface="Corbel"/>
              <a:buNone/>
              <a:defRPr sz="44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100"/>
              <a:buNone/>
              <a:defRPr sz="1400"/>
            </a:lvl2pPr>
            <a:lvl3pPr lvl="2" indent="0">
              <a:spcBef>
                <a:spcPts val="0"/>
              </a:spcBef>
              <a:buSzPts val="1100"/>
              <a:buNone/>
              <a:defRPr sz="1400"/>
            </a:lvl3pPr>
            <a:lvl4pPr lvl="3" indent="0">
              <a:spcBef>
                <a:spcPts val="0"/>
              </a:spcBef>
              <a:buSzPts val="1100"/>
              <a:buNone/>
              <a:defRPr sz="1400"/>
            </a:lvl4pPr>
            <a:lvl5pPr lvl="4" indent="0">
              <a:spcBef>
                <a:spcPts val="0"/>
              </a:spcBef>
              <a:buSzPts val="1100"/>
              <a:buNone/>
              <a:defRPr sz="1400"/>
            </a:lvl5pPr>
            <a:lvl6pPr lvl="5" indent="0">
              <a:spcBef>
                <a:spcPts val="0"/>
              </a:spcBef>
              <a:buSzPts val="1100"/>
              <a:buNone/>
              <a:defRPr sz="1400"/>
            </a:lvl6pPr>
            <a:lvl7pPr lvl="6" indent="0">
              <a:spcBef>
                <a:spcPts val="0"/>
              </a:spcBef>
              <a:buSzPts val="1100"/>
              <a:buNone/>
              <a:defRPr sz="1400"/>
            </a:lvl7pPr>
            <a:lvl8pPr lvl="7" indent="0">
              <a:spcBef>
                <a:spcPts val="0"/>
              </a:spcBef>
              <a:buSzPts val="1100"/>
              <a:buNone/>
              <a:defRPr sz="1400"/>
            </a:lvl8pPr>
            <a:lvl9pPr lvl="8" indent="0">
              <a:spcBef>
                <a:spcPts val="0"/>
              </a:spcBef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ubTitle" idx="1"/>
          </p:nvPr>
        </p:nvSpPr>
        <p:spPr>
          <a:xfrm>
            <a:off x="825011" y="3502685"/>
            <a:ext cx="5486400" cy="68580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ts val="1700"/>
              <a:buFont typeface="Noto Sans Symbols"/>
              <a:buNone/>
              <a:defRPr sz="1700" b="0" i="0" u="none" strike="noStrike" cap="none">
                <a:solidFill>
                  <a:srgbClr val="D7F0F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700"/>
              <a:buFont typeface="Noto Sans Symbols"/>
              <a:buNone/>
              <a:defRPr sz="1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700"/>
              <a:buFont typeface="Noto Sans Symbols"/>
              <a:buNone/>
              <a:defRPr sz="1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196849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2901951" y="4767263"/>
            <a:ext cx="4433638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7975601" y="4767263"/>
            <a:ext cx="1148195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9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" sz="9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189689" y="842878"/>
            <a:ext cx="2210611" cy="3450887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700"/>
              <a:buFont typeface="Corbel"/>
              <a:buNone/>
              <a:defRPr sz="27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100"/>
              <a:buNone/>
              <a:defRPr sz="1400"/>
            </a:lvl2pPr>
            <a:lvl3pPr lvl="2" indent="0">
              <a:spcBef>
                <a:spcPts val="0"/>
              </a:spcBef>
              <a:buSzPts val="1100"/>
              <a:buNone/>
              <a:defRPr sz="1400"/>
            </a:lvl3pPr>
            <a:lvl4pPr lvl="3" indent="0">
              <a:spcBef>
                <a:spcPts val="0"/>
              </a:spcBef>
              <a:buSzPts val="1100"/>
              <a:buNone/>
              <a:defRPr sz="1400"/>
            </a:lvl4pPr>
            <a:lvl5pPr lvl="4" indent="0">
              <a:spcBef>
                <a:spcPts val="0"/>
              </a:spcBef>
              <a:buSzPts val="1100"/>
              <a:buNone/>
              <a:defRPr sz="1400"/>
            </a:lvl5pPr>
            <a:lvl6pPr lvl="5" indent="0">
              <a:spcBef>
                <a:spcPts val="0"/>
              </a:spcBef>
              <a:buSzPts val="1100"/>
              <a:buNone/>
              <a:defRPr sz="1400"/>
            </a:lvl6pPr>
            <a:lvl7pPr lvl="6" indent="0">
              <a:spcBef>
                <a:spcPts val="0"/>
              </a:spcBef>
              <a:buSzPts val="1100"/>
              <a:buNone/>
              <a:defRPr sz="1400"/>
            </a:lvl7pPr>
            <a:lvl8pPr lvl="7" indent="0">
              <a:spcBef>
                <a:spcPts val="0"/>
              </a:spcBef>
              <a:buSzPts val="1100"/>
              <a:buNone/>
              <a:defRPr sz="1400"/>
            </a:lvl8pPr>
            <a:lvl9pPr lvl="8" indent="0">
              <a:spcBef>
                <a:spcPts val="0"/>
              </a:spcBef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2901951" y="648081"/>
            <a:ext cx="5486400" cy="384048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139700" marR="0" lvl="0" indent="-38100" algn="l" rtl="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ts val="1500"/>
              <a:buFont typeface="Noto Sans Symbols"/>
              <a:buChar char="⚫"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520700" marR="0" lvl="1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863600" marR="0" lvl="2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Char char="⚫"/>
              <a:defRPr sz="1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206500" marR="0" lvl="3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9400" marR="0" lvl="4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892300" marR="0" lvl="5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235200" marR="0" lvl="6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578100" marR="0" lvl="7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921000" marR="0" lvl="8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196849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2901951" y="4767263"/>
            <a:ext cx="4433638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7975601" y="4767263"/>
            <a:ext cx="1148195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9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" sz="9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2900934" y="973836"/>
            <a:ext cx="5486400" cy="2441448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595959"/>
              </a:buClr>
              <a:buSzPts val="4400"/>
              <a:buFont typeface="Corbel"/>
              <a:buNone/>
              <a:defRPr sz="4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100"/>
              <a:buNone/>
              <a:defRPr sz="1400"/>
            </a:lvl2pPr>
            <a:lvl3pPr lvl="2" indent="0">
              <a:spcBef>
                <a:spcPts val="0"/>
              </a:spcBef>
              <a:buSzPts val="1100"/>
              <a:buNone/>
              <a:defRPr sz="1400"/>
            </a:lvl3pPr>
            <a:lvl4pPr lvl="3" indent="0">
              <a:spcBef>
                <a:spcPts val="0"/>
              </a:spcBef>
              <a:buSzPts val="1100"/>
              <a:buNone/>
              <a:defRPr sz="1400"/>
            </a:lvl4pPr>
            <a:lvl5pPr lvl="4" indent="0">
              <a:spcBef>
                <a:spcPts val="0"/>
              </a:spcBef>
              <a:buSzPts val="1100"/>
              <a:buNone/>
              <a:defRPr sz="1400"/>
            </a:lvl5pPr>
            <a:lvl6pPr lvl="5" indent="0">
              <a:spcBef>
                <a:spcPts val="0"/>
              </a:spcBef>
              <a:buSzPts val="1100"/>
              <a:buNone/>
              <a:defRPr sz="1400"/>
            </a:lvl6pPr>
            <a:lvl7pPr lvl="6" indent="0">
              <a:spcBef>
                <a:spcPts val="0"/>
              </a:spcBef>
              <a:buSzPts val="1100"/>
              <a:buNone/>
              <a:defRPr sz="1400"/>
            </a:lvl7pPr>
            <a:lvl8pPr lvl="7" indent="0">
              <a:spcBef>
                <a:spcPts val="0"/>
              </a:spcBef>
              <a:buSzPts val="1100"/>
              <a:buNone/>
              <a:defRPr sz="1400"/>
            </a:lvl8pPr>
            <a:lvl9pPr lvl="8" indent="0">
              <a:spcBef>
                <a:spcPts val="0"/>
              </a:spcBef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2914650" y="3504438"/>
            <a:ext cx="5486400" cy="68580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ts val="1700"/>
              <a:buFont typeface="Noto Sans Symbols"/>
              <a:buNone/>
              <a:defRPr sz="1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None/>
              <a:defRPr sz="110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None/>
              <a:defRPr sz="110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None/>
              <a:defRPr sz="110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None/>
              <a:defRPr sz="110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None/>
              <a:defRPr sz="110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None/>
              <a:defRPr sz="1100" b="0" i="0" u="none" strike="noStrike" cap="non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196849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2901951" y="4767263"/>
            <a:ext cx="4433638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7975601" y="4767263"/>
            <a:ext cx="1148195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9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" sz="9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189689" y="842878"/>
            <a:ext cx="2210611" cy="3450887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700"/>
              <a:buFont typeface="Corbel"/>
              <a:buNone/>
              <a:defRPr sz="27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100"/>
              <a:buNone/>
              <a:defRPr sz="1400"/>
            </a:lvl2pPr>
            <a:lvl3pPr lvl="2" indent="0">
              <a:spcBef>
                <a:spcPts val="0"/>
              </a:spcBef>
              <a:buSzPts val="1100"/>
              <a:buNone/>
              <a:defRPr sz="1400"/>
            </a:lvl3pPr>
            <a:lvl4pPr lvl="3" indent="0">
              <a:spcBef>
                <a:spcPts val="0"/>
              </a:spcBef>
              <a:buSzPts val="1100"/>
              <a:buNone/>
              <a:defRPr sz="1400"/>
            </a:lvl4pPr>
            <a:lvl5pPr lvl="4" indent="0">
              <a:spcBef>
                <a:spcPts val="0"/>
              </a:spcBef>
              <a:buSzPts val="1100"/>
              <a:buNone/>
              <a:defRPr sz="1400"/>
            </a:lvl5pPr>
            <a:lvl6pPr lvl="5" indent="0">
              <a:spcBef>
                <a:spcPts val="0"/>
              </a:spcBef>
              <a:buSzPts val="1100"/>
              <a:buNone/>
              <a:defRPr sz="1400"/>
            </a:lvl6pPr>
            <a:lvl7pPr lvl="6" indent="0">
              <a:spcBef>
                <a:spcPts val="0"/>
              </a:spcBef>
              <a:buSzPts val="1100"/>
              <a:buNone/>
              <a:defRPr sz="1400"/>
            </a:lvl7pPr>
            <a:lvl8pPr lvl="7" indent="0">
              <a:spcBef>
                <a:spcPts val="0"/>
              </a:spcBef>
              <a:buSzPts val="1100"/>
              <a:buNone/>
              <a:defRPr sz="1400"/>
            </a:lvl8pPr>
            <a:lvl9pPr lvl="8" indent="0">
              <a:spcBef>
                <a:spcPts val="0"/>
              </a:spcBef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2900934" y="651510"/>
            <a:ext cx="2606040" cy="384048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139700" marR="0" lvl="0" indent="-38100" algn="l" rtl="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ts val="1500"/>
              <a:buFont typeface="Noto Sans Symbols"/>
              <a:buChar char="⚫"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520700" marR="0" lvl="1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863600" marR="0" lvl="2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Char char="⚫"/>
              <a:defRPr sz="1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206500" marR="0" lvl="3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9400" marR="0" lvl="4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892300" marR="0" lvl="5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235200" marR="0" lvl="6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578100" marR="0" lvl="7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921000" marR="0" lvl="8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2"/>
          </p:nvPr>
        </p:nvSpPr>
        <p:spPr>
          <a:xfrm>
            <a:off x="5863590" y="651510"/>
            <a:ext cx="2606040" cy="384048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139700" marR="0" lvl="0" indent="-38100" algn="l" rtl="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ts val="1500"/>
              <a:buFont typeface="Noto Sans Symbols"/>
              <a:buChar char="⚫"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520700" marR="0" lvl="1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863600" marR="0" lvl="2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Char char="⚫"/>
              <a:defRPr sz="1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206500" marR="0" lvl="3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9400" marR="0" lvl="4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892300" marR="0" lvl="5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235200" marR="0" lvl="6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578100" marR="0" lvl="7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921000" marR="0" lvl="8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196849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2901951" y="4767263"/>
            <a:ext cx="4433638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7975601" y="4767263"/>
            <a:ext cx="1148195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9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" sz="9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189689" y="842878"/>
            <a:ext cx="2210611" cy="3450887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700"/>
              <a:buFont typeface="Corbel"/>
              <a:buNone/>
              <a:defRPr sz="27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100"/>
              <a:buNone/>
              <a:defRPr sz="1400"/>
            </a:lvl2pPr>
            <a:lvl3pPr lvl="2" indent="0">
              <a:spcBef>
                <a:spcPts val="0"/>
              </a:spcBef>
              <a:buSzPts val="1100"/>
              <a:buNone/>
              <a:defRPr sz="1400"/>
            </a:lvl3pPr>
            <a:lvl4pPr lvl="3" indent="0">
              <a:spcBef>
                <a:spcPts val="0"/>
              </a:spcBef>
              <a:buSzPts val="1100"/>
              <a:buNone/>
              <a:defRPr sz="1400"/>
            </a:lvl4pPr>
            <a:lvl5pPr lvl="4" indent="0">
              <a:spcBef>
                <a:spcPts val="0"/>
              </a:spcBef>
              <a:buSzPts val="1100"/>
              <a:buNone/>
              <a:defRPr sz="1400"/>
            </a:lvl5pPr>
            <a:lvl6pPr lvl="5" indent="0">
              <a:spcBef>
                <a:spcPts val="0"/>
              </a:spcBef>
              <a:buSzPts val="1100"/>
              <a:buNone/>
              <a:defRPr sz="1400"/>
            </a:lvl6pPr>
            <a:lvl7pPr lvl="6" indent="0">
              <a:spcBef>
                <a:spcPts val="0"/>
              </a:spcBef>
              <a:buSzPts val="1100"/>
              <a:buNone/>
              <a:defRPr sz="1400"/>
            </a:lvl7pPr>
            <a:lvl8pPr lvl="7" indent="0">
              <a:spcBef>
                <a:spcPts val="0"/>
              </a:spcBef>
              <a:buSzPts val="1100"/>
              <a:buNone/>
              <a:defRPr sz="1400"/>
            </a:lvl8pPr>
            <a:lvl9pPr lvl="8" indent="0">
              <a:spcBef>
                <a:spcPts val="0"/>
              </a:spcBef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2900934" y="767690"/>
            <a:ext cx="2606040" cy="60579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2"/>
          </p:nvPr>
        </p:nvSpPr>
        <p:spPr>
          <a:xfrm>
            <a:off x="2900934" y="1448202"/>
            <a:ext cx="2606040" cy="301752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139700" marR="0" lvl="0" indent="-38100" algn="l" rtl="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ts val="1500"/>
              <a:buFont typeface="Noto Sans Symbols"/>
              <a:buChar char="⚫"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520700" marR="0" lvl="1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863600" marR="0" lvl="2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Char char="⚫"/>
              <a:defRPr sz="1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206500" marR="0" lvl="3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9400" marR="0" lvl="4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892300" marR="0" lvl="5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235200" marR="0" lvl="6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578100" marR="0" lvl="7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921000" marR="0" lvl="8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3"/>
          </p:nvPr>
        </p:nvSpPr>
        <p:spPr>
          <a:xfrm>
            <a:off x="5863847" y="767690"/>
            <a:ext cx="2606040" cy="609878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4"/>
          </p:nvPr>
        </p:nvSpPr>
        <p:spPr>
          <a:xfrm>
            <a:off x="5863847" y="1448202"/>
            <a:ext cx="2606040" cy="301752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139700" marR="0" lvl="0" indent="-38100" algn="l" rtl="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ts val="1500"/>
              <a:buFont typeface="Noto Sans Symbols"/>
              <a:buChar char="⚫"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520700" marR="0" lvl="1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863600" marR="0" lvl="2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Char char="⚫"/>
              <a:defRPr sz="1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206500" marR="0" lvl="3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9400" marR="0" lvl="4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892300" marR="0" lvl="5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235200" marR="0" lvl="6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578100" marR="0" lvl="7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921000" marR="0" lvl="8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dt" idx="10"/>
          </p:nvPr>
        </p:nvSpPr>
        <p:spPr>
          <a:xfrm>
            <a:off x="196849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ftr" idx="11"/>
          </p:nvPr>
        </p:nvSpPr>
        <p:spPr>
          <a:xfrm>
            <a:off x="2901951" y="4767263"/>
            <a:ext cx="4433638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7975601" y="4767263"/>
            <a:ext cx="1148195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9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" sz="9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189689" y="842878"/>
            <a:ext cx="2210611" cy="3450887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700"/>
              <a:buFont typeface="Corbel"/>
              <a:buNone/>
              <a:defRPr sz="27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100"/>
              <a:buNone/>
              <a:defRPr sz="1400"/>
            </a:lvl2pPr>
            <a:lvl3pPr lvl="2" indent="0">
              <a:spcBef>
                <a:spcPts val="0"/>
              </a:spcBef>
              <a:buSzPts val="1100"/>
              <a:buNone/>
              <a:defRPr sz="1400"/>
            </a:lvl3pPr>
            <a:lvl4pPr lvl="3" indent="0">
              <a:spcBef>
                <a:spcPts val="0"/>
              </a:spcBef>
              <a:buSzPts val="1100"/>
              <a:buNone/>
              <a:defRPr sz="1400"/>
            </a:lvl4pPr>
            <a:lvl5pPr lvl="4" indent="0">
              <a:spcBef>
                <a:spcPts val="0"/>
              </a:spcBef>
              <a:buSzPts val="1100"/>
              <a:buNone/>
              <a:defRPr sz="1400"/>
            </a:lvl5pPr>
            <a:lvl6pPr lvl="5" indent="0">
              <a:spcBef>
                <a:spcPts val="0"/>
              </a:spcBef>
              <a:buSzPts val="1100"/>
              <a:buNone/>
              <a:defRPr sz="1400"/>
            </a:lvl6pPr>
            <a:lvl7pPr lvl="6" indent="0">
              <a:spcBef>
                <a:spcPts val="0"/>
              </a:spcBef>
              <a:buSzPts val="1100"/>
              <a:buNone/>
              <a:defRPr sz="1400"/>
            </a:lvl7pPr>
            <a:lvl8pPr lvl="7" indent="0">
              <a:spcBef>
                <a:spcPts val="0"/>
              </a:spcBef>
              <a:buSzPts val="1100"/>
              <a:buNone/>
              <a:defRPr sz="1400"/>
            </a:lvl8pPr>
            <a:lvl9pPr lvl="8" indent="0">
              <a:spcBef>
                <a:spcPts val="0"/>
              </a:spcBef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dt" idx="10"/>
          </p:nvPr>
        </p:nvSpPr>
        <p:spPr>
          <a:xfrm>
            <a:off x="196849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ftr" idx="11"/>
          </p:nvPr>
        </p:nvSpPr>
        <p:spPr>
          <a:xfrm>
            <a:off x="2901951" y="4767263"/>
            <a:ext cx="4433638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7975601" y="4767263"/>
            <a:ext cx="1148195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9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" sz="9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dt" idx="10"/>
          </p:nvPr>
        </p:nvSpPr>
        <p:spPr>
          <a:xfrm>
            <a:off x="196849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ftr" idx="11"/>
          </p:nvPr>
        </p:nvSpPr>
        <p:spPr>
          <a:xfrm>
            <a:off x="2901951" y="4767263"/>
            <a:ext cx="4433638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7975601" y="4767263"/>
            <a:ext cx="1148195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9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" sz="9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192024" y="857250"/>
            <a:ext cx="2125980" cy="178308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400"/>
              <a:buFont typeface="Corbel"/>
              <a:buNone/>
              <a:defRPr sz="24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100"/>
              <a:buNone/>
              <a:defRPr sz="1400"/>
            </a:lvl2pPr>
            <a:lvl3pPr lvl="2" indent="0">
              <a:spcBef>
                <a:spcPts val="0"/>
              </a:spcBef>
              <a:buSzPts val="1100"/>
              <a:buNone/>
              <a:defRPr sz="1400"/>
            </a:lvl3pPr>
            <a:lvl4pPr lvl="3" indent="0">
              <a:spcBef>
                <a:spcPts val="0"/>
              </a:spcBef>
              <a:buSzPts val="1100"/>
              <a:buNone/>
              <a:defRPr sz="1400"/>
            </a:lvl4pPr>
            <a:lvl5pPr lvl="4" indent="0">
              <a:spcBef>
                <a:spcPts val="0"/>
              </a:spcBef>
              <a:buSzPts val="1100"/>
              <a:buNone/>
              <a:defRPr sz="1400"/>
            </a:lvl5pPr>
            <a:lvl6pPr lvl="5" indent="0">
              <a:spcBef>
                <a:spcPts val="0"/>
              </a:spcBef>
              <a:buSzPts val="1100"/>
              <a:buNone/>
              <a:defRPr sz="1400"/>
            </a:lvl6pPr>
            <a:lvl7pPr lvl="6" indent="0">
              <a:spcBef>
                <a:spcPts val="0"/>
              </a:spcBef>
              <a:buSzPts val="1100"/>
              <a:buNone/>
              <a:defRPr sz="1400"/>
            </a:lvl7pPr>
            <a:lvl8pPr lvl="7" indent="0">
              <a:spcBef>
                <a:spcPts val="0"/>
              </a:spcBef>
              <a:buSzPts val="1100"/>
              <a:buNone/>
              <a:defRPr sz="1400"/>
            </a:lvl8pPr>
            <a:lvl9pPr lvl="8" indent="0">
              <a:spcBef>
                <a:spcPts val="0"/>
              </a:spcBef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2900934" y="651510"/>
            <a:ext cx="5486400" cy="384048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139700" marR="0" lvl="0" indent="-38100" algn="l" rtl="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ts val="1500"/>
              <a:buFont typeface="Noto Sans Symbols"/>
              <a:buChar char="⚫"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520700" marR="0" lvl="1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863600" marR="0" lvl="2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Char char="⚫"/>
              <a:defRPr sz="1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206500" marR="0" lvl="3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9400" marR="0" lvl="4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892300" marR="0" lvl="5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235200" marR="0" lvl="6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578100" marR="0" lvl="7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921000" marR="0" lvl="8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body" idx="2"/>
          </p:nvPr>
        </p:nvSpPr>
        <p:spPr>
          <a:xfrm>
            <a:off x="192024" y="2620632"/>
            <a:ext cx="2125980" cy="1741492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ts val="1100"/>
              <a:buFont typeface="Noto Sans Symbols"/>
              <a:buNone/>
              <a:defRPr sz="11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dt" idx="10"/>
          </p:nvPr>
        </p:nvSpPr>
        <p:spPr>
          <a:xfrm>
            <a:off x="196849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ftr" idx="11"/>
          </p:nvPr>
        </p:nvSpPr>
        <p:spPr>
          <a:xfrm>
            <a:off x="2901951" y="4767263"/>
            <a:ext cx="4433638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7975601" y="4767263"/>
            <a:ext cx="1148195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9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" sz="9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ts val="3600"/>
              <a:buNone/>
              <a:defRPr sz="3600"/>
            </a:lvl1pPr>
            <a:lvl2pPr lvl="1" algn="ctr">
              <a:spcBef>
                <a:spcPts val="0"/>
              </a:spcBef>
              <a:buSzPts val="3600"/>
              <a:buNone/>
              <a:defRPr sz="3600"/>
            </a:lvl2pPr>
            <a:lvl3pPr lvl="2" algn="ctr">
              <a:spcBef>
                <a:spcPts val="0"/>
              </a:spcBef>
              <a:buSzPts val="3600"/>
              <a:buNone/>
              <a:defRPr sz="3600"/>
            </a:lvl3pPr>
            <a:lvl4pPr lvl="3" algn="ctr">
              <a:spcBef>
                <a:spcPts val="0"/>
              </a:spcBef>
              <a:buSzPts val="3600"/>
              <a:buNone/>
              <a:defRPr sz="3600"/>
            </a:lvl4pPr>
            <a:lvl5pPr lvl="4" algn="ctr">
              <a:spcBef>
                <a:spcPts val="0"/>
              </a:spcBef>
              <a:buSzPts val="3600"/>
              <a:buNone/>
              <a:defRPr sz="3600"/>
            </a:lvl5pPr>
            <a:lvl6pPr lvl="5" algn="ctr">
              <a:spcBef>
                <a:spcPts val="0"/>
              </a:spcBef>
              <a:buSzPts val="3600"/>
              <a:buNone/>
              <a:defRPr sz="3600"/>
            </a:lvl6pPr>
            <a:lvl7pPr lvl="6" algn="ctr">
              <a:spcBef>
                <a:spcPts val="0"/>
              </a:spcBef>
              <a:buSzPts val="3600"/>
              <a:buNone/>
              <a:defRPr sz="3600"/>
            </a:lvl7pPr>
            <a:lvl8pPr lvl="7" algn="ctr">
              <a:spcBef>
                <a:spcPts val="0"/>
              </a:spcBef>
              <a:buSzPts val="3600"/>
              <a:buNone/>
              <a:defRPr sz="3600"/>
            </a:lvl8pPr>
            <a:lvl9pPr lvl="8" algn="ctr">
              <a:spcBef>
                <a:spcPts val="0"/>
              </a:spcBef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192024" y="857250"/>
            <a:ext cx="2125980" cy="178308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400"/>
              <a:buFont typeface="Corbel"/>
              <a:buNone/>
              <a:defRPr sz="24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100"/>
              <a:buNone/>
              <a:defRPr sz="1400"/>
            </a:lvl2pPr>
            <a:lvl3pPr lvl="2" indent="0">
              <a:spcBef>
                <a:spcPts val="0"/>
              </a:spcBef>
              <a:buSzPts val="1100"/>
              <a:buNone/>
              <a:defRPr sz="1400"/>
            </a:lvl3pPr>
            <a:lvl4pPr lvl="3" indent="0">
              <a:spcBef>
                <a:spcPts val="0"/>
              </a:spcBef>
              <a:buSzPts val="1100"/>
              <a:buNone/>
              <a:defRPr sz="1400"/>
            </a:lvl4pPr>
            <a:lvl5pPr lvl="4" indent="0">
              <a:spcBef>
                <a:spcPts val="0"/>
              </a:spcBef>
              <a:buSzPts val="1100"/>
              <a:buNone/>
              <a:defRPr sz="1400"/>
            </a:lvl5pPr>
            <a:lvl6pPr lvl="5" indent="0">
              <a:spcBef>
                <a:spcPts val="0"/>
              </a:spcBef>
              <a:buSzPts val="1100"/>
              <a:buNone/>
              <a:defRPr sz="1400"/>
            </a:lvl6pPr>
            <a:lvl7pPr lvl="6" indent="0">
              <a:spcBef>
                <a:spcPts val="0"/>
              </a:spcBef>
              <a:buSzPts val="1100"/>
              <a:buNone/>
              <a:defRPr sz="1400"/>
            </a:lvl7pPr>
            <a:lvl8pPr lvl="7" indent="0">
              <a:spcBef>
                <a:spcPts val="0"/>
              </a:spcBef>
              <a:buSzPts val="1100"/>
              <a:buNone/>
              <a:defRPr sz="1400"/>
            </a:lvl8pPr>
            <a:lvl9pPr lvl="8" indent="0">
              <a:spcBef>
                <a:spcPts val="0"/>
              </a:spcBef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pic" idx="2"/>
          </p:nvPr>
        </p:nvSpPr>
        <p:spPr>
          <a:xfrm>
            <a:off x="2677983" y="575564"/>
            <a:ext cx="6086423" cy="3998214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ts val="2400"/>
              <a:buFont typeface="Noto Sans Symbols"/>
              <a:buNone/>
              <a:defRPr sz="2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2100"/>
              <a:buFont typeface="Noto Sans Symbols"/>
              <a:buNone/>
              <a:defRPr sz="2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500"/>
              <a:buFont typeface="Noto Sans Symbols"/>
              <a:buNone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192024" y="2619756"/>
            <a:ext cx="2125980" cy="1741932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ts val="1100"/>
              <a:buFont typeface="Noto Sans Symbols"/>
              <a:buNone/>
              <a:defRPr sz="11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800"/>
              <a:buFont typeface="Noto Sans Symbols"/>
              <a:buNone/>
              <a:defRPr sz="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700"/>
              <a:buFont typeface="Noto Sans Symbols"/>
              <a:buNone/>
              <a:defRPr sz="7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dt" idx="10"/>
          </p:nvPr>
        </p:nvSpPr>
        <p:spPr>
          <a:xfrm>
            <a:off x="196849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ftr" idx="11"/>
          </p:nvPr>
        </p:nvSpPr>
        <p:spPr>
          <a:xfrm>
            <a:off x="2624326" y="4767263"/>
            <a:ext cx="4433638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7975601" y="4767263"/>
            <a:ext cx="1148195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9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" sz="9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189689" y="842878"/>
            <a:ext cx="2210611" cy="3450887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700"/>
              <a:buFont typeface="Corbel"/>
              <a:buNone/>
              <a:defRPr sz="27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100"/>
              <a:buNone/>
              <a:defRPr sz="1400"/>
            </a:lvl2pPr>
            <a:lvl3pPr lvl="2" indent="0">
              <a:spcBef>
                <a:spcPts val="0"/>
              </a:spcBef>
              <a:buSzPts val="1100"/>
              <a:buNone/>
              <a:defRPr sz="1400"/>
            </a:lvl3pPr>
            <a:lvl4pPr lvl="3" indent="0">
              <a:spcBef>
                <a:spcPts val="0"/>
              </a:spcBef>
              <a:buSzPts val="1100"/>
              <a:buNone/>
              <a:defRPr sz="1400"/>
            </a:lvl4pPr>
            <a:lvl5pPr lvl="4" indent="0">
              <a:spcBef>
                <a:spcPts val="0"/>
              </a:spcBef>
              <a:buSzPts val="1100"/>
              <a:buNone/>
              <a:defRPr sz="1400"/>
            </a:lvl5pPr>
            <a:lvl6pPr lvl="5" indent="0">
              <a:spcBef>
                <a:spcPts val="0"/>
              </a:spcBef>
              <a:buSzPts val="1100"/>
              <a:buNone/>
              <a:defRPr sz="1400"/>
            </a:lvl6pPr>
            <a:lvl7pPr lvl="6" indent="0">
              <a:spcBef>
                <a:spcPts val="0"/>
              </a:spcBef>
              <a:buSzPts val="1100"/>
              <a:buNone/>
              <a:defRPr sz="1400"/>
            </a:lvl7pPr>
            <a:lvl8pPr lvl="7" indent="0">
              <a:spcBef>
                <a:spcPts val="0"/>
              </a:spcBef>
              <a:buSzPts val="1100"/>
              <a:buNone/>
              <a:defRPr sz="1400"/>
            </a:lvl8pPr>
            <a:lvl9pPr lvl="8" indent="0">
              <a:spcBef>
                <a:spcPts val="0"/>
              </a:spcBef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 rot="5400000">
            <a:off x="3724911" y="-174879"/>
            <a:ext cx="3840480" cy="548640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139700" marR="0" lvl="0" indent="-38100" algn="l" rtl="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ts val="1500"/>
              <a:buFont typeface="Noto Sans Symbols"/>
              <a:buChar char="⚫"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520700" marR="0" lvl="1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863600" marR="0" lvl="2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Char char="⚫"/>
              <a:defRPr sz="1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206500" marR="0" lvl="3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9400" marR="0" lvl="4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892300" marR="0" lvl="5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235200" marR="0" lvl="6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578100" marR="0" lvl="7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921000" marR="0" lvl="8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dt" idx="10"/>
          </p:nvPr>
        </p:nvSpPr>
        <p:spPr>
          <a:xfrm>
            <a:off x="196849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ftr" idx="11"/>
          </p:nvPr>
        </p:nvSpPr>
        <p:spPr>
          <a:xfrm>
            <a:off x="2901951" y="4767263"/>
            <a:ext cx="4433638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7975601" y="4767263"/>
            <a:ext cx="1148195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9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" sz="9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 rot="5400000">
            <a:off x="-514350" y="1543050"/>
            <a:ext cx="3714750" cy="211455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700"/>
              <a:buFont typeface="Corbel"/>
              <a:buNone/>
              <a:defRPr sz="27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100"/>
              <a:buNone/>
              <a:defRPr sz="1400"/>
            </a:lvl2pPr>
            <a:lvl3pPr lvl="2" indent="0">
              <a:spcBef>
                <a:spcPts val="0"/>
              </a:spcBef>
              <a:buSzPts val="1100"/>
              <a:buNone/>
              <a:defRPr sz="1400"/>
            </a:lvl3pPr>
            <a:lvl4pPr lvl="3" indent="0">
              <a:spcBef>
                <a:spcPts val="0"/>
              </a:spcBef>
              <a:buSzPts val="1100"/>
              <a:buNone/>
              <a:defRPr sz="1400"/>
            </a:lvl4pPr>
            <a:lvl5pPr lvl="4" indent="0">
              <a:spcBef>
                <a:spcPts val="0"/>
              </a:spcBef>
              <a:buSzPts val="1100"/>
              <a:buNone/>
              <a:defRPr sz="1400"/>
            </a:lvl5pPr>
            <a:lvl6pPr lvl="5" indent="0">
              <a:spcBef>
                <a:spcPts val="0"/>
              </a:spcBef>
              <a:buSzPts val="1100"/>
              <a:buNone/>
              <a:defRPr sz="1400"/>
            </a:lvl6pPr>
            <a:lvl7pPr lvl="6" indent="0">
              <a:spcBef>
                <a:spcPts val="0"/>
              </a:spcBef>
              <a:buSzPts val="1100"/>
              <a:buNone/>
              <a:defRPr sz="1400"/>
            </a:lvl7pPr>
            <a:lvl8pPr lvl="7" indent="0">
              <a:spcBef>
                <a:spcPts val="0"/>
              </a:spcBef>
              <a:buSzPts val="1100"/>
              <a:buNone/>
              <a:defRPr sz="1400"/>
            </a:lvl8pPr>
            <a:lvl9pPr lvl="8" indent="0">
              <a:spcBef>
                <a:spcPts val="0"/>
              </a:spcBef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 rot="5400000">
            <a:off x="3723894" y="-171450"/>
            <a:ext cx="3840480" cy="548640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139700" marR="0" lvl="0" indent="-38100" algn="l" rtl="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ts val="1500"/>
              <a:buFont typeface="Noto Sans Symbols"/>
              <a:buChar char="⚫"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520700" marR="0" lvl="1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863600" marR="0" lvl="2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Char char="⚫"/>
              <a:defRPr sz="1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206500" marR="0" lvl="3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9400" marR="0" lvl="4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892300" marR="0" lvl="5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235200" marR="0" lvl="6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578100" marR="0" lvl="7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921000" marR="0" lvl="8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dt" idx="10"/>
          </p:nvPr>
        </p:nvSpPr>
        <p:spPr>
          <a:xfrm>
            <a:off x="196849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ftr" idx="11"/>
          </p:nvPr>
        </p:nvSpPr>
        <p:spPr>
          <a:xfrm>
            <a:off x="2901951" y="4767263"/>
            <a:ext cx="4433638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7975601" y="4767263"/>
            <a:ext cx="1148195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9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" sz="9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ts val="2400"/>
              <a:buNone/>
              <a:defRPr sz="2400"/>
            </a:lvl1pPr>
            <a:lvl2pPr lvl="1">
              <a:spcBef>
                <a:spcPts val="0"/>
              </a:spcBef>
              <a:buSzPts val="2400"/>
              <a:buNone/>
              <a:defRPr sz="2400"/>
            </a:lvl2pPr>
            <a:lvl3pPr lvl="2">
              <a:spcBef>
                <a:spcPts val="0"/>
              </a:spcBef>
              <a:buSzPts val="2400"/>
              <a:buNone/>
              <a:defRPr sz="2400"/>
            </a:lvl3pPr>
            <a:lvl4pPr lvl="3">
              <a:spcBef>
                <a:spcPts val="0"/>
              </a:spcBef>
              <a:buSzPts val="2400"/>
              <a:buNone/>
              <a:defRPr sz="2400"/>
            </a:lvl4pPr>
            <a:lvl5pPr lvl="4">
              <a:spcBef>
                <a:spcPts val="0"/>
              </a:spcBef>
              <a:buSzPts val="2400"/>
              <a:buNone/>
              <a:defRPr sz="2400"/>
            </a:lvl5pPr>
            <a:lvl6pPr lvl="5">
              <a:spcBef>
                <a:spcPts val="0"/>
              </a:spcBef>
              <a:buSzPts val="2400"/>
              <a:buNone/>
              <a:defRPr sz="2400"/>
            </a:lvl6pPr>
            <a:lvl7pPr lvl="6">
              <a:spcBef>
                <a:spcPts val="0"/>
              </a:spcBef>
              <a:buSzPts val="2400"/>
              <a:buNone/>
              <a:defRPr sz="2400"/>
            </a:lvl7pPr>
            <a:lvl8pPr lvl="7">
              <a:spcBef>
                <a:spcPts val="0"/>
              </a:spcBef>
              <a:buSzPts val="2400"/>
              <a:buNone/>
              <a:defRPr sz="2400"/>
            </a:lvl8pPr>
            <a:lvl9pPr lvl="8">
              <a:spcBef>
                <a:spcPts val="0"/>
              </a:spcBef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200"/>
              <a:buChar char="●"/>
              <a:defRPr sz="12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4800"/>
              <a:buNone/>
              <a:defRPr sz="4800"/>
            </a:lvl1pPr>
            <a:lvl2pPr lvl="1">
              <a:spcBef>
                <a:spcPts val="0"/>
              </a:spcBef>
              <a:buSzPts val="4800"/>
              <a:buNone/>
              <a:defRPr sz="4800"/>
            </a:lvl2pPr>
            <a:lvl3pPr lvl="2">
              <a:spcBef>
                <a:spcPts val="0"/>
              </a:spcBef>
              <a:buSzPts val="4800"/>
              <a:buNone/>
              <a:defRPr sz="4800"/>
            </a:lvl3pPr>
            <a:lvl4pPr lvl="3">
              <a:spcBef>
                <a:spcPts val="0"/>
              </a:spcBef>
              <a:buSzPts val="4800"/>
              <a:buNone/>
              <a:defRPr sz="4800"/>
            </a:lvl4pPr>
            <a:lvl5pPr lvl="4">
              <a:spcBef>
                <a:spcPts val="0"/>
              </a:spcBef>
              <a:buSzPts val="4800"/>
              <a:buNone/>
              <a:defRPr sz="4800"/>
            </a:lvl5pPr>
            <a:lvl6pPr lvl="5">
              <a:spcBef>
                <a:spcPts val="0"/>
              </a:spcBef>
              <a:buSzPts val="4800"/>
              <a:buNone/>
              <a:defRPr sz="4800"/>
            </a:lvl6pPr>
            <a:lvl7pPr lvl="6">
              <a:spcBef>
                <a:spcPts val="0"/>
              </a:spcBef>
              <a:buSzPts val="4800"/>
              <a:buNone/>
              <a:defRPr sz="4800"/>
            </a:lvl7pPr>
            <a:lvl8pPr lvl="7">
              <a:spcBef>
                <a:spcPts val="0"/>
              </a:spcBef>
              <a:buSzPts val="4800"/>
              <a:buNone/>
              <a:defRPr sz="4800"/>
            </a:lvl8pPr>
            <a:lvl9pPr lvl="8">
              <a:spcBef>
                <a:spcPts val="0"/>
              </a:spcBef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4200"/>
              <a:buNone/>
              <a:defRPr sz="4200"/>
            </a:lvl1pPr>
            <a:lvl2pPr lvl="1" algn="ctr">
              <a:spcBef>
                <a:spcPts val="0"/>
              </a:spcBef>
              <a:buSzPts val="4200"/>
              <a:buNone/>
              <a:defRPr sz="4200"/>
            </a:lvl2pPr>
            <a:lvl3pPr lvl="2" algn="ctr">
              <a:spcBef>
                <a:spcPts val="0"/>
              </a:spcBef>
              <a:buSzPts val="4200"/>
              <a:buNone/>
              <a:defRPr sz="4200"/>
            </a:lvl3pPr>
            <a:lvl4pPr lvl="3" algn="ctr">
              <a:spcBef>
                <a:spcPts val="0"/>
              </a:spcBef>
              <a:buSzPts val="4200"/>
              <a:buNone/>
              <a:defRPr sz="4200"/>
            </a:lvl4pPr>
            <a:lvl5pPr lvl="4" algn="ctr">
              <a:spcBef>
                <a:spcPts val="0"/>
              </a:spcBef>
              <a:buSzPts val="4200"/>
              <a:buNone/>
              <a:defRPr sz="4200"/>
            </a:lvl5pPr>
            <a:lvl6pPr lvl="5" algn="ctr">
              <a:spcBef>
                <a:spcPts val="0"/>
              </a:spcBef>
              <a:buSzPts val="4200"/>
              <a:buNone/>
              <a:defRPr sz="4200"/>
            </a:lvl6pPr>
            <a:lvl7pPr lvl="6" algn="ctr">
              <a:spcBef>
                <a:spcPts val="0"/>
              </a:spcBef>
              <a:buSzPts val="4200"/>
              <a:buNone/>
              <a:defRPr sz="4200"/>
            </a:lvl7pPr>
            <a:lvl8pPr lvl="7" algn="ctr">
              <a:spcBef>
                <a:spcPts val="0"/>
              </a:spcBef>
              <a:buSzPts val="4200"/>
              <a:buNone/>
              <a:defRPr sz="4200"/>
            </a:lvl8pPr>
            <a:lvl9pPr lvl="8" algn="ctr">
              <a:spcBef>
                <a:spcPts val="0"/>
              </a:spcBef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1" y="569214"/>
            <a:ext cx="2582693" cy="3998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189689" y="842878"/>
            <a:ext cx="2210611" cy="3450887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700"/>
              <a:buFont typeface="Corbel"/>
              <a:buNone/>
              <a:defRPr sz="27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100"/>
              <a:buNone/>
              <a:defRPr sz="1400"/>
            </a:lvl2pPr>
            <a:lvl3pPr lvl="2" indent="0">
              <a:spcBef>
                <a:spcPts val="0"/>
              </a:spcBef>
              <a:buSzPts val="1100"/>
              <a:buNone/>
              <a:defRPr sz="1400"/>
            </a:lvl3pPr>
            <a:lvl4pPr lvl="3" indent="0">
              <a:spcBef>
                <a:spcPts val="0"/>
              </a:spcBef>
              <a:buSzPts val="1100"/>
              <a:buNone/>
              <a:defRPr sz="1400"/>
            </a:lvl4pPr>
            <a:lvl5pPr lvl="4" indent="0">
              <a:spcBef>
                <a:spcPts val="0"/>
              </a:spcBef>
              <a:buSzPts val="1100"/>
              <a:buNone/>
              <a:defRPr sz="1400"/>
            </a:lvl5pPr>
            <a:lvl6pPr lvl="5" indent="0">
              <a:spcBef>
                <a:spcPts val="0"/>
              </a:spcBef>
              <a:buSzPts val="1100"/>
              <a:buNone/>
              <a:defRPr sz="1400"/>
            </a:lvl6pPr>
            <a:lvl7pPr lvl="6" indent="0">
              <a:spcBef>
                <a:spcPts val="0"/>
              </a:spcBef>
              <a:buSzPts val="1100"/>
              <a:buNone/>
              <a:defRPr sz="1400"/>
            </a:lvl7pPr>
            <a:lvl8pPr lvl="7" indent="0">
              <a:spcBef>
                <a:spcPts val="0"/>
              </a:spcBef>
              <a:buSzPts val="1100"/>
              <a:buNone/>
              <a:defRPr sz="1400"/>
            </a:lvl8pPr>
            <a:lvl9pPr lvl="8" indent="0">
              <a:spcBef>
                <a:spcPts val="0"/>
              </a:spcBef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8861898" y="569214"/>
            <a:ext cx="288036" cy="3998214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wrap="square" lIns="68575" tIns="68575" rIns="68575" bIns="6857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2901951" y="648081"/>
            <a:ext cx="5486400" cy="384048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139700" marR="0" lvl="0" indent="-38100" algn="l" rtl="0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ts val="1500"/>
              <a:buFont typeface="Noto Sans Symbols"/>
              <a:buChar char="⚫"/>
              <a:defRPr sz="15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520700" marR="0" lvl="1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863600" marR="0" lvl="2" indent="-635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Noto Sans Symbols"/>
              <a:buChar char="⚫"/>
              <a:defRPr sz="1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206500" marR="0" lvl="3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549400" marR="0" lvl="4" indent="-762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892300" marR="0" lvl="5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235200" marR="0" lvl="6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578100" marR="0" lvl="7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921000" marR="0" lvl="8" indent="-114300" algn="l" rtl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100"/>
              <a:buFont typeface="Noto Sans Symbols"/>
              <a:buChar char="⚫"/>
              <a:defRPr sz="11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196849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2901951" y="4767263"/>
            <a:ext cx="4433638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buSzPts val="1100"/>
              <a:buNone/>
              <a:defRPr sz="8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342900" marR="0" lvl="1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685800" marR="0" lvl="2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028700" marR="0" lvl="3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371600" marR="0" lvl="4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1714500" marR="0" lvl="5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057400" marR="0" lvl="6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2400300" marR="0" lvl="7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2743200" marR="0" lvl="8" indent="0" algn="l" rtl="0">
              <a:spcBef>
                <a:spcPts val="0"/>
              </a:spcBef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7975601" y="4767263"/>
            <a:ext cx="1148195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" sz="9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" sz="9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ctrTitle"/>
          </p:nvPr>
        </p:nvSpPr>
        <p:spPr>
          <a:xfrm>
            <a:off x="460950" y="228172"/>
            <a:ext cx="8222100" cy="838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CLA Team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subTitle" idx="1"/>
          </p:nvPr>
        </p:nvSpPr>
        <p:spPr>
          <a:xfrm>
            <a:off x="1140600" y="1066975"/>
            <a:ext cx="7353000" cy="2716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Final Presentation</a:t>
            </a:r>
          </a:p>
          <a:p>
            <a:pPr marL="0" lvl="0" indent="0" algn="l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CS 5604 Information Storage and Retrieval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FALL 2017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12/15/17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Virginia Tech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Blacksburg, VA 24060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latin typeface="Corbel"/>
              <a:ea typeface="Corbel"/>
              <a:cs typeface="Corbel"/>
              <a:sym typeface="Corbel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sz="24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0" y="3381250"/>
            <a:ext cx="3000000" cy="1762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Team Members: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Ahmadreza Azizi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Deepika Mulchandani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1100">
                <a:latin typeface="Times New Roman"/>
                <a:ea typeface="Times New Roman"/>
                <a:cs typeface="Times New Roman"/>
                <a:sym typeface="Times New Roman"/>
              </a:rPr>
              <a:t>Amit Naik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Khai Ngo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Suraj Patil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1100">
                <a:latin typeface="Times New Roman"/>
                <a:ea typeface="Times New Roman"/>
                <a:cs typeface="Times New Roman"/>
                <a:sym typeface="Times New Roman"/>
              </a:rPr>
              <a:t>Arian Vezvaee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1100">
                <a:latin typeface="Times New Roman"/>
                <a:ea typeface="Times New Roman"/>
                <a:cs typeface="Times New Roman"/>
                <a:sym typeface="Times New Roman"/>
              </a:rPr>
              <a:t>Robin Yang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Training Tweet LR Model</a:t>
            </a:r>
          </a:p>
        </p:txBody>
      </p:sp>
      <p:pic>
        <p:nvPicPr>
          <p:cNvPr id="191" name="Shape 1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9238" y="1158206"/>
            <a:ext cx="6925518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Training Webpage LR Model</a:t>
            </a:r>
          </a:p>
        </p:txBody>
      </p:sp>
      <p:pic>
        <p:nvPicPr>
          <p:cNvPr id="197" name="Shape 1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0338" y="1158225"/>
            <a:ext cx="6943321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Training Logistic Regression Models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845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Training Word2Vec model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300 billion word pre-trained Google Word2Vec model cannot be converted  to Spark Word2Vec model due to Spark model size restrictions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Cannot iteratively train Spark Word2Vec models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training data must be loaded into one large data structure in one go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Makes training on local machines difficult due to memory limitations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Settled for training off of all documents in getar-cs5604f17 for now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Only trained off of all column values we look at for classification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 training time - up to 1 hour for all 3.3 million documents in “getar-cs5604f17” as of 06 DEC 2017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Training LR models</a:t>
            </a: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 one model for tweet and one for web pages per event</a:t>
            </a: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Webpage data trained off of table using rowkey input due to large clean text size</a:t>
            </a: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80:20 training:testing document set using random split</a:t>
            </a: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Fast training time - within 15 seconds per model for ~600 hand labeled documents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Current Trained Models On Class Cluster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845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Getar-cs5604f17 Word2Vec Model</a:t>
            </a: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42,350,232 vocabulary count model</a:t>
            </a: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Trained off all documents in table as of 06 DEC 2017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Logistic Regression Models</a:t>
            </a: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Metrics on next 3 slides for :</a:t>
            </a:r>
          </a:p>
          <a:p>
            <a: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2017EclipseSolar2017 tweet LR model</a:t>
            </a:r>
          </a:p>
          <a:p>
            <a: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2017EclipseSolar2017 </a:t>
            </a:r>
            <a:r>
              <a:rPr lang="en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webpages </a:t>
            </a: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LR model</a:t>
            </a:r>
          </a:p>
          <a:p>
            <a: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2017ShootingLasVegas </a:t>
            </a:r>
            <a:r>
              <a:rPr lang="en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webpages </a:t>
            </a: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LR model</a:t>
            </a: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F-1, recall, and precision metrics are correct despite the coincidence</a:t>
            </a:r>
          </a:p>
          <a:p>
            <a: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“False Positive = False Negative”, then  “Recall = Precision”</a:t>
            </a:r>
          </a:p>
          <a:p>
            <a: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“Recall = Precision”, then “Recall = Precision = F-1 Score”</a:t>
            </a:r>
          </a:p>
          <a:p>
            <a: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Poorer performing models had differing recall, precision, and F-1 score.</a:t>
            </a:r>
          </a:p>
          <a:p>
            <a:pPr marL="0" lvl="0" indent="0" rtl="0">
              <a:spcBef>
                <a:spcPts val="0"/>
              </a:spcBef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2017EclipseSolar2017 Tweet LR Model</a:t>
            </a:r>
          </a:p>
        </p:txBody>
      </p:sp>
      <p:pic>
        <p:nvPicPr>
          <p:cNvPr id="215" name="Shape 2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425" y="865313"/>
            <a:ext cx="4762500" cy="359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2017EclipseSolar2017 Webpage LR Model</a:t>
            </a:r>
          </a:p>
        </p:txBody>
      </p:sp>
      <p:pic>
        <p:nvPicPr>
          <p:cNvPr id="221" name="Shape 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900" y="941525"/>
            <a:ext cx="4762500" cy="352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2017ShootingLasVegas Webpage LR Model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800">
              <a:solidFill>
                <a:schemeClr val="dk2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27" name="Shape 2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575" y="913950"/>
            <a:ext cx="4724400" cy="360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Tweet Classification Predicting</a:t>
            </a:r>
          </a:p>
        </p:txBody>
      </p:sp>
      <p:pic>
        <p:nvPicPr>
          <p:cNvPr id="233" name="Shape 2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4750" y="1158206"/>
            <a:ext cx="6854502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Webpage Classification Predicting</a:t>
            </a:r>
          </a:p>
        </p:txBody>
      </p:sp>
      <p:pic>
        <p:nvPicPr>
          <p:cNvPr id="239" name="Shape 2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8850" y="1146331"/>
            <a:ext cx="6986311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Classification Performance Metrics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845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Scanned document batches are cached for quicker processing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0.01~0.04 seconds to classify a batch of 20,000 tweets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0.06~0.09 seconds to classify a batch of 2,000 webpages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scan a batch of documents, classify, and save: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~33 webpages / second classified - ~60 seconds average for full batch process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~360 tweets / second classified - ~55 seconds average for full batch process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longer time for full process over only classifying a batch of documents?</a:t>
            </a: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99% of time is loading and writing to the HBase table</a:t>
            </a: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Scan and write time can unpredictably vary tens of seconds depending on how busy the table is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46" name="Shape 2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9500" y="3772825"/>
            <a:ext cx="4085000" cy="115362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47" name="Shape 247"/>
          <p:cNvSpPr/>
          <p:nvPr/>
        </p:nvSpPr>
        <p:spPr>
          <a:xfrm>
            <a:off x="2529500" y="4306175"/>
            <a:ext cx="2107800" cy="126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48" name="Shape 248"/>
          <p:cNvSpPr/>
          <p:nvPr/>
        </p:nvSpPr>
        <p:spPr>
          <a:xfrm>
            <a:off x="2529500" y="4678704"/>
            <a:ext cx="2162100" cy="126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Contents 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311700" y="107932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Team Objectives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Hand Labeling Process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HBase Schema 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Cluster Training And Classifying Process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Trained Models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Webpage Classification Model Testing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 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Improvement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Acknowledgement</a:t>
            </a:r>
          </a:p>
          <a:p>
            <a:pPr marL="457200" lvl="0" indent="-342900">
              <a:spcBef>
                <a:spcPts val="0"/>
              </a:spcBef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Q&amp;A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title"/>
          </p:nvPr>
        </p:nvSpPr>
        <p:spPr>
          <a:xfrm>
            <a:off x="189689" y="842878"/>
            <a:ext cx="2210611" cy="3450887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-17145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700"/>
              <a:buFont typeface="Corbel"/>
              <a:buNone/>
            </a:pPr>
            <a:r>
              <a:rPr lang="en" sz="270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 Page Classification </a:t>
            </a:r>
          </a:p>
          <a:p>
            <a:pPr marL="0" marR="0" lvl="0" indent="-17145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700"/>
              <a:buFont typeface="Corbel"/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Experiments</a:t>
            </a:r>
          </a:p>
        </p:txBody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2808025" y="486275"/>
            <a:ext cx="5780400" cy="4102500"/>
          </a:xfrm>
          <a:prstGeom prst="rect">
            <a:avLst/>
          </a:prstGeom>
          <a:solidFill>
            <a:schemeClr val="lt1"/>
          </a:solidFill>
          <a:ln w="107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139700" marR="0" lvl="0" indent="-133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lang="en" sz="150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weets and webpage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 are very different </a:t>
            </a:r>
          </a:p>
          <a:p>
            <a:pPr marL="139700" marR="0" lvl="0" indent="-1333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Char char="●"/>
            </a:pPr>
            <a:r>
              <a:rPr lang="en" sz="150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Major Hurdles:</a:t>
            </a:r>
          </a:p>
          <a:p>
            <a:pPr marL="520700" marR="0" lvl="1" indent="-1524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Cleaning</a:t>
            </a:r>
          </a:p>
          <a:p>
            <a:pPr marL="520700" marR="0" lvl="1" indent="-152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Amount of text information (Normalization)</a:t>
            </a:r>
          </a:p>
          <a:p>
            <a:pPr marL="520700" marR="0" lvl="1" indent="-152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Ads, URLs, images, graphical content, etc. (Collection Modality)</a:t>
            </a:r>
          </a:p>
          <a:p>
            <a:pPr marL="520700" marR="0" lvl="1" indent="-152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Document Structure</a:t>
            </a:r>
          </a:p>
          <a:p>
            <a:pPr marL="139700" marR="0" lvl="0" indent="-1333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Char char="●"/>
            </a:pPr>
            <a:r>
              <a:rPr lang="en" sz="150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Feature Selection Methodologies</a:t>
            </a:r>
          </a:p>
          <a:p>
            <a:pPr marL="520700" marR="0" lvl="1" indent="-1524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TF-IDF, Word2Vec, Chi-Squared statistic, Information gain, etc.</a:t>
            </a:r>
          </a:p>
          <a:p>
            <a:pPr marL="139700" marR="0" lvl="0" indent="-1333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Char char="●"/>
            </a:pPr>
            <a:r>
              <a:rPr lang="en" sz="150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Classification Algorithms</a:t>
            </a:r>
          </a:p>
          <a:p>
            <a:pPr marL="520700" marR="0" lvl="1" indent="-1524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Multi-Class Logistic Regression, SVM, Multi-layer Perceptron, Naive Bayes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title"/>
          </p:nvPr>
        </p:nvSpPr>
        <p:spPr>
          <a:xfrm>
            <a:off x="189689" y="842878"/>
            <a:ext cx="2210611" cy="3450887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-17145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700"/>
              <a:buFont typeface="Corbel"/>
              <a:buNone/>
            </a:pPr>
            <a:r>
              <a:rPr lang="en" sz="270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 Page Classification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Experiments</a:t>
            </a:r>
          </a:p>
        </p:txBody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2889000" y="1014002"/>
            <a:ext cx="5486400" cy="5463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139700" marR="0" lvl="0" indent="-133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Char char="●"/>
            </a:pPr>
            <a:r>
              <a:rPr lang="en" sz="150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Hierarchical Cl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assification</a:t>
            </a:r>
          </a:p>
          <a:p>
            <a:pPr marL="520700" marR="0" lvl="1" indent="-1524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Agglomerative approach </a:t>
            </a:r>
          </a:p>
          <a:p>
            <a:pPr marL="457200" marR="0" lvl="0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40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3028300" y="150375"/>
            <a:ext cx="4279200" cy="6255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sz="4100" i="0" u="none" strike="noStrike" cap="none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" sz="4100" i="0" u="none" strike="noStrike" cap="none" baseline="300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</a:t>
            </a:r>
            <a:r>
              <a:rPr lang="en" sz="4100" i="0" u="none" strike="noStrike" cap="none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Iteration</a:t>
            </a:r>
          </a:p>
        </p:txBody>
      </p:sp>
      <p:pic>
        <p:nvPicPr>
          <p:cNvPr id="262" name="Shape 2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35443" y="1560301"/>
            <a:ext cx="4632416" cy="192024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Shape 263"/>
          <p:cNvSpPr txBox="1"/>
          <p:nvPr/>
        </p:nvSpPr>
        <p:spPr>
          <a:xfrm>
            <a:off x="3028310" y="3242041"/>
            <a:ext cx="5486400" cy="1796549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139700" marR="0" lvl="0" indent="-133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Char char="●"/>
            </a:pPr>
            <a:r>
              <a:rPr lang="en" sz="150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Combine cl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asses</a:t>
            </a:r>
            <a:r>
              <a:rPr lang="en" sz="150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 to larger cl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asses</a:t>
            </a:r>
          </a:p>
          <a:p>
            <a:pPr marL="139700" marR="0" lvl="0" indent="-13335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Char char="●"/>
            </a:pPr>
            <a:r>
              <a:rPr lang="en" sz="150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Distance matrix</a:t>
            </a:r>
          </a:p>
          <a:p>
            <a:pPr marL="520700" marR="0" lvl="1" indent="-1524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Single, Complete, Centroid Linkages</a:t>
            </a:r>
          </a:p>
          <a:p>
            <a:pPr marL="139700" marR="0" lvl="0" indent="-1333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Char char="●"/>
            </a:pPr>
            <a:r>
              <a:rPr lang="en" sz="150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3 demo codes in Python tested on Local data</a:t>
            </a:r>
          </a:p>
          <a:p>
            <a:pPr marL="139700" marR="0" lvl="0" indent="-133350" algn="l" rtl="0">
              <a:lnSpc>
                <a:spcPct val="90000"/>
              </a:lnSpc>
              <a:spcBef>
                <a:spcPts val="900"/>
              </a:spcBef>
              <a:buClr>
                <a:srgbClr val="000000"/>
              </a:buClr>
              <a:buSzPts val="1500"/>
              <a:buFont typeface="Times New Roman"/>
              <a:buChar char="●"/>
            </a:pPr>
            <a:r>
              <a:rPr lang="en" sz="150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Binary Classifiers-Due to flexibility. They can be </a:t>
            </a: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made to design a hierarchical classifier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title"/>
          </p:nvPr>
        </p:nvSpPr>
        <p:spPr>
          <a:xfrm>
            <a:off x="189689" y="842878"/>
            <a:ext cx="2210611" cy="3450887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-17145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700"/>
              <a:buFont typeface="Corbel"/>
              <a:buNone/>
            </a:pPr>
            <a:r>
              <a:rPr lang="en" sz="270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 Page Classification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Experiments</a:t>
            </a:r>
          </a:p>
        </p:txBody>
      </p:sp>
      <p:grpSp>
        <p:nvGrpSpPr>
          <p:cNvPr id="269" name="Shape 269"/>
          <p:cNvGrpSpPr/>
          <p:nvPr/>
        </p:nvGrpSpPr>
        <p:grpSpPr>
          <a:xfrm>
            <a:off x="2619104" y="2161903"/>
            <a:ext cx="5546780" cy="2209188"/>
            <a:chOff x="0" y="0"/>
            <a:chExt cx="7395707" cy="2945584"/>
          </a:xfrm>
        </p:grpSpPr>
        <p:sp>
          <p:nvSpPr>
            <p:cNvPr id="270" name="Shape 270"/>
            <p:cNvSpPr/>
            <p:nvPr/>
          </p:nvSpPr>
          <p:spPr>
            <a:xfrm>
              <a:off x="2958283" y="0"/>
              <a:ext cx="4437424" cy="920495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rgbClr val="CDE6ED">
                <a:alpha val="89803"/>
              </a:srgbClr>
            </a:solidFill>
            <a:ln w="10775" cap="flat" cmpd="sng">
              <a:solidFill>
                <a:srgbClr val="CDE6ED">
                  <a:alpha val="8980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1" name="Shape 271"/>
            <p:cNvSpPr txBox="1"/>
            <p:nvPr/>
          </p:nvSpPr>
          <p:spPr>
            <a:xfrm>
              <a:off x="2958283" y="115062"/>
              <a:ext cx="4092238" cy="6903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0000" tIns="10000" rIns="10000" bIns="10000" anchor="t" anchorCtr="0">
              <a:noAutofit/>
            </a:bodyPr>
            <a:lstStyle/>
            <a:p>
              <a:pPr marL="177800" marR="0" lvl="1" indent="-1778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Char char="•"/>
              </a:pPr>
              <a:r>
                <a:rPr lang="en" sz="160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LR</a:t>
              </a:r>
            </a:p>
            <a:p>
              <a:pPr marL="177800" marR="0" lvl="1" indent="-177800" algn="l" rtl="0">
                <a:lnSpc>
                  <a:spcPct val="90000"/>
                </a:lnSpc>
                <a:spcBef>
                  <a:spcPts val="20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Char char="•"/>
              </a:pPr>
              <a:r>
                <a:rPr lang="en" sz="160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SVM</a:t>
              </a:r>
            </a:p>
          </p:txBody>
        </p:sp>
        <p:sp>
          <p:nvSpPr>
            <p:cNvPr id="272" name="Shape 272"/>
            <p:cNvSpPr/>
            <p:nvPr/>
          </p:nvSpPr>
          <p:spPr>
            <a:xfrm>
              <a:off x="0" y="0"/>
              <a:ext cx="2958283" cy="920495"/>
            </a:xfrm>
            <a:prstGeom prst="roundRect">
              <a:avLst>
                <a:gd name="adj" fmla="val 16667"/>
              </a:avLst>
            </a:prstGeom>
            <a:solidFill>
              <a:srgbClr val="3EBAD1"/>
            </a:solidFill>
            <a:ln w="107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3" name="Shape 273"/>
            <p:cNvSpPr txBox="1"/>
            <p:nvPr/>
          </p:nvSpPr>
          <p:spPr>
            <a:xfrm>
              <a:off x="44935" y="44935"/>
              <a:ext cx="2868413" cy="8306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2875" tIns="61425" rIns="122875" bIns="6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Word2Vec</a:t>
              </a:r>
            </a:p>
          </p:txBody>
        </p:sp>
        <p:sp>
          <p:nvSpPr>
            <p:cNvPr id="274" name="Shape 274"/>
            <p:cNvSpPr/>
            <p:nvPr/>
          </p:nvSpPr>
          <p:spPr>
            <a:xfrm>
              <a:off x="2958283" y="1012544"/>
              <a:ext cx="4437424" cy="920495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rgbClr val="CDE6ED">
                <a:alpha val="89803"/>
              </a:srgbClr>
            </a:solidFill>
            <a:ln w="10775" cap="flat" cmpd="sng">
              <a:solidFill>
                <a:srgbClr val="CDE6ED">
                  <a:alpha val="8980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5" name="Shape 275"/>
            <p:cNvSpPr txBox="1"/>
            <p:nvPr/>
          </p:nvSpPr>
          <p:spPr>
            <a:xfrm>
              <a:off x="2958283" y="1127606"/>
              <a:ext cx="4092238" cy="6903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0000" tIns="10000" rIns="10000" bIns="10000" anchor="t" anchorCtr="0">
              <a:noAutofit/>
            </a:bodyPr>
            <a:lstStyle/>
            <a:p>
              <a:pPr marL="177800" marR="0" lvl="1" indent="-1778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Char char="•"/>
              </a:pPr>
              <a:r>
                <a:rPr lang="en" sz="160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LR</a:t>
              </a:r>
            </a:p>
            <a:p>
              <a:pPr marL="177800" marR="0" lvl="1" indent="-177800" algn="l" rtl="0">
                <a:lnSpc>
                  <a:spcPct val="90000"/>
                </a:lnSpc>
                <a:spcBef>
                  <a:spcPts val="20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Char char="•"/>
              </a:pPr>
              <a:r>
                <a:rPr lang="en" sz="160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SVM</a:t>
              </a:r>
            </a:p>
          </p:txBody>
        </p:sp>
        <p:sp>
          <p:nvSpPr>
            <p:cNvPr id="276" name="Shape 276"/>
            <p:cNvSpPr/>
            <p:nvPr/>
          </p:nvSpPr>
          <p:spPr>
            <a:xfrm>
              <a:off x="0" y="1012544"/>
              <a:ext cx="2958283" cy="920495"/>
            </a:xfrm>
            <a:prstGeom prst="roundRect">
              <a:avLst>
                <a:gd name="adj" fmla="val 16667"/>
              </a:avLst>
            </a:prstGeom>
            <a:solidFill>
              <a:srgbClr val="3EBAD1"/>
            </a:solidFill>
            <a:ln w="107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7" name="Shape 277"/>
            <p:cNvSpPr txBox="1"/>
            <p:nvPr/>
          </p:nvSpPr>
          <p:spPr>
            <a:xfrm>
              <a:off x="44935" y="1057479"/>
              <a:ext cx="2868413" cy="8306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2875" tIns="61425" rIns="122875" bIns="6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TF-IDF</a:t>
              </a:r>
            </a:p>
          </p:txBody>
        </p:sp>
        <p:sp>
          <p:nvSpPr>
            <p:cNvPr id="278" name="Shape 278"/>
            <p:cNvSpPr/>
            <p:nvPr/>
          </p:nvSpPr>
          <p:spPr>
            <a:xfrm>
              <a:off x="2958283" y="2025089"/>
              <a:ext cx="4437424" cy="920495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rgbClr val="CDE6ED">
                <a:alpha val="89803"/>
              </a:srgbClr>
            </a:solidFill>
            <a:ln w="10775" cap="flat" cmpd="sng">
              <a:solidFill>
                <a:srgbClr val="CDE6ED">
                  <a:alpha val="8980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9" name="Shape 279"/>
            <p:cNvSpPr txBox="1"/>
            <p:nvPr/>
          </p:nvSpPr>
          <p:spPr>
            <a:xfrm>
              <a:off x="2958283" y="2140151"/>
              <a:ext cx="4092238" cy="6903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0000" tIns="10000" rIns="10000" bIns="10000" anchor="t" anchorCtr="0">
              <a:noAutofit/>
            </a:bodyPr>
            <a:lstStyle/>
            <a:p>
              <a:pPr marL="177800" marR="0" lvl="1" indent="-1778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Char char="•"/>
              </a:pPr>
              <a:r>
                <a:rPr lang="en" sz="160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LR</a:t>
              </a:r>
            </a:p>
            <a:p>
              <a:pPr marL="177800" marR="0" lvl="1" indent="-177800" algn="l" rtl="0">
                <a:lnSpc>
                  <a:spcPct val="90000"/>
                </a:lnSpc>
                <a:spcBef>
                  <a:spcPts val="20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imes New Roman"/>
                <a:buChar char="•"/>
              </a:pPr>
              <a:r>
                <a:rPr lang="en" sz="160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SVM</a:t>
              </a:r>
            </a:p>
          </p:txBody>
        </p:sp>
        <p:sp>
          <p:nvSpPr>
            <p:cNvPr id="280" name="Shape 280"/>
            <p:cNvSpPr/>
            <p:nvPr/>
          </p:nvSpPr>
          <p:spPr>
            <a:xfrm>
              <a:off x="0" y="2025089"/>
              <a:ext cx="2958283" cy="920495"/>
            </a:xfrm>
            <a:prstGeom prst="roundRect">
              <a:avLst>
                <a:gd name="adj" fmla="val 16667"/>
              </a:avLst>
            </a:prstGeom>
            <a:solidFill>
              <a:srgbClr val="3EBAD1"/>
            </a:solidFill>
            <a:ln w="107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1" name="Shape 281"/>
            <p:cNvSpPr txBox="1"/>
            <p:nvPr/>
          </p:nvSpPr>
          <p:spPr>
            <a:xfrm>
              <a:off x="44935" y="2070024"/>
              <a:ext cx="2868413" cy="8306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2875" tIns="61425" rIns="122875" bIns="6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Doc2Vec</a:t>
              </a:r>
            </a:p>
          </p:txBody>
        </p:sp>
      </p:grpSp>
      <p:sp>
        <p:nvSpPr>
          <p:cNvPr id="282" name="Shape 282"/>
          <p:cNvSpPr/>
          <p:nvPr/>
        </p:nvSpPr>
        <p:spPr>
          <a:xfrm>
            <a:off x="2895596" y="150375"/>
            <a:ext cx="3609900" cy="6924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sz="4100" i="0" u="none" strike="noStrike" cap="none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" sz="4100" i="0" u="none" strike="noStrike" cap="none" baseline="300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nd</a:t>
            </a:r>
            <a:r>
              <a:rPr lang="en" sz="4100" i="0" u="none" strike="noStrike" cap="none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Iteration</a:t>
            </a:r>
          </a:p>
        </p:txBody>
      </p:sp>
      <p:grpSp>
        <p:nvGrpSpPr>
          <p:cNvPr id="283" name="Shape 283"/>
          <p:cNvGrpSpPr/>
          <p:nvPr/>
        </p:nvGrpSpPr>
        <p:grpSpPr>
          <a:xfrm>
            <a:off x="5689490" y="-42043"/>
            <a:ext cx="3874168" cy="2903021"/>
            <a:chOff x="607516" y="1731"/>
            <a:chExt cx="5165558" cy="3870695"/>
          </a:xfrm>
        </p:grpSpPr>
        <p:sp>
          <p:nvSpPr>
            <p:cNvPr id="284" name="Shape 284"/>
            <p:cNvSpPr/>
            <p:nvPr/>
          </p:nvSpPr>
          <p:spPr>
            <a:xfrm rot="5400000">
              <a:off x="2792194" y="95031"/>
              <a:ext cx="1434900" cy="12483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3EBAD1"/>
            </a:solidFill>
            <a:ln w="107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5" name="Shape 285"/>
            <p:cNvSpPr txBox="1"/>
            <p:nvPr/>
          </p:nvSpPr>
          <p:spPr>
            <a:xfrm>
              <a:off x="3080007" y="225328"/>
              <a:ext cx="859200" cy="9876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42875" tIns="42875" rIns="42875" bIns="42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School Shooting</a:t>
              </a:r>
            </a:p>
          </p:txBody>
        </p:sp>
        <p:sp>
          <p:nvSpPr>
            <p:cNvPr id="286" name="Shape 286"/>
            <p:cNvSpPr/>
            <p:nvPr/>
          </p:nvSpPr>
          <p:spPr>
            <a:xfrm>
              <a:off x="4171674" y="288700"/>
              <a:ext cx="1601400" cy="861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7" name="Shape 287"/>
            <p:cNvSpPr/>
            <p:nvPr/>
          </p:nvSpPr>
          <p:spPr>
            <a:xfrm rot="5400000">
              <a:off x="1444012" y="95031"/>
              <a:ext cx="1434900" cy="12483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3EBAD1"/>
            </a:solidFill>
            <a:ln w="107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88" name="Shape 288"/>
            <p:cNvSpPr txBox="1"/>
            <p:nvPr/>
          </p:nvSpPr>
          <p:spPr>
            <a:xfrm>
              <a:off x="1646698" y="225322"/>
              <a:ext cx="944400" cy="9876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Python + Spark</a:t>
              </a:r>
            </a:p>
          </p:txBody>
        </p:sp>
        <p:sp>
          <p:nvSpPr>
            <p:cNvPr id="289" name="Shape 289"/>
            <p:cNvSpPr/>
            <p:nvPr/>
          </p:nvSpPr>
          <p:spPr>
            <a:xfrm rot="5400000">
              <a:off x="2115521" y="1312928"/>
              <a:ext cx="1434900" cy="12483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3EBAD1"/>
            </a:solidFill>
            <a:ln w="107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90" name="Shape 290"/>
            <p:cNvSpPr txBox="1"/>
            <p:nvPr/>
          </p:nvSpPr>
          <p:spPr>
            <a:xfrm>
              <a:off x="2403334" y="1443225"/>
              <a:ext cx="859200" cy="9876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42875" tIns="42875" rIns="42875" bIns="42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Hand Labelling</a:t>
              </a:r>
            </a:p>
          </p:txBody>
        </p:sp>
        <p:sp>
          <p:nvSpPr>
            <p:cNvPr id="291" name="Shape 291"/>
            <p:cNvSpPr/>
            <p:nvPr/>
          </p:nvSpPr>
          <p:spPr>
            <a:xfrm>
              <a:off x="607516" y="1506598"/>
              <a:ext cx="1549500" cy="861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92" name="Shape 292"/>
            <p:cNvSpPr txBox="1"/>
            <p:nvPr/>
          </p:nvSpPr>
          <p:spPr>
            <a:xfrm>
              <a:off x="607516" y="1506598"/>
              <a:ext cx="1549500" cy="861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42875" tIns="42875" rIns="42875" bIns="42875" anchor="ctr" anchorCtr="0">
              <a:noAutofit/>
            </a:bodyPr>
            <a:lstStyle/>
            <a:p>
              <a:pPr marL="0" marR="0" lvl="0" indent="0" algn="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93" name="Shape 293"/>
            <p:cNvSpPr/>
            <p:nvPr/>
          </p:nvSpPr>
          <p:spPr>
            <a:xfrm rot="5400000">
              <a:off x="3463702" y="1312928"/>
              <a:ext cx="1434900" cy="12483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3EBAD1"/>
            </a:solidFill>
            <a:ln w="107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94" name="Shape 294"/>
            <p:cNvSpPr txBox="1"/>
            <p:nvPr/>
          </p:nvSpPr>
          <p:spPr>
            <a:xfrm>
              <a:off x="3751515" y="1443225"/>
              <a:ext cx="859200" cy="9876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100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Noise</a:t>
              </a:r>
            </a:p>
          </p:txBody>
        </p:sp>
        <p:sp>
          <p:nvSpPr>
            <p:cNvPr id="295" name="Shape 295"/>
            <p:cNvSpPr/>
            <p:nvPr/>
          </p:nvSpPr>
          <p:spPr>
            <a:xfrm rot="5400000">
              <a:off x="2792194" y="2530826"/>
              <a:ext cx="1434900" cy="12483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3EBAD1"/>
            </a:solidFill>
            <a:ln w="107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96" name="Shape 296"/>
            <p:cNvSpPr txBox="1"/>
            <p:nvPr/>
          </p:nvSpPr>
          <p:spPr>
            <a:xfrm>
              <a:off x="2885492" y="2661123"/>
              <a:ext cx="1053715" cy="9876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42875" tIns="42875" rIns="42875" bIns="42875" anchor="ctr" anchorCtr="0">
              <a:noAutofit/>
            </a:bodyPr>
            <a:lstStyle/>
            <a:p>
              <a:pPr marL="0" lvl="0" indent="0" algn="r" rtl="0">
                <a:lnSpc>
                  <a:spcPct val="90000"/>
                </a:lnSpc>
                <a:spcBef>
                  <a:spcPts val="0"/>
                </a:spcBef>
                <a:buClr>
                  <a:schemeClr val="dk1"/>
                </a:buClr>
                <a:buFont typeface="Arial"/>
                <a:buNone/>
              </a:pPr>
              <a:r>
                <a:rPr lang="en" sz="110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1461 </a:t>
              </a:r>
              <a:r>
                <a:rPr lang="en" sz="1100" smtClean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Web</a:t>
              </a:r>
              <a:r>
                <a:rPr lang="en-US" sz="1100" dirty="0" smtClean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</a:t>
              </a:r>
              <a:r>
                <a:rPr lang="en" sz="1100" dirty="0" smtClean="0">
                  <a:solidFill>
                    <a:srgbClr val="FFFF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ages</a:t>
              </a:r>
              <a:endParaRPr lang="en" sz="1100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97" name="Shape 297"/>
            <p:cNvSpPr/>
            <p:nvPr/>
          </p:nvSpPr>
          <p:spPr>
            <a:xfrm>
              <a:off x="4171674" y="2724495"/>
              <a:ext cx="1601400" cy="861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98" name="Shape 298"/>
            <p:cNvSpPr txBox="1"/>
            <p:nvPr/>
          </p:nvSpPr>
          <p:spPr>
            <a:xfrm>
              <a:off x="4171674" y="2724495"/>
              <a:ext cx="1601400" cy="861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42875" tIns="42875" rIns="42875" bIns="428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99" name="Shape 299"/>
            <p:cNvSpPr/>
            <p:nvPr/>
          </p:nvSpPr>
          <p:spPr>
            <a:xfrm rot="5400000">
              <a:off x="1444012" y="2530826"/>
              <a:ext cx="1434900" cy="12483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3EBAD1"/>
            </a:solidFill>
            <a:ln w="107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00" name="Shape 300"/>
            <p:cNvSpPr txBox="1"/>
            <p:nvPr/>
          </p:nvSpPr>
          <p:spPr>
            <a:xfrm>
              <a:off x="1731830" y="2661122"/>
              <a:ext cx="944400" cy="9876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Doc2Vec </a:t>
              </a:r>
            </a:p>
          </p:txBody>
        </p:sp>
        <p:sp>
          <p:nvSpPr>
            <p:cNvPr id="301" name="Shape 301"/>
            <p:cNvSpPr txBox="1"/>
            <p:nvPr/>
          </p:nvSpPr>
          <p:spPr>
            <a:xfrm>
              <a:off x="4171674" y="288700"/>
              <a:ext cx="1601400" cy="861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42875" tIns="42875" rIns="42875" bIns="428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302" name="Shape 302"/>
          <p:cNvSpPr txBox="1"/>
          <p:nvPr/>
        </p:nvSpPr>
        <p:spPr>
          <a:xfrm>
            <a:off x="2778675" y="985350"/>
            <a:ext cx="3448800" cy="1059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We implemented the following feature selection and classification technique combinations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>
            <a:spLocks noGrp="1"/>
          </p:cNvSpPr>
          <p:nvPr>
            <p:ph type="title"/>
          </p:nvPr>
        </p:nvSpPr>
        <p:spPr>
          <a:xfrm>
            <a:off x="189689" y="842878"/>
            <a:ext cx="2210611" cy="3450887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-17145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2700"/>
              <a:buFont typeface="Corbel"/>
              <a:buNone/>
            </a:pPr>
            <a:r>
              <a:rPr lang="en" sz="27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Web Page Classification </a:t>
            </a:r>
            <a:r>
              <a:rPr lang="en"/>
              <a:t>Experiments</a:t>
            </a:r>
          </a:p>
        </p:txBody>
      </p:sp>
      <p:sp>
        <p:nvSpPr>
          <p:cNvPr id="308" name="Shape 308"/>
          <p:cNvSpPr/>
          <p:nvPr/>
        </p:nvSpPr>
        <p:spPr>
          <a:xfrm>
            <a:off x="2938950" y="30925"/>
            <a:ext cx="3631200" cy="6924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" sz="4100" i="0" u="none" strike="noStrike" cap="none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" sz="4100" i="0" u="none" strike="noStrike" cap="none" baseline="300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rd</a:t>
            </a:r>
            <a:r>
              <a:rPr lang="en" sz="4100" i="0" u="none" strike="noStrike" cap="none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Iteration</a:t>
            </a:r>
          </a:p>
        </p:txBody>
      </p:sp>
      <p:grpSp>
        <p:nvGrpSpPr>
          <p:cNvPr id="309" name="Shape 309"/>
          <p:cNvGrpSpPr/>
          <p:nvPr/>
        </p:nvGrpSpPr>
        <p:grpSpPr>
          <a:xfrm>
            <a:off x="3010988" y="2416881"/>
            <a:ext cx="5376965" cy="2071522"/>
            <a:chOff x="0" y="337"/>
            <a:chExt cx="7169286" cy="2762029"/>
          </a:xfrm>
        </p:grpSpPr>
        <p:sp>
          <p:nvSpPr>
            <p:cNvPr id="310" name="Shape 310"/>
            <p:cNvSpPr/>
            <p:nvPr/>
          </p:nvSpPr>
          <p:spPr>
            <a:xfrm>
              <a:off x="2867714" y="337"/>
              <a:ext cx="4301572" cy="1315252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rgbClr val="CDE6ED">
                <a:alpha val="89803"/>
              </a:srgbClr>
            </a:solidFill>
            <a:ln w="10775" cap="flat" cmpd="sng">
              <a:solidFill>
                <a:srgbClr val="CDE6ED">
                  <a:alpha val="8980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1" name="Shape 311"/>
            <p:cNvSpPr txBox="1"/>
            <p:nvPr/>
          </p:nvSpPr>
          <p:spPr>
            <a:xfrm>
              <a:off x="2867714" y="164744"/>
              <a:ext cx="3808353" cy="986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750" tIns="14750" rIns="14750" bIns="14750" anchor="t" anchorCtr="0">
              <a:noAutofit/>
            </a:bodyPr>
            <a:lstStyle/>
            <a:p>
              <a:pPr marL="215900" marR="0" lvl="1" indent="-2095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Times New Roman"/>
                <a:buChar char="•"/>
              </a:pPr>
              <a:r>
                <a:rPr lang="en" sz="230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LR</a:t>
              </a:r>
            </a:p>
            <a:p>
              <a:pPr marL="215900" marR="0" lvl="1" indent="-209550" algn="l" rtl="0">
                <a:lnSpc>
                  <a:spcPct val="90000"/>
                </a:lnSpc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Times New Roman"/>
                <a:buChar char="•"/>
              </a:pPr>
              <a:r>
                <a:rPr lang="en" sz="230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SVM</a:t>
              </a:r>
            </a:p>
          </p:txBody>
        </p:sp>
        <p:sp>
          <p:nvSpPr>
            <p:cNvPr id="312" name="Shape 312"/>
            <p:cNvSpPr/>
            <p:nvPr/>
          </p:nvSpPr>
          <p:spPr>
            <a:xfrm>
              <a:off x="0" y="337"/>
              <a:ext cx="2867714" cy="1315252"/>
            </a:xfrm>
            <a:prstGeom prst="roundRect">
              <a:avLst>
                <a:gd name="adj" fmla="val 16667"/>
              </a:avLst>
            </a:prstGeom>
            <a:solidFill>
              <a:srgbClr val="3EBAD1"/>
            </a:solidFill>
            <a:ln w="107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3" name="Shape 313"/>
            <p:cNvSpPr txBox="1"/>
            <p:nvPr/>
          </p:nvSpPr>
          <p:spPr>
            <a:xfrm>
              <a:off x="64205" y="64542"/>
              <a:ext cx="2739304" cy="11868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0000" tIns="60000" rIns="120000" bIns="60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Word2Vec</a:t>
              </a:r>
            </a:p>
          </p:txBody>
        </p:sp>
        <p:sp>
          <p:nvSpPr>
            <p:cNvPr id="314" name="Shape 314"/>
            <p:cNvSpPr/>
            <p:nvPr/>
          </p:nvSpPr>
          <p:spPr>
            <a:xfrm>
              <a:off x="2867714" y="1447114"/>
              <a:ext cx="4301572" cy="1315252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rgbClr val="CDE6ED">
                <a:alpha val="89803"/>
              </a:srgbClr>
            </a:solidFill>
            <a:ln w="10775" cap="flat" cmpd="sng">
              <a:solidFill>
                <a:srgbClr val="CDE6ED">
                  <a:alpha val="8980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5" name="Shape 315"/>
            <p:cNvSpPr txBox="1"/>
            <p:nvPr/>
          </p:nvSpPr>
          <p:spPr>
            <a:xfrm>
              <a:off x="2867714" y="1611521"/>
              <a:ext cx="3808353" cy="986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750" tIns="14750" rIns="14750" bIns="14750" anchor="t" anchorCtr="0">
              <a:noAutofit/>
            </a:bodyPr>
            <a:lstStyle/>
            <a:p>
              <a:pPr marL="215900" marR="0" lvl="1" indent="-2095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Times New Roman"/>
                <a:buChar char="•"/>
              </a:pPr>
              <a:r>
                <a:rPr lang="en" sz="230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LR</a:t>
              </a:r>
            </a:p>
            <a:p>
              <a:pPr marL="215900" marR="0" lvl="1" indent="-209550" algn="l" rtl="0">
                <a:lnSpc>
                  <a:spcPct val="90000"/>
                </a:lnSpc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Times New Roman"/>
                <a:buChar char="•"/>
              </a:pPr>
              <a:r>
                <a:rPr lang="en" sz="230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SVM</a:t>
              </a:r>
            </a:p>
          </p:txBody>
        </p:sp>
        <p:sp>
          <p:nvSpPr>
            <p:cNvPr id="316" name="Shape 316"/>
            <p:cNvSpPr/>
            <p:nvPr/>
          </p:nvSpPr>
          <p:spPr>
            <a:xfrm>
              <a:off x="0" y="1447114"/>
              <a:ext cx="2867714" cy="1315252"/>
            </a:xfrm>
            <a:prstGeom prst="roundRect">
              <a:avLst>
                <a:gd name="adj" fmla="val 16667"/>
              </a:avLst>
            </a:prstGeom>
            <a:solidFill>
              <a:srgbClr val="3EBAD1"/>
            </a:solidFill>
            <a:ln w="107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68575" tIns="68575" rIns="68575" bIns="6857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7" name="Shape 317"/>
            <p:cNvSpPr txBox="1"/>
            <p:nvPr/>
          </p:nvSpPr>
          <p:spPr>
            <a:xfrm>
              <a:off x="64205" y="1511319"/>
              <a:ext cx="2739304" cy="11868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0000" tIns="60000" rIns="120000" bIns="60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TF-IDF</a:t>
              </a:r>
            </a:p>
          </p:txBody>
        </p:sp>
      </p:grpSp>
      <p:sp>
        <p:nvSpPr>
          <p:cNvPr id="318" name="Shape 318"/>
          <p:cNvSpPr txBox="1"/>
          <p:nvPr/>
        </p:nvSpPr>
        <p:spPr>
          <a:xfrm>
            <a:off x="2901551" y="648081"/>
            <a:ext cx="5486400" cy="1944900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None/>
            </a:pPr>
            <a:endParaRPr sz="1500">
              <a:solidFill>
                <a:srgbClr val="595959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139700" marR="0" lvl="0" indent="-1333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Char char="●"/>
            </a:pPr>
            <a:r>
              <a:rPr lang="en" sz="150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Solar Eclipse</a:t>
            </a:r>
          </a:p>
          <a:p>
            <a:pPr marL="520700" marR="0" lvl="1" indent="-1524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Hand labeled </a:t>
            </a:r>
            <a:r>
              <a:rPr lang="en" sz="140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550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and tested on 11</a:t>
            </a:r>
            <a:r>
              <a:rPr lang="en" sz="140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0 webpages</a:t>
            </a:r>
          </a:p>
          <a:p>
            <a:pPr marL="520700" marR="0" lvl="1" indent="-152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39700" lvl="0" indent="-13335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ts val="1500"/>
              <a:buFont typeface="Times New Roman"/>
              <a:buChar char="●"/>
            </a:pPr>
            <a:r>
              <a:rPr lang="en" sz="1500">
                <a:latin typeface="Times New Roman"/>
                <a:ea typeface="Times New Roman"/>
                <a:cs typeface="Times New Roman"/>
                <a:sym typeface="Times New Roman"/>
              </a:rPr>
              <a:t>Vegas Shooting</a:t>
            </a:r>
          </a:p>
          <a:p>
            <a:pPr marL="520700" lvl="1" indent="-152400" rtl="0">
              <a:lnSpc>
                <a:spcPct val="90000"/>
              </a:lnSpc>
              <a:spcBef>
                <a:spcPts val="200"/>
              </a:spcBef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Hand labeled 800 and tested on 200 webpages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20700" marR="0" lvl="1" indent="-152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</a:pPr>
            <a:endParaRPr sz="140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20700" marR="0" lvl="1" indent="-1524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</a:pPr>
            <a:endParaRPr sz="1400" b="0" i="0" u="none" strike="noStrike" cap="none">
              <a:solidFill>
                <a:srgbClr val="595959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Results</a:t>
            </a:r>
          </a:p>
        </p:txBody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Solar Eclipse Collection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Hand Labeled 550 (80/20 split for training testing)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-69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aphicFrame>
        <p:nvGraphicFramePr>
          <p:cNvPr id="325" name="Shape 325"/>
          <p:cNvGraphicFramePr/>
          <p:nvPr/>
        </p:nvGraphicFramePr>
        <p:xfrm>
          <a:off x="383425" y="2033125"/>
          <a:ext cx="7239000" cy="1905000"/>
        </p:xfrm>
        <a:graphic>
          <a:graphicData uri="http://schemas.openxmlformats.org/drawingml/2006/table">
            <a:tbl>
              <a:tblPr>
                <a:noFill/>
                <a:tableStyleId>{857B8405-2823-4CF8-B1DE-BB3F94CA4D25}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Type of model used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Precision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Recall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F-1 Score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TF IDF- LR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0.89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0.73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0.80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TF IDF- SVM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0.89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0.84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Word2Vec- LR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1.0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0.75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0.85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Word2Vec- SVM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1.0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0.75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0.85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Results</a:t>
            </a:r>
          </a:p>
        </p:txBody>
      </p:sp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Vegas Shooting Collection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Hand Labeled 800 (75/25 split for training testing)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-69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32" name="Shape 332"/>
          <p:cNvGraphicFramePr/>
          <p:nvPr/>
        </p:nvGraphicFramePr>
        <p:xfrm>
          <a:off x="383425" y="2033125"/>
          <a:ext cx="7239000" cy="1905000"/>
        </p:xfrm>
        <a:graphic>
          <a:graphicData uri="http://schemas.openxmlformats.org/drawingml/2006/table">
            <a:tbl>
              <a:tblPr>
                <a:noFill/>
                <a:tableStyleId>{857B8405-2823-4CF8-B1DE-BB3F94CA4D25}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Type of model used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Accuracy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Precision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F-1 Score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TF IDF- LR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0.68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0.80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0.58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TF IDF- SVM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0.68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0.80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0.58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Word2Vec- LR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0.67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0.82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0.54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Word2Vec- SVM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0.73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0.82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985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0.64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Class Cluster Results</a:t>
            </a:r>
          </a:p>
        </p:txBody>
      </p:sp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Classified collections for events defined in the provided authoritative collection table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Classified Following Tweet Collections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#Eclipse2017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#solareclipse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#Eclipse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Classified Following Webpage Collections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Eclipse2017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#August21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#eclipseglasses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#oreclipse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VegasShooting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Class Cluster Classification Examples</a:t>
            </a:r>
          </a:p>
          <a:p>
            <a:pPr marL="0" lvl="0" indent="0">
              <a:spcBef>
                <a:spcPts val="0"/>
              </a:spcBef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4" name="Shape 34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Tweet related to the Solar Eclipse event classified correctly</a:t>
            </a:r>
          </a:p>
          <a:p>
            <a:pPr marL="0" lvl="0" indent="0">
              <a:spcBef>
                <a:spcPts val="0"/>
              </a:spcBef>
              <a:buNone/>
            </a:pP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pic>
        <p:nvPicPr>
          <p:cNvPr id="345" name="Shape 3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750" y="1912925"/>
            <a:ext cx="6076950" cy="189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Class Cluster Classification Examples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1" name="Shape 35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Tweet related to the Solar Eclipse event classified correctly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352" name="Shape 3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88" y="1989500"/>
            <a:ext cx="6067425" cy="18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Class Cluster Classification Examples</a:t>
            </a:r>
          </a:p>
          <a:p>
            <a:pPr marL="0" lvl="0" indent="0" rtl="0">
              <a:spcBef>
                <a:spcPts val="0"/>
              </a:spcBef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8" name="Shape 35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Tweet not related to the Solar Eclipse event classified correctly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359" name="Shape 3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922450"/>
            <a:ext cx="6076950" cy="187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Team Objectives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Map collection names to their corresponding real world event. 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Hand label over 2000+ </a:t>
            </a:r>
            <a:r>
              <a:rPr lang="en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webpages </a:t>
            </a: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tweets for training data.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Classify tweets and webpages to their corresponding event. 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Tweets: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Classified 1,562,215 solar eclipse tweets.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Webpages: 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Classified 3,454 solar eclipse </a:t>
            </a:r>
            <a:r>
              <a:rPr lang="en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webpages</a:t>
            </a: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Classified 912 Las Vegas 2017 Shooting </a:t>
            </a:r>
            <a:r>
              <a:rPr lang="en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webpages</a:t>
            </a:r>
            <a:endParaRPr lang="en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Provide reusable code for future teams.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Future Improvements</a:t>
            </a:r>
          </a:p>
        </p:txBody>
      </p:sp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Hand labeling code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Sample random rows taken across the table rather than from the top of the table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Sample across multiple collection names of the same real world event. 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 a script to label webpages. 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Override Spark Word2Vec Model code to support &gt;(2</a:t>
            </a:r>
            <a:r>
              <a:rPr lang="en" baseline="30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32-1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vocabulary size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Automate reading an event-name-to-collection-name table classification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Hierarchical classification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use of PySpark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Acknowledgements</a:t>
            </a:r>
          </a:p>
        </p:txBody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Dr. Edward Fox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NSF grant IIS - 1619028, III: Small: Collaborative Research: Global Event and Trend Archive Research (GETAR)</a:t>
            </a: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Digital Library Research Laboratory</a:t>
            </a: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Graduate Teaching Assistant - Liuqing Li</a:t>
            </a:r>
          </a:p>
          <a:p>
            <a:pPr marL="457200" lvl="0" indent="-342900">
              <a:spcBef>
                <a:spcPts val="0"/>
              </a:spcBef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teams in the Fall 2017 class for CS 5604</a:t>
            </a:r>
          </a:p>
          <a:p>
            <a:pPr marL="0" lvl="0" indent="0">
              <a:spcBef>
                <a:spcPts val="0"/>
              </a:spcBef>
              <a:buNone/>
            </a:pP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>
            <a:spLocks noGrp="1"/>
          </p:cNvSpPr>
          <p:nvPr>
            <p:ph type="ctrTitle"/>
          </p:nvPr>
        </p:nvSpPr>
        <p:spPr>
          <a:xfrm>
            <a:off x="460950" y="1993497"/>
            <a:ext cx="8222100" cy="838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buNone/>
            </a:pPr>
            <a:endParaRPr/>
          </a:p>
          <a:p>
            <a:pPr marL="0" lvl="0" indent="0" algn="ctr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 txBox="1">
            <a:spLocks noGrp="1"/>
          </p:cNvSpPr>
          <p:nvPr>
            <p:ph type="title"/>
          </p:nvPr>
        </p:nvSpPr>
        <p:spPr>
          <a:xfrm>
            <a:off x="557200" y="1937597"/>
            <a:ext cx="8222100" cy="83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Hand Labeling Process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Tweets: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Provided a script for hand labeling in the class cluster: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Access tweets in HBase 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Filter out unrelated tweets based on collection names</a:t>
            </a:r>
          </a:p>
          <a:p>
            <a: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Display each tweet and store the input label </a:t>
            </a:r>
          </a:p>
          <a:p>
            <a:pPr marL="1371600" lvl="2" indent="-317500" rtl="0">
              <a:spcBef>
                <a:spcPts val="0"/>
              </a:spcBef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Store labels, clean texts, and several useful fields to a CSV file </a:t>
            </a:r>
          </a:p>
          <a:p>
            <a:pPr marL="0" lvl="0" indent="457200" rtl="0">
              <a:spcBef>
                <a:spcPts val="0"/>
              </a:spcBef>
              <a:buNone/>
            </a:pPr>
            <a:r>
              <a:rPr lang="en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Provided below is a screenshot of how our tweet hand labeling script works:</a:t>
            </a:r>
          </a:p>
          <a:p>
            <a:pPr marL="0" lvl="0" indent="0">
              <a:spcBef>
                <a:spcPts val="0"/>
              </a:spcBef>
              <a:buNone/>
            </a:pPr>
            <a:endParaRPr>
              <a:solidFill>
                <a:srgbClr val="000000"/>
              </a:solidFill>
            </a:endParaRPr>
          </a:p>
        </p:txBody>
      </p:sp>
      <p:pic>
        <p:nvPicPr>
          <p:cNvPr id="154" name="Shape 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6325" y="3280425"/>
            <a:ext cx="4543425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Shape 1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6325" y="3550625"/>
            <a:ext cx="4291875" cy="45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Hand Labeling Process</a:t>
            </a:r>
          </a:p>
          <a:p>
            <a:pPr marL="0" lvl="0" indent="0">
              <a:spcBef>
                <a:spcPts val="0"/>
              </a:spcBef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Webpages: 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Reading </a:t>
            </a: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webpage content from a CSV file of the class cluster data downloaded on our  local machine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Filtering out the unrelated </a:t>
            </a:r>
            <a:r>
              <a:rPr lang="en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webpages</a:t>
            </a:r>
            <a:endParaRPr lang="en" sz="1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Writing the labels into </a:t>
            </a: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that </a:t>
            </a:r>
            <a:r>
              <a:rPr lang="en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CSV </a:t>
            </a:r>
            <a:r>
              <a:rPr lang="en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file on the local machine </a:t>
            </a:r>
          </a:p>
          <a:p>
            <a:pPr marL="0" lvl="0" indent="0" rtl="0">
              <a:spcBef>
                <a:spcPts val="0"/>
              </a:spcBef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08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classification process reads and writes to a shared HBase database table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shared table follows a HBase schema defined this semester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Each document is stored in a row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Each row has columns to store data about that document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Each column falls under a column family defined for the table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HBase tables must be configured with column families before interaction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classification processes that involve HBase interactions will validate the table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Existence of the table itself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Existence of the expected table column families</a:t>
            </a:r>
          </a:p>
          <a:p>
            <a:pPr marL="457200" lvl="0" indent="-342900">
              <a:spcBef>
                <a:spcPts val="0"/>
              </a:spcBef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Classification process HBase table interaction for table “getar-cs5604f17” defined next slide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-6985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2700">
                <a:latin typeface="Times New Roman"/>
                <a:ea typeface="Times New Roman"/>
                <a:cs typeface="Times New Roman"/>
                <a:sym typeface="Times New Roman"/>
              </a:rPr>
              <a:t>getar-cs5604f17 HBase Table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2700">
                <a:latin typeface="Times New Roman"/>
                <a:ea typeface="Times New Roman"/>
                <a:cs typeface="Times New Roman"/>
                <a:sym typeface="Times New Roman"/>
              </a:rPr>
              <a:t>getar-cs5604f17 HBase Table Interactions</a:t>
            </a:r>
          </a:p>
        </p:txBody>
      </p:sp>
      <p:graphicFrame>
        <p:nvGraphicFramePr>
          <p:cNvPr id="173" name="Shape 173"/>
          <p:cNvGraphicFramePr/>
          <p:nvPr/>
        </p:nvGraphicFramePr>
        <p:xfrm>
          <a:off x="709613" y="1485900"/>
          <a:ext cx="7724775" cy="2560320"/>
        </p:xfrm>
        <a:graphic>
          <a:graphicData uri="http://schemas.openxmlformats.org/drawingml/2006/table">
            <a:tbl>
              <a:tblPr>
                <a:noFill/>
                <a:tableStyleId>{FCE0C5A2-C763-40BE-BC40-4EDDE0FC8B95}</a:tableStyleId>
              </a:tblPr>
              <a:tblGrid>
                <a:gridCol w="1104900"/>
                <a:gridCol w="1190625"/>
                <a:gridCol w="2381250"/>
                <a:gridCol w="3048000"/>
              </a:tblGrid>
              <a:tr h="2000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Column Family</a:t>
                      </a:r>
                    </a:p>
                  </a:txBody>
                  <a:tcPr marL="28575" marR="28575" marT="19050" marB="19050" anchor="b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Column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Usage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 b="1"/>
                        <a:t>Example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metadata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collection-name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Input collection filter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"#Solar2017"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metadata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doc-id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Input tweet/webpage filter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"tweet"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clean-tweet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clean-text-cla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Input clean tweet text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"stare eclipse hurts listen news"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clean-tweet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sner-organizations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Input sner text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"NASA"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clean-tweet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sner-locations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Input sner text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"Virginia"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clean-tweet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sner-people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Input sner text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"Thomas Edison"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clean-tweet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long-url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Input tweet URL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"https://www.cnn.com/news/sun_hurts"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clean-tweet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hashtags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Input tweet hashtags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"#Solar2017"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clean-webpage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clean-text-profanity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Input webpage clean text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"stare solar elcipse hurts eyes"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classification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classification-list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Output document classification classes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"2017EclipseSolar2017;NOT2017EclipseSolar2017"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classification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probability-list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Output classification class probabilities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"0.99999999;1E-9"</a:t>
                      </a: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Many input arguments to configure the execution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Run modes: train, classify, hand label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Document type: webpage, tweet, w2v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Source and destination HBase tables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Event name and collection name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name strings (minimum 2 classes defined)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.sh bash scripts should be used to call spark-submits to run the code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Makes handling input arguments much easier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Quickly call multiple runs for various configurations such as classify one event for multiple collections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Any execution configurations using HBase will validate the defined tables just in case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Running the Classification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Training Word2Vec Model</a:t>
            </a:r>
          </a:p>
        </p:txBody>
      </p:sp>
      <p:pic>
        <p:nvPicPr>
          <p:cNvPr id="185" name="Shape 1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0550" y="1170125"/>
            <a:ext cx="6922894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1586</Words>
  <Application>Microsoft Macintosh PowerPoint</Application>
  <PresentationFormat>On-screen Show (16:9)</PresentationFormat>
  <Paragraphs>338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Calibri</vt:lpstr>
      <vt:lpstr>Corbel</vt:lpstr>
      <vt:lpstr>Noto Sans Symbols</vt:lpstr>
      <vt:lpstr>Times New Roman</vt:lpstr>
      <vt:lpstr>Arial</vt:lpstr>
      <vt:lpstr>Simple Light</vt:lpstr>
      <vt:lpstr>Frame</vt:lpstr>
      <vt:lpstr>CLA Team</vt:lpstr>
      <vt:lpstr>Contents </vt:lpstr>
      <vt:lpstr>Team Objectives</vt:lpstr>
      <vt:lpstr>Hand Labeling Process</vt:lpstr>
      <vt:lpstr>Hand Labeling Process </vt:lpstr>
      <vt:lpstr>getar-cs5604f17 HBase Table Interactions</vt:lpstr>
      <vt:lpstr>getar-cs5604f17 HBase Table Interactions</vt:lpstr>
      <vt:lpstr>Running the Classification Process</vt:lpstr>
      <vt:lpstr>Training Word2Vec Model</vt:lpstr>
      <vt:lpstr>Training Tweet LR Model</vt:lpstr>
      <vt:lpstr>Training Webpage LR Model</vt:lpstr>
      <vt:lpstr>Training Logistic Regression Models </vt:lpstr>
      <vt:lpstr>Current Trained Models On Class Cluster </vt:lpstr>
      <vt:lpstr>2017EclipseSolar2017 Tweet LR Model</vt:lpstr>
      <vt:lpstr>2017EclipseSolar2017 Webpage LR Model</vt:lpstr>
      <vt:lpstr>2017ShootingLasVegas Webpage LR Model  </vt:lpstr>
      <vt:lpstr>Tweet Classification Predicting</vt:lpstr>
      <vt:lpstr>Webpage Classification Predicting</vt:lpstr>
      <vt:lpstr>Classification Performance Metrics </vt:lpstr>
      <vt:lpstr>Web Page Classification  Experiments</vt:lpstr>
      <vt:lpstr>Web Page Classification Experiments</vt:lpstr>
      <vt:lpstr>Web Page Classification Experiments</vt:lpstr>
      <vt:lpstr>Web Page Classification Experiments</vt:lpstr>
      <vt:lpstr>Results</vt:lpstr>
      <vt:lpstr>Results</vt:lpstr>
      <vt:lpstr>Class Cluster Results</vt:lpstr>
      <vt:lpstr>Class Cluster Classification Examples </vt:lpstr>
      <vt:lpstr>Class Cluster Classification Examples </vt:lpstr>
      <vt:lpstr>Class Cluster Classification Examples </vt:lpstr>
      <vt:lpstr>Future Improvements</vt:lpstr>
      <vt:lpstr>Acknowledgements</vt:lpstr>
      <vt:lpstr>  QUESTIONS?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 Team</dc:title>
  <cp:lastModifiedBy>Microsoft Office User</cp:lastModifiedBy>
  <cp:revision>5</cp:revision>
  <dcterms:modified xsi:type="dcterms:W3CDTF">2017-12-23T01:35:53Z</dcterms:modified>
</cp:coreProperties>
</file>