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5143500" cx="9144000"/>
  <p:notesSz cx="6858000" cy="9144000"/>
  <p:embeddedFontLst>
    <p:embeddedFont>
      <p:font typeface="Roboto Slab"/>
      <p:regular r:id="rId23"/>
      <p:bold r:id="rId24"/>
    </p:embeddedFont>
    <p:embeddedFont>
      <p:font typeface="Roboto"/>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RobotoSlab-bold.fntdata"/><Relationship Id="rId23" Type="http://schemas.openxmlformats.org/officeDocument/2006/relationships/font" Target="fonts/RobotoSlab-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bold.fntdata"/><Relationship Id="rId25" Type="http://schemas.openxmlformats.org/officeDocument/2006/relationships/font" Target="fonts/Roboto-regular.fntdata"/><Relationship Id="rId28" Type="http://schemas.openxmlformats.org/officeDocument/2006/relationships/font" Target="fonts/Roboto-boldItalic.fntdata"/><Relationship Id="rId27" Type="http://schemas.openxmlformats.org/officeDocument/2006/relationships/font" Target="fonts/Robot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34d26b35b92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34d26b35b92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4fa1ba1f1a_1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4fa1ba1f1a_1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4fb1934f6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4fb1934f6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4f9e94c3b2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4f9e94c3b2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4fa1ba1f1a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4fa1ba1f1a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34fac201179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34fac201179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34fa1ba1f1a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4fa1ba1f1a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4fac20117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4fac20117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4fd16b4ea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34fd16b4ea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4d26b35b92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4d26b35b92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4e2e4e2bdd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4e2e4e2bdd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4dd82fca4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4dd82fca4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4e3e8f1e4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4e3e8f1e4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34e3e8f1e41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34e3e8f1e41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34fa1ba1f1a_2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34fa1ba1f1a_2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4fa1ba1f1a_2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34fa1ba1f1a_2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4f9e94c3b2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4f9e94c3b2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1" name="Google Shape;11;p2"/>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2" name="Google Shape;12;p2"/>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3" name="Google Shape;13;p2"/>
          <p:cNvSpPr txBox="1"/>
          <p:nvPr>
            <p:ph type="ctrTitle"/>
          </p:nvPr>
        </p:nvSpPr>
        <p:spPr>
          <a:xfrm>
            <a:off x="1680302" y="1188925"/>
            <a:ext cx="5783400" cy="1457400"/>
          </a:xfrm>
          <a:prstGeom prst="rect">
            <a:avLst/>
          </a:prstGeom>
        </p:spPr>
        <p:txBody>
          <a:bodyPr anchorCtr="0" anchor="b" bIns="91425" lIns="91425" spcFirstLastPara="1" rIns="91425" wrap="square" tIns="91425">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14" name="Google Shape;14;p2"/>
          <p:cNvSpPr txBox="1"/>
          <p:nvPr>
            <p:ph idx="1" type="subTitle"/>
          </p:nvPr>
        </p:nvSpPr>
        <p:spPr>
          <a:xfrm>
            <a:off x="1680302" y="3049450"/>
            <a:ext cx="5783400" cy="9090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2"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1"/>
          <p:cNvSpPr txBox="1"/>
          <p:nvPr>
            <p:ph hasCustomPrompt="1" type="title"/>
          </p:nvPr>
        </p:nvSpPr>
        <p:spPr>
          <a:xfrm>
            <a:off x="387900" y="1152450"/>
            <a:ext cx="83682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p:nvPr>
            <p:ph idx="1" type="body"/>
          </p:nvPr>
        </p:nvSpPr>
        <p:spPr>
          <a:xfrm>
            <a:off x="387900" y="2919450"/>
            <a:ext cx="83682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8" name="Google Shape;18;p3"/>
          <p:cNvSpPr txBox="1"/>
          <p:nvPr>
            <p:ph type="title"/>
          </p:nvPr>
        </p:nvSpPr>
        <p:spPr>
          <a:xfrm>
            <a:off x="480750" y="1764950"/>
            <a:ext cx="8222100" cy="907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2" name="Google Shape;22;p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7" name="Google Shape;27;p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5"/>
          <p:cNvSpPr txBox="1"/>
          <p:nvPr>
            <p:ph idx="1" type="body"/>
          </p:nvPr>
        </p:nvSpPr>
        <p:spPr>
          <a:xfrm>
            <a:off x="3879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7562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36" name="Google Shape;36;p7"/>
          <p:cNvSpPr txBox="1"/>
          <p:nvPr>
            <p:ph type="title"/>
          </p:nvPr>
        </p:nvSpPr>
        <p:spPr>
          <a:xfrm>
            <a:off x="3879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7" name="Google Shape;37;p7"/>
          <p:cNvSpPr txBox="1"/>
          <p:nvPr>
            <p:ph idx="1" type="body"/>
          </p:nvPr>
        </p:nvSpPr>
        <p:spPr>
          <a:xfrm>
            <a:off x="387900" y="1594025"/>
            <a:ext cx="2808000" cy="26811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 name="Google Shape;44;p9"/>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45" name="Google Shape;45;p9"/>
          <p:cNvSpPr txBox="1"/>
          <p:nvPr>
            <p:ph type="title"/>
          </p:nvPr>
        </p:nvSpPr>
        <p:spPr>
          <a:xfrm>
            <a:off x="265500" y="1209075"/>
            <a:ext cx="4045200" cy="15063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6" name="Google Shape;46;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47" name="Google Shape;47;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8" name="Google Shape;4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9" name="Shape 49"/>
        <p:cNvGrpSpPr/>
        <p:nvPr/>
      </p:nvGrpSpPr>
      <p:grpSpPr>
        <a:xfrm>
          <a:off x="0" y="0"/>
          <a:ext cx="0" cy="0"/>
          <a:chOff x="0" y="0"/>
          <a:chExt cx="0" cy="0"/>
        </a:xfrm>
      </p:grpSpPr>
      <p:sp>
        <p:nvSpPr>
          <p:cNvPr id="50" name="Google Shape;50;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1" name="Google Shape;51;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p:txBody>
      </p:sp>
      <p:sp>
        <p:nvSpPr>
          <p:cNvPr id="7" name="Google Shape;7;p1"/>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indent="-317500" lvl="1" marL="914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9.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1.png"/><Relationship Id="rId4" Type="http://schemas.openxmlformats.org/officeDocument/2006/relationships/hyperlink" Target="https://www.vtti.vt.edu/staffdir/bio.php?&amp;pn=04208"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3"/>
          <p:cNvSpPr txBox="1"/>
          <p:nvPr/>
        </p:nvSpPr>
        <p:spPr>
          <a:xfrm>
            <a:off x="1680302" y="589350"/>
            <a:ext cx="5783400" cy="14574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lang="en" sz="3600">
                <a:solidFill>
                  <a:srgbClr val="FFFFFF"/>
                </a:solidFill>
                <a:latin typeface="Roboto Slab"/>
                <a:ea typeface="Roboto Slab"/>
                <a:cs typeface="Roboto Slab"/>
                <a:sym typeface="Roboto Slab"/>
              </a:rPr>
              <a:t>Web-App for Merging Traffic Data</a:t>
            </a:r>
            <a:endParaRPr sz="3600">
              <a:solidFill>
                <a:srgbClr val="FFFFFF"/>
              </a:solidFill>
              <a:latin typeface="Roboto Slab"/>
              <a:ea typeface="Roboto Slab"/>
              <a:cs typeface="Roboto Slab"/>
              <a:sym typeface="Roboto Slab"/>
            </a:endParaRPr>
          </a:p>
        </p:txBody>
      </p:sp>
      <p:sp>
        <p:nvSpPr>
          <p:cNvPr id="64" name="Google Shape;64;p13"/>
          <p:cNvSpPr txBox="1"/>
          <p:nvPr/>
        </p:nvSpPr>
        <p:spPr>
          <a:xfrm>
            <a:off x="1680302" y="2046750"/>
            <a:ext cx="5783400" cy="909000"/>
          </a:xfrm>
          <a:prstGeom prst="rect">
            <a:avLst/>
          </a:prstGeom>
          <a:noFill/>
          <a:ln>
            <a:noFill/>
          </a:ln>
        </p:spPr>
        <p:txBody>
          <a:bodyPr anchorCtr="0" anchor="t" bIns="91425" lIns="91425" spcFirstLastPara="1" rIns="91425" wrap="square" tIns="91425">
            <a:normAutofit/>
          </a:bodyPr>
          <a:lstStyle/>
          <a:p>
            <a:pPr indent="0" lvl="0" marL="0" rtl="0" algn="ctr">
              <a:spcBef>
                <a:spcPts val="0"/>
              </a:spcBef>
              <a:spcAft>
                <a:spcPts val="0"/>
              </a:spcAft>
              <a:buNone/>
            </a:pPr>
            <a:r>
              <a:rPr lang="en" sz="1900">
                <a:solidFill>
                  <a:srgbClr val="8BC34A"/>
                </a:solidFill>
                <a:latin typeface="Roboto Slab"/>
                <a:ea typeface="Roboto Slab"/>
                <a:cs typeface="Roboto Slab"/>
                <a:sym typeface="Roboto Slab"/>
              </a:rPr>
              <a:t>Team Members: Srinjoy Dey, Blake Marterella, Jake Horowitz, Ryan Szilvasi, and Ashton Smith</a:t>
            </a:r>
            <a:endParaRPr sz="1900">
              <a:solidFill>
                <a:srgbClr val="8BC34A"/>
              </a:solidFill>
              <a:latin typeface="Roboto Slab"/>
              <a:ea typeface="Roboto Slab"/>
              <a:cs typeface="Roboto Slab"/>
              <a:sym typeface="Roboto Slab"/>
            </a:endParaRPr>
          </a:p>
        </p:txBody>
      </p:sp>
      <p:sp>
        <p:nvSpPr>
          <p:cNvPr id="65" name="Google Shape;65;p13"/>
          <p:cNvSpPr txBox="1"/>
          <p:nvPr/>
        </p:nvSpPr>
        <p:spPr>
          <a:xfrm>
            <a:off x="2210550" y="3294875"/>
            <a:ext cx="4722900" cy="1279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Roboto"/>
                <a:ea typeface="Roboto"/>
                <a:cs typeface="Roboto"/>
                <a:sym typeface="Roboto"/>
              </a:rPr>
              <a:t>CS 4624: Multimedia/Hypertext Capstone</a:t>
            </a:r>
            <a:endParaRPr>
              <a:solidFill>
                <a:srgbClr val="FFFFFF"/>
              </a:solidFill>
              <a:latin typeface="Roboto"/>
              <a:ea typeface="Roboto"/>
              <a:cs typeface="Roboto"/>
              <a:sym typeface="Roboto"/>
            </a:endParaRPr>
          </a:p>
          <a:p>
            <a:pPr indent="0" lvl="0" marL="0" rtl="0" algn="ctr">
              <a:spcBef>
                <a:spcPts val="0"/>
              </a:spcBef>
              <a:spcAft>
                <a:spcPts val="0"/>
              </a:spcAft>
              <a:buNone/>
            </a:pPr>
            <a:r>
              <a:rPr lang="en">
                <a:solidFill>
                  <a:srgbClr val="FFFFFF"/>
                </a:solidFill>
                <a:latin typeface="Roboto"/>
                <a:ea typeface="Roboto"/>
                <a:cs typeface="Roboto"/>
                <a:sym typeface="Roboto"/>
              </a:rPr>
              <a:t>Instructor: Mohamed Farag</a:t>
            </a:r>
            <a:endParaRPr>
              <a:solidFill>
                <a:srgbClr val="FFFFFF"/>
              </a:solidFill>
              <a:latin typeface="Roboto"/>
              <a:ea typeface="Roboto"/>
              <a:cs typeface="Roboto"/>
              <a:sym typeface="Roboto"/>
            </a:endParaRPr>
          </a:p>
          <a:p>
            <a:pPr indent="0" lvl="0" marL="0" rtl="0" algn="ctr">
              <a:spcBef>
                <a:spcPts val="0"/>
              </a:spcBef>
              <a:spcAft>
                <a:spcPts val="0"/>
              </a:spcAft>
              <a:buNone/>
            </a:pPr>
            <a:r>
              <a:t/>
            </a:r>
            <a:endParaRPr>
              <a:solidFill>
                <a:srgbClr val="FFFFFF"/>
              </a:solidFill>
              <a:latin typeface="Roboto"/>
              <a:ea typeface="Roboto"/>
              <a:cs typeface="Roboto"/>
              <a:sym typeface="Roboto"/>
            </a:endParaRPr>
          </a:p>
          <a:p>
            <a:pPr indent="0" lvl="0" marL="0" rtl="0" algn="ctr">
              <a:spcBef>
                <a:spcPts val="0"/>
              </a:spcBef>
              <a:spcAft>
                <a:spcPts val="0"/>
              </a:spcAft>
              <a:buNone/>
            </a:pPr>
            <a:r>
              <a:rPr lang="en">
                <a:solidFill>
                  <a:srgbClr val="FFFFFF"/>
                </a:solidFill>
                <a:latin typeface="Roboto"/>
                <a:ea typeface="Roboto"/>
                <a:cs typeface="Roboto"/>
                <a:sym typeface="Roboto"/>
              </a:rPr>
              <a:t>Virginia Tech, Blacksburg VA 24061, 3/25/25</a:t>
            </a:r>
            <a:endParaRPr>
              <a:solidFill>
                <a:srgbClr val="FFFFFF"/>
              </a:solidFill>
              <a:latin typeface="Roboto"/>
              <a:ea typeface="Roboto"/>
              <a:cs typeface="Roboto"/>
              <a:sym typeface="Roboto"/>
            </a:endParaRPr>
          </a:p>
        </p:txBody>
      </p:sp>
      <p:pic>
        <p:nvPicPr>
          <p:cNvPr id="66" name="Google Shape;66;p13" title="logo.png"/>
          <p:cNvPicPr preferRelativeResize="0"/>
          <p:nvPr/>
        </p:nvPicPr>
        <p:blipFill>
          <a:blip r:embed="rId3">
            <a:alphaModFix/>
          </a:blip>
          <a:stretch>
            <a:fillRect/>
          </a:stretch>
        </p:blipFill>
        <p:spPr>
          <a:xfrm>
            <a:off x="309500" y="2724625"/>
            <a:ext cx="1370799" cy="13734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grpSp>
        <p:nvGrpSpPr>
          <p:cNvPr id="162" name="Google Shape;162;p22"/>
          <p:cNvGrpSpPr/>
          <p:nvPr/>
        </p:nvGrpSpPr>
        <p:grpSpPr>
          <a:xfrm>
            <a:off x="272670" y="574752"/>
            <a:ext cx="8598660" cy="3993996"/>
            <a:chOff x="387900" y="142475"/>
            <a:chExt cx="8521963" cy="4012050"/>
          </a:xfrm>
        </p:grpSpPr>
        <p:pic>
          <p:nvPicPr>
            <p:cNvPr id="163" name="Google Shape;163;p22" title="Screenshot 2025-04-23 083016.png"/>
            <p:cNvPicPr preferRelativeResize="0"/>
            <p:nvPr/>
          </p:nvPicPr>
          <p:blipFill>
            <a:blip r:embed="rId3">
              <a:alphaModFix/>
            </a:blip>
            <a:stretch>
              <a:fillRect/>
            </a:stretch>
          </p:blipFill>
          <p:spPr>
            <a:xfrm>
              <a:off x="387901" y="142475"/>
              <a:ext cx="3823226" cy="2991451"/>
            </a:xfrm>
            <a:prstGeom prst="rect">
              <a:avLst/>
            </a:prstGeom>
            <a:noFill/>
            <a:ln>
              <a:noFill/>
            </a:ln>
          </p:spPr>
        </p:pic>
        <p:pic>
          <p:nvPicPr>
            <p:cNvPr id="164" name="Google Shape;164;p22" title="ScreenshotVdot.png"/>
            <p:cNvPicPr preferRelativeResize="0"/>
            <p:nvPr/>
          </p:nvPicPr>
          <p:blipFill>
            <a:blip r:embed="rId4">
              <a:alphaModFix/>
            </a:blip>
            <a:stretch>
              <a:fillRect/>
            </a:stretch>
          </p:blipFill>
          <p:spPr>
            <a:xfrm>
              <a:off x="4462375" y="142475"/>
              <a:ext cx="4447474" cy="2991450"/>
            </a:xfrm>
            <a:prstGeom prst="rect">
              <a:avLst/>
            </a:prstGeom>
            <a:noFill/>
            <a:ln>
              <a:noFill/>
            </a:ln>
          </p:spPr>
        </p:pic>
        <p:sp>
          <p:nvSpPr>
            <p:cNvPr id="165" name="Google Shape;165;p22"/>
            <p:cNvSpPr txBox="1"/>
            <p:nvPr/>
          </p:nvSpPr>
          <p:spPr>
            <a:xfrm>
              <a:off x="387900" y="3133925"/>
              <a:ext cx="3823200" cy="1020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latin typeface="Roboto"/>
                  <a:ea typeface="Roboto"/>
                  <a:cs typeface="Roboto"/>
                  <a:sym typeface="Roboto"/>
                </a:rPr>
                <a:t>LRS Edge Route Overlap with I-66E and I-66W intersects with VA-28N and VA-28S</a:t>
              </a:r>
              <a:endParaRPr sz="1800">
                <a:solidFill>
                  <a:schemeClr val="dk1"/>
                </a:solidFill>
                <a:latin typeface="Roboto"/>
                <a:ea typeface="Roboto"/>
                <a:cs typeface="Roboto"/>
                <a:sym typeface="Roboto"/>
              </a:endParaRPr>
            </a:p>
          </p:txBody>
        </p:sp>
        <p:sp>
          <p:nvSpPr>
            <p:cNvPr id="166" name="Google Shape;166;p22"/>
            <p:cNvSpPr txBox="1"/>
            <p:nvPr/>
          </p:nvSpPr>
          <p:spPr>
            <a:xfrm>
              <a:off x="4462363" y="3133925"/>
              <a:ext cx="4447500" cy="1020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latin typeface="Roboto"/>
                  <a:ea typeface="Roboto"/>
                  <a:cs typeface="Roboto"/>
                  <a:sym typeface="Roboto"/>
                </a:rPr>
                <a:t>VDOT Bidirectional Traffic Volume showing the same road </a:t>
              </a:r>
              <a:r>
                <a:rPr lang="en" sz="1800">
                  <a:solidFill>
                    <a:schemeClr val="dk1"/>
                  </a:solidFill>
                  <a:latin typeface="Roboto"/>
                  <a:ea typeface="Roboto"/>
                  <a:cs typeface="Roboto"/>
                  <a:sym typeface="Roboto"/>
                </a:rPr>
                <a:t>structure, but with slightly different geometries</a:t>
              </a:r>
              <a:endParaRPr sz="1800">
                <a:solidFill>
                  <a:schemeClr val="dk1"/>
                </a:solidFill>
                <a:latin typeface="Roboto"/>
                <a:ea typeface="Roboto"/>
                <a:cs typeface="Roboto"/>
                <a:sym typeface="Roboto"/>
              </a:endParaRPr>
            </a:p>
          </p:txBody>
        </p:sp>
      </p:grpSp>
      <p:sp>
        <p:nvSpPr>
          <p:cNvPr id="167" name="Google Shape;167;p22"/>
          <p:cNvSpPr txBox="1"/>
          <p:nvPr/>
        </p:nvSpPr>
        <p:spPr>
          <a:xfrm>
            <a:off x="387900" y="4789500"/>
            <a:ext cx="8522100" cy="354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100">
                <a:solidFill>
                  <a:schemeClr val="dk1"/>
                </a:solidFill>
                <a:latin typeface="Roboto"/>
                <a:ea typeface="Roboto"/>
                <a:cs typeface="Roboto"/>
                <a:sym typeface="Roboto"/>
              </a:rPr>
              <a:t>Blue road segments are interstates in both images, while the gray segments are all other types of roads</a:t>
            </a:r>
            <a:endParaRPr sz="1100">
              <a:solidFill>
                <a:schemeClr val="dk1"/>
              </a:solidFill>
              <a:latin typeface="Roboto"/>
              <a:ea typeface="Roboto"/>
              <a:cs typeface="Roboto"/>
              <a:sym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3"/>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Merge #1</a:t>
            </a:r>
            <a:endParaRPr/>
          </a:p>
        </p:txBody>
      </p:sp>
      <p:sp>
        <p:nvSpPr>
          <p:cNvPr id="173" name="Google Shape;173;p23"/>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Char char="●"/>
            </a:pPr>
            <a:r>
              <a:rPr lang="en" sz="1400"/>
              <a:t>LRS with a single match</a:t>
            </a:r>
            <a:endParaRPr sz="1400"/>
          </a:p>
          <a:p>
            <a:pPr indent="-317500" lvl="1" marL="914400" rtl="0" algn="l">
              <a:spcBef>
                <a:spcPts val="0"/>
              </a:spcBef>
              <a:spcAft>
                <a:spcPts val="0"/>
              </a:spcAft>
              <a:buSzPts val="1400"/>
              <a:buChar char="○"/>
            </a:pPr>
            <a:r>
              <a:rPr lang="en"/>
              <a:t>Use endpoint_match to check if this single match is valid</a:t>
            </a:r>
            <a:endParaRPr/>
          </a:p>
          <a:p>
            <a:pPr indent="-317500" lvl="0" marL="457200" rtl="0" algn="l">
              <a:spcBef>
                <a:spcPts val="0"/>
              </a:spcBef>
              <a:spcAft>
                <a:spcPts val="0"/>
              </a:spcAft>
              <a:buSzPts val="1400"/>
              <a:buChar char="●"/>
            </a:pPr>
            <a:r>
              <a:rPr lang="en" sz="1400"/>
              <a:t>LRS with multiple matches</a:t>
            </a:r>
            <a:endParaRPr sz="1400"/>
          </a:p>
          <a:p>
            <a:pPr indent="-317500" lvl="1" marL="914400" rtl="0" algn="l">
              <a:spcBef>
                <a:spcPts val="0"/>
              </a:spcBef>
              <a:spcAft>
                <a:spcPts val="0"/>
              </a:spcAft>
              <a:buSzPts val="1400"/>
              <a:buChar char="○"/>
            </a:pPr>
            <a:r>
              <a:rPr lang="en"/>
              <a:t>Score each match and the highest score is chosen</a:t>
            </a:r>
            <a:endParaRPr/>
          </a:p>
          <a:p>
            <a:pPr indent="-317500" lvl="2" marL="1371600" rtl="0" algn="l">
              <a:spcBef>
                <a:spcPts val="0"/>
              </a:spcBef>
              <a:spcAft>
                <a:spcPts val="0"/>
              </a:spcAft>
              <a:buSzPts val="1400"/>
              <a:buChar char="■"/>
            </a:pPr>
            <a:r>
              <a:rPr lang="en"/>
              <a:t>Jaccard score + endpoint match bonus</a:t>
            </a:r>
            <a:endParaRPr/>
          </a:p>
        </p:txBody>
      </p:sp>
      <p:pic>
        <p:nvPicPr>
          <p:cNvPr id="174" name="Google Shape;174;p23"/>
          <p:cNvPicPr preferRelativeResize="0"/>
          <p:nvPr/>
        </p:nvPicPr>
        <p:blipFill>
          <a:blip r:embed="rId3">
            <a:alphaModFix/>
          </a:blip>
          <a:stretch>
            <a:fillRect/>
          </a:stretch>
        </p:blipFill>
        <p:spPr>
          <a:xfrm>
            <a:off x="1912875" y="2903375"/>
            <a:ext cx="2796575" cy="995025"/>
          </a:xfrm>
          <a:prstGeom prst="rect">
            <a:avLst/>
          </a:prstGeom>
          <a:noFill/>
          <a:ln>
            <a:noFill/>
          </a:ln>
        </p:spPr>
      </p:pic>
      <p:pic>
        <p:nvPicPr>
          <p:cNvPr id="175" name="Google Shape;175;p23"/>
          <p:cNvPicPr preferRelativeResize="0"/>
          <p:nvPr/>
        </p:nvPicPr>
        <p:blipFill>
          <a:blip r:embed="rId4">
            <a:alphaModFix/>
          </a:blip>
          <a:stretch>
            <a:fillRect/>
          </a:stretch>
        </p:blipFill>
        <p:spPr>
          <a:xfrm>
            <a:off x="6301250" y="334225"/>
            <a:ext cx="2796575" cy="2176604"/>
          </a:xfrm>
          <a:prstGeom prst="rect">
            <a:avLst/>
          </a:prstGeom>
          <a:noFill/>
          <a:ln>
            <a:noFill/>
          </a:ln>
        </p:spPr>
      </p:pic>
      <p:pic>
        <p:nvPicPr>
          <p:cNvPr id="176" name="Google Shape;176;p23"/>
          <p:cNvPicPr preferRelativeResize="0"/>
          <p:nvPr/>
        </p:nvPicPr>
        <p:blipFill>
          <a:blip r:embed="rId5">
            <a:alphaModFix/>
          </a:blip>
          <a:stretch>
            <a:fillRect/>
          </a:stretch>
        </p:blipFill>
        <p:spPr>
          <a:xfrm>
            <a:off x="6215475" y="2834667"/>
            <a:ext cx="2882350" cy="2308833"/>
          </a:xfrm>
          <a:prstGeom prst="rect">
            <a:avLst/>
          </a:prstGeom>
          <a:noFill/>
          <a:ln>
            <a:noFill/>
          </a:ln>
        </p:spPr>
      </p:pic>
      <p:sp>
        <p:nvSpPr>
          <p:cNvPr id="177" name="Google Shape;177;p23"/>
          <p:cNvSpPr txBox="1"/>
          <p:nvPr/>
        </p:nvSpPr>
        <p:spPr>
          <a:xfrm>
            <a:off x="7503988" y="0"/>
            <a:ext cx="658800" cy="42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dk1"/>
                </a:solidFill>
                <a:latin typeface="Roboto"/>
                <a:ea typeface="Roboto"/>
                <a:cs typeface="Roboto"/>
                <a:sym typeface="Roboto"/>
              </a:rPr>
              <a:t>LRS</a:t>
            </a:r>
            <a:endParaRPr sz="1300">
              <a:solidFill>
                <a:schemeClr val="dk1"/>
              </a:solidFill>
              <a:latin typeface="Roboto"/>
              <a:ea typeface="Roboto"/>
              <a:cs typeface="Roboto"/>
              <a:sym typeface="Roboto"/>
            </a:endParaRPr>
          </a:p>
        </p:txBody>
      </p:sp>
      <p:sp>
        <p:nvSpPr>
          <p:cNvPr id="178" name="Google Shape;178;p23"/>
          <p:cNvSpPr txBox="1"/>
          <p:nvPr/>
        </p:nvSpPr>
        <p:spPr>
          <a:xfrm>
            <a:off x="7112575" y="2463600"/>
            <a:ext cx="1742700" cy="42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dk1"/>
                </a:solidFill>
                <a:latin typeface="Roboto"/>
                <a:ea typeface="Roboto"/>
                <a:cs typeface="Roboto"/>
                <a:sym typeface="Roboto"/>
              </a:rPr>
              <a:t>Traffic Volume</a:t>
            </a:r>
            <a:endParaRPr sz="1300">
              <a:solidFill>
                <a:schemeClr val="dk1"/>
              </a:solidFill>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Merge #2</a:t>
            </a:r>
            <a:endParaRPr/>
          </a:p>
        </p:txBody>
      </p:sp>
      <p:sp>
        <p:nvSpPr>
          <p:cNvPr id="184" name="Google Shape;184;p2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LRS + Traffic_Volume + Crashes</a:t>
            </a:r>
            <a:endParaRPr/>
          </a:p>
          <a:p>
            <a:pPr indent="-317500" lvl="1" marL="914400" rtl="0" algn="l">
              <a:spcBef>
                <a:spcPts val="0"/>
              </a:spcBef>
              <a:spcAft>
                <a:spcPts val="0"/>
              </a:spcAft>
              <a:buSzPts val="1400"/>
              <a:buChar char="○"/>
            </a:pPr>
            <a:r>
              <a:rPr lang="en"/>
              <a:t>Add crashes to LRS road segment within 10 meters</a:t>
            </a:r>
            <a:endParaRPr/>
          </a:p>
          <a:p>
            <a:pPr indent="-317500" lvl="1" marL="914400" rtl="0" algn="l">
              <a:spcBef>
                <a:spcPts val="0"/>
              </a:spcBef>
              <a:spcAft>
                <a:spcPts val="0"/>
              </a:spcAft>
              <a:buSzPts val="1400"/>
              <a:buChar char="○"/>
            </a:pPr>
            <a:r>
              <a:rPr lang="en"/>
              <a:t>Count the total number of crashes per LRS road segment</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5"/>
          <p:cNvSpPr txBox="1"/>
          <p:nvPr>
            <p:ph type="title"/>
          </p:nvPr>
        </p:nvSpPr>
        <p:spPr>
          <a:xfrm>
            <a:off x="387900" y="458025"/>
            <a:ext cx="41841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Challenges</a:t>
            </a:r>
            <a:endParaRPr/>
          </a:p>
        </p:txBody>
      </p:sp>
      <p:sp>
        <p:nvSpPr>
          <p:cNvPr id="190" name="Google Shape;190;p25"/>
          <p:cNvSpPr txBox="1"/>
          <p:nvPr>
            <p:ph idx="1" type="body"/>
          </p:nvPr>
        </p:nvSpPr>
        <p:spPr>
          <a:xfrm>
            <a:off x="387900" y="1489825"/>
            <a:ext cx="4184100" cy="3078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AutoNum type="arabicPeriod"/>
            </a:pPr>
            <a:r>
              <a:rPr lang="en"/>
              <a:t>Extremely large file sizes for uploading and merging</a:t>
            </a:r>
            <a:endParaRPr/>
          </a:p>
          <a:p>
            <a:pPr indent="-342900" lvl="0" marL="457200" rtl="0" algn="l">
              <a:spcBef>
                <a:spcPts val="0"/>
              </a:spcBef>
              <a:spcAft>
                <a:spcPts val="0"/>
              </a:spcAft>
              <a:buSzPts val="1800"/>
              <a:buAutoNum type="arabicPeriod"/>
            </a:pPr>
            <a:r>
              <a:rPr lang="en"/>
              <a:t>Road geometries were slightly off due to differing organizations gathering data</a:t>
            </a:r>
            <a:endParaRPr/>
          </a:p>
          <a:p>
            <a:pPr indent="-342900" lvl="0" marL="457200" rtl="0" algn="l">
              <a:spcBef>
                <a:spcPts val="0"/>
              </a:spcBef>
              <a:spcAft>
                <a:spcPts val="0"/>
              </a:spcAft>
              <a:buSzPts val="1800"/>
              <a:buAutoNum type="arabicPeriod"/>
            </a:pPr>
            <a:r>
              <a:rPr lang="en"/>
              <a:t>Testing and verifying the merge was working properly was difficult</a:t>
            </a:r>
            <a:endParaRPr/>
          </a:p>
          <a:p>
            <a:pPr indent="-342900" lvl="0" marL="457200" rtl="0" algn="l">
              <a:spcBef>
                <a:spcPts val="0"/>
              </a:spcBef>
              <a:spcAft>
                <a:spcPts val="0"/>
              </a:spcAft>
              <a:buSzPts val="1800"/>
              <a:buAutoNum type="arabicPeriod"/>
            </a:pPr>
            <a:r>
              <a:rPr lang="en"/>
              <a:t>State </a:t>
            </a:r>
            <a:r>
              <a:rPr lang="en"/>
              <a:t>management</a:t>
            </a:r>
            <a:r>
              <a:rPr lang="en"/>
              <a:t> between pages in the frontend</a:t>
            </a:r>
            <a:endParaRPr/>
          </a:p>
        </p:txBody>
      </p:sp>
      <p:sp>
        <p:nvSpPr>
          <p:cNvPr id="191" name="Google Shape;191;p25"/>
          <p:cNvSpPr txBox="1"/>
          <p:nvPr>
            <p:ph type="title"/>
          </p:nvPr>
        </p:nvSpPr>
        <p:spPr>
          <a:xfrm>
            <a:off x="4572000" y="458025"/>
            <a:ext cx="41841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Solutions</a:t>
            </a:r>
            <a:endParaRPr/>
          </a:p>
        </p:txBody>
      </p:sp>
      <p:sp>
        <p:nvSpPr>
          <p:cNvPr id="192" name="Google Shape;192;p25"/>
          <p:cNvSpPr txBox="1"/>
          <p:nvPr>
            <p:ph idx="1" type="body"/>
          </p:nvPr>
        </p:nvSpPr>
        <p:spPr>
          <a:xfrm>
            <a:off x="4572000" y="1489825"/>
            <a:ext cx="4184100" cy="3078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AutoNum type="arabicPeriod"/>
            </a:pPr>
            <a:r>
              <a:rPr lang="en"/>
              <a:t>Filtered out only necessary information, i.e. interstates</a:t>
            </a:r>
            <a:endParaRPr/>
          </a:p>
          <a:p>
            <a:pPr indent="-342900" lvl="0" marL="457200" rtl="0" algn="l">
              <a:spcBef>
                <a:spcPts val="0"/>
              </a:spcBef>
              <a:spcAft>
                <a:spcPts val="0"/>
              </a:spcAft>
              <a:buSzPts val="1800"/>
              <a:buAutoNum type="arabicPeriod"/>
            </a:pPr>
            <a:r>
              <a:rPr lang="en"/>
              <a:t>Utilized </a:t>
            </a:r>
            <a:r>
              <a:rPr lang="en"/>
              <a:t>functions</a:t>
            </a:r>
            <a:r>
              <a:rPr lang="en"/>
              <a:t> to make geometries slightly bigger in order for an intersection to occur</a:t>
            </a:r>
            <a:endParaRPr/>
          </a:p>
          <a:p>
            <a:pPr indent="-342900" lvl="0" marL="457200" rtl="0" algn="l">
              <a:spcBef>
                <a:spcPts val="0"/>
              </a:spcBef>
              <a:spcAft>
                <a:spcPts val="0"/>
              </a:spcAft>
              <a:buSzPts val="1800"/>
              <a:buAutoNum type="arabicPeriod"/>
            </a:pPr>
            <a:r>
              <a:rPr lang="en"/>
              <a:t>Manually checked most entries to ensure edge cases were handled</a:t>
            </a:r>
            <a:endParaRPr/>
          </a:p>
          <a:p>
            <a:pPr indent="-342900" lvl="0" marL="457200" rtl="0" algn="l">
              <a:spcBef>
                <a:spcPts val="0"/>
              </a:spcBef>
              <a:spcAft>
                <a:spcPts val="0"/>
              </a:spcAft>
              <a:buSzPts val="1800"/>
              <a:buAutoNum type="arabicPeriod"/>
            </a:pPr>
            <a:r>
              <a:rPr lang="en"/>
              <a:t>Added in custom hooks to pass data between components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grpSp>
        <p:nvGrpSpPr>
          <p:cNvPr id="197" name="Google Shape;197;p26"/>
          <p:cNvGrpSpPr/>
          <p:nvPr/>
        </p:nvGrpSpPr>
        <p:grpSpPr>
          <a:xfrm>
            <a:off x="1091950" y="273553"/>
            <a:ext cx="6960100" cy="4596394"/>
            <a:chOff x="235625" y="177638"/>
            <a:chExt cx="6960100" cy="4596394"/>
          </a:xfrm>
        </p:grpSpPr>
        <p:pic>
          <p:nvPicPr>
            <p:cNvPr id="198" name="Google Shape;198;p26" title="Screenshot 2025-04-23 164616.png"/>
            <p:cNvPicPr preferRelativeResize="0"/>
            <p:nvPr/>
          </p:nvPicPr>
          <p:blipFill rotWithShape="1">
            <a:blip r:embed="rId3">
              <a:alphaModFix/>
            </a:blip>
            <a:srcRect b="0" l="40965" r="14175" t="23948"/>
            <a:stretch/>
          </p:blipFill>
          <p:spPr>
            <a:xfrm>
              <a:off x="3981175" y="177638"/>
              <a:ext cx="3214550" cy="3235571"/>
            </a:xfrm>
            <a:prstGeom prst="rect">
              <a:avLst/>
            </a:prstGeom>
            <a:noFill/>
            <a:ln>
              <a:noFill/>
            </a:ln>
          </p:spPr>
        </p:pic>
        <p:pic>
          <p:nvPicPr>
            <p:cNvPr id="199" name="Google Shape;199;p26" title="Screenshot 2025-04-23 164611.png"/>
            <p:cNvPicPr preferRelativeResize="0"/>
            <p:nvPr/>
          </p:nvPicPr>
          <p:blipFill rotWithShape="1">
            <a:blip r:embed="rId4">
              <a:alphaModFix/>
            </a:blip>
            <a:srcRect b="0" l="40944" r="14525" t="24941"/>
            <a:stretch/>
          </p:blipFill>
          <p:spPr>
            <a:xfrm>
              <a:off x="235625" y="186875"/>
              <a:ext cx="3214550" cy="3217100"/>
            </a:xfrm>
            <a:prstGeom prst="rect">
              <a:avLst/>
            </a:prstGeom>
            <a:noFill/>
            <a:ln>
              <a:noFill/>
            </a:ln>
          </p:spPr>
        </p:pic>
        <p:sp>
          <p:nvSpPr>
            <p:cNvPr id="200" name="Google Shape;200;p26"/>
            <p:cNvSpPr txBox="1"/>
            <p:nvPr/>
          </p:nvSpPr>
          <p:spPr>
            <a:xfrm>
              <a:off x="255160" y="3481016"/>
              <a:ext cx="3175500" cy="1015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dk1"/>
                  </a:solidFill>
                  <a:latin typeface="Roboto"/>
                  <a:ea typeface="Roboto"/>
                  <a:cs typeface="Roboto"/>
                  <a:sym typeface="Roboto"/>
                </a:rPr>
                <a:t>LRS Edge Route Overlap coordinate (-77.19, 38.96) on I-495</a:t>
              </a:r>
              <a:endParaRPr sz="1800">
                <a:solidFill>
                  <a:schemeClr val="dk1"/>
                </a:solidFill>
                <a:latin typeface="Roboto"/>
                <a:ea typeface="Roboto"/>
                <a:cs typeface="Roboto"/>
                <a:sym typeface="Roboto"/>
              </a:endParaRPr>
            </a:p>
          </p:txBody>
        </p:sp>
        <p:sp>
          <p:nvSpPr>
            <p:cNvPr id="201" name="Google Shape;201;p26"/>
            <p:cNvSpPr txBox="1"/>
            <p:nvPr/>
          </p:nvSpPr>
          <p:spPr>
            <a:xfrm>
              <a:off x="3981175" y="3481031"/>
              <a:ext cx="3214500" cy="1293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dk1"/>
                  </a:solidFill>
                  <a:latin typeface="Roboto"/>
                  <a:ea typeface="Roboto"/>
                  <a:cs typeface="Roboto"/>
                  <a:sym typeface="Roboto"/>
                </a:rPr>
                <a:t>The same coordinate but on VDOT Bidirectional Traffic Volume, showing different geometries</a:t>
              </a:r>
              <a:endParaRPr sz="1800">
                <a:solidFill>
                  <a:schemeClr val="dk1"/>
                </a:solidFill>
                <a:latin typeface="Roboto"/>
                <a:ea typeface="Roboto"/>
                <a:cs typeface="Roboto"/>
                <a:sym typeface="Roboto"/>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7"/>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Future Work &amp; Enhancements</a:t>
            </a:r>
            <a:endParaRPr/>
          </a:p>
        </p:txBody>
      </p:sp>
      <p:sp>
        <p:nvSpPr>
          <p:cNvPr id="207" name="Google Shape;207;p27"/>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Optimize merging algorithm</a:t>
            </a:r>
            <a:endParaRPr/>
          </a:p>
          <a:p>
            <a:pPr indent="-317500" lvl="1" marL="914400" rtl="0" algn="l">
              <a:spcBef>
                <a:spcPts val="0"/>
              </a:spcBef>
              <a:spcAft>
                <a:spcPts val="0"/>
              </a:spcAft>
              <a:buSzPts val="1400"/>
              <a:buChar char="○"/>
            </a:pPr>
            <a:r>
              <a:rPr lang="en"/>
              <a:t>Takes about five minutes to complete the merge, which might be able to be sped up</a:t>
            </a:r>
            <a:endParaRPr/>
          </a:p>
          <a:p>
            <a:pPr indent="-342900" lvl="0" marL="457200" rtl="0" algn="l">
              <a:spcBef>
                <a:spcPts val="0"/>
              </a:spcBef>
              <a:spcAft>
                <a:spcPts val="0"/>
              </a:spcAft>
              <a:buSzPts val="1800"/>
              <a:buChar char="●"/>
            </a:pPr>
            <a:r>
              <a:rPr lang="en"/>
              <a:t>Provide the user capabilities to view more columns within the dataset</a:t>
            </a:r>
            <a:endParaRPr/>
          </a:p>
          <a:p>
            <a:pPr indent="-317500" lvl="1" marL="914400" rtl="0" algn="l">
              <a:spcBef>
                <a:spcPts val="0"/>
              </a:spcBef>
              <a:spcAft>
                <a:spcPts val="0"/>
              </a:spcAft>
              <a:buSzPts val="1400"/>
              <a:buChar char="○"/>
            </a:pPr>
            <a:r>
              <a:rPr lang="en"/>
              <a:t>If the user wanted to view the start and end point or the county the road is in, they would be able to select such columns from the database, which would affect the SQL commands</a:t>
            </a:r>
            <a:endParaRPr/>
          </a:p>
          <a:p>
            <a:pPr indent="-342900" lvl="0" marL="457200" rtl="0" algn="l">
              <a:spcBef>
                <a:spcPts val="0"/>
              </a:spcBef>
              <a:spcAft>
                <a:spcPts val="0"/>
              </a:spcAft>
              <a:buSzPts val="1800"/>
              <a:buChar char="●"/>
            </a:pPr>
            <a:r>
              <a:rPr lang="en"/>
              <a:t>Incorporate different road types</a:t>
            </a:r>
            <a:endParaRPr/>
          </a:p>
          <a:p>
            <a:pPr indent="-317500" lvl="1" marL="914400" rtl="0" algn="l">
              <a:spcBef>
                <a:spcPts val="0"/>
              </a:spcBef>
              <a:spcAft>
                <a:spcPts val="0"/>
              </a:spcAft>
              <a:buSzPts val="1400"/>
              <a:buChar char="○"/>
            </a:pPr>
            <a:r>
              <a:rPr lang="en"/>
              <a:t>Right now, we are only viewing interstates, which possibly the user will be able to select the roads they want to see, but this would increase time for both uploading and merging</a:t>
            </a:r>
            <a:endParaRPr/>
          </a:p>
          <a:p>
            <a:pPr indent="-342900" lvl="0" marL="457200" rtl="0" algn="l">
              <a:spcBef>
                <a:spcPts val="0"/>
              </a:spcBef>
              <a:spcAft>
                <a:spcPts val="0"/>
              </a:spcAft>
              <a:buSzPts val="1800"/>
              <a:buChar char="●"/>
            </a:pPr>
            <a:r>
              <a:rPr lang="en"/>
              <a:t>Develop better testing methodology</a:t>
            </a:r>
            <a:endParaRPr/>
          </a:p>
          <a:p>
            <a:pPr indent="-317500" lvl="1" marL="914400" rtl="0" algn="l">
              <a:spcBef>
                <a:spcPts val="0"/>
              </a:spcBef>
              <a:spcAft>
                <a:spcPts val="0"/>
              </a:spcAft>
              <a:buSzPts val="1400"/>
              <a:buChar char="○"/>
            </a:pPr>
            <a:r>
              <a:rPr lang="en"/>
              <a:t>Manually checking each point works, however, is very inefficient</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8"/>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Acknowledgements</a:t>
            </a:r>
            <a:endParaRPr/>
          </a:p>
        </p:txBody>
      </p:sp>
      <p:sp>
        <p:nvSpPr>
          <p:cNvPr id="213" name="Google Shape;213;p28"/>
          <p:cNvSpPr txBox="1"/>
          <p:nvPr>
            <p:ph idx="1" type="body"/>
          </p:nvPr>
        </p:nvSpPr>
        <p:spPr>
          <a:xfrm>
            <a:off x="387900" y="1489825"/>
            <a:ext cx="41841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Client &amp; Instructor: </a:t>
            </a:r>
            <a:endParaRPr/>
          </a:p>
          <a:p>
            <a:pPr indent="-342900" lvl="0" marL="457200" rtl="0" algn="l">
              <a:spcBef>
                <a:spcPts val="1200"/>
              </a:spcBef>
              <a:spcAft>
                <a:spcPts val="0"/>
              </a:spcAft>
              <a:buSzPts val="1800"/>
              <a:buChar char="●"/>
            </a:pPr>
            <a:r>
              <a:rPr lang="en"/>
              <a:t>Mohamed Farag</a:t>
            </a:r>
            <a:endParaRPr/>
          </a:p>
          <a:p>
            <a:pPr indent="-342900" lvl="0" marL="457200" rtl="0" algn="l">
              <a:spcBef>
                <a:spcPts val="0"/>
              </a:spcBef>
              <a:spcAft>
                <a:spcPts val="0"/>
              </a:spcAft>
              <a:buSzPts val="1800"/>
              <a:buChar char="●"/>
            </a:pPr>
            <a:r>
              <a:rPr lang="en"/>
              <a:t>mmagdy@vt.edu</a:t>
            </a:r>
            <a:endParaRPr/>
          </a:p>
          <a:p>
            <a:pPr indent="0" lvl="0" marL="0" rtl="0" algn="l">
              <a:spcBef>
                <a:spcPts val="1200"/>
              </a:spcBef>
              <a:spcAft>
                <a:spcPts val="1200"/>
              </a:spcAft>
              <a:buNone/>
            </a:pPr>
            <a:r>
              <a:t/>
            </a:r>
            <a:endParaRPr/>
          </a:p>
        </p:txBody>
      </p:sp>
      <p:sp>
        <p:nvSpPr>
          <p:cNvPr id="214" name="Google Shape;214;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15" name="Google Shape;215;p28"/>
          <p:cNvPicPr preferRelativeResize="0"/>
          <p:nvPr/>
        </p:nvPicPr>
        <p:blipFill>
          <a:blip r:embed="rId3">
            <a:alphaModFix/>
          </a:blip>
          <a:stretch>
            <a:fillRect/>
          </a:stretch>
        </p:blipFill>
        <p:spPr>
          <a:xfrm>
            <a:off x="5614950" y="666750"/>
            <a:ext cx="2857500" cy="3810000"/>
          </a:xfrm>
          <a:prstGeom prst="rect">
            <a:avLst/>
          </a:prstGeom>
          <a:noFill/>
          <a:ln>
            <a:noFill/>
          </a:ln>
          <a:effectLst>
            <a:outerShdw blurRad="1428750" rotWithShape="0" algn="bl">
              <a:schemeClr val="accent6">
                <a:alpha val="87000"/>
              </a:schemeClr>
            </a:outerShdw>
          </a:effectLst>
        </p:spPr>
      </p:pic>
      <p:sp>
        <p:nvSpPr>
          <p:cNvPr id="216" name="Google Shape;216;p28"/>
          <p:cNvSpPr txBox="1"/>
          <p:nvPr/>
        </p:nvSpPr>
        <p:spPr>
          <a:xfrm>
            <a:off x="5801250" y="4476750"/>
            <a:ext cx="24849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u="sng">
                <a:solidFill>
                  <a:schemeClr val="hlink"/>
                </a:solidFill>
                <a:hlinkClick r:id="rId4"/>
              </a:rPr>
              <a:t>Dr. Farag, Virginia Tech Transportation Institute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29"/>
          <p:cNvSpPr txBox="1"/>
          <p:nvPr>
            <p:ph type="title"/>
          </p:nvPr>
        </p:nvSpPr>
        <p:spPr>
          <a:xfrm>
            <a:off x="480750" y="1764950"/>
            <a:ext cx="8222100" cy="9075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Demo</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Project Description + Requirements </a:t>
            </a:r>
            <a:endParaRPr/>
          </a:p>
        </p:txBody>
      </p:sp>
      <p:sp>
        <p:nvSpPr>
          <p:cNvPr id="72" name="Google Shape;72;p1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lang="en"/>
              <a:t>Create Web App to do following: </a:t>
            </a:r>
            <a:endParaRPr/>
          </a:p>
          <a:p>
            <a:pPr indent="-342900" lvl="0" marL="457200" rtl="0" algn="l">
              <a:lnSpc>
                <a:spcPct val="150000"/>
              </a:lnSpc>
              <a:spcBef>
                <a:spcPts val="1200"/>
              </a:spcBef>
              <a:spcAft>
                <a:spcPts val="0"/>
              </a:spcAft>
              <a:buSzPts val="1800"/>
              <a:buChar char="●"/>
            </a:pPr>
            <a:r>
              <a:rPr lang="en"/>
              <a:t>Take three input </a:t>
            </a:r>
            <a:r>
              <a:rPr lang="en"/>
              <a:t>files (road network, traffic volume, crashes)</a:t>
            </a:r>
            <a:endParaRPr/>
          </a:p>
          <a:p>
            <a:pPr indent="-342900" lvl="0" marL="457200" rtl="0" algn="l">
              <a:lnSpc>
                <a:spcPct val="150000"/>
              </a:lnSpc>
              <a:spcBef>
                <a:spcPts val="0"/>
              </a:spcBef>
              <a:spcAft>
                <a:spcPts val="0"/>
              </a:spcAft>
              <a:buSzPts val="1800"/>
              <a:buChar char="●"/>
            </a:pPr>
            <a:r>
              <a:rPr lang="en"/>
              <a:t>Merge files into one combined dataset based on location </a:t>
            </a:r>
            <a:endParaRPr/>
          </a:p>
          <a:p>
            <a:pPr indent="-342900" lvl="0" marL="457200" rtl="0" algn="l">
              <a:lnSpc>
                <a:spcPct val="150000"/>
              </a:lnSpc>
              <a:spcBef>
                <a:spcPts val="0"/>
              </a:spcBef>
              <a:spcAft>
                <a:spcPts val="0"/>
              </a:spcAft>
              <a:buSzPts val="1800"/>
              <a:buChar char="●"/>
            </a:pPr>
            <a:r>
              <a:rPr lang="en"/>
              <a:t>Allow users to download combined dataset </a:t>
            </a:r>
            <a:endParaRPr/>
          </a:p>
          <a:p>
            <a:pPr indent="-342900" lvl="0" marL="457200" rtl="0" algn="l">
              <a:lnSpc>
                <a:spcPct val="150000"/>
              </a:lnSpc>
              <a:spcBef>
                <a:spcPts val="0"/>
              </a:spcBef>
              <a:spcAft>
                <a:spcPts val="0"/>
              </a:spcAft>
              <a:buSzPts val="1800"/>
              <a:buChar char="●"/>
            </a:pPr>
            <a:r>
              <a:rPr lang="en"/>
              <a:t>Allow users to visualize merged data </a:t>
            </a:r>
            <a:endParaRPr/>
          </a:p>
          <a:p>
            <a:pPr indent="-342900" lvl="0" marL="457200" rtl="0" algn="l">
              <a:lnSpc>
                <a:spcPct val="150000"/>
              </a:lnSpc>
              <a:spcBef>
                <a:spcPts val="0"/>
              </a:spcBef>
              <a:spcAft>
                <a:spcPts val="0"/>
              </a:spcAft>
              <a:buSzPts val="1800"/>
              <a:buChar char="●"/>
            </a:pPr>
            <a:r>
              <a:rPr lang="en"/>
              <a:t>Allow users to access past collections/merges </a:t>
            </a:r>
            <a:endParaRPr/>
          </a:p>
        </p:txBody>
      </p:sp>
      <p:sp>
        <p:nvSpPr>
          <p:cNvPr id="73" name="Google Shape;73;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Review of Problem Statement</a:t>
            </a:r>
            <a:endParaRPr/>
          </a:p>
        </p:txBody>
      </p:sp>
      <p:sp>
        <p:nvSpPr>
          <p:cNvPr id="79" name="Google Shape;79;p15"/>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This project focuses on preparing and merging three key traffic datasets—traffic volume, road network, and crash records—into a unified database that will serve as a critical input for a crash prediction model. The datasets currently cover highways and interstates across Virginia, and our work lays the groundwork for enabling accurate and data-driven crash forecasting</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Deliverables</a:t>
            </a:r>
            <a:r>
              <a:rPr lang="en"/>
              <a:t> </a:t>
            </a:r>
            <a:endParaRPr/>
          </a:p>
        </p:txBody>
      </p:sp>
      <p:sp>
        <p:nvSpPr>
          <p:cNvPr id="85" name="Google Shape;85;p16"/>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Completed Web application (frontend + backend) </a:t>
            </a:r>
            <a:endParaRPr/>
          </a:p>
          <a:p>
            <a:pPr indent="-342900" lvl="0" marL="457200" rtl="0" algn="l">
              <a:lnSpc>
                <a:spcPct val="150000"/>
              </a:lnSpc>
              <a:spcBef>
                <a:spcPts val="0"/>
              </a:spcBef>
              <a:spcAft>
                <a:spcPts val="0"/>
              </a:spcAft>
              <a:buSzPts val="1800"/>
              <a:buChar char="●"/>
            </a:pPr>
            <a:r>
              <a:rPr lang="en"/>
              <a:t>User Manual </a:t>
            </a:r>
            <a:endParaRPr/>
          </a:p>
          <a:p>
            <a:pPr indent="-342900" lvl="0" marL="457200" rtl="0" algn="l">
              <a:lnSpc>
                <a:spcPct val="150000"/>
              </a:lnSpc>
              <a:spcBef>
                <a:spcPts val="0"/>
              </a:spcBef>
              <a:spcAft>
                <a:spcPts val="0"/>
              </a:spcAft>
              <a:buSzPts val="1800"/>
              <a:buChar char="●"/>
            </a:pPr>
            <a:r>
              <a:rPr lang="en"/>
              <a:t>Developer Manual </a:t>
            </a:r>
            <a:endParaRPr/>
          </a:p>
          <a:p>
            <a:pPr indent="-342900" lvl="0" marL="457200" rtl="0" algn="l">
              <a:lnSpc>
                <a:spcPct val="150000"/>
              </a:lnSpc>
              <a:spcBef>
                <a:spcPts val="0"/>
              </a:spcBef>
              <a:spcAft>
                <a:spcPts val="0"/>
              </a:spcAft>
              <a:buSzPts val="1800"/>
              <a:buChar char="●"/>
            </a:pPr>
            <a:r>
              <a:rPr lang="en"/>
              <a:t>Project Report </a:t>
            </a:r>
            <a:endParaRPr/>
          </a:p>
        </p:txBody>
      </p:sp>
      <p:sp>
        <p:nvSpPr>
          <p:cNvPr id="86" name="Google Shape;86;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7"/>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Backend Design</a:t>
            </a:r>
            <a:endParaRPr/>
          </a:p>
        </p:txBody>
      </p:sp>
      <p:sp>
        <p:nvSpPr>
          <p:cNvPr id="92" name="Google Shape;92;p17"/>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Flask-based backend connected to a Postgres database using Docker</a:t>
            </a:r>
            <a:endParaRPr/>
          </a:p>
          <a:p>
            <a:pPr indent="-342900" lvl="0" marL="457200" rtl="0" algn="l">
              <a:spcBef>
                <a:spcPts val="0"/>
              </a:spcBef>
              <a:spcAft>
                <a:spcPts val="0"/>
              </a:spcAft>
              <a:buSzPts val="1800"/>
              <a:buChar char="●"/>
            </a:pPr>
            <a:r>
              <a:rPr lang="en"/>
              <a:t>Core Components </a:t>
            </a:r>
            <a:endParaRPr/>
          </a:p>
          <a:p>
            <a:pPr indent="-317500" lvl="1" marL="914400" rtl="0" algn="l">
              <a:spcBef>
                <a:spcPts val="0"/>
              </a:spcBef>
              <a:spcAft>
                <a:spcPts val="0"/>
              </a:spcAft>
              <a:buSzPts val="1400"/>
              <a:buChar char="○"/>
            </a:pPr>
            <a:r>
              <a:rPr lang="en"/>
              <a:t>Flask + SQLAlchemy: Lightweight, flexible, and scalable with direct SQL support</a:t>
            </a:r>
            <a:endParaRPr/>
          </a:p>
          <a:p>
            <a:pPr indent="-317500" lvl="1" marL="914400" rtl="0" algn="l">
              <a:spcBef>
                <a:spcPts val="0"/>
              </a:spcBef>
              <a:spcAft>
                <a:spcPts val="0"/>
              </a:spcAft>
              <a:buSzPts val="1400"/>
              <a:buChar char="○"/>
            </a:pPr>
            <a:r>
              <a:rPr lang="en"/>
              <a:t>PostgreSQL</a:t>
            </a:r>
            <a:r>
              <a:rPr lang="en"/>
              <a:t> + PostGIS: Powerful </a:t>
            </a:r>
            <a:r>
              <a:rPr lang="en"/>
              <a:t>geospatial</a:t>
            </a:r>
            <a:r>
              <a:rPr lang="en"/>
              <a:t> querying and indexing</a:t>
            </a:r>
            <a:endParaRPr/>
          </a:p>
          <a:p>
            <a:pPr indent="-317500" lvl="1" marL="914400" rtl="0" algn="l">
              <a:spcBef>
                <a:spcPts val="0"/>
              </a:spcBef>
              <a:spcAft>
                <a:spcPts val="0"/>
              </a:spcAft>
              <a:buSzPts val="1400"/>
              <a:buChar char="○"/>
            </a:pPr>
            <a:r>
              <a:rPr lang="en"/>
              <a:t>Geopandas: Used for efficient geojson processing and uploading</a:t>
            </a:r>
            <a:endParaRPr/>
          </a:p>
          <a:p>
            <a:pPr indent="-342900" lvl="0" marL="457200" rtl="0" algn="l">
              <a:spcBef>
                <a:spcPts val="0"/>
              </a:spcBef>
              <a:spcAft>
                <a:spcPts val="0"/>
              </a:spcAft>
              <a:buSzPts val="1800"/>
              <a:buChar char="●"/>
            </a:pPr>
            <a:r>
              <a:rPr lang="en"/>
              <a:t>Designed to ingest, process, and return GeoJSONs for seamless frontend visualization</a:t>
            </a:r>
            <a:endParaRPr/>
          </a:p>
          <a:p>
            <a:pPr indent="-342900" lvl="0" marL="457200" rtl="0" algn="l">
              <a:spcBef>
                <a:spcPts val="0"/>
              </a:spcBef>
              <a:spcAft>
                <a:spcPts val="0"/>
              </a:spcAft>
              <a:buSzPts val="1800"/>
              <a:buChar char="●"/>
            </a:pPr>
            <a:r>
              <a:rPr lang="en"/>
              <a:t>Capable of handling large datasets with complex geometries</a:t>
            </a:r>
            <a:endParaRPr/>
          </a:p>
          <a:p>
            <a:pPr indent="0" lvl="0" marL="0" rtl="0" algn="l">
              <a:spcBef>
                <a:spcPts val="1200"/>
              </a:spcBef>
              <a:spcAft>
                <a:spcPts val="12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8"/>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Backend Features</a:t>
            </a:r>
            <a:endParaRPr/>
          </a:p>
        </p:txBody>
      </p:sp>
      <p:sp>
        <p:nvSpPr>
          <p:cNvPr id="98" name="Google Shape;98;p18"/>
          <p:cNvSpPr txBox="1"/>
          <p:nvPr>
            <p:ph idx="1" type="body"/>
          </p:nvPr>
        </p:nvSpPr>
        <p:spPr>
          <a:xfrm>
            <a:off x="387900" y="1489824"/>
            <a:ext cx="8368200" cy="30789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Char char="●"/>
            </a:pPr>
            <a:r>
              <a:rPr lang="en"/>
              <a:t>Endpoints</a:t>
            </a:r>
            <a:endParaRPr/>
          </a:p>
          <a:p>
            <a:pPr indent="-317500" lvl="1" marL="914400" rtl="0" algn="l">
              <a:spcBef>
                <a:spcPts val="0"/>
              </a:spcBef>
              <a:spcAft>
                <a:spcPts val="0"/>
              </a:spcAft>
              <a:buSzPts val="1400"/>
              <a:buChar char="○"/>
            </a:pPr>
            <a:r>
              <a:rPr lang="en"/>
              <a:t>Authentication</a:t>
            </a:r>
            <a:endParaRPr/>
          </a:p>
          <a:p>
            <a:pPr indent="-317500" lvl="2" marL="1371600" rtl="0" algn="l">
              <a:spcBef>
                <a:spcPts val="0"/>
              </a:spcBef>
              <a:spcAft>
                <a:spcPts val="0"/>
              </a:spcAft>
              <a:buSzPts val="1400"/>
              <a:buChar char="■"/>
            </a:pPr>
            <a:r>
              <a:rPr lang="en"/>
              <a:t>POST /auth/register</a:t>
            </a:r>
            <a:endParaRPr/>
          </a:p>
          <a:p>
            <a:pPr indent="-317500" lvl="2" marL="1371600" rtl="0" algn="l">
              <a:spcBef>
                <a:spcPts val="0"/>
              </a:spcBef>
              <a:spcAft>
                <a:spcPts val="0"/>
              </a:spcAft>
              <a:buSzPts val="1400"/>
              <a:buChar char="■"/>
            </a:pPr>
            <a:r>
              <a:rPr lang="en"/>
              <a:t>POST /auth/login</a:t>
            </a:r>
            <a:endParaRPr/>
          </a:p>
          <a:p>
            <a:pPr indent="-317500" lvl="1" marL="914400" rtl="0" algn="l">
              <a:spcBef>
                <a:spcPts val="0"/>
              </a:spcBef>
              <a:spcAft>
                <a:spcPts val="0"/>
              </a:spcAft>
              <a:buSzPts val="1400"/>
              <a:buChar char="○"/>
            </a:pPr>
            <a:r>
              <a:rPr lang="en"/>
              <a:t>Upload/Validation</a:t>
            </a:r>
            <a:endParaRPr/>
          </a:p>
          <a:p>
            <a:pPr indent="-317500" lvl="2" marL="1371600" rtl="0" algn="l">
              <a:spcBef>
                <a:spcPts val="0"/>
              </a:spcBef>
              <a:spcAft>
                <a:spcPts val="0"/>
              </a:spcAft>
              <a:buSzPts val="1400"/>
              <a:buChar char="■"/>
            </a:pPr>
            <a:r>
              <a:rPr lang="en"/>
              <a:t>POST /upload_lrs, /upload_traffic_volume, /upload crash_data</a:t>
            </a:r>
            <a:endParaRPr/>
          </a:p>
          <a:p>
            <a:pPr indent="-317500" lvl="2" marL="1371600" rtl="0" algn="l">
              <a:spcBef>
                <a:spcPts val="0"/>
              </a:spcBef>
              <a:spcAft>
                <a:spcPts val="0"/>
              </a:spcAft>
              <a:buSzPts val="1400"/>
              <a:buChar char="■"/>
            </a:pPr>
            <a:r>
              <a:rPr lang="en"/>
              <a:t>POST /validate_lrs, /validate_traffic_volume, /valdate_crash_data</a:t>
            </a:r>
            <a:endParaRPr/>
          </a:p>
          <a:p>
            <a:pPr indent="-317500" lvl="1" marL="914400" rtl="0" algn="l">
              <a:spcBef>
                <a:spcPts val="0"/>
              </a:spcBef>
              <a:spcAft>
                <a:spcPts val="0"/>
              </a:spcAft>
              <a:buSzPts val="1400"/>
              <a:buChar char="○"/>
            </a:pPr>
            <a:r>
              <a:rPr lang="en"/>
              <a:t>Collections</a:t>
            </a:r>
            <a:endParaRPr/>
          </a:p>
          <a:p>
            <a:pPr indent="-317500" lvl="2" marL="1371600" rtl="0" algn="l">
              <a:spcBef>
                <a:spcPts val="0"/>
              </a:spcBef>
              <a:spcAft>
                <a:spcPts val="0"/>
              </a:spcAft>
              <a:buSzPts val="1400"/>
              <a:buChar char="■"/>
            </a:pPr>
            <a:r>
              <a:rPr lang="en"/>
              <a:t>POST /create, /delete, /list, /get, /update</a:t>
            </a:r>
            <a:endParaRPr/>
          </a:p>
          <a:p>
            <a:pPr indent="-317500" lvl="1" marL="914400" rtl="0" algn="l">
              <a:spcBef>
                <a:spcPts val="0"/>
              </a:spcBef>
              <a:spcAft>
                <a:spcPts val="0"/>
              </a:spcAft>
              <a:buSzPts val="1400"/>
              <a:buChar char="○"/>
            </a:pPr>
            <a:r>
              <a:rPr lang="en"/>
              <a:t>Merge</a:t>
            </a:r>
            <a:endParaRPr/>
          </a:p>
          <a:p>
            <a:pPr indent="-317500" lvl="2" marL="1371600" rtl="0" algn="l">
              <a:spcBef>
                <a:spcPts val="0"/>
              </a:spcBef>
              <a:spcAft>
                <a:spcPts val="0"/>
              </a:spcAft>
              <a:buSzPts val="1400"/>
              <a:buChar char="■"/>
            </a:pPr>
            <a:r>
              <a:rPr lang="en"/>
              <a:t>POST /merge/&lt;collection_id&gt;</a:t>
            </a:r>
            <a:endParaRPr/>
          </a:p>
          <a:p>
            <a:pPr indent="-317500" lvl="1" marL="914400" rtl="0" algn="l">
              <a:spcBef>
                <a:spcPts val="0"/>
              </a:spcBef>
              <a:spcAft>
                <a:spcPts val="0"/>
              </a:spcAft>
              <a:buSzPts val="1400"/>
              <a:buChar char="○"/>
            </a:pPr>
            <a:r>
              <a:rPr lang="en"/>
              <a:t>Visualize</a:t>
            </a:r>
            <a:endParaRPr/>
          </a:p>
          <a:p>
            <a:pPr indent="-317500" lvl="2" marL="1371600" rtl="0" algn="l">
              <a:spcBef>
                <a:spcPts val="0"/>
              </a:spcBef>
              <a:spcAft>
                <a:spcPts val="0"/>
              </a:spcAft>
              <a:buSzPts val="1400"/>
              <a:buChar char="■"/>
            </a:pPr>
            <a:r>
              <a:rPr lang="en"/>
              <a:t>POST /visualize_collection/&lt;collection_id&gt;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9"/>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Frontend Design </a:t>
            </a:r>
            <a:endParaRPr/>
          </a:p>
        </p:txBody>
      </p:sp>
      <p:grpSp>
        <p:nvGrpSpPr>
          <p:cNvPr id="104" name="Google Shape;104;p19"/>
          <p:cNvGrpSpPr/>
          <p:nvPr/>
        </p:nvGrpSpPr>
        <p:grpSpPr>
          <a:xfrm>
            <a:off x="3159875" y="2074525"/>
            <a:ext cx="1116900" cy="1685175"/>
            <a:chOff x="3159875" y="2074525"/>
            <a:chExt cx="1116900" cy="1685175"/>
          </a:xfrm>
        </p:grpSpPr>
        <p:sp>
          <p:nvSpPr>
            <p:cNvPr id="105" name="Google Shape;105;p19"/>
            <p:cNvSpPr/>
            <p:nvPr/>
          </p:nvSpPr>
          <p:spPr>
            <a:xfrm>
              <a:off x="3200525" y="2488350"/>
              <a:ext cx="1035600" cy="325500"/>
            </a:xfrm>
            <a:prstGeom prst="rect">
              <a:avLst/>
            </a:prstGeom>
            <a:solidFill>
              <a:schemeClr val="lt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latin typeface="Roboto"/>
                  <a:ea typeface="Roboto"/>
                  <a:cs typeface="Roboto"/>
                  <a:sym typeface="Roboto"/>
                </a:rPr>
                <a:t>Landing</a:t>
              </a:r>
              <a:endParaRPr sz="1300">
                <a:latin typeface="Roboto"/>
                <a:ea typeface="Roboto"/>
                <a:cs typeface="Roboto"/>
                <a:sym typeface="Roboto"/>
              </a:endParaRPr>
            </a:p>
          </p:txBody>
        </p:sp>
        <p:sp>
          <p:nvSpPr>
            <p:cNvPr id="106" name="Google Shape;106;p19"/>
            <p:cNvSpPr/>
            <p:nvPr/>
          </p:nvSpPr>
          <p:spPr>
            <a:xfrm>
              <a:off x="3200525" y="2961275"/>
              <a:ext cx="1035600" cy="325500"/>
            </a:xfrm>
            <a:prstGeom prst="rect">
              <a:avLst/>
            </a:prstGeom>
            <a:solidFill>
              <a:schemeClr val="lt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latin typeface="Roboto"/>
                  <a:ea typeface="Roboto"/>
                  <a:cs typeface="Roboto"/>
                  <a:sym typeface="Roboto"/>
                </a:rPr>
                <a:t>Auth</a:t>
              </a:r>
              <a:endParaRPr sz="1300">
                <a:latin typeface="Roboto"/>
                <a:ea typeface="Roboto"/>
                <a:cs typeface="Roboto"/>
                <a:sym typeface="Roboto"/>
              </a:endParaRPr>
            </a:p>
          </p:txBody>
        </p:sp>
        <p:sp>
          <p:nvSpPr>
            <p:cNvPr id="107" name="Google Shape;107;p19"/>
            <p:cNvSpPr/>
            <p:nvPr/>
          </p:nvSpPr>
          <p:spPr>
            <a:xfrm>
              <a:off x="3200525" y="3434200"/>
              <a:ext cx="1035600" cy="325500"/>
            </a:xfrm>
            <a:prstGeom prst="rect">
              <a:avLst/>
            </a:prstGeom>
            <a:solidFill>
              <a:schemeClr val="lt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latin typeface="Roboto"/>
                  <a:ea typeface="Roboto"/>
                  <a:cs typeface="Roboto"/>
                  <a:sym typeface="Roboto"/>
                </a:rPr>
                <a:t>Dashboard</a:t>
              </a:r>
              <a:endParaRPr sz="1300">
                <a:latin typeface="Roboto"/>
                <a:ea typeface="Roboto"/>
                <a:cs typeface="Roboto"/>
                <a:sym typeface="Roboto"/>
              </a:endParaRPr>
            </a:p>
          </p:txBody>
        </p:sp>
        <p:sp>
          <p:nvSpPr>
            <p:cNvPr id="108" name="Google Shape;108;p19"/>
            <p:cNvSpPr txBox="1"/>
            <p:nvPr/>
          </p:nvSpPr>
          <p:spPr>
            <a:xfrm>
              <a:off x="3159875" y="2074525"/>
              <a:ext cx="1116900" cy="3255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Roboto"/>
                  <a:ea typeface="Roboto"/>
                  <a:cs typeface="Roboto"/>
                  <a:sym typeface="Roboto"/>
                </a:rPr>
                <a:t>Layouts/</a:t>
              </a:r>
              <a:endParaRPr sz="1800">
                <a:solidFill>
                  <a:schemeClr val="dk1"/>
                </a:solidFill>
                <a:latin typeface="Roboto"/>
                <a:ea typeface="Roboto"/>
                <a:cs typeface="Roboto"/>
                <a:sym typeface="Roboto"/>
              </a:endParaRPr>
            </a:p>
          </p:txBody>
        </p:sp>
      </p:grpSp>
      <p:grpSp>
        <p:nvGrpSpPr>
          <p:cNvPr id="109" name="Google Shape;109;p19"/>
          <p:cNvGrpSpPr/>
          <p:nvPr/>
        </p:nvGrpSpPr>
        <p:grpSpPr>
          <a:xfrm>
            <a:off x="4236125" y="2074525"/>
            <a:ext cx="2056700" cy="1980800"/>
            <a:chOff x="4236125" y="2074525"/>
            <a:chExt cx="2056700" cy="1980800"/>
          </a:xfrm>
        </p:grpSpPr>
        <p:cxnSp>
          <p:nvCxnSpPr>
            <p:cNvPr id="110" name="Google Shape;110;p19"/>
            <p:cNvCxnSpPr>
              <a:stCxn id="107" idx="3"/>
              <a:endCxn id="111" idx="1"/>
            </p:cNvCxnSpPr>
            <p:nvPr/>
          </p:nvCxnSpPr>
          <p:spPr>
            <a:xfrm flipH="1" rot="10800000">
              <a:off x="4236125" y="2651050"/>
              <a:ext cx="581700" cy="945900"/>
            </a:xfrm>
            <a:prstGeom prst="straightConnector1">
              <a:avLst/>
            </a:prstGeom>
            <a:noFill/>
            <a:ln cap="flat" cmpd="sng" w="9525">
              <a:solidFill>
                <a:schemeClr val="dk1"/>
              </a:solidFill>
              <a:prstDash val="solid"/>
              <a:round/>
              <a:headEnd len="med" w="med" type="none"/>
              <a:tailEnd len="med" w="med" type="none"/>
            </a:ln>
          </p:spPr>
        </p:cxnSp>
        <p:cxnSp>
          <p:nvCxnSpPr>
            <p:cNvPr id="112" name="Google Shape;112;p19"/>
            <p:cNvCxnSpPr>
              <a:stCxn id="107" idx="3"/>
              <a:endCxn id="113" idx="1"/>
            </p:cNvCxnSpPr>
            <p:nvPr/>
          </p:nvCxnSpPr>
          <p:spPr>
            <a:xfrm flipH="1" rot="10800000">
              <a:off x="4236125" y="3065050"/>
              <a:ext cx="581700" cy="531900"/>
            </a:xfrm>
            <a:prstGeom prst="straightConnector1">
              <a:avLst/>
            </a:prstGeom>
            <a:noFill/>
            <a:ln cap="flat" cmpd="sng" w="9525">
              <a:solidFill>
                <a:schemeClr val="dk1"/>
              </a:solidFill>
              <a:prstDash val="solid"/>
              <a:round/>
              <a:headEnd len="med" w="med" type="none"/>
              <a:tailEnd len="med" w="med" type="none"/>
            </a:ln>
          </p:spPr>
        </p:cxnSp>
        <p:cxnSp>
          <p:nvCxnSpPr>
            <p:cNvPr id="114" name="Google Shape;114;p19"/>
            <p:cNvCxnSpPr>
              <a:stCxn id="107" idx="3"/>
              <a:endCxn id="115" idx="1"/>
            </p:cNvCxnSpPr>
            <p:nvPr/>
          </p:nvCxnSpPr>
          <p:spPr>
            <a:xfrm flipH="1" rot="10800000">
              <a:off x="4236125" y="3478750"/>
              <a:ext cx="581700" cy="118200"/>
            </a:xfrm>
            <a:prstGeom prst="straightConnector1">
              <a:avLst/>
            </a:prstGeom>
            <a:noFill/>
            <a:ln cap="flat" cmpd="sng" w="9525">
              <a:solidFill>
                <a:schemeClr val="dk1"/>
              </a:solidFill>
              <a:prstDash val="solid"/>
              <a:round/>
              <a:headEnd len="med" w="med" type="none"/>
              <a:tailEnd len="med" w="med" type="none"/>
            </a:ln>
          </p:spPr>
        </p:cxnSp>
        <p:grpSp>
          <p:nvGrpSpPr>
            <p:cNvPr id="116" name="Google Shape;116;p19"/>
            <p:cNvGrpSpPr/>
            <p:nvPr/>
          </p:nvGrpSpPr>
          <p:grpSpPr>
            <a:xfrm>
              <a:off x="4236125" y="2074525"/>
              <a:ext cx="2056700" cy="1980800"/>
              <a:chOff x="4236125" y="2074525"/>
              <a:chExt cx="2056700" cy="1980800"/>
            </a:xfrm>
          </p:grpSpPr>
          <p:sp>
            <p:nvSpPr>
              <p:cNvPr id="117" name="Google Shape;117;p19"/>
              <p:cNvSpPr txBox="1"/>
              <p:nvPr/>
            </p:nvSpPr>
            <p:spPr>
              <a:xfrm>
                <a:off x="4996825" y="2074525"/>
                <a:ext cx="1116900" cy="3255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Roboto"/>
                    <a:ea typeface="Roboto"/>
                    <a:cs typeface="Roboto"/>
                    <a:sym typeface="Roboto"/>
                  </a:rPr>
                  <a:t>Pages</a:t>
                </a:r>
                <a:r>
                  <a:rPr lang="en" sz="1800">
                    <a:solidFill>
                      <a:schemeClr val="dk1"/>
                    </a:solidFill>
                    <a:latin typeface="Roboto"/>
                    <a:ea typeface="Roboto"/>
                    <a:cs typeface="Roboto"/>
                    <a:sym typeface="Roboto"/>
                  </a:rPr>
                  <a:t>/</a:t>
                </a:r>
                <a:endParaRPr sz="1800">
                  <a:solidFill>
                    <a:schemeClr val="dk1"/>
                  </a:solidFill>
                  <a:latin typeface="Roboto"/>
                  <a:ea typeface="Roboto"/>
                  <a:cs typeface="Roboto"/>
                  <a:sym typeface="Roboto"/>
                </a:endParaRPr>
              </a:p>
            </p:txBody>
          </p:sp>
          <p:sp>
            <p:nvSpPr>
              <p:cNvPr id="111" name="Google Shape;111;p19"/>
              <p:cNvSpPr/>
              <p:nvPr/>
            </p:nvSpPr>
            <p:spPr>
              <a:xfrm>
                <a:off x="4817725" y="2488350"/>
                <a:ext cx="1475100" cy="325500"/>
              </a:xfrm>
              <a:prstGeom prst="rect">
                <a:avLst/>
              </a:prstGeom>
              <a:solidFill>
                <a:schemeClr val="lt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latin typeface="Roboto"/>
                    <a:ea typeface="Roboto"/>
                    <a:cs typeface="Roboto"/>
                    <a:sym typeface="Roboto"/>
                  </a:rPr>
                  <a:t>Collections</a:t>
                </a:r>
                <a:endParaRPr sz="1300">
                  <a:latin typeface="Roboto"/>
                  <a:ea typeface="Roboto"/>
                  <a:cs typeface="Roboto"/>
                  <a:sym typeface="Roboto"/>
                </a:endParaRPr>
              </a:p>
            </p:txBody>
          </p:sp>
          <p:sp>
            <p:nvSpPr>
              <p:cNvPr id="113" name="Google Shape;113;p19"/>
              <p:cNvSpPr/>
              <p:nvPr/>
            </p:nvSpPr>
            <p:spPr>
              <a:xfrm>
                <a:off x="4817725" y="2902175"/>
                <a:ext cx="1475100" cy="325500"/>
              </a:xfrm>
              <a:prstGeom prst="rect">
                <a:avLst/>
              </a:prstGeom>
              <a:solidFill>
                <a:schemeClr val="lt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latin typeface="Roboto"/>
                    <a:ea typeface="Roboto"/>
                    <a:cs typeface="Roboto"/>
                    <a:sym typeface="Roboto"/>
                  </a:rPr>
                  <a:t>CollectionDetails</a:t>
                </a:r>
                <a:endParaRPr sz="1300">
                  <a:latin typeface="Roboto"/>
                  <a:ea typeface="Roboto"/>
                  <a:cs typeface="Roboto"/>
                  <a:sym typeface="Roboto"/>
                </a:endParaRPr>
              </a:p>
            </p:txBody>
          </p:sp>
          <p:sp>
            <p:nvSpPr>
              <p:cNvPr id="115" name="Google Shape;115;p19"/>
              <p:cNvSpPr/>
              <p:nvPr/>
            </p:nvSpPr>
            <p:spPr>
              <a:xfrm>
                <a:off x="4817725" y="3316000"/>
                <a:ext cx="1475100" cy="325500"/>
              </a:xfrm>
              <a:prstGeom prst="rect">
                <a:avLst/>
              </a:prstGeom>
              <a:solidFill>
                <a:schemeClr val="lt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latin typeface="Roboto"/>
                    <a:ea typeface="Roboto"/>
                    <a:cs typeface="Roboto"/>
                    <a:sym typeface="Roboto"/>
                  </a:rPr>
                  <a:t>Settings</a:t>
                </a:r>
                <a:endParaRPr sz="1300">
                  <a:latin typeface="Roboto"/>
                  <a:ea typeface="Roboto"/>
                  <a:cs typeface="Roboto"/>
                  <a:sym typeface="Roboto"/>
                </a:endParaRPr>
              </a:p>
            </p:txBody>
          </p:sp>
          <p:sp>
            <p:nvSpPr>
              <p:cNvPr id="118" name="Google Shape;118;p19"/>
              <p:cNvSpPr/>
              <p:nvPr/>
            </p:nvSpPr>
            <p:spPr>
              <a:xfrm>
                <a:off x="4817725" y="3729825"/>
                <a:ext cx="1475100" cy="325500"/>
              </a:xfrm>
              <a:prstGeom prst="rect">
                <a:avLst/>
              </a:prstGeom>
              <a:solidFill>
                <a:schemeClr val="lt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latin typeface="Roboto"/>
                    <a:ea typeface="Roboto"/>
                    <a:cs typeface="Roboto"/>
                    <a:sym typeface="Roboto"/>
                  </a:rPr>
                  <a:t>Upload</a:t>
                </a:r>
                <a:endParaRPr sz="1300">
                  <a:latin typeface="Roboto"/>
                  <a:ea typeface="Roboto"/>
                  <a:cs typeface="Roboto"/>
                  <a:sym typeface="Roboto"/>
                </a:endParaRPr>
              </a:p>
            </p:txBody>
          </p:sp>
          <p:cxnSp>
            <p:nvCxnSpPr>
              <p:cNvPr id="119" name="Google Shape;119;p19"/>
              <p:cNvCxnSpPr>
                <a:stCxn id="107" idx="3"/>
                <a:endCxn id="118" idx="1"/>
              </p:cNvCxnSpPr>
              <p:nvPr/>
            </p:nvCxnSpPr>
            <p:spPr>
              <a:xfrm>
                <a:off x="4236125" y="3596950"/>
                <a:ext cx="581700" cy="295500"/>
              </a:xfrm>
              <a:prstGeom prst="straightConnector1">
                <a:avLst/>
              </a:prstGeom>
              <a:noFill/>
              <a:ln cap="flat" cmpd="sng" w="9525">
                <a:solidFill>
                  <a:schemeClr val="dk1"/>
                </a:solidFill>
                <a:prstDash val="solid"/>
                <a:round/>
                <a:headEnd len="med" w="med" type="none"/>
                <a:tailEnd len="med" w="med" type="none"/>
              </a:ln>
            </p:spPr>
          </p:cxnSp>
        </p:grpSp>
      </p:grpSp>
      <p:grpSp>
        <p:nvGrpSpPr>
          <p:cNvPr id="120" name="Google Shape;120;p19"/>
          <p:cNvGrpSpPr/>
          <p:nvPr/>
        </p:nvGrpSpPr>
        <p:grpSpPr>
          <a:xfrm>
            <a:off x="4817725" y="1497950"/>
            <a:ext cx="1475100" cy="576575"/>
            <a:chOff x="4817725" y="1497950"/>
            <a:chExt cx="1475100" cy="576575"/>
          </a:xfrm>
        </p:grpSpPr>
        <p:sp>
          <p:nvSpPr>
            <p:cNvPr id="121" name="Google Shape;121;p19"/>
            <p:cNvSpPr/>
            <p:nvPr/>
          </p:nvSpPr>
          <p:spPr>
            <a:xfrm>
              <a:off x="4817725" y="1497950"/>
              <a:ext cx="1475100" cy="325500"/>
            </a:xfrm>
            <a:prstGeom prst="rect">
              <a:avLst/>
            </a:prstGeom>
            <a:solidFill>
              <a:schemeClr val="lt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latin typeface="Roboto"/>
                  <a:ea typeface="Roboto"/>
                  <a:cs typeface="Roboto"/>
                  <a:sym typeface="Roboto"/>
                </a:rPr>
                <a:t>Components</a:t>
              </a:r>
              <a:endParaRPr sz="1300">
                <a:latin typeface="Roboto"/>
                <a:ea typeface="Roboto"/>
                <a:cs typeface="Roboto"/>
                <a:sym typeface="Roboto"/>
              </a:endParaRPr>
            </a:p>
          </p:txBody>
        </p:sp>
        <p:cxnSp>
          <p:nvCxnSpPr>
            <p:cNvPr id="122" name="Google Shape;122;p19"/>
            <p:cNvCxnSpPr>
              <a:stCxn id="117" idx="0"/>
              <a:endCxn id="121" idx="2"/>
            </p:cNvCxnSpPr>
            <p:nvPr/>
          </p:nvCxnSpPr>
          <p:spPr>
            <a:xfrm rot="10800000">
              <a:off x="5555275" y="1823425"/>
              <a:ext cx="0" cy="251100"/>
            </a:xfrm>
            <a:prstGeom prst="straightConnector1">
              <a:avLst/>
            </a:prstGeom>
            <a:noFill/>
            <a:ln cap="flat" cmpd="sng" w="9525">
              <a:solidFill>
                <a:schemeClr val="dk1"/>
              </a:solidFill>
              <a:prstDash val="dot"/>
              <a:round/>
              <a:headEnd len="med" w="med" type="none"/>
              <a:tailEnd len="med" w="med" type="none"/>
            </a:ln>
          </p:spPr>
        </p:cxnSp>
      </p:grpSp>
      <p:grpSp>
        <p:nvGrpSpPr>
          <p:cNvPr id="123" name="Google Shape;123;p19"/>
          <p:cNvGrpSpPr/>
          <p:nvPr/>
        </p:nvGrpSpPr>
        <p:grpSpPr>
          <a:xfrm>
            <a:off x="6292825" y="1202650"/>
            <a:ext cx="2064750" cy="2852675"/>
            <a:chOff x="6292825" y="1202650"/>
            <a:chExt cx="2064750" cy="2852675"/>
          </a:xfrm>
        </p:grpSpPr>
        <p:sp>
          <p:nvSpPr>
            <p:cNvPr id="124" name="Google Shape;124;p19"/>
            <p:cNvSpPr/>
            <p:nvPr/>
          </p:nvSpPr>
          <p:spPr>
            <a:xfrm>
              <a:off x="6816175" y="3729825"/>
              <a:ext cx="1475100" cy="325500"/>
            </a:xfrm>
            <a:prstGeom prst="rect">
              <a:avLst/>
            </a:prstGeom>
            <a:solidFill>
              <a:schemeClr val="lt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latin typeface="Roboto"/>
                  <a:ea typeface="Roboto"/>
                  <a:cs typeface="Roboto"/>
                  <a:sym typeface="Roboto"/>
                </a:rPr>
                <a:t>UploadService</a:t>
              </a:r>
              <a:endParaRPr sz="1300">
                <a:latin typeface="Roboto"/>
                <a:ea typeface="Roboto"/>
                <a:cs typeface="Roboto"/>
                <a:sym typeface="Roboto"/>
              </a:endParaRPr>
            </a:p>
          </p:txBody>
        </p:sp>
        <p:cxnSp>
          <p:nvCxnSpPr>
            <p:cNvPr id="125" name="Google Shape;125;p19"/>
            <p:cNvCxnSpPr>
              <a:stCxn id="118" idx="3"/>
              <a:endCxn id="124" idx="1"/>
            </p:cNvCxnSpPr>
            <p:nvPr/>
          </p:nvCxnSpPr>
          <p:spPr>
            <a:xfrm>
              <a:off x="6292825" y="3892575"/>
              <a:ext cx="523500" cy="0"/>
            </a:xfrm>
            <a:prstGeom prst="straightConnector1">
              <a:avLst/>
            </a:prstGeom>
            <a:noFill/>
            <a:ln cap="flat" cmpd="sng" w="9525">
              <a:solidFill>
                <a:schemeClr val="dk1"/>
              </a:solidFill>
              <a:prstDash val="solid"/>
              <a:round/>
              <a:headEnd len="med" w="med" type="none"/>
              <a:tailEnd len="med" w="med" type="none"/>
            </a:ln>
          </p:spPr>
        </p:cxnSp>
        <p:grpSp>
          <p:nvGrpSpPr>
            <p:cNvPr id="126" name="Google Shape;126;p19"/>
            <p:cNvGrpSpPr/>
            <p:nvPr/>
          </p:nvGrpSpPr>
          <p:grpSpPr>
            <a:xfrm>
              <a:off x="6749875" y="1202650"/>
              <a:ext cx="1607700" cy="1862400"/>
              <a:chOff x="6691975" y="1499150"/>
              <a:chExt cx="1607700" cy="1862400"/>
            </a:xfrm>
          </p:grpSpPr>
          <p:sp>
            <p:nvSpPr>
              <p:cNvPr id="127" name="Google Shape;127;p19"/>
              <p:cNvSpPr/>
              <p:nvPr/>
            </p:nvSpPr>
            <p:spPr>
              <a:xfrm>
                <a:off x="6691975" y="1499150"/>
                <a:ext cx="1607700" cy="1862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pic>
            <p:nvPicPr>
              <p:cNvPr id="128" name="Google Shape;128;p19"/>
              <p:cNvPicPr preferRelativeResize="0"/>
              <p:nvPr/>
            </p:nvPicPr>
            <p:blipFill>
              <a:blip r:embed="rId3">
                <a:alphaModFix/>
              </a:blip>
              <a:stretch>
                <a:fillRect/>
              </a:stretch>
            </p:blipFill>
            <p:spPr>
              <a:xfrm>
                <a:off x="6984588" y="1734425"/>
                <a:ext cx="1005675" cy="1005675"/>
              </a:xfrm>
              <a:prstGeom prst="rect">
                <a:avLst/>
              </a:prstGeom>
              <a:noFill/>
              <a:ln>
                <a:noFill/>
              </a:ln>
            </p:spPr>
          </p:pic>
          <p:sp>
            <p:nvSpPr>
              <p:cNvPr id="129" name="Google Shape;129;p19"/>
              <p:cNvSpPr txBox="1"/>
              <p:nvPr/>
            </p:nvSpPr>
            <p:spPr>
              <a:xfrm>
                <a:off x="6928975" y="2828100"/>
                <a:ext cx="1116900" cy="325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Roboto"/>
                    <a:ea typeface="Roboto"/>
                    <a:cs typeface="Roboto"/>
                    <a:sym typeface="Roboto"/>
                  </a:rPr>
                  <a:t>Backend</a:t>
                </a:r>
                <a:endParaRPr sz="1800">
                  <a:solidFill>
                    <a:schemeClr val="dk1"/>
                  </a:solidFill>
                  <a:latin typeface="Roboto"/>
                  <a:ea typeface="Roboto"/>
                  <a:cs typeface="Roboto"/>
                  <a:sym typeface="Roboto"/>
                </a:endParaRPr>
              </a:p>
            </p:txBody>
          </p:sp>
        </p:grpSp>
        <p:cxnSp>
          <p:nvCxnSpPr>
            <p:cNvPr id="130" name="Google Shape;130;p19"/>
            <p:cNvCxnSpPr>
              <a:stCxn id="124" idx="0"/>
              <a:endCxn id="127" idx="2"/>
            </p:cNvCxnSpPr>
            <p:nvPr/>
          </p:nvCxnSpPr>
          <p:spPr>
            <a:xfrm rot="10800000">
              <a:off x="7553725" y="3065025"/>
              <a:ext cx="0" cy="664800"/>
            </a:xfrm>
            <a:prstGeom prst="straightConnector1">
              <a:avLst/>
            </a:prstGeom>
            <a:noFill/>
            <a:ln cap="flat" cmpd="sng" w="9525">
              <a:solidFill>
                <a:schemeClr val="dk1"/>
              </a:solidFill>
              <a:prstDash val="dot"/>
              <a:round/>
              <a:headEnd len="med" w="med" type="none"/>
              <a:tailEnd len="med" w="med" type="none"/>
            </a:ln>
          </p:spPr>
        </p:cxnSp>
      </p:grpSp>
      <p:sp>
        <p:nvSpPr>
          <p:cNvPr id="131" name="Google Shape;131;p19"/>
          <p:cNvSpPr/>
          <p:nvPr/>
        </p:nvSpPr>
        <p:spPr>
          <a:xfrm>
            <a:off x="449325" y="4304500"/>
            <a:ext cx="382500" cy="382500"/>
          </a:xfrm>
          <a:prstGeom prst="smileyFace">
            <a:avLst>
              <a:gd fmla="val 4653"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cxnSp>
        <p:nvCxnSpPr>
          <p:cNvPr id="132" name="Google Shape;132;p19"/>
          <p:cNvCxnSpPr>
            <a:stCxn id="133" idx="2"/>
            <a:endCxn id="131" idx="0"/>
          </p:cNvCxnSpPr>
          <p:nvPr/>
        </p:nvCxnSpPr>
        <p:spPr>
          <a:xfrm>
            <a:off x="640576" y="3816701"/>
            <a:ext cx="0" cy="487800"/>
          </a:xfrm>
          <a:prstGeom prst="straightConnector1">
            <a:avLst/>
          </a:prstGeom>
          <a:noFill/>
          <a:ln cap="flat" cmpd="sng" w="9525">
            <a:solidFill>
              <a:schemeClr val="dk1"/>
            </a:solidFill>
            <a:prstDash val="dot"/>
            <a:round/>
            <a:headEnd len="med" w="med" type="none"/>
            <a:tailEnd len="med" w="med" type="none"/>
          </a:ln>
        </p:spPr>
      </p:cxnSp>
      <p:sp>
        <p:nvSpPr>
          <p:cNvPr id="134" name="Google Shape;134;p19"/>
          <p:cNvSpPr txBox="1"/>
          <p:nvPr/>
        </p:nvSpPr>
        <p:spPr>
          <a:xfrm>
            <a:off x="216525" y="4686900"/>
            <a:ext cx="848100" cy="325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chemeClr val="dk1"/>
                </a:solidFill>
                <a:latin typeface="Roboto"/>
                <a:ea typeface="Roboto"/>
                <a:cs typeface="Roboto"/>
                <a:sym typeface="Roboto"/>
              </a:rPr>
              <a:t>e</a:t>
            </a:r>
            <a:r>
              <a:rPr lang="en" sz="1000">
                <a:solidFill>
                  <a:schemeClr val="dk1"/>
                </a:solidFill>
                <a:latin typeface="Roboto"/>
                <a:ea typeface="Roboto"/>
                <a:cs typeface="Roboto"/>
                <a:sym typeface="Roboto"/>
              </a:rPr>
              <a:t>nd-users</a:t>
            </a:r>
            <a:endParaRPr sz="1000">
              <a:solidFill>
                <a:schemeClr val="dk1"/>
              </a:solidFill>
              <a:latin typeface="Roboto"/>
              <a:ea typeface="Roboto"/>
              <a:cs typeface="Roboto"/>
              <a:sym typeface="Roboto"/>
            </a:endParaRPr>
          </a:p>
        </p:txBody>
      </p:sp>
      <p:pic>
        <p:nvPicPr>
          <p:cNvPr id="133" name="Google Shape;133;p19"/>
          <p:cNvPicPr preferRelativeResize="0"/>
          <p:nvPr/>
        </p:nvPicPr>
        <p:blipFill>
          <a:blip r:embed="rId4">
            <a:alphaModFix/>
          </a:blip>
          <a:stretch>
            <a:fillRect/>
          </a:stretch>
        </p:blipFill>
        <p:spPr>
          <a:xfrm>
            <a:off x="449326" y="3434201"/>
            <a:ext cx="382500" cy="382500"/>
          </a:xfrm>
          <a:prstGeom prst="rect">
            <a:avLst/>
          </a:prstGeom>
          <a:noFill/>
          <a:ln>
            <a:noFill/>
          </a:ln>
        </p:spPr>
      </p:pic>
      <p:grpSp>
        <p:nvGrpSpPr>
          <p:cNvPr id="135" name="Google Shape;135;p19"/>
          <p:cNvGrpSpPr/>
          <p:nvPr/>
        </p:nvGrpSpPr>
        <p:grpSpPr>
          <a:xfrm>
            <a:off x="507950" y="2651100"/>
            <a:ext cx="2692500" cy="945900"/>
            <a:chOff x="507950" y="2651100"/>
            <a:chExt cx="2692500" cy="945900"/>
          </a:xfrm>
        </p:grpSpPr>
        <p:grpSp>
          <p:nvGrpSpPr>
            <p:cNvPr id="136" name="Google Shape;136;p19"/>
            <p:cNvGrpSpPr/>
            <p:nvPr/>
          </p:nvGrpSpPr>
          <p:grpSpPr>
            <a:xfrm>
              <a:off x="507950" y="2651100"/>
              <a:ext cx="2692500" cy="945900"/>
              <a:chOff x="507950" y="2651100"/>
              <a:chExt cx="2692500" cy="945900"/>
            </a:xfrm>
          </p:grpSpPr>
          <p:cxnSp>
            <p:nvCxnSpPr>
              <p:cNvPr id="137" name="Google Shape;137;p19"/>
              <p:cNvCxnSpPr>
                <a:stCxn id="138" idx="3"/>
                <a:endCxn id="105" idx="1"/>
              </p:cNvCxnSpPr>
              <p:nvPr/>
            </p:nvCxnSpPr>
            <p:spPr>
              <a:xfrm flipH="1" rot="10800000">
                <a:off x="1356050" y="2651100"/>
                <a:ext cx="1844400" cy="206700"/>
              </a:xfrm>
              <a:prstGeom prst="straightConnector1">
                <a:avLst/>
              </a:prstGeom>
              <a:noFill/>
              <a:ln cap="flat" cmpd="sng" w="9525">
                <a:solidFill>
                  <a:schemeClr val="dk1"/>
                </a:solidFill>
                <a:prstDash val="solid"/>
                <a:round/>
                <a:headEnd len="med" w="med" type="none"/>
                <a:tailEnd len="med" w="med" type="none"/>
              </a:ln>
            </p:spPr>
          </p:cxnSp>
          <p:cxnSp>
            <p:nvCxnSpPr>
              <p:cNvPr id="139" name="Google Shape;139;p19"/>
              <p:cNvCxnSpPr>
                <a:stCxn id="138" idx="3"/>
                <a:endCxn id="106" idx="1"/>
              </p:cNvCxnSpPr>
              <p:nvPr/>
            </p:nvCxnSpPr>
            <p:spPr>
              <a:xfrm>
                <a:off x="1356050" y="2857800"/>
                <a:ext cx="1844400" cy="266100"/>
              </a:xfrm>
              <a:prstGeom prst="straightConnector1">
                <a:avLst/>
              </a:prstGeom>
              <a:noFill/>
              <a:ln cap="flat" cmpd="sng" w="9525">
                <a:solidFill>
                  <a:schemeClr val="dk1"/>
                </a:solidFill>
                <a:prstDash val="solid"/>
                <a:round/>
                <a:headEnd len="med" w="med" type="none"/>
                <a:tailEnd len="med" w="med" type="none"/>
              </a:ln>
            </p:spPr>
          </p:cxnSp>
          <p:cxnSp>
            <p:nvCxnSpPr>
              <p:cNvPr id="140" name="Google Shape;140;p19"/>
              <p:cNvCxnSpPr>
                <a:stCxn id="138" idx="3"/>
                <a:endCxn id="107" idx="1"/>
              </p:cNvCxnSpPr>
              <p:nvPr/>
            </p:nvCxnSpPr>
            <p:spPr>
              <a:xfrm>
                <a:off x="1356050" y="2857800"/>
                <a:ext cx="1844400" cy="739200"/>
              </a:xfrm>
              <a:prstGeom prst="straightConnector1">
                <a:avLst/>
              </a:prstGeom>
              <a:noFill/>
              <a:ln cap="flat" cmpd="sng" w="9525">
                <a:solidFill>
                  <a:schemeClr val="dk1"/>
                </a:solidFill>
                <a:prstDash val="solid"/>
                <a:round/>
                <a:headEnd len="med" w="med" type="none"/>
                <a:tailEnd len="med" w="med" type="none"/>
              </a:ln>
            </p:spPr>
          </p:cxnSp>
          <p:sp>
            <p:nvSpPr>
              <p:cNvPr id="141" name="Google Shape;141;p19"/>
              <p:cNvSpPr txBox="1"/>
              <p:nvPr/>
            </p:nvSpPr>
            <p:spPr>
              <a:xfrm>
                <a:off x="2228025" y="3271450"/>
                <a:ext cx="728400" cy="1626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900">
                    <a:solidFill>
                      <a:schemeClr val="dk1"/>
                    </a:solidFill>
                    <a:latin typeface="Roboto"/>
                    <a:ea typeface="Roboto"/>
                    <a:cs typeface="Roboto"/>
                    <a:sym typeface="Roboto"/>
                  </a:rPr>
                  <a:t>/</a:t>
                </a:r>
                <a:r>
                  <a:rPr lang="en" sz="800">
                    <a:solidFill>
                      <a:schemeClr val="dk1"/>
                    </a:solidFill>
                    <a:latin typeface="Roboto"/>
                    <a:ea typeface="Roboto"/>
                    <a:cs typeface="Roboto"/>
                    <a:sym typeface="Roboto"/>
                  </a:rPr>
                  <a:t>dashboard</a:t>
                </a:r>
                <a:endParaRPr sz="800">
                  <a:solidFill>
                    <a:schemeClr val="dk1"/>
                  </a:solidFill>
                  <a:latin typeface="Roboto"/>
                  <a:ea typeface="Roboto"/>
                  <a:cs typeface="Roboto"/>
                  <a:sym typeface="Roboto"/>
                </a:endParaRPr>
              </a:p>
            </p:txBody>
          </p:sp>
          <p:sp>
            <p:nvSpPr>
              <p:cNvPr id="142" name="Google Shape;142;p19"/>
              <p:cNvSpPr txBox="1"/>
              <p:nvPr/>
            </p:nvSpPr>
            <p:spPr>
              <a:xfrm>
                <a:off x="2228025" y="2961275"/>
                <a:ext cx="728400" cy="1626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900">
                    <a:solidFill>
                      <a:schemeClr val="dk1"/>
                    </a:solidFill>
                    <a:latin typeface="Roboto"/>
                    <a:ea typeface="Roboto"/>
                    <a:cs typeface="Roboto"/>
                    <a:sym typeface="Roboto"/>
                  </a:rPr>
                  <a:t>/</a:t>
                </a:r>
                <a:r>
                  <a:rPr lang="en" sz="800">
                    <a:solidFill>
                      <a:schemeClr val="dk1"/>
                    </a:solidFill>
                    <a:latin typeface="Roboto"/>
                    <a:ea typeface="Roboto"/>
                    <a:cs typeface="Roboto"/>
                    <a:sym typeface="Roboto"/>
                  </a:rPr>
                  <a:t>auth</a:t>
                </a:r>
                <a:endParaRPr sz="800">
                  <a:solidFill>
                    <a:schemeClr val="dk1"/>
                  </a:solidFill>
                  <a:latin typeface="Roboto"/>
                  <a:ea typeface="Roboto"/>
                  <a:cs typeface="Roboto"/>
                  <a:sym typeface="Roboto"/>
                </a:endParaRPr>
              </a:p>
            </p:txBody>
          </p:sp>
          <p:sp>
            <p:nvSpPr>
              <p:cNvPr id="143" name="Google Shape;143;p19"/>
              <p:cNvSpPr txBox="1"/>
              <p:nvPr/>
            </p:nvSpPr>
            <p:spPr>
              <a:xfrm>
                <a:off x="2228025" y="2651100"/>
                <a:ext cx="728400" cy="1626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900">
                    <a:solidFill>
                      <a:schemeClr val="dk1"/>
                    </a:solidFill>
                    <a:latin typeface="Roboto"/>
                    <a:ea typeface="Roboto"/>
                    <a:cs typeface="Roboto"/>
                    <a:sym typeface="Roboto"/>
                  </a:rPr>
                  <a:t>/</a:t>
                </a:r>
                <a:endParaRPr sz="800">
                  <a:solidFill>
                    <a:schemeClr val="dk1"/>
                  </a:solidFill>
                  <a:latin typeface="Roboto"/>
                  <a:ea typeface="Roboto"/>
                  <a:cs typeface="Roboto"/>
                  <a:sym typeface="Roboto"/>
                </a:endParaRPr>
              </a:p>
            </p:txBody>
          </p:sp>
          <p:sp>
            <p:nvSpPr>
              <p:cNvPr id="138" name="Google Shape;138;p19"/>
              <p:cNvSpPr txBox="1"/>
              <p:nvPr/>
            </p:nvSpPr>
            <p:spPr>
              <a:xfrm>
                <a:off x="507950" y="2695050"/>
                <a:ext cx="848100" cy="325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Roboto"/>
                    <a:ea typeface="Roboto"/>
                    <a:cs typeface="Roboto"/>
                    <a:sym typeface="Roboto"/>
                  </a:rPr>
                  <a:t>routes</a:t>
                </a:r>
                <a:endParaRPr sz="1800">
                  <a:solidFill>
                    <a:schemeClr val="dk1"/>
                  </a:solidFill>
                  <a:latin typeface="Roboto"/>
                  <a:ea typeface="Roboto"/>
                  <a:cs typeface="Roboto"/>
                  <a:sym typeface="Roboto"/>
                </a:endParaRPr>
              </a:p>
            </p:txBody>
          </p:sp>
        </p:grpSp>
        <p:cxnSp>
          <p:nvCxnSpPr>
            <p:cNvPr id="144" name="Google Shape;144;p19"/>
            <p:cNvCxnSpPr>
              <a:stCxn id="133" idx="0"/>
              <a:endCxn id="138" idx="2"/>
            </p:cNvCxnSpPr>
            <p:nvPr/>
          </p:nvCxnSpPr>
          <p:spPr>
            <a:xfrm flipH="1" rot="10800000">
              <a:off x="640576" y="3020501"/>
              <a:ext cx="291300" cy="413700"/>
            </a:xfrm>
            <a:prstGeom prst="straightConnector1">
              <a:avLst/>
            </a:prstGeom>
            <a:noFill/>
            <a:ln cap="flat" cmpd="sng" w="9525">
              <a:solidFill>
                <a:schemeClr val="dk1"/>
              </a:solidFill>
              <a:prstDash val="dot"/>
              <a:round/>
              <a:headEnd len="med" w="med" type="none"/>
              <a:tailEnd len="med" w="med" type="none"/>
            </a:ln>
          </p:spPr>
        </p:cxn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0"/>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Frontend Features</a:t>
            </a:r>
            <a:endParaRPr/>
          </a:p>
        </p:txBody>
      </p:sp>
      <p:sp>
        <p:nvSpPr>
          <p:cNvPr id="150" name="Google Shape;150;p20"/>
          <p:cNvSpPr txBox="1"/>
          <p:nvPr>
            <p:ph idx="1" type="body"/>
          </p:nvPr>
        </p:nvSpPr>
        <p:spPr>
          <a:xfrm>
            <a:off x="387900" y="1489824"/>
            <a:ext cx="8368200" cy="30789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Reusable components</a:t>
            </a:r>
            <a:endParaRPr/>
          </a:p>
          <a:p>
            <a:pPr indent="-342900" lvl="0" marL="457200" rtl="0" algn="l">
              <a:spcBef>
                <a:spcPts val="0"/>
              </a:spcBef>
              <a:spcAft>
                <a:spcPts val="0"/>
              </a:spcAft>
              <a:buSzPts val="1800"/>
              <a:buChar char="●"/>
            </a:pPr>
            <a:r>
              <a:rPr lang="en"/>
              <a:t>Admin Panel</a:t>
            </a:r>
            <a:endParaRPr/>
          </a:p>
          <a:p>
            <a:pPr indent="-342900" lvl="0" marL="457200" rtl="0" algn="l">
              <a:spcBef>
                <a:spcPts val="0"/>
              </a:spcBef>
              <a:spcAft>
                <a:spcPts val="0"/>
              </a:spcAft>
              <a:buSzPts val="1800"/>
              <a:buChar char="●"/>
            </a:pPr>
            <a:r>
              <a:rPr lang="en"/>
              <a:t>The ability to create a new collection</a:t>
            </a:r>
            <a:endParaRPr/>
          </a:p>
          <a:p>
            <a:pPr indent="-317500" lvl="1" marL="914400" rtl="0" algn="l">
              <a:spcBef>
                <a:spcPts val="0"/>
              </a:spcBef>
              <a:spcAft>
                <a:spcPts val="0"/>
              </a:spcAft>
              <a:buSzPts val="1400"/>
              <a:buChar char="○"/>
            </a:pPr>
            <a:r>
              <a:rPr lang="en"/>
              <a:t>Specify name, description, and year to filter the collection</a:t>
            </a:r>
            <a:endParaRPr/>
          </a:p>
          <a:p>
            <a:pPr indent="-317500" lvl="1" marL="914400" rtl="0" algn="l">
              <a:spcBef>
                <a:spcPts val="0"/>
              </a:spcBef>
              <a:spcAft>
                <a:spcPts val="0"/>
              </a:spcAft>
              <a:buSzPts val="1400"/>
              <a:buChar char="○"/>
            </a:pPr>
            <a:r>
              <a:rPr lang="en"/>
              <a:t>Validate and upload 3 different datasets (crash data, traffic volume, road network)</a:t>
            </a:r>
            <a:endParaRPr/>
          </a:p>
          <a:p>
            <a:pPr indent="-317500" lvl="1" marL="914400" rtl="0" algn="l">
              <a:spcBef>
                <a:spcPts val="0"/>
              </a:spcBef>
              <a:spcAft>
                <a:spcPts val="0"/>
              </a:spcAft>
              <a:buSzPts val="1400"/>
              <a:buChar char="○"/>
            </a:pPr>
            <a:r>
              <a:rPr lang="en"/>
              <a:t>Create a new collection and initiate merge</a:t>
            </a:r>
            <a:endParaRPr/>
          </a:p>
          <a:p>
            <a:pPr indent="-342900" lvl="0" marL="457200" rtl="0" algn="l">
              <a:spcBef>
                <a:spcPts val="0"/>
              </a:spcBef>
              <a:spcAft>
                <a:spcPts val="0"/>
              </a:spcAft>
              <a:buSzPts val="1800"/>
              <a:buChar char="●"/>
            </a:pPr>
            <a:r>
              <a:rPr lang="en"/>
              <a:t>View collection details</a:t>
            </a:r>
            <a:endParaRPr/>
          </a:p>
          <a:p>
            <a:pPr indent="-317500" lvl="1" marL="914400" rtl="0" algn="l">
              <a:spcBef>
                <a:spcPts val="0"/>
              </a:spcBef>
              <a:spcAft>
                <a:spcPts val="0"/>
              </a:spcAft>
              <a:buSzPts val="1400"/>
              <a:buChar char="○"/>
            </a:pPr>
            <a:r>
              <a:rPr lang="en"/>
              <a:t>Merge status and the duration of the merge</a:t>
            </a:r>
            <a:endParaRPr/>
          </a:p>
          <a:p>
            <a:pPr indent="-342900" lvl="0" marL="457200" rtl="0" algn="l">
              <a:spcBef>
                <a:spcPts val="0"/>
              </a:spcBef>
              <a:spcAft>
                <a:spcPts val="0"/>
              </a:spcAft>
              <a:buSzPts val="1800"/>
              <a:buChar char="●"/>
            </a:pPr>
            <a:r>
              <a:rPr lang="en"/>
              <a:t>Visualize collection</a:t>
            </a:r>
            <a:endParaRPr/>
          </a:p>
          <a:p>
            <a:pPr indent="-317500" lvl="1" marL="914400" rtl="0" algn="l">
              <a:spcBef>
                <a:spcPts val="0"/>
              </a:spcBef>
              <a:spcAft>
                <a:spcPts val="0"/>
              </a:spcAft>
              <a:buSzPts val="1400"/>
              <a:buChar char="○"/>
            </a:pPr>
            <a:r>
              <a:rPr lang="en"/>
              <a:t>Interactive Map using React Leaflet</a:t>
            </a:r>
            <a:endParaRPr/>
          </a:p>
          <a:p>
            <a:pPr indent="-317500" lvl="1" marL="914400" rtl="0" algn="l">
              <a:spcBef>
                <a:spcPts val="0"/>
              </a:spcBef>
              <a:spcAft>
                <a:spcPts val="0"/>
              </a:spcAft>
              <a:buSzPts val="1400"/>
              <a:buChar char="○"/>
            </a:pPr>
            <a:r>
              <a:rPr lang="en"/>
              <a:t>Filter the roads displayed by ADT and total number of crashes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1"/>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Merge #1</a:t>
            </a:r>
            <a:endParaRPr/>
          </a:p>
        </p:txBody>
      </p:sp>
      <p:sp>
        <p:nvSpPr>
          <p:cNvPr id="156" name="Google Shape;156;p21"/>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LRS + Traffic_Volume (ADT)</a:t>
            </a:r>
            <a:endParaRPr/>
          </a:p>
          <a:p>
            <a:pPr indent="-317500" lvl="1" marL="914400" rtl="0" algn="l">
              <a:spcBef>
                <a:spcPts val="0"/>
              </a:spcBef>
              <a:spcAft>
                <a:spcPts val="0"/>
              </a:spcAft>
              <a:buSzPts val="1400"/>
              <a:buChar char="○"/>
            </a:pPr>
            <a:r>
              <a:rPr lang="en"/>
              <a:t>Find all road segments that are within 2 meters of each other</a:t>
            </a:r>
            <a:endParaRPr/>
          </a:p>
          <a:p>
            <a:pPr indent="-317500" lvl="2" marL="1371600" rtl="0" algn="l">
              <a:spcBef>
                <a:spcPts val="0"/>
              </a:spcBef>
              <a:spcAft>
                <a:spcPts val="0"/>
              </a:spcAft>
              <a:buSzPts val="1400"/>
              <a:buChar char="■"/>
            </a:pPr>
            <a:r>
              <a:rPr lang="en"/>
              <a:t>Use three booleans for each match</a:t>
            </a:r>
            <a:endParaRPr/>
          </a:p>
          <a:p>
            <a:pPr indent="-317500" lvl="3" marL="1828800" rtl="0" algn="l">
              <a:spcBef>
                <a:spcPts val="0"/>
              </a:spcBef>
              <a:spcAft>
                <a:spcPts val="0"/>
              </a:spcAft>
              <a:buSzPts val="1400"/>
              <a:buChar char="●"/>
            </a:pPr>
            <a:r>
              <a:rPr lang="en"/>
              <a:t>Endpoint_match - Are the matched endpoints within two meters of each other</a:t>
            </a:r>
            <a:endParaRPr/>
          </a:p>
          <a:p>
            <a:pPr indent="-317500" lvl="3" marL="1828800" rtl="0" algn="l">
              <a:spcBef>
                <a:spcPts val="0"/>
              </a:spcBef>
              <a:spcAft>
                <a:spcPts val="0"/>
              </a:spcAft>
              <a:buSzPts val="1400"/>
              <a:buChar char="●"/>
            </a:pPr>
            <a:r>
              <a:rPr lang="en"/>
              <a:t>Null_adt - Should the adt be null</a:t>
            </a:r>
            <a:endParaRPr/>
          </a:p>
          <a:p>
            <a:pPr indent="-317500" lvl="3" marL="1828800" rtl="0" algn="l">
              <a:spcBef>
                <a:spcPts val="0"/>
              </a:spcBef>
              <a:spcAft>
                <a:spcPts val="0"/>
              </a:spcAft>
              <a:buSzPts val="1400"/>
              <a:buChar char="●"/>
            </a:pPr>
            <a:r>
              <a:rPr lang="en"/>
              <a:t>Add_to_final - Should this match be added to the final table</a:t>
            </a:r>
            <a:endParaRPr/>
          </a:p>
          <a:p>
            <a:pPr indent="0" lvl="0" marL="1371600" rtl="0" algn="l">
              <a:spcBef>
                <a:spcPts val="1200"/>
              </a:spcBef>
              <a:spcAft>
                <a:spcPts val="1200"/>
              </a:spcAft>
              <a:buNone/>
            </a:pPr>
            <a:r>
              <a:t/>
            </a:r>
            <a:endParaRPr/>
          </a:p>
        </p:txBody>
      </p:sp>
      <p:pic>
        <p:nvPicPr>
          <p:cNvPr id="157" name="Google Shape;157;p21"/>
          <p:cNvPicPr preferRelativeResize="0"/>
          <p:nvPr/>
        </p:nvPicPr>
        <p:blipFill>
          <a:blip r:embed="rId3">
            <a:alphaModFix/>
          </a:blip>
          <a:stretch>
            <a:fillRect/>
          </a:stretch>
        </p:blipFill>
        <p:spPr>
          <a:xfrm>
            <a:off x="609600" y="3418200"/>
            <a:ext cx="7924800" cy="14668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