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charts/chart2.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9" r:id="rId3"/>
    <p:sldId id="260" r:id="rId4"/>
    <p:sldId id="261" r:id="rId5"/>
    <p:sldId id="262" r:id="rId6"/>
    <p:sldId id="263" r:id="rId7"/>
    <p:sldId id="264" r:id="rId8"/>
    <p:sldId id="266" r:id="rId9"/>
    <p:sldId id="273" r:id="rId10"/>
    <p:sldId id="275" r:id="rId11"/>
    <p:sldId id="274" r:id="rId12"/>
    <p:sldId id="267" r:id="rId13"/>
    <p:sldId id="268" r:id="rId14"/>
    <p:sldId id="270" r:id="rId15"/>
    <p:sldId id="276" r:id="rId16"/>
    <p:sldId id="269" r:id="rId17"/>
    <p:sldId id="271" r:id="rId18"/>
    <p:sldId id="272" r:id="rId19"/>
    <p:sldId id="26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389" autoAdjust="0"/>
  </p:normalViewPr>
  <p:slideViewPr>
    <p:cSldViewPr>
      <p:cViewPr>
        <p:scale>
          <a:sx n="60" d="100"/>
          <a:sy n="60" d="100"/>
        </p:scale>
        <p:origin x="-156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D:\Grad%20School\WORK\SMARTS\2012\AHP\AHP%20RESULTS%203_2013.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Grad%20School\WORK\SMARTS\2012\AHP\AHP%20RESULTS%203_201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Importance of Objectives</a:t>
            </a:r>
            <a:r>
              <a:rPr lang="en-US" baseline="0"/>
              <a:t> in terms of Improved Income</a:t>
            </a:r>
            <a:endParaRPr lang="en-US"/>
          </a:p>
        </c:rich>
      </c:tx>
      <c:layout/>
      <c:overlay val="0"/>
    </c:title>
    <c:autoTitleDeleted val="0"/>
    <c:plotArea>
      <c:layout/>
      <c:radarChart>
        <c:radarStyle val="marker"/>
        <c:varyColors val="0"/>
        <c:ser>
          <c:idx val="0"/>
          <c:order val="0"/>
          <c:tx>
            <c:strRef>
              <c:f>Objectives!$B$4</c:f>
              <c:strCache>
                <c:ptCount val="1"/>
                <c:pt idx="0">
                  <c:v>IAAS</c:v>
                </c:pt>
              </c:strCache>
            </c:strRef>
          </c:tx>
          <c:spPr>
            <a:ln>
              <a:prstDash val="solid"/>
            </a:ln>
          </c:spPr>
          <c:marker>
            <c:spPr>
              <a:ln>
                <a:prstDash val="solid"/>
              </a:ln>
            </c:spPr>
          </c:marker>
          <c:cat>
            <c:strRef>
              <c:f>Objectives!$A$5:$A$8</c:f>
              <c:strCache>
                <c:ptCount val="4"/>
                <c:pt idx="0">
                  <c:v>Profit</c:v>
                </c:pt>
                <c:pt idx="1">
                  <c:v>Labor Saving</c:v>
                </c:pt>
                <c:pt idx="2">
                  <c:v>Yield</c:v>
                </c:pt>
                <c:pt idx="3">
                  <c:v>Soil Quality</c:v>
                </c:pt>
              </c:strCache>
            </c:strRef>
          </c:cat>
          <c:val>
            <c:numRef>
              <c:f>Objectives!$B$5:$B$8</c:f>
              <c:numCache>
                <c:formatCode>General</c:formatCode>
                <c:ptCount val="4"/>
                <c:pt idx="0">
                  <c:v>0.17</c:v>
                </c:pt>
                <c:pt idx="1">
                  <c:v>0.123</c:v>
                </c:pt>
                <c:pt idx="2">
                  <c:v>0.28199999999999997</c:v>
                </c:pt>
                <c:pt idx="3">
                  <c:v>0.42499999999999999</c:v>
                </c:pt>
              </c:numCache>
            </c:numRef>
          </c:val>
        </c:ser>
        <c:ser>
          <c:idx val="1"/>
          <c:order val="1"/>
          <c:tx>
            <c:strRef>
              <c:f>Objectives!$C$4</c:f>
              <c:strCache>
                <c:ptCount val="1"/>
                <c:pt idx="0">
                  <c:v>LI-BIRD</c:v>
                </c:pt>
              </c:strCache>
            </c:strRef>
          </c:tx>
          <c:marker>
            <c:symbol val="none"/>
          </c:marker>
          <c:cat>
            <c:strRef>
              <c:f>Objectives!$A$5:$A$8</c:f>
              <c:strCache>
                <c:ptCount val="4"/>
                <c:pt idx="0">
                  <c:v>Profit</c:v>
                </c:pt>
                <c:pt idx="1">
                  <c:v>Labor Saving</c:v>
                </c:pt>
                <c:pt idx="2">
                  <c:v>Yield</c:v>
                </c:pt>
                <c:pt idx="3">
                  <c:v>Soil Quality</c:v>
                </c:pt>
              </c:strCache>
            </c:strRef>
          </c:cat>
          <c:val>
            <c:numRef>
              <c:f>Objectives!$C$5:$C$8</c:f>
              <c:numCache>
                <c:formatCode>General</c:formatCode>
                <c:ptCount val="4"/>
                <c:pt idx="0">
                  <c:v>0.25</c:v>
                </c:pt>
                <c:pt idx="1">
                  <c:v>0.14000000000000001</c:v>
                </c:pt>
                <c:pt idx="2">
                  <c:v>0.35099999999999998</c:v>
                </c:pt>
                <c:pt idx="3">
                  <c:v>0.26</c:v>
                </c:pt>
              </c:numCache>
            </c:numRef>
          </c:val>
        </c:ser>
        <c:ser>
          <c:idx val="2"/>
          <c:order val="2"/>
          <c:tx>
            <c:strRef>
              <c:f>Objectives!$D$4</c:f>
              <c:strCache>
                <c:ptCount val="1"/>
                <c:pt idx="0">
                  <c:v>Thumka</c:v>
                </c:pt>
              </c:strCache>
            </c:strRef>
          </c:tx>
          <c:cat>
            <c:strRef>
              <c:f>Objectives!$A$5:$A$8</c:f>
              <c:strCache>
                <c:ptCount val="4"/>
                <c:pt idx="0">
                  <c:v>Profit</c:v>
                </c:pt>
                <c:pt idx="1">
                  <c:v>Labor Saving</c:v>
                </c:pt>
                <c:pt idx="2">
                  <c:v>Yield</c:v>
                </c:pt>
                <c:pt idx="3">
                  <c:v>Soil Quality</c:v>
                </c:pt>
              </c:strCache>
            </c:strRef>
          </c:cat>
          <c:val>
            <c:numRef>
              <c:f>Objectives!$D$5:$D$8</c:f>
              <c:numCache>
                <c:formatCode>General</c:formatCode>
                <c:ptCount val="4"/>
                <c:pt idx="0">
                  <c:v>0.10100000000000001</c:v>
                </c:pt>
                <c:pt idx="1">
                  <c:v>8.6999999999999994E-2</c:v>
                </c:pt>
                <c:pt idx="2">
                  <c:v>0.22900000000000001</c:v>
                </c:pt>
                <c:pt idx="3">
                  <c:v>0.58299999999999996</c:v>
                </c:pt>
              </c:numCache>
            </c:numRef>
          </c:val>
        </c:ser>
        <c:ser>
          <c:idx val="3"/>
          <c:order val="3"/>
          <c:tx>
            <c:strRef>
              <c:f>Objectives!$E$4</c:f>
              <c:strCache>
                <c:ptCount val="1"/>
                <c:pt idx="0">
                  <c:v>Hyrkrang</c:v>
                </c:pt>
              </c:strCache>
            </c:strRef>
          </c:tx>
          <c:cat>
            <c:strRef>
              <c:f>Objectives!$A$5:$A$8</c:f>
              <c:strCache>
                <c:ptCount val="4"/>
                <c:pt idx="0">
                  <c:v>Profit</c:v>
                </c:pt>
                <c:pt idx="1">
                  <c:v>Labor Saving</c:v>
                </c:pt>
                <c:pt idx="2">
                  <c:v>Yield</c:v>
                </c:pt>
                <c:pt idx="3">
                  <c:v>Soil Quality</c:v>
                </c:pt>
              </c:strCache>
            </c:strRef>
          </c:cat>
          <c:val>
            <c:numRef>
              <c:f>Objectives!$E$5:$E$8</c:f>
              <c:numCache>
                <c:formatCode>General</c:formatCode>
                <c:ptCount val="4"/>
                <c:pt idx="0">
                  <c:v>8.6999999999999994E-2</c:v>
                </c:pt>
                <c:pt idx="1">
                  <c:v>0.14799999999999999</c:v>
                </c:pt>
                <c:pt idx="2">
                  <c:v>0.23899999999999999</c:v>
                </c:pt>
                <c:pt idx="3">
                  <c:v>0.52600000000000002</c:v>
                </c:pt>
              </c:numCache>
            </c:numRef>
          </c:val>
        </c:ser>
        <c:ser>
          <c:idx val="4"/>
          <c:order val="4"/>
          <c:tx>
            <c:strRef>
              <c:f>Objectives!$F$4</c:f>
              <c:strCache>
                <c:ptCount val="1"/>
                <c:pt idx="0">
                  <c:v>Khola-Gaun</c:v>
                </c:pt>
              </c:strCache>
            </c:strRef>
          </c:tx>
          <c:spPr>
            <a:ln>
              <a:prstDash val="solid"/>
            </a:ln>
          </c:spPr>
          <c:marker>
            <c:spPr>
              <a:ln>
                <a:prstDash val="solid"/>
              </a:ln>
            </c:spPr>
          </c:marker>
          <c:cat>
            <c:strRef>
              <c:f>Objectives!$A$5:$A$8</c:f>
              <c:strCache>
                <c:ptCount val="4"/>
                <c:pt idx="0">
                  <c:v>Profit</c:v>
                </c:pt>
                <c:pt idx="1">
                  <c:v>Labor Saving</c:v>
                </c:pt>
                <c:pt idx="2">
                  <c:v>Yield</c:v>
                </c:pt>
                <c:pt idx="3">
                  <c:v>Soil Quality</c:v>
                </c:pt>
              </c:strCache>
            </c:strRef>
          </c:cat>
          <c:val>
            <c:numRef>
              <c:f>Objectives!$F$5:$F$8</c:f>
              <c:numCache>
                <c:formatCode>General</c:formatCode>
                <c:ptCount val="4"/>
                <c:pt idx="0">
                  <c:v>0.104</c:v>
                </c:pt>
                <c:pt idx="1">
                  <c:v>5.1999999999999998E-2</c:v>
                </c:pt>
                <c:pt idx="2">
                  <c:v>0.17</c:v>
                </c:pt>
                <c:pt idx="3">
                  <c:v>0.67400000000000004</c:v>
                </c:pt>
              </c:numCache>
            </c:numRef>
          </c:val>
        </c:ser>
        <c:dLbls>
          <c:showLegendKey val="0"/>
          <c:showVal val="0"/>
          <c:showCatName val="0"/>
          <c:showSerName val="0"/>
          <c:showPercent val="0"/>
          <c:showBubbleSize val="0"/>
        </c:dLbls>
        <c:axId val="43489536"/>
        <c:axId val="43585920"/>
      </c:radarChart>
      <c:catAx>
        <c:axId val="43489536"/>
        <c:scaling>
          <c:orientation val="minMax"/>
        </c:scaling>
        <c:delete val="0"/>
        <c:axPos val="b"/>
        <c:majorGridlines/>
        <c:majorTickMark val="out"/>
        <c:minorTickMark val="none"/>
        <c:tickLblPos val="nextTo"/>
        <c:crossAx val="43585920"/>
        <c:crosses val="autoZero"/>
        <c:auto val="1"/>
        <c:lblAlgn val="ctr"/>
        <c:lblOffset val="100"/>
        <c:noMultiLvlLbl val="0"/>
      </c:catAx>
      <c:valAx>
        <c:axId val="43585920"/>
        <c:scaling>
          <c:orientation val="minMax"/>
        </c:scaling>
        <c:delete val="0"/>
        <c:axPos val="l"/>
        <c:majorGridlines/>
        <c:numFmt formatCode="General" sourceLinked="1"/>
        <c:majorTickMark val="cross"/>
        <c:minorTickMark val="none"/>
        <c:tickLblPos val="nextTo"/>
        <c:crossAx val="43489536"/>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Preference</a:t>
            </a:r>
            <a:r>
              <a:rPr lang="en-US" baseline="0"/>
              <a:t> for Treatments in terms of Improved Income</a:t>
            </a:r>
            <a:endParaRPr lang="en-US"/>
          </a:p>
        </c:rich>
      </c:tx>
      <c:layout/>
      <c:overlay val="0"/>
    </c:title>
    <c:autoTitleDeleted val="0"/>
    <c:plotArea>
      <c:layout/>
      <c:radarChart>
        <c:radarStyle val="marker"/>
        <c:varyColors val="0"/>
        <c:ser>
          <c:idx val="0"/>
          <c:order val="0"/>
          <c:tx>
            <c:strRef>
              <c:f>Alternatives!$A$6</c:f>
              <c:strCache>
                <c:ptCount val="1"/>
                <c:pt idx="0">
                  <c:v>T1</c:v>
                </c:pt>
              </c:strCache>
            </c:strRef>
          </c:tx>
          <c:spPr>
            <a:ln w="50800"/>
          </c:spPr>
          <c:cat>
            <c:strRef>
              <c:f>Alternatives!$B$5:$F$5</c:f>
              <c:strCache>
                <c:ptCount val="5"/>
                <c:pt idx="0">
                  <c:v>IAAS</c:v>
                </c:pt>
                <c:pt idx="1">
                  <c:v>LI-BIRD</c:v>
                </c:pt>
                <c:pt idx="2">
                  <c:v>Thumka</c:v>
                </c:pt>
                <c:pt idx="3">
                  <c:v>Hyrkrang</c:v>
                </c:pt>
                <c:pt idx="4">
                  <c:v>Khola-Gaun</c:v>
                </c:pt>
              </c:strCache>
            </c:strRef>
          </c:cat>
          <c:val>
            <c:numRef>
              <c:f>Alternatives!$B$6:$F$6</c:f>
              <c:numCache>
                <c:formatCode>General</c:formatCode>
                <c:ptCount val="5"/>
                <c:pt idx="0">
                  <c:v>7.4999999999999997E-2</c:v>
                </c:pt>
                <c:pt idx="1">
                  <c:v>9.4E-2</c:v>
                </c:pt>
                <c:pt idx="2">
                  <c:v>9.0999999999999998E-2</c:v>
                </c:pt>
                <c:pt idx="3">
                  <c:v>0.1</c:v>
                </c:pt>
                <c:pt idx="4">
                  <c:v>0.08</c:v>
                </c:pt>
              </c:numCache>
            </c:numRef>
          </c:val>
        </c:ser>
        <c:ser>
          <c:idx val="1"/>
          <c:order val="1"/>
          <c:tx>
            <c:strRef>
              <c:f>Alternatives!$A$7</c:f>
              <c:strCache>
                <c:ptCount val="1"/>
                <c:pt idx="0">
                  <c:v>T2</c:v>
                </c:pt>
              </c:strCache>
            </c:strRef>
          </c:tx>
          <c:spPr>
            <a:ln w="50800"/>
          </c:spPr>
          <c:cat>
            <c:strRef>
              <c:f>Alternatives!$B$5:$F$5</c:f>
              <c:strCache>
                <c:ptCount val="5"/>
                <c:pt idx="0">
                  <c:v>IAAS</c:v>
                </c:pt>
                <c:pt idx="1">
                  <c:v>LI-BIRD</c:v>
                </c:pt>
                <c:pt idx="2">
                  <c:v>Thumka</c:v>
                </c:pt>
                <c:pt idx="3">
                  <c:v>Hyrkrang</c:v>
                </c:pt>
                <c:pt idx="4">
                  <c:v>Khola-Gaun</c:v>
                </c:pt>
              </c:strCache>
            </c:strRef>
          </c:cat>
          <c:val>
            <c:numRef>
              <c:f>Alternatives!$B$7:$F$7</c:f>
              <c:numCache>
                <c:formatCode>General</c:formatCode>
                <c:ptCount val="5"/>
                <c:pt idx="0">
                  <c:v>0.16900000000000001</c:v>
                </c:pt>
                <c:pt idx="1">
                  <c:v>0.28599999999999998</c:v>
                </c:pt>
                <c:pt idx="2">
                  <c:v>0.47699999999999998</c:v>
                </c:pt>
                <c:pt idx="3">
                  <c:v>0.49099999999999999</c:v>
                </c:pt>
                <c:pt idx="4">
                  <c:v>0.34799999999999998</c:v>
                </c:pt>
              </c:numCache>
            </c:numRef>
          </c:val>
        </c:ser>
        <c:ser>
          <c:idx val="2"/>
          <c:order val="2"/>
          <c:tx>
            <c:strRef>
              <c:f>Alternatives!$A$8</c:f>
              <c:strCache>
                <c:ptCount val="1"/>
                <c:pt idx="0">
                  <c:v>T3</c:v>
                </c:pt>
              </c:strCache>
            </c:strRef>
          </c:tx>
          <c:spPr>
            <a:ln w="50800"/>
          </c:spPr>
          <c:cat>
            <c:strRef>
              <c:f>Alternatives!$B$5:$F$5</c:f>
              <c:strCache>
                <c:ptCount val="5"/>
                <c:pt idx="0">
                  <c:v>IAAS</c:v>
                </c:pt>
                <c:pt idx="1">
                  <c:v>LI-BIRD</c:v>
                </c:pt>
                <c:pt idx="2">
                  <c:v>Thumka</c:v>
                </c:pt>
                <c:pt idx="3">
                  <c:v>Hyrkrang</c:v>
                </c:pt>
                <c:pt idx="4">
                  <c:v>Khola-Gaun</c:v>
                </c:pt>
              </c:strCache>
            </c:strRef>
          </c:cat>
          <c:val>
            <c:numRef>
              <c:f>Alternatives!$B$8:$F$8</c:f>
              <c:numCache>
                <c:formatCode>General</c:formatCode>
                <c:ptCount val="5"/>
                <c:pt idx="0">
                  <c:v>0.19600000000000001</c:v>
                </c:pt>
                <c:pt idx="1">
                  <c:v>0.20699999999999999</c:v>
                </c:pt>
                <c:pt idx="2">
                  <c:v>0.254</c:v>
                </c:pt>
                <c:pt idx="3">
                  <c:v>0.215</c:v>
                </c:pt>
                <c:pt idx="4">
                  <c:v>0.221</c:v>
                </c:pt>
              </c:numCache>
            </c:numRef>
          </c:val>
        </c:ser>
        <c:ser>
          <c:idx val="3"/>
          <c:order val="3"/>
          <c:tx>
            <c:strRef>
              <c:f>Alternatives!$A$9</c:f>
              <c:strCache>
                <c:ptCount val="1"/>
                <c:pt idx="0">
                  <c:v>T4</c:v>
                </c:pt>
              </c:strCache>
            </c:strRef>
          </c:tx>
          <c:spPr>
            <a:ln w="50800"/>
          </c:spPr>
          <c:cat>
            <c:strRef>
              <c:f>Alternatives!$B$5:$F$5</c:f>
              <c:strCache>
                <c:ptCount val="5"/>
                <c:pt idx="0">
                  <c:v>IAAS</c:v>
                </c:pt>
                <c:pt idx="1">
                  <c:v>LI-BIRD</c:v>
                </c:pt>
                <c:pt idx="2">
                  <c:v>Thumka</c:v>
                </c:pt>
                <c:pt idx="3">
                  <c:v>Hyrkrang</c:v>
                </c:pt>
                <c:pt idx="4">
                  <c:v>Khola-Gaun</c:v>
                </c:pt>
              </c:strCache>
            </c:strRef>
          </c:cat>
          <c:val>
            <c:numRef>
              <c:f>Alternatives!$B$9:$F$9</c:f>
              <c:numCache>
                <c:formatCode>General</c:formatCode>
                <c:ptCount val="5"/>
                <c:pt idx="0">
                  <c:v>0.56100000000000005</c:v>
                </c:pt>
                <c:pt idx="1">
                  <c:v>0.41299999999999998</c:v>
                </c:pt>
                <c:pt idx="2">
                  <c:v>0.17799999999999999</c:v>
                </c:pt>
                <c:pt idx="3">
                  <c:v>0.193</c:v>
                </c:pt>
                <c:pt idx="4">
                  <c:v>0.35099999999999998</c:v>
                </c:pt>
              </c:numCache>
            </c:numRef>
          </c:val>
        </c:ser>
        <c:dLbls>
          <c:showLegendKey val="0"/>
          <c:showVal val="0"/>
          <c:showCatName val="0"/>
          <c:showSerName val="0"/>
          <c:showPercent val="0"/>
          <c:showBubbleSize val="0"/>
        </c:dLbls>
        <c:axId val="42522496"/>
        <c:axId val="42610688"/>
      </c:radarChart>
      <c:catAx>
        <c:axId val="42522496"/>
        <c:scaling>
          <c:orientation val="minMax"/>
        </c:scaling>
        <c:delete val="0"/>
        <c:axPos val="b"/>
        <c:majorGridlines/>
        <c:majorTickMark val="out"/>
        <c:minorTickMark val="none"/>
        <c:tickLblPos val="nextTo"/>
        <c:crossAx val="42610688"/>
        <c:crosses val="autoZero"/>
        <c:auto val="1"/>
        <c:lblAlgn val="ctr"/>
        <c:lblOffset val="100"/>
        <c:noMultiLvlLbl val="0"/>
      </c:catAx>
      <c:valAx>
        <c:axId val="42610688"/>
        <c:scaling>
          <c:orientation val="minMax"/>
        </c:scaling>
        <c:delete val="0"/>
        <c:axPos val="l"/>
        <c:majorGridlines/>
        <c:numFmt formatCode="General" sourceLinked="1"/>
        <c:majorTickMark val="cross"/>
        <c:minorTickMark val="none"/>
        <c:tickLblPos val="nextTo"/>
        <c:crossAx val="42522496"/>
        <c:crosses val="autoZero"/>
        <c:crossBetween val="between"/>
      </c:valAx>
    </c:plotArea>
    <c:legend>
      <c:legendPos val="r"/>
      <c:layout/>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EAC282-5C8D-423F-97A5-32AF6DC38D79}" type="datetimeFigureOut">
              <a:rPr lang="en-US" smtClean="0"/>
              <a:t>3/20/2013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0FA0E2-07AF-4BAA-94E7-19DACCE46634}" type="slidenum">
              <a:rPr lang="en-US" smtClean="0"/>
              <a:t>‹#›</a:t>
            </a:fld>
            <a:endParaRPr lang="en-US"/>
          </a:p>
        </p:txBody>
      </p:sp>
    </p:spTree>
    <p:extLst>
      <p:ext uri="{BB962C8B-B14F-4D97-AF65-F5344CB8AC3E}">
        <p14:creationId xmlns:p14="http://schemas.microsoft.com/office/powerpoint/2010/main" val="2130037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Features of AHP, reason for its use here.</a:t>
            </a:r>
          </a:p>
          <a:p>
            <a:r>
              <a:rPr lang="en-US" sz="1200" kern="1200" dirty="0" smtClean="0">
                <a:solidFill>
                  <a:schemeClr val="tx1"/>
                </a:solidFill>
                <a:effectLst/>
                <a:latin typeface="+mn-lt"/>
                <a:ea typeface="+mn-ea"/>
                <a:cs typeface="+mn-cs"/>
              </a:rPr>
              <a:t>Through simple pairwise comparisons, tribal and smallholder communities can communicate their understanding and perceived value of new technologies. </a:t>
            </a:r>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2</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11</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Objectives: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Overall, the highest weighted objective in terms of improved income was soil quality (49%), followed by yield (25%), profit (14%), and labor saving (11%).  Soil quality was identified as the most important contributor to improved income in all villages and by researchers (IAAS) (ranging from 43% to 67%; Figure 2).  Extension staff at LI-BIRD weighted yield slightly higher than soil quality (35% and 26%, respectively).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Alternatives: Overall, CAPS 1 was weighted highest (35%) in terms of improved income and was followed by CAPS 3 (34%), CAPS 2 (22%), and farmer practice (9%).  Extension agents and researchers weighted CAPS 3 (first season maize and second season millet and cowpea intercrop with minimum tillage) highest (average of 49%) while </a:t>
            </a:r>
            <a:r>
              <a:rPr lang="en-US" sz="1200" kern="1200" dirty="0" err="1" smtClean="0">
                <a:solidFill>
                  <a:schemeClr val="tx1"/>
                </a:solidFill>
                <a:effectLst/>
                <a:latin typeface="+mn-lt"/>
                <a:ea typeface="+mn-ea"/>
                <a:cs typeface="+mn-cs"/>
              </a:rPr>
              <a:t>Thumka</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Hykrang</a:t>
            </a:r>
            <a:r>
              <a:rPr lang="en-US" sz="1200" kern="1200" dirty="0" smtClean="0">
                <a:solidFill>
                  <a:schemeClr val="tx1"/>
                </a:solidFill>
                <a:effectLst/>
                <a:latin typeface="+mn-lt"/>
                <a:ea typeface="+mn-ea"/>
                <a:cs typeface="+mn-cs"/>
              </a:rPr>
              <a:t> weighted CAPS 1 (first season maize and second season cowpea monocrop with conventional tillage) highest (average of 41%).  </a:t>
            </a:r>
            <a:r>
              <a:rPr lang="en-US" sz="1200" kern="1200" dirty="0" err="1" smtClean="0">
                <a:solidFill>
                  <a:schemeClr val="tx1"/>
                </a:solidFill>
                <a:effectLst/>
                <a:latin typeface="+mn-lt"/>
                <a:ea typeface="+mn-ea"/>
                <a:cs typeface="+mn-cs"/>
              </a:rPr>
              <a:t>Khola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Gaun</a:t>
            </a:r>
            <a:r>
              <a:rPr lang="en-US" sz="1200" kern="1200" dirty="0" smtClean="0">
                <a:solidFill>
                  <a:schemeClr val="tx1"/>
                </a:solidFill>
                <a:effectLst/>
                <a:latin typeface="+mn-lt"/>
                <a:ea typeface="+mn-ea"/>
                <a:cs typeface="+mn-cs"/>
              </a:rPr>
              <a:t>, weighted CAPS 1 and CAPS 3 almost equally (34.8% and 35.1%, respectively)</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Overall, the villages and organizations weighted CAPS 1 and CAPS 3 highest and similarly in terms of potential profit (32% and 35%, respectively).  In terms of labor savings CAPS 1 (38%) was weighted slightly higher than CAPS 3 (34%).  Notably, labor savings is the only objective in which farmer practice (second season millet monocrop with conventional tillage) ranked higher than CAPS options.  IAAS ranked farmer practice slightly higher than CAPS 2, as did </a:t>
            </a:r>
            <a:r>
              <a:rPr lang="en-US" sz="1200" kern="1200" dirty="0" err="1" smtClean="0">
                <a:solidFill>
                  <a:schemeClr val="tx1"/>
                </a:solidFill>
                <a:effectLst/>
                <a:latin typeface="+mn-lt"/>
                <a:ea typeface="+mn-ea"/>
                <a:cs typeface="+mn-cs"/>
              </a:rPr>
              <a:t>Hykrang</a:t>
            </a:r>
            <a:r>
              <a:rPr lang="en-US" sz="1200" kern="1200" dirty="0" smtClean="0">
                <a:solidFill>
                  <a:schemeClr val="tx1"/>
                </a:solidFill>
                <a:effectLst/>
                <a:latin typeface="+mn-lt"/>
                <a:ea typeface="+mn-ea"/>
                <a:cs typeface="+mn-cs"/>
              </a:rPr>
              <a:t>, while </a:t>
            </a:r>
            <a:r>
              <a:rPr lang="en-US" sz="1200" kern="1200" dirty="0" err="1" smtClean="0">
                <a:solidFill>
                  <a:schemeClr val="tx1"/>
                </a:solidFill>
                <a:effectLst/>
                <a:latin typeface="+mn-lt"/>
                <a:ea typeface="+mn-ea"/>
                <a:cs typeface="+mn-cs"/>
              </a:rPr>
              <a:t>Khola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Gaun</a:t>
            </a:r>
            <a:r>
              <a:rPr lang="en-US" sz="1200" kern="1200" dirty="0" smtClean="0">
                <a:solidFill>
                  <a:schemeClr val="tx1"/>
                </a:solidFill>
                <a:effectLst/>
                <a:latin typeface="+mn-lt"/>
                <a:ea typeface="+mn-ea"/>
                <a:cs typeface="+mn-cs"/>
              </a:rPr>
              <a:t> ranked them nearly the same (a difference of 1.2 percentage points).  This is likely due to high labor requirements associated with weeding and harvesting intercropped plots and the production of millet.  Overall, CAPS 3 (35%) was ranked the highest for potential yields and was followed by CAPS 1 (30%).  A similar weighting pattern described above was seen with yields; the organizations and </a:t>
            </a:r>
            <a:r>
              <a:rPr lang="en-US" sz="1200" kern="1200" dirty="0" err="1" smtClean="0">
                <a:solidFill>
                  <a:schemeClr val="tx1"/>
                </a:solidFill>
                <a:effectLst/>
                <a:latin typeface="+mn-lt"/>
                <a:ea typeface="+mn-ea"/>
                <a:cs typeface="+mn-cs"/>
              </a:rPr>
              <a:t>Khola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Gaun</a:t>
            </a:r>
            <a:r>
              <a:rPr lang="en-US" sz="1200" kern="1200" dirty="0" smtClean="0">
                <a:solidFill>
                  <a:schemeClr val="tx1"/>
                </a:solidFill>
                <a:effectLst/>
                <a:latin typeface="+mn-lt"/>
                <a:ea typeface="+mn-ea"/>
                <a:cs typeface="+mn-cs"/>
              </a:rPr>
              <a:t> ranked CAPS 3 as having the most potential (average of 43%) while </a:t>
            </a:r>
            <a:r>
              <a:rPr lang="en-US" sz="1200" kern="1200" dirty="0" err="1" smtClean="0">
                <a:solidFill>
                  <a:schemeClr val="tx1"/>
                </a:solidFill>
                <a:effectLst/>
                <a:latin typeface="+mn-lt"/>
                <a:ea typeface="+mn-ea"/>
                <a:cs typeface="+mn-cs"/>
              </a:rPr>
              <a:t>Thumka</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Hykrang</a:t>
            </a:r>
            <a:r>
              <a:rPr lang="en-US" sz="1200" kern="1200" dirty="0" smtClean="0">
                <a:solidFill>
                  <a:schemeClr val="tx1"/>
                </a:solidFill>
                <a:effectLst/>
                <a:latin typeface="+mn-lt"/>
                <a:ea typeface="+mn-ea"/>
                <a:cs typeface="+mn-cs"/>
              </a:rPr>
              <a:t> gave CAPS 1 the highest ranking (average of 39%).  </a:t>
            </a:r>
          </a:p>
          <a:p>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12</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Interactive workshop, March of 2011, “Sustainable Management of </a:t>
            </a:r>
            <a:r>
              <a:rPr lang="en-US" sz="1200" kern="1200" dirty="0" err="1" smtClean="0">
                <a:solidFill>
                  <a:schemeClr val="tx1"/>
                </a:solidFill>
                <a:effectLst/>
                <a:latin typeface="+mn-lt"/>
                <a:ea typeface="+mn-ea"/>
                <a:cs typeface="+mn-cs"/>
              </a:rPr>
              <a:t>Agroecological</a:t>
            </a:r>
            <a:r>
              <a:rPr lang="en-US" sz="1200" kern="1200" dirty="0" smtClean="0">
                <a:solidFill>
                  <a:schemeClr val="tx1"/>
                </a:solidFill>
                <a:effectLst/>
                <a:latin typeface="+mn-lt"/>
                <a:ea typeface="+mn-ea"/>
                <a:cs typeface="+mn-cs"/>
              </a:rPr>
              <a:t> Resources for Tribal Societies”</a:t>
            </a:r>
            <a:endParaRPr lang="en-US" sz="11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Farmers and professionals survey (18 farmers, 17 professionals)</a:t>
            </a:r>
            <a:endParaRPr lang="en-US" sz="11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13</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Maize-based,</a:t>
            </a:r>
            <a:r>
              <a:rPr lang="en-US" baseline="0" dirty="0" smtClean="0"/>
              <a:t> 1</a:t>
            </a:r>
            <a:r>
              <a:rPr lang="en-US" baseline="30000" dirty="0" smtClean="0"/>
              <a:t>st</a:t>
            </a:r>
            <a:r>
              <a:rPr lang="en-US" baseline="0" dirty="0" smtClean="0"/>
              <a:t> season crops only. </a:t>
            </a:r>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14</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Maize-based,</a:t>
            </a:r>
            <a:r>
              <a:rPr lang="en-US" baseline="0" dirty="0" smtClean="0"/>
              <a:t> 1</a:t>
            </a:r>
            <a:r>
              <a:rPr lang="en-US" baseline="30000" dirty="0" smtClean="0"/>
              <a:t>st</a:t>
            </a:r>
            <a:r>
              <a:rPr lang="en-US" baseline="0" dirty="0" smtClean="0"/>
              <a:t> season crops only. </a:t>
            </a:r>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15</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16</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17</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18</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19</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3</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4</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Both</a:t>
            </a:r>
            <a:r>
              <a:rPr lang="en-US" baseline="0" dirty="0" smtClean="0"/>
              <a:t> case studies used similar methods:</a:t>
            </a:r>
          </a:p>
          <a:p>
            <a:pPr lvl="0"/>
            <a:r>
              <a:rPr lang="en-US" sz="1200" kern="1200" dirty="0" smtClean="0">
                <a:solidFill>
                  <a:schemeClr val="tx1"/>
                </a:solidFill>
                <a:effectLst/>
                <a:latin typeface="+mn-lt"/>
                <a:ea typeface="+mn-ea"/>
                <a:cs typeface="+mn-cs"/>
              </a:rPr>
              <a:t>1. Identify the goal of the decision and select the objectives and alternatives that are most important to meeting the goal.</a:t>
            </a:r>
          </a:p>
          <a:p>
            <a:pPr lvl="0"/>
            <a:r>
              <a:rPr lang="en-US" sz="1200" kern="1200" dirty="0" smtClean="0">
                <a:solidFill>
                  <a:schemeClr val="tx1"/>
                </a:solidFill>
                <a:effectLst/>
                <a:latin typeface="+mn-lt"/>
                <a:ea typeface="+mn-ea"/>
                <a:cs typeface="+mn-cs"/>
              </a:rPr>
              <a:t>2. Construct a decision hierarchy with the goal on top, objectives in the middle and, on the lowest level, the alternatives or choices available to the decision-making body.</a:t>
            </a:r>
          </a:p>
          <a:p>
            <a:pPr lvl="0"/>
            <a:r>
              <a:rPr lang="en-US" sz="1200" kern="1200" dirty="0" smtClean="0">
                <a:solidFill>
                  <a:schemeClr val="tx1"/>
                </a:solidFill>
                <a:effectLst/>
                <a:latin typeface="+mn-lt"/>
                <a:ea typeface="+mn-ea"/>
                <a:cs typeface="+mn-cs"/>
              </a:rPr>
              <a:t>3. Using the goal, objective and alternatives (also referred to as “elements”), structure pairwise comparison matrices so that each element is compared to each other element in its tier, and so that each element in the tier below it is compared to each other element in the same tier with respect to it.  These pairwise comparisons are made on 5, 7 or 9- point scales to indicate strength of preference.</a:t>
            </a:r>
          </a:p>
          <a:p>
            <a:pPr lvl="0"/>
            <a:r>
              <a:rPr lang="en-US" sz="1200" kern="1200" dirty="0" smtClean="0">
                <a:solidFill>
                  <a:schemeClr val="tx1"/>
                </a:solidFill>
                <a:effectLst/>
                <a:latin typeface="+mn-lt"/>
                <a:ea typeface="+mn-ea"/>
                <a:cs typeface="+mn-cs"/>
              </a:rPr>
              <a:t>4. For each element, weigh the preference strengths in the tier below it then add each element’s weighted values to obtain its overall preference weight.  Continue the process until the overall preference weights are calculated for the alternatives in the bottom tier. </a:t>
            </a:r>
          </a:p>
          <a:p>
            <a:pPr lvl="0"/>
            <a:r>
              <a:rPr lang="en-US" sz="1200" kern="1200" dirty="0" smtClean="0">
                <a:solidFill>
                  <a:schemeClr val="tx1"/>
                </a:solidFill>
                <a:effectLst/>
                <a:latin typeface="+mn-lt"/>
                <a:ea typeface="+mn-ea"/>
                <a:cs typeface="+mn-cs"/>
              </a:rPr>
              <a:t>5.Determine the consistency of judgments using a consistency index, or CI.  This metric is used to evaluate the quality of responses; if respondents contradict previous judgments in the process, this index increases.  In most cases, this index should not exceed 0.10.  </a:t>
            </a:r>
          </a:p>
          <a:p>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5</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Goal and Objectives same for both studies.</a:t>
            </a:r>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6</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January 2012, AHP was conducted at a non-profit extension organization, Local Initiatives for Biodiversity Research and Development (LI-BIRD), a research organization, the Institute of Agriculture and Animal Science (IAAS), and the villages of </a:t>
            </a:r>
            <a:r>
              <a:rPr lang="en-US" sz="1200" kern="1200" dirty="0" err="1" smtClean="0">
                <a:solidFill>
                  <a:schemeClr val="tx1"/>
                </a:solidFill>
                <a:effectLst/>
                <a:latin typeface="+mn-lt"/>
                <a:ea typeface="+mn-ea"/>
                <a:cs typeface="+mn-cs"/>
              </a:rPr>
              <a:t>Thumka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Hykrang</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Khola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Gaun</a:t>
            </a:r>
            <a:r>
              <a:rPr lang="en-US" sz="1200" kern="1200" dirty="0" smtClean="0">
                <a:solidFill>
                  <a:schemeClr val="tx1"/>
                </a:solidFill>
                <a:effectLst/>
                <a:latin typeface="+mn-lt"/>
                <a:ea typeface="+mn-ea"/>
                <a:cs typeface="+mn-cs"/>
              </a:rPr>
              <a:t>.  LI-BIRD, a non-governmental organization located in </a:t>
            </a:r>
            <a:r>
              <a:rPr lang="en-US" sz="1200" kern="1200" dirty="0" err="1" smtClean="0">
                <a:solidFill>
                  <a:schemeClr val="tx1"/>
                </a:solidFill>
                <a:effectLst/>
                <a:latin typeface="+mn-lt"/>
                <a:ea typeface="+mn-ea"/>
                <a:cs typeface="+mn-cs"/>
              </a:rPr>
              <a:t>Pokhara</a:t>
            </a:r>
            <a:r>
              <a:rPr lang="en-US" sz="1200" kern="1200" dirty="0" smtClean="0">
                <a:solidFill>
                  <a:schemeClr val="tx1"/>
                </a:solidFill>
                <a:effectLst/>
                <a:latin typeface="+mn-lt"/>
                <a:ea typeface="+mn-ea"/>
                <a:cs typeface="+mn-cs"/>
              </a:rPr>
              <a:t> provides extension work for all three villages but also performs some research for other NGOs.  IAAS focuses on research, which it provides for governmental, academic and development organizations. </a:t>
            </a:r>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7</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Maize-based systems with 2 growing seasons.</a:t>
            </a:r>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8</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9</a:t>
            </a:fld>
            <a:endParaRPr lang="en-US"/>
          </a:p>
        </p:txBody>
      </p:sp>
    </p:spTree>
    <p:extLst>
      <p:ext uri="{BB962C8B-B14F-4D97-AF65-F5344CB8AC3E}">
        <p14:creationId xmlns:p14="http://schemas.microsoft.com/office/powerpoint/2010/main" val="1184347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0FA0E2-07AF-4BAA-94E7-19DACCE46634}" type="slidenum">
              <a:rPr lang="en-US" smtClean="0"/>
              <a:t>10</a:t>
            </a:fld>
            <a:endParaRPr lang="en-US"/>
          </a:p>
        </p:txBody>
      </p:sp>
    </p:spTree>
    <p:extLst>
      <p:ext uri="{BB962C8B-B14F-4D97-AF65-F5344CB8AC3E}">
        <p14:creationId xmlns:p14="http://schemas.microsoft.com/office/powerpoint/2010/main" val="118434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865AFC-B8F8-4A38-963F-21B96494C536}" type="datetime1">
              <a:rPr lang="en-US" smtClean="0"/>
              <a:t>3/20/2013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F2CD2F-383B-485A-8421-D12913F29AF9}" type="datetime1">
              <a:rPr lang="en-US" smtClean="0"/>
              <a:t>3/20/2013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E12D1-BB20-4343-9035-01C700BD08A8}" type="datetime1">
              <a:rPr lang="en-US" smtClean="0"/>
              <a:t>3/20/2013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875F58-04AC-49A7-B536-B755AE48BF7A}" type="datetime1">
              <a:rPr lang="en-US" smtClean="0"/>
              <a:t>3/20/2013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A0B383-C6CD-4A02-A8BC-1E64A2CA9269}" type="datetime1">
              <a:rPr lang="en-US" smtClean="0"/>
              <a:t>3/20/2013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D77E96C-1904-4F42-8774-78687CD326CE}" type="datetime1">
              <a:rPr lang="en-US" smtClean="0"/>
              <a:t>3/20/2013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0D044C-262F-4AB8-B388-86C048AA105B}" type="datetime1">
              <a:rPr lang="en-US" smtClean="0"/>
              <a:t>3/20/2013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C3E040-33CE-4E33-BE11-5022AC4B900C}" type="datetime1">
              <a:rPr lang="en-US" smtClean="0"/>
              <a:t>3/20/2013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CBF0BC-7034-408E-A048-2A94407F095C}" type="datetime1">
              <a:rPr lang="en-US" smtClean="0"/>
              <a:t>3/20/2013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45005A-605F-45F3-8D37-8FBFEBA93101}" type="datetime1">
              <a:rPr lang="en-US" smtClean="0"/>
              <a:t>3/20/2013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C0B01A-06F4-4AF9-A98F-EB8528F40B4F}" type="datetime1">
              <a:rPr lang="en-US" smtClean="0"/>
              <a:t>3/20/2013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91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A42B0F-564D-4127-8B44-6568C5CA799E}" type="datetime1">
              <a:rPr lang="en-US" smtClean="0"/>
              <a:t>3/20/2013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hyperlink" Target="http://www.oired.vt.edu/sanremcrsp/" TargetMode="Externa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95130" y="457200"/>
            <a:ext cx="6948735" cy="5943600"/>
          </a:xfrm>
          <a:solidFill>
            <a:schemeClr val="bg1">
              <a:alpha val="92000"/>
            </a:schemeClr>
          </a:solidFill>
        </p:spPr>
        <p:txBody>
          <a:bodyPr>
            <a:normAutofit/>
          </a:bodyPr>
          <a:lstStyle/>
          <a:p>
            <a:r>
              <a:rPr lang="en-US" b="1" dirty="0">
                <a:solidFill>
                  <a:schemeClr val="tx1"/>
                </a:solidFill>
              </a:rPr>
              <a:t>Using Analytical Hierarchy Process to Understand Smallholder Perceptions of Conservation Agriculture Adoption in Nepal and </a:t>
            </a:r>
            <a:r>
              <a:rPr lang="en-US" b="1" dirty="0" smtClean="0">
                <a:solidFill>
                  <a:schemeClr val="tx1"/>
                </a:solidFill>
              </a:rPr>
              <a:t>India.</a:t>
            </a:r>
            <a:endParaRPr lang="en-US" b="1" dirty="0">
              <a:solidFill>
                <a:schemeClr val="tx1"/>
              </a:solidFill>
            </a:endParaRPr>
          </a:p>
          <a:p>
            <a:r>
              <a:rPr lang="en-US" sz="2000" dirty="0">
                <a:solidFill>
                  <a:schemeClr val="tx1"/>
                </a:solidFill>
              </a:rPr>
              <a:t>Reed, </a:t>
            </a:r>
            <a:r>
              <a:rPr lang="en-US" sz="2000" dirty="0" smtClean="0">
                <a:solidFill>
                  <a:schemeClr val="tx1"/>
                </a:solidFill>
              </a:rPr>
              <a:t>B.F.,</a:t>
            </a:r>
            <a:r>
              <a:rPr lang="en-US" sz="2000" baseline="30000" dirty="0" smtClean="0">
                <a:solidFill>
                  <a:schemeClr val="tx1"/>
                </a:solidFill>
              </a:rPr>
              <a:t>1</a:t>
            </a:r>
            <a:r>
              <a:rPr lang="en-US" sz="2000" dirty="0" smtClean="0">
                <a:solidFill>
                  <a:schemeClr val="tx1"/>
                </a:solidFill>
              </a:rPr>
              <a:t> </a:t>
            </a:r>
            <a:r>
              <a:rPr lang="en-US" sz="2000" dirty="0">
                <a:solidFill>
                  <a:schemeClr val="tx1"/>
                </a:solidFill>
              </a:rPr>
              <a:t>Chan-</a:t>
            </a:r>
            <a:r>
              <a:rPr lang="en-US" sz="2000" dirty="0" err="1">
                <a:solidFill>
                  <a:schemeClr val="tx1"/>
                </a:solidFill>
              </a:rPr>
              <a:t>Halbrendt</a:t>
            </a:r>
            <a:r>
              <a:rPr lang="en-US" sz="2000" dirty="0">
                <a:solidFill>
                  <a:schemeClr val="tx1"/>
                </a:solidFill>
              </a:rPr>
              <a:t>, C</a:t>
            </a:r>
            <a:r>
              <a:rPr lang="en-US" sz="2000" dirty="0" smtClean="0">
                <a:solidFill>
                  <a:schemeClr val="tx1"/>
                </a:solidFill>
              </a:rPr>
              <a:t>.,</a:t>
            </a:r>
            <a:r>
              <a:rPr lang="en-US" sz="2000" baseline="30000" dirty="0" smtClean="0">
                <a:solidFill>
                  <a:schemeClr val="tx1"/>
                </a:solidFill>
              </a:rPr>
              <a:t>1</a:t>
            </a:r>
            <a:r>
              <a:rPr lang="en-US" sz="2000" dirty="0" smtClean="0">
                <a:solidFill>
                  <a:schemeClr val="tx1"/>
                </a:solidFill>
              </a:rPr>
              <a:t> </a:t>
            </a:r>
            <a:r>
              <a:rPr lang="en-US" sz="2000" dirty="0" err="1">
                <a:solidFill>
                  <a:schemeClr val="tx1"/>
                </a:solidFill>
              </a:rPr>
              <a:t>Tamang</a:t>
            </a:r>
            <a:r>
              <a:rPr lang="en-US" sz="2000" dirty="0">
                <a:solidFill>
                  <a:schemeClr val="tx1"/>
                </a:solidFill>
              </a:rPr>
              <a:t>, B.B</a:t>
            </a:r>
            <a:r>
              <a:rPr lang="en-US" sz="2000" dirty="0" smtClean="0">
                <a:solidFill>
                  <a:schemeClr val="tx1"/>
                </a:solidFill>
              </a:rPr>
              <a:t>.,</a:t>
            </a:r>
            <a:r>
              <a:rPr lang="en-US" sz="2000" baseline="30000" dirty="0" smtClean="0">
                <a:solidFill>
                  <a:schemeClr val="tx1"/>
                </a:solidFill>
              </a:rPr>
              <a:t>2</a:t>
            </a:r>
            <a:r>
              <a:rPr lang="en-US" sz="2000" dirty="0" smtClean="0">
                <a:solidFill>
                  <a:schemeClr val="tx1"/>
                </a:solidFill>
              </a:rPr>
              <a:t> </a:t>
            </a:r>
            <a:r>
              <a:rPr lang="en-US" sz="2000" dirty="0" err="1">
                <a:solidFill>
                  <a:schemeClr val="tx1"/>
                </a:solidFill>
              </a:rPr>
              <a:t>Chaudhary</a:t>
            </a:r>
            <a:r>
              <a:rPr lang="en-US" sz="2000" dirty="0">
                <a:solidFill>
                  <a:schemeClr val="tx1"/>
                </a:solidFill>
              </a:rPr>
              <a:t>, N</a:t>
            </a:r>
            <a:r>
              <a:rPr lang="en-US" sz="2000" dirty="0" smtClean="0">
                <a:solidFill>
                  <a:schemeClr val="tx1"/>
                </a:solidFill>
              </a:rPr>
              <a:t>.,</a:t>
            </a:r>
            <a:r>
              <a:rPr lang="en-US" sz="2000" baseline="30000" dirty="0" smtClean="0">
                <a:solidFill>
                  <a:schemeClr val="tx1"/>
                </a:solidFill>
              </a:rPr>
              <a:t>3</a:t>
            </a:r>
            <a:r>
              <a:rPr lang="en-US" sz="2000" dirty="0" smtClean="0">
                <a:solidFill>
                  <a:schemeClr val="tx1"/>
                </a:solidFill>
              </a:rPr>
              <a:t> </a:t>
            </a:r>
          </a:p>
          <a:p>
            <a:r>
              <a:rPr lang="en-US" sz="2000" dirty="0" err="1" smtClean="0">
                <a:solidFill>
                  <a:schemeClr val="tx1"/>
                </a:solidFill>
              </a:rPr>
              <a:t>Roul</a:t>
            </a:r>
            <a:r>
              <a:rPr lang="en-US" sz="2000" dirty="0">
                <a:solidFill>
                  <a:schemeClr val="tx1"/>
                </a:solidFill>
              </a:rPr>
              <a:t>, </a:t>
            </a:r>
            <a:r>
              <a:rPr lang="en-US" sz="2000" dirty="0" smtClean="0">
                <a:solidFill>
                  <a:schemeClr val="tx1"/>
                </a:solidFill>
              </a:rPr>
              <a:t>P.</a:t>
            </a:r>
            <a:r>
              <a:rPr lang="en-US" sz="2000" baseline="30000" dirty="0" smtClean="0">
                <a:solidFill>
                  <a:schemeClr val="tx1"/>
                </a:solidFill>
              </a:rPr>
              <a:t>4</a:t>
            </a:r>
          </a:p>
          <a:p>
            <a:endParaRPr lang="en-US" sz="2000" baseline="30000" dirty="0" smtClean="0">
              <a:solidFill>
                <a:schemeClr val="tx1"/>
              </a:solidFill>
            </a:endParaRPr>
          </a:p>
          <a:p>
            <a:r>
              <a:rPr lang="en-US" sz="1400" baseline="30000" dirty="0">
                <a:solidFill>
                  <a:schemeClr val="tx1"/>
                </a:solidFill>
              </a:rPr>
              <a:t>1</a:t>
            </a:r>
            <a:r>
              <a:rPr lang="en-US" sz="1400" dirty="0">
                <a:solidFill>
                  <a:schemeClr val="tx1"/>
                </a:solidFill>
              </a:rPr>
              <a:t> Dept. of Natural Resources and Environmental Management, University of </a:t>
            </a:r>
            <a:r>
              <a:rPr lang="en-US" sz="1400" dirty="0" smtClean="0">
                <a:solidFill>
                  <a:schemeClr val="tx1"/>
                </a:solidFill>
              </a:rPr>
              <a:t>Hawaii, USA </a:t>
            </a:r>
          </a:p>
          <a:p>
            <a:r>
              <a:rPr lang="en-US" sz="1400" baseline="30000" dirty="0" smtClean="0">
                <a:solidFill>
                  <a:schemeClr val="tx1"/>
                </a:solidFill>
              </a:rPr>
              <a:t>2 </a:t>
            </a:r>
            <a:r>
              <a:rPr lang="en-US" sz="1400" dirty="0">
                <a:solidFill>
                  <a:schemeClr val="tx1"/>
                </a:solidFill>
              </a:rPr>
              <a:t>Local Initiatives for Biodiversity, Research and </a:t>
            </a:r>
            <a:r>
              <a:rPr lang="en-US" sz="1400" dirty="0" smtClean="0">
                <a:solidFill>
                  <a:schemeClr val="tx1"/>
                </a:solidFill>
              </a:rPr>
              <a:t>Development, </a:t>
            </a:r>
            <a:r>
              <a:rPr lang="en-US" sz="1400" dirty="0" err="1" smtClean="0">
                <a:solidFill>
                  <a:schemeClr val="tx1"/>
                </a:solidFill>
              </a:rPr>
              <a:t>Pokhara</a:t>
            </a:r>
            <a:r>
              <a:rPr lang="en-US" sz="1400" dirty="0" smtClean="0">
                <a:solidFill>
                  <a:schemeClr val="tx1"/>
                </a:solidFill>
              </a:rPr>
              <a:t>, Nepal</a:t>
            </a:r>
          </a:p>
          <a:p>
            <a:r>
              <a:rPr lang="en-US" sz="1400" baseline="30000" dirty="0" smtClean="0">
                <a:solidFill>
                  <a:schemeClr val="tx1"/>
                </a:solidFill>
              </a:rPr>
              <a:t>3 </a:t>
            </a:r>
            <a:r>
              <a:rPr lang="en-US" sz="1400" dirty="0" smtClean="0">
                <a:solidFill>
                  <a:schemeClr val="tx1"/>
                </a:solidFill>
              </a:rPr>
              <a:t>Institute </a:t>
            </a:r>
            <a:r>
              <a:rPr lang="en-US" sz="1400" dirty="0">
                <a:solidFill>
                  <a:schemeClr val="tx1"/>
                </a:solidFill>
              </a:rPr>
              <a:t>of Agriculture and Animal </a:t>
            </a:r>
            <a:r>
              <a:rPr lang="en-US" sz="1400" dirty="0" smtClean="0">
                <a:solidFill>
                  <a:schemeClr val="tx1"/>
                </a:solidFill>
              </a:rPr>
              <a:t>Science, Rampur, Nepal</a:t>
            </a:r>
          </a:p>
          <a:p>
            <a:r>
              <a:rPr lang="en-US" sz="1400" baseline="30000" dirty="0" smtClean="0">
                <a:solidFill>
                  <a:schemeClr val="tx1"/>
                </a:solidFill>
              </a:rPr>
              <a:t>4</a:t>
            </a:r>
            <a:r>
              <a:rPr lang="en-US" sz="1400" dirty="0" smtClean="0">
                <a:solidFill>
                  <a:schemeClr val="tx1"/>
                </a:solidFill>
              </a:rPr>
              <a:t> Orissa </a:t>
            </a:r>
            <a:r>
              <a:rPr lang="en-US" sz="1400" dirty="0">
                <a:solidFill>
                  <a:schemeClr val="tx1"/>
                </a:solidFill>
              </a:rPr>
              <a:t>University of Agriculture and Technology, Bhubaneswar, </a:t>
            </a:r>
            <a:r>
              <a:rPr lang="en-US" sz="1400" dirty="0" smtClean="0">
                <a:solidFill>
                  <a:schemeClr val="tx1"/>
                </a:solidFill>
              </a:rPr>
              <a:t>India</a:t>
            </a:r>
          </a:p>
          <a:p>
            <a:endParaRPr lang="en-US" sz="2000" baseline="30000" dirty="0">
              <a:solidFill>
                <a:schemeClr val="tx1"/>
              </a:solidFill>
            </a:endParaRPr>
          </a:p>
        </p:txBody>
      </p:sp>
      <p:sp>
        <p:nvSpPr>
          <p:cNvPr id="11" name="Slide Number Placeholder 10"/>
          <p:cNvSpPr>
            <a:spLocks noGrp="1"/>
          </p:cNvSpPr>
          <p:nvPr>
            <p:ph type="sldNum" sz="quarter" idx="12"/>
          </p:nvPr>
        </p:nvSpPr>
        <p:spPr/>
        <p:txBody>
          <a:bodyPr/>
          <a:lstStyle/>
          <a:p>
            <a:fld id="{B6F15528-21DE-4FAA-801E-634DDDAF4B2B}" type="slidenum">
              <a:rPr lang="en-US" smtClean="0"/>
              <a:pPr/>
              <a:t>1</a:t>
            </a:fld>
            <a:endParaRPr lang="en-US"/>
          </a:p>
        </p:txBody>
      </p:sp>
      <p:cxnSp>
        <p:nvCxnSpPr>
          <p:cNvPr id="12" name="Straight Connector 11"/>
          <p:cNvCxnSpPr/>
          <p:nvPr/>
        </p:nvCxnSpPr>
        <p:spPr>
          <a:xfrm>
            <a:off x="1751079" y="3235952"/>
            <a:ext cx="5716014"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UH_Seal[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38362" y="4958594"/>
            <a:ext cx="1289078" cy="1277888"/>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64547" y="4903294"/>
            <a:ext cx="1289077" cy="1289077"/>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SANREM CRSP Logo">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69443" y="4903294"/>
            <a:ext cx="1144234" cy="1342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14007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172200" cy="707886"/>
          </a:xfrm>
          <a:prstGeom prst="rect">
            <a:avLst/>
          </a:prstGeom>
          <a:noFill/>
        </p:spPr>
        <p:txBody>
          <a:bodyPr wrap="square" rtlCol="0">
            <a:spAutoFit/>
          </a:bodyPr>
          <a:lstStyle/>
          <a:p>
            <a:r>
              <a:rPr lang="en-US" sz="4000" b="1" dirty="0" smtClean="0">
                <a:solidFill>
                  <a:schemeClr val="accent3">
                    <a:lumMod val="50000"/>
                  </a:schemeClr>
                </a:solidFill>
              </a:rPr>
              <a:t>Case Study A</a:t>
            </a:r>
            <a:r>
              <a:rPr lang="en-US" sz="4000" b="1" dirty="0" smtClean="0">
                <a:solidFill>
                  <a:schemeClr val="accent3">
                    <a:lumMod val="50000"/>
                  </a:schemeClr>
                </a:solidFill>
              </a:rPr>
              <a:t>: Results</a:t>
            </a:r>
            <a:endParaRPr lang="en-US" sz="4000" b="1" dirty="0">
              <a:solidFill>
                <a:schemeClr val="accent3">
                  <a:lumMod val="50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10</a:t>
            </a:fld>
            <a:endParaRPr lang="en-US"/>
          </a:p>
        </p:txBody>
      </p:sp>
      <p:sp>
        <p:nvSpPr>
          <p:cNvPr id="4" name="TextBox 3"/>
          <p:cNvSpPr txBox="1"/>
          <p:nvPr/>
        </p:nvSpPr>
        <p:spPr>
          <a:xfrm>
            <a:off x="621632" y="1400931"/>
            <a:ext cx="7720781" cy="4724400"/>
          </a:xfrm>
          <a:prstGeom prst="rect">
            <a:avLst/>
          </a:prstGeom>
          <a:noFill/>
        </p:spPr>
        <p:txBody>
          <a:bodyPr wrap="square" rtlCol="0">
            <a:noAutofit/>
          </a:bodyPr>
          <a:lstStyle/>
          <a:p>
            <a:pPr lvl="1"/>
            <a:endParaRPr lang="en-US" sz="3200" dirty="0" smtClean="0"/>
          </a:p>
        </p:txBody>
      </p:sp>
      <p:graphicFrame>
        <p:nvGraphicFramePr>
          <p:cNvPr id="11" name="Chart 10"/>
          <p:cNvGraphicFramePr>
            <a:graphicFrameLocks/>
          </p:cNvGraphicFramePr>
          <p:nvPr>
            <p:extLst>
              <p:ext uri="{D42A27DB-BD31-4B8C-83A1-F6EECF244321}">
                <p14:modId xmlns:p14="http://schemas.microsoft.com/office/powerpoint/2010/main" val="1824206886"/>
              </p:ext>
            </p:extLst>
          </p:nvPr>
        </p:nvGraphicFramePr>
        <p:xfrm>
          <a:off x="609600" y="1635918"/>
          <a:ext cx="7732813" cy="48410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102595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172200" cy="707886"/>
          </a:xfrm>
          <a:prstGeom prst="rect">
            <a:avLst/>
          </a:prstGeom>
          <a:noFill/>
        </p:spPr>
        <p:txBody>
          <a:bodyPr wrap="square" rtlCol="0">
            <a:spAutoFit/>
          </a:bodyPr>
          <a:lstStyle/>
          <a:p>
            <a:r>
              <a:rPr lang="en-US" sz="4000" b="1" dirty="0" smtClean="0">
                <a:solidFill>
                  <a:schemeClr val="accent3">
                    <a:lumMod val="50000"/>
                  </a:schemeClr>
                </a:solidFill>
              </a:rPr>
              <a:t>Case Study A</a:t>
            </a:r>
            <a:r>
              <a:rPr lang="en-US" sz="4000" b="1" dirty="0" smtClean="0">
                <a:solidFill>
                  <a:schemeClr val="accent3">
                    <a:lumMod val="50000"/>
                  </a:schemeClr>
                </a:solidFill>
              </a:rPr>
              <a:t>: Results</a:t>
            </a:r>
            <a:endParaRPr lang="en-US" sz="4000" b="1" dirty="0">
              <a:solidFill>
                <a:schemeClr val="accent3">
                  <a:lumMod val="50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11</a:t>
            </a:fld>
            <a:endParaRPr lang="en-US"/>
          </a:p>
        </p:txBody>
      </p:sp>
      <p:sp>
        <p:nvSpPr>
          <p:cNvPr id="4" name="TextBox 3"/>
          <p:cNvSpPr txBox="1"/>
          <p:nvPr/>
        </p:nvSpPr>
        <p:spPr>
          <a:xfrm>
            <a:off x="621632" y="1400931"/>
            <a:ext cx="7720781" cy="4724400"/>
          </a:xfrm>
          <a:prstGeom prst="rect">
            <a:avLst/>
          </a:prstGeom>
          <a:noFill/>
        </p:spPr>
        <p:txBody>
          <a:bodyPr wrap="square" rtlCol="0">
            <a:noAutofit/>
          </a:bodyPr>
          <a:lstStyle/>
          <a:p>
            <a:pPr lvl="1"/>
            <a:endParaRPr lang="en-US" sz="3200" dirty="0" smtClean="0"/>
          </a:p>
        </p:txBody>
      </p:sp>
      <p:graphicFrame>
        <p:nvGraphicFramePr>
          <p:cNvPr id="10" name="Chart 9"/>
          <p:cNvGraphicFramePr>
            <a:graphicFrameLocks/>
          </p:cNvGraphicFramePr>
          <p:nvPr>
            <p:extLst>
              <p:ext uri="{D42A27DB-BD31-4B8C-83A1-F6EECF244321}">
                <p14:modId xmlns:p14="http://schemas.microsoft.com/office/powerpoint/2010/main" val="1998583568"/>
              </p:ext>
            </p:extLst>
          </p:nvPr>
        </p:nvGraphicFramePr>
        <p:xfrm>
          <a:off x="621631" y="1418104"/>
          <a:ext cx="7720781" cy="505889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332539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172200" cy="707886"/>
          </a:xfrm>
          <a:prstGeom prst="rect">
            <a:avLst/>
          </a:prstGeom>
          <a:noFill/>
        </p:spPr>
        <p:txBody>
          <a:bodyPr wrap="square" rtlCol="0">
            <a:spAutoFit/>
          </a:bodyPr>
          <a:lstStyle/>
          <a:p>
            <a:r>
              <a:rPr lang="en-US" sz="4000" b="1" dirty="0" smtClean="0">
                <a:solidFill>
                  <a:schemeClr val="accent3">
                    <a:lumMod val="50000"/>
                  </a:schemeClr>
                </a:solidFill>
              </a:rPr>
              <a:t>Case Study A: Findings</a:t>
            </a:r>
            <a:endParaRPr lang="en-US" sz="4000" b="1" dirty="0">
              <a:solidFill>
                <a:schemeClr val="accent3">
                  <a:lumMod val="50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12</a:t>
            </a:fld>
            <a:endParaRPr lang="en-US"/>
          </a:p>
        </p:txBody>
      </p:sp>
      <p:sp>
        <p:nvSpPr>
          <p:cNvPr id="4" name="TextBox 3"/>
          <p:cNvSpPr txBox="1"/>
          <p:nvPr/>
        </p:nvSpPr>
        <p:spPr>
          <a:xfrm>
            <a:off x="621632" y="1400931"/>
            <a:ext cx="7720781" cy="4724400"/>
          </a:xfrm>
          <a:prstGeom prst="rect">
            <a:avLst/>
          </a:prstGeom>
          <a:noFill/>
        </p:spPr>
        <p:txBody>
          <a:bodyPr wrap="square" rtlCol="0">
            <a:noAutofit/>
          </a:bodyPr>
          <a:lstStyle/>
          <a:p>
            <a:pPr lvl="1"/>
            <a:r>
              <a:rPr lang="en-US" sz="2400" dirty="0" smtClean="0"/>
              <a:t>Objectives </a:t>
            </a:r>
          </a:p>
          <a:p>
            <a:pPr marL="914400" lvl="1" indent="-457200">
              <a:buFont typeface="Arial" pitchFamily="34" charset="0"/>
              <a:buChar char="•"/>
            </a:pPr>
            <a:r>
              <a:rPr lang="en-US" sz="2400" dirty="0" smtClean="0"/>
              <a:t>Soil quality rated highest overall (49%), indicating shared long term point of view among scientists and farmers.</a:t>
            </a:r>
          </a:p>
          <a:p>
            <a:pPr marL="914400" lvl="1" indent="-457200">
              <a:buFont typeface="Arial" pitchFamily="34" charset="0"/>
              <a:buChar char="•"/>
            </a:pPr>
            <a:r>
              <a:rPr lang="en-US" sz="2400" dirty="0"/>
              <a:t>Labor savings rated lowest and may not motivate adoption</a:t>
            </a:r>
            <a:r>
              <a:rPr lang="en-US" sz="2400" dirty="0" smtClean="0"/>
              <a:t>.</a:t>
            </a:r>
          </a:p>
          <a:p>
            <a:pPr lvl="1"/>
            <a:r>
              <a:rPr lang="en-US" sz="2400" dirty="0" smtClean="0"/>
              <a:t>Alternatives</a:t>
            </a:r>
          </a:p>
          <a:p>
            <a:pPr marL="914400" lvl="1" indent="-457200">
              <a:buFont typeface="Arial" pitchFamily="34" charset="0"/>
              <a:buChar char="•"/>
            </a:pPr>
            <a:r>
              <a:rPr lang="en-US" sz="2400" dirty="0"/>
              <a:t>Intercropped CAPS </a:t>
            </a:r>
            <a:r>
              <a:rPr lang="en-US" sz="2400" dirty="0" smtClean="0"/>
              <a:t>preferred by all.</a:t>
            </a:r>
            <a:endParaRPr lang="en-US" sz="2400" dirty="0"/>
          </a:p>
          <a:p>
            <a:pPr marL="914400" lvl="1" indent="-457200">
              <a:buFont typeface="Arial" pitchFamily="34" charset="0"/>
              <a:buChar char="•"/>
            </a:pPr>
            <a:r>
              <a:rPr lang="en-US" sz="2400" dirty="0" smtClean="0"/>
              <a:t>Farmers in two villages preferred conventional tillage over strip tillage with regard to profit and soil quality, indicating knowledge gap.</a:t>
            </a:r>
          </a:p>
          <a:p>
            <a:pPr marL="914400" lvl="1" indent="-457200">
              <a:buFont typeface="Arial" pitchFamily="34" charset="0"/>
              <a:buChar char="•"/>
            </a:pPr>
            <a:r>
              <a:rPr lang="en-US" sz="2400" dirty="0" err="1" smtClean="0"/>
              <a:t>Khola</a:t>
            </a:r>
            <a:r>
              <a:rPr lang="en-US" sz="2400" dirty="0" smtClean="0"/>
              <a:t> </a:t>
            </a:r>
            <a:r>
              <a:rPr lang="en-US" sz="2400" dirty="0" err="1" smtClean="0"/>
              <a:t>Gaun</a:t>
            </a:r>
            <a:r>
              <a:rPr lang="en-US" sz="2400" dirty="0" smtClean="0"/>
              <a:t> farmer preferences more in line with scientists than with other farmers.</a:t>
            </a:r>
          </a:p>
        </p:txBody>
      </p:sp>
    </p:spTree>
    <p:extLst>
      <p:ext uri="{BB962C8B-B14F-4D97-AF65-F5344CB8AC3E}">
        <p14:creationId xmlns:p14="http://schemas.microsoft.com/office/powerpoint/2010/main" val="10150540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172200" cy="707886"/>
          </a:xfrm>
          <a:prstGeom prst="rect">
            <a:avLst/>
          </a:prstGeom>
          <a:noFill/>
        </p:spPr>
        <p:txBody>
          <a:bodyPr wrap="square" rtlCol="0">
            <a:spAutoFit/>
          </a:bodyPr>
          <a:lstStyle/>
          <a:p>
            <a:r>
              <a:rPr lang="en-US" sz="4000" b="1" dirty="0" smtClean="0">
                <a:solidFill>
                  <a:schemeClr val="accent3">
                    <a:lumMod val="50000"/>
                  </a:schemeClr>
                </a:solidFill>
              </a:rPr>
              <a:t>Case Study B: Study Site</a:t>
            </a:r>
            <a:endParaRPr lang="en-US" sz="4000" b="1" dirty="0">
              <a:solidFill>
                <a:schemeClr val="accent3">
                  <a:lumMod val="50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13</a:t>
            </a:fld>
            <a:endParaRPr lang="en-US"/>
          </a:p>
        </p:txBody>
      </p:sp>
      <p:sp>
        <p:nvSpPr>
          <p:cNvPr id="4" name="TextBox 3"/>
          <p:cNvSpPr txBox="1"/>
          <p:nvPr/>
        </p:nvSpPr>
        <p:spPr>
          <a:xfrm>
            <a:off x="621632" y="1400931"/>
            <a:ext cx="7720781" cy="4724400"/>
          </a:xfrm>
          <a:prstGeom prst="rect">
            <a:avLst/>
          </a:prstGeom>
          <a:noFill/>
        </p:spPr>
        <p:txBody>
          <a:bodyPr wrap="square" rtlCol="0">
            <a:noAutofit/>
          </a:bodyPr>
          <a:lstStyle/>
          <a:p>
            <a:pPr lvl="1"/>
            <a:r>
              <a:rPr lang="en-US" sz="2800" dirty="0" smtClean="0"/>
              <a:t>Conducted by Lai </a:t>
            </a:r>
            <a:r>
              <a:rPr lang="en-US" sz="2800" i="1" dirty="0" smtClean="0"/>
              <a:t>et al</a:t>
            </a:r>
            <a:r>
              <a:rPr lang="en-US" sz="2800" dirty="0" smtClean="0"/>
              <a:t>. (2011) at two sites in Odisha, India</a:t>
            </a:r>
          </a:p>
          <a:p>
            <a:pPr marL="971550" lvl="1" indent="-514350">
              <a:buFont typeface="+mj-lt"/>
              <a:buAutoNum type="arabicPeriod"/>
            </a:pPr>
            <a:r>
              <a:rPr lang="en-US" sz="2800" dirty="0" smtClean="0"/>
              <a:t>Orissa </a:t>
            </a:r>
            <a:r>
              <a:rPr lang="en-US" sz="2800" dirty="0"/>
              <a:t>University of Agriculture and </a:t>
            </a:r>
            <a:r>
              <a:rPr lang="en-US" sz="2800" dirty="0" smtClean="0"/>
              <a:t>Technology, Bhubaneswar</a:t>
            </a:r>
          </a:p>
          <a:p>
            <a:pPr marL="971550" lvl="1" indent="-514350">
              <a:buFont typeface="+mj-lt"/>
              <a:buAutoNum type="arabicPeriod"/>
            </a:pPr>
            <a:r>
              <a:rPr lang="en-US" sz="2800" dirty="0" err="1" smtClean="0"/>
              <a:t>Tentuli</a:t>
            </a:r>
            <a:r>
              <a:rPr lang="en-US" sz="2800" dirty="0" smtClean="0"/>
              <a:t> Village, near city of </a:t>
            </a:r>
            <a:r>
              <a:rPr lang="en-US" sz="2800" dirty="0" err="1" smtClean="0"/>
              <a:t>Kendujhar</a:t>
            </a:r>
            <a:r>
              <a:rPr lang="en-US" sz="2800" dirty="0" smtClean="0"/>
              <a:t>.</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5400" y="3859038"/>
            <a:ext cx="3149600" cy="236220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32422" y="3859038"/>
            <a:ext cx="3149600" cy="2362200"/>
          </a:xfrm>
          <a:prstGeom prst="rect">
            <a:avLst/>
          </a:prstGeom>
        </p:spPr>
      </p:pic>
    </p:spTree>
    <p:extLst>
      <p:ext uri="{BB962C8B-B14F-4D97-AF65-F5344CB8AC3E}">
        <p14:creationId xmlns:p14="http://schemas.microsoft.com/office/powerpoint/2010/main" val="18729931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172200" cy="707886"/>
          </a:xfrm>
          <a:prstGeom prst="rect">
            <a:avLst/>
          </a:prstGeom>
          <a:noFill/>
        </p:spPr>
        <p:txBody>
          <a:bodyPr wrap="square" rtlCol="0">
            <a:spAutoFit/>
          </a:bodyPr>
          <a:lstStyle/>
          <a:p>
            <a:r>
              <a:rPr lang="en-US" sz="4000" b="1" dirty="0" smtClean="0">
                <a:solidFill>
                  <a:schemeClr val="accent3">
                    <a:lumMod val="50000"/>
                  </a:schemeClr>
                </a:solidFill>
              </a:rPr>
              <a:t>Case Study B: Alternatives </a:t>
            </a:r>
            <a:endParaRPr lang="en-US" sz="4000" b="1" dirty="0">
              <a:solidFill>
                <a:schemeClr val="accent3">
                  <a:lumMod val="50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14</a:t>
            </a:fld>
            <a:endParaRPr lang="en-US"/>
          </a:p>
        </p:txBody>
      </p:sp>
      <p:sp>
        <p:nvSpPr>
          <p:cNvPr id="4" name="TextBox 3"/>
          <p:cNvSpPr txBox="1"/>
          <p:nvPr/>
        </p:nvSpPr>
        <p:spPr>
          <a:xfrm>
            <a:off x="621632" y="1400931"/>
            <a:ext cx="7720781" cy="4724400"/>
          </a:xfrm>
          <a:prstGeom prst="rect">
            <a:avLst/>
          </a:prstGeom>
          <a:noFill/>
        </p:spPr>
        <p:txBody>
          <a:bodyPr wrap="square" rtlCol="0">
            <a:noAutofit/>
          </a:bodyPr>
          <a:lstStyle/>
          <a:p>
            <a:pPr lvl="1"/>
            <a:endParaRPr lang="en-US" sz="3200" dirty="0" smtClean="0"/>
          </a:p>
        </p:txBody>
      </p:sp>
      <p:graphicFrame>
        <p:nvGraphicFramePr>
          <p:cNvPr id="5" name="Table 4"/>
          <p:cNvGraphicFramePr>
            <a:graphicFrameLocks noGrp="1"/>
          </p:cNvGraphicFramePr>
          <p:nvPr>
            <p:extLst>
              <p:ext uri="{D42A27DB-BD31-4B8C-83A1-F6EECF244321}">
                <p14:modId xmlns:p14="http://schemas.microsoft.com/office/powerpoint/2010/main" val="791312288"/>
              </p:ext>
            </p:extLst>
          </p:nvPr>
        </p:nvGraphicFramePr>
        <p:xfrm>
          <a:off x="711609" y="1524001"/>
          <a:ext cx="7441791" cy="4601332"/>
        </p:xfrm>
        <a:graphic>
          <a:graphicData uri="http://schemas.openxmlformats.org/drawingml/2006/table">
            <a:tbl>
              <a:tblPr firstRow="1" firstCol="1" bandRow="1">
                <a:tableStyleId>{9D7B26C5-4107-4FEC-AEDC-1716B250A1EF}</a:tableStyleId>
              </a:tblPr>
              <a:tblGrid>
                <a:gridCol w="1830196"/>
                <a:gridCol w="5611595"/>
              </a:tblGrid>
              <a:tr h="1150333">
                <a:tc>
                  <a:txBody>
                    <a:bodyPr/>
                    <a:lstStyle/>
                    <a:p>
                      <a:pPr marL="0" marR="0">
                        <a:lnSpc>
                          <a:spcPct val="115000"/>
                        </a:lnSpc>
                        <a:spcBef>
                          <a:spcPts val="0"/>
                        </a:spcBef>
                        <a:spcAft>
                          <a:spcPts val="1000"/>
                        </a:spcAft>
                      </a:pPr>
                      <a:r>
                        <a:rPr lang="en-US" sz="2800" dirty="0">
                          <a:effectLst/>
                        </a:rPr>
                        <a:t>Farmer Practice</a:t>
                      </a:r>
                      <a:endParaRPr lang="en-US" sz="2800" dirty="0">
                        <a:effectLst/>
                        <a:latin typeface="Calibri"/>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2800" b="0" dirty="0">
                          <a:effectLst/>
                        </a:rPr>
                        <a:t>Maize monocrop</a:t>
                      </a:r>
                    </a:p>
                    <a:p>
                      <a:pPr marL="0" marR="0">
                        <a:lnSpc>
                          <a:spcPct val="115000"/>
                        </a:lnSpc>
                        <a:spcBef>
                          <a:spcPts val="0"/>
                        </a:spcBef>
                        <a:spcAft>
                          <a:spcPts val="1000"/>
                        </a:spcAft>
                      </a:pPr>
                      <a:r>
                        <a:rPr lang="en-US" sz="2800" b="0" dirty="0">
                          <a:effectLst/>
                        </a:rPr>
                        <a:t>Conventional Tillage</a:t>
                      </a:r>
                      <a:endParaRPr lang="en-US" sz="2800" b="0" dirty="0">
                        <a:effectLst/>
                        <a:latin typeface="Calibri"/>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50333">
                <a:tc>
                  <a:txBody>
                    <a:bodyPr/>
                    <a:lstStyle/>
                    <a:p>
                      <a:pPr marL="0" marR="0">
                        <a:lnSpc>
                          <a:spcPct val="115000"/>
                        </a:lnSpc>
                        <a:spcBef>
                          <a:spcPts val="0"/>
                        </a:spcBef>
                        <a:spcAft>
                          <a:spcPts val="1000"/>
                        </a:spcAft>
                      </a:pPr>
                      <a:r>
                        <a:rPr lang="en-US" sz="2800">
                          <a:effectLst/>
                        </a:rPr>
                        <a:t>CAPS 1</a:t>
                      </a:r>
                      <a:endParaRPr lang="en-US" sz="2800">
                        <a:effectLst/>
                        <a:latin typeface="Calibri"/>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2800">
                          <a:effectLst/>
                        </a:rPr>
                        <a:t>Maize monocrop</a:t>
                      </a:r>
                    </a:p>
                    <a:p>
                      <a:pPr marL="0" marR="0">
                        <a:lnSpc>
                          <a:spcPct val="115000"/>
                        </a:lnSpc>
                        <a:spcBef>
                          <a:spcPts val="0"/>
                        </a:spcBef>
                        <a:spcAft>
                          <a:spcPts val="1000"/>
                        </a:spcAft>
                      </a:pPr>
                      <a:r>
                        <a:rPr lang="en-US" sz="2800">
                          <a:effectLst/>
                        </a:rPr>
                        <a:t>Minimum Tillage</a:t>
                      </a:r>
                      <a:endParaRPr lang="en-US" sz="2800">
                        <a:effectLst/>
                        <a:latin typeface="Calibri"/>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50333">
                <a:tc>
                  <a:txBody>
                    <a:bodyPr/>
                    <a:lstStyle/>
                    <a:p>
                      <a:pPr marL="0" marR="0">
                        <a:lnSpc>
                          <a:spcPct val="115000"/>
                        </a:lnSpc>
                        <a:spcBef>
                          <a:spcPts val="0"/>
                        </a:spcBef>
                        <a:spcAft>
                          <a:spcPts val="1000"/>
                        </a:spcAft>
                      </a:pPr>
                      <a:r>
                        <a:rPr lang="en-US" sz="2800">
                          <a:effectLst/>
                        </a:rPr>
                        <a:t>CAPS 2</a:t>
                      </a:r>
                      <a:endParaRPr lang="en-US" sz="2800">
                        <a:effectLst/>
                        <a:latin typeface="Calibri"/>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2800" dirty="0" smtClean="0">
                          <a:effectLst/>
                        </a:rPr>
                        <a:t>Maize/Cowpea </a:t>
                      </a:r>
                      <a:r>
                        <a:rPr lang="en-US" sz="2800" dirty="0">
                          <a:effectLst/>
                        </a:rPr>
                        <a:t>Intercrop</a:t>
                      </a:r>
                    </a:p>
                    <a:p>
                      <a:pPr marL="0" marR="0">
                        <a:lnSpc>
                          <a:spcPct val="115000"/>
                        </a:lnSpc>
                        <a:spcBef>
                          <a:spcPts val="0"/>
                        </a:spcBef>
                        <a:spcAft>
                          <a:spcPts val="1000"/>
                        </a:spcAft>
                      </a:pPr>
                      <a:r>
                        <a:rPr lang="en-US" sz="2800" dirty="0">
                          <a:effectLst/>
                        </a:rPr>
                        <a:t>Conventional Tillage</a:t>
                      </a:r>
                      <a:endParaRPr lang="en-US" sz="2800" dirty="0">
                        <a:effectLst/>
                        <a:latin typeface="Calibri"/>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50333">
                <a:tc>
                  <a:txBody>
                    <a:bodyPr/>
                    <a:lstStyle/>
                    <a:p>
                      <a:pPr marL="0" marR="0">
                        <a:lnSpc>
                          <a:spcPct val="115000"/>
                        </a:lnSpc>
                        <a:spcBef>
                          <a:spcPts val="0"/>
                        </a:spcBef>
                        <a:spcAft>
                          <a:spcPts val="1000"/>
                        </a:spcAft>
                      </a:pPr>
                      <a:r>
                        <a:rPr lang="en-US" sz="2800">
                          <a:effectLst/>
                        </a:rPr>
                        <a:t>CAPS 3</a:t>
                      </a:r>
                      <a:endParaRPr lang="en-US" sz="2800">
                        <a:effectLst/>
                        <a:latin typeface="Calibri"/>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2800" dirty="0" smtClean="0">
                          <a:effectLst/>
                        </a:rPr>
                        <a:t>Maize</a:t>
                      </a:r>
                      <a:r>
                        <a:rPr lang="en-US" sz="2800" baseline="0" dirty="0" smtClean="0">
                          <a:effectLst/>
                        </a:rPr>
                        <a:t>/</a:t>
                      </a:r>
                      <a:r>
                        <a:rPr lang="en-US" sz="2800" dirty="0" smtClean="0">
                          <a:effectLst/>
                        </a:rPr>
                        <a:t>Cowpea </a:t>
                      </a:r>
                      <a:r>
                        <a:rPr lang="en-US" sz="2800" dirty="0">
                          <a:effectLst/>
                        </a:rPr>
                        <a:t>Intercrop,</a:t>
                      </a:r>
                    </a:p>
                    <a:p>
                      <a:pPr marL="0" marR="0">
                        <a:lnSpc>
                          <a:spcPct val="115000"/>
                        </a:lnSpc>
                        <a:spcBef>
                          <a:spcPts val="0"/>
                        </a:spcBef>
                        <a:spcAft>
                          <a:spcPts val="1000"/>
                        </a:spcAft>
                      </a:pPr>
                      <a:r>
                        <a:rPr lang="en-US" sz="2800" dirty="0">
                          <a:effectLst/>
                        </a:rPr>
                        <a:t>Minimum Tillage</a:t>
                      </a:r>
                      <a:endParaRPr lang="en-US" sz="2800" dirty="0">
                        <a:effectLst/>
                        <a:latin typeface="Calibri"/>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231894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172200" cy="707886"/>
          </a:xfrm>
          <a:prstGeom prst="rect">
            <a:avLst/>
          </a:prstGeom>
          <a:noFill/>
        </p:spPr>
        <p:txBody>
          <a:bodyPr wrap="square" rtlCol="0">
            <a:spAutoFit/>
          </a:bodyPr>
          <a:lstStyle/>
          <a:p>
            <a:r>
              <a:rPr lang="en-US" sz="4000" b="1" dirty="0" smtClean="0">
                <a:solidFill>
                  <a:schemeClr val="accent3">
                    <a:lumMod val="50000"/>
                  </a:schemeClr>
                </a:solidFill>
              </a:rPr>
              <a:t>Case Study B: </a:t>
            </a:r>
            <a:r>
              <a:rPr lang="en-US" sz="4000" b="1" dirty="0" smtClean="0">
                <a:solidFill>
                  <a:schemeClr val="accent3">
                    <a:lumMod val="50000"/>
                  </a:schemeClr>
                </a:solidFill>
              </a:rPr>
              <a:t>Results </a:t>
            </a:r>
            <a:endParaRPr lang="en-US" sz="4000" b="1" dirty="0">
              <a:solidFill>
                <a:schemeClr val="accent3">
                  <a:lumMod val="50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15</a:t>
            </a:fld>
            <a:endParaRPr lang="en-US"/>
          </a:p>
        </p:txBody>
      </p:sp>
      <p:sp>
        <p:nvSpPr>
          <p:cNvPr id="4" name="TextBox 3"/>
          <p:cNvSpPr txBox="1"/>
          <p:nvPr/>
        </p:nvSpPr>
        <p:spPr>
          <a:xfrm>
            <a:off x="621632" y="1400931"/>
            <a:ext cx="7720781" cy="4724400"/>
          </a:xfrm>
          <a:prstGeom prst="rect">
            <a:avLst/>
          </a:prstGeom>
          <a:noFill/>
        </p:spPr>
        <p:txBody>
          <a:bodyPr wrap="square" rtlCol="0">
            <a:noAutofit/>
          </a:bodyPr>
          <a:lstStyle/>
          <a:p>
            <a:pPr lvl="1"/>
            <a:endParaRPr lang="en-US" sz="3200" dirty="0" smtClean="0"/>
          </a:p>
        </p:txBody>
      </p:sp>
      <p:graphicFrame>
        <p:nvGraphicFramePr>
          <p:cNvPr id="3" name="Table 2"/>
          <p:cNvGraphicFramePr>
            <a:graphicFrameLocks noGrp="1"/>
          </p:cNvGraphicFramePr>
          <p:nvPr>
            <p:extLst>
              <p:ext uri="{D42A27DB-BD31-4B8C-83A1-F6EECF244321}">
                <p14:modId xmlns:p14="http://schemas.microsoft.com/office/powerpoint/2010/main" val="919085406"/>
              </p:ext>
            </p:extLst>
          </p:nvPr>
        </p:nvGraphicFramePr>
        <p:xfrm>
          <a:off x="990599" y="1752600"/>
          <a:ext cx="6248400" cy="2205990"/>
        </p:xfrm>
        <a:graphic>
          <a:graphicData uri="http://schemas.openxmlformats.org/drawingml/2006/table">
            <a:tbl>
              <a:tblPr>
                <a:tableStyleId>{073A0DAA-6AF3-43AB-8588-CEC1D06C72B9}</a:tableStyleId>
              </a:tblPr>
              <a:tblGrid>
                <a:gridCol w="2971801"/>
                <a:gridCol w="1600200"/>
                <a:gridCol w="1676399"/>
              </a:tblGrid>
              <a:tr h="430530">
                <a:tc>
                  <a:txBody>
                    <a:bodyPr/>
                    <a:lstStyle/>
                    <a:p>
                      <a:pPr algn="l" fontAlgn="b"/>
                      <a:endParaRPr lang="en-US" sz="2400" b="0" i="0" u="none" strike="noStrike" dirty="0">
                        <a:solidFill>
                          <a:srgbClr val="000000"/>
                        </a:solidFill>
                        <a:effectLst/>
                        <a:latin typeface="Calibri"/>
                      </a:endParaRPr>
                    </a:p>
                  </a:txBody>
                  <a:tcPr marL="9525" marR="9525" marT="9525" marB="0" anchor="b"/>
                </a:tc>
                <a:tc>
                  <a:txBody>
                    <a:bodyPr/>
                    <a:lstStyle/>
                    <a:p>
                      <a:pPr algn="l" fontAlgn="b"/>
                      <a:r>
                        <a:rPr lang="en-US" sz="2400" u="none" strike="noStrike">
                          <a:effectLst/>
                        </a:rPr>
                        <a:t>Tentuli</a:t>
                      </a:r>
                      <a:endParaRPr lang="en-US" sz="2400" b="1" i="0" u="none" strike="noStrike">
                        <a:solidFill>
                          <a:srgbClr val="000000"/>
                        </a:solidFill>
                        <a:effectLst/>
                        <a:latin typeface="Calibri"/>
                      </a:endParaRPr>
                    </a:p>
                  </a:txBody>
                  <a:tcPr marL="9525" marR="9525" marT="9525" marB="0" anchor="b"/>
                </a:tc>
                <a:tc>
                  <a:txBody>
                    <a:bodyPr/>
                    <a:lstStyle/>
                    <a:p>
                      <a:pPr algn="l" fontAlgn="b"/>
                      <a:r>
                        <a:rPr lang="en-US" sz="2400" u="none" strike="noStrike" dirty="0">
                          <a:effectLst/>
                        </a:rPr>
                        <a:t>OUAT</a:t>
                      </a:r>
                      <a:endParaRPr lang="en-US" sz="2400" b="1" i="0" u="none" strike="noStrike" dirty="0">
                        <a:solidFill>
                          <a:srgbClr val="000000"/>
                        </a:solidFill>
                        <a:effectLst/>
                        <a:latin typeface="Calibri"/>
                      </a:endParaRPr>
                    </a:p>
                  </a:txBody>
                  <a:tcPr marL="9525" marR="9525" marT="9525" marB="0" anchor="b"/>
                </a:tc>
              </a:tr>
              <a:tr h="483870">
                <a:tc>
                  <a:txBody>
                    <a:bodyPr/>
                    <a:lstStyle/>
                    <a:p>
                      <a:pPr algn="l" fontAlgn="b"/>
                      <a:r>
                        <a:rPr lang="en-US" sz="2400" u="none" strike="noStrike">
                          <a:effectLst/>
                        </a:rPr>
                        <a:t>Profit</a:t>
                      </a:r>
                      <a:endParaRPr lang="en-US" sz="2400" b="1" i="0" u="none" strike="noStrike">
                        <a:solidFill>
                          <a:srgbClr val="000000"/>
                        </a:solidFill>
                        <a:effectLst/>
                        <a:latin typeface="Calibri"/>
                      </a:endParaRPr>
                    </a:p>
                  </a:txBody>
                  <a:tcPr marL="9525" marR="9525" marT="9525" marB="0" anchor="b"/>
                </a:tc>
                <a:tc>
                  <a:txBody>
                    <a:bodyPr/>
                    <a:lstStyle/>
                    <a:p>
                      <a:pPr algn="r" fontAlgn="b"/>
                      <a:r>
                        <a:rPr lang="en-US" sz="2400" u="none" strike="noStrike">
                          <a:effectLst/>
                        </a:rPr>
                        <a:t>0.274</a:t>
                      </a:r>
                      <a:endParaRPr lang="en-US" sz="2400" b="0" i="0" u="none" strike="noStrike">
                        <a:solidFill>
                          <a:srgbClr val="000000"/>
                        </a:solidFill>
                        <a:effectLst/>
                        <a:latin typeface="Calibri"/>
                      </a:endParaRPr>
                    </a:p>
                  </a:txBody>
                  <a:tcPr marL="9525" marR="9525" marT="9525" marB="0" anchor="b"/>
                </a:tc>
                <a:tc>
                  <a:txBody>
                    <a:bodyPr/>
                    <a:lstStyle/>
                    <a:p>
                      <a:pPr algn="r" fontAlgn="b"/>
                      <a:r>
                        <a:rPr lang="en-US" sz="2400" u="none" strike="noStrike">
                          <a:effectLst/>
                        </a:rPr>
                        <a:t>0.356</a:t>
                      </a:r>
                      <a:endParaRPr lang="en-US" sz="2400" b="0" i="0" u="none" strike="noStrike">
                        <a:solidFill>
                          <a:srgbClr val="000000"/>
                        </a:solidFill>
                        <a:effectLst/>
                        <a:latin typeface="Calibri"/>
                      </a:endParaRPr>
                    </a:p>
                  </a:txBody>
                  <a:tcPr marL="9525" marR="9525" marT="9525" marB="0" anchor="b"/>
                </a:tc>
              </a:tr>
              <a:tr h="430530">
                <a:tc>
                  <a:txBody>
                    <a:bodyPr/>
                    <a:lstStyle/>
                    <a:p>
                      <a:pPr algn="l" fontAlgn="b"/>
                      <a:r>
                        <a:rPr lang="en-US" sz="2400" u="none" strike="noStrike">
                          <a:effectLst/>
                        </a:rPr>
                        <a:t>Labor Saving</a:t>
                      </a:r>
                      <a:endParaRPr lang="en-US" sz="2400" b="1" i="0" u="none" strike="noStrike">
                        <a:solidFill>
                          <a:srgbClr val="000000"/>
                        </a:solidFill>
                        <a:effectLst/>
                        <a:latin typeface="Calibri"/>
                      </a:endParaRPr>
                    </a:p>
                  </a:txBody>
                  <a:tcPr marL="9525" marR="9525" marT="9525" marB="0" anchor="b"/>
                </a:tc>
                <a:tc>
                  <a:txBody>
                    <a:bodyPr/>
                    <a:lstStyle/>
                    <a:p>
                      <a:pPr algn="r" fontAlgn="b"/>
                      <a:r>
                        <a:rPr lang="en-US" sz="2400" u="none" strike="noStrike" dirty="0">
                          <a:effectLst/>
                        </a:rPr>
                        <a:t>0.184</a:t>
                      </a:r>
                      <a:endParaRPr lang="en-US" sz="2400" b="0" i="0" u="none" strike="noStrike" dirty="0">
                        <a:solidFill>
                          <a:srgbClr val="000000"/>
                        </a:solidFill>
                        <a:effectLst/>
                        <a:latin typeface="Calibri"/>
                      </a:endParaRPr>
                    </a:p>
                  </a:txBody>
                  <a:tcPr marL="9525" marR="9525" marT="9525" marB="0" anchor="b"/>
                </a:tc>
                <a:tc>
                  <a:txBody>
                    <a:bodyPr/>
                    <a:lstStyle/>
                    <a:p>
                      <a:pPr algn="r" fontAlgn="b"/>
                      <a:r>
                        <a:rPr lang="en-US" sz="2400" u="none" strike="noStrike">
                          <a:effectLst/>
                        </a:rPr>
                        <a:t>0.128</a:t>
                      </a:r>
                      <a:endParaRPr lang="en-US" sz="2400" b="0" i="0" u="none" strike="noStrike">
                        <a:solidFill>
                          <a:srgbClr val="000000"/>
                        </a:solidFill>
                        <a:effectLst/>
                        <a:latin typeface="Calibri"/>
                      </a:endParaRPr>
                    </a:p>
                  </a:txBody>
                  <a:tcPr marL="9525" marR="9525" marT="9525" marB="0" anchor="b"/>
                </a:tc>
              </a:tr>
              <a:tr h="430530">
                <a:tc>
                  <a:txBody>
                    <a:bodyPr/>
                    <a:lstStyle/>
                    <a:p>
                      <a:pPr algn="l" fontAlgn="b"/>
                      <a:r>
                        <a:rPr lang="en-US" sz="2400" u="none" strike="noStrike">
                          <a:effectLst/>
                        </a:rPr>
                        <a:t>Yield</a:t>
                      </a:r>
                      <a:endParaRPr lang="en-US" sz="2400" b="1" i="0" u="none" strike="noStrike">
                        <a:solidFill>
                          <a:srgbClr val="000000"/>
                        </a:solidFill>
                        <a:effectLst/>
                        <a:latin typeface="Calibri"/>
                      </a:endParaRPr>
                    </a:p>
                  </a:txBody>
                  <a:tcPr marL="9525" marR="9525" marT="9525" marB="0" anchor="b"/>
                </a:tc>
                <a:tc>
                  <a:txBody>
                    <a:bodyPr/>
                    <a:lstStyle/>
                    <a:p>
                      <a:pPr algn="r" fontAlgn="b"/>
                      <a:r>
                        <a:rPr lang="en-US" sz="2400" u="none" strike="noStrike">
                          <a:effectLst/>
                        </a:rPr>
                        <a:t>0.329</a:t>
                      </a:r>
                      <a:endParaRPr lang="en-US" sz="2400" b="0" i="0" u="none" strike="noStrike">
                        <a:solidFill>
                          <a:srgbClr val="000000"/>
                        </a:solidFill>
                        <a:effectLst/>
                        <a:latin typeface="Calibri"/>
                      </a:endParaRPr>
                    </a:p>
                  </a:txBody>
                  <a:tcPr marL="9525" marR="9525" marT="9525" marB="0" anchor="b"/>
                </a:tc>
                <a:tc>
                  <a:txBody>
                    <a:bodyPr/>
                    <a:lstStyle/>
                    <a:p>
                      <a:pPr algn="r" fontAlgn="b"/>
                      <a:r>
                        <a:rPr lang="en-US" sz="2400" u="none" strike="noStrike">
                          <a:effectLst/>
                        </a:rPr>
                        <a:t>0.245</a:t>
                      </a:r>
                      <a:endParaRPr lang="en-US" sz="2400" b="0" i="0" u="none" strike="noStrike">
                        <a:solidFill>
                          <a:srgbClr val="000000"/>
                        </a:solidFill>
                        <a:effectLst/>
                        <a:latin typeface="Calibri"/>
                      </a:endParaRPr>
                    </a:p>
                  </a:txBody>
                  <a:tcPr marL="9525" marR="9525" marT="9525" marB="0" anchor="b"/>
                </a:tc>
              </a:tr>
              <a:tr h="430530">
                <a:tc>
                  <a:txBody>
                    <a:bodyPr/>
                    <a:lstStyle/>
                    <a:p>
                      <a:pPr algn="l" fontAlgn="b"/>
                      <a:r>
                        <a:rPr lang="en-US" sz="2400" u="none" strike="noStrike" dirty="0">
                          <a:effectLst/>
                        </a:rPr>
                        <a:t>Soil Quality</a:t>
                      </a:r>
                      <a:endParaRPr lang="en-US" sz="2400" b="1" i="0" u="none" strike="noStrike" dirty="0">
                        <a:solidFill>
                          <a:srgbClr val="000000"/>
                        </a:solidFill>
                        <a:effectLst/>
                        <a:latin typeface="Calibri"/>
                      </a:endParaRPr>
                    </a:p>
                  </a:txBody>
                  <a:tcPr marL="9525" marR="9525" marT="9525" marB="0" anchor="b"/>
                </a:tc>
                <a:tc>
                  <a:txBody>
                    <a:bodyPr/>
                    <a:lstStyle/>
                    <a:p>
                      <a:pPr algn="r" fontAlgn="b"/>
                      <a:r>
                        <a:rPr lang="en-US" sz="2400" u="none" strike="noStrike">
                          <a:effectLst/>
                        </a:rPr>
                        <a:t>0.213</a:t>
                      </a:r>
                      <a:endParaRPr lang="en-US" sz="2400" b="0" i="0" u="none" strike="noStrike">
                        <a:solidFill>
                          <a:srgbClr val="000000"/>
                        </a:solidFill>
                        <a:effectLst/>
                        <a:latin typeface="Calibri"/>
                      </a:endParaRPr>
                    </a:p>
                  </a:txBody>
                  <a:tcPr marL="9525" marR="9525" marT="9525" marB="0" anchor="b"/>
                </a:tc>
                <a:tc>
                  <a:txBody>
                    <a:bodyPr/>
                    <a:lstStyle/>
                    <a:p>
                      <a:pPr algn="r" fontAlgn="b"/>
                      <a:r>
                        <a:rPr lang="en-US" sz="2400" u="none" strike="noStrike" dirty="0">
                          <a:effectLst/>
                        </a:rPr>
                        <a:t>0.271</a:t>
                      </a:r>
                      <a:endParaRPr lang="en-US" sz="2400" b="0" i="0" u="none" strike="noStrike" dirty="0">
                        <a:solidFill>
                          <a:srgbClr val="000000"/>
                        </a:solidFill>
                        <a:effectLst/>
                        <a:latin typeface="Calibri"/>
                      </a:endParaRPr>
                    </a:p>
                  </a:txBody>
                  <a:tcPr marL="9525" marR="9525" marT="9525" marB="0" anchor="b"/>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785195077"/>
              </p:ext>
            </p:extLst>
          </p:nvPr>
        </p:nvGraphicFramePr>
        <p:xfrm>
          <a:off x="990600" y="4114800"/>
          <a:ext cx="6248401" cy="2133600"/>
        </p:xfrm>
        <a:graphic>
          <a:graphicData uri="http://schemas.openxmlformats.org/drawingml/2006/table">
            <a:tbl>
              <a:tblPr>
                <a:tableStyleId>{073A0DAA-6AF3-43AB-8588-CEC1D06C72B9}</a:tableStyleId>
              </a:tblPr>
              <a:tblGrid>
                <a:gridCol w="2957061"/>
                <a:gridCol w="1645670"/>
                <a:gridCol w="1645670"/>
              </a:tblGrid>
              <a:tr h="426720">
                <a:tc>
                  <a:txBody>
                    <a:bodyPr/>
                    <a:lstStyle/>
                    <a:p>
                      <a:pPr algn="l" fontAlgn="b"/>
                      <a:r>
                        <a:rPr lang="en-US" sz="2400" u="none" strike="noStrike">
                          <a:effectLst/>
                        </a:rPr>
                        <a:t>Improved Income</a:t>
                      </a:r>
                      <a:endParaRPr lang="en-US" sz="2400" b="1" i="0" u="none" strike="noStrike">
                        <a:solidFill>
                          <a:srgbClr val="000000"/>
                        </a:solidFill>
                        <a:effectLst/>
                        <a:latin typeface="Calibri"/>
                      </a:endParaRPr>
                    </a:p>
                  </a:txBody>
                  <a:tcPr marL="9525" marR="9525" marT="9525" marB="0" anchor="b"/>
                </a:tc>
                <a:tc>
                  <a:txBody>
                    <a:bodyPr/>
                    <a:lstStyle/>
                    <a:p>
                      <a:pPr algn="l" fontAlgn="b"/>
                      <a:r>
                        <a:rPr lang="en-US" sz="2400" u="none" strike="noStrike">
                          <a:effectLst/>
                        </a:rPr>
                        <a:t>Tentuli</a:t>
                      </a:r>
                      <a:endParaRPr lang="en-US" sz="2400" b="1" i="0" u="none" strike="noStrike">
                        <a:solidFill>
                          <a:srgbClr val="000000"/>
                        </a:solidFill>
                        <a:effectLst/>
                        <a:latin typeface="Calibri"/>
                      </a:endParaRPr>
                    </a:p>
                  </a:txBody>
                  <a:tcPr marL="9525" marR="9525" marT="9525" marB="0" anchor="b"/>
                </a:tc>
                <a:tc>
                  <a:txBody>
                    <a:bodyPr/>
                    <a:lstStyle/>
                    <a:p>
                      <a:pPr algn="l" fontAlgn="b"/>
                      <a:r>
                        <a:rPr lang="en-US" sz="2400" u="none" strike="noStrike" dirty="0">
                          <a:effectLst/>
                        </a:rPr>
                        <a:t>OUAT</a:t>
                      </a:r>
                      <a:endParaRPr lang="en-US" sz="2400" b="1" i="0" u="none" strike="noStrike" dirty="0">
                        <a:solidFill>
                          <a:srgbClr val="000000"/>
                        </a:solidFill>
                        <a:effectLst/>
                        <a:latin typeface="Calibri"/>
                      </a:endParaRPr>
                    </a:p>
                  </a:txBody>
                  <a:tcPr marL="9525" marR="9525" marT="9525" marB="0" anchor="b"/>
                </a:tc>
              </a:tr>
              <a:tr h="426720">
                <a:tc>
                  <a:txBody>
                    <a:bodyPr/>
                    <a:lstStyle/>
                    <a:p>
                      <a:pPr algn="l" fontAlgn="b"/>
                      <a:r>
                        <a:rPr lang="en-US" sz="2400" u="none" strike="noStrike">
                          <a:effectLst/>
                        </a:rPr>
                        <a:t>T1</a:t>
                      </a:r>
                      <a:endParaRPr lang="en-US" sz="2400" b="1" i="0" u="none" strike="noStrike">
                        <a:solidFill>
                          <a:srgbClr val="000000"/>
                        </a:solidFill>
                        <a:effectLst/>
                        <a:latin typeface="Calibri"/>
                      </a:endParaRPr>
                    </a:p>
                  </a:txBody>
                  <a:tcPr marL="9525" marR="9525" marT="9525" marB="0" anchor="b"/>
                </a:tc>
                <a:tc>
                  <a:txBody>
                    <a:bodyPr/>
                    <a:lstStyle/>
                    <a:p>
                      <a:pPr algn="r" fontAlgn="b"/>
                      <a:r>
                        <a:rPr lang="en-US" sz="2400" u="none" strike="noStrike">
                          <a:effectLst/>
                        </a:rPr>
                        <a:t>0.141</a:t>
                      </a:r>
                      <a:endParaRPr lang="en-US" sz="2400" b="0" i="0" u="none" strike="noStrike">
                        <a:solidFill>
                          <a:srgbClr val="000000"/>
                        </a:solidFill>
                        <a:effectLst/>
                        <a:latin typeface="Calibri"/>
                      </a:endParaRPr>
                    </a:p>
                  </a:txBody>
                  <a:tcPr marL="9525" marR="9525" marT="9525" marB="0" anchor="b"/>
                </a:tc>
                <a:tc>
                  <a:txBody>
                    <a:bodyPr/>
                    <a:lstStyle/>
                    <a:p>
                      <a:pPr algn="r" fontAlgn="b"/>
                      <a:r>
                        <a:rPr lang="en-US" sz="2400" u="none" strike="noStrike">
                          <a:effectLst/>
                        </a:rPr>
                        <a:t>0.103</a:t>
                      </a:r>
                      <a:endParaRPr lang="en-US" sz="2400" b="0" i="0" u="none" strike="noStrike">
                        <a:solidFill>
                          <a:srgbClr val="000000"/>
                        </a:solidFill>
                        <a:effectLst/>
                        <a:latin typeface="Calibri"/>
                      </a:endParaRPr>
                    </a:p>
                  </a:txBody>
                  <a:tcPr marL="9525" marR="9525" marT="9525" marB="0" anchor="b"/>
                </a:tc>
              </a:tr>
              <a:tr h="426720">
                <a:tc>
                  <a:txBody>
                    <a:bodyPr/>
                    <a:lstStyle/>
                    <a:p>
                      <a:pPr algn="l" fontAlgn="b"/>
                      <a:r>
                        <a:rPr lang="en-US" sz="2400" u="none" strike="noStrike">
                          <a:effectLst/>
                        </a:rPr>
                        <a:t>T2</a:t>
                      </a:r>
                      <a:endParaRPr lang="en-US" sz="2400" b="1" i="0" u="none" strike="noStrike">
                        <a:solidFill>
                          <a:srgbClr val="000000"/>
                        </a:solidFill>
                        <a:effectLst/>
                        <a:latin typeface="Calibri"/>
                      </a:endParaRPr>
                    </a:p>
                  </a:txBody>
                  <a:tcPr marL="9525" marR="9525" marT="9525" marB="0" anchor="b"/>
                </a:tc>
                <a:tc>
                  <a:txBody>
                    <a:bodyPr/>
                    <a:lstStyle/>
                    <a:p>
                      <a:pPr algn="r" fontAlgn="b"/>
                      <a:r>
                        <a:rPr lang="en-US" sz="2400" u="none" strike="noStrike">
                          <a:effectLst/>
                        </a:rPr>
                        <a:t>0.147</a:t>
                      </a:r>
                      <a:endParaRPr lang="en-US" sz="2400" b="0" i="0" u="none" strike="noStrike">
                        <a:solidFill>
                          <a:srgbClr val="000000"/>
                        </a:solidFill>
                        <a:effectLst/>
                        <a:latin typeface="Calibri"/>
                      </a:endParaRPr>
                    </a:p>
                  </a:txBody>
                  <a:tcPr marL="9525" marR="9525" marT="9525" marB="0" anchor="b"/>
                </a:tc>
                <a:tc>
                  <a:txBody>
                    <a:bodyPr/>
                    <a:lstStyle/>
                    <a:p>
                      <a:pPr algn="r" fontAlgn="b"/>
                      <a:r>
                        <a:rPr lang="en-US" sz="2400" u="none" strike="noStrike">
                          <a:effectLst/>
                        </a:rPr>
                        <a:t>0.175</a:t>
                      </a:r>
                      <a:endParaRPr lang="en-US" sz="2400" b="0" i="0" u="none" strike="noStrike">
                        <a:solidFill>
                          <a:srgbClr val="000000"/>
                        </a:solidFill>
                        <a:effectLst/>
                        <a:latin typeface="Calibri"/>
                      </a:endParaRPr>
                    </a:p>
                  </a:txBody>
                  <a:tcPr marL="9525" marR="9525" marT="9525" marB="0" anchor="b"/>
                </a:tc>
              </a:tr>
              <a:tr h="426720">
                <a:tc>
                  <a:txBody>
                    <a:bodyPr/>
                    <a:lstStyle/>
                    <a:p>
                      <a:pPr algn="l" fontAlgn="b"/>
                      <a:r>
                        <a:rPr lang="en-US" sz="2400" u="none" strike="noStrike">
                          <a:effectLst/>
                        </a:rPr>
                        <a:t>T3</a:t>
                      </a:r>
                      <a:endParaRPr lang="en-US" sz="2400" b="1" i="0" u="none" strike="noStrike">
                        <a:solidFill>
                          <a:srgbClr val="000000"/>
                        </a:solidFill>
                        <a:effectLst/>
                        <a:latin typeface="Calibri"/>
                      </a:endParaRPr>
                    </a:p>
                  </a:txBody>
                  <a:tcPr marL="9525" marR="9525" marT="9525" marB="0" anchor="b"/>
                </a:tc>
                <a:tc>
                  <a:txBody>
                    <a:bodyPr/>
                    <a:lstStyle/>
                    <a:p>
                      <a:pPr algn="r" fontAlgn="b"/>
                      <a:r>
                        <a:rPr lang="en-US" sz="2400" u="none" strike="noStrike">
                          <a:effectLst/>
                        </a:rPr>
                        <a:t>0.366</a:t>
                      </a:r>
                      <a:endParaRPr lang="en-US" sz="2400" b="0" i="0" u="none" strike="noStrike">
                        <a:solidFill>
                          <a:srgbClr val="000000"/>
                        </a:solidFill>
                        <a:effectLst/>
                        <a:latin typeface="Calibri"/>
                      </a:endParaRPr>
                    </a:p>
                  </a:txBody>
                  <a:tcPr marL="9525" marR="9525" marT="9525" marB="0" anchor="b"/>
                </a:tc>
                <a:tc>
                  <a:txBody>
                    <a:bodyPr/>
                    <a:lstStyle/>
                    <a:p>
                      <a:pPr algn="r" fontAlgn="b"/>
                      <a:r>
                        <a:rPr lang="en-US" sz="2400" u="none" strike="noStrike">
                          <a:effectLst/>
                        </a:rPr>
                        <a:t>0.25</a:t>
                      </a:r>
                      <a:endParaRPr lang="en-US" sz="2400" b="0" i="0" u="none" strike="noStrike">
                        <a:solidFill>
                          <a:srgbClr val="000000"/>
                        </a:solidFill>
                        <a:effectLst/>
                        <a:latin typeface="Calibri"/>
                      </a:endParaRPr>
                    </a:p>
                  </a:txBody>
                  <a:tcPr marL="9525" marR="9525" marT="9525" marB="0" anchor="b"/>
                </a:tc>
              </a:tr>
              <a:tr h="426720">
                <a:tc>
                  <a:txBody>
                    <a:bodyPr/>
                    <a:lstStyle/>
                    <a:p>
                      <a:pPr algn="l" fontAlgn="b"/>
                      <a:r>
                        <a:rPr lang="en-US" sz="2400" u="none" strike="noStrike" dirty="0">
                          <a:effectLst/>
                        </a:rPr>
                        <a:t>T4</a:t>
                      </a:r>
                      <a:endParaRPr lang="en-US" sz="2400" b="1" i="0" u="none" strike="noStrike" dirty="0">
                        <a:solidFill>
                          <a:srgbClr val="000000"/>
                        </a:solidFill>
                        <a:effectLst/>
                        <a:latin typeface="Calibri"/>
                      </a:endParaRPr>
                    </a:p>
                  </a:txBody>
                  <a:tcPr marL="9525" marR="9525" marT="9525" marB="0" anchor="b"/>
                </a:tc>
                <a:tc>
                  <a:txBody>
                    <a:bodyPr/>
                    <a:lstStyle/>
                    <a:p>
                      <a:pPr algn="r" fontAlgn="b"/>
                      <a:r>
                        <a:rPr lang="en-US" sz="2400" u="none" strike="noStrike" dirty="0">
                          <a:effectLst/>
                        </a:rPr>
                        <a:t>0.347</a:t>
                      </a:r>
                      <a:endParaRPr lang="en-US" sz="2400" b="0" i="0" u="none" strike="noStrike" dirty="0">
                        <a:solidFill>
                          <a:srgbClr val="000000"/>
                        </a:solidFill>
                        <a:effectLst/>
                        <a:latin typeface="Calibri"/>
                      </a:endParaRPr>
                    </a:p>
                  </a:txBody>
                  <a:tcPr marL="9525" marR="9525" marT="9525" marB="0" anchor="b"/>
                </a:tc>
                <a:tc>
                  <a:txBody>
                    <a:bodyPr/>
                    <a:lstStyle/>
                    <a:p>
                      <a:pPr algn="r" fontAlgn="b"/>
                      <a:r>
                        <a:rPr lang="en-US" sz="2400" u="none" strike="noStrike" dirty="0">
                          <a:effectLst/>
                        </a:rPr>
                        <a:t>0.472</a:t>
                      </a:r>
                      <a:endParaRPr lang="en-US" sz="24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3320929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172200" cy="707886"/>
          </a:xfrm>
          <a:prstGeom prst="rect">
            <a:avLst/>
          </a:prstGeom>
          <a:noFill/>
        </p:spPr>
        <p:txBody>
          <a:bodyPr wrap="square" rtlCol="0">
            <a:spAutoFit/>
          </a:bodyPr>
          <a:lstStyle/>
          <a:p>
            <a:r>
              <a:rPr lang="en-US" sz="4000" b="1" dirty="0" smtClean="0">
                <a:solidFill>
                  <a:schemeClr val="accent3">
                    <a:lumMod val="50000"/>
                  </a:schemeClr>
                </a:solidFill>
              </a:rPr>
              <a:t>Case Study B: Findings</a:t>
            </a:r>
            <a:endParaRPr lang="en-US" sz="4000" b="1" dirty="0">
              <a:solidFill>
                <a:schemeClr val="accent3">
                  <a:lumMod val="50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16</a:t>
            </a:fld>
            <a:endParaRPr lang="en-US"/>
          </a:p>
        </p:txBody>
      </p:sp>
      <p:sp>
        <p:nvSpPr>
          <p:cNvPr id="4" name="TextBox 3"/>
          <p:cNvSpPr txBox="1"/>
          <p:nvPr/>
        </p:nvSpPr>
        <p:spPr>
          <a:xfrm>
            <a:off x="621632" y="1400931"/>
            <a:ext cx="7720781" cy="4724400"/>
          </a:xfrm>
          <a:prstGeom prst="rect">
            <a:avLst/>
          </a:prstGeom>
          <a:noFill/>
        </p:spPr>
        <p:txBody>
          <a:bodyPr wrap="square" rtlCol="0">
            <a:noAutofit/>
          </a:bodyPr>
          <a:lstStyle/>
          <a:p>
            <a:pPr lvl="1"/>
            <a:r>
              <a:rPr lang="en-US" sz="2400" dirty="0" smtClean="0"/>
              <a:t>Objectives </a:t>
            </a:r>
          </a:p>
          <a:p>
            <a:pPr marL="914400" lvl="1" indent="-457200">
              <a:buFont typeface="Arial" pitchFamily="34" charset="0"/>
              <a:buChar char="•"/>
            </a:pPr>
            <a:r>
              <a:rPr lang="en-US" sz="2400" dirty="0" smtClean="0"/>
              <a:t>Yield rated highest in villages (33%), profit rated highest by scientists (36%), indicating difference of perception in farmer needs.</a:t>
            </a:r>
          </a:p>
          <a:p>
            <a:pPr marL="914400" lvl="1" indent="-457200">
              <a:buFont typeface="Arial" pitchFamily="34" charset="0"/>
              <a:buChar char="•"/>
            </a:pPr>
            <a:r>
              <a:rPr lang="en-US" sz="2400" dirty="0" smtClean="0"/>
              <a:t>Profit rated second in villages (27%), soil quality rated third (21%) suggesting short-term perspective among farmers.</a:t>
            </a:r>
          </a:p>
          <a:p>
            <a:pPr marL="914400" lvl="1" indent="-457200">
              <a:buFont typeface="Arial" pitchFamily="34" charset="0"/>
              <a:buChar char="•"/>
            </a:pPr>
            <a:r>
              <a:rPr lang="en-US" sz="2400" dirty="0"/>
              <a:t>Labor savings rated lowest and may not motivate adoption</a:t>
            </a:r>
            <a:r>
              <a:rPr lang="en-US" sz="2400" dirty="0" smtClean="0"/>
              <a:t>.</a:t>
            </a:r>
          </a:p>
          <a:p>
            <a:pPr lvl="1"/>
            <a:r>
              <a:rPr lang="en-US" sz="2400" dirty="0" smtClean="0"/>
              <a:t>Alternatives</a:t>
            </a:r>
          </a:p>
          <a:p>
            <a:pPr marL="914400" lvl="1" indent="-457200">
              <a:buFont typeface="Arial" pitchFamily="34" charset="0"/>
              <a:buChar char="•"/>
            </a:pPr>
            <a:r>
              <a:rPr lang="en-US" sz="2400" dirty="0" smtClean="0"/>
              <a:t>Intercropped CAPS preferred by all.</a:t>
            </a:r>
          </a:p>
          <a:p>
            <a:pPr marL="914400" lvl="1" indent="-457200">
              <a:buFont typeface="Arial" pitchFamily="34" charset="0"/>
              <a:buChar char="•"/>
            </a:pPr>
            <a:r>
              <a:rPr lang="en-US" sz="2400" dirty="0" smtClean="0"/>
              <a:t>Farmers value conventional tillage (37%) over strip tillage (35%), scientists highly prefer strip tillage (47%) indicating knowledge gap.</a:t>
            </a:r>
          </a:p>
        </p:txBody>
      </p:sp>
    </p:spTree>
    <p:extLst>
      <p:ext uri="{BB962C8B-B14F-4D97-AF65-F5344CB8AC3E}">
        <p14:creationId xmlns:p14="http://schemas.microsoft.com/office/powerpoint/2010/main" val="35614681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172200" cy="707886"/>
          </a:xfrm>
          <a:prstGeom prst="rect">
            <a:avLst/>
          </a:prstGeom>
          <a:noFill/>
        </p:spPr>
        <p:txBody>
          <a:bodyPr wrap="square" rtlCol="0">
            <a:spAutoFit/>
          </a:bodyPr>
          <a:lstStyle/>
          <a:p>
            <a:r>
              <a:rPr lang="en-US" sz="4000" b="1" dirty="0" smtClean="0">
                <a:solidFill>
                  <a:schemeClr val="accent3">
                    <a:lumMod val="50000"/>
                  </a:schemeClr>
                </a:solidFill>
              </a:rPr>
              <a:t>Conclusions</a:t>
            </a:r>
            <a:endParaRPr lang="en-US" sz="4000" b="1" dirty="0">
              <a:solidFill>
                <a:schemeClr val="accent3">
                  <a:lumMod val="50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17</a:t>
            </a:fld>
            <a:endParaRPr lang="en-US"/>
          </a:p>
        </p:txBody>
      </p:sp>
      <p:sp>
        <p:nvSpPr>
          <p:cNvPr id="4" name="TextBox 3"/>
          <p:cNvSpPr txBox="1"/>
          <p:nvPr/>
        </p:nvSpPr>
        <p:spPr>
          <a:xfrm>
            <a:off x="621632" y="1400931"/>
            <a:ext cx="7720781" cy="4724400"/>
          </a:xfrm>
          <a:prstGeom prst="rect">
            <a:avLst/>
          </a:prstGeom>
          <a:noFill/>
        </p:spPr>
        <p:txBody>
          <a:bodyPr wrap="square" rtlCol="0">
            <a:noAutofit/>
          </a:bodyPr>
          <a:lstStyle/>
          <a:p>
            <a:pPr marL="457200" indent="-457200">
              <a:buFont typeface="+mj-lt"/>
              <a:buAutoNum type="arabicPeriod"/>
            </a:pPr>
            <a:r>
              <a:rPr lang="en-US" sz="2400" dirty="0" smtClean="0"/>
              <a:t>The use of AHP enabled researchers to:</a:t>
            </a:r>
          </a:p>
          <a:p>
            <a:pPr marL="800100" lvl="1" indent="-342900">
              <a:buFont typeface="Arial" pitchFamily="34" charset="0"/>
              <a:buChar char="•"/>
            </a:pPr>
            <a:r>
              <a:rPr lang="en-US" sz="2400" dirty="0" smtClean="0"/>
              <a:t>Determine that the long-term objective of soil quality was preferred in Nepal while short-term objectives of yield and profit were preferred in India</a:t>
            </a:r>
          </a:p>
          <a:p>
            <a:pPr marL="800100" lvl="1" indent="-342900">
              <a:buFont typeface="Arial" pitchFamily="34" charset="0"/>
              <a:buChar char="•"/>
            </a:pPr>
            <a:r>
              <a:rPr lang="en-US" sz="2400" dirty="0" smtClean="0"/>
              <a:t>Discover that labor </a:t>
            </a:r>
            <a:r>
              <a:rPr lang="en-US" sz="2400" dirty="0"/>
              <a:t>savings </a:t>
            </a:r>
            <a:r>
              <a:rPr lang="en-US" sz="2400" dirty="0" smtClean="0"/>
              <a:t>may </a:t>
            </a:r>
            <a:r>
              <a:rPr lang="en-US" sz="2400" dirty="0"/>
              <a:t>not motivate </a:t>
            </a:r>
            <a:r>
              <a:rPr lang="en-US" sz="2400" dirty="0" smtClean="0"/>
              <a:t>adoption</a:t>
            </a:r>
          </a:p>
          <a:p>
            <a:pPr marL="800100" lvl="1" indent="-342900">
              <a:buFont typeface="Arial" pitchFamily="34" charset="0"/>
              <a:buChar char="•"/>
            </a:pPr>
            <a:r>
              <a:rPr lang="en-US" sz="2400" dirty="0" smtClean="0"/>
              <a:t>Identify where extension services might be working best (Kola Guan)</a:t>
            </a:r>
          </a:p>
          <a:p>
            <a:pPr marL="800100" lvl="1" indent="-342900">
              <a:buFont typeface="Arial" pitchFamily="34" charset="0"/>
              <a:buChar char="•"/>
            </a:pPr>
            <a:r>
              <a:rPr lang="en-US" sz="2400" dirty="0" smtClean="0"/>
              <a:t>Reveal a clear, unanimous preference for adoption of new production systems and legume intercropping</a:t>
            </a:r>
          </a:p>
          <a:p>
            <a:pPr marL="800100" lvl="1" indent="-342900">
              <a:buFont typeface="Arial" pitchFamily="34" charset="0"/>
              <a:buChar char="•"/>
            </a:pPr>
            <a:r>
              <a:rPr lang="en-US" sz="2400" dirty="0" smtClean="0"/>
              <a:t>Determine that knowledge gaps regarding the effectiveness of minimum tillage exist in both study areas.</a:t>
            </a:r>
          </a:p>
        </p:txBody>
      </p:sp>
    </p:spTree>
    <p:extLst>
      <p:ext uri="{BB962C8B-B14F-4D97-AF65-F5344CB8AC3E}">
        <p14:creationId xmlns:p14="http://schemas.microsoft.com/office/powerpoint/2010/main" val="26869981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172200" cy="707886"/>
          </a:xfrm>
          <a:prstGeom prst="rect">
            <a:avLst/>
          </a:prstGeom>
          <a:noFill/>
        </p:spPr>
        <p:txBody>
          <a:bodyPr wrap="square" rtlCol="0">
            <a:spAutoFit/>
          </a:bodyPr>
          <a:lstStyle/>
          <a:p>
            <a:r>
              <a:rPr lang="en-US" sz="4000" b="1" dirty="0" smtClean="0">
                <a:solidFill>
                  <a:schemeClr val="accent3">
                    <a:lumMod val="50000"/>
                  </a:schemeClr>
                </a:solidFill>
              </a:rPr>
              <a:t>Conclusions</a:t>
            </a:r>
            <a:endParaRPr lang="en-US" sz="4000" b="1" dirty="0">
              <a:solidFill>
                <a:schemeClr val="accent3">
                  <a:lumMod val="50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18</a:t>
            </a:fld>
            <a:endParaRPr lang="en-US"/>
          </a:p>
        </p:txBody>
      </p:sp>
      <p:sp>
        <p:nvSpPr>
          <p:cNvPr id="4" name="TextBox 3"/>
          <p:cNvSpPr txBox="1"/>
          <p:nvPr/>
        </p:nvSpPr>
        <p:spPr>
          <a:xfrm>
            <a:off x="621632" y="1400931"/>
            <a:ext cx="7720781" cy="4724400"/>
          </a:xfrm>
          <a:prstGeom prst="rect">
            <a:avLst/>
          </a:prstGeom>
          <a:noFill/>
        </p:spPr>
        <p:txBody>
          <a:bodyPr wrap="square" rtlCol="0">
            <a:noAutofit/>
          </a:bodyPr>
          <a:lstStyle/>
          <a:p>
            <a:r>
              <a:rPr lang="en-US" sz="2400" dirty="0" smtClean="0"/>
              <a:t>2. AHP provided useful data that may be </a:t>
            </a:r>
          </a:p>
          <a:p>
            <a:pPr marL="800100" lvl="1" indent="-342900">
              <a:buFont typeface="Arial" pitchFamily="34" charset="0"/>
              <a:buChar char="•"/>
            </a:pPr>
            <a:r>
              <a:rPr lang="en-US" sz="2400" dirty="0" smtClean="0"/>
              <a:t>Compared across time periods to evaluate project or extension effectiveness</a:t>
            </a:r>
          </a:p>
          <a:p>
            <a:pPr marL="800100" lvl="1" indent="-342900">
              <a:buFont typeface="Arial" pitchFamily="34" charset="0"/>
              <a:buChar char="•"/>
            </a:pPr>
            <a:r>
              <a:rPr lang="en-US" sz="2400" dirty="0" smtClean="0"/>
              <a:t>Combined with trial plot results to determine which CAPS are most likely to be adopted</a:t>
            </a:r>
          </a:p>
          <a:p>
            <a:pPr marL="800100" lvl="1" indent="-342900">
              <a:buFont typeface="Arial" pitchFamily="34" charset="0"/>
              <a:buChar char="•"/>
            </a:pPr>
            <a:r>
              <a:rPr lang="en-US" sz="2400" dirty="0" smtClean="0"/>
              <a:t>Used to re-align training and research efforts.</a:t>
            </a:r>
            <a:endParaRPr lang="en-US" sz="2400" dirty="0"/>
          </a:p>
          <a:p>
            <a:pPr marL="800100" lvl="1" indent="-342900">
              <a:buFont typeface="Arial" pitchFamily="34" charset="0"/>
              <a:buChar char="•"/>
            </a:pPr>
            <a:endParaRPr lang="en-US" sz="2400" dirty="0" smtClean="0"/>
          </a:p>
          <a:p>
            <a:pPr lvl="1"/>
            <a:r>
              <a:rPr lang="en-US" sz="2400" dirty="0" smtClean="0"/>
              <a:t>AHP </a:t>
            </a:r>
            <a:r>
              <a:rPr lang="en-US" sz="2400" dirty="0"/>
              <a:t>can provide valuable insight where quantitative agriculture information is scarce and complex decision-making is required. </a:t>
            </a:r>
            <a:r>
              <a:rPr lang="en-US" sz="2400" dirty="0" smtClean="0"/>
              <a:t>For this reason, it is an excellent candidate for use in conservation agriculture adoption efforts.</a:t>
            </a:r>
          </a:p>
        </p:txBody>
      </p:sp>
    </p:spTree>
    <p:extLst>
      <p:ext uri="{BB962C8B-B14F-4D97-AF65-F5344CB8AC3E}">
        <p14:creationId xmlns:p14="http://schemas.microsoft.com/office/powerpoint/2010/main" val="34586205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172200" cy="707886"/>
          </a:xfrm>
          <a:prstGeom prst="rect">
            <a:avLst/>
          </a:prstGeom>
          <a:noFill/>
        </p:spPr>
        <p:txBody>
          <a:bodyPr wrap="square" rtlCol="0">
            <a:spAutoFit/>
          </a:bodyPr>
          <a:lstStyle/>
          <a:p>
            <a:r>
              <a:rPr lang="en-US" sz="4000" b="1" dirty="0" smtClean="0">
                <a:solidFill>
                  <a:schemeClr val="accent3">
                    <a:lumMod val="50000"/>
                  </a:schemeClr>
                </a:solidFill>
              </a:rPr>
              <a:t>References</a:t>
            </a:r>
            <a:endParaRPr lang="en-US" sz="4000" b="1" dirty="0">
              <a:solidFill>
                <a:schemeClr val="accent3">
                  <a:lumMod val="50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19</a:t>
            </a:fld>
            <a:endParaRPr lang="en-US"/>
          </a:p>
        </p:txBody>
      </p:sp>
      <p:sp>
        <p:nvSpPr>
          <p:cNvPr id="4" name="TextBox 3"/>
          <p:cNvSpPr txBox="1"/>
          <p:nvPr/>
        </p:nvSpPr>
        <p:spPr>
          <a:xfrm>
            <a:off x="621632" y="1400931"/>
            <a:ext cx="7720781" cy="4724400"/>
          </a:xfrm>
          <a:prstGeom prst="rect">
            <a:avLst/>
          </a:prstGeom>
          <a:noFill/>
        </p:spPr>
        <p:txBody>
          <a:bodyPr wrap="square" rtlCol="0">
            <a:noAutofit/>
          </a:bodyPr>
          <a:lstStyle/>
          <a:p>
            <a:endParaRPr lang="en-US" dirty="0" smtClean="0"/>
          </a:p>
          <a:p>
            <a:r>
              <a:rPr lang="en-US" dirty="0"/>
              <a:t>Lai, C., Chan-</a:t>
            </a:r>
            <a:r>
              <a:rPr lang="en-US" dirty="0" err="1"/>
              <a:t>Halbrendt</a:t>
            </a:r>
            <a:r>
              <a:rPr lang="en-US" dirty="0"/>
              <a:t> C., </a:t>
            </a:r>
            <a:r>
              <a:rPr lang="en-US" dirty="0" err="1"/>
              <a:t>Halbrendt</a:t>
            </a:r>
            <a:r>
              <a:rPr lang="en-US" dirty="0"/>
              <a:t>, J., </a:t>
            </a:r>
            <a:r>
              <a:rPr lang="en-US" dirty="0" err="1"/>
              <a:t>Naik</a:t>
            </a:r>
            <a:r>
              <a:rPr lang="en-US" dirty="0"/>
              <a:t> D. and Ray, C. </a:t>
            </a:r>
            <a:r>
              <a:rPr lang="en-US" dirty="0" smtClean="0"/>
              <a:t>2011. </a:t>
            </a:r>
            <a:r>
              <a:rPr lang="en-US" dirty="0"/>
              <a:t>“Farmers Preference of Conservation Agricultural Practices in </a:t>
            </a:r>
            <a:r>
              <a:rPr lang="en-US" dirty="0" err="1"/>
              <a:t>Kendujhar</a:t>
            </a:r>
            <a:r>
              <a:rPr lang="en-US" dirty="0"/>
              <a:t>, Odisha Using Analytical Hierarchy Process.” Published in the proceedings of the Second International Conservation Agriculture Workshop and Conference in Southeast Asia: Phnom Penh, Cambodia, 04-07 July 2011</a:t>
            </a:r>
            <a:r>
              <a:rPr lang="en-US" dirty="0" smtClean="0"/>
              <a:t>.</a:t>
            </a:r>
            <a:endParaRPr lang="en-US" dirty="0"/>
          </a:p>
          <a:p>
            <a:endParaRPr lang="en-US" dirty="0" smtClean="0"/>
          </a:p>
          <a:p>
            <a:r>
              <a:rPr lang="en-US" dirty="0" smtClean="0"/>
              <a:t>Reed</a:t>
            </a:r>
            <a:r>
              <a:rPr lang="en-US" dirty="0"/>
              <a:t>, B.F, Chan-</a:t>
            </a:r>
            <a:r>
              <a:rPr lang="en-US" dirty="0" err="1"/>
              <a:t>Halbrendt</a:t>
            </a:r>
            <a:r>
              <a:rPr lang="en-US" dirty="0"/>
              <a:t>, C., </a:t>
            </a:r>
            <a:r>
              <a:rPr lang="en-US" dirty="0" err="1"/>
              <a:t>Tamang</a:t>
            </a:r>
            <a:r>
              <a:rPr lang="en-US" dirty="0"/>
              <a:t>, B.B. and </a:t>
            </a:r>
            <a:r>
              <a:rPr lang="en-US" dirty="0" err="1"/>
              <a:t>Chaudhary</a:t>
            </a:r>
            <a:r>
              <a:rPr lang="en-US" dirty="0"/>
              <a:t>, N. 2012.</a:t>
            </a:r>
            <a:r>
              <a:rPr lang="en-US" i="1" dirty="0"/>
              <a:t> “</a:t>
            </a:r>
            <a:r>
              <a:rPr lang="en-US" dirty="0"/>
              <a:t>Analysis of conservation agriculture preferences for researchers, extension agents and tribal farmers in Nepal using Analytical Hierarchy Process.” Unpublished Results</a:t>
            </a:r>
            <a:r>
              <a:rPr lang="en-US" dirty="0" smtClean="0"/>
              <a:t>.</a:t>
            </a:r>
          </a:p>
          <a:p>
            <a:endParaRPr lang="en-US" sz="1600" dirty="0"/>
          </a:p>
          <a:p>
            <a:r>
              <a:rPr lang="en-US" dirty="0" err="1"/>
              <a:t>Saaty</a:t>
            </a:r>
            <a:r>
              <a:rPr lang="en-US" dirty="0"/>
              <a:t>, T.L., 2008. </a:t>
            </a:r>
            <a:r>
              <a:rPr lang="en-US" dirty="0" smtClean="0"/>
              <a:t>“Decision </a:t>
            </a:r>
            <a:r>
              <a:rPr lang="en-US" dirty="0"/>
              <a:t>making with the analytic hierarchy process</a:t>
            </a:r>
            <a:r>
              <a:rPr lang="en-US" dirty="0" smtClean="0"/>
              <a:t>.” </a:t>
            </a:r>
            <a:r>
              <a:rPr lang="en-US" i="1" dirty="0"/>
              <a:t>Int. J. Services Sciences</a:t>
            </a:r>
            <a:r>
              <a:rPr lang="en-US" dirty="0"/>
              <a:t> 1(1), 83-98.</a:t>
            </a:r>
          </a:p>
          <a:p>
            <a:endParaRPr lang="en-US" sz="1600" dirty="0"/>
          </a:p>
        </p:txBody>
      </p:sp>
    </p:spTree>
    <p:extLst>
      <p:ext uri="{BB962C8B-B14F-4D97-AF65-F5344CB8AC3E}">
        <p14:creationId xmlns:p14="http://schemas.microsoft.com/office/powerpoint/2010/main" val="6650986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4419600" cy="707886"/>
          </a:xfrm>
          <a:prstGeom prst="rect">
            <a:avLst/>
          </a:prstGeom>
          <a:noFill/>
        </p:spPr>
        <p:txBody>
          <a:bodyPr wrap="square" rtlCol="0">
            <a:spAutoFit/>
          </a:bodyPr>
          <a:lstStyle/>
          <a:p>
            <a:r>
              <a:rPr lang="en-US" sz="4000" b="1" dirty="0" smtClean="0">
                <a:solidFill>
                  <a:schemeClr val="accent3">
                    <a:lumMod val="50000"/>
                  </a:schemeClr>
                </a:solidFill>
              </a:rPr>
              <a:t>Introduction</a:t>
            </a:r>
            <a:endParaRPr lang="en-US" sz="4000" b="1" dirty="0">
              <a:solidFill>
                <a:schemeClr val="accent3">
                  <a:lumMod val="50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2</a:t>
            </a:fld>
            <a:endParaRPr lang="en-US"/>
          </a:p>
        </p:txBody>
      </p:sp>
      <p:sp>
        <p:nvSpPr>
          <p:cNvPr id="4" name="TextBox 3"/>
          <p:cNvSpPr txBox="1"/>
          <p:nvPr/>
        </p:nvSpPr>
        <p:spPr>
          <a:xfrm>
            <a:off x="609600" y="1524000"/>
            <a:ext cx="7822789" cy="4724400"/>
          </a:xfrm>
          <a:prstGeom prst="rect">
            <a:avLst/>
          </a:prstGeom>
          <a:noFill/>
        </p:spPr>
        <p:txBody>
          <a:bodyPr wrap="square" rtlCol="0">
            <a:noAutofit/>
          </a:bodyPr>
          <a:lstStyle/>
          <a:p>
            <a:r>
              <a:rPr lang="en-US" sz="2600" dirty="0" smtClean="0"/>
              <a:t>Analytical Hierarchy Process (AHP) </a:t>
            </a:r>
            <a:r>
              <a:rPr lang="en-US" sz="2600" dirty="0"/>
              <a:t>is a multi-criteria decision-making </a:t>
            </a:r>
            <a:r>
              <a:rPr lang="en-US" sz="2600" dirty="0" smtClean="0"/>
              <a:t>tool  that  breaks down difficult and complex problems into simple pairwise comparisons (</a:t>
            </a:r>
            <a:r>
              <a:rPr lang="en-US" sz="2600" dirty="0" err="1" smtClean="0"/>
              <a:t>Saaty</a:t>
            </a:r>
            <a:r>
              <a:rPr lang="en-US" sz="2600" dirty="0" smtClean="0"/>
              <a:t>, 2008).</a:t>
            </a:r>
          </a:p>
          <a:p>
            <a:pPr marL="457200" indent="-457200">
              <a:buFont typeface="Arial" pitchFamily="34" charset="0"/>
              <a:buChar char="•"/>
            </a:pPr>
            <a:r>
              <a:rPr lang="en-US" sz="2600" dirty="0" smtClean="0"/>
              <a:t>Useful for group situations</a:t>
            </a:r>
          </a:p>
          <a:p>
            <a:pPr marL="457200" indent="-457200">
              <a:buFont typeface="Arial" pitchFamily="34" charset="0"/>
              <a:buChar char="•"/>
            </a:pPr>
            <a:r>
              <a:rPr lang="en-US" sz="2600" dirty="0" smtClean="0"/>
              <a:t>Takes into account conflicting viewpoints and strength of preferences</a:t>
            </a:r>
          </a:p>
          <a:p>
            <a:pPr marL="457200" indent="-457200">
              <a:buFont typeface="Arial" pitchFamily="34" charset="0"/>
              <a:buChar char="•"/>
            </a:pPr>
            <a:r>
              <a:rPr lang="en-US" sz="2600" dirty="0" smtClean="0"/>
              <a:t>Fosters conciliation and consensus</a:t>
            </a:r>
          </a:p>
          <a:p>
            <a:pPr marL="457200" indent="-457200">
              <a:buFont typeface="Arial" pitchFamily="34" charset="0"/>
              <a:buChar char="•"/>
            </a:pPr>
            <a:r>
              <a:rPr lang="en-US" sz="2600" dirty="0" smtClean="0"/>
              <a:t>Objectively measures qualitative value judgments</a:t>
            </a:r>
          </a:p>
          <a:p>
            <a:endParaRPr lang="en-US" sz="2600" dirty="0"/>
          </a:p>
          <a:p>
            <a:r>
              <a:rPr lang="en-US" sz="2600" dirty="0" smtClean="0"/>
              <a:t>For these reasons, it is  increasingly being used in the field of technology transfer.</a:t>
            </a:r>
            <a:endParaRPr lang="en-US" sz="2600" dirty="0"/>
          </a:p>
          <a:p>
            <a:pPr marL="457200" indent="-457200">
              <a:buFont typeface="Arial" pitchFamily="34" charset="0"/>
              <a:buChar char="•"/>
            </a:pPr>
            <a:endParaRPr lang="en-US" sz="2600" dirty="0" smtClean="0"/>
          </a:p>
        </p:txBody>
      </p:sp>
    </p:spTree>
    <p:extLst>
      <p:ext uri="{BB962C8B-B14F-4D97-AF65-F5344CB8AC3E}">
        <p14:creationId xmlns:p14="http://schemas.microsoft.com/office/powerpoint/2010/main" val="6689434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4419600" cy="707886"/>
          </a:xfrm>
          <a:prstGeom prst="rect">
            <a:avLst/>
          </a:prstGeom>
          <a:noFill/>
        </p:spPr>
        <p:txBody>
          <a:bodyPr wrap="square" rtlCol="0">
            <a:spAutoFit/>
          </a:bodyPr>
          <a:lstStyle/>
          <a:p>
            <a:r>
              <a:rPr lang="en-US" sz="4000" b="1" dirty="0" smtClean="0">
                <a:solidFill>
                  <a:schemeClr val="accent3">
                    <a:lumMod val="50000"/>
                  </a:schemeClr>
                </a:solidFill>
              </a:rPr>
              <a:t>Objectives</a:t>
            </a:r>
            <a:endParaRPr lang="en-US" sz="4000" b="1" dirty="0">
              <a:solidFill>
                <a:schemeClr val="accent3">
                  <a:lumMod val="50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3</a:t>
            </a:fld>
            <a:endParaRPr lang="en-US"/>
          </a:p>
        </p:txBody>
      </p:sp>
      <p:sp>
        <p:nvSpPr>
          <p:cNvPr id="4" name="TextBox 3"/>
          <p:cNvSpPr txBox="1"/>
          <p:nvPr/>
        </p:nvSpPr>
        <p:spPr>
          <a:xfrm>
            <a:off x="703588" y="1155994"/>
            <a:ext cx="7720781" cy="5474128"/>
          </a:xfrm>
          <a:prstGeom prst="rect">
            <a:avLst/>
          </a:prstGeom>
          <a:noFill/>
        </p:spPr>
        <p:txBody>
          <a:bodyPr wrap="square" rtlCol="0">
            <a:noAutofit/>
          </a:bodyPr>
          <a:lstStyle/>
          <a:p>
            <a:pPr lvl="1"/>
            <a:endParaRPr lang="en-US" sz="2800" dirty="0" smtClean="0"/>
          </a:p>
          <a:p>
            <a:pPr marL="971550" lvl="1" indent="-514350">
              <a:buAutoNum type="arabicPeriod"/>
            </a:pPr>
            <a:r>
              <a:rPr lang="en-US" sz="2800" dirty="0" smtClean="0"/>
              <a:t>Using recent case studies from Nepal and India, demonstrate </a:t>
            </a:r>
            <a:r>
              <a:rPr lang="en-US" sz="2800" dirty="0"/>
              <a:t>how AHP can </a:t>
            </a:r>
            <a:r>
              <a:rPr lang="en-US" sz="2800" dirty="0" smtClean="0"/>
              <a:t>support the adoption of conservation agriculture production systems(CAPS) by:</a:t>
            </a:r>
          </a:p>
          <a:p>
            <a:pPr marL="1428750" lvl="2" indent="-514350">
              <a:buFont typeface="Arial" pitchFamily="34" charset="0"/>
              <a:buChar char="•"/>
            </a:pPr>
            <a:r>
              <a:rPr lang="en-US" sz="2800" dirty="0" smtClean="0"/>
              <a:t>Determining farmers and scientist preferences</a:t>
            </a:r>
          </a:p>
          <a:p>
            <a:pPr marL="1428750" lvl="2" indent="-514350">
              <a:buFont typeface="Arial" pitchFamily="34" charset="0"/>
              <a:buChar char="•"/>
            </a:pPr>
            <a:r>
              <a:rPr lang="en-US" sz="2800" dirty="0" smtClean="0"/>
              <a:t>Identifying </a:t>
            </a:r>
            <a:r>
              <a:rPr lang="en-US" sz="2800" dirty="0"/>
              <a:t>knowledge </a:t>
            </a:r>
            <a:r>
              <a:rPr lang="en-US" sz="2800" dirty="0" smtClean="0"/>
              <a:t>gaps.</a:t>
            </a:r>
          </a:p>
          <a:p>
            <a:pPr marL="1428750" lvl="2" indent="-514350">
              <a:buFont typeface="Arial" pitchFamily="34" charset="0"/>
              <a:buChar char="•"/>
            </a:pPr>
            <a:endParaRPr lang="en-US" sz="2800" dirty="0" smtClean="0"/>
          </a:p>
          <a:p>
            <a:pPr marL="971550" lvl="1" indent="-514350">
              <a:buFont typeface="+mj-lt"/>
              <a:buAutoNum type="arabicPeriod"/>
            </a:pPr>
            <a:r>
              <a:rPr lang="en-US" sz="2800" dirty="0" smtClean="0"/>
              <a:t>Identify other uses for AHP results.</a:t>
            </a:r>
          </a:p>
          <a:p>
            <a:pPr marL="457200" indent="-457200">
              <a:buFont typeface="Arial" pitchFamily="34" charset="0"/>
              <a:buChar char="•"/>
            </a:pPr>
            <a:endParaRPr lang="en-US" sz="2800" dirty="0" smtClean="0"/>
          </a:p>
        </p:txBody>
      </p:sp>
    </p:spTree>
    <p:extLst>
      <p:ext uri="{BB962C8B-B14F-4D97-AF65-F5344CB8AC3E}">
        <p14:creationId xmlns:p14="http://schemas.microsoft.com/office/powerpoint/2010/main" val="42300922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4419600" cy="707886"/>
          </a:xfrm>
          <a:prstGeom prst="rect">
            <a:avLst/>
          </a:prstGeom>
          <a:noFill/>
        </p:spPr>
        <p:txBody>
          <a:bodyPr wrap="square" rtlCol="0">
            <a:spAutoFit/>
          </a:bodyPr>
          <a:lstStyle/>
          <a:p>
            <a:r>
              <a:rPr lang="en-US" sz="4000" b="1" dirty="0" smtClean="0">
                <a:solidFill>
                  <a:schemeClr val="accent3">
                    <a:lumMod val="50000"/>
                  </a:schemeClr>
                </a:solidFill>
              </a:rPr>
              <a:t>CAPS</a:t>
            </a:r>
            <a:endParaRPr lang="en-US" sz="4000" b="1" dirty="0">
              <a:solidFill>
                <a:schemeClr val="accent3">
                  <a:lumMod val="50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4</a:t>
            </a:fld>
            <a:endParaRPr lang="en-US"/>
          </a:p>
        </p:txBody>
      </p:sp>
      <p:sp>
        <p:nvSpPr>
          <p:cNvPr id="4" name="TextBox 3"/>
          <p:cNvSpPr txBox="1"/>
          <p:nvPr/>
        </p:nvSpPr>
        <p:spPr>
          <a:xfrm>
            <a:off x="609600" y="1143000"/>
            <a:ext cx="7720781" cy="4724400"/>
          </a:xfrm>
          <a:prstGeom prst="rect">
            <a:avLst/>
          </a:prstGeom>
          <a:noFill/>
        </p:spPr>
        <p:txBody>
          <a:bodyPr wrap="square" rtlCol="0">
            <a:noAutofit/>
          </a:bodyPr>
          <a:lstStyle/>
          <a:p>
            <a:pPr marL="971550" lvl="1" indent="-514350">
              <a:buFont typeface="+mj-lt"/>
              <a:buAutoNum type="arabicPeriod"/>
            </a:pPr>
            <a:endParaRPr lang="en-US" sz="3200" dirty="0" smtClean="0"/>
          </a:p>
          <a:p>
            <a:r>
              <a:rPr lang="en-US" sz="3200" dirty="0" smtClean="0"/>
              <a:t>CAPS  integrate traditional farming methods with CA practices to:</a:t>
            </a:r>
          </a:p>
          <a:p>
            <a:pPr marL="457200" indent="-457200">
              <a:buFont typeface="Arial" pitchFamily="34" charset="0"/>
              <a:buChar char="•"/>
            </a:pPr>
            <a:r>
              <a:rPr lang="en-US" sz="3200" dirty="0" smtClean="0"/>
              <a:t>encourage adoption</a:t>
            </a:r>
          </a:p>
          <a:p>
            <a:pPr marL="457200" indent="-457200">
              <a:buFont typeface="Arial" pitchFamily="34" charset="0"/>
              <a:buChar char="•"/>
            </a:pPr>
            <a:r>
              <a:rPr lang="en-US" sz="3200" dirty="0" smtClean="0"/>
              <a:t>increase </a:t>
            </a:r>
            <a:r>
              <a:rPr lang="en-US" sz="3200" dirty="0"/>
              <a:t>long-term soil </a:t>
            </a:r>
            <a:r>
              <a:rPr lang="en-US" sz="3200" dirty="0" smtClean="0"/>
              <a:t>productivity</a:t>
            </a:r>
          </a:p>
          <a:p>
            <a:pPr marL="457200" indent="-457200">
              <a:buFont typeface="Arial" pitchFamily="34" charset="0"/>
              <a:buChar char="•"/>
            </a:pPr>
            <a:r>
              <a:rPr lang="en-US" sz="3200" dirty="0" smtClean="0"/>
              <a:t>improve </a:t>
            </a:r>
            <a:r>
              <a:rPr lang="en-US" sz="3200" dirty="0"/>
              <a:t>smallholder livelihoods.  </a:t>
            </a:r>
            <a:endParaRPr lang="en-US" sz="3200" dirty="0" smtClean="0"/>
          </a:p>
          <a:p>
            <a:pPr marL="457200" indent="-457200">
              <a:buFont typeface="Arial" pitchFamily="34" charset="0"/>
              <a:buChar char="•"/>
            </a:pPr>
            <a:endParaRPr lang="en-US" sz="3200" dirty="0"/>
          </a:p>
          <a:p>
            <a:r>
              <a:rPr lang="en-US" sz="3200" dirty="0" smtClean="0"/>
              <a:t>Each </a:t>
            </a:r>
            <a:r>
              <a:rPr lang="en-US" sz="3200" dirty="0"/>
              <a:t>CAPS consists of one or more </a:t>
            </a:r>
            <a:r>
              <a:rPr lang="en-US" sz="3200" dirty="0" smtClean="0"/>
              <a:t>practices: </a:t>
            </a:r>
            <a:r>
              <a:rPr lang="en-US" sz="3200" dirty="0"/>
              <a:t>year-round soil cover, minimal tillage or crop rotation (SANREM CRSP, 2012)</a:t>
            </a:r>
            <a:endParaRPr lang="en-US" sz="3200" dirty="0" smtClean="0"/>
          </a:p>
        </p:txBody>
      </p:sp>
    </p:spTree>
    <p:extLst>
      <p:ext uri="{BB962C8B-B14F-4D97-AF65-F5344CB8AC3E}">
        <p14:creationId xmlns:p14="http://schemas.microsoft.com/office/powerpoint/2010/main" val="8338090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172200" cy="707886"/>
          </a:xfrm>
          <a:prstGeom prst="rect">
            <a:avLst/>
          </a:prstGeom>
          <a:noFill/>
        </p:spPr>
        <p:txBody>
          <a:bodyPr wrap="square" rtlCol="0">
            <a:spAutoFit/>
          </a:bodyPr>
          <a:lstStyle/>
          <a:p>
            <a:r>
              <a:rPr lang="en-US" sz="4000" b="1" dirty="0" smtClean="0">
                <a:solidFill>
                  <a:schemeClr val="accent3">
                    <a:lumMod val="50000"/>
                  </a:schemeClr>
                </a:solidFill>
              </a:rPr>
              <a:t>Case Study Methods</a:t>
            </a:r>
            <a:endParaRPr lang="en-US" sz="4000" b="1" dirty="0">
              <a:solidFill>
                <a:schemeClr val="accent3">
                  <a:lumMod val="50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5</a:t>
            </a:fld>
            <a:endParaRPr lang="en-US"/>
          </a:p>
        </p:txBody>
      </p:sp>
      <p:sp>
        <p:nvSpPr>
          <p:cNvPr id="4" name="TextBox 3"/>
          <p:cNvSpPr txBox="1"/>
          <p:nvPr/>
        </p:nvSpPr>
        <p:spPr>
          <a:xfrm>
            <a:off x="621632" y="1600200"/>
            <a:ext cx="7720781" cy="4724400"/>
          </a:xfrm>
          <a:prstGeom prst="rect">
            <a:avLst/>
          </a:prstGeom>
          <a:noFill/>
        </p:spPr>
        <p:txBody>
          <a:bodyPr wrap="square" rtlCol="0">
            <a:noAutofit/>
          </a:bodyPr>
          <a:lstStyle/>
          <a:p>
            <a:pPr marL="971550" lvl="1" indent="-514350">
              <a:buFont typeface="+mj-lt"/>
              <a:buAutoNum type="arabicPeriod"/>
            </a:pPr>
            <a:r>
              <a:rPr lang="en-US" sz="3200" dirty="0" smtClean="0"/>
              <a:t>Identify the elements: goal, objectives and alternatives.</a:t>
            </a:r>
          </a:p>
          <a:p>
            <a:pPr marL="971550" lvl="1" indent="-514350">
              <a:buFont typeface="+mj-lt"/>
              <a:buAutoNum type="arabicPeriod"/>
            </a:pPr>
            <a:r>
              <a:rPr lang="en-US" sz="3200" dirty="0" smtClean="0"/>
              <a:t>Construct a decision hierarchy.</a:t>
            </a:r>
          </a:p>
          <a:p>
            <a:pPr marL="971550" lvl="1" indent="-514350">
              <a:buFont typeface="+mj-lt"/>
              <a:buAutoNum type="arabicPeriod"/>
            </a:pPr>
            <a:r>
              <a:rPr lang="en-US" sz="3200" dirty="0" smtClean="0"/>
              <a:t>Make pairwise comparisons of each element of the hierarchy with each other element on its level, and in the level(s) above it.</a:t>
            </a:r>
          </a:p>
          <a:p>
            <a:pPr marL="971550" lvl="1" indent="-514350">
              <a:buFont typeface="+mj-lt"/>
              <a:buAutoNum type="arabicPeriod"/>
            </a:pPr>
            <a:r>
              <a:rPr lang="en-US" sz="3200" dirty="0" smtClean="0"/>
              <a:t>Analyze data: Expert Choice.</a:t>
            </a:r>
          </a:p>
        </p:txBody>
      </p:sp>
    </p:spTree>
    <p:extLst>
      <p:ext uri="{BB962C8B-B14F-4D97-AF65-F5344CB8AC3E}">
        <p14:creationId xmlns:p14="http://schemas.microsoft.com/office/powerpoint/2010/main" val="41500212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172200" cy="707886"/>
          </a:xfrm>
          <a:prstGeom prst="rect">
            <a:avLst/>
          </a:prstGeom>
          <a:noFill/>
        </p:spPr>
        <p:txBody>
          <a:bodyPr wrap="square" rtlCol="0">
            <a:spAutoFit/>
          </a:bodyPr>
          <a:lstStyle/>
          <a:p>
            <a:r>
              <a:rPr lang="en-US" sz="4000" b="1" dirty="0" smtClean="0">
                <a:solidFill>
                  <a:schemeClr val="accent3">
                    <a:lumMod val="50000"/>
                  </a:schemeClr>
                </a:solidFill>
              </a:rPr>
              <a:t>AHP Hierarchy </a:t>
            </a:r>
            <a:endParaRPr lang="en-US" sz="4000" b="1" dirty="0">
              <a:solidFill>
                <a:schemeClr val="accent3">
                  <a:lumMod val="50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6</a:t>
            </a:fld>
            <a:endParaRPr lang="en-US"/>
          </a:p>
        </p:txBody>
      </p:sp>
      <p:pic>
        <p:nvPicPr>
          <p:cNvPr id="2099" name="Picture 5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362074"/>
            <a:ext cx="8206381" cy="450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19325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172200" cy="707886"/>
          </a:xfrm>
          <a:prstGeom prst="rect">
            <a:avLst/>
          </a:prstGeom>
          <a:noFill/>
        </p:spPr>
        <p:txBody>
          <a:bodyPr wrap="square" rtlCol="0">
            <a:spAutoFit/>
          </a:bodyPr>
          <a:lstStyle/>
          <a:p>
            <a:r>
              <a:rPr lang="en-US" sz="4000" b="1" dirty="0" smtClean="0">
                <a:solidFill>
                  <a:schemeClr val="accent3">
                    <a:lumMod val="50000"/>
                  </a:schemeClr>
                </a:solidFill>
              </a:rPr>
              <a:t>Case Study A: Study Site</a:t>
            </a:r>
            <a:endParaRPr lang="en-US" sz="4000" b="1" dirty="0">
              <a:solidFill>
                <a:schemeClr val="accent3">
                  <a:lumMod val="50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7</a:t>
            </a:fld>
            <a:endParaRPr lang="en-US"/>
          </a:p>
        </p:txBody>
      </p:sp>
      <p:sp>
        <p:nvSpPr>
          <p:cNvPr id="4" name="TextBox 3"/>
          <p:cNvSpPr txBox="1"/>
          <p:nvPr/>
        </p:nvSpPr>
        <p:spPr>
          <a:xfrm>
            <a:off x="621632" y="1400931"/>
            <a:ext cx="7720781" cy="4724400"/>
          </a:xfrm>
          <a:prstGeom prst="rect">
            <a:avLst/>
          </a:prstGeom>
          <a:noFill/>
        </p:spPr>
        <p:txBody>
          <a:bodyPr wrap="square" rtlCol="0">
            <a:noAutofit/>
          </a:bodyPr>
          <a:lstStyle/>
          <a:p>
            <a:pPr lvl="1"/>
            <a:r>
              <a:rPr lang="en-US" sz="3200" dirty="0" smtClean="0"/>
              <a:t>Conducted by Reed </a:t>
            </a:r>
            <a:r>
              <a:rPr lang="en-US" sz="3200" i="1" dirty="0" smtClean="0"/>
              <a:t>et al</a:t>
            </a:r>
            <a:r>
              <a:rPr lang="en-US" sz="3200" dirty="0" smtClean="0"/>
              <a:t>. (2002) at five sites in or near </a:t>
            </a:r>
            <a:r>
              <a:rPr lang="en-US" sz="3200" dirty="0" err="1" smtClean="0"/>
              <a:t>Pokhara</a:t>
            </a:r>
            <a:r>
              <a:rPr lang="en-US" sz="3200" dirty="0" smtClean="0"/>
              <a:t>, Nepal:</a:t>
            </a:r>
          </a:p>
          <a:p>
            <a:pPr marL="971550" lvl="1" indent="-514350">
              <a:buFont typeface="+mj-lt"/>
              <a:buAutoNum type="arabicPeriod"/>
            </a:pPr>
            <a:r>
              <a:rPr lang="en-US" sz="3200" dirty="0" smtClean="0"/>
              <a:t>Local </a:t>
            </a:r>
            <a:r>
              <a:rPr lang="en-US" sz="3200" dirty="0"/>
              <a:t>Initiatives for Biodiversity Research and Development </a:t>
            </a:r>
            <a:r>
              <a:rPr lang="en-US" sz="3200" dirty="0" smtClean="0"/>
              <a:t>(LI-BIRD)</a:t>
            </a:r>
          </a:p>
          <a:p>
            <a:pPr marL="971550" lvl="1" indent="-514350">
              <a:buFont typeface="+mj-lt"/>
              <a:buAutoNum type="arabicPeriod"/>
            </a:pPr>
            <a:r>
              <a:rPr lang="en-US" sz="3200" dirty="0"/>
              <a:t>T</a:t>
            </a:r>
            <a:r>
              <a:rPr lang="en-US" sz="3200" dirty="0" smtClean="0"/>
              <a:t>he </a:t>
            </a:r>
            <a:r>
              <a:rPr lang="en-US" sz="3200" dirty="0"/>
              <a:t>Institute of Agriculture and Animal Science </a:t>
            </a:r>
            <a:r>
              <a:rPr lang="en-US" sz="3200" dirty="0" smtClean="0"/>
              <a:t>(IAAS)</a:t>
            </a:r>
          </a:p>
          <a:p>
            <a:pPr marL="971550" lvl="1" indent="-514350">
              <a:buFont typeface="+mj-lt"/>
              <a:buAutoNum type="arabicPeriod"/>
            </a:pPr>
            <a:r>
              <a:rPr lang="en-US" sz="3200" dirty="0" err="1" smtClean="0"/>
              <a:t>Thumka</a:t>
            </a:r>
            <a:endParaRPr lang="en-US" sz="3200" dirty="0" smtClean="0"/>
          </a:p>
          <a:p>
            <a:pPr marL="971550" lvl="1" indent="-514350">
              <a:buFont typeface="+mj-lt"/>
              <a:buAutoNum type="arabicPeriod"/>
            </a:pPr>
            <a:r>
              <a:rPr lang="en-US" sz="3200" dirty="0" err="1" smtClean="0"/>
              <a:t>Hykrang</a:t>
            </a:r>
            <a:endParaRPr lang="en-US" sz="3200" dirty="0"/>
          </a:p>
          <a:p>
            <a:pPr marL="971550" lvl="1" indent="-514350">
              <a:buFont typeface="+mj-lt"/>
              <a:buAutoNum type="arabicPeriod"/>
            </a:pPr>
            <a:r>
              <a:rPr lang="en-US" sz="3200" dirty="0" err="1" smtClean="0"/>
              <a:t>Khola</a:t>
            </a:r>
            <a:r>
              <a:rPr lang="en-US" sz="3200" dirty="0" smtClean="0"/>
              <a:t> </a:t>
            </a:r>
            <a:r>
              <a:rPr lang="en-US" sz="3200" dirty="0" err="1" smtClean="0"/>
              <a:t>Gaun</a:t>
            </a:r>
            <a:endParaRPr lang="en-US" sz="3200" dirty="0" smtClean="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42718" y="4058713"/>
            <a:ext cx="2755491" cy="2066618"/>
          </a:xfrm>
          <a:prstGeom prst="rect">
            <a:avLst/>
          </a:prstGeom>
        </p:spPr>
      </p:pic>
    </p:spTree>
    <p:extLst>
      <p:ext uri="{BB962C8B-B14F-4D97-AF65-F5344CB8AC3E}">
        <p14:creationId xmlns:p14="http://schemas.microsoft.com/office/powerpoint/2010/main" val="13645950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172200" cy="707886"/>
          </a:xfrm>
          <a:prstGeom prst="rect">
            <a:avLst/>
          </a:prstGeom>
          <a:noFill/>
        </p:spPr>
        <p:txBody>
          <a:bodyPr wrap="square" rtlCol="0">
            <a:spAutoFit/>
          </a:bodyPr>
          <a:lstStyle/>
          <a:p>
            <a:r>
              <a:rPr lang="en-US" sz="4000" b="1" dirty="0" smtClean="0">
                <a:solidFill>
                  <a:schemeClr val="accent3">
                    <a:lumMod val="50000"/>
                  </a:schemeClr>
                </a:solidFill>
              </a:rPr>
              <a:t>Case Study A: Alternatives </a:t>
            </a:r>
            <a:endParaRPr lang="en-US" sz="4000" b="1" dirty="0">
              <a:solidFill>
                <a:schemeClr val="accent3">
                  <a:lumMod val="50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8</a:t>
            </a:fld>
            <a:endParaRPr lang="en-US"/>
          </a:p>
        </p:txBody>
      </p:sp>
      <p:sp>
        <p:nvSpPr>
          <p:cNvPr id="4" name="TextBox 3"/>
          <p:cNvSpPr txBox="1"/>
          <p:nvPr/>
        </p:nvSpPr>
        <p:spPr>
          <a:xfrm>
            <a:off x="621632" y="1400931"/>
            <a:ext cx="7720781" cy="4724400"/>
          </a:xfrm>
          <a:prstGeom prst="rect">
            <a:avLst/>
          </a:prstGeom>
          <a:noFill/>
        </p:spPr>
        <p:txBody>
          <a:bodyPr wrap="square" rtlCol="0">
            <a:noAutofit/>
          </a:bodyPr>
          <a:lstStyle/>
          <a:p>
            <a:pPr lvl="1"/>
            <a:endParaRPr lang="en-US" sz="3200" dirty="0" smtClean="0"/>
          </a:p>
        </p:txBody>
      </p:sp>
      <p:graphicFrame>
        <p:nvGraphicFramePr>
          <p:cNvPr id="3" name="Table 2"/>
          <p:cNvGraphicFramePr>
            <a:graphicFrameLocks noGrp="1"/>
          </p:cNvGraphicFramePr>
          <p:nvPr>
            <p:extLst>
              <p:ext uri="{D42A27DB-BD31-4B8C-83A1-F6EECF244321}">
                <p14:modId xmlns:p14="http://schemas.microsoft.com/office/powerpoint/2010/main" val="707877703"/>
              </p:ext>
            </p:extLst>
          </p:nvPr>
        </p:nvGraphicFramePr>
        <p:xfrm>
          <a:off x="711609" y="1600201"/>
          <a:ext cx="7630804" cy="4525132"/>
        </p:xfrm>
        <a:graphic>
          <a:graphicData uri="http://schemas.openxmlformats.org/drawingml/2006/table">
            <a:tbl>
              <a:tblPr firstRow="1" firstCol="1" bandRow="1">
                <a:tableStyleId>{9D7B26C5-4107-4FEC-AEDC-1716B250A1EF}</a:tableStyleId>
              </a:tblPr>
              <a:tblGrid>
                <a:gridCol w="1876681"/>
                <a:gridCol w="5754123"/>
              </a:tblGrid>
              <a:tr h="1131283">
                <a:tc>
                  <a:txBody>
                    <a:bodyPr/>
                    <a:lstStyle/>
                    <a:p>
                      <a:pPr marL="0" marR="0">
                        <a:lnSpc>
                          <a:spcPct val="115000"/>
                        </a:lnSpc>
                        <a:spcBef>
                          <a:spcPts val="0"/>
                        </a:spcBef>
                        <a:spcAft>
                          <a:spcPts val="1000"/>
                        </a:spcAft>
                      </a:pPr>
                      <a:r>
                        <a:rPr lang="en-US" sz="2800" dirty="0">
                          <a:effectLst/>
                        </a:rPr>
                        <a:t>Farmer Practice</a:t>
                      </a:r>
                      <a:endParaRPr lang="en-US" sz="2400" dirty="0">
                        <a:effectLst/>
                        <a:latin typeface="Calibri"/>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2800" b="0" dirty="0">
                          <a:effectLst/>
                        </a:rPr>
                        <a:t>Maize &gt; Millet</a:t>
                      </a:r>
                      <a:endParaRPr lang="en-US" sz="2400" b="0" dirty="0">
                        <a:effectLst/>
                      </a:endParaRPr>
                    </a:p>
                    <a:p>
                      <a:pPr marL="0" marR="0">
                        <a:lnSpc>
                          <a:spcPct val="115000"/>
                        </a:lnSpc>
                        <a:spcBef>
                          <a:spcPts val="0"/>
                        </a:spcBef>
                        <a:spcAft>
                          <a:spcPts val="1000"/>
                        </a:spcAft>
                      </a:pPr>
                      <a:r>
                        <a:rPr lang="en-US" sz="2800" b="0" dirty="0">
                          <a:effectLst/>
                        </a:rPr>
                        <a:t>Conventional Tillage</a:t>
                      </a:r>
                      <a:endParaRPr lang="en-US" sz="2400" b="0" dirty="0">
                        <a:effectLst/>
                        <a:latin typeface="Calibri"/>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31283">
                <a:tc>
                  <a:txBody>
                    <a:bodyPr/>
                    <a:lstStyle/>
                    <a:p>
                      <a:pPr marL="0" marR="0">
                        <a:lnSpc>
                          <a:spcPct val="115000"/>
                        </a:lnSpc>
                        <a:spcBef>
                          <a:spcPts val="0"/>
                        </a:spcBef>
                        <a:spcAft>
                          <a:spcPts val="1000"/>
                        </a:spcAft>
                      </a:pPr>
                      <a:r>
                        <a:rPr lang="en-US" sz="2800" dirty="0">
                          <a:effectLst/>
                        </a:rPr>
                        <a:t>CAPS 1</a:t>
                      </a:r>
                      <a:endParaRPr lang="en-US" sz="2400" dirty="0">
                        <a:effectLst/>
                        <a:latin typeface="Calibri"/>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2800" dirty="0">
                          <a:effectLst/>
                        </a:rPr>
                        <a:t>Maize &gt; Cowpea</a:t>
                      </a:r>
                      <a:endParaRPr lang="en-US" sz="2400" dirty="0">
                        <a:effectLst/>
                      </a:endParaRPr>
                    </a:p>
                    <a:p>
                      <a:pPr marL="0" marR="0">
                        <a:lnSpc>
                          <a:spcPct val="115000"/>
                        </a:lnSpc>
                        <a:spcBef>
                          <a:spcPts val="0"/>
                        </a:spcBef>
                        <a:spcAft>
                          <a:spcPts val="1000"/>
                        </a:spcAft>
                      </a:pPr>
                      <a:r>
                        <a:rPr lang="en-US" sz="2800" dirty="0">
                          <a:effectLst/>
                        </a:rPr>
                        <a:t>Conventional Tillage</a:t>
                      </a:r>
                      <a:endParaRPr lang="en-US" sz="2400" dirty="0">
                        <a:effectLst/>
                        <a:latin typeface="Calibri"/>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31283">
                <a:tc>
                  <a:txBody>
                    <a:bodyPr/>
                    <a:lstStyle/>
                    <a:p>
                      <a:pPr marL="0" marR="0">
                        <a:lnSpc>
                          <a:spcPct val="115000"/>
                        </a:lnSpc>
                        <a:spcBef>
                          <a:spcPts val="0"/>
                        </a:spcBef>
                        <a:spcAft>
                          <a:spcPts val="1000"/>
                        </a:spcAft>
                      </a:pPr>
                      <a:r>
                        <a:rPr lang="en-US" sz="2800" dirty="0">
                          <a:effectLst/>
                        </a:rPr>
                        <a:t>CAPS 2</a:t>
                      </a:r>
                      <a:endParaRPr lang="en-US" sz="2400" dirty="0">
                        <a:effectLst/>
                        <a:latin typeface="Calibri"/>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2800" dirty="0">
                          <a:effectLst/>
                        </a:rPr>
                        <a:t>Maize &gt; Cowpea/Millet Intercrop,</a:t>
                      </a:r>
                      <a:endParaRPr lang="en-US" sz="2400" dirty="0">
                        <a:effectLst/>
                      </a:endParaRPr>
                    </a:p>
                    <a:p>
                      <a:pPr marL="0" marR="0">
                        <a:lnSpc>
                          <a:spcPct val="115000"/>
                        </a:lnSpc>
                        <a:spcBef>
                          <a:spcPts val="0"/>
                        </a:spcBef>
                        <a:spcAft>
                          <a:spcPts val="1000"/>
                        </a:spcAft>
                      </a:pPr>
                      <a:r>
                        <a:rPr lang="en-US" sz="2800" dirty="0">
                          <a:effectLst/>
                        </a:rPr>
                        <a:t>Conventional Tillage</a:t>
                      </a:r>
                      <a:endParaRPr lang="en-US" sz="2400" dirty="0">
                        <a:effectLst/>
                        <a:latin typeface="Calibri"/>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31283">
                <a:tc>
                  <a:txBody>
                    <a:bodyPr/>
                    <a:lstStyle/>
                    <a:p>
                      <a:pPr marL="0" marR="0">
                        <a:lnSpc>
                          <a:spcPct val="115000"/>
                        </a:lnSpc>
                        <a:spcBef>
                          <a:spcPts val="0"/>
                        </a:spcBef>
                        <a:spcAft>
                          <a:spcPts val="1000"/>
                        </a:spcAft>
                      </a:pPr>
                      <a:r>
                        <a:rPr lang="en-US" sz="2800">
                          <a:effectLst/>
                        </a:rPr>
                        <a:t>CAPS 3</a:t>
                      </a:r>
                      <a:endParaRPr lang="en-US" sz="2400">
                        <a:effectLst/>
                        <a:latin typeface="Calibri"/>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2800" dirty="0">
                          <a:effectLst/>
                        </a:rPr>
                        <a:t>Maize &gt; Cowpea/Millet Intercrop,</a:t>
                      </a:r>
                      <a:endParaRPr lang="en-US" sz="2400" dirty="0">
                        <a:effectLst/>
                      </a:endParaRPr>
                    </a:p>
                    <a:p>
                      <a:pPr marL="0" marR="0">
                        <a:lnSpc>
                          <a:spcPct val="115000"/>
                        </a:lnSpc>
                        <a:spcBef>
                          <a:spcPts val="0"/>
                        </a:spcBef>
                        <a:spcAft>
                          <a:spcPts val="1000"/>
                        </a:spcAft>
                      </a:pPr>
                      <a:r>
                        <a:rPr lang="en-US" sz="2800" dirty="0" smtClean="0">
                          <a:effectLst/>
                        </a:rPr>
                        <a:t>Minimal </a:t>
                      </a:r>
                      <a:r>
                        <a:rPr lang="en-US" sz="2800" dirty="0">
                          <a:effectLst/>
                        </a:rPr>
                        <a:t>Tillage</a:t>
                      </a:r>
                      <a:endParaRPr lang="en-US" sz="2400" dirty="0">
                        <a:effectLst/>
                        <a:latin typeface="Calibri"/>
                        <a:ea typeface="MS Mincho"/>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370590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9" name="Rectangle 8"/>
          <p:cNvSpPr/>
          <p:nvPr/>
        </p:nvSpPr>
        <p:spPr>
          <a:xfrm>
            <a:off x="381000" y="381000"/>
            <a:ext cx="8382000" cy="62484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a:off x="711609" y="1351899"/>
            <a:ext cx="7086600" cy="0"/>
          </a:xfrm>
          <a:prstGeom prst="line">
            <a:avLst/>
          </a:prstGeom>
          <a:ln w="2222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648929"/>
            <a:ext cx="6172200" cy="707886"/>
          </a:xfrm>
          <a:prstGeom prst="rect">
            <a:avLst/>
          </a:prstGeom>
          <a:noFill/>
        </p:spPr>
        <p:txBody>
          <a:bodyPr wrap="square" rtlCol="0">
            <a:spAutoFit/>
          </a:bodyPr>
          <a:lstStyle/>
          <a:p>
            <a:r>
              <a:rPr lang="en-US" sz="4000" b="1" dirty="0" smtClean="0">
                <a:solidFill>
                  <a:schemeClr val="accent3">
                    <a:lumMod val="50000"/>
                  </a:schemeClr>
                </a:solidFill>
              </a:rPr>
              <a:t>Case Study A</a:t>
            </a:r>
            <a:r>
              <a:rPr lang="en-US" sz="4000" b="1" dirty="0" smtClean="0">
                <a:solidFill>
                  <a:schemeClr val="accent3">
                    <a:lumMod val="50000"/>
                  </a:schemeClr>
                </a:solidFill>
              </a:rPr>
              <a:t>: Results</a:t>
            </a:r>
            <a:endParaRPr lang="en-US" sz="4000" b="1" dirty="0">
              <a:solidFill>
                <a:schemeClr val="accent3">
                  <a:lumMod val="50000"/>
                </a:schemeClr>
              </a:solidFill>
            </a:endParaRPr>
          </a:p>
        </p:txBody>
      </p:sp>
      <p:sp>
        <p:nvSpPr>
          <p:cNvPr id="18" name="Slide Number Placeholder 17"/>
          <p:cNvSpPr>
            <a:spLocks noGrp="1"/>
          </p:cNvSpPr>
          <p:nvPr>
            <p:ph type="sldNum" sz="quarter" idx="12"/>
          </p:nvPr>
        </p:nvSpPr>
        <p:spPr/>
        <p:txBody>
          <a:bodyPr/>
          <a:lstStyle/>
          <a:p>
            <a:fld id="{B6F15528-21DE-4FAA-801E-634DDDAF4B2B}" type="slidenum">
              <a:rPr lang="en-US" smtClean="0"/>
              <a:pPr/>
              <a:t>9</a:t>
            </a:fld>
            <a:endParaRPr lang="en-US"/>
          </a:p>
        </p:txBody>
      </p:sp>
      <p:sp>
        <p:nvSpPr>
          <p:cNvPr id="4" name="TextBox 3"/>
          <p:cNvSpPr txBox="1"/>
          <p:nvPr/>
        </p:nvSpPr>
        <p:spPr>
          <a:xfrm>
            <a:off x="621632" y="1400931"/>
            <a:ext cx="7720781" cy="4724400"/>
          </a:xfrm>
          <a:prstGeom prst="rect">
            <a:avLst/>
          </a:prstGeom>
          <a:noFill/>
        </p:spPr>
        <p:txBody>
          <a:bodyPr wrap="square" rtlCol="0">
            <a:noAutofit/>
          </a:bodyPr>
          <a:lstStyle/>
          <a:p>
            <a:pPr lvl="1"/>
            <a:endParaRPr lang="en-US" sz="3200" dirty="0" smtClean="0"/>
          </a:p>
        </p:txBody>
      </p:sp>
      <p:graphicFrame>
        <p:nvGraphicFramePr>
          <p:cNvPr id="5" name="Table 4"/>
          <p:cNvGraphicFramePr>
            <a:graphicFrameLocks noGrp="1"/>
          </p:cNvGraphicFramePr>
          <p:nvPr>
            <p:extLst>
              <p:ext uri="{D42A27DB-BD31-4B8C-83A1-F6EECF244321}">
                <p14:modId xmlns:p14="http://schemas.microsoft.com/office/powerpoint/2010/main" val="2584259138"/>
              </p:ext>
            </p:extLst>
          </p:nvPr>
        </p:nvGraphicFramePr>
        <p:xfrm>
          <a:off x="711611" y="1676401"/>
          <a:ext cx="7365591" cy="2514598"/>
        </p:xfrm>
        <a:graphic>
          <a:graphicData uri="http://schemas.openxmlformats.org/drawingml/2006/table">
            <a:tbl>
              <a:tblPr>
                <a:tableStyleId>{073A0DAA-6AF3-43AB-8588-CEC1D06C72B9}</a:tableStyleId>
              </a:tblPr>
              <a:tblGrid>
                <a:gridCol w="1892706"/>
                <a:gridCol w="1094577"/>
                <a:gridCol w="1094577"/>
                <a:gridCol w="1094577"/>
                <a:gridCol w="1094577"/>
                <a:gridCol w="1094577"/>
              </a:tblGrid>
              <a:tr h="783378">
                <a:tc>
                  <a:txBody>
                    <a:bodyPr/>
                    <a:lstStyle/>
                    <a:p>
                      <a:pPr algn="l" fontAlgn="b"/>
                      <a:endParaRPr lang="en-US" sz="2000" b="0" i="0" u="none" strike="noStrike" dirty="0">
                        <a:solidFill>
                          <a:srgbClr val="000000"/>
                        </a:solidFill>
                        <a:effectLst/>
                        <a:latin typeface="Calibri"/>
                      </a:endParaRPr>
                    </a:p>
                  </a:txBody>
                  <a:tcPr marL="9525" marR="9525" marT="9525" marB="0" anchor="b"/>
                </a:tc>
                <a:tc>
                  <a:txBody>
                    <a:bodyPr/>
                    <a:lstStyle/>
                    <a:p>
                      <a:pPr algn="ctr" fontAlgn="b"/>
                      <a:r>
                        <a:rPr lang="en-US" sz="2000" b="1" u="none" strike="noStrike" dirty="0">
                          <a:effectLst/>
                        </a:rPr>
                        <a:t>IAAS</a:t>
                      </a:r>
                      <a:endParaRPr lang="en-US" sz="2000" b="1" i="0" u="none" strike="noStrike" dirty="0">
                        <a:solidFill>
                          <a:srgbClr val="000000"/>
                        </a:solidFill>
                        <a:effectLst/>
                        <a:latin typeface="Calibri"/>
                      </a:endParaRPr>
                    </a:p>
                  </a:txBody>
                  <a:tcPr marL="9525" marR="9525" marT="9525" marB="0" anchor="b"/>
                </a:tc>
                <a:tc>
                  <a:txBody>
                    <a:bodyPr/>
                    <a:lstStyle/>
                    <a:p>
                      <a:pPr algn="ctr" fontAlgn="b"/>
                      <a:r>
                        <a:rPr lang="en-US" sz="2000" b="1" u="none" strike="noStrike" dirty="0">
                          <a:effectLst/>
                        </a:rPr>
                        <a:t>LI-BIRD</a:t>
                      </a:r>
                      <a:endParaRPr lang="en-US" sz="2000" b="1" i="0" u="none" strike="noStrike" dirty="0">
                        <a:solidFill>
                          <a:srgbClr val="000000"/>
                        </a:solidFill>
                        <a:effectLst/>
                        <a:latin typeface="Calibri"/>
                      </a:endParaRPr>
                    </a:p>
                  </a:txBody>
                  <a:tcPr marL="9525" marR="9525" marT="9525" marB="0" anchor="b"/>
                </a:tc>
                <a:tc>
                  <a:txBody>
                    <a:bodyPr/>
                    <a:lstStyle/>
                    <a:p>
                      <a:pPr algn="ctr" fontAlgn="b"/>
                      <a:r>
                        <a:rPr lang="en-US" sz="2000" b="1" u="none" strike="noStrike" dirty="0" err="1">
                          <a:effectLst/>
                        </a:rPr>
                        <a:t>Thumka</a:t>
                      </a:r>
                      <a:endParaRPr lang="en-US" sz="2000" b="1" i="0" u="none" strike="noStrike" dirty="0">
                        <a:solidFill>
                          <a:srgbClr val="000000"/>
                        </a:solidFill>
                        <a:effectLst/>
                        <a:latin typeface="Calibri"/>
                      </a:endParaRPr>
                    </a:p>
                  </a:txBody>
                  <a:tcPr marL="9525" marR="9525" marT="9525" marB="0" anchor="b"/>
                </a:tc>
                <a:tc>
                  <a:txBody>
                    <a:bodyPr/>
                    <a:lstStyle/>
                    <a:p>
                      <a:pPr algn="ctr" fontAlgn="b"/>
                      <a:r>
                        <a:rPr lang="en-US" sz="2000" b="1" u="none" strike="noStrike" dirty="0" err="1">
                          <a:effectLst/>
                        </a:rPr>
                        <a:t>Hyrkrang</a:t>
                      </a:r>
                      <a:endParaRPr lang="en-US" sz="2000" b="1" i="0" u="none" strike="noStrike" dirty="0">
                        <a:solidFill>
                          <a:srgbClr val="000000"/>
                        </a:solidFill>
                        <a:effectLst/>
                        <a:latin typeface="Calibri"/>
                      </a:endParaRPr>
                    </a:p>
                  </a:txBody>
                  <a:tcPr marL="9525" marR="9525" marT="9525" marB="0" anchor="b"/>
                </a:tc>
                <a:tc>
                  <a:txBody>
                    <a:bodyPr/>
                    <a:lstStyle/>
                    <a:p>
                      <a:pPr algn="ctr" fontAlgn="b"/>
                      <a:r>
                        <a:rPr lang="en-US" sz="2000" b="1" u="none" strike="noStrike" dirty="0" err="1">
                          <a:effectLst/>
                        </a:rPr>
                        <a:t>Khola-Gaun</a:t>
                      </a:r>
                      <a:endParaRPr lang="en-US" sz="2000" b="1" i="0" u="none" strike="noStrike" dirty="0">
                        <a:solidFill>
                          <a:srgbClr val="000000"/>
                        </a:solidFill>
                        <a:effectLst/>
                        <a:latin typeface="Calibri"/>
                      </a:endParaRPr>
                    </a:p>
                  </a:txBody>
                  <a:tcPr marL="9525" marR="9525" marT="9525" marB="0" anchor="b"/>
                </a:tc>
              </a:tr>
              <a:tr h="432805">
                <a:tc>
                  <a:txBody>
                    <a:bodyPr/>
                    <a:lstStyle/>
                    <a:p>
                      <a:pPr algn="l" fontAlgn="b"/>
                      <a:r>
                        <a:rPr lang="en-US" sz="2000" b="1" u="none" strike="noStrike" dirty="0">
                          <a:effectLst/>
                        </a:rPr>
                        <a:t>Profit</a:t>
                      </a:r>
                      <a:endParaRPr lang="en-US" sz="2000" b="1" i="0" u="none" strike="noStrike" dirty="0">
                        <a:solidFill>
                          <a:srgbClr val="000000"/>
                        </a:solidFill>
                        <a:effectLst/>
                        <a:latin typeface="Calibri"/>
                      </a:endParaRPr>
                    </a:p>
                  </a:txBody>
                  <a:tcPr marL="9525" marR="9525" marT="9525" marB="0" anchor="b"/>
                </a:tc>
                <a:tc>
                  <a:txBody>
                    <a:bodyPr/>
                    <a:lstStyle/>
                    <a:p>
                      <a:pPr algn="r" fontAlgn="b"/>
                      <a:r>
                        <a:rPr lang="en-US" sz="2000" u="none" strike="noStrike" dirty="0">
                          <a:effectLst/>
                        </a:rPr>
                        <a:t>0.17</a:t>
                      </a:r>
                      <a:endParaRPr lang="en-US" sz="2000" b="0" i="0" u="none" strike="noStrike" dirty="0">
                        <a:solidFill>
                          <a:srgbClr val="000000"/>
                        </a:solidFill>
                        <a:effectLst/>
                        <a:latin typeface="Calibri"/>
                      </a:endParaRPr>
                    </a:p>
                  </a:txBody>
                  <a:tcPr marL="9525" marR="9525" marT="9525" marB="0" anchor="b"/>
                </a:tc>
                <a:tc>
                  <a:txBody>
                    <a:bodyPr/>
                    <a:lstStyle/>
                    <a:p>
                      <a:pPr algn="r" fontAlgn="b"/>
                      <a:r>
                        <a:rPr lang="en-US" sz="2000" u="none" strike="noStrike" dirty="0">
                          <a:effectLst/>
                        </a:rPr>
                        <a:t>0.25</a:t>
                      </a:r>
                      <a:endParaRPr lang="en-US" sz="2000" b="0" i="0" u="none" strike="noStrike" dirty="0">
                        <a:solidFill>
                          <a:srgbClr val="000000"/>
                        </a:solidFill>
                        <a:effectLst/>
                        <a:latin typeface="Calibri"/>
                      </a:endParaRPr>
                    </a:p>
                  </a:txBody>
                  <a:tcPr marL="9525" marR="9525" marT="9525" marB="0" anchor="b"/>
                </a:tc>
                <a:tc>
                  <a:txBody>
                    <a:bodyPr/>
                    <a:lstStyle/>
                    <a:p>
                      <a:pPr algn="r" fontAlgn="b"/>
                      <a:r>
                        <a:rPr lang="en-US" sz="2000" u="none" strike="noStrike" dirty="0">
                          <a:effectLst/>
                        </a:rPr>
                        <a:t>0.101</a:t>
                      </a:r>
                      <a:endParaRPr lang="en-US" sz="2000" b="0" i="0" u="none" strike="noStrike" dirty="0">
                        <a:solidFill>
                          <a:srgbClr val="000000"/>
                        </a:solidFill>
                        <a:effectLst/>
                        <a:latin typeface="Calibri"/>
                      </a:endParaRPr>
                    </a:p>
                  </a:txBody>
                  <a:tcPr marL="9525" marR="9525" marT="9525" marB="0" anchor="b"/>
                </a:tc>
                <a:tc>
                  <a:txBody>
                    <a:bodyPr/>
                    <a:lstStyle/>
                    <a:p>
                      <a:pPr algn="r" fontAlgn="b"/>
                      <a:r>
                        <a:rPr lang="en-US" sz="2000" u="none" strike="noStrike" dirty="0">
                          <a:effectLst/>
                        </a:rPr>
                        <a:t>0.087</a:t>
                      </a:r>
                      <a:endParaRPr lang="en-US" sz="2000" b="0" i="0" u="none" strike="noStrike" dirty="0">
                        <a:solidFill>
                          <a:srgbClr val="000000"/>
                        </a:solidFill>
                        <a:effectLst/>
                        <a:latin typeface="Calibri"/>
                      </a:endParaRPr>
                    </a:p>
                  </a:txBody>
                  <a:tcPr marL="9525" marR="9525" marT="9525" marB="0" anchor="b"/>
                </a:tc>
                <a:tc>
                  <a:txBody>
                    <a:bodyPr/>
                    <a:lstStyle/>
                    <a:p>
                      <a:pPr algn="r" fontAlgn="b"/>
                      <a:r>
                        <a:rPr lang="en-US" sz="2000" u="none" strike="noStrike">
                          <a:effectLst/>
                        </a:rPr>
                        <a:t>0.104</a:t>
                      </a:r>
                      <a:endParaRPr lang="en-US" sz="2000" b="0" i="0" u="none" strike="noStrike">
                        <a:solidFill>
                          <a:srgbClr val="000000"/>
                        </a:solidFill>
                        <a:effectLst/>
                        <a:latin typeface="Calibri"/>
                      </a:endParaRPr>
                    </a:p>
                  </a:txBody>
                  <a:tcPr marL="9525" marR="9525" marT="9525" marB="0" anchor="b"/>
                </a:tc>
              </a:tr>
              <a:tr h="432805">
                <a:tc>
                  <a:txBody>
                    <a:bodyPr/>
                    <a:lstStyle/>
                    <a:p>
                      <a:pPr algn="l" fontAlgn="b"/>
                      <a:r>
                        <a:rPr lang="en-US" sz="2000" b="1" u="none" strike="noStrike" dirty="0">
                          <a:effectLst/>
                        </a:rPr>
                        <a:t>Labor Saving</a:t>
                      </a:r>
                      <a:endParaRPr lang="en-US" sz="2000" b="1" i="0" u="none" strike="noStrike" dirty="0">
                        <a:solidFill>
                          <a:srgbClr val="000000"/>
                        </a:solidFill>
                        <a:effectLst/>
                        <a:latin typeface="Calibri"/>
                      </a:endParaRPr>
                    </a:p>
                  </a:txBody>
                  <a:tcPr marL="9525" marR="9525" marT="9525" marB="0" anchor="b"/>
                </a:tc>
                <a:tc>
                  <a:txBody>
                    <a:bodyPr/>
                    <a:lstStyle/>
                    <a:p>
                      <a:pPr algn="r" fontAlgn="b"/>
                      <a:r>
                        <a:rPr lang="en-US" sz="2000" u="none" strike="noStrike">
                          <a:effectLst/>
                        </a:rPr>
                        <a:t>0.123</a:t>
                      </a:r>
                      <a:endParaRPr lang="en-US" sz="2000" b="0" i="0" u="none" strike="noStrike">
                        <a:solidFill>
                          <a:srgbClr val="000000"/>
                        </a:solidFill>
                        <a:effectLst/>
                        <a:latin typeface="Calibri"/>
                      </a:endParaRPr>
                    </a:p>
                  </a:txBody>
                  <a:tcPr marL="9525" marR="9525" marT="9525" marB="0" anchor="b"/>
                </a:tc>
                <a:tc>
                  <a:txBody>
                    <a:bodyPr/>
                    <a:lstStyle/>
                    <a:p>
                      <a:pPr algn="r" fontAlgn="b"/>
                      <a:r>
                        <a:rPr lang="en-US" sz="2000" u="none" strike="noStrike">
                          <a:effectLst/>
                        </a:rPr>
                        <a:t>0.14</a:t>
                      </a:r>
                      <a:endParaRPr lang="en-US" sz="2000" b="0" i="0" u="none" strike="noStrike">
                        <a:solidFill>
                          <a:srgbClr val="000000"/>
                        </a:solidFill>
                        <a:effectLst/>
                        <a:latin typeface="Calibri"/>
                      </a:endParaRPr>
                    </a:p>
                  </a:txBody>
                  <a:tcPr marL="9525" marR="9525" marT="9525" marB="0" anchor="b"/>
                </a:tc>
                <a:tc>
                  <a:txBody>
                    <a:bodyPr/>
                    <a:lstStyle/>
                    <a:p>
                      <a:pPr algn="r" fontAlgn="b"/>
                      <a:r>
                        <a:rPr lang="en-US" sz="2000" u="none" strike="noStrike">
                          <a:effectLst/>
                        </a:rPr>
                        <a:t>0.087</a:t>
                      </a:r>
                      <a:endParaRPr lang="en-US" sz="2000" b="0" i="0" u="none" strike="noStrike">
                        <a:solidFill>
                          <a:srgbClr val="000000"/>
                        </a:solidFill>
                        <a:effectLst/>
                        <a:latin typeface="Calibri"/>
                      </a:endParaRPr>
                    </a:p>
                  </a:txBody>
                  <a:tcPr marL="9525" marR="9525" marT="9525" marB="0" anchor="b"/>
                </a:tc>
                <a:tc>
                  <a:txBody>
                    <a:bodyPr/>
                    <a:lstStyle/>
                    <a:p>
                      <a:pPr algn="r" fontAlgn="b"/>
                      <a:r>
                        <a:rPr lang="en-US" sz="2000" u="none" strike="noStrike" dirty="0">
                          <a:effectLst/>
                        </a:rPr>
                        <a:t>0.148</a:t>
                      </a:r>
                      <a:endParaRPr lang="en-US" sz="2000" b="0" i="0" u="none" strike="noStrike" dirty="0">
                        <a:solidFill>
                          <a:srgbClr val="000000"/>
                        </a:solidFill>
                        <a:effectLst/>
                        <a:latin typeface="Calibri"/>
                      </a:endParaRPr>
                    </a:p>
                  </a:txBody>
                  <a:tcPr marL="9525" marR="9525" marT="9525" marB="0" anchor="b"/>
                </a:tc>
                <a:tc>
                  <a:txBody>
                    <a:bodyPr/>
                    <a:lstStyle/>
                    <a:p>
                      <a:pPr algn="r" fontAlgn="b"/>
                      <a:r>
                        <a:rPr lang="en-US" sz="2000" u="none" strike="noStrike" dirty="0">
                          <a:effectLst/>
                        </a:rPr>
                        <a:t>0.052</a:t>
                      </a:r>
                      <a:endParaRPr lang="en-US" sz="2000" b="0" i="0" u="none" strike="noStrike" dirty="0">
                        <a:solidFill>
                          <a:srgbClr val="000000"/>
                        </a:solidFill>
                        <a:effectLst/>
                        <a:latin typeface="Calibri"/>
                      </a:endParaRPr>
                    </a:p>
                  </a:txBody>
                  <a:tcPr marL="9525" marR="9525" marT="9525" marB="0" anchor="b"/>
                </a:tc>
              </a:tr>
              <a:tr h="432805">
                <a:tc>
                  <a:txBody>
                    <a:bodyPr/>
                    <a:lstStyle/>
                    <a:p>
                      <a:pPr algn="l" fontAlgn="b"/>
                      <a:r>
                        <a:rPr lang="en-US" sz="2000" b="1" u="none" strike="noStrike" dirty="0">
                          <a:effectLst/>
                        </a:rPr>
                        <a:t>Yield</a:t>
                      </a:r>
                      <a:endParaRPr lang="en-US" sz="2000" b="1" i="0" u="none" strike="noStrike" dirty="0">
                        <a:solidFill>
                          <a:srgbClr val="000000"/>
                        </a:solidFill>
                        <a:effectLst/>
                        <a:latin typeface="Calibri"/>
                      </a:endParaRPr>
                    </a:p>
                  </a:txBody>
                  <a:tcPr marL="9525" marR="9525" marT="9525" marB="0" anchor="b"/>
                </a:tc>
                <a:tc>
                  <a:txBody>
                    <a:bodyPr/>
                    <a:lstStyle/>
                    <a:p>
                      <a:pPr algn="r" fontAlgn="b"/>
                      <a:r>
                        <a:rPr lang="en-US" sz="2000" u="none" strike="noStrike">
                          <a:effectLst/>
                        </a:rPr>
                        <a:t>0.282</a:t>
                      </a:r>
                      <a:endParaRPr lang="en-US" sz="2000" b="0" i="0" u="none" strike="noStrike">
                        <a:solidFill>
                          <a:srgbClr val="000000"/>
                        </a:solidFill>
                        <a:effectLst/>
                        <a:latin typeface="Calibri"/>
                      </a:endParaRPr>
                    </a:p>
                  </a:txBody>
                  <a:tcPr marL="9525" marR="9525" marT="9525" marB="0" anchor="b"/>
                </a:tc>
                <a:tc>
                  <a:txBody>
                    <a:bodyPr/>
                    <a:lstStyle/>
                    <a:p>
                      <a:pPr algn="r" fontAlgn="b"/>
                      <a:r>
                        <a:rPr lang="en-US" sz="2000" u="none" strike="noStrike">
                          <a:effectLst/>
                        </a:rPr>
                        <a:t>0.351</a:t>
                      </a:r>
                      <a:endParaRPr lang="en-US" sz="2000" b="0" i="0" u="none" strike="noStrike">
                        <a:solidFill>
                          <a:srgbClr val="000000"/>
                        </a:solidFill>
                        <a:effectLst/>
                        <a:latin typeface="Calibri"/>
                      </a:endParaRPr>
                    </a:p>
                  </a:txBody>
                  <a:tcPr marL="9525" marR="9525" marT="9525" marB="0" anchor="b"/>
                </a:tc>
                <a:tc>
                  <a:txBody>
                    <a:bodyPr/>
                    <a:lstStyle/>
                    <a:p>
                      <a:pPr algn="r" fontAlgn="b"/>
                      <a:r>
                        <a:rPr lang="en-US" sz="2000" u="none" strike="noStrike">
                          <a:effectLst/>
                        </a:rPr>
                        <a:t>0.229</a:t>
                      </a:r>
                      <a:endParaRPr lang="en-US" sz="2000" b="0" i="0" u="none" strike="noStrike">
                        <a:solidFill>
                          <a:srgbClr val="000000"/>
                        </a:solidFill>
                        <a:effectLst/>
                        <a:latin typeface="Calibri"/>
                      </a:endParaRPr>
                    </a:p>
                  </a:txBody>
                  <a:tcPr marL="9525" marR="9525" marT="9525" marB="0" anchor="b"/>
                </a:tc>
                <a:tc>
                  <a:txBody>
                    <a:bodyPr/>
                    <a:lstStyle/>
                    <a:p>
                      <a:pPr algn="r" fontAlgn="b"/>
                      <a:r>
                        <a:rPr lang="en-US" sz="2000" u="none" strike="noStrike">
                          <a:effectLst/>
                        </a:rPr>
                        <a:t>0.239</a:t>
                      </a:r>
                      <a:endParaRPr lang="en-US" sz="2000" b="0" i="0" u="none" strike="noStrike">
                        <a:solidFill>
                          <a:srgbClr val="000000"/>
                        </a:solidFill>
                        <a:effectLst/>
                        <a:latin typeface="Calibri"/>
                      </a:endParaRPr>
                    </a:p>
                  </a:txBody>
                  <a:tcPr marL="9525" marR="9525" marT="9525" marB="0" anchor="b"/>
                </a:tc>
                <a:tc>
                  <a:txBody>
                    <a:bodyPr/>
                    <a:lstStyle/>
                    <a:p>
                      <a:pPr algn="r" fontAlgn="b"/>
                      <a:r>
                        <a:rPr lang="en-US" sz="2000" u="none" strike="noStrike" dirty="0">
                          <a:effectLst/>
                        </a:rPr>
                        <a:t>0.17</a:t>
                      </a:r>
                      <a:endParaRPr lang="en-US" sz="2000" b="0" i="0" u="none" strike="noStrike" dirty="0">
                        <a:solidFill>
                          <a:srgbClr val="000000"/>
                        </a:solidFill>
                        <a:effectLst/>
                        <a:latin typeface="Calibri"/>
                      </a:endParaRPr>
                    </a:p>
                  </a:txBody>
                  <a:tcPr marL="9525" marR="9525" marT="9525" marB="0" anchor="b"/>
                </a:tc>
              </a:tr>
              <a:tr h="432805">
                <a:tc>
                  <a:txBody>
                    <a:bodyPr/>
                    <a:lstStyle/>
                    <a:p>
                      <a:pPr algn="l" fontAlgn="b"/>
                      <a:r>
                        <a:rPr lang="en-US" sz="2000" b="1" u="none" strike="noStrike" dirty="0">
                          <a:effectLst/>
                        </a:rPr>
                        <a:t>Soil Quality</a:t>
                      </a:r>
                      <a:endParaRPr lang="en-US" sz="2000" b="1" i="0" u="none" strike="noStrike" dirty="0">
                        <a:solidFill>
                          <a:srgbClr val="000000"/>
                        </a:solidFill>
                        <a:effectLst/>
                        <a:latin typeface="Calibri"/>
                      </a:endParaRPr>
                    </a:p>
                  </a:txBody>
                  <a:tcPr marL="9525" marR="9525" marT="9525" marB="0" anchor="b"/>
                </a:tc>
                <a:tc>
                  <a:txBody>
                    <a:bodyPr/>
                    <a:lstStyle/>
                    <a:p>
                      <a:pPr algn="r" fontAlgn="b"/>
                      <a:r>
                        <a:rPr lang="en-US" sz="2000" u="none" strike="noStrike">
                          <a:effectLst/>
                        </a:rPr>
                        <a:t>0.425</a:t>
                      </a:r>
                      <a:endParaRPr lang="en-US" sz="2000" b="0" i="0" u="none" strike="noStrike">
                        <a:solidFill>
                          <a:srgbClr val="000000"/>
                        </a:solidFill>
                        <a:effectLst/>
                        <a:latin typeface="Calibri"/>
                      </a:endParaRPr>
                    </a:p>
                  </a:txBody>
                  <a:tcPr marL="9525" marR="9525" marT="9525" marB="0" anchor="b"/>
                </a:tc>
                <a:tc>
                  <a:txBody>
                    <a:bodyPr/>
                    <a:lstStyle/>
                    <a:p>
                      <a:pPr algn="r" fontAlgn="b"/>
                      <a:r>
                        <a:rPr lang="en-US" sz="2000" u="none" strike="noStrike">
                          <a:effectLst/>
                        </a:rPr>
                        <a:t>0.26</a:t>
                      </a:r>
                      <a:endParaRPr lang="en-US" sz="2000" b="0" i="0" u="none" strike="noStrike">
                        <a:solidFill>
                          <a:srgbClr val="000000"/>
                        </a:solidFill>
                        <a:effectLst/>
                        <a:latin typeface="Calibri"/>
                      </a:endParaRPr>
                    </a:p>
                  </a:txBody>
                  <a:tcPr marL="9525" marR="9525" marT="9525" marB="0" anchor="b"/>
                </a:tc>
                <a:tc>
                  <a:txBody>
                    <a:bodyPr/>
                    <a:lstStyle/>
                    <a:p>
                      <a:pPr algn="r" fontAlgn="b"/>
                      <a:r>
                        <a:rPr lang="en-US" sz="2000" u="none" strike="noStrike">
                          <a:effectLst/>
                        </a:rPr>
                        <a:t>0.583</a:t>
                      </a:r>
                      <a:endParaRPr lang="en-US" sz="2000" b="0" i="0" u="none" strike="noStrike">
                        <a:solidFill>
                          <a:srgbClr val="000000"/>
                        </a:solidFill>
                        <a:effectLst/>
                        <a:latin typeface="Calibri"/>
                      </a:endParaRPr>
                    </a:p>
                  </a:txBody>
                  <a:tcPr marL="9525" marR="9525" marT="9525" marB="0" anchor="b"/>
                </a:tc>
                <a:tc>
                  <a:txBody>
                    <a:bodyPr/>
                    <a:lstStyle/>
                    <a:p>
                      <a:pPr algn="r" fontAlgn="b"/>
                      <a:r>
                        <a:rPr lang="en-US" sz="2000" u="none" strike="noStrike">
                          <a:effectLst/>
                        </a:rPr>
                        <a:t>0.526</a:t>
                      </a:r>
                      <a:endParaRPr lang="en-US" sz="2000" b="0" i="0" u="none" strike="noStrike">
                        <a:solidFill>
                          <a:srgbClr val="000000"/>
                        </a:solidFill>
                        <a:effectLst/>
                        <a:latin typeface="Calibri"/>
                      </a:endParaRPr>
                    </a:p>
                  </a:txBody>
                  <a:tcPr marL="9525" marR="9525" marT="9525" marB="0" anchor="b"/>
                </a:tc>
                <a:tc>
                  <a:txBody>
                    <a:bodyPr/>
                    <a:lstStyle/>
                    <a:p>
                      <a:pPr algn="r" fontAlgn="b"/>
                      <a:r>
                        <a:rPr lang="en-US" sz="2000" u="none" strike="noStrike" dirty="0">
                          <a:effectLst/>
                        </a:rPr>
                        <a:t>0.674</a:t>
                      </a:r>
                      <a:endParaRPr lang="en-US" sz="2000" b="0" i="0" u="none" strike="noStrike" dirty="0">
                        <a:solidFill>
                          <a:srgbClr val="000000"/>
                        </a:solidFill>
                        <a:effectLst/>
                        <a:latin typeface="Calibri"/>
                      </a:endParaRPr>
                    </a:p>
                  </a:txBody>
                  <a:tcPr marL="9525" marR="9525" marT="9525" marB="0" anchor="b"/>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839273725"/>
              </p:ext>
            </p:extLst>
          </p:nvPr>
        </p:nvGraphicFramePr>
        <p:xfrm>
          <a:off x="711609" y="4419600"/>
          <a:ext cx="7365590" cy="1878197"/>
        </p:xfrm>
        <a:graphic>
          <a:graphicData uri="http://schemas.openxmlformats.org/drawingml/2006/table">
            <a:tbl>
              <a:tblPr>
                <a:tableStyleId>{073A0DAA-6AF3-43AB-8588-CEC1D06C72B9}</a:tableStyleId>
              </a:tblPr>
              <a:tblGrid>
                <a:gridCol w="1947225"/>
                <a:gridCol w="1083673"/>
                <a:gridCol w="1083673"/>
                <a:gridCol w="1083673"/>
                <a:gridCol w="1083673"/>
                <a:gridCol w="1083673"/>
              </a:tblGrid>
              <a:tr h="569729">
                <a:tc>
                  <a:txBody>
                    <a:bodyPr/>
                    <a:lstStyle/>
                    <a:p>
                      <a:pPr algn="l" fontAlgn="b"/>
                      <a:r>
                        <a:rPr lang="en-US" sz="2000" b="1" u="none" strike="noStrike" dirty="0">
                          <a:effectLst/>
                        </a:rPr>
                        <a:t>Improved Income</a:t>
                      </a:r>
                      <a:endParaRPr lang="en-US" sz="2000" b="1" i="0" u="none" strike="noStrike" dirty="0">
                        <a:solidFill>
                          <a:srgbClr val="000000"/>
                        </a:solidFill>
                        <a:effectLst/>
                        <a:latin typeface="Calibri"/>
                      </a:endParaRPr>
                    </a:p>
                  </a:txBody>
                  <a:tcPr marL="9525" marR="9525" marT="9525" marB="0" anchor="b"/>
                </a:tc>
                <a:tc>
                  <a:txBody>
                    <a:bodyPr/>
                    <a:lstStyle/>
                    <a:p>
                      <a:pPr algn="ctr" fontAlgn="b"/>
                      <a:r>
                        <a:rPr lang="en-US" sz="2000" b="1" u="none" strike="noStrike" dirty="0">
                          <a:effectLst/>
                        </a:rPr>
                        <a:t>IAAS</a:t>
                      </a:r>
                      <a:endParaRPr lang="en-US" sz="2000" b="1" i="0" u="none" strike="noStrike" dirty="0">
                        <a:solidFill>
                          <a:srgbClr val="000000"/>
                        </a:solidFill>
                        <a:effectLst/>
                        <a:latin typeface="Calibri"/>
                      </a:endParaRPr>
                    </a:p>
                  </a:txBody>
                  <a:tcPr marL="9525" marR="9525" marT="9525" marB="0" anchor="b"/>
                </a:tc>
                <a:tc>
                  <a:txBody>
                    <a:bodyPr/>
                    <a:lstStyle/>
                    <a:p>
                      <a:pPr algn="ctr" fontAlgn="b"/>
                      <a:r>
                        <a:rPr lang="en-US" sz="2000" b="1" u="none" strike="noStrike" dirty="0">
                          <a:effectLst/>
                        </a:rPr>
                        <a:t>LI-BIRD</a:t>
                      </a:r>
                      <a:endParaRPr lang="en-US" sz="2000" b="1" i="0" u="none" strike="noStrike" dirty="0">
                        <a:solidFill>
                          <a:srgbClr val="000000"/>
                        </a:solidFill>
                        <a:effectLst/>
                        <a:latin typeface="Calibri"/>
                      </a:endParaRPr>
                    </a:p>
                  </a:txBody>
                  <a:tcPr marL="9525" marR="9525" marT="9525" marB="0" anchor="b"/>
                </a:tc>
                <a:tc>
                  <a:txBody>
                    <a:bodyPr/>
                    <a:lstStyle/>
                    <a:p>
                      <a:pPr algn="ctr" fontAlgn="b"/>
                      <a:r>
                        <a:rPr lang="en-US" sz="2000" b="1" u="none" strike="noStrike" dirty="0" err="1">
                          <a:effectLst/>
                        </a:rPr>
                        <a:t>Thumka</a:t>
                      </a:r>
                      <a:endParaRPr lang="en-US" sz="2000" b="1" i="0" u="none" strike="noStrike" dirty="0">
                        <a:solidFill>
                          <a:srgbClr val="000000"/>
                        </a:solidFill>
                        <a:effectLst/>
                        <a:latin typeface="Calibri"/>
                      </a:endParaRPr>
                    </a:p>
                  </a:txBody>
                  <a:tcPr marL="9525" marR="9525" marT="9525" marB="0" anchor="b"/>
                </a:tc>
                <a:tc>
                  <a:txBody>
                    <a:bodyPr/>
                    <a:lstStyle/>
                    <a:p>
                      <a:pPr algn="ctr" fontAlgn="b"/>
                      <a:r>
                        <a:rPr lang="en-US" sz="2000" b="1" u="none" strike="noStrike" dirty="0" err="1">
                          <a:effectLst/>
                        </a:rPr>
                        <a:t>Hyrkrang</a:t>
                      </a:r>
                      <a:endParaRPr lang="en-US" sz="2000" b="1" i="0" u="none" strike="noStrike" dirty="0">
                        <a:solidFill>
                          <a:srgbClr val="000000"/>
                        </a:solidFill>
                        <a:effectLst/>
                        <a:latin typeface="Calibri"/>
                      </a:endParaRPr>
                    </a:p>
                  </a:txBody>
                  <a:tcPr marL="9525" marR="9525" marT="9525" marB="0" anchor="b"/>
                </a:tc>
                <a:tc>
                  <a:txBody>
                    <a:bodyPr/>
                    <a:lstStyle/>
                    <a:p>
                      <a:pPr algn="ctr" fontAlgn="b"/>
                      <a:r>
                        <a:rPr lang="en-US" sz="2000" b="1" u="none" strike="noStrike" dirty="0" err="1">
                          <a:effectLst/>
                        </a:rPr>
                        <a:t>Khola-Gaun</a:t>
                      </a:r>
                      <a:endParaRPr lang="en-US" sz="2000" b="1" i="0" u="none" strike="noStrike" dirty="0">
                        <a:solidFill>
                          <a:srgbClr val="000000"/>
                        </a:solidFill>
                        <a:effectLst/>
                        <a:latin typeface="Calibri"/>
                      </a:endParaRPr>
                    </a:p>
                  </a:txBody>
                  <a:tcPr marL="9525" marR="9525" marT="9525" marB="0" anchor="b"/>
                </a:tc>
              </a:tr>
              <a:tr h="314768">
                <a:tc>
                  <a:txBody>
                    <a:bodyPr/>
                    <a:lstStyle/>
                    <a:p>
                      <a:pPr algn="l" fontAlgn="b"/>
                      <a:r>
                        <a:rPr lang="en-US" sz="2000" b="1" u="none" strike="noStrike" dirty="0">
                          <a:effectLst/>
                        </a:rPr>
                        <a:t>T1</a:t>
                      </a:r>
                      <a:endParaRPr lang="en-US" sz="2000" b="1" i="0" u="none" strike="noStrike" dirty="0">
                        <a:solidFill>
                          <a:srgbClr val="000000"/>
                        </a:solidFill>
                        <a:effectLst/>
                        <a:latin typeface="Calibri"/>
                      </a:endParaRPr>
                    </a:p>
                  </a:txBody>
                  <a:tcPr marL="9525" marR="9525" marT="9525" marB="0" anchor="b"/>
                </a:tc>
                <a:tc>
                  <a:txBody>
                    <a:bodyPr/>
                    <a:lstStyle/>
                    <a:p>
                      <a:pPr algn="r" fontAlgn="b"/>
                      <a:r>
                        <a:rPr lang="en-US" sz="2000" u="none" strike="noStrike" dirty="0">
                          <a:effectLst/>
                        </a:rPr>
                        <a:t>0.075</a:t>
                      </a:r>
                      <a:endParaRPr lang="en-US" sz="2000" b="0" i="0" u="none" strike="noStrike" dirty="0">
                        <a:solidFill>
                          <a:srgbClr val="000000"/>
                        </a:solidFill>
                        <a:effectLst/>
                        <a:latin typeface="Calibri"/>
                      </a:endParaRPr>
                    </a:p>
                  </a:txBody>
                  <a:tcPr marL="9525" marR="9525" marT="9525" marB="0" anchor="b"/>
                </a:tc>
                <a:tc>
                  <a:txBody>
                    <a:bodyPr/>
                    <a:lstStyle/>
                    <a:p>
                      <a:pPr algn="r" fontAlgn="b"/>
                      <a:r>
                        <a:rPr lang="en-US" sz="2000" u="none" strike="noStrike">
                          <a:effectLst/>
                        </a:rPr>
                        <a:t>0.094</a:t>
                      </a:r>
                      <a:endParaRPr lang="en-US" sz="2000" b="0" i="0" u="none" strike="noStrike">
                        <a:solidFill>
                          <a:srgbClr val="000000"/>
                        </a:solidFill>
                        <a:effectLst/>
                        <a:latin typeface="Calibri"/>
                      </a:endParaRPr>
                    </a:p>
                  </a:txBody>
                  <a:tcPr marL="9525" marR="9525" marT="9525" marB="0" anchor="b"/>
                </a:tc>
                <a:tc>
                  <a:txBody>
                    <a:bodyPr/>
                    <a:lstStyle/>
                    <a:p>
                      <a:pPr algn="r" fontAlgn="b"/>
                      <a:r>
                        <a:rPr lang="en-US" sz="2000" u="none" strike="noStrike">
                          <a:effectLst/>
                        </a:rPr>
                        <a:t>0.091</a:t>
                      </a:r>
                      <a:endParaRPr lang="en-US" sz="2000" b="0" i="0" u="none" strike="noStrike">
                        <a:solidFill>
                          <a:srgbClr val="000000"/>
                        </a:solidFill>
                        <a:effectLst/>
                        <a:latin typeface="Calibri"/>
                      </a:endParaRPr>
                    </a:p>
                  </a:txBody>
                  <a:tcPr marL="9525" marR="9525" marT="9525" marB="0" anchor="b"/>
                </a:tc>
                <a:tc>
                  <a:txBody>
                    <a:bodyPr/>
                    <a:lstStyle/>
                    <a:p>
                      <a:pPr algn="r" fontAlgn="b"/>
                      <a:r>
                        <a:rPr lang="en-US" sz="2000" u="none" strike="noStrike">
                          <a:effectLst/>
                        </a:rPr>
                        <a:t>0.1</a:t>
                      </a:r>
                      <a:endParaRPr lang="en-US" sz="2000" b="0" i="0" u="none" strike="noStrike">
                        <a:solidFill>
                          <a:srgbClr val="000000"/>
                        </a:solidFill>
                        <a:effectLst/>
                        <a:latin typeface="Calibri"/>
                      </a:endParaRPr>
                    </a:p>
                  </a:txBody>
                  <a:tcPr marL="9525" marR="9525" marT="9525" marB="0" anchor="b"/>
                </a:tc>
                <a:tc>
                  <a:txBody>
                    <a:bodyPr/>
                    <a:lstStyle/>
                    <a:p>
                      <a:pPr algn="r" fontAlgn="b"/>
                      <a:r>
                        <a:rPr lang="en-US" sz="2000" u="none" strike="noStrike">
                          <a:effectLst/>
                        </a:rPr>
                        <a:t>0.08</a:t>
                      </a:r>
                      <a:endParaRPr lang="en-US" sz="2000" b="0" i="0" u="none" strike="noStrike">
                        <a:solidFill>
                          <a:srgbClr val="000000"/>
                        </a:solidFill>
                        <a:effectLst/>
                        <a:latin typeface="Calibri"/>
                      </a:endParaRPr>
                    </a:p>
                  </a:txBody>
                  <a:tcPr marL="9525" marR="9525" marT="9525" marB="0" anchor="b"/>
                </a:tc>
              </a:tr>
              <a:tr h="314768">
                <a:tc>
                  <a:txBody>
                    <a:bodyPr/>
                    <a:lstStyle/>
                    <a:p>
                      <a:pPr algn="l" fontAlgn="b"/>
                      <a:r>
                        <a:rPr lang="en-US" sz="2000" b="1" u="none" strike="noStrike" dirty="0">
                          <a:effectLst/>
                        </a:rPr>
                        <a:t>T2</a:t>
                      </a:r>
                      <a:endParaRPr lang="en-US" sz="2000" b="1" i="0" u="none" strike="noStrike" dirty="0">
                        <a:solidFill>
                          <a:srgbClr val="000000"/>
                        </a:solidFill>
                        <a:effectLst/>
                        <a:latin typeface="Calibri"/>
                      </a:endParaRPr>
                    </a:p>
                  </a:txBody>
                  <a:tcPr marL="9525" marR="9525" marT="9525" marB="0" anchor="b"/>
                </a:tc>
                <a:tc>
                  <a:txBody>
                    <a:bodyPr/>
                    <a:lstStyle/>
                    <a:p>
                      <a:pPr algn="r" fontAlgn="b"/>
                      <a:r>
                        <a:rPr lang="en-US" sz="2000" u="none" strike="noStrike">
                          <a:effectLst/>
                        </a:rPr>
                        <a:t>0.169</a:t>
                      </a:r>
                      <a:endParaRPr lang="en-US" sz="2000" b="0" i="0" u="none" strike="noStrike">
                        <a:solidFill>
                          <a:srgbClr val="000000"/>
                        </a:solidFill>
                        <a:effectLst/>
                        <a:latin typeface="Calibri"/>
                      </a:endParaRPr>
                    </a:p>
                  </a:txBody>
                  <a:tcPr marL="9525" marR="9525" marT="9525" marB="0" anchor="b"/>
                </a:tc>
                <a:tc>
                  <a:txBody>
                    <a:bodyPr/>
                    <a:lstStyle/>
                    <a:p>
                      <a:pPr algn="r" fontAlgn="b"/>
                      <a:r>
                        <a:rPr lang="en-US" sz="2000" u="none" strike="noStrike" dirty="0">
                          <a:effectLst/>
                        </a:rPr>
                        <a:t>0.286</a:t>
                      </a:r>
                      <a:endParaRPr lang="en-US" sz="2000" b="0" i="0" u="none" strike="noStrike" dirty="0">
                        <a:solidFill>
                          <a:srgbClr val="000000"/>
                        </a:solidFill>
                        <a:effectLst/>
                        <a:latin typeface="Calibri"/>
                      </a:endParaRPr>
                    </a:p>
                  </a:txBody>
                  <a:tcPr marL="9525" marR="9525" marT="9525" marB="0" anchor="b"/>
                </a:tc>
                <a:tc>
                  <a:txBody>
                    <a:bodyPr/>
                    <a:lstStyle/>
                    <a:p>
                      <a:pPr algn="r" fontAlgn="b"/>
                      <a:r>
                        <a:rPr lang="en-US" sz="2000" u="none" strike="noStrike">
                          <a:effectLst/>
                        </a:rPr>
                        <a:t>0.477</a:t>
                      </a:r>
                      <a:endParaRPr lang="en-US" sz="2000" b="0" i="0" u="none" strike="noStrike">
                        <a:solidFill>
                          <a:srgbClr val="000000"/>
                        </a:solidFill>
                        <a:effectLst/>
                        <a:latin typeface="Calibri"/>
                      </a:endParaRPr>
                    </a:p>
                  </a:txBody>
                  <a:tcPr marL="9525" marR="9525" marT="9525" marB="0" anchor="b"/>
                </a:tc>
                <a:tc>
                  <a:txBody>
                    <a:bodyPr/>
                    <a:lstStyle/>
                    <a:p>
                      <a:pPr algn="r" fontAlgn="b"/>
                      <a:r>
                        <a:rPr lang="en-US" sz="2000" u="none" strike="noStrike">
                          <a:effectLst/>
                        </a:rPr>
                        <a:t>0.491</a:t>
                      </a:r>
                      <a:endParaRPr lang="en-US" sz="2000" b="0" i="0" u="none" strike="noStrike">
                        <a:solidFill>
                          <a:srgbClr val="000000"/>
                        </a:solidFill>
                        <a:effectLst/>
                        <a:latin typeface="Calibri"/>
                      </a:endParaRPr>
                    </a:p>
                  </a:txBody>
                  <a:tcPr marL="9525" marR="9525" marT="9525" marB="0" anchor="b"/>
                </a:tc>
                <a:tc>
                  <a:txBody>
                    <a:bodyPr/>
                    <a:lstStyle/>
                    <a:p>
                      <a:pPr algn="r" fontAlgn="b"/>
                      <a:r>
                        <a:rPr lang="en-US" sz="2000" u="none" strike="noStrike">
                          <a:effectLst/>
                        </a:rPr>
                        <a:t>0.348</a:t>
                      </a:r>
                      <a:endParaRPr lang="en-US" sz="2000" b="0" i="0" u="none" strike="noStrike">
                        <a:solidFill>
                          <a:srgbClr val="000000"/>
                        </a:solidFill>
                        <a:effectLst/>
                        <a:latin typeface="Calibri"/>
                      </a:endParaRPr>
                    </a:p>
                  </a:txBody>
                  <a:tcPr marL="9525" marR="9525" marT="9525" marB="0" anchor="b"/>
                </a:tc>
              </a:tr>
              <a:tr h="314768">
                <a:tc>
                  <a:txBody>
                    <a:bodyPr/>
                    <a:lstStyle/>
                    <a:p>
                      <a:pPr algn="l" fontAlgn="b"/>
                      <a:r>
                        <a:rPr lang="en-US" sz="2000" b="1" u="none" strike="noStrike" dirty="0">
                          <a:effectLst/>
                        </a:rPr>
                        <a:t>T3</a:t>
                      </a:r>
                      <a:endParaRPr lang="en-US" sz="2000" b="1" i="0" u="none" strike="noStrike" dirty="0">
                        <a:solidFill>
                          <a:srgbClr val="000000"/>
                        </a:solidFill>
                        <a:effectLst/>
                        <a:latin typeface="Calibri"/>
                      </a:endParaRPr>
                    </a:p>
                  </a:txBody>
                  <a:tcPr marL="9525" marR="9525" marT="9525" marB="0" anchor="b"/>
                </a:tc>
                <a:tc>
                  <a:txBody>
                    <a:bodyPr/>
                    <a:lstStyle/>
                    <a:p>
                      <a:pPr algn="r" fontAlgn="b"/>
                      <a:r>
                        <a:rPr lang="en-US" sz="2000" u="none" strike="noStrike">
                          <a:effectLst/>
                        </a:rPr>
                        <a:t>0.196</a:t>
                      </a:r>
                      <a:endParaRPr lang="en-US" sz="2000" b="0" i="0" u="none" strike="noStrike">
                        <a:solidFill>
                          <a:srgbClr val="000000"/>
                        </a:solidFill>
                        <a:effectLst/>
                        <a:latin typeface="Calibri"/>
                      </a:endParaRPr>
                    </a:p>
                  </a:txBody>
                  <a:tcPr marL="9525" marR="9525" marT="9525" marB="0" anchor="b"/>
                </a:tc>
                <a:tc>
                  <a:txBody>
                    <a:bodyPr/>
                    <a:lstStyle/>
                    <a:p>
                      <a:pPr algn="r" fontAlgn="b"/>
                      <a:r>
                        <a:rPr lang="en-US" sz="2000" u="none" strike="noStrike">
                          <a:effectLst/>
                        </a:rPr>
                        <a:t>0.207</a:t>
                      </a:r>
                      <a:endParaRPr lang="en-US" sz="2000" b="0" i="0" u="none" strike="noStrike">
                        <a:solidFill>
                          <a:srgbClr val="000000"/>
                        </a:solidFill>
                        <a:effectLst/>
                        <a:latin typeface="Calibri"/>
                      </a:endParaRPr>
                    </a:p>
                  </a:txBody>
                  <a:tcPr marL="9525" marR="9525" marT="9525" marB="0" anchor="b"/>
                </a:tc>
                <a:tc>
                  <a:txBody>
                    <a:bodyPr/>
                    <a:lstStyle/>
                    <a:p>
                      <a:pPr algn="r" fontAlgn="b"/>
                      <a:r>
                        <a:rPr lang="en-US" sz="2000" u="none" strike="noStrike" dirty="0">
                          <a:effectLst/>
                        </a:rPr>
                        <a:t>0.254</a:t>
                      </a:r>
                      <a:endParaRPr lang="en-US" sz="2000" b="0" i="0" u="none" strike="noStrike" dirty="0">
                        <a:solidFill>
                          <a:srgbClr val="000000"/>
                        </a:solidFill>
                        <a:effectLst/>
                        <a:latin typeface="Calibri"/>
                      </a:endParaRPr>
                    </a:p>
                  </a:txBody>
                  <a:tcPr marL="9525" marR="9525" marT="9525" marB="0" anchor="b"/>
                </a:tc>
                <a:tc>
                  <a:txBody>
                    <a:bodyPr/>
                    <a:lstStyle/>
                    <a:p>
                      <a:pPr algn="r" fontAlgn="b"/>
                      <a:r>
                        <a:rPr lang="en-US" sz="2000" u="none" strike="noStrike" dirty="0">
                          <a:effectLst/>
                        </a:rPr>
                        <a:t>0.215</a:t>
                      </a:r>
                      <a:endParaRPr lang="en-US" sz="2000" b="0" i="0" u="none" strike="noStrike" dirty="0">
                        <a:solidFill>
                          <a:srgbClr val="000000"/>
                        </a:solidFill>
                        <a:effectLst/>
                        <a:latin typeface="Calibri"/>
                      </a:endParaRPr>
                    </a:p>
                  </a:txBody>
                  <a:tcPr marL="9525" marR="9525" marT="9525" marB="0" anchor="b"/>
                </a:tc>
                <a:tc>
                  <a:txBody>
                    <a:bodyPr/>
                    <a:lstStyle/>
                    <a:p>
                      <a:pPr algn="r" fontAlgn="b"/>
                      <a:r>
                        <a:rPr lang="en-US" sz="2000" u="none" strike="noStrike">
                          <a:effectLst/>
                        </a:rPr>
                        <a:t>0.221</a:t>
                      </a:r>
                      <a:endParaRPr lang="en-US" sz="2000" b="0" i="0" u="none" strike="noStrike">
                        <a:solidFill>
                          <a:srgbClr val="000000"/>
                        </a:solidFill>
                        <a:effectLst/>
                        <a:latin typeface="Calibri"/>
                      </a:endParaRPr>
                    </a:p>
                  </a:txBody>
                  <a:tcPr marL="9525" marR="9525" marT="9525" marB="0" anchor="b"/>
                </a:tc>
              </a:tr>
              <a:tr h="314768">
                <a:tc>
                  <a:txBody>
                    <a:bodyPr/>
                    <a:lstStyle/>
                    <a:p>
                      <a:pPr algn="l" fontAlgn="b"/>
                      <a:r>
                        <a:rPr lang="en-US" sz="2000" b="1" u="none" strike="noStrike" dirty="0">
                          <a:effectLst/>
                        </a:rPr>
                        <a:t>T4</a:t>
                      </a:r>
                      <a:endParaRPr lang="en-US" sz="2000" b="1" i="0" u="none" strike="noStrike" dirty="0">
                        <a:solidFill>
                          <a:srgbClr val="000000"/>
                        </a:solidFill>
                        <a:effectLst/>
                        <a:latin typeface="Calibri"/>
                      </a:endParaRPr>
                    </a:p>
                  </a:txBody>
                  <a:tcPr marL="9525" marR="9525" marT="9525" marB="0" anchor="b"/>
                </a:tc>
                <a:tc>
                  <a:txBody>
                    <a:bodyPr/>
                    <a:lstStyle/>
                    <a:p>
                      <a:pPr algn="r" fontAlgn="b"/>
                      <a:r>
                        <a:rPr lang="en-US" sz="2000" u="none" strike="noStrike">
                          <a:effectLst/>
                        </a:rPr>
                        <a:t>0.561</a:t>
                      </a:r>
                      <a:endParaRPr lang="en-US" sz="2000" b="0" i="0" u="none" strike="noStrike">
                        <a:solidFill>
                          <a:srgbClr val="000000"/>
                        </a:solidFill>
                        <a:effectLst/>
                        <a:latin typeface="Calibri"/>
                      </a:endParaRPr>
                    </a:p>
                  </a:txBody>
                  <a:tcPr marL="9525" marR="9525" marT="9525" marB="0" anchor="b"/>
                </a:tc>
                <a:tc>
                  <a:txBody>
                    <a:bodyPr/>
                    <a:lstStyle/>
                    <a:p>
                      <a:pPr algn="r" fontAlgn="b"/>
                      <a:r>
                        <a:rPr lang="en-US" sz="2000" u="none" strike="noStrike">
                          <a:effectLst/>
                        </a:rPr>
                        <a:t>0.413</a:t>
                      </a:r>
                      <a:endParaRPr lang="en-US" sz="2000" b="0" i="0" u="none" strike="noStrike">
                        <a:solidFill>
                          <a:srgbClr val="000000"/>
                        </a:solidFill>
                        <a:effectLst/>
                        <a:latin typeface="Calibri"/>
                      </a:endParaRPr>
                    </a:p>
                  </a:txBody>
                  <a:tcPr marL="9525" marR="9525" marT="9525" marB="0" anchor="b"/>
                </a:tc>
                <a:tc>
                  <a:txBody>
                    <a:bodyPr/>
                    <a:lstStyle/>
                    <a:p>
                      <a:pPr algn="r" fontAlgn="b"/>
                      <a:r>
                        <a:rPr lang="en-US" sz="2000" u="none" strike="noStrike">
                          <a:effectLst/>
                        </a:rPr>
                        <a:t>0.178</a:t>
                      </a:r>
                      <a:endParaRPr lang="en-US" sz="2000" b="0" i="0" u="none" strike="noStrike">
                        <a:solidFill>
                          <a:srgbClr val="000000"/>
                        </a:solidFill>
                        <a:effectLst/>
                        <a:latin typeface="Calibri"/>
                      </a:endParaRPr>
                    </a:p>
                  </a:txBody>
                  <a:tcPr marL="9525" marR="9525" marT="9525" marB="0" anchor="b"/>
                </a:tc>
                <a:tc>
                  <a:txBody>
                    <a:bodyPr/>
                    <a:lstStyle/>
                    <a:p>
                      <a:pPr algn="r" fontAlgn="b"/>
                      <a:r>
                        <a:rPr lang="en-US" sz="2000" u="none" strike="noStrike" dirty="0">
                          <a:effectLst/>
                        </a:rPr>
                        <a:t>0.193</a:t>
                      </a:r>
                      <a:endParaRPr lang="en-US" sz="2000" b="0" i="0" u="none" strike="noStrike" dirty="0">
                        <a:solidFill>
                          <a:srgbClr val="000000"/>
                        </a:solidFill>
                        <a:effectLst/>
                        <a:latin typeface="Calibri"/>
                      </a:endParaRPr>
                    </a:p>
                  </a:txBody>
                  <a:tcPr marL="9525" marR="9525" marT="9525" marB="0" anchor="b"/>
                </a:tc>
                <a:tc>
                  <a:txBody>
                    <a:bodyPr/>
                    <a:lstStyle/>
                    <a:p>
                      <a:pPr algn="r" fontAlgn="b"/>
                      <a:r>
                        <a:rPr lang="en-US" sz="2000" u="none" strike="noStrike" dirty="0">
                          <a:effectLst/>
                        </a:rPr>
                        <a:t>0.351</a:t>
                      </a:r>
                      <a:endParaRPr lang="en-US" sz="20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10699620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1659</TotalTime>
  <Words>1882</Words>
  <Application>Microsoft Office PowerPoint</Application>
  <PresentationFormat>On-screen Show (4:3)</PresentationFormat>
  <Paragraphs>262</Paragraphs>
  <Slides>19</Slides>
  <Notes>18</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Analytic Hierarchy Process</dc:title>
  <dc:creator>Brinton</dc:creator>
  <cp:lastModifiedBy>Brinton</cp:lastModifiedBy>
  <cp:revision>79</cp:revision>
  <dcterms:created xsi:type="dcterms:W3CDTF">2006-08-16T00:00:00Z</dcterms:created>
  <dcterms:modified xsi:type="dcterms:W3CDTF">2013-03-20T03:39:08Z</dcterms:modified>
</cp:coreProperties>
</file>