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72" r:id="rId10"/>
    <p:sldId id="264" r:id="rId11"/>
    <p:sldId id="273" r:id="rId12"/>
    <p:sldId id="274" r:id="rId13"/>
    <p:sldId id="275" r:id="rId14"/>
    <p:sldId id="276" r:id="rId15"/>
    <p:sldId id="277" r:id="rId16"/>
    <p:sldId id="269" r:id="rId17"/>
    <p:sldId id="278" r:id="rId18"/>
    <p:sldId id="270" r:id="rId19"/>
  </p:sldIdLst>
  <p:sldSz cx="9144000" cy="5143500" type="screen16x9"/>
  <p:notesSz cx="6858000" cy="9144000"/>
  <p:embeddedFontLst>
    <p:embeddedFont>
      <p:font typeface="Roboto Slab" panose="020B0604020202020204" charset="0"/>
      <p:regular r:id="rId21"/>
      <p:bold r:id="rId22"/>
    </p:embeddedFont>
    <p:embeddedFont>
      <p:font typeface="Proxima Nova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66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325803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6321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6125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098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6220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5681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1351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9708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6334298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0204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4976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631514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296345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71888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991769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538163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393440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253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14000" b="1"/>
            </a:lvl1pPr>
            <a:lvl2pPr lvl="1" algn="ctr">
              <a:spcBef>
                <a:spcPts val="0"/>
              </a:spcBef>
              <a:buSzPct val="100000"/>
              <a:defRPr sz="14000" b="1"/>
            </a:lvl2pPr>
            <a:lvl3pPr lvl="2" algn="ctr">
              <a:spcBef>
                <a:spcPts val="0"/>
              </a:spcBef>
              <a:buSzPct val="100000"/>
              <a:defRPr sz="14000" b="1"/>
            </a:lvl3pPr>
            <a:lvl4pPr lvl="3" algn="ctr">
              <a:spcBef>
                <a:spcPts val="0"/>
              </a:spcBef>
              <a:buSzPct val="100000"/>
              <a:defRPr sz="14000" b="1"/>
            </a:lvl4pPr>
            <a:lvl5pPr lvl="4" algn="ctr">
              <a:spcBef>
                <a:spcPts val="0"/>
              </a:spcBef>
              <a:buSzPct val="100000"/>
              <a:defRPr sz="14000" b="1"/>
            </a:lvl5pPr>
            <a:lvl6pPr lvl="5" algn="ctr">
              <a:spcBef>
                <a:spcPts val="0"/>
              </a:spcBef>
              <a:buSzPct val="100000"/>
              <a:defRPr sz="14000" b="1"/>
            </a:lvl6pPr>
            <a:lvl7pPr lvl="6" algn="ctr">
              <a:spcBef>
                <a:spcPts val="0"/>
              </a:spcBef>
              <a:buSzPct val="100000"/>
              <a:defRPr sz="14000" b="1"/>
            </a:lvl7pPr>
            <a:lvl8pPr lvl="7" algn="ctr">
              <a:spcBef>
                <a:spcPts val="0"/>
              </a:spcBef>
              <a:buSzPct val="100000"/>
              <a:defRPr sz="14000" b="1"/>
            </a:lvl8pPr>
            <a:lvl9pPr lvl="8"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0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VTCAR Final </a:t>
            </a:r>
            <a:r>
              <a:rPr lang="en" sz="3000" dirty="0" smtClean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Presentation</a:t>
            </a:r>
            <a:endParaRPr lang="en" sz="3000" dirty="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0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CS 4624 - Dr. Fox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Virginia Tech - Blacksburg, VA 24061 - 5/3/16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0450" y="3182340"/>
            <a:ext cx="8123100" cy="141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Kyle Simmons, Steven Whitehead, Sebastian Welsh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Client: Dr. Julee Farley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2315" y="125895"/>
            <a:ext cx="5799371" cy="4791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80"/>
          <a:stretch/>
        </p:blipFill>
        <p:spPr>
          <a:xfrm>
            <a:off x="2049724" y="191963"/>
            <a:ext cx="5044552" cy="47595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60777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9" y="269963"/>
            <a:ext cx="7412622" cy="46035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14353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6"/>
          <a:stretch/>
        </p:blipFill>
        <p:spPr>
          <a:xfrm>
            <a:off x="865690" y="319132"/>
            <a:ext cx="7412620" cy="4505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47038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36973" y="152483"/>
            <a:ext cx="6870054" cy="4838535"/>
            <a:chOff x="1182962" y="151413"/>
            <a:chExt cx="6870054" cy="4838535"/>
          </a:xfrm>
        </p:grpSpPr>
        <p:pic>
          <p:nvPicPr>
            <p:cNvPr id="3" name="Shape 145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1182962" y="153550"/>
              <a:ext cx="2720474" cy="48363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" name="Shape 146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x="5332542" y="151413"/>
              <a:ext cx="2720474" cy="48364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4808195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Performance </a:t>
            </a:r>
            <a:r>
              <a:rPr lang="en" dirty="0" smtClean="0"/>
              <a:t>Testing Results</a:t>
            </a:r>
            <a:endParaRPr lang="en" dirty="0"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886" y="572700"/>
            <a:ext cx="6234228" cy="44395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3060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8474" y="16579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Acceptance Testing Results</a:t>
            </a:r>
            <a:endParaRPr lang="en" dirty="0"/>
          </a:p>
        </p:txBody>
      </p:sp>
      <p:grpSp>
        <p:nvGrpSpPr>
          <p:cNvPr id="4" name="Group 3"/>
          <p:cNvGrpSpPr/>
          <p:nvPr/>
        </p:nvGrpSpPr>
        <p:grpSpPr>
          <a:xfrm>
            <a:off x="2753360" y="589279"/>
            <a:ext cx="3650827" cy="4287521"/>
            <a:chOff x="2567369" y="589279"/>
            <a:chExt cx="4022810" cy="46149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7369" y="589279"/>
              <a:ext cx="4022810" cy="391025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67370" y="4499529"/>
              <a:ext cx="4022809" cy="704719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94827" y="4222083"/>
            <a:ext cx="19223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Legend:</a:t>
            </a:r>
          </a:p>
          <a:p>
            <a:r>
              <a:rPr lang="en-US" dirty="0" smtClean="0"/>
              <a:t>1 = Highly Unsatisfied</a:t>
            </a:r>
          </a:p>
          <a:p>
            <a:r>
              <a:rPr lang="en-US" dirty="0" smtClean="0"/>
              <a:t>5 = Highly Satisfied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Acknowledgements</a:t>
            </a:r>
            <a:endParaRPr lang="en" dirty="0"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863549"/>
            <a:ext cx="8629100" cy="37219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Dr. </a:t>
            </a:r>
            <a:r>
              <a:rPr lang="en-US" dirty="0" err="1"/>
              <a:t>Julee</a:t>
            </a:r>
            <a:r>
              <a:rPr lang="en-US" dirty="0"/>
              <a:t> Farley of the Virginia Tech Center for Autism </a:t>
            </a:r>
            <a:r>
              <a:rPr lang="en-US" dirty="0" smtClean="0"/>
              <a:t>Research</a:t>
            </a:r>
          </a:p>
          <a:p>
            <a:pPr lvl="0"/>
            <a:r>
              <a:rPr lang="en-US" dirty="0" smtClean="0"/>
              <a:t>Dr</a:t>
            </a:r>
            <a:r>
              <a:rPr lang="en-US" dirty="0"/>
              <a:t>. Angela </a:t>
            </a:r>
            <a:r>
              <a:rPr lang="en-US" dirty="0" err="1"/>
              <a:t>Scarpa</a:t>
            </a:r>
            <a:r>
              <a:rPr lang="en-US" dirty="0"/>
              <a:t> of the Virginia Tech Center for Autism </a:t>
            </a:r>
            <a:r>
              <a:rPr lang="en-US" dirty="0" smtClean="0"/>
              <a:t>Research</a:t>
            </a:r>
          </a:p>
          <a:p>
            <a:pPr lvl="0"/>
            <a:r>
              <a:rPr lang="en-US" dirty="0" smtClean="0"/>
              <a:t>Ms</a:t>
            </a:r>
            <a:r>
              <a:rPr lang="en-US" dirty="0"/>
              <a:t>. Marcia </a:t>
            </a:r>
            <a:r>
              <a:rPr lang="en-US" dirty="0" err="1"/>
              <a:t>Donnelson</a:t>
            </a:r>
            <a:r>
              <a:rPr lang="en-US" dirty="0"/>
              <a:t> of the Virginia Tech Center for Autism </a:t>
            </a:r>
            <a:r>
              <a:rPr lang="en-US" dirty="0" smtClean="0"/>
              <a:t>Research</a:t>
            </a:r>
          </a:p>
          <a:p>
            <a:pPr lvl="0"/>
            <a:r>
              <a:rPr lang="en-US" dirty="0" smtClean="0"/>
              <a:t>Dr</a:t>
            </a:r>
            <a:r>
              <a:rPr lang="en-US" dirty="0"/>
              <a:t>. Edward </a:t>
            </a:r>
            <a:r>
              <a:rPr lang="en-US" dirty="0" smtClean="0"/>
              <a:t>Fox</a:t>
            </a:r>
          </a:p>
          <a:p>
            <a:pPr lvl="0"/>
            <a:r>
              <a:rPr lang="en-US" dirty="0" smtClean="0"/>
              <a:t>Graduate </a:t>
            </a:r>
            <a:r>
              <a:rPr lang="en-US" dirty="0"/>
              <a:t>Teaching Assistant </a:t>
            </a:r>
            <a:r>
              <a:rPr lang="en-US" dirty="0" err="1"/>
              <a:t>Yilong</a:t>
            </a:r>
            <a:r>
              <a:rPr lang="en-US" dirty="0"/>
              <a:t> </a:t>
            </a:r>
            <a:r>
              <a:rPr lang="en-US" dirty="0" err="1" smtClean="0"/>
              <a:t>Jin</a:t>
            </a:r>
            <a:endParaRPr lang="en-US" dirty="0" smtClean="0"/>
          </a:p>
          <a:p>
            <a:pPr lvl="0"/>
            <a:r>
              <a:rPr lang="en-US" dirty="0" smtClean="0"/>
              <a:t>Mr</a:t>
            </a:r>
            <a:r>
              <a:rPr lang="en-US" dirty="0"/>
              <a:t>. John Jackson of Ensemble CMS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2705289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Thank You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Any questions?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Old Website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Requirements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Website Prototype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Website Testing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Final Product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Improve VTCAR Website - Previous Home Page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1424" y="1108289"/>
            <a:ext cx="4733225" cy="35047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794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/>
              <a:t>- Generic photos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Left </a:t>
            </a:r>
            <a:r>
              <a:rPr lang="en" dirty="0"/>
              <a:t>and right </a:t>
            </a:r>
            <a:r>
              <a:rPr lang="en" dirty="0" smtClean="0"/>
              <a:t>sidebars</a:t>
            </a:r>
            <a:endParaRPr lang="en" dirty="0"/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Lots </a:t>
            </a:r>
            <a:r>
              <a:rPr lang="en" dirty="0"/>
              <a:t>of links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Narrow </a:t>
            </a:r>
            <a:r>
              <a:rPr lang="en" dirty="0"/>
              <a:t>container for page-specific content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Small </a:t>
            </a:r>
            <a:r>
              <a:rPr lang="en" dirty="0"/>
              <a:t>text 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Outdated styles</a:t>
            </a:r>
            <a:endParaRPr lang="en" dirty="0"/>
          </a:p>
        </p:txBody>
      </p:sp>
      <p:cxnSp>
        <p:nvCxnSpPr>
          <p:cNvPr id="3" name="Curved Connector 2"/>
          <p:cNvCxnSpPr/>
          <p:nvPr/>
        </p:nvCxnSpPr>
        <p:spPr>
          <a:xfrm>
            <a:off x="2865120" y="1943947"/>
            <a:ext cx="1525980" cy="562430"/>
          </a:xfrm>
          <a:prstGeom prst="curved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>
            <a:off x="2140373" y="1422400"/>
            <a:ext cx="2656941" cy="45943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>
            <a:off x="2865120" y="1943947"/>
            <a:ext cx="4680325" cy="562430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391100" y="2644524"/>
            <a:ext cx="812428" cy="122358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04650" y="1514133"/>
            <a:ext cx="894665" cy="285966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836698" y="2370758"/>
            <a:ext cx="669903" cy="16757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256154" y="2571750"/>
            <a:ext cx="2223505" cy="19971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303622" y="3199425"/>
            <a:ext cx="669903" cy="16757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Old VTCAR Website cont. - People Page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1916" y="1152475"/>
            <a:ext cx="5664907" cy="348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794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/>
              <a:t>- No </a:t>
            </a:r>
            <a:r>
              <a:rPr lang="en" dirty="0"/>
              <a:t>photo of </a:t>
            </a:r>
            <a:r>
              <a:rPr lang="en" dirty="0" smtClean="0"/>
              <a:t>person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Bland styling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Small </a:t>
            </a:r>
            <a:r>
              <a:rPr lang="en" dirty="0"/>
              <a:t>text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Minimal biography</a:t>
            </a:r>
            <a:endParaRPr lang="en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2540000" y="1429173"/>
            <a:ext cx="4742308" cy="70223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13423" y="2384440"/>
            <a:ext cx="669903" cy="16757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42884" y="2605053"/>
            <a:ext cx="2501276" cy="82230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446507" y="2893552"/>
            <a:ext cx="669903" cy="16757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244211" y="187532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Requirements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244211" y="856777"/>
            <a:ext cx="3169793" cy="386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 smtClean="0"/>
              <a:t>- Ensemble CMS</a:t>
            </a:r>
          </a:p>
          <a:p>
            <a:pPr lvl="0" defTabSz="460375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	</a:t>
            </a:r>
            <a:r>
              <a:rPr lang="en" dirty="0" smtClean="0"/>
              <a:t>- Easily maintainable</a:t>
            </a:r>
          </a:p>
          <a:p>
            <a:pPr lvl="0" defTabSz="460375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	</a:t>
            </a:r>
            <a:r>
              <a:rPr lang="en" dirty="0" smtClean="0"/>
              <a:t>- VT Themes</a:t>
            </a:r>
          </a:p>
          <a:p>
            <a:pPr lvl="0">
              <a:spcBef>
                <a:spcPts val="0"/>
              </a:spcBef>
              <a:buNone/>
            </a:pPr>
            <a:endParaRPr sz="600" dirty="0" smtClean="0"/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Modern </a:t>
            </a:r>
            <a:r>
              <a:rPr lang="en" dirty="0"/>
              <a:t>designs and photos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Social </a:t>
            </a:r>
            <a:r>
              <a:rPr lang="en" dirty="0"/>
              <a:t>media integration</a:t>
            </a:r>
          </a:p>
          <a:p>
            <a:pPr lvl="0" rtl="0">
              <a:spcBef>
                <a:spcPts val="0"/>
              </a:spcBef>
              <a:buNone/>
            </a:pPr>
            <a:endParaRPr sz="600" dirty="0"/>
          </a:p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 Underlying </a:t>
            </a:r>
            <a:r>
              <a:rPr lang="en" dirty="0"/>
              <a:t>blue theme to emphasize </a:t>
            </a:r>
            <a:r>
              <a:rPr lang="en" dirty="0" smtClean="0"/>
              <a:t>Autism </a:t>
            </a:r>
            <a:r>
              <a:rPr lang="en" dirty="0"/>
              <a:t>A</a:t>
            </a:r>
            <a:r>
              <a:rPr lang="en" dirty="0" smtClean="0"/>
              <a:t>wareness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004" y="1049867"/>
            <a:ext cx="5648716" cy="3115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Website Prototype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4704600" cy="387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- Mockups </a:t>
            </a:r>
            <a:r>
              <a:rPr lang="en" dirty="0"/>
              <a:t>of high traffic pages</a:t>
            </a:r>
          </a:p>
          <a:p>
            <a:pPr lvl="0" rtl="0">
              <a:spcBef>
                <a:spcPts val="0"/>
              </a:spcBef>
              <a:buNone/>
            </a:pPr>
            <a:endParaRPr lang="en" dirty="0" smtClean="0"/>
          </a:p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 Implemented </a:t>
            </a:r>
            <a:r>
              <a:rPr lang="en" dirty="0"/>
              <a:t>pages using CMS components, HTML, CSS, </a:t>
            </a:r>
            <a:r>
              <a:rPr lang="en" dirty="0" smtClean="0"/>
              <a:t>JavaScript</a:t>
            </a:r>
          </a:p>
          <a:p>
            <a:pPr lvl="0" rtl="0">
              <a:spcBef>
                <a:spcPts val="0"/>
              </a:spcBef>
              <a:buNone/>
            </a:pPr>
            <a:endParaRPr lang="en" dirty="0"/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Reviewed current prototype with </a:t>
            </a:r>
            <a:r>
              <a:rPr lang="en" dirty="0"/>
              <a:t>client on a weekly basis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7775" y="863550"/>
            <a:ext cx="3328907" cy="3990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3" name="Group 12"/>
          <p:cNvGrpSpPr/>
          <p:nvPr/>
        </p:nvGrpSpPr>
        <p:grpSpPr>
          <a:xfrm>
            <a:off x="3542453" y="980184"/>
            <a:ext cx="1818957" cy="3762066"/>
            <a:chOff x="3542453" y="980184"/>
            <a:chExt cx="1818957" cy="3762066"/>
          </a:xfrm>
        </p:grpSpPr>
        <p:sp>
          <p:nvSpPr>
            <p:cNvPr id="2" name="Left Bracket 1"/>
            <p:cNvSpPr/>
            <p:nvPr/>
          </p:nvSpPr>
          <p:spPr>
            <a:xfrm>
              <a:off x="5223263" y="980184"/>
              <a:ext cx="138147" cy="3762066"/>
            </a:xfrm>
            <a:prstGeom prst="leftBracket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Curved Connector 8"/>
            <p:cNvCxnSpPr/>
            <p:nvPr/>
          </p:nvCxnSpPr>
          <p:spPr>
            <a:xfrm>
              <a:off x="3542453" y="1137920"/>
              <a:ext cx="1634761" cy="309332"/>
            </a:xfrm>
            <a:prstGeom prst="curvedConnector3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Formative Evaluation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863549"/>
            <a:ext cx="4375447" cy="37219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- Received </a:t>
            </a:r>
            <a:r>
              <a:rPr lang="en" dirty="0"/>
              <a:t>user feedback from usability survey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Discussed </a:t>
            </a:r>
            <a:r>
              <a:rPr lang="en" dirty="0"/>
              <a:t>potential changes with client</a:t>
            </a:r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- Updated </a:t>
            </a:r>
            <a:r>
              <a:rPr lang="en" dirty="0"/>
              <a:t>requirements and implemented feedback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754" y="769700"/>
            <a:ext cx="4164694" cy="3815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1970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Formative </a:t>
            </a:r>
            <a:r>
              <a:rPr lang="en" dirty="0" smtClean="0"/>
              <a:t>Evaluation – Overall Results</a:t>
            </a:r>
            <a:endParaRPr lang="en" dirty="0"/>
          </a:p>
        </p:txBody>
      </p:sp>
      <p:grpSp>
        <p:nvGrpSpPr>
          <p:cNvPr id="3" name="Group 2"/>
          <p:cNvGrpSpPr/>
          <p:nvPr/>
        </p:nvGrpSpPr>
        <p:grpSpPr>
          <a:xfrm>
            <a:off x="866395" y="870728"/>
            <a:ext cx="7411210" cy="4025820"/>
            <a:chOff x="866395" y="870728"/>
            <a:chExt cx="7411210" cy="4025820"/>
          </a:xfrm>
        </p:grpSpPr>
        <p:pic>
          <p:nvPicPr>
            <p:cNvPr id="5" name="Shape 10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66395" y="870728"/>
              <a:ext cx="7411210" cy="402582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" name="TextBox 1"/>
            <p:cNvSpPr txBox="1"/>
            <p:nvPr/>
          </p:nvSpPr>
          <p:spPr>
            <a:xfrm>
              <a:off x="7091680" y="2384213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2.10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60580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dirty="0" smtClean="0"/>
              <a:t>Final Website</a:t>
            </a:r>
            <a:br>
              <a:rPr lang="en" dirty="0" smtClean="0"/>
            </a:br>
            <a:r>
              <a:rPr lang="en" sz="2000" dirty="0" smtClean="0"/>
              <a:t>Screen Captures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45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233</Words>
  <Application>Microsoft Office PowerPoint</Application>
  <PresentationFormat>On-screen Show (16:9)</PresentationFormat>
  <Paragraphs>60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Roboto Slab</vt:lpstr>
      <vt:lpstr>Proxima Nova</vt:lpstr>
      <vt:lpstr>Arial</vt:lpstr>
      <vt:lpstr>spearmint</vt:lpstr>
      <vt:lpstr>VTCAR Final Presentation CS 4624 - Dr. Fox Virginia Tech - Blacksburg, VA 24061 - 5/3/16</vt:lpstr>
      <vt:lpstr>Outline</vt:lpstr>
      <vt:lpstr>Improve VTCAR Website - Previous Home Page</vt:lpstr>
      <vt:lpstr>Old VTCAR Website cont. - People Page</vt:lpstr>
      <vt:lpstr>Requirements</vt:lpstr>
      <vt:lpstr>Website Prototype </vt:lpstr>
      <vt:lpstr>Formative Evaluation</vt:lpstr>
      <vt:lpstr>Formative Evaluation – Overall Results</vt:lpstr>
      <vt:lpstr>Final Website Screen Captures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Performance Testing Results</vt:lpstr>
      <vt:lpstr>Acceptance Testing Results</vt:lpstr>
      <vt:lpstr>Acknowledgements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VTCAR Final Presentation CS 4624 - Dr. Fox Virginia Tech - Blacksburg, VA 24061 - 5/3/16</dc:title>
  <dc:creator>Sebastian Welsh</dc:creator>
  <cp:lastModifiedBy>Welsh, Sebastian</cp:lastModifiedBy>
  <cp:revision>28</cp:revision>
  <dcterms:modified xsi:type="dcterms:W3CDTF">2016-05-09T15:14:54Z</dcterms:modified>
</cp:coreProperties>
</file>