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Lato" panose="020F0502020204030203" pitchFamily="34" charset="77"/>
      <p:regular r:id="rId28"/>
      <p:bold r:id="rId29"/>
      <p:italic r:id="rId30"/>
      <p:boldItalic r:id="rId31"/>
    </p:embeddedFont>
    <p:embeddedFont>
      <p:font typeface="Lato Light" panose="020F0502020204030203" pitchFamily="34" charset="77"/>
      <p:regular r:id="rId32"/>
      <p:bold r:id="rId33"/>
      <p:italic r:id="rId34"/>
      <p:boldItalic r:id="rId35"/>
    </p:embeddedFont>
    <p:embeddedFont>
      <p:font typeface="Raleway" panose="020B0703030101060003" pitchFamily="34" charset="77"/>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56" d="100"/>
          <a:sy n="156" d="100"/>
        </p:scale>
        <p:origin x="808"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7f6b4884b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7f6b4884b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7f6b4884b8_3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7f6b4884b8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7f6b4884b8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7f6b4884b8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graph on this slide represent the distribution of four types of airbnb houses for Austria. diff The area in that red box represents Vienna state. A lot of airhouses are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83f94a6329_6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83f94a6329_6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Besides showing the airbnb room distribution as a whole state, we also made visuals for each county. On this slide, the left graph is the real geography map of montgomery county, and the image on the right side is the airbnb room distribution it is reasonable to see most of the airbnb houses are around the area of Blacksburg and Christiansburg. We have more visualizations for Montgomery in the following sldies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7f6b4884b8_3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7f6b4884b8_3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Interactive charts</a:t>
            </a:r>
            <a:endParaRPr/>
          </a:p>
          <a:p>
            <a:pPr marL="0" lvl="0" indent="0" algn="l" rtl="0">
              <a:spcBef>
                <a:spcPts val="0"/>
              </a:spcBef>
              <a:spcAft>
                <a:spcPts val="0"/>
              </a:spcAft>
              <a:buNone/>
            </a:pPr>
            <a:r>
              <a:rPr lang="en"/>
              <a:t>Left: distribution of four room types</a:t>
            </a:r>
            <a:endParaRPr/>
          </a:p>
          <a:p>
            <a:pPr marL="0" lvl="0" indent="0" algn="l" rtl="0">
              <a:spcBef>
                <a:spcPts val="0"/>
              </a:spcBef>
              <a:spcAft>
                <a:spcPts val="0"/>
              </a:spcAft>
              <a:buNone/>
            </a:pPr>
            <a:r>
              <a:rPr lang="en"/>
              <a:t>Right: how the number of different room-types changes over time, x-axis time, y-axis is prices, four colors represent the four room types.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7f6b4884b8_3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7f6b4884b8_3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Someone owns 120 rooms</a:t>
            </a:r>
            <a:endParaRPr/>
          </a:p>
          <a:p>
            <a:pPr marL="0" lvl="0" indent="0" algn="l" rtl="0">
              <a:spcBef>
                <a:spcPts val="0"/>
              </a:spcBef>
              <a:spcAft>
                <a:spcPts val="0"/>
              </a:spcAft>
              <a:buNone/>
            </a:pPr>
            <a:r>
              <a:rPr lang="en"/>
              <a:t>The rooms which has Lower price tends to have higher number of  reviews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f6b4884b8_4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f6b4884b8_4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7f6b4884b8_2_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7f6b4884b8_2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
              <a:t>The reason for us to build the website is the website can easily manage the graphs for the following researchers. Since there are more than 100 counties for a single state on the Airbnb website. For each county, we will make several graphs and charts. Thus, there will be thousands of images. The website is a good way to let the users to access the graphs based on the county names. </a:t>
            </a:r>
            <a:endParaRPr/>
          </a:p>
          <a:p>
            <a:pPr marL="0" lvl="0" indent="0" algn="l" rtl="0">
              <a:spcBef>
                <a:spcPts val="0"/>
              </a:spcBef>
              <a:spcAft>
                <a:spcPts val="0"/>
              </a:spcAft>
              <a:buNone/>
            </a:pPr>
            <a:endParaRPr/>
          </a:p>
          <a:p>
            <a:pPr marL="0" lvl="0" indent="0" algn="l" rtl="0">
              <a:spcBef>
                <a:spcPts val="0"/>
              </a:spcBef>
              <a:spcAft>
                <a:spcPts val="0"/>
              </a:spcAft>
              <a:buNone/>
            </a:pPr>
            <a:r>
              <a:rPr lang="en"/>
              <a:t>Users can switch from different countries and countries, also they can see the graphs of the specific county. To achieve this, we changed our design during the implementation. </a:t>
            </a:r>
            <a:endParaRPr/>
          </a:p>
          <a:p>
            <a:pPr marL="0" lvl="0" indent="0" algn="l" rtl="0">
              <a:spcBef>
                <a:spcPts val="0"/>
              </a:spcBef>
              <a:spcAft>
                <a:spcPts val="0"/>
              </a:spcAft>
              <a:buNone/>
            </a:pPr>
            <a:endParaRPr/>
          </a:p>
          <a:p>
            <a:pPr marL="0" lvl="0" indent="0" algn="l" rtl="0">
              <a:spcBef>
                <a:spcPts val="0"/>
              </a:spcBef>
              <a:spcAft>
                <a:spcPts val="0"/>
              </a:spcAft>
              <a:buNone/>
            </a:pPr>
            <a:r>
              <a:rPr lang="en"/>
              <a:t>In the next page, you will see our ogrinal desgin.In the beginning, we thought of using three web pages linked together to lead users into each level of geo. One is for searching the target country, One is for searching the target state and one is one for searching the target county. </a:t>
            </a:r>
            <a:endParaRPr/>
          </a:p>
          <a:p>
            <a:pPr marL="0" lvl="0" indent="0" algn="l" rtl="0">
              <a:spcBef>
                <a:spcPts val="0"/>
              </a:spcBef>
              <a:spcAft>
                <a:spcPts val="0"/>
              </a:spcAft>
              <a:buNone/>
            </a:pPr>
            <a:endParaRPr/>
          </a:p>
          <a:p>
            <a:pPr marL="0" lvl="0" indent="0" algn="l" rtl="0">
              <a:spcBef>
                <a:spcPts val="0"/>
              </a:spcBef>
              <a:spcAft>
                <a:spcPts val="0"/>
              </a:spcAft>
              <a:buNone/>
            </a:pPr>
            <a:r>
              <a:rPr lang="en"/>
              <a:t>But later, we combined all three into one. It is simple and easy for the user.</a:t>
            </a:r>
            <a:endParaRPr/>
          </a:p>
          <a:p>
            <a:pPr marL="0" lvl="0" indent="0" algn="l" rtl="0">
              <a:spcBef>
                <a:spcPts val="0"/>
              </a:spcBef>
              <a:spcAft>
                <a:spcPts val="0"/>
              </a:spcAft>
              <a:buNone/>
            </a:pPr>
            <a:endParaRPr/>
          </a:p>
          <a:p>
            <a:pPr marL="0" lvl="0" indent="0" algn="l" rtl="0">
              <a:spcBef>
                <a:spcPts val="0"/>
              </a:spcBef>
              <a:spcAft>
                <a:spcPts val="0"/>
              </a:spcAft>
              <a:buNone/>
            </a:pPr>
            <a:r>
              <a:rPr lang="en"/>
              <a:t>In the next page, you can see our current website.  Below the big picture, we have three drop boxes.</a:t>
            </a:r>
            <a:endParaRPr/>
          </a:p>
          <a:p>
            <a:pPr marL="0" lvl="0" indent="0" algn="l" rtl="0">
              <a:spcBef>
                <a:spcPts val="0"/>
              </a:spcBef>
              <a:spcAft>
                <a:spcPts val="0"/>
              </a:spcAft>
              <a:buNone/>
            </a:pPr>
            <a:endParaRPr/>
          </a:p>
          <a:p>
            <a:pPr marL="0" lvl="0" indent="0" algn="l" rtl="0">
              <a:spcBef>
                <a:spcPts val="0"/>
              </a:spcBef>
              <a:spcAft>
                <a:spcPts val="0"/>
              </a:spcAft>
              <a:buNone/>
            </a:pPr>
            <a:r>
              <a:rPr lang="en"/>
              <a:t>In the next page, we will show more detail in the selection. Starting from the left to right, is the country, state, and county. Once the user clicks the first one, it will show two countries we have researched, the US and Austria. If the user chooses United States, the second box will show the possible states in United States. And so does the third box.</a:t>
            </a:r>
            <a:endParaRPr/>
          </a:p>
          <a:p>
            <a:pPr marL="0" lvl="0" indent="0" algn="l" rtl="0">
              <a:spcBef>
                <a:spcPts val="0"/>
              </a:spcBef>
              <a:spcAft>
                <a:spcPts val="0"/>
              </a:spcAft>
              <a:buNone/>
            </a:pPr>
            <a:endParaRPr/>
          </a:p>
          <a:p>
            <a:pPr marL="0" lvl="0" indent="0" algn="l" rtl="0">
              <a:spcBef>
                <a:spcPts val="0"/>
              </a:spcBef>
              <a:spcAft>
                <a:spcPts val="0"/>
              </a:spcAft>
              <a:buNone/>
            </a:pPr>
            <a:r>
              <a:rPr lang="en"/>
              <a:t>In the next page, when users choose the specific county, the website will display the graphs of such county below the three boxes,. And for our example here, if the user choose us. Va. montgomery,. The website will show the graphs related to montemry, which is where we live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7f6b4884b8_1_2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7f6b4884b8_1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7f6b4884b8_1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7f6b4884b8_1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83f94a6329_4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83f94a6329_4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7f6b4884b8_1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7f6b4884b8_1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83f94a6329_4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83f94a6329_4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83f94a6329_4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83f94a6329_4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testing our result, we want to make sure that our design match our requirements. We asked some volunteers to help. First, we randomly list several counties. And we let the volunteers try to access these counties by themselves. Since we want to make sure the anyone else can easily understand how to use this web page. </a:t>
            </a:r>
            <a:endParaRPr/>
          </a:p>
          <a:p>
            <a:pPr marL="0" lvl="0" indent="0" algn="l" rtl="0">
              <a:spcBef>
                <a:spcPts val="0"/>
              </a:spcBef>
              <a:spcAft>
                <a:spcPts val="0"/>
              </a:spcAft>
              <a:buNone/>
            </a:pPr>
            <a:endParaRPr/>
          </a:p>
          <a:p>
            <a:pPr marL="0" lvl="0" indent="0" algn="l" rtl="0">
              <a:spcBef>
                <a:spcPts val="0"/>
              </a:spcBef>
              <a:spcAft>
                <a:spcPts val="0"/>
              </a:spcAft>
              <a:buNone/>
            </a:pPr>
            <a:r>
              <a:rPr lang="en"/>
              <a:t>We also run a benchmark testing to confirm the response time of the website.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83f94a6329_4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83f94a6329_4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83f94a6329_2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83f94a6329_2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7f6b4884b8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7f6b4884b8_1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83f94a6329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83f94a6329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80102cb22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80102cb2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900"/>
              </a:spcBef>
              <a:spcAft>
                <a:spcPts val="0"/>
              </a:spcAft>
              <a:buNone/>
            </a:pPr>
            <a:r>
              <a:rPr lang="en" sz="1200">
                <a:solidFill>
                  <a:srgbClr val="222222"/>
                </a:solidFill>
                <a:highlight>
                  <a:srgbClr val="FFFFFF"/>
                </a:highlight>
                <a:latin typeface="Lato"/>
                <a:ea typeface="Lato"/>
                <a:cs typeface="Lato"/>
                <a:sym typeface="Lato"/>
              </a:rPr>
              <a:t>Inside Airbnb (www.insideairbnb.com) is a project by Murray Cox, a digital storyteller, who made data Airbnb data scaped by author &amp; coder Tom Slee available in a visually appealing way. The website provides scraped Airbnb data for select cities around the world; importantly historical data is also available (http://insideairbnb.com/get-the-data.html). The code used to scrape this information is hosted on Github (https://github.com/tomslee/airbnb-data-collection), but is no longer maintained. Recent Airbnb website layout pages seem to present some challenge. You can read the details on the "behind" page (http://insideairbnb.com/behind.html).</a:t>
            </a: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0"/>
              </a:spcAft>
              <a:buNone/>
            </a:pPr>
            <a:r>
              <a:rPr lang="en" sz="1200">
                <a:solidFill>
                  <a:srgbClr val="222222"/>
                </a:solidFill>
                <a:highlight>
                  <a:srgbClr val="FFFFFF"/>
                </a:highlight>
                <a:latin typeface="Lato"/>
                <a:ea typeface="Lato"/>
                <a:cs typeface="Lato"/>
                <a:sym typeface="Lato"/>
              </a:rPr>
              <a:t>Over the past few years, big cities put regulations into place that limit short-term rentals to ensure that units stay on the housing market for year long rent, to stop the increase in rents (less supply means higher prices). Simultaneously, cities want to tax short-term rentals similarly to taxes on hotels: every guest pays a transient occupancy tax (aka hotel tax, bed tax, overnight tax) that short-term rental hosts often should pay, but oftentimes skirt the taxman. These measures are easier to implement for big cities - some of whom are listed on Inside Airbnb. However, for smaller - often rural - municipalities this is difficult, particularly as they do not have the relevant data.</a:t>
            </a: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0"/>
              </a:spcAft>
              <a:buNone/>
            </a:pPr>
            <a:r>
              <a:rPr lang="en" sz="1200">
                <a:solidFill>
                  <a:srgbClr val="222222"/>
                </a:solidFill>
                <a:highlight>
                  <a:srgbClr val="FFFFFF"/>
                </a:highlight>
                <a:latin typeface="Lato"/>
                <a:ea typeface="Lato"/>
                <a:cs typeface="Lato"/>
                <a:sym typeface="Lato"/>
              </a:rPr>
              <a:t>Hence, while current Inside Airbnb data is useful for big cities to get a first idea of the short-term rental market in their jurisdiction, smaller cities and towns do not have this information. However, such smaller municipalities can also benefit from this data.</a:t>
            </a: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0"/>
              </a:spcAft>
              <a:buNone/>
            </a:pPr>
            <a:r>
              <a:rPr lang="en" sz="1200">
                <a:solidFill>
                  <a:srgbClr val="222222"/>
                </a:solidFill>
                <a:highlight>
                  <a:srgbClr val="FFFFFF"/>
                </a:highlight>
                <a:latin typeface="Lato"/>
                <a:ea typeface="Lato"/>
                <a:cs typeface="Lato"/>
                <a:sym typeface="Lato"/>
              </a:rPr>
              <a:t>The goal is to scrape Airbnb data for the state of Virginia and Austria (not Australia). Tourism is an important economic factor for both Virginia and Austria and they are close in size; Virginia (42,774.2 sq mi), Austria (32,386 sq mi). Both areas have metro and rural mountainous areas, but only Virginia has a coastline.</a:t>
            </a: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0"/>
              </a:spcAft>
              <a:buNone/>
            </a:pPr>
            <a:endParaRPr sz="1200">
              <a:solidFill>
                <a:srgbClr val="222222"/>
              </a:solidFill>
              <a:highlight>
                <a:srgbClr val="FFFFFF"/>
              </a:highlight>
              <a:latin typeface="Lato"/>
              <a:ea typeface="Lato"/>
              <a:cs typeface="Lato"/>
              <a:sym typeface="Lato"/>
            </a:endParaRPr>
          </a:p>
          <a:p>
            <a:pPr marL="0" lvl="0" indent="0" algn="l" rtl="0">
              <a:lnSpc>
                <a:spcPct val="115000"/>
              </a:lnSpc>
              <a:spcBef>
                <a:spcPts val="900"/>
              </a:spcBef>
              <a:spcAft>
                <a:spcPts val="900"/>
              </a:spcAft>
              <a:buClr>
                <a:schemeClr val="dk1"/>
              </a:buClr>
              <a:buSzPts val="1100"/>
              <a:buFont typeface="Arial"/>
              <a:buNone/>
            </a:pPr>
            <a:endParaRPr sz="1200">
              <a:solidFill>
                <a:srgbClr val="222222"/>
              </a:solidFill>
              <a:highlight>
                <a:srgbClr val="FFFFFF"/>
              </a:highlight>
              <a:latin typeface="Lato"/>
              <a:ea typeface="Lato"/>
              <a:cs typeface="Lato"/>
              <a:sym typeface="La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0102cb22a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0102cb22a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7f6b4884b8_5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7f6b4884b8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7f6b4884b8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7f6b4884b8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7f6b4884b8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7f6b4884b8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7f6b4884b8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7f6b4884b8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7f6b4884b8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7f6b4884b8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Clr>
                <a:schemeClr val="lt1"/>
              </a:buClr>
              <a:buSzPts val="1300"/>
              <a:buChar char="●"/>
              <a:defRPr>
                <a:solidFill>
                  <a:schemeClr val="lt1"/>
                </a:solidFill>
              </a:defRPr>
            </a:lvl1pPr>
            <a:lvl2pPr marL="914400" lvl="1" indent="-298450">
              <a:spcBef>
                <a:spcPts val="1600"/>
              </a:spcBef>
              <a:spcAft>
                <a:spcPts val="0"/>
              </a:spcAft>
              <a:buClr>
                <a:schemeClr val="lt1"/>
              </a:buClr>
              <a:buSzPts val="1100"/>
              <a:buChar char="○"/>
              <a:defRPr>
                <a:solidFill>
                  <a:schemeClr val="lt1"/>
                </a:solidFill>
              </a:defRPr>
            </a:lvl2pPr>
            <a:lvl3pPr marL="1371600" lvl="2" indent="-298450">
              <a:spcBef>
                <a:spcPts val="1600"/>
              </a:spcBef>
              <a:spcAft>
                <a:spcPts val="0"/>
              </a:spcAft>
              <a:buClr>
                <a:schemeClr val="lt1"/>
              </a:buClr>
              <a:buSzPts val="1100"/>
              <a:buChar char="■"/>
              <a:defRPr>
                <a:solidFill>
                  <a:schemeClr val="lt1"/>
                </a:solidFill>
              </a:defRPr>
            </a:lvl3pPr>
            <a:lvl4pPr marL="1828800" lvl="3" indent="-298450">
              <a:spcBef>
                <a:spcPts val="1600"/>
              </a:spcBef>
              <a:spcAft>
                <a:spcPts val="0"/>
              </a:spcAft>
              <a:buClr>
                <a:schemeClr val="lt1"/>
              </a:buClr>
              <a:buSzPts val="1100"/>
              <a:buChar char="●"/>
              <a:defRPr>
                <a:solidFill>
                  <a:schemeClr val="lt1"/>
                </a:solidFill>
              </a:defRPr>
            </a:lvl4pPr>
            <a:lvl5pPr marL="2286000" lvl="4" indent="-298450">
              <a:spcBef>
                <a:spcPts val="1600"/>
              </a:spcBef>
              <a:spcAft>
                <a:spcPts val="0"/>
              </a:spcAft>
              <a:buClr>
                <a:schemeClr val="lt1"/>
              </a:buClr>
              <a:buSzPts val="1100"/>
              <a:buChar char="○"/>
              <a:defRPr>
                <a:solidFill>
                  <a:schemeClr val="lt1"/>
                </a:solidFill>
              </a:defRPr>
            </a:lvl5pPr>
            <a:lvl6pPr marL="2743200" lvl="5" indent="-298450">
              <a:spcBef>
                <a:spcPts val="1600"/>
              </a:spcBef>
              <a:spcAft>
                <a:spcPts val="0"/>
              </a:spcAft>
              <a:buClr>
                <a:schemeClr val="lt1"/>
              </a:buClr>
              <a:buSzPts val="1100"/>
              <a:buChar char="■"/>
              <a:defRPr>
                <a:solidFill>
                  <a:schemeClr val="lt1"/>
                </a:solidFill>
              </a:defRPr>
            </a:lvl6pPr>
            <a:lvl7pPr marL="3200400" lvl="6" indent="-298450">
              <a:spcBef>
                <a:spcPts val="1600"/>
              </a:spcBef>
              <a:spcAft>
                <a:spcPts val="0"/>
              </a:spcAft>
              <a:buClr>
                <a:schemeClr val="lt1"/>
              </a:buClr>
              <a:buSzPts val="1100"/>
              <a:buChar char="●"/>
              <a:defRPr>
                <a:solidFill>
                  <a:schemeClr val="lt1"/>
                </a:solidFill>
              </a:defRPr>
            </a:lvl7pPr>
            <a:lvl8pPr marL="3657600" lvl="7" indent="-298450">
              <a:spcBef>
                <a:spcPts val="1600"/>
              </a:spcBef>
              <a:spcAft>
                <a:spcPts val="0"/>
              </a:spcAft>
              <a:buClr>
                <a:schemeClr val="lt1"/>
              </a:buClr>
              <a:buSzPts val="1100"/>
              <a:buChar char="○"/>
              <a:defRPr>
                <a:solidFill>
                  <a:schemeClr val="lt1"/>
                </a:solidFill>
              </a:defRPr>
            </a:lvl8pPr>
            <a:lvl9pPr marL="4114800" lvl="8" indent="-298450">
              <a:spcBef>
                <a:spcPts val="1600"/>
              </a:spcBef>
              <a:spcAft>
                <a:spcPts val="1600"/>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5"/>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37" name="Google Shape;37;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8" name="Google Shape;38;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9" name="Google Shape;39;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46" name="Google Shape;46;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53" name="Google Shape;53;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4" name="Google Shape;54;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0" name="Google Shape;60;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a:endParaRPr/>
          </a:p>
        </p:txBody>
      </p:sp>
      <p:sp>
        <p:nvSpPr>
          <p:cNvPr id="67" name="Google Shape;67;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68" name="Google Shape;68;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9" name="Google Shape;69;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Raleway"/>
              <a:buNone/>
              <a:defRPr sz="2800" b="1">
                <a:latin typeface="Raleway"/>
                <a:ea typeface="Raleway"/>
                <a:cs typeface="Raleway"/>
                <a:sym typeface="Raleway"/>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3.jp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44325" y="2494775"/>
            <a:ext cx="65913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Airbnb Scraping</a:t>
            </a:r>
            <a:endParaRPr/>
          </a:p>
        </p:txBody>
      </p:sp>
      <p:sp>
        <p:nvSpPr>
          <p:cNvPr id="87" name="Google Shape;87;p13"/>
          <p:cNvSpPr txBox="1">
            <a:spLocks noGrp="1"/>
          </p:cNvSpPr>
          <p:nvPr>
            <p:ph type="subTitle" idx="1"/>
          </p:nvPr>
        </p:nvSpPr>
        <p:spPr>
          <a:xfrm>
            <a:off x="0" y="3658575"/>
            <a:ext cx="85206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Vinh Pham, Alex Nikolov, Alan Huang, Sabrina Wang, Han Liu</a:t>
            </a:r>
            <a:endParaRPr sz="1800"/>
          </a:p>
        </p:txBody>
      </p:sp>
      <p:sp>
        <p:nvSpPr>
          <p:cNvPr id="88" name="Google Shape;88;p13"/>
          <p:cNvSpPr txBox="1"/>
          <p:nvPr/>
        </p:nvSpPr>
        <p:spPr>
          <a:xfrm>
            <a:off x="-1" y="4152100"/>
            <a:ext cx="6531429" cy="8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latin typeface="Lato Light"/>
                <a:ea typeface="Lato Light"/>
                <a:cs typeface="Lato Light"/>
                <a:sym typeface="Lato Light"/>
              </a:rPr>
              <a:t>CS 4624 Multimedia, Hypertext, and Information Access</a:t>
            </a:r>
            <a:endParaRPr sz="1800" dirty="0">
              <a:latin typeface="Lato Light"/>
              <a:ea typeface="Lato Light"/>
              <a:cs typeface="Lato Light"/>
              <a:sym typeface="Lato Light"/>
            </a:endParaRPr>
          </a:p>
          <a:p>
            <a:pPr marL="0" lvl="0" indent="0" algn="l" rtl="0">
              <a:spcBef>
                <a:spcPts val="0"/>
              </a:spcBef>
              <a:spcAft>
                <a:spcPts val="0"/>
              </a:spcAft>
              <a:buNone/>
            </a:pPr>
            <a:r>
              <a:rPr lang="en" sz="1800" dirty="0">
                <a:latin typeface="Lato Light"/>
                <a:ea typeface="Lato Light"/>
                <a:cs typeface="Lato Light"/>
                <a:sym typeface="Lato Light"/>
              </a:rPr>
              <a:t>Instructor: Fox, Edward A.</a:t>
            </a:r>
            <a:endParaRPr sz="1800" dirty="0">
              <a:latin typeface="Lato Light"/>
              <a:ea typeface="Lato Light"/>
              <a:cs typeface="Lato Light"/>
              <a:sym typeface="Lato Light"/>
            </a:endParaRPr>
          </a:p>
          <a:p>
            <a:pPr marL="0" lvl="0" indent="0" algn="l" rtl="0">
              <a:spcBef>
                <a:spcPts val="0"/>
              </a:spcBef>
              <a:spcAft>
                <a:spcPts val="0"/>
              </a:spcAft>
              <a:buNone/>
            </a:pPr>
            <a:r>
              <a:rPr lang="en" sz="1800" dirty="0">
                <a:latin typeface="Lato Light"/>
                <a:ea typeface="Lato Light"/>
                <a:cs typeface="Lato Light"/>
                <a:sym typeface="Lato Light"/>
              </a:rPr>
              <a:t>Virginia Tech, Blacksburg, VA 24061, May 9, 2020</a:t>
            </a:r>
            <a:endParaRPr sz="1800" dirty="0">
              <a:latin typeface="Lato Light"/>
              <a:ea typeface="Lato Light"/>
              <a:cs typeface="Lato Light"/>
              <a:sym typeface="Lato Light"/>
            </a:endParaRPr>
          </a:p>
        </p:txBody>
      </p:sp>
      <p:pic>
        <p:nvPicPr>
          <p:cNvPr id="89" name="Google Shape;89;p13"/>
          <p:cNvPicPr preferRelativeResize="0"/>
          <p:nvPr/>
        </p:nvPicPr>
        <p:blipFill>
          <a:blip r:embed="rId3">
            <a:alphaModFix/>
          </a:blip>
          <a:stretch>
            <a:fillRect/>
          </a:stretch>
        </p:blipFill>
        <p:spPr>
          <a:xfrm>
            <a:off x="5474725" y="806525"/>
            <a:ext cx="2571750" cy="25717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2"/>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Visualizations	</a:t>
            </a:r>
            <a:endParaRPr/>
          </a:p>
        </p:txBody>
      </p:sp>
      <p:sp>
        <p:nvSpPr>
          <p:cNvPr id="159" name="Google Shape;159;p22"/>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800"/>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60" name="Google Shape;160;p22"/>
          <p:cNvPicPr preferRelativeResize="0"/>
          <p:nvPr/>
        </p:nvPicPr>
        <p:blipFill>
          <a:blip r:embed="rId3">
            <a:alphaModFix/>
          </a:blip>
          <a:stretch>
            <a:fillRect/>
          </a:stretch>
        </p:blipFill>
        <p:spPr>
          <a:xfrm>
            <a:off x="649350" y="3567400"/>
            <a:ext cx="2232299" cy="968276"/>
          </a:xfrm>
          <a:prstGeom prst="rect">
            <a:avLst/>
          </a:prstGeom>
          <a:noFill/>
          <a:ln>
            <a:noFill/>
          </a:ln>
        </p:spPr>
      </p:pic>
      <p:pic>
        <p:nvPicPr>
          <p:cNvPr id="161" name="Google Shape;161;p22"/>
          <p:cNvPicPr preferRelativeResize="0"/>
          <p:nvPr/>
        </p:nvPicPr>
        <p:blipFill>
          <a:blip r:embed="rId4">
            <a:alphaModFix/>
          </a:blip>
          <a:stretch>
            <a:fillRect/>
          </a:stretch>
        </p:blipFill>
        <p:spPr>
          <a:xfrm>
            <a:off x="889675" y="1853850"/>
            <a:ext cx="1399101" cy="1621774"/>
          </a:xfrm>
          <a:prstGeom prst="rect">
            <a:avLst/>
          </a:prstGeom>
          <a:noFill/>
          <a:ln>
            <a:noFill/>
          </a:ln>
        </p:spPr>
      </p:pic>
      <p:pic>
        <p:nvPicPr>
          <p:cNvPr id="162" name="Google Shape;162;p22"/>
          <p:cNvPicPr preferRelativeResize="0"/>
          <p:nvPr/>
        </p:nvPicPr>
        <p:blipFill>
          <a:blip r:embed="rId5">
            <a:alphaModFix/>
          </a:blip>
          <a:stretch>
            <a:fillRect/>
          </a:stretch>
        </p:blipFill>
        <p:spPr>
          <a:xfrm>
            <a:off x="4159688" y="2055825"/>
            <a:ext cx="2328173" cy="1309600"/>
          </a:xfrm>
          <a:prstGeom prst="rect">
            <a:avLst/>
          </a:prstGeom>
          <a:noFill/>
          <a:ln>
            <a:noFill/>
          </a:ln>
        </p:spPr>
      </p:pic>
      <p:pic>
        <p:nvPicPr>
          <p:cNvPr id="163" name="Google Shape;163;p22"/>
          <p:cNvPicPr preferRelativeResize="0"/>
          <p:nvPr/>
        </p:nvPicPr>
        <p:blipFill>
          <a:blip r:embed="rId6">
            <a:alphaModFix/>
          </a:blip>
          <a:stretch>
            <a:fillRect/>
          </a:stretch>
        </p:blipFill>
        <p:spPr>
          <a:xfrm>
            <a:off x="4159700" y="3567393"/>
            <a:ext cx="3108900" cy="746136"/>
          </a:xfrm>
          <a:prstGeom prst="rect">
            <a:avLst/>
          </a:prstGeom>
          <a:noFill/>
          <a:ln>
            <a:noFill/>
          </a:ln>
        </p:spPr>
      </p:pic>
      <p:pic>
        <p:nvPicPr>
          <p:cNvPr id="164" name="Google Shape;164;p22" title="Pyecharts"/>
          <p:cNvPicPr preferRelativeResize="0"/>
          <p:nvPr/>
        </p:nvPicPr>
        <p:blipFill>
          <a:blip r:embed="rId7">
            <a:alphaModFix/>
          </a:blip>
          <a:stretch>
            <a:fillRect/>
          </a:stretch>
        </p:blipFill>
        <p:spPr>
          <a:xfrm>
            <a:off x="7087950" y="2083150"/>
            <a:ext cx="1309600" cy="1309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3"/>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Geomap	</a:t>
            </a:r>
            <a:endParaRPr/>
          </a:p>
        </p:txBody>
      </p:sp>
      <p:sp>
        <p:nvSpPr>
          <p:cNvPr id="170" name="Google Shape;170;p23"/>
          <p:cNvSpPr txBox="1">
            <a:spLocks noGrp="1"/>
          </p:cNvSpPr>
          <p:nvPr>
            <p:ph type="body" idx="1"/>
          </p:nvPr>
        </p:nvSpPr>
        <p:spPr>
          <a:xfrm>
            <a:off x="729450" y="1994300"/>
            <a:ext cx="23100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A geographic graph for the room types distribution in Austria</a:t>
            </a:r>
            <a:endParaRPr sz="1800"/>
          </a:p>
          <a:p>
            <a:pPr marL="0" lvl="0" indent="0" algn="l" rtl="0">
              <a:spcBef>
                <a:spcPts val="1600"/>
              </a:spcBef>
              <a:spcAft>
                <a:spcPts val="0"/>
              </a:spcAft>
              <a:buNone/>
            </a:pPr>
            <a:endParaRPr sz="1800"/>
          </a:p>
          <a:p>
            <a:pPr marL="0" lvl="0" indent="0" algn="l" rtl="0">
              <a:spcBef>
                <a:spcPts val="1600"/>
              </a:spcBef>
              <a:spcAft>
                <a:spcPts val="0"/>
              </a:spcAft>
              <a:buNone/>
            </a:pPr>
            <a:endParaRPr sz="1800"/>
          </a:p>
          <a:p>
            <a:pPr marL="0" lvl="0" indent="0" algn="l" rtl="0">
              <a:spcBef>
                <a:spcPts val="1600"/>
              </a:spcBef>
              <a:spcAft>
                <a:spcPts val="1600"/>
              </a:spcAft>
              <a:buNone/>
            </a:pPr>
            <a:endParaRPr sz="1800"/>
          </a:p>
        </p:txBody>
      </p:sp>
      <p:pic>
        <p:nvPicPr>
          <p:cNvPr id="171" name="Google Shape;171;p23"/>
          <p:cNvPicPr preferRelativeResize="0"/>
          <p:nvPr/>
        </p:nvPicPr>
        <p:blipFill>
          <a:blip r:embed="rId3">
            <a:alphaModFix/>
          </a:blip>
          <a:stretch>
            <a:fillRect/>
          </a:stretch>
        </p:blipFill>
        <p:spPr>
          <a:xfrm>
            <a:off x="3139250" y="1994300"/>
            <a:ext cx="5799750" cy="2430250"/>
          </a:xfrm>
          <a:prstGeom prst="rect">
            <a:avLst/>
          </a:prstGeom>
          <a:noFill/>
          <a:ln>
            <a:noFill/>
          </a:ln>
        </p:spPr>
      </p:pic>
      <p:sp>
        <p:nvSpPr>
          <p:cNvPr id="172" name="Google Shape;172;p23"/>
          <p:cNvSpPr txBox="1"/>
          <p:nvPr/>
        </p:nvSpPr>
        <p:spPr>
          <a:xfrm>
            <a:off x="5625950" y="1318650"/>
            <a:ext cx="1632000" cy="53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Lato"/>
                <a:ea typeface="Lato"/>
                <a:cs typeface="Lato"/>
                <a:sym typeface="Lato"/>
              </a:rPr>
              <a:t>Austria</a:t>
            </a:r>
            <a:endParaRPr sz="1800">
              <a:latin typeface="Lato"/>
              <a:ea typeface="Lato"/>
              <a:cs typeface="Lato"/>
              <a:sym typeface="Lato"/>
            </a:endParaRPr>
          </a:p>
        </p:txBody>
      </p:sp>
      <p:sp>
        <p:nvSpPr>
          <p:cNvPr id="173" name="Google Shape;173;p23"/>
          <p:cNvSpPr/>
          <p:nvPr/>
        </p:nvSpPr>
        <p:spPr>
          <a:xfrm>
            <a:off x="7826500" y="2571750"/>
            <a:ext cx="529800" cy="3417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4"/>
          <p:cNvSpPr txBox="1">
            <a:spLocks noGrp="1"/>
          </p:cNvSpPr>
          <p:nvPr>
            <p:ph type="title"/>
          </p:nvPr>
        </p:nvSpPr>
        <p:spPr>
          <a:xfrm>
            <a:off x="4572000" y="565671"/>
            <a:ext cx="4571999"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err="1"/>
              <a:t>Geomap</a:t>
            </a:r>
            <a:r>
              <a:rPr lang="en" dirty="0"/>
              <a:t> – Montgomery Co. </a:t>
            </a:r>
            <a:endParaRPr dirty="0"/>
          </a:p>
        </p:txBody>
      </p:sp>
      <p:sp>
        <p:nvSpPr>
          <p:cNvPr id="179" name="Google Shape;179;p24"/>
          <p:cNvSpPr txBox="1">
            <a:spLocks noGrp="1"/>
          </p:cNvSpPr>
          <p:nvPr>
            <p:ph type="body" idx="1"/>
          </p:nvPr>
        </p:nvSpPr>
        <p:spPr>
          <a:xfrm>
            <a:off x="729450" y="2078875"/>
            <a:ext cx="23046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80" name="Google Shape;180;p24"/>
          <p:cNvPicPr preferRelativeResize="0"/>
          <p:nvPr/>
        </p:nvPicPr>
        <p:blipFill>
          <a:blip r:embed="rId3">
            <a:alphaModFix/>
          </a:blip>
          <a:stretch>
            <a:fillRect/>
          </a:stretch>
        </p:blipFill>
        <p:spPr>
          <a:xfrm>
            <a:off x="4702175" y="1292181"/>
            <a:ext cx="3998451" cy="3571393"/>
          </a:xfrm>
          <a:prstGeom prst="rect">
            <a:avLst/>
          </a:prstGeom>
          <a:noFill/>
          <a:ln>
            <a:noFill/>
          </a:ln>
        </p:spPr>
      </p:pic>
      <p:sp>
        <p:nvSpPr>
          <p:cNvPr id="181" name="Google Shape;181;p24"/>
          <p:cNvSpPr/>
          <p:nvPr/>
        </p:nvSpPr>
        <p:spPr>
          <a:xfrm>
            <a:off x="6343650" y="2400900"/>
            <a:ext cx="529800" cy="3417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4"/>
          <p:cNvSpPr/>
          <p:nvPr/>
        </p:nvSpPr>
        <p:spPr>
          <a:xfrm>
            <a:off x="6272425" y="3150700"/>
            <a:ext cx="529800" cy="341700"/>
          </a:xfrm>
          <a:prstGeom prst="rect">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3" name="Google Shape;183;p24"/>
          <p:cNvPicPr preferRelativeResize="0"/>
          <p:nvPr/>
        </p:nvPicPr>
        <p:blipFill>
          <a:blip r:embed="rId4">
            <a:alphaModFix/>
          </a:blip>
          <a:stretch>
            <a:fillRect/>
          </a:stretch>
        </p:blipFill>
        <p:spPr>
          <a:xfrm>
            <a:off x="276250" y="582000"/>
            <a:ext cx="3897513" cy="4218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5"/>
          <p:cNvSpPr txBox="1">
            <a:spLocks noGrp="1"/>
          </p:cNvSpPr>
          <p:nvPr>
            <p:ph type="title"/>
          </p:nvPr>
        </p:nvSpPr>
        <p:spPr>
          <a:xfrm>
            <a:off x="5100000" y="3541200"/>
            <a:ext cx="4044000" cy="160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dirty="0">
                <a:solidFill>
                  <a:schemeClr val="accent1"/>
                </a:solidFill>
                <a:latin typeface="Lato"/>
                <a:ea typeface="Lato"/>
                <a:cs typeface="Lato"/>
                <a:sym typeface="Lato"/>
              </a:rPr>
              <a:t>An interactive stacked bar chart for the representation of room types, prices, and timeline</a:t>
            </a:r>
            <a:endParaRPr dirty="0"/>
          </a:p>
        </p:txBody>
      </p:sp>
      <p:sp>
        <p:nvSpPr>
          <p:cNvPr id="189" name="Google Shape;189;p25"/>
          <p:cNvSpPr txBox="1">
            <a:spLocks noGrp="1"/>
          </p:cNvSpPr>
          <p:nvPr>
            <p:ph type="body" idx="1"/>
          </p:nvPr>
        </p:nvSpPr>
        <p:spPr>
          <a:xfrm>
            <a:off x="382000" y="3541200"/>
            <a:ext cx="3973800" cy="1602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800"/>
              <a:t>An interactive pie chart of room types  </a:t>
            </a:r>
            <a:endParaRPr sz="1800"/>
          </a:p>
        </p:txBody>
      </p:sp>
      <p:pic>
        <p:nvPicPr>
          <p:cNvPr id="190" name="Google Shape;190;p25"/>
          <p:cNvPicPr preferRelativeResize="0"/>
          <p:nvPr/>
        </p:nvPicPr>
        <p:blipFill>
          <a:blip r:embed="rId3">
            <a:alphaModFix/>
          </a:blip>
          <a:stretch>
            <a:fillRect/>
          </a:stretch>
        </p:blipFill>
        <p:spPr>
          <a:xfrm>
            <a:off x="4749763" y="1044225"/>
            <a:ext cx="4394238" cy="2228825"/>
          </a:xfrm>
          <a:prstGeom prst="rect">
            <a:avLst/>
          </a:prstGeom>
          <a:noFill/>
          <a:ln>
            <a:noFill/>
          </a:ln>
        </p:spPr>
      </p:pic>
      <p:pic>
        <p:nvPicPr>
          <p:cNvPr id="191" name="Google Shape;191;p25"/>
          <p:cNvPicPr preferRelativeResize="0"/>
          <p:nvPr/>
        </p:nvPicPr>
        <p:blipFill>
          <a:blip r:embed="rId4">
            <a:alphaModFix/>
          </a:blip>
          <a:stretch>
            <a:fillRect/>
          </a:stretch>
        </p:blipFill>
        <p:spPr>
          <a:xfrm>
            <a:off x="278500" y="1044225"/>
            <a:ext cx="3715751" cy="230777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6"/>
          <p:cNvSpPr txBox="1">
            <a:spLocks noGrp="1"/>
          </p:cNvSpPr>
          <p:nvPr>
            <p:ph type="title"/>
          </p:nvPr>
        </p:nvSpPr>
        <p:spPr>
          <a:xfrm>
            <a:off x="4884550" y="3444875"/>
            <a:ext cx="3933600" cy="894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1800" b="0">
                <a:solidFill>
                  <a:schemeClr val="accent1"/>
                </a:solidFill>
                <a:latin typeface="Lato"/>
                <a:ea typeface="Lato"/>
                <a:cs typeface="Lato"/>
                <a:sym typeface="Lato"/>
              </a:rPr>
              <a:t>The relationship between reviews and prices</a:t>
            </a:r>
            <a:endParaRPr sz="1800" b="0"/>
          </a:p>
        </p:txBody>
      </p:sp>
      <p:sp>
        <p:nvSpPr>
          <p:cNvPr id="197" name="Google Shape;197;p26"/>
          <p:cNvSpPr txBox="1">
            <a:spLocks noGrp="1"/>
          </p:cNvSpPr>
          <p:nvPr>
            <p:ph type="body" idx="1"/>
          </p:nvPr>
        </p:nvSpPr>
        <p:spPr>
          <a:xfrm>
            <a:off x="729450" y="3445025"/>
            <a:ext cx="3418200" cy="894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800" dirty="0"/>
              <a:t>People vs. How many properties they own</a:t>
            </a:r>
            <a:endParaRPr sz="1800" dirty="0"/>
          </a:p>
        </p:txBody>
      </p:sp>
      <p:pic>
        <p:nvPicPr>
          <p:cNvPr id="198" name="Google Shape;198;p26"/>
          <p:cNvPicPr preferRelativeResize="0"/>
          <p:nvPr/>
        </p:nvPicPr>
        <p:blipFill rotWithShape="1">
          <a:blip r:embed="rId3">
            <a:alphaModFix/>
          </a:blip>
          <a:srcRect r="-11049" b="-11049"/>
          <a:stretch/>
        </p:blipFill>
        <p:spPr>
          <a:xfrm>
            <a:off x="228750" y="669325"/>
            <a:ext cx="4419600" cy="3076575"/>
          </a:xfrm>
          <a:prstGeom prst="rect">
            <a:avLst/>
          </a:prstGeom>
          <a:noFill/>
          <a:ln>
            <a:noFill/>
          </a:ln>
        </p:spPr>
      </p:pic>
      <p:pic>
        <p:nvPicPr>
          <p:cNvPr id="199" name="Google Shape;199;p26"/>
          <p:cNvPicPr preferRelativeResize="0"/>
          <p:nvPr/>
        </p:nvPicPr>
        <p:blipFill>
          <a:blip r:embed="rId4">
            <a:alphaModFix/>
          </a:blip>
          <a:stretch>
            <a:fillRect/>
          </a:stretch>
        </p:blipFill>
        <p:spPr>
          <a:xfrm>
            <a:off x="4800750" y="748250"/>
            <a:ext cx="3714027" cy="2696625"/>
          </a:xfrm>
          <a:prstGeom prst="rect">
            <a:avLst/>
          </a:prstGeom>
          <a:noFill/>
          <a:ln>
            <a:noFill/>
          </a:ln>
        </p:spPr>
      </p:pic>
      <p:sp>
        <p:nvSpPr>
          <p:cNvPr id="2" name="TextBox 1">
            <a:extLst>
              <a:ext uri="{FF2B5EF4-FFF2-40B4-BE49-F238E27FC236}">
                <a16:creationId xmlns:a16="http://schemas.microsoft.com/office/drawing/2014/main" id="{B2DB0ACC-F83A-CC45-AB6F-BC3034533206}"/>
              </a:ext>
            </a:extLst>
          </p:cNvPr>
          <p:cNvSpPr txBox="1"/>
          <p:nvPr/>
        </p:nvSpPr>
        <p:spPr>
          <a:xfrm>
            <a:off x="6115050" y="710294"/>
            <a:ext cx="234360" cy="307777"/>
          </a:xfrm>
          <a:prstGeom prst="rect">
            <a:avLst/>
          </a:prstGeom>
          <a:noFill/>
        </p:spPr>
        <p:txBody>
          <a:bodyPr wrap="none" rtlCol="0">
            <a:spAutoFit/>
          </a:bodyPr>
          <a:lstStyle/>
          <a:p>
            <a:r>
              <a:rPr lang="en-US" dirty="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7"/>
          <p:cNvSpPr txBox="1">
            <a:spLocks noGrp="1"/>
          </p:cNvSpPr>
          <p:nvPr>
            <p:ph type="body" idx="1"/>
          </p:nvPr>
        </p:nvSpPr>
        <p:spPr>
          <a:xfrm>
            <a:off x="729450" y="1318650"/>
            <a:ext cx="2427900" cy="2848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A WordCloud map for the reviews from the users for Montgomery County</a:t>
            </a:r>
            <a:endParaRPr sz="1800"/>
          </a:p>
          <a:p>
            <a:pPr marL="0" lvl="0" indent="0" algn="l" rtl="0">
              <a:spcBef>
                <a:spcPts val="1600"/>
              </a:spcBef>
              <a:spcAft>
                <a:spcPts val="1600"/>
              </a:spcAft>
              <a:buNone/>
            </a:pPr>
            <a:r>
              <a:rPr lang="en" sz="1800"/>
              <a:t>NLTK, Stop Words, Word Frequency</a:t>
            </a:r>
            <a:endParaRPr sz="1800"/>
          </a:p>
        </p:txBody>
      </p:sp>
      <p:pic>
        <p:nvPicPr>
          <p:cNvPr id="205" name="Google Shape;205;p27"/>
          <p:cNvPicPr preferRelativeResize="0"/>
          <p:nvPr/>
        </p:nvPicPr>
        <p:blipFill>
          <a:blip r:embed="rId3">
            <a:alphaModFix/>
          </a:blip>
          <a:stretch>
            <a:fillRect/>
          </a:stretch>
        </p:blipFill>
        <p:spPr>
          <a:xfrm>
            <a:off x="3389125" y="928925"/>
            <a:ext cx="5365674" cy="32382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Website</a:t>
            </a:r>
            <a:endParaRPr/>
          </a:p>
          <a:p>
            <a:pPr marL="0" lvl="0" indent="0" algn="l" rtl="0">
              <a:spcBef>
                <a:spcPts val="0"/>
              </a:spcBef>
              <a:spcAft>
                <a:spcPts val="0"/>
              </a:spcAft>
              <a:buNone/>
            </a:pPr>
            <a:endParaRPr/>
          </a:p>
        </p:txBody>
      </p:sp>
      <p:sp>
        <p:nvSpPr>
          <p:cNvPr id="211" name="Google Shape;211;p28"/>
          <p:cNvSpPr txBox="1">
            <a:spLocks noGrp="1"/>
          </p:cNvSpPr>
          <p:nvPr>
            <p:ph type="body" idx="1"/>
          </p:nvPr>
        </p:nvSpPr>
        <p:spPr>
          <a:xfrm>
            <a:off x="727650" y="2065250"/>
            <a:ext cx="7688700" cy="226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a:t>List</a:t>
            </a:r>
            <a:endParaRPr sz="1800"/>
          </a:p>
          <a:p>
            <a:pPr marL="457200" lvl="0" indent="-342900" algn="l" rtl="0">
              <a:spcBef>
                <a:spcPts val="0"/>
              </a:spcBef>
              <a:spcAft>
                <a:spcPts val="0"/>
              </a:spcAft>
              <a:buSzPts val="1800"/>
              <a:buChar char="-"/>
            </a:pPr>
            <a:r>
              <a:rPr lang="en" sz="1800"/>
              <a:t>Switch between different county and countries</a:t>
            </a:r>
            <a:endParaRPr sz="1800"/>
          </a:p>
          <a:p>
            <a:pPr marL="457200" lvl="0" indent="-342900" algn="l" rtl="0">
              <a:spcBef>
                <a:spcPts val="0"/>
              </a:spcBef>
              <a:spcAft>
                <a:spcPts val="0"/>
              </a:spcAft>
              <a:buSzPts val="1800"/>
              <a:buChar char="-"/>
            </a:pPr>
            <a:r>
              <a:rPr lang="en" sz="1800"/>
              <a:t>Display visualizations</a:t>
            </a:r>
            <a:endParaRPr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Website</a:t>
            </a:r>
            <a:endParaRPr/>
          </a:p>
        </p:txBody>
      </p:sp>
      <p:sp>
        <p:nvSpPr>
          <p:cNvPr id="217" name="Google Shape;217;p29"/>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Old design</a:t>
            </a:r>
            <a:endParaRPr/>
          </a:p>
        </p:txBody>
      </p:sp>
      <p:pic>
        <p:nvPicPr>
          <p:cNvPr id="218" name="Google Shape;218;p29"/>
          <p:cNvPicPr preferRelativeResize="0"/>
          <p:nvPr/>
        </p:nvPicPr>
        <p:blipFill>
          <a:blip r:embed="rId3">
            <a:alphaModFix/>
          </a:blip>
          <a:stretch>
            <a:fillRect/>
          </a:stretch>
        </p:blipFill>
        <p:spPr>
          <a:xfrm>
            <a:off x="2279388" y="1239238"/>
            <a:ext cx="3244125" cy="2796425"/>
          </a:xfrm>
          <a:prstGeom prst="rect">
            <a:avLst/>
          </a:prstGeom>
          <a:noFill/>
          <a:ln>
            <a:noFill/>
          </a:ln>
        </p:spPr>
      </p:pic>
      <p:pic>
        <p:nvPicPr>
          <p:cNvPr id="219" name="Google Shape;219;p29"/>
          <p:cNvPicPr preferRelativeResize="0"/>
          <p:nvPr/>
        </p:nvPicPr>
        <p:blipFill>
          <a:blip r:embed="rId4">
            <a:alphaModFix/>
          </a:blip>
          <a:stretch>
            <a:fillRect/>
          </a:stretch>
        </p:blipFill>
        <p:spPr>
          <a:xfrm>
            <a:off x="5685510" y="1239250"/>
            <a:ext cx="3208315" cy="26376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0"/>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Website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25" name="Google Shape;225;p30"/>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New Design</a:t>
            </a:r>
            <a:endParaRPr/>
          </a:p>
          <a:p>
            <a:pPr marL="0" lvl="0" indent="0" algn="l" rtl="0">
              <a:spcBef>
                <a:spcPts val="1600"/>
              </a:spcBef>
              <a:spcAft>
                <a:spcPts val="1600"/>
              </a:spcAft>
              <a:buNone/>
            </a:pPr>
            <a:endParaRPr/>
          </a:p>
        </p:txBody>
      </p:sp>
      <p:pic>
        <p:nvPicPr>
          <p:cNvPr id="226" name="Google Shape;226;p30"/>
          <p:cNvPicPr preferRelativeResize="0"/>
          <p:nvPr/>
        </p:nvPicPr>
        <p:blipFill>
          <a:blip r:embed="rId3">
            <a:alphaModFix/>
          </a:blip>
          <a:stretch>
            <a:fillRect/>
          </a:stretch>
        </p:blipFill>
        <p:spPr>
          <a:xfrm>
            <a:off x="2228850" y="881743"/>
            <a:ext cx="6833507" cy="364943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1"/>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Website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32" name="Google Shape;232;p31"/>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33" name="Google Shape;233;p31"/>
          <p:cNvPicPr preferRelativeResize="0"/>
          <p:nvPr/>
        </p:nvPicPr>
        <p:blipFill>
          <a:blip r:embed="rId3">
            <a:alphaModFix/>
          </a:blip>
          <a:stretch>
            <a:fillRect/>
          </a:stretch>
        </p:blipFill>
        <p:spPr>
          <a:xfrm>
            <a:off x="729450" y="1833550"/>
            <a:ext cx="4969750" cy="1095750"/>
          </a:xfrm>
          <a:prstGeom prst="rect">
            <a:avLst/>
          </a:prstGeom>
          <a:noFill/>
          <a:ln>
            <a:noFill/>
          </a:ln>
        </p:spPr>
      </p:pic>
      <p:pic>
        <p:nvPicPr>
          <p:cNvPr id="234" name="Google Shape;234;p31"/>
          <p:cNvPicPr preferRelativeResize="0"/>
          <p:nvPr/>
        </p:nvPicPr>
        <p:blipFill>
          <a:blip r:embed="rId4">
            <a:alphaModFix/>
          </a:blip>
          <a:stretch>
            <a:fillRect/>
          </a:stretch>
        </p:blipFill>
        <p:spPr>
          <a:xfrm>
            <a:off x="729450" y="2680075"/>
            <a:ext cx="4969750" cy="1187645"/>
          </a:xfrm>
          <a:prstGeom prst="rect">
            <a:avLst/>
          </a:prstGeom>
          <a:noFill/>
          <a:ln>
            <a:noFill/>
          </a:ln>
        </p:spPr>
      </p:pic>
      <p:pic>
        <p:nvPicPr>
          <p:cNvPr id="235" name="Google Shape;235;p31"/>
          <p:cNvPicPr preferRelativeResize="0"/>
          <p:nvPr/>
        </p:nvPicPr>
        <p:blipFill>
          <a:blip r:embed="rId5">
            <a:alphaModFix/>
          </a:blip>
          <a:stretch>
            <a:fillRect/>
          </a:stretch>
        </p:blipFill>
        <p:spPr>
          <a:xfrm>
            <a:off x="761750" y="3813750"/>
            <a:ext cx="4905150" cy="1329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Outline</a:t>
            </a:r>
            <a:endParaRPr/>
          </a:p>
        </p:txBody>
      </p:sp>
      <p:sp>
        <p:nvSpPr>
          <p:cNvPr id="95" name="Google Shape;95;p1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dirty="0"/>
              <a:t>Background</a:t>
            </a:r>
            <a:endParaRPr sz="1800" dirty="0"/>
          </a:p>
          <a:p>
            <a:pPr marL="457200" lvl="0" indent="-342900" algn="l" rtl="0">
              <a:spcBef>
                <a:spcPts val="0"/>
              </a:spcBef>
              <a:spcAft>
                <a:spcPts val="0"/>
              </a:spcAft>
              <a:buSzPts val="1800"/>
              <a:buChar char="●"/>
            </a:pPr>
            <a:r>
              <a:rPr lang="en" sz="1800" dirty="0"/>
              <a:t>Work Completed</a:t>
            </a:r>
            <a:endParaRPr sz="1800" dirty="0"/>
          </a:p>
          <a:p>
            <a:pPr marL="457200" lvl="0" indent="-342900" algn="l" rtl="0">
              <a:spcBef>
                <a:spcPts val="0"/>
              </a:spcBef>
              <a:spcAft>
                <a:spcPts val="0"/>
              </a:spcAft>
              <a:buSzPts val="1800"/>
              <a:buChar char="●"/>
            </a:pPr>
            <a:r>
              <a:rPr lang="en" sz="1800" dirty="0"/>
              <a:t>Data</a:t>
            </a:r>
            <a:endParaRPr sz="1800" dirty="0"/>
          </a:p>
          <a:p>
            <a:pPr marL="457200" lvl="0" indent="-342900" algn="l" rtl="0">
              <a:spcBef>
                <a:spcPts val="0"/>
              </a:spcBef>
              <a:spcAft>
                <a:spcPts val="0"/>
              </a:spcAft>
              <a:buSzPts val="1800"/>
              <a:buChar char="●"/>
            </a:pPr>
            <a:r>
              <a:rPr lang="en" sz="1800" dirty="0"/>
              <a:t>Timeline</a:t>
            </a:r>
            <a:endParaRPr sz="1800" dirty="0"/>
          </a:p>
          <a:p>
            <a:pPr marL="457200" lvl="0" indent="-342900" algn="l" rtl="0">
              <a:spcBef>
                <a:spcPts val="0"/>
              </a:spcBef>
              <a:spcAft>
                <a:spcPts val="0"/>
              </a:spcAft>
              <a:buSzPts val="1800"/>
              <a:buChar char="●"/>
            </a:pPr>
            <a:r>
              <a:rPr lang="en" sz="1800" dirty="0"/>
              <a:t>Visualization</a:t>
            </a:r>
            <a:endParaRPr sz="1800" dirty="0"/>
          </a:p>
          <a:p>
            <a:pPr marL="457200" lvl="0" indent="-342900" algn="l" rtl="0">
              <a:spcBef>
                <a:spcPts val="0"/>
              </a:spcBef>
              <a:spcAft>
                <a:spcPts val="0"/>
              </a:spcAft>
              <a:buSzPts val="1800"/>
              <a:buChar char="●"/>
            </a:pPr>
            <a:r>
              <a:rPr lang="en" sz="1800" dirty="0"/>
              <a:t>Website</a:t>
            </a:r>
            <a:endParaRPr sz="1800" dirty="0"/>
          </a:p>
          <a:p>
            <a:pPr marL="457200" lvl="0" indent="-342900" algn="l" rtl="0">
              <a:spcBef>
                <a:spcPts val="0"/>
              </a:spcBef>
              <a:spcAft>
                <a:spcPts val="0"/>
              </a:spcAft>
              <a:buSzPts val="1800"/>
              <a:buChar char="●"/>
            </a:pPr>
            <a:r>
              <a:rPr lang="en" sz="1800" dirty="0"/>
              <a:t>Testing and Assessment</a:t>
            </a:r>
            <a:endParaRPr sz="1800" dirty="0"/>
          </a:p>
          <a:p>
            <a:pPr marL="457200" lvl="0" indent="-342900" algn="l" rtl="0">
              <a:spcBef>
                <a:spcPts val="0"/>
              </a:spcBef>
              <a:spcAft>
                <a:spcPts val="0"/>
              </a:spcAft>
              <a:buSzPts val="1800"/>
              <a:buChar char="●"/>
            </a:pPr>
            <a:r>
              <a:rPr lang="en" sz="1800" dirty="0"/>
              <a:t>The Future</a:t>
            </a:r>
            <a:endParaRPr sz="1800" dirty="0"/>
          </a:p>
          <a:p>
            <a:pPr marL="457200" lvl="0" indent="-342900" algn="l" rtl="0">
              <a:spcBef>
                <a:spcPts val="0"/>
              </a:spcBef>
              <a:spcAft>
                <a:spcPts val="0"/>
              </a:spcAft>
              <a:buSzPts val="1800"/>
              <a:buChar char="●"/>
            </a:pPr>
            <a:r>
              <a:rPr lang="en" sz="1800" dirty="0"/>
              <a:t>Acknowledgements/References</a:t>
            </a:r>
            <a:endParaRPr sz="1800" dirty="0"/>
          </a:p>
        </p:txBody>
      </p:sp>
      <p:pic>
        <p:nvPicPr>
          <p:cNvPr id="96" name="Google Shape;96;p14"/>
          <p:cNvPicPr preferRelativeResize="0"/>
          <p:nvPr/>
        </p:nvPicPr>
        <p:blipFill>
          <a:blip r:embed="rId3">
            <a:alphaModFix/>
          </a:blip>
          <a:stretch>
            <a:fillRect/>
          </a:stretch>
        </p:blipFill>
        <p:spPr>
          <a:xfrm>
            <a:off x="4572000" y="0"/>
            <a:ext cx="7715250" cy="514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3" name="Google Shape;243;p32"/>
          <p:cNvPicPr preferRelativeResize="0"/>
          <p:nvPr/>
        </p:nvPicPr>
        <p:blipFill>
          <a:blip r:embed="rId3">
            <a:alphaModFix/>
          </a:blip>
          <a:stretch>
            <a:fillRect/>
          </a:stretch>
        </p:blipFill>
        <p:spPr>
          <a:xfrm>
            <a:off x="3635885" y="1069521"/>
            <a:ext cx="7067494" cy="3695641"/>
          </a:xfrm>
          <a:prstGeom prst="rect">
            <a:avLst/>
          </a:prstGeom>
          <a:noFill/>
          <a:ln>
            <a:noFill/>
          </a:ln>
        </p:spPr>
      </p:pic>
      <p:sp>
        <p:nvSpPr>
          <p:cNvPr id="240" name="Google Shape;240;p32"/>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Website</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1" name="Google Shape;241;p32"/>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42" name="Google Shape;242;p32"/>
          <p:cNvPicPr preferRelativeResize="0"/>
          <p:nvPr/>
        </p:nvPicPr>
        <p:blipFill>
          <a:blip r:embed="rId4">
            <a:alphaModFix/>
          </a:blip>
          <a:stretch>
            <a:fillRect/>
          </a:stretch>
        </p:blipFill>
        <p:spPr>
          <a:xfrm>
            <a:off x="0" y="1899749"/>
            <a:ext cx="5600700" cy="286003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3"/>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Testing and Assessment</a:t>
            </a:r>
            <a:endParaRPr/>
          </a:p>
        </p:txBody>
      </p:sp>
      <p:sp>
        <p:nvSpPr>
          <p:cNvPr id="249" name="Google Shape;249;p33"/>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SzPts val="1300"/>
              <a:buChar char="-"/>
            </a:pPr>
            <a:r>
              <a:rPr lang="en"/>
              <a:t>User interviews</a:t>
            </a:r>
            <a:endParaRPr/>
          </a:p>
          <a:p>
            <a:pPr marL="457200" lvl="0" indent="-311150" algn="l" rtl="0">
              <a:spcBef>
                <a:spcPts val="0"/>
              </a:spcBef>
              <a:spcAft>
                <a:spcPts val="0"/>
              </a:spcAft>
              <a:buSzPts val="1300"/>
              <a:buChar char="-"/>
            </a:pPr>
            <a:r>
              <a:rPr lang="en"/>
              <a:t>Benchmark testing</a:t>
            </a:r>
            <a:endParaRPr/>
          </a:p>
          <a:p>
            <a:pPr marL="457200" lvl="0" indent="-311150" algn="l" rtl="0">
              <a:spcBef>
                <a:spcPts val="0"/>
              </a:spcBef>
              <a:spcAft>
                <a:spcPts val="0"/>
              </a:spcAft>
              <a:buSzPts val="1300"/>
              <a:buChar char="-"/>
            </a:pPr>
            <a:r>
              <a:rPr lang="en"/>
              <a:t>Surveys</a:t>
            </a:r>
            <a:endParaRPr/>
          </a:p>
        </p:txBody>
      </p:sp>
      <p:pic>
        <p:nvPicPr>
          <p:cNvPr id="250" name="Google Shape;250;p33"/>
          <p:cNvPicPr preferRelativeResize="0"/>
          <p:nvPr/>
        </p:nvPicPr>
        <p:blipFill>
          <a:blip r:embed="rId3">
            <a:alphaModFix/>
          </a:blip>
          <a:stretch>
            <a:fillRect/>
          </a:stretch>
        </p:blipFill>
        <p:spPr>
          <a:xfrm>
            <a:off x="5382150" y="2266200"/>
            <a:ext cx="2957499" cy="1971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Lessons Learned</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pic>
        <p:nvPicPr>
          <p:cNvPr id="256" name="Google Shape;256;p34"/>
          <p:cNvPicPr preferRelativeResize="0"/>
          <p:nvPr/>
        </p:nvPicPr>
        <p:blipFill>
          <a:blip r:embed="rId3">
            <a:alphaModFix/>
          </a:blip>
          <a:stretch>
            <a:fillRect/>
          </a:stretch>
        </p:blipFill>
        <p:spPr>
          <a:xfrm>
            <a:off x="910875" y="2131750"/>
            <a:ext cx="2196549" cy="1921976"/>
          </a:xfrm>
          <a:prstGeom prst="rect">
            <a:avLst/>
          </a:prstGeom>
          <a:noFill/>
          <a:ln>
            <a:noFill/>
          </a:ln>
        </p:spPr>
      </p:pic>
      <p:pic>
        <p:nvPicPr>
          <p:cNvPr id="257" name="Google Shape;257;p34"/>
          <p:cNvPicPr preferRelativeResize="0"/>
          <p:nvPr/>
        </p:nvPicPr>
        <p:blipFill>
          <a:blip r:embed="rId4">
            <a:alphaModFix/>
          </a:blip>
          <a:stretch>
            <a:fillRect/>
          </a:stretch>
        </p:blipFill>
        <p:spPr>
          <a:xfrm>
            <a:off x="3493550" y="2131750"/>
            <a:ext cx="2774274" cy="2002100"/>
          </a:xfrm>
          <a:prstGeom prst="rect">
            <a:avLst/>
          </a:prstGeom>
          <a:noFill/>
          <a:ln>
            <a:noFill/>
          </a:ln>
        </p:spPr>
      </p:pic>
      <p:pic>
        <p:nvPicPr>
          <p:cNvPr id="258" name="Google Shape;258;p34"/>
          <p:cNvPicPr preferRelativeResize="0"/>
          <p:nvPr/>
        </p:nvPicPr>
        <p:blipFill>
          <a:blip r:embed="rId5">
            <a:alphaModFix/>
          </a:blip>
          <a:stretch>
            <a:fillRect/>
          </a:stretch>
        </p:blipFill>
        <p:spPr>
          <a:xfrm>
            <a:off x="6563588" y="544250"/>
            <a:ext cx="2328173" cy="1309600"/>
          </a:xfrm>
          <a:prstGeom prst="rect">
            <a:avLst/>
          </a:prstGeom>
          <a:noFill/>
          <a:ln>
            <a:noFill/>
          </a:ln>
        </p:spPr>
      </p:pic>
      <p:pic>
        <p:nvPicPr>
          <p:cNvPr id="259" name="Google Shape;259;p34"/>
          <p:cNvPicPr preferRelativeResize="0"/>
          <p:nvPr/>
        </p:nvPicPr>
        <p:blipFill>
          <a:blip r:embed="rId6">
            <a:alphaModFix/>
          </a:blip>
          <a:stretch>
            <a:fillRect/>
          </a:stretch>
        </p:blipFill>
        <p:spPr>
          <a:xfrm>
            <a:off x="3019350" y="637318"/>
            <a:ext cx="3108900" cy="746136"/>
          </a:xfrm>
          <a:prstGeom prst="rect">
            <a:avLst/>
          </a:prstGeom>
          <a:noFill/>
          <a:ln>
            <a:noFill/>
          </a:ln>
        </p:spPr>
      </p:pic>
      <p:pic>
        <p:nvPicPr>
          <p:cNvPr id="260" name="Google Shape;260;p34"/>
          <p:cNvPicPr preferRelativeResize="0"/>
          <p:nvPr/>
        </p:nvPicPr>
        <p:blipFill>
          <a:blip r:embed="rId7">
            <a:alphaModFix/>
          </a:blip>
          <a:stretch>
            <a:fillRect/>
          </a:stretch>
        </p:blipFill>
        <p:spPr>
          <a:xfrm>
            <a:off x="7028125" y="2321912"/>
            <a:ext cx="1399101" cy="162177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5"/>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Ideas for the Future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66" name="Google Shape;266;p35"/>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dirty="0"/>
              <a:t>Make the website more visually appealing</a:t>
            </a:r>
            <a:endParaRPr sz="1800" dirty="0"/>
          </a:p>
          <a:p>
            <a:pPr marL="457200" lvl="0" indent="-342900" algn="l" rtl="0">
              <a:spcBef>
                <a:spcPts val="0"/>
              </a:spcBef>
              <a:spcAft>
                <a:spcPts val="0"/>
              </a:spcAft>
              <a:buSzPts val="1800"/>
              <a:buChar char="-"/>
            </a:pPr>
            <a:r>
              <a:rPr lang="en" sz="1800" dirty="0"/>
              <a:t>Dynamic and interactive maps </a:t>
            </a:r>
            <a:endParaRPr sz="1800" dirty="0"/>
          </a:p>
          <a:p>
            <a:pPr marL="457200" lvl="0" indent="-342900" algn="l" rtl="0">
              <a:spcBef>
                <a:spcPts val="0"/>
              </a:spcBef>
              <a:spcAft>
                <a:spcPts val="0"/>
              </a:spcAft>
              <a:buSzPts val="1800"/>
              <a:buChar char="-"/>
            </a:pPr>
            <a:r>
              <a:rPr lang="en" sz="1800" dirty="0"/>
              <a:t>More visualizations</a:t>
            </a:r>
            <a:endParaRPr sz="1800" dirty="0"/>
          </a:p>
          <a:p>
            <a:pPr marL="457200" lvl="0" indent="-342900" algn="l" rtl="0">
              <a:spcBef>
                <a:spcPts val="0"/>
              </a:spcBef>
              <a:spcAft>
                <a:spcPts val="0"/>
              </a:spcAft>
              <a:buSzPts val="1800"/>
              <a:buChar char="-"/>
            </a:pPr>
            <a:r>
              <a:rPr lang="en" sz="1800" dirty="0"/>
              <a:t>Collect data on other regions</a:t>
            </a:r>
            <a:endParaRPr sz="1800" dirty="0"/>
          </a:p>
        </p:txBody>
      </p:sp>
      <p:pic>
        <p:nvPicPr>
          <p:cNvPr id="267" name="Google Shape;267;p35"/>
          <p:cNvPicPr preferRelativeResize="0"/>
          <p:nvPr/>
        </p:nvPicPr>
        <p:blipFill rotWithShape="1">
          <a:blip r:embed="rId3">
            <a:alphaModFix/>
          </a:blip>
          <a:srcRect l="-5150" t="-2580" r="5149" b="2579"/>
          <a:stretch/>
        </p:blipFill>
        <p:spPr>
          <a:xfrm>
            <a:off x="5271850" y="2571750"/>
            <a:ext cx="3482474" cy="23216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6"/>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Acknowledgements </a:t>
            </a:r>
            <a:endParaRPr/>
          </a:p>
        </p:txBody>
      </p:sp>
      <p:sp>
        <p:nvSpPr>
          <p:cNvPr id="273" name="Google Shape;273;p36"/>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Clients: </a:t>
            </a:r>
            <a:endParaRPr sz="1800" dirty="0"/>
          </a:p>
          <a:p>
            <a:pPr marL="0" lvl="0" indent="0" algn="l" rtl="0">
              <a:spcBef>
                <a:spcPts val="1600"/>
              </a:spcBef>
              <a:spcAft>
                <a:spcPts val="0"/>
              </a:spcAft>
              <a:buNone/>
            </a:pPr>
            <a:r>
              <a:rPr lang="en" sz="1800" dirty="0"/>
              <a:t>	Dr. </a:t>
            </a:r>
            <a:r>
              <a:rPr lang="en" sz="1800" dirty="0">
                <a:solidFill>
                  <a:srgbClr val="222222"/>
                </a:solidFill>
                <a:highlight>
                  <a:srgbClr val="FFFFFF"/>
                </a:highlight>
              </a:rPr>
              <a:t>Florian Zach</a:t>
            </a:r>
            <a:endParaRPr sz="1800" dirty="0"/>
          </a:p>
          <a:p>
            <a:pPr marL="0" lvl="0" indent="0" algn="l" rtl="0">
              <a:spcBef>
                <a:spcPts val="1600"/>
              </a:spcBef>
              <a:spcAft>
                <a:spcPts val="0"/>
              </a:spcAft>
              <a:buNone/>
            </a:pPr>
            <a:endParaRPr sz="1800" dirty="0"/>
          </a:p>
          <a:p>
            <a:pPr marL="0" lvl="0" indent="0" algn="l" rtl="0">
              <a:spcBef>
                <a:spcPts val="1600"/>
              </a:spcBef>
              <a:spcAft>
                <a:spcPts val="1600"/>
              </a:spcAft>
              <a:buNone/>
            </a:pPr>
            <a:endParaRPr sz="1800" dirty="0"/>
          </a:p>
        </p:txBody>
      </p:sp>
      <p:pic>
        <p:nvPicPr>
          <p:cNvPr id="274" name="Google Shape;274;p36"/>
          <p:cNvPicPr preferRelativeResize="0"/>
          <p:nvPr/>
        </p:nvPicPr>
        <p:blipFill>
          <a:blip r:embed="rId3">
            <a:alphaModFix/>
          </a:blip>
          <a:stretch>
            <a:fillRect/>
          </a:stretch>
        </p:blipFill>
        <p:spPr>
          <a:xfrm>
            <a:off x="4271400" y="1733725"/>
            <a:ext cx="4405200" cy="2951400"/>
          </a:xfrm>
          <a:prstGeom prst="ellipse">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7"/>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Background</a:t>
            </a:r>
            <a:endParaRPr/>
          </a:p>
        </p:txBody>
      </p:sp>
      <p:sp>
        <p:nvSpPr>
          <p:cNvPr id="102" name="Google Shape;102;p15"/>
          <p:cNvSpPr txBox="1">
            <a:spLocks noGrp="1"/>
          </p:cNvSpPr>
          <p:nvPr>
            <p:ph type="body" idx="1"/>
          </p:nvPr>
        </p:nvSpPr>
        <p:spPr>
          <a:xfrm>
            <a:off x="406350" y="2059475"/>
            <a:ext cx="4595100" cy="2640900"/>
          </a:xfrm>
          <a:prstGeom prst="rect">
            <a:avLst/>
          </a:prstGeom>
        </p:spPr>
        <p:txBody>
          <a:bodyPr spcFirstLastPara="1" wrap="square" lIns="91425" tIns="91425" rIns="91425" bIns="91425" anchor="t" anchorCtr="0">
            <a:noAutofit/>
          </a:bodyPr>
          <a:lstStyle/>
          <a:p>
            <a:pPr marL="457200" lvl="0" indent="-342900" algn="l" rtl="0">
              <a:spcBef>
                <a:spcPts val="900"/>
              </a:spcBef>
              <a:spcAft>
                <a:spcPts val="0"/>
              </a:spcAft>
              <a:buClr>
                <a:srgbClr val="222222"/>
              </a:buClr>
              <a:buSzPts val="1800"/>
              <a:buChar char="-"/>
            </a:pPr>
            <a:r>
              <a:rPr lang="en" sz="1800">
                <a:solidFill>
                  <a:srgbClr val="222222"/>
                </a:solidFill>
                <a:highlight>
                  <a:schemeClr val="lt1"/>
                </a:highlight>
              </a:rPr>
              <a:t>Impact of Airbnb on local residents</a:t>
            </a:r>
            <a:endParaRPr sz="1800">
              <a:solidFill>
                <a:srgbClr val="222222"/>
              </a:solidFill>
              <a:highlight>
                <a:srgbClr val="FFFFFF"/>
              </a:highlight>
            </a:endParaRPr>
          </a:p>
          <a:p>
            <a:pPr marL="457200" lvl="0" indent="-342900" algn="l" rtl="0">
              <a:spcBef>
                <a:spcPts val="0"/>
              </a:spcBef>
              <a:spcAft>
                <a:spcPts val="0"/>
              </a:spcAft>
              <a:buClr>
                <a:srgbClr val="222222"/>
              </a:buClr>
              <a:buSzPts val="1800"/>
              <a:buFont typeface="Lato"/>
              <a:buChar char="-"/>
            </a:pPr>
            <a:r>
              <a:rPr lang="en" sz="1800">
                <a:solidFill>
                  <a:srgbClr val="222222"/>
                </a:solidFill>
                <a:highlight>
                  <a:srgbClr val="FFFFFF"/>
                </a:highlight>
                <a:latin typeface="Lato"/>
                <a:ea typeface="Lato"/>
                <a:cs typeface="Lato"/>
                <a:sym typeface="Lato"/>
              </a:rPr>
              <a:t>Lower the price of short rentals</a:t>
            </a:r>
            <a:endParaRPr sz="1800">
              <a:solidFill>
                <a:srgbClr val="222222"/>
              </a:solidFill>
              <a:highlight>
                <a:srgbClr val="FFFFFF"/>
              </a:highlight>
              <a:latin typeface="Lato"/>
              <a:ea typeface="Lato"/>
              <a:cs typeface="Lato"/>
              <a:sym typeface="Lato"/>
            </a:endParaRPr>
          </a:p>
          <a:p>
            <a:pPr marL="457200" lvl="0" indent="-342900" algn="l" rtl="0">
              <a:spcBef>
                <a:spcPts val="0"/>
              </a:spcBef>
              <a:spcAft>
                <a:spcPts val="0"/>
              </a:spcAft>
              <a:buClr>
                <a:srgbClr val="222222"/>
              </a:buClr>
              <a:buSzPts val="1800"/>
              <a:buFont typeface="Lato"/>
              <a:buChar char="-"/>
            </a:pPr>
            <a:r>
              <a:rPr lang="en" sz="1800">
                <a:solidFill>
                  <a:srgbClr val="222222"/>
                </a:solidFill>
                <a:highlight>
                  <a:srgbClr val="FFFFFF"/>
                </a:highlight>
                <a:latin typeface="Lato"/>
                <a:ea typeface="Lato"/>
                <a:cs typeface="Lato"/>
                <a:sym typeface="Lato"/>
              </a:rPr>
              <a:t>Transient occupancy tax</a:t>
            </a:r>
            <a:endParaRPr/>
          </a:p>
        </p:txBody>
      </p:sp>
      <p:pic>
        <p:nvPicPr>
          <p:cNvPr id="103" name="Google Shape;103;p15"/>
          <p:cNvPicPr preferRelativeResize="0"/>
          <p:nvPr/>
        </p:nvPicPr>
        <p:blipFill>
          <a:blip r:embed="rId3">
            <a:alphaModFix/>
          </a:blip>
          <a:stretch>
            <a:fillRect/>
          </a:stretch>
        </p:blipFill>
        <p:spPr>
          <a:xfrm>
            <a:off x="5310093" y="0"/>
            <a:ext cx="7729980" cy="5143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6"/>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Where We Come In</a:t>
            </a:r>
            <a:endParaRPr/>
          </a:p>
          <a:p>
            <a:pPr marL="0" lvl="0" indent="0" algn="l" rtl="0">
              <a:spcBef>
                <a:spcPts val="0"/>
              </a:spcBef>
              <a:spcAft>
                <a:spcPts val="0"/>
              </a:spcAft>
              <a:buNone/>
            </a:pPr>
            <a:endParaRPr sz="1800" b="0">
              <a:solidFill>
                <a:srgbClr val="222222"/>
              </a:solidFill>
              <a:highlight>
                <a:schemeClr val="lt1"/>
              </a:highlight>
              <a:latin typeface="Lato"/>
              <a:ea typeface="Lato"/>
              <a:cs typeface="Lato"/>
              <a:sym typeface="Lato"/>
            </a:endParaRPr>
          </a:p>
        </p:txBody>
      </p:sp>
      <p:sp>
        <p:nvSpPr>
          <p:cNvPr id="109" name="Google Shape;109;p16"/>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42900" algn="l" rtl="0">
              <a:spcBef>
                <a:spcPts val="900"/>
              </a:spcBef>
              <a:spcAft>
                <a:spcPts val="0"/>
              </a:spcAft>
              <a:buClr>
                <a:srgbClr val="222222"/>
              </a:buClr>
              <a:buSzPts val="1800"/>
              <a:buChar char="-"/>
            </a:pPr>
            <a:r>
              <a:rPr lang="en" sz="1800" dirty="0">
                <a:solidFill>
                  <a:srgbClr val="222222"/>
                </a:solidFill>
                <a:highlight>
                  <a:schemeClr val="lt1"/>
                </a:highlight>
              </a:rPr>
              <a:t>Our job is to scrape data from Airbnb</a:t>
            </a:r>
            <a:endParaRPr sz="1800" dirty="0">
              <a:solidFill>
                <a:srgbClr val="222222"/>
              </a:solidFill>
              <a:highlight>
                <a:schemeClr val="lt1"/>
              </a:highlight>
            </a:endParaRPr>
          </a:p>
          <a:p>
            <a:pPr marL="457200" lvl="0" indent="-342900" algn="l" rtl="0">
              <a:spcBef>
                <a:spcPts val="0"/>
              </a:spcBef>
              <a:spcAft>
                <a:spcPts val="0"/>
              </a:spcAft>
              <a:buClr>
                <a:srgbClr val="222222"/>
              </a:buClr>
              <a:buSzPts val="1800"/>
              <a:buChar char="-"/>
            </a:pPr>
            <a:r>
              <a:rPr lang="en" sz="1800" dirty="0">
                <a:solidFill>
                  <a:srgbClr val="222222"/>
                </a:solidFill>
                <a:highlight>
                  <a:schemeClr val="lt1"/>
                </a:highlight>
              </a:rPr>
              <a:t>Starting with open-source code</a:t>
            </a:r>
            <a:endParaRPr sz="1800" dirty="0">
              <a:solidFill>
                <a:srgbClr val="222222"/>
              </a:solidFill>
              <a:highlight>
                <a:schemeClr val="lt1"/>
              </a:highlight>
            </a:endParaRPr>
          </a:p>
          <a:p>
            <a:pPr marL="457200" lvl="0" indent="-342900" algn="l" rtl="0">
              <a:spcBef>
                <a:spcPts val="0"/>
              </a:spcBef>
              <a:spcAft>
                <a:spcPts val="0"/>
              </a:spcAft>
              <a:buClr>
                <a:srgbClr val="222222"/>
              </a:buClr>
              <a:buSzPts val="1800"/>
              <a:buChar char="-"/>
            </a:pPr>
            <a:r>
              <a:rPr lang="en" sz="1800" dirty="0">
                <a:solidFill>
                  <a:srgbClr val="222222"/>
                </a:solidFill>
                <a:highlight>
                  <a:schemeClr val="lt1"/>
                </a:highlight>
              </a:rPr>
              <a:t>Visualize data for future research</a:t>
            </a:r>
            <a:endParaRPr dirty="0"/>
          </a:p>
        </p:txBody>
      </p:sp>
      <p:pic>
        <p:nvPicPr>
          <p:cNvPr id="110" name="Google Shape;110;p16"/>
          <p:cNvPicPr preferRelativeResize="0"/>
          <p:nvPr/>
        </p:nvPicPr>
        <p:blipFill>
          <a:blip r:embed="rId3">
            <a:alphaModFix/>
          </a:blip>
          <a:stretch>
            <a:fillRect/>
          </a:stretch>
        </p:blipFill>
        <p:spPr>
          <a:xfrm>
            <a:off x="5295610" y="1853850"/>
            <a:ext cx="3755014" cy="27253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Completed</a:t>
            </a:r>
            <a:endParaRPr/>
          </a:p>
        </p:txBody>
      </p:sp>
      <p:pic>
        <p:nvPicPr>
          <p:cNvPr id="116" name="Google Shape;116;p17"/>
          <p:cNvPicPr preferRelativeResize="0"/>
          <p:nvPr/>
        </p:nvPicPr>
        <p:blipFill rotWithShape="1">
          <a:blip r:embed="rId3">
            <a:alphaModFix/>
          </a:blip>
          <a:srcRect b="7969"/>
          <a:stretch/>
        </p:blipFill>
        <p:spPr>
          <a:xfrm>
            <a:off x="5484875" y="630275"/>
            <a:ext cx="3143250" cy="2076750"/>
          </a:xfrm>
          <a:prstGeom prst="rect">
            <a:avLst/>
          </a:prstGeom>
          <a:noFill/>
          <a:ln>
            <a:noFill/>
          </a:ln>
        </p:spPr>
      </p:pic>
      <p:sp>
        <p:nvSpPr>
          <p:cNvPr id="117" name="Google Shape;117;p17"/>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a:t>Tableau -&gt; Python with pyechart.</a:t>
            </a:r>
            <a:endParaRPr sz="1800"/>
          </a:p>
          <a:p>
            <a:pPr marL="914400" lvl="1" indent="-342900" algn="l" rtl="0">
              <a:spcBef>
                <a:spcPts val="0"/>
              </a:spcBef>
              <a:spcAft>
                <a:spcPts val="0"/>
              </a:spcAft>
              <a:buSzPts val="1800"/>
              <a:buChar char="○"/>
            </a:pPr>
            <a:r>
              <a:rPr lang="en" sz="1800"/>
              <a:t>Static maps and dynamic graphs.</a:t>
            </a:r>
            <a:endParaRPr sz="1800"/>
          </a:p>
          <a:p>
            <a:pPr marL="457200" lvl="0" indent="-342900" algn="l" rtl="0">
              <a:spcBef>
                <a:spcPts val="0"/>
              </a:spcBef>
              <a:spcAft>
                <a:spcPts val="0"/>
              </a:spcAft>
              <a:buSzPts val="1800"/>
              <a:buChar char="●"/>
            </a:pPr>
            <a:r>
              <a:rPr lang="en" sz="1800"/>
              <a:t>Data collection.</a:t>
            </a:r>
            <a:endParaRPr sz="1800"/>
          </a:p>
          <a:p>
            <a:pPr marL="914400" lvl="1" indent="-342900" algn="l" rtl="0">
              <a:spcBef>
                <a:spcPts val="0"/>
              </a:spcBef>
              <a:spcAft>
                <a:spcPts val="0"/>
              </a:spcAft>
              <a:buSzPts val="1800"/>
              <a:buChar char="○"/>
            </a:pPr>
            <a:r>
              <a:rPr lang="en" sz="1800"/>
              <a:t>Expanded script.</a:t>
            </a:r>
            <a:endParaRPr sz="1800"/>
          </a:p>
          <a:p>
            <a:pPr marL="914400" lvl="1" indent="-342900" algn="l" rtl="0">
              <a:spcBef>
                <a:spcPts val="0"/>
              </a:spcBef>
              <a:spcAft>
                <a:spcPts val="0"/>
              </a:spcAft>
              <a:buSzPts val="1800"/>
              <a:buChar char="○"/>
            </a:pPr>
            <a:r>
              <a:rPr lang="en" sz="1800"/>
              <a:t>Docker.</a:t>
            </a:r>
            <a:endParaRPr sz="1800"/>
          </a:p>
          <a:p>
            <a:pPr marL="457200" lvl="0" indent="-342900" algn="l" rtl="0">
              <a:spcBef>
                <a:spcPts val="0"/>
              </a:spcBef>
              <a:spcAft>
                <a:spcPts val="0"/>
              </a:spcAft>
              <a:buSzPts val="1800"/>
              <a:buChar char="●"/>
            </a:pPr>
            <a:r>
              <a:rPr lang="en" sz="1800"/>
              <a:t>Websites done. Some designs have been changed. </a:t>
            </a:r>
            <a:endParaRPr sz="1800"/>
          </a:p>
          <a:p>
            <a:pPr marL="914400" lvl="1" indent="-342900" algn="l" rtl="0">
              <a:spcBef>
                <a:spcPts val="0"/>
              </a:spcBef>
              <a:spcAft>
                <a:spcPts val="0"/>
              </a:spcAft>
              <a:buSzPts val="1800"/>
              <a:buChar char="○"/>
            </a:pPr>
            <a:r>
              <a:rPr lang="en" sz="1800"/>
              <a:t>Can select different regions.</a:t>
            </a:r>
            <a:endParaRPr sz="1800"/>
          </a:p>
          <a:p>
            <a:pPr marL="457200" lvl="0" indent="-342900" algn="l" rtl="0">
              <a:spcBef>
                <a:spcPts val="0"/>
              </a:spcBef>
              <a:spcAft>
                <a:spcPts val="0"/>
              </a:spcAft>
              <a:buSzPts val="1800"/>
              <a:buChar char="●"/>
            </a:pPr>
            <a:r>
              <a:rPr lang="en" sz="1800"/>
              <a:t>Collected data for Austria, now collecting data for rural Virginia.</a:t>
            </a:r>
            <a:endParaRPr sz="1800"/>
          </a:p>
          <a:p>
            <a:pPr marL="457200" lvl="0" indent="0" algn="l" rtl="0">
              <a:spcBef>
                <a:spcPts val="1600"/>
              </a:spcBef>
              <a:spcAft>
                <a:spcPts val="1600"/>
              </a:spcAft>
              <a:buNone/>
            </a:pP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Review Data</a:t>
            </a:r>
            <a:endParaRPr/>
          </a:p>
        </p:txBody>
      </p:sp>
      <p:sp>
        <p:nvSpPr>
          <p:cNvPr id="123" name="Google Shape;123;p18"/>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24" name="Google Shape;124;p18"/>
          <p:cNvPicPr preferRelativeResize="0"/>
          <p:nvPr/>
        </p:nvPicPr>
        <p:blipFill>
          <a:blip r:embed="rId3">
            <a:alphaModFix/>
          </a:blip>
          <a:stretch>
            <a:fillRect/>
          </a:stretch>
        </p:blipFill>
        <p:spPr>
          <a:xfrm>
            <a:off x="52625" y="1940100"/>
            <a:ext cx="9573600" cy="28199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9"/>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Listing Data</a:t>
            </a:r>
            <a:endParaRPr/>
          </a:p>
        </p:txBody>
      </p:sp>
      <p:sp>
        <p:nvSpPr>
          <p:cNvPr id="130" name="Google Shape;130;p19"/>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31" name="Google Shape;131;p19"/>
          <p:cNvPicPr preferRelativeResize="0"/>
          <p:nvPr/>
        </p:nvPicPr>
        <p:blipFill rotWithShape="1">
          <a:blip r:embed="rId3">
            <a:alphaModFix/>
          </a:blip>
          <a:srcRect r="45337" b="2799"/>
          <a:stretch/>
        </p:blipFill>
        <p:spPr>
          <a:xfrm>
            <a:off x="291025" y="1980054"/>
            <a:ext cx="8455001" cy="2772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Calendar Data</a:t>
            </a:r>
            <a:endParaRPr/>
          </a:p>
        </p:txBody>
      </p:sp>
      <p:sp>
        <p:nvSpPr>
          <p:cNvPr id="137" name="Google Shape;137;p20"/>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38" name="Google Shape;138;p20"/>
          <p:cNvPicPr preferRelativeResize="0"/>
          <p:nvPr/>
        </p:nvPicPr>
        <p:blipFill>
          <a:blip r:embed="rId3">
            <a:alphaModFix/>
          </a:blip>
          <a:stretch>
            <a:fillRect/>
          </a:stretch>
        </p:blipFill>
        <p:spPr>
          <a:xfrm>
            <a:off x="1315950" y="1793754"/>
            <a:ext cx="6512101" cy="34191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Google Shape;143;p21"/>
          <p:cNvPicPr preferRelativeResize="0"/>
          <p:nvPr/>
        </p:nvPicPr>
        <p:blipFill>
          <a:blip r:embed="rId3">
            <a:alphaModFix/>
          </a:blip>
          <a:stretch>
            <a:fillRect/>
          </a:stretch>
        </p:blipFill>
        <p:spPr>
          <a:xfrm>
            <a:off x="389300" y="-15362"/>
            <a:ext cx="8030100" cy="5348176"/>
          </a:xfrm>
          <a:prstGeom prst="rect">
            <a:avLst/>
          </a:prstGeom>
          <a:noFill/>
          <a:ln>
            <a:noFill/>
          </a:ln>
        </p:spPr>
      </p:pic>
      <p:sp>
        <p:nvSpPr>
          <p:cNvPr id="144" name="Google Shape;144;p21"/>
          <p:cNvSpPr txBox="1"/>
          <p:nvPr/>
        </p:nvSpPr>
        <p:spPr>
          <a:xfrm>
            <a:off x="2970700" y="417500"/>
            <a:ext cx="1554900" cy="467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Old Code Up</a:t>
            </a:r>
            <a:endParaRPr sz="1800">
              <a:solidFill>
                <a:srgbClr val="B4A7D6"/>
              </a:solidFill>
              <a:latin typeface="Lato"/>
              <a:ea typeface="Lato"/>
              <a:cs typeface="Lato"/>
              <a:sym typeface="Lato"/>
            </a:endParaRPr>
          </a:p>
        </p:txBody>
      </p:sp>
      <p:sp>
        <p:nvSpPr>
          <p:cNvPr id="145" name="Google Shape;145;p21"/>
          <p:cNvSpPr txBox="1"/>
          <p:nvPr/>
        </p:nvSpPr>
        <p:spPr>
          <a:xfrm>
            <a:off x="2196600" y="1445375"/>
            <a:ext cx="2431200" cy="533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Code mostly working</a:t>
            </a:r>
            <a:endParaRPr sz="1800">
              <a:solidFill>
                <a:srgbClr val="B4A7D6"/>
              </a:solidFill>
              <a:latin typeface="Lato"/>
              <a:ea typeface="Lato"/>
              <a:cs typeface="Lato"/>
              <a:sym typeface="Lato"/>
            </a:endParaRPr>
          </a:p>
        </p:txBody>
      </p:sp>
      <p:sp>
        <p:nvSpPr>
          <p:cNvPr id="146" name="Google Shape;146;p21"/>
          <p:cNvSpPr txBox="1"/>
          <p:nvPr/>
        </p:nvSpPr>
        <p:spPr>
          <a:xfrm>
            <a:off x="4766100" y="2025223"/>
            <a:ext cx="1415100" cy="467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Website Up</a:t>
            </a:r>
            <a:endParaRPr sz="1800">
              <a:solidFill>
                <a:srgbClr val="B4A7D6"/>
              </a:solidFill>
              <a:latin typeface="Lato"/>
              <a:ea typeface="Lato"/>
              <a:cs typeface="Lato"/>
              <a:sym typeface="Lato"/>
            </a:endParaRPr>
          </a:p>
        </p:txBody>
      </p:sp>
      <p:sp>
        <p:nvSpPr>
          <p:cNvPr id="147" name="Google Shape;147;p21"/>
          <p:cNvSpPr txBox="1"/>
          <p:nvPr/>
        </p:nvSpPr>
        <p:spPr>
          <a:xfrm>
            <a:off x="3117000" y="2457725"/>
            <a:ext cx="1415100" cy="671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Think of automation</a:t>
            </a:r>
            <a:endParaRPr sz="1800">
              <a:solidFill>
                <a:srgbClr val="B4A7D6"/>
              </a:solidFill>
              <a:latin typeface="Lato"/>
              <a:ea typeface="Lato"/>
              <a:cs typeface="Lato"/>
              <a:sym typeface="Lato"/>
            </a:endParaRPr>
          </a:p>
        </p:txBody>
      </p:sp>
      <p:sp>
        <p:nvSpPr>
          <p:cNvPr id="148" name="Google Shape;148;p21"/>
          <p:cNvSpPr txBox="1"/>
          <p:nvPr/>
        </p:nvSpPr>
        <p:spPr>
          <a:xfrm>
            <a:off x="4700400" y="2985575"/>
            <a:ext cx="1428900" cy="533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Map &amp; Charts</a:t>
            </a:r>
            <a:endParaRPr sz="1800">
              <a:solidFill>
                <a:srgbClr val="B4A7D6"/>
              </a:solidFill>
              <a:latin typeface="Lato"/>
              <a:ea typeface="Lato"/>
              <a:cs typeface="Lato"/>
              <a:sym typeface="Lato"/>
            </a:endParaRPr>
          </a:p>
        </p:txBody>
      </p:sp>
      <p:sp>
        <p:nvSpPr>
          <p:cNvPr id="149" name="Google Shape;149;p21"/>
          <p:cNvSpPr txBox="1"/>
          <p:nvPr/>
        </p:nvSpPr>
        <p:spPr>
          <a:xfrm>
            <a:off x="2704800" y="3522650"/>
            <a:ext cx="1867200" cy="533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Data Collecting</a:t>
            </a:r>
            <a:endParaRPr sz="1800">
              <a:solidFill>
                <a:srgbClr val="B4A7D6"/>
              </a:solidFill>
              <a:latin typeface="Lato"/>
              <a:ea typeface="Lato"/>
              <a:cs typeface="Lato"/>
              <a:sym typeface="Lato"/>
            </a:endParaRPr>
          </a:p>
        </p:txBody>
      </p:sp>
      <p:sp>
        <p:nvSpPr>
          <p:cNvPr id="150" name="Google Shape;150;p21"/>
          <p:cNvSpPr txBox="1"/>
          <p:nvPr/>
        </p:nvSpPr>
        <p:spPr>
          <a:xfrm>
            <a:off x="3117000" y="4449577"/>
            <a:ext cx="1948800" cy="6138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990000"/>
                </a:solidFill>
                <a:latin typeface="Lato"/>
                <a:ea typeface="Lato"/>
                <a:cs typeface="Lato"/>
                <a:sym typeface="Lato"/>
              </a:rPr>
              <a:t>Visualization on Website</a:t>
            </a:r>
            <a:endParaRPr sz="1800">
              <a:solidFill>
                <a:srgbClr val="990000"/>
              </a:solidFill>
              <a:latin typeface="Lato"/>
              <a:ea typeface="Lato"/>
              <a:cs typeface="Lato"/>
              <a:sym typeface="Lato"/>
            </a:endParaRPr>
          </a:p>
        </p:txBody>
      </p:sp>
      <p:sp>
        <p:nvSpPr>
          <p:cNvPr id="151" name="Google Shape;151;p21"/>
          <p:cNvSpPr txBox="1"/>
          <p:nvPr/>
        </p:nvSpPr>
        <p:spPr>
          <a:xfrm>
            <a:off x="4799175" y="4053950"/>
            <a:ext cx="1948800" cy="6138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A61C00"/>
                </a:solidFill>
                <a:latin typeface="Lato"/>
                <a:ea typeface="Lato"/>
                <a:cs typeface="Lato"/>
                <a:sym typeface="Lato"/>
              </a:rPr>
              <a:t>Data  Collecting</a:t>
            </a:r>
            <a:endParaRPr sz="1800">
              <a:solidFill>
                <a:srgbClr val="A61C00"/>
              </a:solidFill>
              <a:latin typeface="Lato"/>
              <a:ea typeface="Lato"/>
              <a:cs typeface="Lato"/>
              <a:sym typeface="Lato"/>
            </a:endParaRPr>
          </a:p>
        </p:txBody>
      </p:sp>
      <p:sp>
        <p:nvSpPr>
          <p:cNvPr id="152" name="Google Shape;152;p21"/>
          <p:cNvSpPr txBox="1"/>
          <p:nvPr/>
        </p:nvSpPr>
        <p:spPr>
          <a:xfrm>
            <a:off x="4766100" y="977675"/>
            <a:ext cx="1415100" cy="671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B4A7D6"/>
                </a:solidFill>
                <a:latin typeface="Lato"/>
                <a:ea typeface="Lato"/>
                <a:cs typeface="Lato"/>
                <a:sym typeface="Lato"/>
              </a:rPr>
              <a:t>Old Code Understood</a:t>
            </a:r>
            <a:endParaRPr sz="1800">
              <a:solidFill>
                <a:srgbClr val="B4A7D6"/>
              </a:solidFill>
              <a:latin typeface="Lato"/>
              <a:ea typeface="Lato"/>
              <a:cs typeface="Lato"/>
              <a:sym typeface="Lato"/>
            </a:endParaRPr>
          </a:p>
        </p:txBody>
      </p:sp>
      <p:sp>
        <p:nvSpPr>
          <p:cNvPr id="153" name="Google Shape;153;p21"/>
          <p:cNvSpPr txBox="1"/>
          <p:nvPr/>
        </p:nvSpPr>
        <p:spPr>
          <a:xfrm>
            <a:off x="4860250" y="4364125"/>
            <a:ext cx="1554900" cy="61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rgbClr val="351C75"/>
                </a:solidFill>
                <a:latin typeface="Lato"/>
                <a:ea typeface="Lato"/>
                <a:cs typeface="Lato"/>
                <a:sym typeface="Lato"/>
              </a:rPr>
              <a:t>&lt;- Currently</a:t>
            </a:r>
            <a:endParaRPr sz="1800" b="1">
              <a:solidFill>
                <a:srgbClr val="351C75"/>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1272</Words>
  <Application>Microsoft Macintosh PowerPoint</Application>
  <PresentationFormat>On-screen Show (16:9)</PresentationFormat>
  <Paragraphs>114</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Lato</vt:lpstr>
      <vt:lpstr>Lato Light</vt:lpstr>
      <vt:lpstr>Raleway</vt:lpstr>
      <vt:lpstr>Streamline</vt:lpstr>
      <vt:lpstr>Airbnb Scraping</vt:lpstr>
      <vt:lpstr>Outline</vt:lpstr>
      <vt:lpstr>Background</vt:lpstr>
      <vt:lpstr>Where We Come In </vt:lpstr>
      <vt:lpstr>Completed</vt:lpstr>
      <vt:lpstr>Review Data</vt:lpstr>
      <vt:lpstr>Listing Data</vt:lpstr>
      <vt:lpstr>Calendar Data</vt:lpstr>
      <vt:lpstr>PowerPoint Presentation</vt:lpstr>
      <vt:lpstr>Visualizations </vt:lpstr>
      <vt:lpstr>Geomap </vt:lpstr>
      <vt:lpstr>Geomap – Montgomery Co. </vt:lpstr>
      <vt:lpstr>An interactive stacked bar chart for the representation of room types, prices, and timeline</vt:lpstr>
      <vt:lpstr>The relationship between reviews and prices</vt:lpstr>
      <vt:lpstr>PowerPoint Presentation</vt:lpstr>
      <vt:lpstr>Website </vt:lpstr>
      <vt:lpstr>Website</vt:lpstr>
      <vt:lpstr>Website  </vt:lpstr>
      <vt:lpstr>Website   </vt:lpstr>
      <vt:lpstr>Website   </vt:lpstr>
      <vt:lpstr>Testing and Assessment</vt:lpstr>
      <vt:lpstr>Lessons Learned  </vt:lpstr>
      <vt:lpstr>Ideas for the Future  </vt:lpstr>
      <vt:lpstr>Acknowledgements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Airbnb Scraping</dc:title>
  <cp:lastModifiedBy>Fox, Edward</cp:lastModifiedBy>
  <cp:revision>2</cp:revision>
  <dcterms:modified xsi:type="dcterms:W3CDTF">2020-05-09T21:15:12Z</dcterms:modified>
</cp:coreProperties>
</file>