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7" r:id="rId2"/>
    <p:sldId id="269" r:id="rId3"/>
    <p:sldId id="288" r:id="rId4"/>
    <p:sldId id="270" r:id="rId5"/>
    <p:sldId id="281" r:id="rId6"/>
    <p:sldId id="282" r:id="rId7"/>
    <p:sldId id="284" r:id="rId8"/>
    <p:sldId id="283" r:id="rId9"/>
    <p:sldId id="275" r:id="rId10"/>
    <p:sldId id="259" r:id="rId11"/>
    <p:sldId id="286" r:id="rId12"/>
    <p:sldId id="263" r:id="rId13"/>
    <p:sldId id="280" r:id="rId14"/>
    <p:sldId id="279" r:id="rId15"/>
    <p:sldId id="287" r:id="rId16"/>
    <p:sldId id="268" r:id="rId17"/>
    <p:sldId id="276" r:id="rId18"/>
    <p:sldId id="277" r:id="rId19"/>
    <p:sldId id="274" r:id="rId20"/>
    <p:sldId id="278" r:id="rId21"/>
    <p:sldId id="261" r:id="rId22"/>
    <p:sldId id="272" r:id="rId23"/>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773300"/>
    <a:srgbClr val="1177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014" autoAdjust="0"/>
  </p:normalViewPr>
  <p:slideViewPr>
    <p:cSldViewPr>
      <p:cViewPr varScale="1">
        <p:scale>
          <a:sx n="78" d="100"/>
          <a:sy n="78" d="100"/>
        </p:scale>
        <p:origin x="954"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tx1">
                    <a:lumMod val="65000"/>
                    <a:lumOff val="35000"/>
                  </a:schemeClr>
                </a:solidFill>
                <a:latin typeface="+mn-lt"/>
                <a:ea typeface="+mn-ea"/>
                <a:cs typeface="+mn-cs"/>
              </a:defRPr>
            </a:pPr>
            <a:r>
              <a:rPr lang="en-US" sz="2800" b="1" dirty="0" smtClean="0">
                <a:solidFill>
                  <a:srgbClr val="006600"/>
                </a:solidFill>
              </a:rPr>
              <a:t>Distribution of CRSP/IL</a:t>
            </a:r>
            <a:r>
              <a:rPr lang="en-US" sz="2800" b="1" baseline="0" dirty="0" smtClean="0">
                <a:solidFill>
                  <a:srgbClr val="006600"/>
                </a:solidFill>
              </a:rPr>
              <a:t> Degrees – 1979-2014</a:t>
            </a:r>
            <a:endParaRPr lang="en-US" sz="2800" b="1" dirty="0">
              <a:solidFill>
                <a:srgbClr val="006600"/>
              </a:solidFill>
            </a:endParaRPr>
          </a:p>
        </c:rich>
      </c:tx>
      <c:layout>
        <c:manualLayout>
          <c:xMode val="edge"/>
          <c:yMode val="edge"/>
          <c:x val="0.12283493891353137"/>
          <c:y val="0.11205807647556859"/>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7.7116231088848783E-2"/>
          <c:y val="0.28508829548979475"/>
          <c:w val="0.89590808632076824"/>
          <c:h val="0.31058989018504579"/>
        </c:manualLayout>
      </c:layout>
      <c:barChart>
        <c:barDir val="col"/>
        <c:grouping val="stacked"/>
        <c:varyColors val="0"/>
        <c:ser>
          <c:idx val="0"/>
          <c:order val="0"/>
          <c:tx>
            <c:strRef>
              <c:f>Sheet1!$B$1</c:f>
              <c:strCache>
                <c:ptCount val="1"/>
                <c:pt idx="0">
                  <c:v>Bachelors</c:v>
                </c:pt>
              </c:strCache>
            </c:strRef>
          </c:tx>
          <c:spPr>
            <a:solidFill>
              <a:schemeClr val="accent1"/>
            </a:solidFill>
            <a:ln>
              <a:noFill/>
            </a:ln>
            <a:effectLst/>
          </c:spPr>
          <c:invertIfNegative val="0"/>
          <c:cat>
            <c:strRef>
              <c:f>Sheet1!$A$2:$A$18</c:f>
              <c:strCache>
                <c:ptCount val="17"/>
                <c:pt idx="0">
                  <c:v>AquaFish Phase I</c:v>
                </c:pt>
                <c:pt idx="1">
                  <c:v>BASIS / BASIS AMA</c:v>
                </c:pt>
                <c:pt idx="2">
                  <c:v>Bean/Cowpea </c:v>
                </c:pt>
                <c:pt idx="3">
                  <c:v>Dry Grain Pulses (Pulse)</c:v>
                </c:pt>
                <c:pt idx="4">
                  <c:v>Global Livestock</c:v>
                </c:pt>
                <c:pt idx="5">
                  <c:v>Horticulture</c:v>
                </c:pt>
                <c:pt idx="6">
                  <c:v>Human Nutrition</c:v>
                </c:pt>
                <c:pt idx="7">
                  <c:v>IPM</c:v>
                </c:pt>
                <c:pt idx="8">
                  <c:v>INTSORMIL</c:v>
                </c:pt>
                <c:pt idx="9">
                  <c:v>Livestock-Climate Change (LCC)</c:v>
                </c:pt>
                <c:pt idx="10">
                  <c:v>Nutrition</c:v>
                </c:pt>
                <c:pt idx="11">
                  <c:v>Peanut</c:v>
                </c:pt>
                <c:pt idx="12">
                  <c:v>Pond Dynamics/Aquaculture</c:v>
                </c:pt>
                <c:pt idx="13">
                  <c:v>Small Ruminant</c:v>
                </c:pt>
                <c:pt idx="14">
                  <c:v>Soil Management</c:v>
                </c:pt>
                <c:pt idx="15">
                  <c:v>SANREM</c:v>
                </c:pt>
                <c:pt idx="16">
                  <c:v>Trop Soils</c:v>
                </c:pt>
              </c:strCache>
            </c:strRef>
          </c:cat>
          <c:val>
            <c:numRef>
              <c:f>Sheet1!$B$2:$B$18</c:f>
              <c:numCache>
                <c:formatCode>General</c:formatCode>
                <c:ptCount val="17"/>
                <c:pt idx="0">
                  <c:v>154</c:v>
                </c:pt>
                <c:pt idx="1">
                  <c:v>29</c:v>
                </c:pt>
                <c:pt idx="2">
                  <c:v>60</c:v>
                </c:pt>
                <c:pt idx="3">
                  <c:v>6</c:v>
                </c:pt>
                <c:pt idx="4">
                  <c:v>22</c:v>
                </c:pt>
                <c:pt idx="5">
                  <c:v>56</c:v>
                </c:pt>
                <c:pt idx="6">
                  <c:v>14</c:v>
                </c:pt>
                <c:pt idx="7">
                  <c:v>29</c:v>
                </c:pt>
                <c:pt idx="8">
                  <c:v>46</c:v>
                </c:pt>
                <c:pt idx="9">
                  <c:v>1</c:v>
                </c:pt>
                <c:pt idx="11">
                  <c:v>13</c:v>
                </c:pt>
                <c:pt idx="12">
                  <c:v>304</c:v>
                </c:pt>
                <c:pt idx="13">
                  <c:v>61</c:v>
                </c:pt>
                <c:pt idx="14">
                  <c:v>8</c:v>
                </c:pt>
                <c:pt idx="15">
                  <c:v>72</c:v>
                </c:pt>
              </c:numCache>
            </c:numRef>
          </c:val>
        </c:ser>
        <c:ser>
          <c:idx val="1"/>
          <c:order val="1"/>
          <c:tx>
            <c:strRef>
              <c:f>Sheet1!$C$1</c:f>
              <c:strCache>
                <c:ptCount val="1"/>
                <c:pt idx="0">
                  <c:v>Masters</c:v>
                </c:pt>
              </c:strCache>
            </c:strRef>
          </c:tx>
          <c:spPr>
            <a:solidFill>
              <a:schemeClr val="accent2"/>
            </a:solidFill>
            <a:ln>
              <a:noFill/>
            </a:ln>
            <a:effectLst/>
          </c:spPr>
          <c:invertIfNegative val="0"/>
          <c:cat>
            <c:strRef>
              <c:f>Sheet1!$A$2:$A$18</c:f>
              <c:strCache>
                <c:ptCount val="17"/>
                <c:pt idx="0">
                  <c:v>AquaFish Phase I</c:v>
                </c:pt>
                <c:pt idx="1">
                  <c:v>BASIS / BASIS AMA</c:v>
                </c:pt>
                <c:pt idx="2">
                  <c:v>Bean/Cowpea </c:v>
                </c:pt>
                <c:pt idx="3">
                  <c:v>Dry Grain Pulses (Pulse)</c:v>
                </c:pt>
                <c:pt idx="4">
                  <c:v>Global Livestock</c:v>
                </c:pt>
                <c:pt idx="5">
                  <c:v>Horticulture</c:v>
                </c:pt>
                <c:pt idx="6">
                  <c:v>Human Nutrition</c:v>
                </c:pt>
                <c:pt idx="7">
                  <c:v>IPM</c:v>
                </c:pt>
                <c:pt idx="8">
                  <c:v>INTSORMIL</c:v>
                </c:pt>
                <c:pt idx="9">
                  <c:v>Livestock-Climate Change (LCC)</c:v>
                </c:pt>
                <c:pt idx="10">
                  <c:v>Nutrition</c:v>
                </c:pt>
                <c:pt idx="11">
                  <c:v>Peanut</c:v>
                </c:pt>
                <c:pt idx="12">
                  <c:v>Pond Dynamics/Aquaculture</c:v>
                </c:pt>
                <c:pt idx="13">
                  <c:v>Small Ruminant</c:v>
                </c:pt>
                <c:pt idx="14">
                  <c:v>Soil Management</c:v>
                </c:pt>
                <c:pt idx="15">
                  <c:v>SANREM</c:v>
                </c:pt>
                <c:pt idx="16">
                  <c:v>Trop Soils</c:v>
                </c:pt>
              </c:strCache>
            </c:strRef>
          </c:cat>
          <c:val>
            <c:numRef>
              <c:f>Sheet1!$C$2:$C$18</c:f>
              <c:numCache>
                <c:formatCode>General</c:formatCode>
                <c:ptCount val="17"/>
                <c:pt idx="0">
                  <c:v>132</c:v>
                </c:pt>
                <c:pt idx="1">
                  <c:v>92</c:v>
                </c:pt>
                <c:pt idx="2">
                  <c:v>169</c:v>
                </c:pt>
                <c:pt idx="3">
                  <c:v>41</c:v>
                </c:pt>
                <c:pt idx="4">
                  <c:v>50</c:v>
                </c:pt>
                <c:pt idx="5">
                  <c:v>67</c:v>
                </c:pt>
                <c:pt idx="6">
                  <c:v>16</c:v>
                </c:pt>
                <c:pt idx="7">
                  <c:v>174</c:v>
                </c:pt>
                <c:pt idx="8">
                  <c:v>454</c:v>
                </c:pt>
                <c:pt idx="9">
                  <c:v>6</c:v>
                </c:pt>
                <c:pt idx="10">
                  <c:v>21</c:v>
                </c:pt>
                <c:pt idx="11">
                  <c:v>106</c:v>
                </c:pt>
                <c:pt idx="12">
                  <c:v>275</c:v>
                </c:pt>
                <c:pt idx="13">
                  <c:v>207</c:v>
                </c:pt>
                <c:pt idx="14">
                  <c:v>53</c:v>
                </c:pt>
                <c:pt idx="15">
                  <c:v>124</c:v>
                </c:pt>
                <c:pt idx="16">
                  <c:v>57</c:v>
                </c:pt>
              </c:numCache>
            </c:numRef>
          </c:val>
        </c:ser>
        <c:ser>
          <c:idx val="2"/>
          <c:order val="2"/>
          <c:tx>
            <c:strRef>
              <c:f>Sheet1!$D$1</c:f>
              <c:strCache>
                <c:ptCount val="1"/>
                <c:pt idx="0">
                  <c:v>PhD</c:v>
                </c:pt>
              </c:strCache>
            </c:strRef>
          </c:tx>
          <c:spPr>
            <a:solidFill>
              <a:schemeClr val="accent3"/>
            </a:solidFill>
            <a:ln>
              <a:noFill/>
            </a:ln>
            <a:effectLst/>
          </c:spPr>
          <c:invertIfNegative val="0"/>
          <c:cat>
            <c:strRef>
              <c:f>Sheet1!$A$2:$A$18</c:f>
              <c:strCache>
                <c:ptCount val="17"/>
                <c:pt idx="0">
                  <c:v>AquaFish Phase I</c:v>
                </c:pt>
                <c:pt idx="1">
                  <c:v>BASIS / BASIS AMA</c:v>
                </c:pt>
                <c:pt idx="2">
                  <c:v>Bean/Cowpea </c:v>
                </c:pt>
                <c:pt idx="3">
                  <c:v>Dry Grain Pulses (Pulse)</c:v>
                </c:pt>
                <c:pt idx="4">
                  <c:v>Global Livestock</c:v>
                </c:pt>
                <c:pt idx="5">
                  <c:v>Horticulture</c:v>
                </c:pt>
                <c:pt idx="6">
                  <c:v>Human Nutrition</c:v>
                </c:pt>
                <c:pt idx="7">
                  <c:v>IPM</c:v>
                </c:pt>
                <c:pt idx="8">
                  <c:v>INTSORMIL</c:v>
                </c:pt>
                <c:pt idx="9">
                  <c:v>Livestock-Climate Change (LCC)</c:v>
                </c:pt>
                <c:pt idx="10">
                  <c:v>Nutrition</c:v>
                </c:pt>
                <c:pt idx="11">
                  <c:v>Peanut</c:v>
                </c:pt>
                <c:pt idx="12">
                  <c:v>Pond Dynamics/Aquaculture</c:v>
                </c:pt>
                <c:pt idx="13">
                  <c:v>Small Ruminant</c:v>
                </c:pt>
                <c:pt idx="14">
                  <c:v>Soil Management</c:v>
                </c:pt>
                <c:pt idx="15">
                  <c:v>SANREM</c:v>
                </c:pt>
                <c:pt idx="16">
                  <c:v>Trop Soils</c:v>
                </c:pt>
              </c:strCache>
            </c:strRef>
          </c:cat>
          <c:val>
            <c:numRef>
              <c:f>Sheet1!$D$2:$D$18</c:f>
              <c:numCache>
                <c:formatCode>General</c:formatCode>
                <c:ptCount val="17"/>
                <c:pt idx="0">
                  <c:v>33</c:v>
                </c:pt>
                <c:pt idx="1">
                  <c:v>117</c:v>
                </c:pt>
                <c:pt idx="2">
                  <c:v>111</c:v>
                </c:pt>
                <c:pt idx="3">
                  <c:v>18</c:v>
                </c:pt>
                <c:pt idx="4">
                  <c:v>25</c:v>
                </c:pt>
                <c:pt idx="5">
                  <c:v>28</c:v>
                </c:pt>
                <c:pt idx="6">
                  <c:v>16</c:v>
                </c:pt>
                <c:pt idx="7">
                  <c:v>83</c:v>
                </c:pt>
                <c:pt idx="8">
                  <c:v>441</c:v>
                </c:pt>
                <c:pt idx="9">
                  <c:v>18</c:v>
                </c:pt>
                <c:pt idx="10">
                  <c:v>5</c:v>
                </c:pt>
                <c:pt idx="11">
                  <c:v>64</c:v>
                </c:pt>
                <c:pt idx="12">
                  <c:v>82</c:v>
                </c:pt>
                <c:pt idx="13">
                  <c:v>114</c:v>
                </c:pt>
                <c:pt idx="14">
                  <c:v>41</c:v>
                </c:pt>
                <c:pt idx="15">
                  <c:v>81</c:v>
                </c:pt>
                <c:pt idx="16">
                  <c:v>84</c:v>
                </c:pt>
              </c:numCache>
            </c:numRef>
          </c:val>
        </c:ser>
        <c:ser>
          <c:idx val="3"/>
          <c:order val="3"/>
          <c:tx>
            <c:strRef>
              <c:f>Sheet1!$E$1</c:f>
              <c:strCache>
                <c:ptCount val="1"/>
                <c:pt idx="0">
                  <c:v>Other</c:v>
                </c:pt>
              </c:strCache>
            </c:strRef>
          </c:tx>
          <c:spPr>
            <a:solidFill>
              <a:schemeClr val="accent4"/>
            </a:solidFill>
            <a:ln>
              <a:noFill/>
            </a:ln>
            <a:effectLst/>
          </c:spPr>
          <c:invertIfNegative val="0"/>
          <c:cat>
            <c:strRef>
              <c:f>Sheet1!$A$2:$A$18</c:f>
              <c:strCache>
                <c:ptCount val="17"/>
                <c:pt idx="0">
                  <c:v>AquaFish Phase I</c:v>
                </c:pt>
                <c:pt idx="1">
                  <c:v>BASIS / BASIS AMA</c:v>
                </c:pt>
                <c:pt idx="2">
                  <c:v>Bean/Cowpea </c:v>
                </c:pt>
                <c:pt idx="3">
                  <c:v>Dry Grain Pulses (Pulse)</c:v>
                </c:pt>
                <c:pt idx="4">
                  <c:v>Global Livestock</c:v>
                </c:pt>
                <c:pt idx="5">
                  <c:v>Horticulture</c:v>
                </c:pt>
                <c:pt idx="6">
                  <c:v>Human Nutrition</c:v>
                </c:pt>
                <c:pt idx="7">
                  <c:v>IPM</c:v>
                </c:pt>
                <c:pt idx="8">
                  <c:v>INTSORMIL</c:v>
                </c:pt>
                <c:pt idx="9">
                  <c:v>Livestock-Climate Change (LCC)</c:v>
                </c:pt>
                <c:pt idx="10">
                  <c:v>Nutrition</c:v>
                </c:pt>
                <c:pt idx="11">
                  <c:v>Peanut</c:v>
                </c:pt>
                <c:pt idx="12">
                  <c:v>Pond Dynamics/Aquaculture</c:v>
                </c:pt>
                <c:pt idx="13">
                  <c:v>Small Ruminant</c:v>
                </c:pt>
                <c:pt idx="14">
                  <c:v>Soil Management</c:v>
                </c:pt>
                <c:pt idx="15">
                  <c:v>SANREM</c:v>
                </c:pt>
                <c:pt idx="16">
                  <c:v>Trop Soils</c:v>
                </c:pt>
              </c:strCache>
            </c:strRef>
          </c:cat>
          <c:val>
            <c:numRef>
              <c:f>Sheet1!$E$2:$E$18</c:f>
              <c:numCache>
                <c:formatCode>General</c:formatCode>
                <c:ptCount val="17"/>
                <c:pt idx="0">
                  <c:v>1</c:v>
                </c:pt>
                <c:pt idx="1">
                  <c:v>8</c:v>
                </c:pt>
                <c:pt idx="4">
                  <c:v>1</c:v>
                </c:pt>
                <c:pt idx="7">
                  <c:v>4</c:v>
                </c:pt>
                <c:pt idx="10">
                  <c:v>3</c:v>
                </c:pt>
                <c:pt idx="11">
                  <c:v>2</c:v>
                </c:pt>
                <c:pt idx="12">
                  <c:v>18</c:v>
                </c:pt>
                <c:pt idx="13">
                  <c:v>8</c:v>
                </c:pt>
                <c:pt idx="15">
                  <c:v>10</c:v>
                </c:pt>
              </c:numCache>
            </c:numRef>
          </c:val>
        </c:ser>
        <c:dLbls>
          <c:showLegendKey val="0"/>
          <c:showVal val="0"/>
          <c:showCatName val="0"/>
          <c:showSerName val="0"/>
          <c:showPercent val="0"/>
          <c:showBubbleSize val="0"/>
        </c:dLbls>
        <c:gapWidth val="100"/>
        <c:overlap val="100"/>
        <c:axId val="228307584"/>
        <c:axId val="228305232"/>
      </c:barChart>
      <c:catAx>
        <c:axId val="2283075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28305232"/>
        <c:crosses val="autoZero"/>
        <c:auto val="1"/>
        <c:lblAlgn val="ctr"/>
        <c:lblOffset val="100"/>
        <c:noMultiLvlLbl val="0"/>
      </c:catAx>
      <c:valAx>
        <c:axId val="2283052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2830758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3177" tIns="46589" rIns="93177" bIns="46589" rtlCol="0"/>
          <a:lstStyle>
            <a:lvl1pPr algn="r">
              <a:defRPr sz="1200"/>
            </a:lvl1pPr>
          </a:lstStyle>
          <a:p>
            <a:fld id="{9633E8FA-5A9E-4711-902F-8E4D9CCDC8EB}" type="datetimeFigureOut">
              <a:rPr lang="en-US" smtClean="0"/>
              <a:t>6/20/2014</a:t>
            </a:fld>
            <a:endParaRPr lang="en-US"/>
          </a:p>
        </p:txBody>
      </p:sp>
      <p:sp>
        <p:nvSpPr>
          <p:cNvPr id="4" name="Slide Image Placeholder 3"/>
          <p:cNvSpPr>
            <a:spLocks noGrp="1" noRot="1" noChangeAspect="1"/>
          </p:cNvSpPr>
          <p:nvPr>
            <p:ph type="sldImg" idx="2"/>
          </p:nvPr>
        </p:nvSpPr>
        <p:spPr>
          <a:xfrm>
            <a:off x="1117600" y="696913"/>
            <a:ext cx="4646613"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3177" tIns="46589" rIns="93177" bIns="46589" rtlCol="0" anchor="b"/>
          <a:lstStyle>
            <a:lvl1pPr algn="r">
              <a:defRPr sz="1200"/>
            </a:lvl1pPr>
          </a:lstStyle>
          <a:p>
            <a:fld id="{80A3DDD1-E672-4D55-B006-7703CB7ADD57}" type="slidenum">
              <a:rPr lang="en-US" smtClean="0"/>
              <a:t>‹#›</a:t>
            </a:fld>
            <a:endParaRPr lang="en-US"/>
          </a:p>
        </p:txBody>
      </p:sp>
    </p:spTree>
    <p:extLst>
      <p:ext uri="{BB962C8B-B14F-4D97-AF65-F5344CB8AC3E}">
        <p14:creationId xmlns:p14="http://schemas.microsoft.com/office/powerpoint/2010/main" val="34330074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A3DDD1-E672-4D55-B006-7703CB7ADD57}" type="slidenum">
              <a:rPr lang="en-US" smtClean="0"/>
              <a:t>1</a:t>
            </a:fld>
            <a:endParaRPr lang="en-US"/>
          </a:p>
        </p:txBody>
      </p:sp>
    </p:spTree>
    <p:extLst>
      <p:ext uri="{BB962C8B-B14F-4D97-AF65-F5344CB8AC3E}">
        <p14:creationId xmlns:p14="http://schemas.microsoft.com/office/powerpoint/2010/main" val="32866809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C768878B-5DF6-4254-875E-EB015644ED70}" type="slidenum">
              <a:rPr lang="en-US" smtClean="0"/>
              <a:pPr/>
              <a:t>10</a:t>
            </a:fld>
            <a:endParaRPr lang="en-US"/>
          </a:p>
        </p:txBody>
      </p:sp>
    </p:spTree>
    <p:extLst>
      <p:ext uri="{BB962C8B-B14F-4D97-AF65-F5344CB8AC3E}">
        <p14:creationId xmlns:p14="http://schemas.microsoft.com/office/powerpoint/2010/main" val="4548569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baseline="0" dirty="0" smtClean="0"/>
              <a:t>We’re asking farmers to do more, with less –</a:t>
            </a:r>
          </a:p>
          <a:p>
            <a:r>
              <a:rPr lang="en-US" sz="1600" baseline="0" dirty="0" smtClean="0"/>
              <a:t>	sustainably at higher production levels</a:t>
            </a:r>
          </a:p>
          <a:p>
            <a:endParaRPr lang="en-US" sz="1600" baseline="0" dirty="0" smtClean="0"/>
          </a:p>
          <a:p>
            <a:r>
              <a:rPr lang="en-US" sz="1600" baseline="0" dirty="0" smtClean="0"/>
              <a:t>This exposes them to greater risks</a:t>
            </a:r>
          </a:p>
          <a:p>
            <a:endParaRPr lang="en-US" sz="1600" baseline="0" dirty="0" smtClean="0"/>
          </a:p>
          <a:p>
            <a:r>
              <a:rPr lang="en-US" sz="1600" baseline="0" dirty="0" smtClean="0"/>
              <a:t>They will need to learn a lot more on a continuing basis to become resilient managers.</a:t>
            </a:r>
          </a:p>
          <a:p>
            <a:endParaRPr lang="en-US" sz="1600" baseline="0" dirty="0" smtClean="0"/>
          </a:p>
          <a:p>
            <a:r>
              <a:rPr lang="en-US" sz="1600" baseline="0" dirty="0" smtClean="0"/>
              <a:t>This means researchers (and other supporting agents) will have to communicate science and technology to farmers more effectively.</a:t>
            </a:r>
          </a:p>
        </p:txBody>
      </p:sp>
      <p:sp>
        <p:nvSpPr>
          <p:cNvPr id="4" name="Slide Number Placeholder 3"/>
          <p:cNvSpPr>
            <a:spLocks noGrp="1"/>
          </p:cNvSpPr>
          <p:nvPr>
            <p:ph type="sldNum" sz="quarter" idx="10"/>
          </p:nvPr>
        </p:nvSpPr>
        <p:spPr/>
        <p:txBody>
          <a:bodyPr/>
          <a:lstStyle/>
          <a:p>
            <a:fld id="{C768878B-5DF6-4254-875E-EB015644ED70}" type="slidenum">
              <a:rPr lang="en-US" smtClean="0"/>
              <a:pPr/>
              <a:t>11</a:t>
            </a:fld>
            <a:endParaRPr lang="en-US"/>
          </a:p>
        </p:txBody>
      </p:sp>
    </p:spTree>
    <p:extLst>
      <p:ext uri="{BB962C8B-B14F-4D97-AF65-F5344CB8AC3E}">
        <p14:creationId xmlns:p14="http://schemas.microsoft.com/office/powerpoint/2010/main" val="24378870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endParaRPr lang="en-US" dirty="0" smtClean="0">
              <a:cs typeface="Arial" pitchFamily="34" charset="0"/>
            </a:endParaRPr>
          </a:p>
          <a:p>
            <a:pPr eaLnBrk="1" hangingPunct="1"/>
            <a:r>
              <a:rPr lang="en-US" sz="1600" dirty="0" smtClean="0">
                <a:cs typeface="Arial" pitchFamily="34" charset="0"/>
              </a:rPr>
              <a:t>1  -  This pushes us beyond the technology transfer framework.</a:t>
            </a:r>
          </a:p>
          <a:p>
            <a:pPr eaLnBrk="1" hangingPunct="1"/>
            <a:endParaRPr lang="en-US" sz="1600" dirty="0" smtClean="0">
              <a:cs typeface="Arial" pitchFamily="34" charset="0"/>
            </a:endParaRPr>
          </a:p>
          <a:p>
            <a:pPr eaLnBrk="1" hangingPunct="1"/>
            <a:r>
              <a:rPr lang="en-US" sz="1600" dirty="0" smtClean="0">
                <a:cs typeface="Arial" pitchFamily="34" charset="0"/>
              </a:rPr>
              <a:t>	&lt;read questions&gt;</a:t>
            </a:r>
          </a:p>
          <a:p>
            <a:pPr eaLnBrk="1" hangingPunct="1"/>
            <a:endParaRPr lang="en-US" sz="1600" dirty="0" smtClean="0">
              <a:cs typeface="Arial" pitchFamily="34" charset="0"/>
            </a:endParaRPr>
          </a:p>
          <a:p>
            <a:pPr eaLnBrk="1" hangingPunct="1"/>
            <a:r>
              <a:rPr lang="en-US" sz="1600" dirty="0" smtClean="0">
                <a:cs typeface="Arial" pitchFamily="34" charset="0"/>
              </a:rPr>
              <a:t>3  -  We need to think in terms of a more dynamic interactive modality.</a:t>
            </a:r>
          </a:p>
          <a:p>
            <a:pPr eaLnBrk="1" hangingPunct="1"/>
            <a:endParaRPr lang="en-US" sz="1600" dirty="0" smtClean="0">
              <a:cs typeface="Arial" pitchFamily="34" charset="0"/>
            </a:endParaRPr>
          </a:p>
          <a:p>
            <a:pPr eaLnBrk="1" hangingPunct="1"/>
            <a:r>
              <a:rPr lang="en-US" sz="1600" dirty="0" smtClean="0">
                <a:cs typeface="Arial" pitchFamily="34" charset="0"/>
              </a:rPr>
              <a:t>We need to engage developing</a:t>
            </a:r>
            <a:r>
              <a:rPr lang="en-US" sz="1600" baseline="0" dirty="0" smtClean="0">
                <a:cs typeface="Arial" pitchFamily="34" charset="0"/>
              </a:rPr>
              <a:t> country farmers and non-farm stakeholders intellectually and emotionally </a:t>
            </a:r>
            <a:r>
              <a:rPr lang="en-US" sz="1600" dirty="0" smtClean="0">
                <a:cs typeface="Arial" pitchFamily="34" charset="0"/>
              </a:rPr>
              <a:t>in the promotion of sustainable intensification</a:t>
            </a:r>
            <a:r>
              <a:rPr lang="en-US" sz="1600" baseline="0" dirty="0" smtClean="0">
                <a:cs typeface="Arial" pitchFamily="34" charset="0"/>
              </a:rPr>
              <a:t>.</a:t>
            </a:r>
            <a:endParaRPr lang="en-US" sz="1600" dirty="0" smtClean="0">
              <a:cs typeface="Arial" pitchFamily="34" charset="0"/>
            </a:endParaRPr>
          </a:p>
        </p:txBody>
      </p:sp>
      <p:sp>
        <p:nvSpPr>
          <p:cNvPr id="4" name="Slide Number Placeholder 3"/>
          <p:cNvSpPr>
            <a:spLocks noGrp="1"/>
          </p:cNvSpPr>
          <p:nvPr>
            <p:ph type="sldNum" sz="quarter" idx="10"/>
          </p:nvPr>
        </p:nvSpPr>
        <p:spPr/>
        <p:txBody>
          <a:bodyPr/>
          <a:lstStyle/>
          <a:p>
            <a:fld id="{C768878B-5DF6-4254-875E-EB015644ED70}" type="slidenum">
              <a:rPr lang="en-US" smtClean="0"/>
              <a:pPr/>
              <a:t>12</a:t>
            </a:fld>
            <a:endParaRPr lang="en-US"/>
          </a:p>
        </p:txBody>
      </p:sp>
    </p:spTree>
    <p:extLst>
      <p:ext uri="{BB962C8B-B14F-4D97-AF65-F5344CB8AC3E}">
        <p14:creationId xmlns:p14="http://schemas.microsoft.com/office/powerpoint/2010/main" val="5144560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kern="1200" dirty="0" smtClean="0">
                <a:solidFill>
                  <a:schemeClr val="tx1"/>
                </a:solidFill>
                <a:effectLst/>
                <a:latin typeface="+mn-lt"/>
                <a:ea typeface="+mn-ea"/>
                <a:cs typeface="+mn-cs"/>
              </a:rPr>
              <a:t>However, CA is not really the problem –</a:t>
            </a:r>
            <a:r>
              <a:rPr lang="en-US" sz="1400" kern="1200" baseline="0" dirty="0" smtClean="0">
                <a:solidFill>
                  <a:schemeClr val="tx1"/>
                </a:solidFill>
                <a:effectLst/>
                <a:latin typeface="+mn-lt"/>
                <a:ea typeface="+mn-ea"/>
                <a:cs typeface="+mn-cs"/>
              </a:rPr>
              <a:t> </a:t>
            </a:r>
            <a:r>
              <a:rPr lang="en-US" sz="1400" kern="1200" dirty="0" smtClean="0">
                <a:solidFill>
                  <a:schemeClr val="tx1"/>
                </a:solidFill>
                <a:effectLst/>
                <a:latin typeface="+mn-lt"/>
                <a:ea typeface="+mn-ea"/>
                <a:cs typeface="+mn-cs"/>
              </a:rPr>
              <a:t>we are confronted with a different challenge.</a:t>
            </a:r>
          </a:p>
          <a:p>
            <a:endParaRPr lang="en-US" sz="14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The majority of non-farm change agents are “educated”.  </a:t>
            </a:r>
          </a:p>
          <a:p>
            <a:endParaRPr lang="en-US" sz="14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Science from their perspective is the best knowledge, and it is experienced as a set of memorized “facts”</a:t>
            </a:r>
          </a:p>
          <a:p>
            <a:endParaRPr lang="en-US" sz="14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This is largely created when underpaid and under recognized college professors</a:t>
            </a:r>
            <a:r>
              <a:rPr lang="en-US" sz="1400" kern="1200" baseline="0" dirty="0" smtClean="0">
                <a:solidFill>
                  <a:schemeClr val="tx1"/>
                </a:solidFill>
                <a:effectLst/>
                <a:latin typeface="+mn-lt"/>
                <a:ea typeface="+mn-ea"/>
                <a:cs typeface="+mn-cs"/>
              </a:rPr>
              <a:t> conduct lectures by reading from the notes they took in the same class decades earlier</a:t>
            </a:r>
            <a:endParaRPr lang="en-US" sz="1400" kern="1200" dirty="0" smtClean="0">
              <a:solidFill>
                <a:schemeClr val="tx1"/>
              </a:solidFill>
              <a:effectLst/>
              <a:latin typeface="+mn-lt"/>
              <a:ea typeface="+mn-ea"/>
              <a:cs typeface="+mn-cs"/>
            </a:endParaRPr>
          </a:p>
          <a:p>
            <a:endParaRPr lang="en-US" sz="14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The scientific methods of observation and hypothesis testing are largely ignored</a:t>
            </a:r>
          </a:p>
          <a:p>
            <a:endParaRPr lang="en-US" sz="14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When confronted with farmer responses to our questions on farming practices, a group of agricultural officials felt we “didn’t ask the right question”. –  And therefore, farmers misunderstood and “got the responses wrong”</a:t>
            </a:r>
          </a:p>
        </p:txBody>
      </p:sp>
      <p:sp>
        <p:nvSpPr>
          <p:cNvPr id="4" name="Slide Number Placeholder 3"/>
          <p:cNvSpPr>
            <a:spLocks noGrp="1"/>
          </p:cNvSpPr>
          <p:nvPr>
            <p:ph type="sldNum" sz="quarter" idx="10"/>
          </p:nvPr>
        </p:nvSpPr>
        <p:spPr/>
        <p:txBody>
          <a:bodyPr/>
          <a:lstStyle/>
          <a:p>
            <a:fld id="{D764AA48-415F-4FBD-AB4E-3B9727FE2350}" type="slidenum">
              <a:rPr lang="en-US" smtClean="0"/>
              <a:t>13</a:t>
            </a:fld>
            <a:endParaRPr lang="en-US"/>
          </a:p>
        </p:txBody>
      </p:sp>
    </p:spTree>
    <p:extLst>
      <p:ext uri="{BB962C8B-B14F-4D97-AF65-F5344CB8AC3E}">
        <p14:creationId xmlns:p14="http://schemas.microsoft.com/office/powerpoint/2010/main" val="11447606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smtClean="0"/>
              <a:t>Quality control assessments are routine business in land</a:t>
            </a:r>
            <a:r>
              <a:rPr lang="en-US" sz="1400" baseline="0" dirty="0" smtClean="0"/>
              <a:t> grant disciplinary programs.</a:t>
            </a:r>
          </a:p>
          <a:p>
            <a:endParaRPr lang="en-US" sz="1400" baseline="0" dirty="0" smtClean="0"/>
          </a:p>
          <a:p>
            <a:r>
              <a:rPr lang="en-US" sz="1400" baseline="0" dirty="0" smtClean="0"/>
              <a:t>They are quite alien to most of our partners’ educational institutions.</a:t>
            </a:r>
          </a:p>
          <a:p>
            <a:endParaRPr lang="en-US" sz="1400" baseline="0" dirty="0" smtClean="0"/>
          </a:p>
          <a:p>
            <a:r>
              <a:rPr lang="en-US" sz="1400" baseline="0" dirty="0" smtClean="0"/>
              <a:t>As we increase innovative programs for</a:t>
            </a:r>
          </a:p>
          <a:p>
            <a:endParaRPr lang="en-US" sz="1400" baseline="0" dirty="0" smtClean="0"/>
          </a:p>
          <a:p>
            <a:r>
              <a:rPr lang="en-US" sz="1400" baseline="0" dirty="0" smtClean="0"/>
              <a:t>	distance learning</a:t>
            </a:r>
          </a:p>
          <a:p>
            <a:r>
              <a:rPr lang="en-US" sz="1400" baseline="0" dirty="0" smtClean="0"/>
              <a:t>	joint or sandwich programs</a:t>
            </a:r>
          </a:p>
          <a:p>
            <a:endParaRPr lang="en-US" sz="1400" baseline="0" dirty="0" smtClean="0"/>
          </a:p>
          <a:p>
            <a:r>
              <a:rPr lang="en-US" sz="1400" baseline="0" dirty="0" smtClean="0"/>
              <a:t>We need to take these institutional weaknesses into account</a:t>
            </a:r>
          </a:p>
          <a:p>
            <a:endParaRPr lang="en-US" sz="1400" baseline="0" dirty="0" smtClean="0"/>
          </a:p>
          <a:p>
            <a:r>
              <a:rPr lang="en-US" sz="1400" baseline="0" dirty="0" smtClean="0"/>
              <a:t>Training an individual is good, but how does that promote communication?</a:t>
            </a:r>
          </a:p>
          <a:p>
            <a:endParaRPr lang="en-US" sz="1400" baseline="0" dirty="0" smtClean="0"/>
          </a:p>
          <a:p>
            <a:r>
              <a:rPr lang="en-US" sz="1400" baseline="0" dirty="0" smtClean="0"/>
              <a:t>Communication requires at least two persons, and ultimately involves not only farmers but the entire sets of value chains in which they are involved.</a:t>
            </a:r>
            <a:endParaRPr lang="en-US" sz="1400" dirty="0"/>
          </a:p>
        </p:txBody>
      </p:sp>
      <p:sp>
        <p:nvSpPr>
          <p:cNvPr id="4" name="Slide Number Placeholder 3"/>
          <p:cNvSpPr>
            <a:spLocks noGrp="1"/>
          </p:cNvSpPr>
          <p:nvPr>
            <p:ph type="sldNum" sz="quarter" idx="10"/>
          </p:nvPr>
        </p:nvSpPr>
        <p:spPr/>
        <p:txBody>
          <a:bodyPr/>
          <a:lstStyle/>
          <a:p>
            <a:fld id="{80A3DDD1-E672-4D55-B006-7703CB7ADD57}" type="slidenum">
              <a:rPr lang="en-US" smtClean="0"/>
              <a:t>14</a:t>
            </a:fld>
            <a:endParaRPr lang="en-US"/>
          </a:p>
        </p:txBody>
      </p:sp>
    </p:spTree>
    <p:extLst>
      <p:ext uri="{BB962C8B-B14F-4D97-AF65-F5344CB8AC3E}">
        <p14:creationId xmlns:p14="http://schemas.microsoft.com/office/powerpoint/2010/main" val="41940382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80A3DDD1-E672-4D55-B006-7703CB7ADD57}" type="slidenum">
              <a:rPr lang="en-US" smtClean="0"/>
              <a:t>15</a:t>
            </a:fld>
            <a:endParaRPr lang="en-US"/>
          </a:p>
        </p:txBody>
      </p:sp>
    </p:spTree>
    <p:extLst>
      <p:ext uri="{BB962C8B-B14F-4D97-AF65-F5344CB8AC3E}">
        <p14:creationId xmlns:p14="http://schemas.microsoft.com/office/powerpoint/2010/main" val="19140007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568" eaLnBrk="0" hangingPunct="0">
              <a:defRPr sz="2200">
                <a:solidFill>
                  <a:srgbClr val="006600"/>
                </a:solidFill>
                <a:latin typeface="Times New Roman" pitchFamily="18" charset="0"/>
              </a:defRPr>
            </a:lvl1pPr>
            <a:lvl2pPr marL="757066" indent="-291179" defTabSz="949568" eaLnBrk="0" hangingPunct="0">
              <a:defRPr sz="2200">
                <a:solidFill>
                  <a:srgbClr val="006600"/>
                </a:solidFill>
                <a:latin typeface="Times New Roman" pitchFamily="18" charset="0"/>
              </a:defRPr>
            </a:lvl2pPr>
            <a:lvl3pPr marL="1164717" indent="-232943" defTabSz="949568" eaLnBrk="0" hangingPunct="0">
              <a:defRPr sz="2200">
                <a:solidFill>
                  <a:srgbClr val="006600"/>
                </a:solidFill>
                <a:latin typeface="Times New Roman" pitchFamily="18" charset="0"/>
              </a:defRPr>
            </a:lvl3pPr>
            <a:lvl4pPr marL="1630604" indent="-232943" defTabSz="949568" eaLnBrk="0" hangingPunct="0">
              <a:defRPr sz="2200">
                <a:solidFill>
                  <a:srgbClr val="006600"/>
                </a:solidFill>
                <a:latin typeface="Times New Roman" pitchFamily="18" charset="0"/>
              </a:defRPr>
            </a:lvl4pPr>
            <a:lvl5pPr marL="2096491" indent="-232943" defTabSz="949568" eaLnBrk="0" hangingPunct="0">
              <a:defRPr sz="2200">
                <a:solidFill>
                  <a:srgbClr val="006600"/>
                </a:solidFill>
                <a:latin typeface="Times New Roman" pitchFamily="18" charset="0"/>
              </a:defRPr>
            </a:lvl5pPr>
            <a:lvl6pPr marL="2562377" indent="-232943" defTabSz="949568" eaLnBrk="0" fontAlgn="base" hangingPunct="0">
              <a:spcBef>
                <a:spcPct val="0"/>
              </a:spcBef>
              <a:spcAft>
                <a:spcPct val="0"/>
              </a:spcAft>
              <a:defRPr sz="2200">
                <a:solidFill>
                  <a:srgbClr val="006600"/>
                </a:solidFill>
                <a:latin typeface="Times New Roman" pitchFamily="18" charset="0"/>
              </a:defRPr>
            </a:lvl6pPr>
            <a:lvl7pPr marL="3028264" indent="-232943" defTabSz="949568" eaLnBrk="0" fontAlgn="base" hangingPunct="0">
              <a:spcBef>
                <a:spcPct val="0"/>
              </a:spcBef>
              <a:spcAft>
                <a:spcPct val="0"/>
              </a:spcAft>
              <a:defRPr sz="2200">
                <a:solidFill>
                  <a:srgbClr val="006600"/>
                </a:solidFill>
                <a:latin typeface="Times New Roman" pitchFamily="18" charset="0"/>
              </a:defRPr>
            </a:lvl7pPr>
            <a:lvl8pPr marL="3494151" indent="-232943" defTabSz="949568" eaLnBrk="0" fontAlgn="base" hangingPunct="0">
              <a:spcBef>
                <a:spcPct val="0"/>
              </a:spcBef>
              <a:spcAft>
                <a:spcPct val="0"/>
              </a:spcAft>
              <a:defRPr sz="2200">
                <a:solidFill>
                  <a:srgbClr val="006600"/>
                </a:solidFill>
                <a:latin typeface="Times New Roman" pitchFamily="18" charset="0"/>
              </a:defRPr>
            </a:lvl8pPr>
            <a:lvl9pPr marL="3960038" indent="-232943" defTabSz="949568" eaLnBrk="0" fontAlgn="base" hangingPunct="0">
              <a:spcBef>
                <a:spcPct val="0"/>
              </a:spcBef>
              <a:spcAft>
                <a:spcPct val="0"/>
              </a:spcAft>
              <a:defRPr sz="2200">
                <a:solidFill>
                  <a:srgbClr val="006600"/>
                </a:solidFill>
                <a:latin typeface="Times New Roman" pitchFamily="18" charset="0"/>
              </a:defRPr>
            </a:lvl9pPr>
          </a:lstStyle>
          <a:p>
            <a:pPr eaLnBrk="1" hangingPunct="1"/>
            <a:fld id="{6DD87AEE-34D4-400F-A4B5-49A6597C33AF}" type="slidenum">
              <a:rPr lang="en-US" sz="1200">
                <a:solidFill>
                  <a:schemeClr val="tx1"/>
                </a:solidFill>
              </a:rPr>
              <a:pPr eaLnBrk="1" hangingPunct="1"/>
              <a:t>16</a:t>
            </a:fld>
            <a:endParaRPr lang="en-US" sz="1200">
              <a:solidFill>
                <a:schemeClr val="tx1"/>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600" dirty="0" smtClean="0"/>
              <a:t>So how can we address these circumstances</a:t>
            </a:r>
            <a:r>
              <a:rPr lang="en-US" sz="1600" baseline="0" dirty="0" smtClean="0"/>
              <a:t> to improve education and training in support of sustainable intensification.</a:t>
            </a:r>
          </a:p>
          <a:p>
            <a:pPr eaLnBrk="1" hangingPunct="1"/>
            <a:endParaRPr lang="en-US" sz="1600" baseline="0" dirty="0" smtClean="0"/>
          </a:p>
          <a:p>
            <a:pPr eaLnBrk="1" hangingPunct="1"/>
            <a:r>
              <a:rPr lang="en-US" sz="1600" baseline="0" dirty="0" smtClean="0"/>
              <a:t>These are some of the innovations that have been proposed for the role of land grant universities.</a:t>
            </a:r>
          </a:p>
          <a:p>
            <a:pPr eaLnBrk="1" hangingPunct="1"/>
            <a:endParaRPr lang="en-US" sz="1600" baseline="0" dirty="0" smtClean="0"/>
          </a:p>
          <a:p>
            <a:pPr eaLnBrk="1" hangingPunct="1"/>
            <a:r>
              <a:rPr lang="en-US" sz="1600" baseline="0" dirty="0" smtClean="0"/>
              <a:t>List</a:t>
            </a:r>
          </a:p>
          <a:p>
            <a:pPr eaLnBrk="1" hangingPunct="1"/>
            <a:endParaRPr lang="en-US" sz="1600" baseline="0" dirty="0" smtClean="0"/>
          </a:p>
          <a:p>
            <a:pPr eaLnBrk="1" hangingPunct="1"/>
            <a:r>
              <a:rPr lang="en-US" sz="1600" baseline="0" dirty="0" smtClean="0"/>
              <a:t>How can these address the real problems of African education?</a:t>
            </a:r>
            <a:endParaRPr lang="en-US" sz="1600" dirty="0" smtClean="0"/>
          </a:p>
        </p:txBody>
      </p:sp>
    </p:spTree>
    <p:extLst>
      <p:ext uri="{BB962C8B-B14F-4D97-AF65-F5344CB8AC3E}">
        <p14:creationId xmlns:p14="http://schemas.microsoft.com/office/powerpoint/2010/main" val="34693410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aseline="0" dirty="0" smtClean="0"/>
              <a:t>With respect to farmer training (a spin-off of research funding), learning models are more advanced.</a:t>
            </a:r>
          </a:p>
          <a:p>
            <a:endParaRPr lang="en-US" sz="1400" baseline="0" dirty="0" smtClean="0"/>
          </a:p>
          <a:p>
            <a:r>
              <a:rPr lang="en-US" sz="1400" baseline="0" dirty="0" smtClean="0"/>
              <a:t>The focus is on forums which foster the process of social learning. </a:t>
            </a:r>
          </a:p>
          <a:p>
            <a:endParaRPr lang="en-US" sz="1400" baseline="0" dirty="0" smtClean="0"/>
          </a:p>
          <a:p>
            <a:r>
              <a:rPr lang="en-US" sz="1400" baseline="0" dirty="0" smtClean="0"/>
              <a:t>Innovation networks and platforms facilitate social learning by creating the context for collaboration and information/knowledge exchange.</a:t>
            </a:r>
          </a:p>
          <a:p>
            <a:pPr marL="0" indent="0">
              <a:buFont typeface="Arial" pitchFamily="34" charset="0"/>
              <a:buNone/>
            </a:pPr>
            <a:endParaRPr lang="en-US" sz="1400" baseline="0" dirty="0" smtClean="0"/>
          </a:p>
          <a:p>
            <a:pPr marL="0" indent="0">
              <a:buFont typeface="Arial" pitchFamily="34" charset="0"/>
              <a:buNone/>
            </a:pPr>
            <a:r>
              <a:rPr lang="en-US" sz="1400" baseline="0" dirty="0" smtClean="0"/>
              <a:t>Consciously constructed networks facilitate collaboration between actors:</a:t>
            </a:r>
          </a:p>
          <a:p>
            <a:pPr marL="0" indent="0">
              <a:buFont typeface="Arial" pitchFamily="34" charset="0"/>
              <a:buNone/>
            </a:pPr>
            <a:endParaRPr lang="en-US" sz="1400" baseline="0" dirty="0" smtClean="0"/>
          </a:p>
          <a:p>
            <a:pPr marL="171450" indent="-171450">
              <a:buFont typeface="Arial" pitchFamily="34" charset="0"/>
              <a:buChar char="•"/>
            </a:pPr>
            <a:r>
              <a:rPr lang="en-US" sz="1400" baseline="0" dirty="0" smtClean="0"/>
              <a:t>Information sharing  </a:t>
            </a:r>
          </a:p>
          <a:p>
            <a:pPr marL="171450" lvl="0" indent="-171450">
              <a:buFont typeface="Arial" pitchFamily="34" charset="0"/>
              <a:buChar char="•"/>
            </a:pPr>
            <a:r>
              <a:rPr lang="en-US" sz="1400" baseline="0" dirty="0" smtClean="0"/>
              <a:t>Access to physical inputs </a:t>
            </a:r>
          </a:p>
          <a:p>
            <a:pPr marL="171450" lvl="0" indent="-171450">
              <a:buFont typeface="Arial" pitchFamily="34" charset="0"/>
              <a:buChar char="•"/>
            </a:pPr>
            <a:r>
              <a:rPr lang="en-US" sz="1400" baseline="0" dirty="0" smtClean="0"/>
              <a:t>Collaborative value production</a:t>
            </a:r>
          </a:p>
          <a:p>
            <a:pPr marL="0" indent="0">
              <a:buFont typeface="Arial" pitchFamily="34" charset="0"/>
              <a:buNone/>
            </a:pPr>
            <a:endParaRPr lang="en-US" sz="1400" baseline="0" dirty="0" smtClean="0"/>
          </a:p>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567BE2ED-EC74-44B8-A0EC-13E6909A583E}" type="slidenum">
              <a:rPr lang="en-US" smtClean="0"/>
              <a:t>17</a:t>
            </a:fld>
            <a:endParaRPr lang="en-US"/>
          </a:p>
        </p:txBody>
      </p:sp>
    </p:spTree>
    <p:extLst>
      <p:ext uri="{BB962C8B-B14F-4D97-AF65-F5344CB8AC3E}">
        <p14:creationId xmlns:p14="http://schemas.microsoft.com/office/powerpoint/2010/main" val="11982234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74320" marR="0" lvl="0" indent="-274320" algn="l" defTabSz="914400" rtl="0" eaLnBrk="1" fontAlgn="auto" latinLnBrk="0" hangingPunct="1">
              <a:lnSpc>
                <a:spcPct val="100000"/>
              </a:lnSpc>
              <a:spcBef>
                <a:spcPct val="20000"/>
              </a:spcBef>
              <a:spcAft>
                <a:spcPts val="0"/>
              </a:spcAft>
              <a:buClr>
                <a:srgbClr val="808759">
                  <a:lumMod val="60000"/>
                  <a:lumOff val="40000"/>
                </a:srgbClr>
              </a:buClr>
              <a:buSzTx/>
              <a:buFont typeface="Arial" pitchFamily="34" charset="0"/>
              <a:buChar char="•"/>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Times New Roman" pitchFamily="18" charset="0"/>
              </a:rPr>
              <a:t>Create a forum for social learning </a:t>
            </a:r>
          </a:p>
          <a:p>
            <a:pPr marL="731520" marR="0" lvl="1" indent="-274320" algn="l" defTabSz="914400" rtl="0" eaLnBrk="1" fontAlgn="auto" latinLnBrk="0" hangingPunct="1">
              <a:lnSpc>
                <a:spcPct val="100000"/>
              </a:lnSpc>
              <a:spcBef>
                <a:spcPct val="20000"/>
              </a:spcBef>
              <a:spcAft>
                <a:spcPts val="0"/>
              </a:spcAft>
              <a:buClr>
                <a:srgbClr val="808759">
                  <a:lumMod val="60000"/>
                  <a:lumOff val="40000"/>
                </a:srgbClr>
              </a:buClr>
              <a:buSzTx/>
              <a:buFont typeface="Arial" pitchFamily="34" charset="0"/>
              <a:buChar char="•"/>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Times New Roman" pitchFamily="18" charset="0"/>
              </a:rPr>
              <a:t>Brings together a variety of stakeholders for mutual benefit </a:t>
            </a:r>
          </a:p>
          <a:p>
            <a:pPr marL="274320" marR="0" lvl="0" indent="-274320" algn="l" defTabSz="914400" rtl="0" eaLnBrk="1" fontAlgn="auto" latinLnBrk="0" hangingPunct="1">
              <a:lnSpc>
                <a:spcPct val="100000"/>
              </a:lnSpc>
              <a:spcBef>
                <a:spcPct val="20000"/>
              </a:spcBef>
              <a:spcAft>
                <a:spcPts val="0"/>
              </a:spcAft>
              <a:buClr>
                <a:srgbClr val="808759">
                  <a:lumMod val="60000"/>
                  <a:lumOff val="40000"/>
                </a:srgbClr>
              </a:buClr>
              <a:buSzTx/>
              <a:buFont typeface="Arial" pitchFamily="34" charset="0"/>
              <a:buChar char="•"/>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Times New Roman" pitchFamily="18" charset="0"/>
              </a:rPr>
              <a:t>Establish a foundation for negotiation</a:t>
            </a:r>
          </a:p>
          <a:p>
            <a:pPr marL="731520" marR="0" lvl="1" indent="-274320" algn="l" defTabSz="914400" rtl="0" eaLnBrk="1" fontAlgn="auto" latinLnBrk="0" hangingPunct="1">
              <a:lnSpc>
                <a:spcPct val="100000"/>
              </a:lnSpc>
              <a:spcBef>
                <a:spcPct val="20000"/>
              </a:spcBef>
              <a:spcAft>
                <a:spcPts val="0"/>
              </a:spcAft>
              <a:buClr>
                <a:srgbClr val="808759">
                  <a:lumMod val="60000"/>
                  <a:lumOff val="40000"/>
                </a:srgbClr>
              </a:buClr>
              <a:buSzTx/>
              <a:buFont typeface="Arial" pitchFamily="34" charset="0"/>
              <a:buChar char="•"/>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Times New Roman" pitchFamily="18" charset="0"/>
              </a:rPr>
              <a:t>This is an environment where scientific and local knowledge can be equalized, </a:t>
            </a:r>
          </a:p>
          <a:p>
            <a:pPr marL="731520" marR="0" lvl="1" indent="-274320" algn="l" defTabSz="914400" rtl="0" eaLnBrk="1" fontAlgn="auto" latinLnBrk="0" hangingPunct="1">
              <a:lnSpc>
                <a:spcPct val="100000"/>
              </a:lnSpc>
              <a:spcBef>
                <a:spcPct val="20000"/>
              </a:spcBef>
              <a:spcAft>
                <a:spcPts val="0"/>
              </a:spcAft>
              <a:buClr>
                <a:srgbClr val="808759">
                  <a:lumMod val="60000"/>
                  <a:lumOff val="40000"/>
                </a:srgbClr>
              </a:buClr>
              <a:buSzTx/>
              <a:buFont typeface="Arial" pitchFamily="34" charset="0"/>
              <a:buChar char="•"/>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Times New Roman" pitchFamily="18" charset="0"/>
              </a:rPr>
              <a:t>where disagreements can be worked out and productive negotiation occur</a:t>
            </a:r>
          </a:p>
          <a:p>
            <a:pPr marL="274320" marR="0" lvl="0" indent="-274320" algn="l" defTabSz="914400" rtl="0" eaLnBrk="1" fontAlgn="auto" latinLnBrk="0" hangingPunct="1">
              <a:lnSpc>
                <a:spcPct val="100000"/>
              </a:lnSpc>
              <a:spcBef>
                <a:spcPct val="20000"/>
              </a:spcBef>
              <a:spcAft>
                <a:spcPts val="0"/>
              </a:spcAft>
              <a:buClr>
                <a:srgbClr val="808759">
                  <a:lumMod val="60000"/>
                  <a:lumOff val="40000"/>
                </a:srgbClr>
              </a:buClr>
              <a:buSzTx/>
              <a:buFont typeface="Arial" pitchFamily="34" charset="0"/>
              <a:buChar char="•"/>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Times New Roman" pitchFamily="18" charset="0"/>
              </a:rPr>
              <a:t>Facilitate network connections </a:t>
            </a:r>
          </a:p>
          <a:p>
            <a:pPr marL="731520" marR="0" lvl="1" indent="-274320" algn="l" defTabSz="914400" rtl="0" eaLnBrk="1" fontAlgn="auto" latinLnBrk="0" hangingPunct="1">
              <a:lnSpc>
                <a:spcPct val="100000"/>
              </a:lnSpc>
              <a:spcBef>
                <a:spcPct val="20000"/>
              </a:spcBef>
              <a:spcAft>
                <a:spcPts val="0"/>
              </a:spcAft>
              <a:buClr>
                <a:srgbClr val="808759">
                  <a:lumMod val="60000"/>
                  <a:lumOff val="40000"/>
                </a:srgbClr>
              </a:buClr>
              <a:buSzTx/>
              <a:buFont typeface="Arial" pitchFamily="34" charset="0"/>
              <a:buChar char="•"/>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Times New Roman" pitchFamily="18" charset="0"/>
              </a:rPr>
              <a:t>Creates closer ties between participants </a:t>
            </a:r>
          </a:p>
          <a:p>
            <a:pPr marL="731520" marR="0" lvl="1" indent="-274320" algn="l" defTabSz="914400" rtl="0" eaLnBrk="1" fontAlgn="auto" latinLnBrk="0" hangingPunct="1">
              <a:lnSpc>
                <a:spcPct val="100000"/>
              </a:lnSpc>
              <a:spcBef>
                <a:spcPct val="20000"/>
              </a:spcBef>
              <a:spcAft>
                <a:spcPts val="0"/>
              </a:spcAft>
              <a:buClr>
                <a:srgbClr val="808759">
                  <a:lumMod val="60000"/>
                  <a:lumOff val="40000"/>
                </a:srgbClr>
              </a:buClr>
              <a:buSzTx/>
              <a:buFont typeface="Arial" pitchFamily="34" charset="0"/>
              <a:buChar char="•"/>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Times New Roman" pitchFamily="18" charset="0"/>
              </a:rPr>
              <a:t>Works to strengthen networks in the community</a:t>
            </a:r>
          </a:p>
          <a:p>
            <a:pPr marL="274320" marR="0" lvl="0" indent="-274320" algn="l" defTabSz="914400" rtl="0" eaLnBrk="1" fontAlgn="auto" latinLnBrk="0" hangingPunct="1">
              <a:lnSpc>
                <a:spcPct val="100000"/>
              </a:lnSpc>
              <a:spcBef>
                <a:spcPct val="20000"/>
              </a:spcBef>
              <a:spcAft>
                <a:spcPts val="0"/>
              </a:spcAft>
              <a:buClr>
                <a:srgbClr val="808759">
                  <a:lumMod val="60000"/>
                  <a:lumOff val="40000"/>
                </a:srgbClr>
              </a:buClr>
              <a:buSzTx/>
              <a:buFont typeface="Arial" pitchFamily="34" charset="0"/>
              <a:buChar char="•"/>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Times New Roman" pitchFamily="18" charset="0"/>
              </a:rPr>
              <a:t>Foster farmer-market connections</a:t>
            </a:r>
          </a:p>
          <a:p>
            <a:pPr marL="731520" marR="0" lvl="1" indent="-274320" algn="l" defTabSz="914400" rtl="0" eaLnBrk="1" fontAlgn="auto" latinLnBrk="0" hangingPunct="1">
              <a:lnSpc>
                <a:spcPct val="100000"/>
              </a:lnSpc>
              <a:spcBef>
                <a:spcPct val="20000"/>
              </a:spcBef>
              <a:spcAft>
                <a:spcPts val="0"/>
              </a:spcAft>
              <a:buClr>
                <a:srgbClr val="808759">
                  <a:lumMod val="60000"/>
                  <a:lumOff val="40000"/>
                </a:srgbClr>
              </a:buClr>
              <a:buSzTx/>
              <a:buFont typeface="Arial" pitchFamily="34" charset="0"/>
              <a:buChar char="•"/>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Times New Roman" pitchFamily="18" charset="0"/>
              </a:rPr>
              <a:t>Allows for adaptation to changing market conditions</a:t>
            </a:r>
          </a:p>
          <a:p>
            <a:endParaRPr lang="en-US" sz="1200" dirty="0" smtClean="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567BE2ED-EC74-44B8-A0EC-13E6909A583E}" type="slidenum">
              <a:rPr lang="en-US" smtClean="0"/>
              <a:t>18</a:t>
            </a:fld>
            <a:endParaRPr lang="en-US"/>
          </a:p>
        </p:txBody>
      </p:sp>
    </p:spTree>
    <p:extLst>
      <p:ext uri="{BB962C8B-B14F-4D97-AF65-F5344CB8AC3E}">
        <p14:creationId xmlns:p14="http://schemas.microsoft.com/office/powerpoint/2010/main" val="12869804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568" eaLnBrk="0" hangingPunct="0">
              <a:defRPr sz="2200">
                <a:solidFill>
                  <a:srgbClr val="006600"/>
                </a:solidFill>
                <a:latin typeface="Times New Roman" pitchFamily="18" charset="0"/>
              </a:defRPr>
            </a:lvl1pPr>
            <a:lvl2pPr marL="757066" indent="-291179" defTabSz="949568" eaLnBrk="0" hangingPunct="0">
              <a:defRPr sz="2200">
                <a:solidFill>
                  <a:srgbClr val="006600"/>
                </a:solidFill>
                <a:latin typeface="Times New Roman" pitchFamily="18" charset="0"/>
              </a:defRPr>
            </a:lvl2pPr>
            <a:lvl3pPr marL="1164717" indent="-232943" defTabSz="949568" eaLnBrk="0" hangingPunct="0">
              <a:defRPr sz="2200">
                <a:solidFill>
                  <a:srgbClr val="006600"/>
                </a:solidFill>
                <a:latin typeface="Times New Roman" pitchFamily="18" charset="0"/>
              </a:defRPr>
            </a:lvl3pPr>
            <a:lvl4pPr marL="1630604" indent="-232943" defTabSz="949568" eaLnBrk="0" hangingPunct="0">
              <a:defRPr sz="2200">
                <a:solidFill>
                  <a:srgbClr val="006600"/>
                </a:solidFill>
                <a:latin typeface="Times New Roman" pitchFamily="18" charset="0"/>
              </a:defRPr>
            </a:lvl4pPr>
            <a:lvl5pPr marL="2096491" indent="-232943" defTabSz="949568" eaLnBrk="0" hangingPunct="0">
              <a:defRPr sz="2200">
                <a:solidFill>
                  <a:srgbClr val="006600"/>
                </a:solidFill>
                <a:latin typeface="Times New Roman" pitchFamily="18" charset="0"/>
              </a:defRPr>
            </a:lvl5pPr>
            <a:lvl6pPr marL="2562377" indent="-232943" defTabSz="949568" eaLnBrk="0" fontAlgn="base" hangingPunct="0">
              <a:spcBef>
                <a:spcPct val="0"/>
              </a:spcBef>
              <a:spcAft>
                <a:spcPct val="0"/>
              </a:spcAft>
              <a:defRPr sz="2200">
                <a:solidFill>
                  <a:srgbClr val="006600"/>
                </a:solidFill>
                <a:latin typeface="Times New Roman" pitchFamily="18" charset="0"/>
              </a:defRPr>
            </a:lvl6pPr>
            <a:lvl7pPr marL="3028264" indent="-232943" defTabSz="949568" eaLnBrk="0" fontAlgn="base" hangingPunct="0">
              <a:spcBef>
                <a:spcPct val="0"/>
              </a:spcBef>
              <a:spcAft>
                <a:spcPct val="0"/>
              </a:spcAft>
              <a:defRPr sz="2200">
                <a:solidFill>
                  <a:srgbClr val="006600"/>
                </a:solidFill>
                <a:latin typeface="Times New Roman" pitchFamily="18" charset="0"/>
              </a:defRPr>
            </a:lvl7pPr>
            <a:lvl8pPr marL="3494151" indent="-232943" defTabSz="949568" eaLnBrk="0" fontAlgn="base" hangingPunct="0">
              <a:spcBef>
                <a:spcPct val="0"/>
              </a:spcBef>
              <a:spcAft>
                <a:spcPct val="0"/>
              </a:spcAft>
              <a:defRPr sz="2200">
                <a:solidFill>
                  <a:srgbClr val="006600"/>
                </a:solidFill>
                <a:latin typeface="Times New Roman" pitchFamily="18" charset="0"/>
              </a:defRPr>
            </a:lvl8pPr>
            <a:lvl9pPr marL="3960038" indent="-232943" defTabSz="949568" eaLnBrk="0" fontAlgn="base" hangingPunct="0">
              <a:spcBef>
                <a:spcPct val="0"/>
              </a:spcBef>
              <a:spcAft>
                <a:spcPct val="0"/>
              </a:spcAft>
              <a:defRPr sz="2200">
                <a:solidFill>
                  <a:srgbClr val="006600"/>
                </a:solidFill>
                <a:latin typeface="Times New Roman" pitchFamily="18" charset="0"/>
              </a:defRPr>
            </a:lvl9pPr>
          </a:lstStyle>
          <a:p>
            <a:pPr eaLnBrk="1" hangingPunct="1"/>
            <a:fld id="{6DD87AEE-34D4-400F-A4B5-49A6597C33AF}" type="slidenum">
              <a:rPr lang="en-US" sz="1200">
                <a:solidFill>
                  <a:schemeClr val="tx1"/>
                </a:solidFill>
              </a:rPr>
              <a:pPr eaLnBrk="1" hangingPunct="1"/>
              <a:t>19</a:t>
            </a:fld>
            <a:endParaRPr lang="en-US" sz="1200">
              <a:solidFill>
                <a:schemeClr val="tx1"/>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z="1200" b="1" dirty="0" smtClean="0">
              <a:solidFill>
                <a:schemeClr val="tx1"/>
              </a:solidFill>
              <a:latin typeface="Myriad Pro" pitchFamily="34" charset="0"/>
            </a:endParaRPr>
          </a:p>
          <a:p>
            <a:pPr marL="228600" indent="-228600" eaLnBrk="1" hangingPunct="1">
              <a:buAutoNum type="arabicPeriod"/>
            </a:pPr>
            <a:endParaRPr lang="en-US" sz="1400" b="1" dirty="0" smtClean="0">
              <a:solidFill>
                <a:schemeClr val="tx1"/>
              </a:solidFill>
              <a:latin typeface="+mn-lt"/>
            </a:endParaRPr>
          </a:p>
          <a:p>
            <a:pPr marL="228600" indent="-228600" eaLnBrk="1" hangingPunct="1">
              <a:buAutoNum type="arabicPeriod"/>
            </a:pPr>
            <a:r>
              <a:rPr lang="en-US" sz="1400" b="1" dirty="0" smtClean="0">
                <a:solidFill>
                  <a:schemeClr val="tx1"/>
                </a:solidFill>
                <a:latin typeface="+mn-lt"/>
              </a:rPr>
              <a:t>Connect learners in new ways to each other</a:t>
            </a:r>
            <a:r>
              <a:rPr lang="en-US" sz="1400" b="1" baseline="0" dirty="0" smtClean="0">
                <a:solidFill>
                  <a:schemeClr val="tx1"/>
                </a:solidFill>
                <a:latin typeface="+mn-lt"/>
              </a:rPr>
              <a:t> and to new knowledge</a:t>
            </a:r>
          </a:p>
          <a:p>
            <a:pPr marL="228600" indent="-228600" eaLnBrk="1" hangingPunct="1">
              <a:buAutoNum type="arabicPeriod"/>
            </a:pPr>
            <a:endParaRPr lang="en-US" sz="1400" b="1" baseline="0" dirty="0" smtClean="0">
              <a:solidFill>
                <a:schemeClr val="tx1"/>
              </a:solidFill>
              <a:latin typeface="+mn-lt"/>
            </a:endParaRP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400" b="1" baseline="0" dirty="0" smtClean="0">
                <a:solidFill>
                  <a:schemeClr val="tx1"/>
                </a:solidFill>
                <a:latin typeface="+mn-lt"/>
              </a:rPr>
              <a:t>Promote communities of practice wherein new ideas can be tested locally</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endParaRPr lang="en-US" sz="1400" b="1" baseline="0" dirty="0" smtClean="0">
              <a:solidFill>
                <a:schemeClr val="tx1"/>
              </a:solidFill>
              <a:latin typeface="+mn-lt"/>
            </a:endParaRP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400" b="1" dirty="0" smtClean="0">
                <a:solidFill>
                  <a:schemeClr val="tx1"/>
                </a:solidFill>
                <a:latin typeface="+mn-lt"/>
              </a:rPr>
              <a:t>Create sustainable intensification champions – innovation brokers</a:t>
            </a:r>
          </a:p>
          <a:p>
            <a:pPr marL="228600" indent="-228600" eaLnBrk="1" hangingPunct="1">
              <a:buAutoNum type="arabicPeriod"/>
            </a:pPr>
            <a:endParaRPr lang="en-US" sz="1400" dirty="0" smtClean="0">
              <a:solidFill>
                <a:schemeClr val="tx1"/>
              </a:solidFill>
              <a:latin typeface="+mn-lt"/>
            </a:endParaRPr>
          </a:p>
          <a:p>
            <a:pPr marL="0" indent="0" eaLnBrk="1" hangingPunct="1">
              <a:buNone/>
            </a:pPr>
            <a:endParaRPr lang="en-US" sz="1400" dirty="0" smtClean="0">
              <a:solidFill>
                <a:schemeClr val="tx1"/>
              </a:solidFill>
              <a:latin typeface="+mn-lt"/>
            </a:endParaRPr>
          </a:p>
          <a:p>
            <a:pPr marL="0" indent="0" eaLnBrk="1" hangingPunct="1">
              <a:buNone/>
            </a:pPr>
            <a:r>
              <a:rPr lang="en-US" sz="1400" dirty="0" smtClean="0">
                <a:solidFill>
                  <a:schemeClr val="tx1"/>
                </a:solidFill>
                <a:latin typeface="+mn-lt"/>
              </a:rPr>
              <a:t>These</a:t>
            </a:r>
            <a:r>
              <a:rPr lang="en-US" sz="1400" baseline="0" dirty="0" smtClean="0">
                <a:solidFill>
                  <a:schemeClr val="tx1"/>
                </a:solidFill>
                <a:latin typeface="+mn-lt"/>
              </a:rPr>
              <a:t> innovations are good, but how do we connect new approaches to science and technology to them?</a:t>
            </a:r>
            <a:endParaRPr lang="en-US" sz="1400" dirty="0" smtClean="0">
              <a:solidFill>
                <a:schemeClr val="tx1"/>
              </a:solidFill>
              <a:latin typeface="+mn-lt"/>
            </a:endParaRPr>
          </a:p>
        </p:txBody>
      </p:sp>
    </p:spTree>
    <p:extLst>
      <p:ext uri="{BB962C8B-B14F-4D97-AF65-F5344CB8AC3E}">
        <p14:creationId xmlns:p14="http://schemas.microsoft.com/office/powerpoint/2010/main" val="27631964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568" eaLnBrk="0" hangingPunct="0">
              <a:defRPr sz="2200">
                <a:solidFill>
                  <a:srgbClr val="006600"/>
                </a:solidFill>
                <a:latin typeface="Times New Roman" pitchFamily="18" charset="0"/>
              </a:defRPr>
            </a:lvl1pPr>
            <a:lvl2pPr marL="757066" indent="-291179" defTabSz="949568" eaLnBrk="0" hangingPunct="0">
              <a:defRPr sz="2200">
                <a:solidFill>
                  <a:srgbClr val="006600"/>
                </a:solidFill>
                <a:latin typeface="Times New Roman" pitchFamily="18" charset="0"/>
              </a:defRPr>
            </a:lvl2pPr>
            <a:lvl3pPr marL="1164717" indent="-232943" defTabSz="949568" eaLnBrk="0" hangingPunct="0">
              <a:defRPr sz="2200">
                <a:solidFill>
                  <a:srgbClr val="006600"/>
                </a:solidFill>
                <a:latin typeface="Times New Roman" pitchFamily="18" charset="0"/>
              </a:defRPr>
            </a:lvl3pPr>
            <a:lvl4pPr marL="1630604" indent="-232943" defTabSz="949568" eaLnBrk="0" hangingPunct="0">
              <a:defRPr sz="2200">
                <a:solidFill>
                  <a:srgbClr val="006600"/>
                </a:solidFill>
                <a:latin typeface="Times New Roman" pitchFamily="18" charset="0"/>
              </a:defRPr>
            </a:lvl4pPr>
            <a:lvl5pPr marL="2096491" indent="-232943" defTabSz="949568" eaLnBrk="0" hangingPunct="0">
              <a:defRPr sz="2200">
                <a:solidFill>
                  <a:srgbClr val="006600"/>
                </a:solidFill>
                <a:latin typeface="Times New Roman" pitchFamily="18" charset="0"/>
              </a:defRPr>
            </a:lvl5pPr>
            <a:lvl6pPr marL="2562377" indent="-232943" defTabSz="949568" eaLnBrk="0" fontAlgn="base" hangingPunct="0">
              <a:spcBef>
                <a:spcPct val="0"/>
              </a:spcBef>
              <a:spcAft>
                <a:spcPct val="0"/>
              </a:spcAft>
              <a:defRPr sz="2200">
                <a:solidFill>
                  <a:srgbClr val="006600"/>
                </a:solidFill>
                <a:latin typeface="Times New Roman" pitchFamily="18" charset="0"/>
              </a:defRPr>
            </a:lvl6pPr>
            <a:lvl7pPr marL="3028264" indent="-232943" defTabSz="949568" eaLnBrk="0" fontAlgn="base" hangingPunct="0">
              <a:spcBef>
                <a:spcPct val="0"/>
              </a:spcBef>
              <a:spcAft>
                <a:spcPct val="0"/>
              </a:spcAft>
              <a:defRPr sz="2200">
                <a:solidFill>
                  <a:srgbClr val="006600"/>
                </a:solidFill>
                <a:latin typeface="Times New Roman" pitchFamily="18" charset="0"/>
              </a:defRPr>
            </a:lvl7pPr>
            <a:lvl8pPr marL="3494151" indent="-232943" defTabSz="949568" eaLnBrk="0" fontAlgn="base" hangingPunct="0">
              <a:spcBef>
                <a:spcPct val="0"/>
              </a:spcBef>
              <a:spcAft>
                <a:spcPct val="0"/>
              </a:spcAft>
              <a:defRPr sz="2200">
                <a:solidFill>
                  <a:srgbClr val="006600"/>
                </a:solidFill>
                <a:latin typeface="Times New Roman" pitchFamily="18" charset="0"/>
              </a:defRPr>
            </a:lvl8pPr>
            <a:lvl9pPr marL="3960038" indent="-232943" defTabSz="949568" eaLnBrk="0" fontAlgn="base" hangingPunct="0">
              <a:spcBef>
                <a:spcPct val="0"/>
              </a:spcBef>
              <a:spcAft>
                <a:spcPct val="0"/>
              </a:spcAft>
              <a:defRPr sz="2200">
                <a:solidFill>
                  <a:srgbClr val="006600"/>
                </a:solidFill>
                <a:latin typeface="Times New Roman" pitchFamily="18" charset="0"/>
              </a:defRPr>
            </a:lvl9pPr>
          </a:lstStyle>
          <a:p>
            <a:pPr eaLnBrk="1" hangingPunct="1"/>
            <a:fld id="{1CFD3448-830B-4A01-9FB9-963DC83B928A}" type="slidenum">
              <a:rPr lang="en-US" sz="1200">
                <a:solidFill>
                  <a:schemeClr val="tx1"/>
                </a:solidFill>
              </a:rPr>
              <a:pPr eaLnBrk="1" hangingPunct="1"/>
              <a:t>2</a:t>
            </a:fld>
            <a:endParaRPr lang="en-US" sz="1200">
              <a:solidFill>
                <a:schemeClr val="tx1"/>
              </a:solidFill>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extLst>
      <p:ext uri="{BB962C8B-B14F-4D97-AF65-F5344CB8AC3E}">
        <p14:creationId xmlns:p14="http://schemas.microsoft.com/office/powerpoint/2010/main" val="38956079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smtClean="0"/>
              <a:t>This brings us back to the university role in higher education for agriculture.</a:t>
            </a:r>
          </a:p>
          <a:p>
            <a:endParaRPr lang="en-US" sz="1400" dirty="0" smtClean="0"/>
          </a:p>
          <a:p>
            <a:r>
              <a:rPr lang="en-US" sz="1400" dirty="0" smtClean="0"/>
              <a:t>Innovation Brokers</a:t>
            </a:r>
            <a:r>
              <a:rPr lang="en-US" sz="1400" baseline="0" dirty="0" smtClean="0"/>
              <a:t> are n</a:t>
            </a:r>
            <a:r>
              <a:rPr lang="en-US" sz="1400" dirty="0" smtClean="0"/>
              <a:t>eeded to catalyze the process of innovation. </a:t>
            </a:r>
          </a:p>
          <a:p>
            <a:r>
              <a:rPr lang="en-US" sz="1400" dirty="0" smtClean="0"/>
              <a:t>A</a:t>
            </a:r>
            <a:r>
              <a:rPr lang="en-US" sz="1400" baseline="0" dirty="0" smtClean="0"/>
              <a:t> broker is an </a:t>
            </a:r>
            <a:r>
              <a:rPr lang="en-US" sz="1400" dirty="0" smtClean="0"/>
              <a:t>individual or an organization with a neutral role in the system who fosters collaboration.</a:t>
            </a:r>
          </a:p>
          <a:p>
            <a:endParaRPr lang="en-US" sz="1400" dirty="0" smtClean="0"/>
          </a:p>
          <a:p>
            <a:r>
              <a:rPr lang="en-US" sz="1400" baseline="0" dirty="0" smtClean="0"/>
              <a:t>The problem with extension is that they are trained to be subject matter specialists, rather than as skilled facilitators and negotiators.</a:t>
            </a:r>
          </a:p>
          <a:p>
            <a:endParaRPr lang="en-US" sz="1400" baseline="0" dirty="0" smtClean="0"/>
          </a:p>
          <a:p>
            <a:r>
              <a:rPr lang="en-US" sz="1400" dirty="0" smtClean="0"/>
              <a:t>Challenges:</a:t>
            </a:r>
          </a:p>
          <a:p>
            <a:pPr marL="342900" indent="-342900">
              <a:lnSpc>
                <a:spcPct val="100000"/>
              </a:lnSpc>
              <a:spcBef>
                <a:spcPts val="600"/>
              </a:spcBef>
              <a:spcAft>
                <a:spcPts val="600"/>
              </a:spcAft>
              <a:buFont typeface="+mj-lt"/>
              <a:buAutoNum type="arabicPeriod"/>
            </a:pPr>
            <a:r>
              <a:rPr lang="en-US" sz="1400" kern="1200" dirty="0" smtClean="0">
                <a:solidFill>
                  <a:schemeClr val="tx1"/>
                </a:solidFill>
                <a:effectLst/>
                <a:latin typeface="+mn-lt"/>
                <a:ea typeface="+mn-ea"/>
                <a:cs typeface="+mn-cs"/>
              </a:rPr>
              <a:t>this role is challenged by formal education and training which reinforces linear approaches</a:t>
            </a:r>
            <a:endParaRPr lang="en-US" sz="300" baseline="0" dirty="0" smtClean="0"/>
          </a:p>
          <a:p>
            <a:pPr marL="342900" indent="-342900">
              <a:lnSpc>
                <a:spcPct val="100000"/>
              </a:lnSpc>
              <a:spcBef>
                <a:spcPts val="600"/>
              </a:spcBef>
              <a:spcAft>
                <a:spcPts val="600"/>
              </a:spcAft>
              <a:buFont typeface="+mj-lt"/>
              <a:buAutoNum type="arabicPeriod"/>
            </a:pPr>
            <a:r>
              <a:rPr lang="en-US" sz="1400" baseline="0" dirty="0" smtClean="0"/>
              <a:t>It is difficult to acquire and maintain funding for a position whose success relies on the role’s invisibility</a:t>
            </a:r>
          </a:p>
          <a:p>
            <a:pPr marL="232943" marR="0" indent="-232943" algn="l" defTabSz="914400" rtl="0" eaLnBrk="1" fontAlgn="auto" latinLnBrk="0" hangingPunct="1">
              <a:lnSpc>
                <a:spcPct val="100000"/>
              </a:lnSpc>
              <a:spcBef>
                <a:spcPts val="600"/>
              </a:spcBef>
              <a:spcAft>
                <a:spcPts val="600"/>
              </a:spcAft>
              <a:buClrTx/>
              <a:buSzTx/>
              <a:buFontTx/>
              <a:buAutoNum type="arabicPeriod"/>
              <a:tabLst/>
              <a:defRPr/>
            </a:pPr>
            <a:r>
              <a:rPr lang="en-US" sz="1400" baseline="0" dirty="0" smtClean="0"/>
              <a:t>   Brokers may have overlapping functions, such as working as an extension agent or researcher</a:t>
            </a:r>
            <a:endParaRPr lang="en-US" baseline="0" dirty="0" smtClean="0"/>
          </a:p>
          <a:p>
            <a:endParaRPr lang="en-US" dirty="0" smtClean="0"/>
          </a:p>
        </p:txBody>
      </p:sp>
      <p:sp>
        <p:nvSpPr>
          <p:cNvPr id="4" name="Slide Number Placeholder 3"/>
          <p:cNvSpPr>
            <a:spLocks noGrp="1"/>
          </p:cNvSpPr>
          <p:nvPr>
            <p:ph type="sldNum" sz="quarter" idx="10"/>
          </p:nvPr>
        </p:nvSpPr>
        <p:spPr/>
        <p:txBody>
          <a:bodyPr/>
          <a:lstStyle/>
          <a:p>
            <a:fld id="{567BE2ED-EC74-44B8-A0EC-13E6909A583E}" type="slidenum">
              <a:rPr lang="en-US" smtClean="0"/>
              <a:t>20</a:t>
            </a:fld>
            <a:endParaRPr lang="en-US"/>
          </a:p>
        </p:txBody>
      </p:sp>
    </p:spTree>
    <p:extLst>
      <p:ext uri="{BB962C8B-B14F-4D97-AF65-F5344CB8AC3E}">
        <p14:creationId xmlns:p14="http://schemas.microsoft.com/office/powerpoint/2010/main" val="14026991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400" dirty="0" smtClean="0"/>
              <a:t>There</a:t>
            </a:r>
            <a:r>
              <a:rPr lang="en-US" sz="1400" baseline="0" dirty="0" smtClean="0"/>
              <a:t> is a new emphasis at USAID on science, technology and higher education to combat food insecurity and reduce poverty</a:t>
            </a:r>
          </a:p>
          <a:p>
            <a:pPr marL="235157" indent="-235157">
              <a:buAutoNum type="arabicPeriod"/>
            </a:pPr>
            <a:endParaRPr lang="en-US" sz="1400" baseline="0" dirty="0" smtClean="0"/>
          </a:p>
          <a:p>
            <a:pPr marL="235157" indent="-235157"/>
            <a:r>
              <a:rPr lang="en-US" sz="1400" baseline="0" dirty="0" smtClean="0"/>
              <a:t>The land grant university response needs to focus on fostering the conditions for adaptive management at the local level.  </a:t>
            </a:r>
          </a:p>
          <a:p>
            <a:pPr marL="235157" indent="-235157"/>
            <a:endParaRPr lang="en-US" sz="1400" baseline="0" dirty="0" smtClean="0"/>
          </a:p>
          <a:p>
            <a:pPr marL="235157" indent="-235157"/>
            <a:r>
              <a:rPr lang="en-US" sz="1400" baseline="0" dirty="0" smtClean="0"/>
              <a:t>This includes educating the conveyers of science and technology to farmers.</a:t>
            </a:r>
          </a:p>
          <a:p>
            <a:pPr marL="235157" indent="-235157"/>
            <a:endParaRPr lang="en-US" sz="1400" baseline="0" dirty="0" smtClean="0"/>
          </a:p>
          <a:p>
            <a:pPr marL="235157" indent="-235157"/>
            <a:r>
              <a:rPr lang="en-US" sz="1400" baseline="0" dirty="0" smtClean="0"/>
              <a:t>The mission: to invest in human and institutional capital to Feed the Future</a:t>
            </a:r>
          </a:p>
          <a:p>
            <a:pPr marL="235157" indent="-235157"/>
            <a:endParaRPr lang="en-US" sz="1400" baseline="0" dirty="0" smtClean="0"/>
          </a:p>
          <a:p>
            <a:pPr marL="235157" indent="-235157"/>
            <a:r>
              <a:rPr lang="en-US" sz="1400" baseline="0" dirty="0" smtClean="0"/>
              <a:t>	</a:t>
            </a:r>
            <a:r>
              <a:rPr lang="en-US" sz="1400" i="1" baseline="0" dirty="0" smtClean="0"/>
              <a:t>&lt; read ‘Leave behind’ bullets &gt; </a:t>
            </a:r>
          </a:p>
          <a:p>
            <a:pPr marL="235157" indent="-235157"/>
            <a:endParaRPr lang="en-US" sz="1400" baseline="0" dirty="0" smtClean="0"/>
          </a:p>
          <a:p>
            <a:pPr marL="235157" indent="-235157"/>
            <a:r>
              <a:rPr lang="en-US" sz="1400" baseline="0" dirty="0" smtClean="0"/>
              <a:t>Publically funded research and outreach has an important role to play with respect to smallholder farmers (women and men) around the world.</a:t>
            </a:r>
            <a:endParaRPr lang="en-US" sz="1400" dirty="0"/>
          </a:p>
        </p:txBody>
      </p:sp>
      <p:sp>
        <p:nvSpPr>
          <p:cNvPr id="4" name="Slide Number Placeholder 3"/>
          <p:cNvSpPr>
            <a:spLocks noGrp="1"/>
          </p:cNvSpPr>
          <p:nvPr>
            <p:ph type="sldNum" sz="quarter" idx="10"/>
          </p:nvPr>
        </p:nvSpPr>
        <p:spPr/>
        <p:txBody>
          <a:bodyPr/>
          <a:lstStyle/>
          <a:p>
            <a:fld id="{C768878B-5DF6-4254-875E-EB015644ED70}" type="slidenum">
              <a:rPr lang="en-US" smtClean="0"/>
              <a:pPr/>
              <a:t>21</a:t>
            </a:fld>
            <a:endParaRPr lang="en-US"/>
          </a:p>
        </p:txBody>
      </p:sp>
    </p:spTree>
    <p:extLst>
      <p:ext uri="{BB962C8B-B14F-4D97-AF65-F5344CB8AC3E}">
        <p14:creationId xmlns:p14="http://schemas.microsoft.com/office/powerpoint/2010/main" val="3446830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0A3DDD1-E672-4D55-B006-7703CB7ADD57}" type="slidenum">
              <a:rPr lang="en-US" smtClean="0"/>
              <a:t>22</a:t>
            </a:fld>
            <a:endParaRPr lang="en-US"/>
          </a:p>
        </p:txBody>
      </p:sp>
    </p:spTree>
    <p:extLst>
      <p:ext uri="{BB962C8B-B14F-4D97-AF65-F5344CB8AC3E}">
        <p14:creationId xmlns:p14="http://schemas.microsoft.com/office/powerpoint/2010/main" val="38648966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568" eaLnBrk="0" hangingPunct="0">
              <a:defRPr sz="2200">
                <a:solidFill>
                  <a:srgbClr val="006600"/>
                </a:solidFill>
                <a:latin typeface="Times New Roman" pitchFamily="18" charset="0"/>
              </a:defRPr>
            </a:lvl1pPr>
            <a:lvl2pPr marL="757066" indent="-291179" defTabSz="949568" eaLnBrk="0" hangingPunct="0">
              <a:defRPr sz="2200">
                <a:solidFill>
                  <a:srgbClr val="006600"/>
                </a:solidFill>
                <a:latin typeface="Times New Roman" pitchFamily="18" charset="0"/>
              </a:defRPr>
            </a:lvl2pPr>
            <a:lvl3pPr marL="1164717" indent="-232943" defTabSz="949568" eaLnBrk="0" hangingPunct="0">
              <a:defRPr sz="2200">
                <a:solidFill>
                  <a:srgbClr val="006600"/>
                </a:solidFill>
                <a:latin typeface="Times New Roman" pitchFamily="18" charset="0"/>
              </a:defRPr>
            </a:lvl3pPr>
            <a:lvl4pPr marL="1630604" indent="-232943" defTabSz="949568" eaLnBrk="0" hangingPunct="0">
              <a:defRPr sz="2200">
                <a:solidFill>
                  <a:srgbClr val="006600"/>
                </a:solidFill>
                <a:latin typeface="Times New Roman" pitchFamily="18" charset="0"/>
              </a:defRPr>
            </a:lvl4pPr>
            <a:lvl5pPr marL="2096491" indent="-232943" defTabSz="949568" eaLnBrk="0" hangingPunct="0">
              <a:defRPr sz="2200">
                <a:solidFill>
                  <a:srgbClr val="006600"/>
                </a:solidFill>
                <a:latin typeface="Times New Roman" pitchFamily="18" charset="0"/>
              </a:defRPr>
            </a:lvl5pPr>
            <a:lvl6pPr marL="2562377" indent="-232943" defTabSz="949568" eaLnBrk="0" fontAlgn="base" hangingPunct="0">
              <a:spcBef>
                <a:spcPct val="0"/>
              </a:spcBef>
              <a:spcAft>
                <a:spcPct val="0"/>
              </a:spcAft>
              <a:defRPr sz="2200">
                <a:solidFill>
                  <a:srgbClr val="006600"/>
                </a:solidFill>
                <a:latin typeface="Times New Roman" pitchFamily="18" charset="0"/>
              </a:defRPr>
            </a:lvl6pPr>
            <a:lvl7pPr marL="3028264" indent="-232943" defTabSz="949568" eaLnBrk="0" fontAlgn="base" hangingPunct="0">
              <a:spcBef>
                <a:spcPct val="0"/>
              </a:spcBef>
              <a:spcAft>
                <a:spcPct val="0"/>
              </a:spcAft>
              <a:defRPr sz="2200">
                <a:solidFill>
                  <a:srgbClr val="006600"/>
                </a:solidFill>
                <a:latin typeface="Times New Roman" pitchFamily="18" charset="0"/>
              </a:defRPr>
            </a:lvl7pPr>
            <a:lvl8pPr marL="3494151" indent="-232943" defTabSz="949568" eaLnBrk="0" fontAlgn="base" hangingPunct="0">
              <a:spcBef>
                <a:spcPct val="0"/>
              </a:spcBef>
              <a:spcAft>
                <a:spcPct val="0"/>
              </a:spcAft>
              <a:defRPr sz="2200">
                <a:solidFill>
                  <a:srgbClr val="006600"/>
                </a:solidFill>
                <a:latin typeface="Times New Roman" pitchFamily="18" charset="0"/>
              </a:defRPr>
            </a:lvl8pPr>
            <a:lvl9pPr marL="3960038" indent="-232943" defTabSz="949568" eaLnBrk="0" fontAlgn="base" hangingPunct="0">
              <a:spcBef>
                <a:spcPct val="0"/>
              </a:spcBef>
              <a:spcAft>
                <a:spcPct val="0"/>
              </a:spcAft>
              <a:defRPr sz="2200">
                <a:solidFill>
                  <a:srgbClr val="006600"/>
                </a:solidFill>
                <a:latin typeface="Times New Roman" pitchFamily="18" charset="0"/>
              </a:defRPr>
            </a:lvl9pPr>
          </a:lstStyle>
          <a:p>
            <a:pPr eaLnBrk="1" hangingPunct="1"/>
            <a:fld id="{1CFD3448-830B-4A01-9FB9-963DC83B928A}" type="slidenum">
              <a:rPr lang="en-US" sz="1200">
                <a:solidFill>
                  <a:schemeClr val="tx1"/>
                </a:solidFill>
              </a:rPr>
              <a:pPr eaLnBrk="1" hangingPunct="1"/>
              <a:t>3</a:t>
            </a:fld>
            <a:endParaRPr lang="en-US" sz="1200">
              <a:solidFill>
                <a:schemeClr val="tx1"/>
              </a:solidFill>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extLst>
      <p:ext uri="{BB962C8B-B14F-4D97-AF65-F5344CB8AC3E}">
        <p14:creationId xmlns:p14="http://schemas.microsoft.com/office/powerpoint/2010/main" val="28605970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568" eaLnBrk="0" hangingPunct="0">
              <a:defRPr sz="2200">
                <a:solidFill>
                  <a:srgbClr val="006600"/>
                </a:solidFill>
                <a:latin typeface="Times New Roman" pitchFamily="18" charset="0"/>
              </a:defRPr>
            </a:lvl1pPr>
            <a:lvl2pPr marL="757066" indent="-291179" defTabSz="949568" eaLnBrk="0" hangingPunct="0">
              <a:defRPr sz="2200">
                <a:solidFill>
                  <a:srgbClr val="006600"/>
                </a:solidFill>
                <a:latin typeface="Times New Roman" pitchFamily="18" charset="0"/>
              </a:defRPr>
            </a:lvl2pPr>
            <a:lvl3pPr marL="1164717" indent="-232943" defTabSz="949568" eaLnBrk="0" hangingPunct="0">
              <a:defRPr sz="2200">
                <a:solidFill>
                  <a:srgbClr val="006600"/>
                </a:solidFill>
                <a:latin typeface="Times New Roman" pitchFamily="18" charset="0"/>
              </a:defRPr>
            </a:lvl3pPr>
            <a:lvl4pPr marL="1630604" indent="-232943" defTabSz="949568" eaLnBrk="0" hangingPunct="0">
              <a:defRPr sz="2200">
                <a:solidFill>
                  <a:srgbClr val="006600"/>
                </a:solidFill>
                <a:latin typeface="Times New Roman" pitchFamily="18" charset="0"/>
              </a:defRPr>
            </a:lvl4pPr>
            <a:lvl5pPr marL="2096491" indent="-232943" defTabSz="949568" eaLnBrk="0" hangingPunct="0">
              <a:defRPr sz="2200">
                <a:solidFill>
                  <a:srgbClr val="006600"/>
                </a:solidFill>
                <a:latin typeface="Times New Roman" pitchFamily="18" charset="0"/>
              </a:defRPr>
            </a:lvl5pPr>
            <a:lvl6pPr marL="2562377" indent="-232943" defTabSz="949568" eaLnBrk="0" fontAlgn="base" hangingPunct="0">
              <a:spcBef>
                <a:spcPct val="0"/>
              </a:spcBef>
              <a:spcAft>
                <a:spcPct val="0"/>
              </a:spcAft>
              <a:defRPr sz="2200">
                <a:solidFill>
                  <a:srgbClr val="006600"/>
                </a:solidFill>
                <a:latin typeface="Times New Roman" pitchFamily="18" charset="0"/>
              </a:defRPr>
            </a:lvl6pPr>
            <a:lvl7pPr marL="3028264" indent="-232943" defTabSz="949568" eaLnBrk="0" fontAlgn="base" hangingPunct="0">
              <a:spcBef>
                <a:spcPct val="0"/>
              </a:spcBef>
              <a:spcAft>
                <a:spcPct val="0"/>
              </a:spcAft>
              <a:defRPr sz="2200">
                <a:solidFill>
                  <a:srgbClr val="006600"/>
                </a:solidFill>
                <a:latin typeface="Times New Roman" pitchFamily="18" charset="0"/>
              </a:defRPr>
            </a:lvl7pPr>
            <a:lvl8pPr marL="3494151" indent="-232943" defTabSz="949568" eaLnBrk="0" fontAlgn="base" hangingPunct="0">
              <a:spcBef>
                <a:spcPct val="0"/>
              </a:spcBef>
              <a:spcAft>
                <a:spcPct val="0"/>
              </a:spcAft>
              <a:defRPr sz="2200">
                <a:solidFill>
                  <a:srgbClr val="006600"/>
                </a:solidFill>
                <a:latin typeface="Times New Roman" pitchFamily="18" charset="0"/>
              </a:defRPr>
            </a:lvl8pPr>
            <a:lvl9pPr marL="3960038" indent="-232943" defTabSz="949568" eaLnBrk="0" fontAlgn="base" hangingPunct="0">
              <a:spcBef>
                <a:spcPct val="0"/>
              </a:spcBef>
              <a:spcAft>
                <a:spcPct val="0"/>
              </a:spcAft>
              <a:defRPr sz="2200">
                <a:solidFill>
                  <a:srgbClr val="006600"/>
                </a:solidFill>
                <a:latin typeface="Times New Roman" pitchFamily="18" charset="0"/>
              </a:defRPr>
            </a:lvl9pPr>
          </a:lstStyle>
          <a:p>
            <a:pPr eaLnBrk="1" hangingPunct="1"/>
            <a:fld id="{765D0BF9-C27F-4805-9B1B-1EB0FD03255D}" type="slidenum">
              <a:rPr lang="en-US" sz="1200">
                <a:solidFill>
                  <a:schemeClr val="tx1"/>
                </a:solidFill>
              </a:rPr>
              <a:pPr eaLnBrk="1" hangingPunct="1"/>
              <a:t>4</a:t>
            </a:fld>
            <a:endParaRPr lang="en-US" sz="1200">
              <a:solidFill>
                <a:schemeClr val="tx1"/>
              </a:solidFill>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extLst>
      <p:ext uri="{BB962C8B-B14F-4D97-AF65-F5344CB8AC3E}">
        <p14:creationId xmlns:p14="http://schemas.microsoft.com/office/powerpoint/2010/main" val="41220313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9C06152F-D0AB-4BA4-8D9C-0A20260962C2}" type="slidenum">
              <a:rPr lang="en-US"/>
              <a:pPr/>
              <a:t>5</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r>
              <a:rPr lang="en-US" sz="1400" b="1" dirty="0" smtClean="0">
                <a:solidFill>
                  <a:schemeClr val="tx1"/>
                </a:solidFill>
              </a:rPr>
              <a:t>The achievements to date.</a:t>
            </a:r>
          </a:p>
          <a:p>
            <a:pPr eaLnBrk="1" hangingPunct="1"/>
            <a:endParaRPr lang="en-US" sz="1400" b="1" dirty="0" smtClean="0">
              <a:solidFill>
                <a:schemeClr val="tx1"/>
              </a:solidFill>
            </a:endParaRPr>
          </a:p>
          <a:p>
            <a:pPr eaLnBrk="1" hangingPunct="1"/>
            <a:r>
              <a:rPr lang="en-US" sz="1400" b="0" dirty="0" smtClean="0">
                <a:solidFill>
                  <a:schemeClr val="tx1"/>
                </a:solidFill>
              </a:rPr>
              <a:t>Nearly all return to build careers in their home country institution,</a:t>
            </a:r>
            <a:r>
              <a:rPr lang="en-US" sz="1400" b="0" baseline="0" dirty="0" smtClean="0">
                <a:solidFill>
                  <a:schemeClr val="tx1"/>
                </a:solidFill>
              </a:rPr>
              <a:t> unlike nearly every other higher education program.</a:t>
            </a:r>
            <a:endParaRPr lang="en-US" sz="1400" b="0" dirty="0" smtClean="0">
              <a:solidFill>
                <a:schemeClr val="tx1"/>
              </a:solidFill>
            </a:endParaRPr>
          </a:p>
          <a:p>
            <a:pPr eaLnBrk="1" hangingPunct="1"/>
            <a:endParaRPr lang="en-US" sz="1400" b="0" dirty="0" smtClean="0">
              <a:solidFill>
                <a:schemeClr val="tx1"/>
              </a:solidFill>
            </a:endParaRPr>
          </a:p>
          <a:p>
            <a:pPr eaLnBrk="1" hangingPunct="1"/>
            <a:r>
              <a:rPr lang="en-US" sz="1400" b="0" dirty="0" smtClean="0">
                <a:solidFill>
                  <a:schemeClr val="tx1"/>
                </a:solidFill>
              </a:rPr>
              <a:t>However, many have now retired or been lost to HIV/AIDS</a:t>
            </a:r>
          </a:p>
          <a:p>
            <a:pPr eaLnBrk="1" hangingPunct="1"/>
            <a:endParaRPr lang="en-US" sz="1400" b="0" dirty="0" smtClean="0">
              <a:solidFill>
                <a:schemeClr val="tx1"/>
              </a:solidFill>
            </a:endParaRPr>
          </a:p>
          <a:p>
            <a:pPr eaLnBrk="1" hangingPunct="1"/>
            <a:r>
              <a:rPr lang="en-US" sz="1400" b="0" dirty="0" smtClean="0">
                <a:solidFill>
                  <a:schemeClr val="tx1"/>
                </a:solidFill>
              </a:rPr>
              <a:t>40% continue to collaborate with their major professors 10 years later</a:t>
            </a:r>
          </a:p>
        </p:txBody>
      </p:sp>
    </p:spTree>
    <p:extLst>
      <p:ext uri="{BB962C8B-B14F-4D97-AF65-F5344CB8AC3E}">
        <p14:creationId xmlns:p14="http://schemas.microsoft.com/office/powerpoint/2010/main" val="27983806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smtClean="0"/>
              <a:t>SANREM has been quite productive during the past 20</a:t>
            </a:r>
            <a:r>
              <a:rPr lang="en-US" sz="1600" baseline="0" dirty="0" smtClean="0"/>
              <a:t> years.</a:t>
            </a:r>
          </a:p>
          <a:p>
            <a:endParaRPr lang="en-US" sz="1600" baseline="0" dirty="0" smtClean="0"/>
          </a:p>
          <a:p>
            <a:r>
              <a:rPr lang="en-US" sz="1600" baseline="0" dirty="0" smtClean="0"/>
              <a:t>Compared to 35 years for INTSORMIL</a:t>
            </a:r>
            <a:endParaRPr lang="en-US" sz="1600" dirty="0"/>
          </a:p>
        </p:txBody>
      </p:sp>
      <p:sp>
        <p:nvSpPr>
          <p:cNvPr id="4" name="Slide Number Placeholder 3"/>
          <p:cNvSpPr>
            <a:spLocks noGrp="1"/>
          </p:cNvSpPr>
          <p:nvPr>
            <p:ph type="sldNum" sz="quarter" idx="10"/>
          </p:nvPr>
        </p:nvSpPr>
        <p:spPr/>
        <p:txBody>
          <a:bodyPr/>
          <a:lstStyle/>
          <a:p>
            <a:fld id="{80A3DDD1-E672-4D55-B006-7703CB7ADD57}" type="slidenum">
              <a:rPr lang="en-US" smtClean="0"/>
              <a:t>6</a:t>
            </a:fld>
            <a:endParaRPr lang="en-US"/>
          </a:p>
        </p:txBody>
      </p:sp>
    </p:spTree>
    <p:extLst>
      <p:ext uri="{BB962C8B-B14F-4D97-AF65-F5344CB8AC3E}">
        <p14:creationId xmlns:p14="http://schemas.microsoft.com/office/powerpoint/2010/main" val="3865342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A3DDD1-E672-4D55-B006-7703CB7ADD57}" type="slidenum">
              <a:rPr lang="en-US" smtClean="0"/>
              <a:t>7</a:t>
            </a:fld>
            <a:endParaRPr lang="en-US"/>
          </a:p>
        </p:txBody>
      </p:sp>
    </p:spTree>
    <p:extLst>
      <p:ext uri="{BB962C8B-B14F-4D97-AF65-F5344CB8AC3E}">
        <p14:creationId xmlns:p14="http://schemas.microsoft.com/office/powerpoint/2010/main" val="41076970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smtClean="0"/>
              <a:t>Agricultural training and education is not just about academics and scientific research.</a:t>
            </a:r>
          </a:p>
          <a:p>
            <a:endParaRPr lang="en-US" sz="1600" dirty="0" smtClean="0"/>
          </a:p>
          <a:p>
            <a:r>
              <a:rPr lang="en-US" sz="1600" dirty="0" smtClean="0"/>
              <a:t>A large effort has been made to support training</a:t>
            </a:r>
            <a:r>
              <a:rPr lang="en-US" sz="1600" baseline="0" dirty="0" smtClean="0"/>
              <a:t> of farmers and other value chain actors.</a:t>
            </a:r>
          </a:p>
          <a:p>
            <a:endParaRPr lang="en-US" sz="1600" baseline="0" dirty="0" smtClean="0"/>
          </a:p>
          <a:p>
            <a:endParaRPr lang="en-US" sz="1600" baseline="0" dirty="0" smtClean="0"/>
          </a:p>
          <a:p>
            <a:r>
              <a:rPr lang="en-US" sz="1600" baseline="0" dirty="0" smtClean="0"/>
              <a:t>Even if we don’t include COMACO in Zambia, these numbers are still impressive.</a:t>
            </a:r>
            <a:endParaRPr lang="en-US" sz="1600" dirty="0"/>
          </a:p>
        </p:txBody>
      </p:sp>
      <p:sp>
        <p:nvSpPr>
          <p:cNvPr id="4" name="Slide Number Placeholder 3"/>
          <p:cNvSpPr>
            <a:spLocks noGrp="1"/>
          </p:cNvSpPr>
          <p:nvPr>
            <p:ph type="sldNum" sz="quarter" idx="10"/>
          </p:nvPr>
        </p:nvSpPr>
        <p:spPr/>
        <p:txBody>
          <a:bodyPr/>
          <a:lstStyle/>
          <a:p>
            <a:fld id="{80A3DDD1-E672-4D55-B006-7703CB7ADD57}" type="slidenum">
              <a:rPr lang="en-US" smtClean="0"/>
              <a:t>8</a:t>
            </a:fld>
            <a:endParaRPr lang="en-US" dirty="0"/>
          </a:p>
        </p:txBody>
      </p:sp>
    </p:spTree>
    <p:extLst>
      <p:ext uri="{BB962C8B-B14F-4D97-AF65-F5344CB8AC3E}">
        <p14:creationId xmlns:p14="http://schemas.microsoft.com/office/powerpoint/2010/main" val="9377923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smtClean="0"/>
              <a:t>So what does the task look like for the future?</a:t>
            </a:r>
          </a:p>
          <a:p>
            <a:endParaRPr lang="en-US" sz="1400" dirty="0" smtClean="0"/>
          </a:p>
          <a:p>
            <a:r>
              <a:rPr lang="en-US" sz="1400" dirty="0" smtClean="0"/>
              <a:t>Let’s recall the document that initiated the call for sustainable intensification and how it is cited on the Africa RISING</a:t>
            </a:r>
            <a:r>
              <a:rPr lang="en-US" sz="1400" baseline="0" dirty="0" smtClean="0"/>
              <a:t> web page.</a:t>
            </a:r>
          </a:p>
          <a:p>
            <a:endParaRPr lang="en-US" sz="1400" baseline="0" dirty="0" smtClean="0"/>
          </a:p>
          <a:p>
            <a:r>
              <a:rPr lang="en-US" sz="1400" baseline="0" dirty="0" smtClean="0"/>
              <a:t>	&lt;Read quote&gt;</a:t>
            </a:r>
          </a:p>
          <a:p>
            <a:endParaRPr lang="en-US" sz="1400" dirty="0" smtClean="0"/>
          </a:p>
          <a:p>
            <a:r>
              <a:rPr lang="en-US" sz="1400" dirty="0" smtClean="0"/>
              <a:t>In order to accomplish this, we’re going to need a greater appropriation of science by farmers.</a:t>
            </a:r>
          </a:p>
          <a:p>
            <a:endParaRPr lang="en-US" sz="1400" dirty="0" smtClean="0"/>
          </a:p>
          <a:p>
            <a:pPr eaLnBrk="1" hangingPunct="1"/>
            <a:r>
              <a:rPr lang="en-US" sz="1400" dirty="0" smtClean="0">
                <a:cs typeface="Arial" pitchFamily="34" charset="0"/>
              </a:rPr>
              <a:t>We need to pay attention to questions of: </a:t>
            </a:r>
          </a:p>
          <a:p>
            <a:pPr eaLnBrk="1" hangingPunct="1"/>
            <a:endParaRPr lang="en-US" sz="1400" dirty="0" smtClean="0">
              <a:cs typeface="Arial" pitchFamily="34" charset="0"/>
            </a:endParaRPr>
          </a:p>
          <a:p>
            <a:pPr eaLnBrk="1" hangingPunct="1"/>
            <a:r>
              <a:rPr lang="en-US" sz="1400" dirty="0" smtClean="0">
                <a:cs typeface="Arial" pitchFamily="34" charset="0"/>
              </a:rPr>
              <a:t>	scale, trans-</a:t>
            </a:r>
            <a:r>
              <a:rPr lang="en-US" sz="1400" dirty="0" err="1" smtClean="0">
                <a:cs typeface="Arial" pitchFamily="34" charset="0"/>
              </a:rPr>
              <a:t>disciplinarity</a:t>
            </a:r>
            <a:r>
              <a:rPr lang="en-US" sz="1400" dirty="0" smtClean="0">
                <a:cs typeface="Arial" pitchFamily="34" charset="0"/>
              </a:rPr>
              <a:t>, non-linearity, social construction, </a:t>
            </a:r>
          </a:p>
          <a:p>
            <a:pPr eaLnBrk="1" hangingPunct="1"/>
            <a:r>
              <a:rPr lang="en-US" sz="1400" dirty="0" smtClean="0">
                <a:cs typeface="Arial" pitchFamily="34" charset="0"/>
              </a:rPr>
              <a:t>	negotiation, social learning, and innovation systems.</a:t>
            </a:r>
          </a:p>
          <a:p>
            <a:pPr eaLnBrk="1" hangingPunct="1"/>
            <a:endParaRPr lang="en-US" sz="1400" dirty="0" smtClean="0">
              <a:cs typeface="Arial" pitchFamily="34" charset="0"/>
            </a:endParaRPr>
          </a:p>
          <a:p>
            <a:pPr eaLnBrk="1" hangingPunct="1"/>
            <a:r>
              <a:rPr lang="en-US" sz="1400" dirty="0" smtClean="0">
                <a:cs typeface="Arial" pitchFamily="34" charset="0"/>
              </a:rPr>
              <a:t>This means</a:t>
            </a:r>
            <a:r>
              <a:rPr lang="en-US" sz="1400" baseline="0" dirty="0" smtClean="0">
                <a:cs typeface="Arial" pitchFamily="34" charset="0"/>
              </a:rPr>
              <a:t> new approaches for addressing complex adaptive systems and adaptive management</a:t>
            </a:r>
            <a:endParaRPr lang="en-US" sz="1400" dirty="0" smtClean="0">
              <a:cs typeface="Arial" pitchFamily="34" charset="0"/>
            </a:endParaRPr>
          </a:p>
          <a:p>
            <a:endParaRPr lang="en-US" dirty="0"/>
          </a:p>
        </p:txBody>
      </p:sp>
      <p:sp>
        <p:nvSpPr>
          <p:cNvPr id="4" name="Slide Number Placeholder 3"/>
          <p:cNvSpPr>
            <a:spLocks noGrp="1"/>
          </p:cNvSpPr>
          <p:nvPr>
            <p:ph type="sldNum" sz="quarter" idx="10"/>
          </p:nvPr>
        </p:nvSpPr>
        <p:spPr/>
        <p:txBody>
          <a:bodyPr/>
          <a:lstStyle/>
          <a:p>
            <a:fld id="{80A3DDD1-E672-4D55-B006-7703CB7ADD57}" type="slidenum">
              <a:rPr lang="en-US" smtClean="0"/>
              <a:t>9</a:t>
            </a:fld>
            <a:endParaRPr lang="en-US"/>
          </a:p>
        </p:txBody>
      </p:sp>
    </p:spTree>
    <p:extLst>
      <p:ext uri="{BB962C8B-B14F-4D97-AF65-F5344CB8AC3E}">
        <p14:creationId xmlns:p14="http://schemas.microsoft.com/office/powerpoint/2010/main" val="38648966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CF25D8-B8AD-493E-B8AE-FD6A99003EA3}" type="datetimeFigureOut">
              <a:rPr lang="en-US" smtClean="0"/>
              <a:t>6/20/2014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489795-7A5B-4E1E-BD7E-EED638A81425}" type="slidenum">
              <a:rPr lang="en-US" smtClean="0"/>
              <a:t>‹#›</a:t>
            </a:fld>
            <a:endParaRPr lang="en-US"/>
          </a:p>
        </p:txBody>
      </p:sp>
    </p:spTree>
    <p:extLst>
      <p:ext uri="{BB962C8B-B14F-4D97-AF65-F5344CB8AC3E}">
        <p14:creationId xmlns:p14="http://schemas.microsoft.com/office/powerpoint/2010/main" val="3339631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CF25D8-B8AD-493E-B8AE-FD6A99003EA3}" type="datetimeFigureOut">
              <a:rPr lang="en-US" smtClean="0"/>
              <a:t>6/20/2014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489795-7A5B-4E1E-BD7E-EED638A81425}" type="slidenum">
              <a:rPr lang="en-US" smtClean="0"/>
              <a:t>‹#›</a:t>
            </a:fld>
            <a:endParaRPr lang="en-US"/>
          </a:p>
        </p:txBody>
      </p:sp>
    </p:spTree>
    <p:extLst>
      <p:ext uri="{BB962C8B-B14F-4D97-AF65-F5344CB8AC3E}">
        <p14:creationId xmlns:p14="http://schemas.microsoft.com/office/powerpoint/2010/main" val="3798169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CF25D8-B8AD-493E-B8AE-FD6A99003EA3}" type="datetimeFigureOut">
              <a:rPr lang="en-US" smtClean="0"/>
              <a:t>6/20/2014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489795-7A5B-4E1E-BD7E-EED638A81425}" type="slidenum">
              <a:rPr lang="en-US" smtClean="0"/>
              <a:t>‹#›</a:t>
            </a:fld>
            <a:endParaRPr lang="en-US"/>
          </a:p>
        </p:txBody>
      </p:sp>
    </p:spTree>
    <p:extLst>
      <p:ext uri="{BB962C8B-B14F-4D97-AF65-F5344CB8AC3E}">
        <p14:creationId xmlns:p14="http://schemas.microsoft.com/office/powerpoint/2010/main" val="156669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CF25D8-B8AD-493E-B8AE-FD6A99003EA3}" type="datetimeFigureOut">
              <a:rPr lang="en-US" smtClean="0"/>
              <a:t>6/20/2014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489795-7A5B-4E1E-BD7E-EED638A81425}" type="slidenum">
              <a:rPr lang="en-US" smtClean="0"/>
              <a:t>‹#›</a:t>
            </a:fld>
            <a:endParaRPr lang="en-US"/>
          </a:p>
        </p:txBody>
      </p:sp>
    </p:spTree>
    <p:extLst>
      <p:ext uri="{BB962C8B-B14F-4D97-AF65-F5344CB8AC3E}">
        <p14:creationId xmlns:p14="http://schemas.microsoft.com/office/powerpoint/2010/main" val="2684105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CF25D8-B8AD-493E-B8AE-FD6A99003EA3}" type="datetimeFigureOut">
              <a:rPr lang="en-US" smtClean="0"/>
              <a:t>6/20/2014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489795-7A5B-4E1E-BD7E-EED638A81425}" type="slidenum">
              <a:rPr lang="en-US" smtClean="0"/>
              <a:t>‹#›</a:t>
            </a:fld>
            <a:endParaRPr lang="en-US"/>
          </a:p>
        </p:txBody>
      </p:sp>
    </p:spTree>
    <p:extLst>
      <p:ext uri="{BB962C8B-B14F-4D97-AF65-F5344CB8AC3E}">
        <p14:creationId xmlns:p14="http://schemas.microsoft.com/office/powerpoint/2010/main" val="385042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4CF25D8-B8AD-493E-B8AE-FD6A99003EA3}" type="datetimeFigureOut">
              <a:rPr lang="en-US" smtClean="0"/>
              <a:t>6/20/2014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489795-7A5B-4E1E-BD7E-EED638A81425}" type="slidenum">
              <a:rPr lang="en-US" smtClean="0"/>
              <a:t>‹#›</a:t>
            </a:fld>
            <a:endParaRPr lang="en-US"/>
          </a:p>
        </p:txBody>
      </p:sp>
    </p:spTree>
    <p:extLst>
      <p:ext uri="{BB962C8B-B14F-4D97-AF65-F5344CB8AC3E}">
        <p14:creationId xmlns:p14="http://schemas.microsoft.com/office/powerpoint/2010/main" val="29806308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4CF25D8-B8AD-493E-B8AE-FD6A99003EA3}" type="datetimeFigureOut">
              <a:rPr lang="en-US" smtClean="0"/>
              <a:t>6/20/2014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489795-7A5B-4E1E-BD7E-EED638A81425}" type="slidenum">
              <a:rPr lang="en-US" smtClean="0"/>
              <a:t>‹#›</a:t>
            </a:fld>
            <a:endParaRPr lang="en-US"/>
          </a:p>
        </p:txBody>
      </p:sp>
    </p:spTree>
    <p:extLst>
      <p:ext uri="{BB962C8B-B14F-4D97-AF65-F5344CB8AC3E}">
        <p14:creationId xmlns:p14="http://schemas.microsoft.com/office/powerpoint/2010/main" val="1940369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4CF25D8-B8AD-493E-B8AE-FD6A99003EA3}" type="datetimeFigureOut">
              <a:rPr lang="en-US" smtClean="0"/>
              <a:t>6/20/2014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489795-7A5B-4E1E-BD7E-EED638A81425}" type="slidenum">
              <a:rPr lang="en-US" smtClean="0"/>
              <a:t>‹#›</a:t>
            </a:fld>
            <a:endParaRPr lang="en-US"/>
          </a:p>
        </p:txBody>
      </p:sp>
    </p:spTree>
    <p:extLst>
      <p:ext uri="{BB962C8B-B14F-4D97-AF65-F5344CB8AC3E}">
        <p14:creationId xmlns:p14="http://schemas.microsoft.com/office/powerpoint/2010/main" val="632896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CF25D8-B8AD-493E-B8AE-FD6A99003EA3}" type="datetimeFigureOut">
              <a:rPr lang="en-US" smtClean="0"/>
              <a:t>6/20/2014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489795-7A5B-4E1E-BD7E-EED638A81425}" type="slidenum">
              <a:rPr lang="en-US" smtClean="0"/>
              <a:t>‹#›</a:t>
            </a:fld>
            <a:endParaRPr lang="en-US"/>
          </a:p>
        </p:txBody>
      </p:sp>
    </p:spTree>
    <p:extLst>
      <p:ext uri="{BB962C8B-B14F-4D97-AF65-F5344CB8AC3E}">
        <p14:creationId xmlns:p14="http://schemas.microsoft.com/office/powerpoint/2010/main" val="2670086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CF25D8-B8AD-493E-B8AE-FD6A99003EA3}" type="datetimeFigureOut">
              <a:rPr lang="en-US" smtClean="0"/>
              <a:t>6/20/2014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489795-7A5B-4E1E-BD7E-EED638A81425}" type="slidenum">
              <a:rPr lang="en-US" smtClean="0"/>
              <a:t>‹#›</a:t>
            </a:fld>
            <a:endParaRPr lang="en-US"/>
          </a:p>
        </p:txBody>
      </p:sp>
    </p:spTree>
    <p:extLst>
      <p:ext uri="{BB962C8B-B14F-4D97-AF65-F5344CB8AC3E}">
        <p14:creationId xmlns:p14="http://schemas.microsoft.com/office/powerpoint/2010/main" val="21647151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CF25D8-B8AD-493E-B8AE-FD6A99003EA3}" type="datetimeFigureOut">
              <a:rPr lang="en-US" smtClean="0"/>
              <a:t>6/20/2014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489795-7A5B-4E1E-BD7E-EED638A81425}" type="slidenum">
              <a:rPr lang="en-US" smtClean="0"/>
              <a:t>‹#›</a:t>
            </a:fld>
            <a:endParaRPr lang="en-US"/>
          </a:p>
        </p:txBody>
      </p:sp>
    </p:spTree>
    <p:extLst>
      <p:ext uri="{BB962C8B-B14F-4D97-AF65-F5344CB8AC3E}">
        <p14:creationId xmlns:p14="http://schemas.microsoft.com/office/powerpoint/2010/main" val="1957975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CF25D8-B8AD-493E-B8AE-FD6A99003EA3}" type="datetimeFigureOut">
              <a:rPr lang="en-US" smtClean="0"/>
              <a:t>6/20/2014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489795-7A5B-4E1E-BD7E-EED638A81425}" type="slidenum">
              <a:rPr lang="en-US" smtClean="0"/>
              <a:t>‹#›</a:t>
            </a:fld>
            <a:endParaRPr lang="en-US"/>
          </a:p>
        </p:txBody>
      </p:sp>
    </p:spTree>
    <p:extLst>
      <p:ext uri="{BB962C8B-B14F-4D97-AF65-F5344CB8AC3E}">
        <p14:creationId xmlns:p14="http://schemas.microsoft.com/office/powerpoint/2010/main" val="31278415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5.pn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7.jpe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5.pn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5.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5.png"/><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5.png"/><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8.emf"/><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9.emf"/><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5.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5.png"/><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5.png"/><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jpe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chart" Target="../charts/chart1.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5.pn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5.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hyperlink" Target="http://dx.doi.org/10.3763/ijas.2010.0583" TargetMode="Externa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76200"/>
            <a:ext cx="9144000" cy="6858000"/>
          </a:xfrm>
          <a:prstGeom prst="rect">
            <a:avLst/>
          </a:prstGeom>
          <a:effectLst>
            <a:outerShdw blurRad="50800" dist="50800" dir="5400000" algn="ctr" rotWithShape="0">
              <a:srgbClr val="000000">
                <a:alpha val="50000"/>
              </a:srgbClr>
            </a:outerShdw>
          </a:effectLst>
        </p:spPr>
      </p:pic>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88593" y="304800"/>
            <a:ext cx="1166813" cy="1338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36041" y="1861847"/>
            <a:ext cx="8871916" cy="3416320"/>
          </a:xfrm>
          <a:prstGeom prst="rect">
            <a:avLst/>
          </a:prstGeom>
          <a:noFill/>
        </p:spPr>
        <p:txBody>
          <a:bodyPr wrap="none" rtlCol="0">
            <a:spAutoFit/>
          </a:bodyPr>
          <a:lstStyle/>
          <a:p>
            <a:pPr algn="ctr">
              <a:spcAft>
                <a:spcPts val="1200"/>
              </a:spcAft>
            </a:pPr>
            <a:r>
              <a:rPr lang="en-US" sz="4000" b="1" dirty="0" smtClean="0">
                <a:solidFill>
                  <a:srgbClr val="117722"/>
                </a:solidFill>
                <a:latin typeface="Myriad Pro" pitchFamily="34" charset="0"/>
              </a:rPr>
              <a:t>Agricultural Training and Education</a:t>
            </a:r>
          </a:p>
          <a:p>
            <a:pPr algn="ctr">
              <a:lnSpc>
                <a:spcPct val="150000"/>
              </a:lnSpc>
              <a:spcAft>
                <a:spcPts val="1200"/>
              </a:spcAft>
            </a:pPr>
            <a:r>
              <a:rPr lang="en-US" sz="4000" b="1" dirty="0" smtClean="0">
                <a:solidFill>
                  <a:srgbClr val="117722"/>
                </a:solidFill>
                <a:latin typeface="Myriad Pro" pitchFamily="34" charset="0"/>
              </a:rPr>
              <a:t>to Feed the Future:</a:t>
            </a:r>
          </a:p>
          <a:p>
            <a:pPr algn="ctr"/>
            <a:endParaRPr lang="en-US" sz="2400" dirty="0" smtClean="0">
              <a:solidFill>
                <a:srgbClr val="773300"/>
              </a:solidFill>
              <a:latin typeface="Myriad Pro" pitchFamily="34" charset="0"/>
            </a:endParaRPr>
          </a:p>
          <a:p>
            <a:pPr algn="ctr"/>
            <a:r>
              <a:rPr lang="en-US" sz="3600" dirty="0" smtClean="0">
                <a:solidFill>
                  <a:srgbClr val="773300"/>
                </a:solidFill>
                <a:latin typeface="Myriad Pro" pitchFamily="34" charset="0"/>
              </a:rPr>
              <a:t>SANREM Educating </a:t>
            </a:r>
          </a:p>
          <a:p>
            <a:pPr algn="ctr"/>
            <a:r>
              <a:rPr lang="en-US" sz="3600" dirty="0" smtClean="0">
                <a:solidFill>
                  <a:srgbClr val="773300"/>
                </a:solidFill>
                <a:latin typeface="Myriad Pro" pitchFamily="34" charset="0"/>
              </a:rPr>
              <a:t>for </a:t>
            </a:r>
            <a:r>
              <a:rPr lang="en-US" sz="3600" dirty="0">
                <a:solidFill>
                  <a:srgbClr val="773300"/>
                </a:solidFill>
                <a:latin typeface="Myriad Pro" pitchFamily="34" charset="0"/>
              </a:rPr>
              <a:t>S</a:t>
            </a:r>
            <a:r>
              <a:rPr lang="en-US" sz="3600" dirty="0" smtClean="0">
                <a:solidFill>
                  <a:srgbClr val="773300"/>
                </a:solidFill>
                <a:latin typeface="Myriad Pro" pitchFamily="34" charset="0"/>
              </a:rPr>
              <a:t>ustainable Intensification</a:t>
            </a:r>
            <a:endParaRPr lang="en-US" sz="3600" dirty="0">
              <a:solidFill>
                <a:srgbClr val="773300"/>
              </a:solidFill>
              <a:latin typeface="Myriad Pro" pitchFamily="34" charset="0"/>
            </a:endParaRPr>
          </a:p>
        </p:txBody>
      </p:sp>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1438" y="6023001"/>
            <a:ext cx="2096962" cy="647997"/>
          </a:xfrm>
          <a:prstGeom prst="rect">
            <a:avLst/>
          </a:prstGeom>
        </p:spPr>
      </p:pic>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24600" y="6055658"/>
            <a:ext cx="2286822" cy="495478"/>
          </a:xfrm>
          <a:prstGeom prst="rect">
            <a:avLst/>
          </a:prstGeom>
        </p:spPr>
      </p:pic>
    </p:spTree>
    <p:extLst>
      <p:ext uri="{BB962C8B-B14F-4D97-AF65-F5344CB8AC3E}">
        <p14:creationId xmlns:p14="http://schemas.microsoft.com/office/powerpoint/2010/main" val="40886682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7" name="Title 6"/>
          <p:cNvSpPr>
            <a:spLocks noGrp="1"/>
          </p:cNvSpPr>
          <p:nvPr>
            <p:ph type="title"/>
          </p:nvPr>
        </p:nvSpPr>
        <p:spPr>
          <a:xfrm>
            <a:off x="304800" y="0"/>
            <a:ext cx="8534400" cy="1143000"/>
          </a:xfrm>
        </p:spPr>
        <p:txBody>
          <a:bodyPr>
            <a:noAutofit/>
          </a:bodyPr>
          <a:lstStyle/>
          <a:p>
            <a:pPr algn="l"/>
            <a:r>
              <a:rPr lang="en-US" sz="3000" b="1" dirty="0" smtClean="0">
                <a:solidFill>
                  <a:srgbClr val="006600"/>
                </a:solidFill>
                <a:latin typeface="Myriad Pro" pitchFamily="34" charset="0"/>
              </a:rPr>
              <a:t>The Transition to Complex Adaptive Systems</a:t>
            </a:r>
            <a:endParaRPr lang="en-US" sz="3000" b="1" dirty="0">
              <a:solidFill>
                <a:srgbClr val="006600"/>
              </a:solidFill>
              <a:latin typeface="Myriad Pro" pitchFamily="34" charset="0"/>
            </a:endParaRPr>
          </a:p>
        </p:txBody>
      </p:sp>
      <p:sp>
        <p:nvSpPr>
          <p:cNvPr id="8" name="Content Placeholder 7"/>
          <p:cNvSpPr>
            <a:spLocks noGrp="1"/>
          </p:cNvSpPr>
          <p:nvPr>
            <p:ph sz="quarter" idx="1"/>
          </p:nvPr>
        </p:nvSpPr>
        <p:spPr>
          <a:xfrm>
            <a:off x="586740" y="1066800"/>
            <a:ext cx="7970520" cy="5638800"/>
          </a:xfrm>
        </p:spPr>
        <p:txBody>
          <a:bodyPr>
            <a:noAutofit/>
          </a:bodyPr>
          <a:lstStyle/>
          <a:p>
            <a:pPr marL="0" indent="0">
              <a:spcBef>
                <a:spcPts val="0"/>
              </a:spcBef>
              <a:buNone/>
            </a:pPr>
            <a:r>
              <a:rPr lang="en-US" sz="2200" dirty="0" smtClean="0">
                <a:latin typeface="Myriad Pro"/>
              </a:rPr>
              <a:t>In the early </a:t>
            </a:r>
            <a:r>
              <a:rPr lang="en-US" sz="2200" dirty="0">
                <a:latin typeface="Myriad Pro"/>
              </a:rPr>
              <a:t>20</a:t>
            </a:r>
            <a:r>
              <a:rPr lang="en-US" sz="2200" baseline="30000" dirty="0">
                <a:latin typeface="Myriad Pro"/>
              </a:rPr>
              <a:t>th</a:t>
            </a:r>
            <a:r>
              <a:rPr lang="en-US" sz="2200" dirty="0">
                <a:latin typeface="Myriad Pro"/>
              </a:rPr>
              <a:t> </a:t>
            </a:r>
            <a:r>
              <a:rPr lang="en-US" sz="2200" dirty="0" smtClean="0">
                <a:latin typeface="Myriad Pro"/>
              </a:rPr>
              <a:t>century, Quantum </a:t>
            </a:r>
            <a:r>
              <a:rPr lang="en-US" sz="2200" dirty="0">
                <a:latin typeface="Myriad Pro"/>
              </a:rPr>
              <a:t>theory </a:t>
            </a:r>
            <a:r>
              <a:rPr lang="en-US" sz="2200" dirty="0" smtClean="0">
                <a:latin typeface="Myriad Pro"/>
              </a:rPr>
              <a:t>taught us that (instead of being the objective observers of the universe) we are participants along with the objects of our observation.</a:t>
            </a:r>
          </a:p>
          <a:p>
            <a:pPr marL="0" indent="0">
              <a:spcBef>
                <a:spcPts val="0"/>
              </a:spcBef>
              <a:buNone/>
            </a:pPr>
            <a:endParaRPr lang="en-US" sz="2200" dirty="0">
              <a:latin typeface="Myriad Pro"/>
            </a:endParaRPr>
          </a:p>
          <a:p>
            <a:pPr marL="0" indent="0">
              <a:spcBef>
                <a:spcPts val="0"/>
              </a:spcBef>
              <a:buNone/>
            </a:pPr>
            <a:r>
              <a:rPr lang="en-US" sz="2200" dirty="0" smtClean="0">
                <a:latin typeface="Myriad Pro"/>
              </a:rPr>
              <a:t>It is only now that the implications for the applied sciences are becoming apparent.</a:t>
            </a:r>
          </a:p>
          <a:p>
            <a:pPr>
              <a:spcBef>
                <a:spcPts val="0"/>
              </a:spcBef>
              <a:buNone/>
            </a:pPr>
            <a:endParaRPr lang="en-US" sz="2000" dirty="0" smtClean="0">
              <a:latin typeface="Myriad Pro" pitchFamily="34" charset="0"/>
            </a:endParaRPr>
          </a:p>
          <a:p>
            <a:pPr marL="0" indent="0">
              <a:lnSpc>
                <a:spcPct val="120000"/>
              </a:lnSpc>
              <a:spcBef>
                <a:spcPts val="0"/>
              </a:spcBef>
              <a:spcAft>
                <a:spcPts val="600"/>
              </a:spcAft>
              <a:buNone/>
            </a:pPr>
            <a:r>
              <a:rPr lang="en-US" sz="2200" dirty="0" smtClean="0">
                <a:solidFill>
                  <a:srgbClr val="773300"/>
                </a:solidFill>
                <a:latin typeface="Myriad Pro" pitchFamily="34" charset="0"/>
              </a:rPr>
              <a:t>This involves not only:</a:t>
            </a:r>
          </a:p>
          <a:p>
            <a:pPr marL="914400" indent="-457200">
              <a:lnSpc>
                <a:spcPct val="120000"/>
              </a:lnSpc>
              <a:spcBef>
                <a:spcPts val="0"/>
              </a:spcBef>
              <a:spcAft>
                <a:spcPts val="600"/>
              </a:spcAft>
            </a:pPr>
            <a:r>
              <a:rPr lang="en-US" sz="2200" dirty="0" smtClean="0">
                <a:solidFill>
                  <a:srgbClr val="773300"/>
                </a:solidFill>
                <a:latin typeface="Myriad Pro" pitchFamily="34" charset="0"/>
              </a:rPr>
              <a:t>the traditional sciences and new partners </a:t>
            </a:r>
          </a:p>
          <a:p>
            <a:pPr marL="0" indent="0">
              <a:lnSpc>
                <a:spcPct val="120000"/>
              </a:lnSpc>
              <a:spcBef>
                <a:spcPts val="0"/>
              </a:spcBef>
              <a:spcAft>
                <a:spcPts val="600"/>
              </a:spcAft>
              <a:buNone/>
            </a:pPr>
            <a:r>
              <a:rPr lang="en-US" sz="2200" dirty="0" smtClean="0">
                <a:solidFill>
                  <a:srgbClr val="773300"/>
                </a:solidFill>
                <a:latin typeface="Myriad Pro" pitchFamily="34" charset="0"/>
              </a:rPr>
              <a:t>but also:</a:t>
            </a:r>
          </a:p>
          <a:p>
            <a:pPr marL="914400" indent="-457200">
              <a:lnSpc>
                <a:spcPct val="120000"/>
              </a:lnSpc>
              <a:spcBef>
                <a:spcPts val="0"/>
              </a:spcBef>
            </a:pPr>
            <a:r>
              <a:rPr lang="en-US" sz="2200" dirty="0" smtClean="0">
                <a:solidFill>
                  <a:srgbClr val="773300"/>
                </a:solidFill>
                <a:latin typeface="Myriad Pro" pitchFamily="34" charset="0"/>
              </a:rPr>
              <a:t>interactions and feedback mechanisms </a:t>
            </a:r>
          </a:p>
          <a:p>
            <a:pPr marL="914400" indent="-457200">
              <a:lnSpc>
                <a:spcPct val="120000"/>
              </a:lnSpc>
              <a:spcBef>
                <a:spcPts val="0"/>
              </a:spcBef>
            </a:pPr>
            <a:r>
              <a:rPr lang="en-US" sz="2200" dirty="0" smtClean="0">
                <a:solidFill>
                  <a:srgbClr val="773300"/>
                </a:solidFill>
                <a:latin typeface="Myriad Pro" pitchFamily="34" charset="0"/>
              </a:rPr>
              <a:t>across multiple systems and scales</a:t>
            </a:r>
            <a:endParaRPr lang="en-US" sz="2200" dirty="0">
              <a:solidFill>
                <a:srgbClr val="773300"/>
              </a:solidFill>
              <a:latin typeface="Myriad Pro" pitchFamily="34" charset="0"/>
            </a:endParaRPr>
          </a:p>
          <a:p>
            <a:pPr marL="0" indent="0">
              <a:lnSpc>
                <a:spcPct val="120000"/>
              </a:lnSpc>
              <a:spcBef>
                <a:spcPts val="0"/>
              </a:spcBef>
              <a:buNone/>
            </a:pPr>
            <a:endParaRPr lang="en-US" sz="1400" dirty="0" smtClean="0">
              <a:latin typeface="Myriad Pro" pitchFamily="34" charset="0"/>
            </a:endParaRPr>
          </a:p>
          <a:p>
            <a:pPr marL="0" indent="0">
              <a:lnSpc>
                <a:spcPct val="120000"/>
              </a:lnSpc>
              <a:spcBef>
                <a:spcPts val="0"/>
              </a:spcBef>
              <a:buNone/>
            </a:pPr>
            <a:r>
              <a:rPr lang="en-US" sz="2200" dirty="0" smtClean="0">
                <a:solidFill>
                  <a:srgbClr val="006600"/>
                </a:solidFill>
                <a:latin typeface="Myriad Pro" pitchFamily="34" charset="0"/>
              </a:rPr>
              <a:t>All partners are learning and adapting simultaneously</a:t>
            </a:r>
          </a:p>
          <a:p>
            <a:pPr marL="457200" indent="0">
              <a:lnSpc>
                <a:spcPct val="120000"/>
              </a:lnSpc>
              <a:spcBef>
                <a:spcPts val="0"/>
              </a:spcBef>
              <a:buNone/>
            </a:pPr>
            <a:endParaRPr lang="en-US" sz="2200" dirty="0" smtClean="0">
              <a:latin typeface="Myriad Pro" pitchFamily="34" charset="0"/>
            </a:endParaRPr>
          </a:p>
        </p:txBody>
      </p:sp>
      <p:grpSp>
        <p:nvGrpSpPr>
          <p:cNvPr id="9" name="Group 8"/>
          <p:cNvGrpSpPr/>
          <p:nvPr/>
        </p:nvGrpSpPr>
        <p:grpSpPr>
          <a:xfrm>
            <a:off x="6858000" y="5763766"/>
            <a:ext cx="2163477" cy="1018034"/>
            <a:chOff x="6810828" y="5687566"/>
            <a:chExt cx="2163477" cy="1018034"/>
          </a:xfrm>
        </p:grpSpPr>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29600" y="5687566"/>
              <a:ext cx="672813" cy="789434"/>
            </a:xfrm>
            <a:prstGeom prst="rect">
              <a:avLst/>
            </a:prstGeom>
          </p:spPr>
        </p:pic>
        <p:sp>
          <p:nvSpPr>
            <p:cNvPr id="14" name="TextBox 13"/>
            <p:cNvSpPr txBox="1"/>
            <p:nvPr/>
          </p:nvSpPr>
          <p:spPr>
            <a:xfrm>
              <a:off x="6810828" y="6428601"/>
              <a:ext cx="2163477" cy="276999"/>
            </a:xfrm>
            <a:prstGeom prst="rect">
              <a:avLst/>
            </a:prstGeom>
            <a:noFill/>
          </p:spPr>
          <p:txBody>
            <a:bodyPr wrap="none" rtlCol="0">
              <a:spAutoFit/>
            </a:bodyPr>
            <a:lstStyle/>
            <a:p>
              <a:r>
                <a:rPr lang="en-US" sz="1200" dirty="0" smtClean="0">
                  <a:solidFill>
                    <a:srgbClr val="773300"/>
                  </a:solidFill>
                </a:rPr>
                <a:t>OIRED/Virginia Tech  -  SANREM</a:t>
              </a:r>
              <a:endParaRPr lang="en-US" sz="1200" dirty="0">
                <a:solidFill>
                  <a:srgbClr val="773300"/>
                </a:solidFill>
              </a:endParaRPr>
            </a:p>
          </p:txBody>
        </p:sp>
      </p:grpSp>
    </p:spTree>
    <p:extLst>
      <p:ext uri="{BB962C8B-B14F-4D97-AF65-F5344CB8AC3E}">
        <p14:creationId xmlns:p14="http://schemas.microsoft.com/office/powerpoint/2010/main" val="40279368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7" name="Title 6"/>
          <p:cNvSpPr>
            <a:spLocks noGrp="1"/>
          </p:cNvSpPr>
          <p:nvPr>
            <p:ph type="title"/>
          </p:nvPr>
        </p:nvSpPr>
        <p:spPr>
          <a:xfrm>
            <a:off x="838200" y="0"/>
            <a:ext cx="7467600" cy="1143000"/>
          </a:xfrm>
        </p:spPr>
        <p:txBody>
          <a:bodyPr>
            <a:noAutofit/>
          </a:bodyPr>
          <a:lstStyle/>
          <a:p>
            <a:pPr algn="l"/>
            <a:r>
              <a:rPr lang="en-US" sz="3000" b="1" dirty="0" smtClean="0">
                <a:solidFill>
                  <a:srgbClr val="006600"/>
                </a:solidFill>
                <a:latin typeface="Myriad Pro" pitchFamily="34" charset="0"/>
              </a:rPr>
              <a:t>The Transition to Adaptive Management</a:t>
            </a:r>
            <a:endParaRPr lang="en-US" sz="3000" b="1" dirty="0">
              <a:solidFill>
                <a:srgbClr val="006600"/>
              </a:solidFill>
              <a:latin typeface="Myriad Pro" pitchFamily="34" charset="0"/>
            </a:endParaRPr>
          </a:p>
        </p:txBody>
      </p:sp>
      <p:sp>
        <p:nvSpPr>
          <p:cNvPr id="8" name="Content Placeholder 7"/>
          <p:cNvSpPr>
            <a:spLocks noGrp="1"/>
          </p:cNvSpPr>
          <p:nvPr>
            <p:ph sz="quarter" idx="1"/>
          </p:nvPr>
        </p:nvSpPr>
        <p:spPr>
          <a:xfrm>
            <a:off x="586740" y="1143000"/>
            <a:ext cx="7970520" cy="4800600"/>
          </a:xfrm>
        </p:spPr>
        <p:txBody>
          <a:bodyPr>
            <a:noAutofit/>
          </a:bodyPr>
          <a:lstStyle/>
          <a:p>
            <a:pPr marL="0" indent="0">
              <a:spcBef>
                <a:spcPts val="0"/>
              </a:spcBef>
              <a:buNone/>
              <a:defRPr/>
            </a:pPr>
            <a:r>
              <a:rPr lang="en-US" sz="2400" dirty="0"/>
              <a:t>Farmers </a:t>
            </a:r>
            <a:r>
              <a:rPr lang="en-US" sz="2400" dirty="0" smtClean="0"/>
              <a:t>are the key actors.</a:t>
            </a:r>
          </a:p>
          <a:p>
            <a:pPr marL="0" indent="0">
              <a:spcBef>
                <a:spcPts val="0"/>
              </a:spcBef>
              <a:buNone/>
              <a:defRPr/>
            </a:pPr>
            <a:endParaRPr lang="en-US" sz="1800" dirty="0"/>
          </a:p>
          <a:p>
            <a:pPr marL="0" indent="0">
              <a:spcBef>
                <a:spcPts val="0"/>
              </a:spcBef>
              <a:buNone/>
              <a:defRPr/>
            </a:pPr>
            <a:r>
              <a:rPr lang="en-US" sz="2400" dirty="0" smtClean="0"/>
              <a:t>They face dynamically </a:t>
            </a:r>
            <a:r>
              <a:rPr lang="en-US" sz="2400" b="1" dirty="0" smtClean="0">
                <a:solidFill>
                  <a:srgbClr val="773300"/>
                </a:solidFill>
              </a:rPr>
              <a:t>changing </a:t>
            </a:r>
            <a:r>
              <a:rPr lang="en-US" sz="2400" b="1" dirty="0">
                <a:solidFill>
                  <a:srgbClr val="773300"/>
                </a:solidFill>
              </a:rPr>
              <a:t>climate and </a:t>
            </a:r>
            <a:r>
              <a:rPr lang="en-US" sz="2400" b="1" dirty="0" smtClean="0">
                <a:solidFill>
                  <a:srgbClr val="773300"/>
                </a:solidFill>
              </a:rPr>
              <a:t>markets</a:t>
            </a:r>
            <a:r>
              <a:rPr lang="en-US" sz="2400" dirty="0" smtClean="0"/>
              <a:t>.</a:t>
            </a:r>
          </a:p>
          <a:p>
            <a:pPr marL="0" indent="0">
              <a:spcBef>
                <a:spcPts val="0"/>
              </a:spcBef>
              <a:buNone/>
              <a:defRPr/>
            </a:pPr>
            <a:endParaRPr lang="en-US" sz="1800" dirty="0"/>
          </a:p>
          <a:p>
            <a:pPr marL="0" indent="0">
              <a:spcBef>
                <a:spcPts val="0"/>
              </a:spcBef>
              <a:buNone/>
              <a:defRPr/>
            </a:pPr>
            <a:r>
              <a:rPr lang="en-US" sz="2400" dirty="0" smtClean="0"/>
              <a:t>They need to appropriate new science and technology  </a:t>
            </a:r>
          </a:p>
          <a:p>
            <a:pPr marL="0" indent="0">
              <a:spcBef>
                <a:spcPts val="0"/>
              </a:spcBef>
              <a:buNone/>
              <a:defRPr/>
            </a:pPr>
            <a:r>
              <a:rPr lang="en-US" sz="2400" dirty="0" smtClean="0"/>
              <a:t>so that they can make sustainable </a:t>
            </a:r>
            <a:r>
              <a:rPr lang="en-US" sz="2400" dirty="0"/>
              <a:t>adaptations </a:t>
            </a:r>
            <a:endParaRPr lang="en-US" sz="2400" dirty="0">
              <a:cs typeface="Arial" pitchFamily="34" charset="0"/>
            </a:endParaRPr>
          </a:p>
          <a:p>
            <a:pPr marL="0" indent="0">
              <a:spcBef>
                <a:spcPts val="0"/>
              </a:spcBef>
              <a:buNone/>
              <a:defRPr/>
            </a:pPr>
            <a:endParaRPr lang="en-US" sz="2800" dirty="0"/>
          </a:p>
          <a:p>
            <a:pPr marL="0" indent="0">
              <a:spcAft>
                <a:spcPts val="1200"/>
              </a:spcAft>
              <a:buNone/>
            </a:pPr>
            <a:r>
              <a:rPr lang="en-US" sz="2400" dirty="0">
                <a:solidFill>
                  <a:srgbClr val="773300"/>
                </a:solidFill>
              </a:rPr>
              <a:t>Why does the farmer need to know about how agricultural technology works beyond simply how to use </a:t>
            </a:r>
            <a:r>
              <a:rPr lang="en-US" sz="2400" dirty="0" smtClean="0">
                <a:solidFill>
                  <a:srgbClr val="773300"/>
                </a:solidFill>
              </a:rPr>
              <a:t>it?</a:t>
            </a:r>
          </a:p>
          <a:p>
            <a:pPr marL="0" indent="0">
              <a:spcAft>
                <a:spcPts val="1200"/>
              </a:spcAft>
              <a:buNone/>
            </a:pPr>
            <a:r>
              <a:rPr lang="en-US" sz="2400" dirty="0">
                <a:solidFill>
                  <a:srgbClr val="006600"/>
                </a:solidFill>
              </a:rPr>
              <a:t>	</a:t>
            </a:r>
            <a:r>
              <a:rPr lang="en-US" sz="2400" dirty="0" smtClean="0">
                <a:solidFill>
                  <a:srgbClr val="006600"/>
                </a:solidFill>
              </a:rPr>
              <a:t>S/he </a:t>
            </a:r>
            <a:r>
              <a:rPr lang="en-US" sz="2400" dirty="0">
                <a:solidFill>
                  <a:srgbClr val="006600"/>
                </a:solidFill>
              </a:rPr>
              <a:t>may want to use it to solve another problem.</a:t>
            </a:r>
          </a:p>
          <a:p>
            <a:pPr marL="0" indent="0" defTabSz="931774">
              <a:spcAft>
                <a:spcPts val="1200"/>
              </a:spcAft>
              <a:buNone/>
            </a:pPr>
            <a:r>
              <a:rPr lang="en-US" sz="2400" dirty="0" smtClean="0">
                <a:solidFill>
                  <a:srgbClr val="773300"/>
                </a:solidFill>
              </a:rPr>
              <a:t>Waiting </a:t>
            </a:r>
            <a:r>
              <a:rPr lang="en-US" sz="2400" dirty="0">
                <a:solidFill>
                  <a:srgbClr val="773300"/>
                </a:solidFill>
              </a:rPr>
              <a:t>for researchers to figure out what to do next will likely cost the </a:t>
            </a:r>
            <a:r>
              <a:rPr lang="en-US" sz="2400" dirty="0" smtClean="0">
                <a:solidFill>
                  <a:srgbClr val="773300"/>
                </a:solidFill>
              </a:rPr>
              <a:t>her </a:t>
            </a:r>
            <a:r>
              <a:rPr lang="en-US" sz="2400" dirty="0">
                <a:solidFill>
                  <a:srgbClr val="773300"/>
                </a:solidFill>
              </a:rPr>
              <a:t>farm or </a:t>
            </a:r>
            <a:r>
              <a:rPr lang="en-US" sz="2400" dirty="0" smtClean="0">
                <a:solidFill>
                  <a:srgbClr val="773300"/>
                </a:solidFill>
              </a:rPr>
              <a:t>his </a:t>
            </a:r>
            <a:r>
              <a:rPr lang="en-US" sz="2400" dirty="0">
                <a:solidFill>
                  <a:srgbClr val="773300"/>
                </a:solidFill>
              </a:rPr>
              <a:t>livelihood</a:t>
            </a:r>
            <a:r>
              <a:rPr lang="en-US" sz="2400" dirty="0" smtClean="0">
                <a:solidFill>
                  <a:srgbClr val="773300"/>
                </a:solidFill>
              </a:rPr>
              <a:t>.</a:t>
            </a:r>
            <a:endParaRPr lang="en-US" sz="2400" dirty="0">
              <a:solidFill>
                <a:srgbClr val="773300"/>
              </a:solidFill>
            </a:endParaRPr>
          </a:p>
          <a:p>
            <a:pPr marL="0" indent="0">
              <a:spcBef>
                <a:spcPts val="0"/>
              </a:spcBef>
              <a:buNone/>
            </a:pPr>
            <a:endParaRPr lang="en-US" sz="2200" dirty="0" smtClean="0">
              <a:latin typeface="Myriad Pro" pitchFamily="34" charset="0"/>
            </a:endParaRPr>
          </a:p>
        </p:txBody>
      </p:sp>
      <p:grpSp>
        <p:nvGrpSpPr>
          <p:cNvPr id="9" name="Group 8"/>
          <p:cNvGrpSpPr/>
          <p:nvPr/>
        </p:nvGrpSpPr>
        <p:grpSpPr>
          <a:xfrm>
            <a:off x="6858000" y="5763766"/>
            <a:ext cx="2163477" cy="1018034"/>
            <a:chOff x="6810828" y="5687566"/>
            <a:chExt cx="2163477" cy="1018034"/>
          </a:xfrm>
        </p:grpSpPr>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29600" y="5687566"/>
              <a:ext cx="672813" cy="789434"/>
            </a:xfrm>
            <a:prstGeom prst="rect">
              <a:avLst/>
            </a:prstGeom>
          </p:spPr>
        </p:pic>
        <p:sp>
          <p:nvSpPr>
            <p:cNvPr id="14" name="TextBox 13"/>
            <p:cNvSpPr txBox="1"/>
            <p:nvPr/>
          </p:nvSpPr>
          <p:spPr>
            <a:xfrm>
              <a:off x="6810828" y="6428601"/>
              <a:ext cx="2163477" cy="276999"/>
            </a:xfrm>
            <a:prstGeom prst="rect">
              <a:avLst/>
            </a:prstGeom>
            <a:noFill/>
          </p:spPr>
          <p:txBody>
            <a:bodyPr wrap="none" rtlCol="0">
              <a:spAutoFit/>
            </a:bodyPr>
            <a:lstStyle/>
            <a:p>
              <a:r>
                <a:rPr lang="en-US" sz="1200" dirty="0" smtClean="0">
                  <a:solidFill>
                    <a:srgbClr val="773300"/>
                  </a:solidFill>
                </a:rPr>
                <a:t>OIRED/Virginia Tech  -  SANREM</a:t>
              </a:r>
              <a:endParaRPr lang="en-US" sz="1200" dirty="0">
                <a:solidFill>
                  <a:srgbClr val="773300"/>
                </a:solidFill>
              </a:endParaRPr>
            </a:p>
          </p:txBody>
        </p:sp>
      </p:grpSp>
    </p:spTree>
    <p:extLst>
      <p:ext uri="{BB962C8B-B14F-4D97-AF65-F5344CB8AC3E}">
        <p14:creationId xmlns:p14="http://schemas.microsoft.com/office/powerpoint/2010/main" val="22663069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2" name="Title 1"/>
          <p:cNvSpPr>
            <a:spLocks noGrp="1"/>
          </p:cNvSpPr>
          <p:nvPr>
            <p:ph type="title"/>
          </p:nvPr>
        </p:nvSpPr>
        <p:spPr>
          <a:xfrm>
            <a:off x="228600" y="-152400"/>
            <a:ext cx="8839200" cy="1143000"/>
          </a:xfrm>
        </p:spPr>
        <p:txBody>
          <a:bodyPr>
            <a:noAutofit/>
          </a:bodyPr>
          <a:lstStyle/>
          <a:p>
            <a:r>
              <a:rPr lang="en-US" sz="3200" b="1" dirty="0" smtClean="0">
                <a:solidFill>
                  <a:srgbClr val="117722"/>
                </a:solidFill>
                <a:latin typeface="Myriad Pro" pitchFamily="34" charset="0"/>
              </a:rPr>
              <a:t>Fostering Technical Change in Agriculture</a:t>
            </a:r>
            <a:endParaRPr lang="en-US" sz="3200" b="1" dirty="0">
              <a:solidFill>
                <a:srgbClr val="117722"/>
              </a:solidFill>
              <a:latin typeface="Myriad Pro" pitchFamily="34" charset="0"/>
            </a:endParaRPr>
          </a:p>
        </p:txBody>
      </p:sp>
      <p:sp>
        <p:nvSpPr>
          <p:cNvPr id="3" name="Content Placeholder 2"/>
          <p:cNvSpPr>
            <a:spLocks noGrp="1"/>
          </p:cNvSpPr>
          <p:nvPr>
            <p:ph sz="quarter" idx="1"/>
          </p:nvPr>
        </p:nvSpPr>
        <p:spPr>
          <a:xfrm>
            <a:off x="228600" y="914400"/>
            <a:ext cx="8839200" cy="4953000"/>
          </a:xfrm>
        </p:spPr>
        <p:txBody>
          <a:bodyPr>
            <a:noAutofit/>
          </a:bodyPr>
          <a:lstStyle/>
          <a:p>
            <a:pPr eaLnBrk="0" hangingPunct="0">
              <a:lnSpc>
                <a:spcPct val="120000"/>
              </a:lnSpc>
              <a:spcBef>
                <a:spcPts val="0"/>
              </a:spcBef>
              <a:spcAft>
                <a:spcPts val="1200"/>
              </a:spcAft>
            </a:pPr>
            <a:r>
              <a:rPr lang="en-US" sz="2200" dirty="0" smtClean="0">
                <a:solidFill>
                  <a:srgbClr val="773300"/>
                </a:solidFill>
                <a:latin typeface="Myriad Pro" pitchFamily="34" charset="0"/>
              </a:rPr>
              <a:t>How does adaptive management change agricultural education 	and training?</a:t>
            </a:r>
          </a:p>
          <a:p>
            <a:pPr eaLnBrk="0" hangingPunct="0">
              <a:lnSpc>
                <a:spcPct val="120000"/>
              </a:lnSpc>
              <a:spcBef>
                <a:spcPts val="0"/>
              </a:spcBef>
              <a:spcAft>
                <a:spcPts val="1200"/>
              </a:spcAft>
            </a:pPr>
            <a:r>
              <a:rPr lang="en-US" sz="2200" dirty="0" smtClean="0">
                <a:solidFill>
                  <a:srgbClr val="773300"/>
                </a:solidFill>
                <a:latin typeface="Myriad Pro" pitchFamily="34" charset="0"/>
              </a:rPr>
              <a:t>What is the role of learning in the process of innovation?</a:t>
            </a:r>
          </a:p>
          <a:p>
            <a:pPr lvl="1" eaLnBrk="0" hangingPunct="0">
              <a:lnSpc>
                <a:spcPct val="120000"/>
              </a:lnSpc>
              <a:spcBef>
                <a:spcPts val="0"/>
              </a:spcBef>
              <a:spcAft>
                <a:spcPts val="1200"/>
              </a:spcAft>
            </a:pPr>
            <a:r>
              <a:rPr lang="en-US" sz="2200" dirty="0" smtClean="0">
                <a:solidFill>
                  <a:srgbClr val="006600"/>
                </a:solidFill>
                <a:latin typeface="Myriad Pro" pitchFamily="34" charset="0"/>
              </a:rPr>
              <a:t>Is learning a matter of information transfer resulting in adoption of innovations?</a:t>
            </a:r>
          </a:p>
          <a:p>
            <a:pPr lvl="1" eaLnBrk="0" hangingPunct="0">
              <a:lnSpc>
                <a:spcPct val="120000"/>
              </a:lnSpc>
              <a:spcBef>
                <a:spcPts val="0"/>
              </a:spcBef>
              <a:spcAft>
                <a:spcPts val="1200"/>
              </a:spcAft>
            </a:pPr>
            <a:r>
              <a:rPr lang="en-US" sz="2200" dirty="0" smtClean="0">
                <a:solidFill>
                  <a:srgbClr val="006600"/>
                </a:solidFill>
                <a:latin typeface="Myriad Pro" pitchFamily="34" charset="0"/>
              </a:rPr>
              <a:t>Or, is learning a matter of developing capacities for on-going adaptation?</a:t>
            </a:r>
          </a:p>
          <a:p>
            <a:pPr eaLnBrk="0" hangingPunct="0">
              <a:lnSpc>
                <a:spcPct val="120000"/>
              </a:lnSpc>
              <a:spcBef>
                <a:spcPts val="0"/>
              </a:spcBef>
            </a:pPr>
            <a:r>
              <a:rPr lang="en-US" sz="2200" dirty="0" smtClean="0">
                <a:solidFill>
                  <a:srgbClr val="773300"/>
                </a:solidFill>
                <a:latin typeface="Myriad Pro" pitchFamily="34" charset="0"/>
              </a:rPr>
              <a:t>Whose capacities should be </a:t>
            </a:r>
          </a:p>
          <a:p>
            <a:pPr marL="0" indent="0" eaLnBrk="0" hangingPunct="0">
              <a:lnSpc>
                <a:spcPct val="120000"/>
              </a:lnSpc>
              <a:spcBef>
                <a:spcPts val="0"/>
              </a:spcBef>
              <a:spcAft>
                <a:spcPts val="1200"/>
              </a:spcAft>
              <a:buNone/>
            </a:pPr>
            <a:r>
              <a:rPr lang="en-US" sz="2200" dirty="0">
                <a:solidFill>
                  <a:srgbClr val="773300"/>
                </a:solidFill>
                <a:latin typeface="Myriad Pro" pitchFamily="34" charset="0"/>
              </a:rPr>
              <a:t>	</a:t>
            </a:r>
            <a:r>
              <a:rPr lang="en-US" sz="2200" dirty="0" smtClean="0">
                <a:solidFill>
                  <a:srgbClr val="773300"/>
                </a:solidFill>
                <a:latin typeface="Myriad Pro" pitchFamily="34" charset="0"/>
              </a:rPr>
              <a:t>developed?</a:t>
            </a:r>
          </a:p>
          <a:p>
            <a:pPr eaLnBrk="0" hangingPunct="0">
              <a:lnSpc>
                <a:spcPct val="120000"/>
              </a:lnSpc>
              <a:spcBef>
                <a:spcPts val="0"/>
              </a:spcBef>
            </a:pPr>
            <a:r>
              <a:rPr lang="en-US" sz="2200" dirty="0" smtClean="0">
                <a:solidFill>
                  <a:srgbClr val="773300"/>
                </a:solidFill>
                <a:latin typeface="Myriad Pro" pitchFamily="34" charset="0"/>
              </a:rPr>
              <a:t>Where, in fact, does innovation                                                                     </a:t>
            </a:r>
          </a:p>
          <a:p>
            <a:pPr marL="0" indent="0" eaLnBrk="0" hangingPunct="0">
              <a:lnSpc>
                <a:spcPct val="120000"/>
              </a:lnSpc>
              <a:spcBef>
                <a:spcPts val="0"/>
              </a:spcBef>
              <a:spcAft>
                <a:spcPts val="1200"/>
              </a:spcAft>
              <a:buNone/>
            </a:pPr>
            <a:r>
              <a:rPr lang="en-US" sz="2200" dirty="0">
                <a:solidFill>
                  <a:srgbClr val="773300"/>
                </a:solidFill>
                <a:latin typeface="Myriad Pro" pitchFamily="34" charset="0"/>
              </a:rPr>
              <a:t> </a:t>
            </a:r>
            <a:r>
              <a:rPr lang="en-US" sz="2200" dirty="0" smtClean="0">
                <a:solidFill>
                  <a:srgbClr val="773300"/>
                </a:solidFill>
                <a:latin typeface="Myriad Pro" pitchFamily="34" charset="0"/>
              </a:rPr>
              <a:t>             occur?</a:t>
            </a:r>
            <a:endParaRPr lang="en-US" sz="2200" dirty="0">
              <a:solidFill>
                <a:srgbClr val="773300"/>
              </a:solidFill>
              <a:latin typeface="Myriad Pro" pitchFamily="34" charset="0"/>
            </a:endParaRPr>
          </a:p>
        </p:txBody>
      </p:sp>
      <p:pic>
        <p:nvPicPr>
          <p:cNvPr id="6" name="Picture 7" descr="Ozzie introducing forage experimen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3890942"/>
            <a:ext cx="4204252" cy="2959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58134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6096" y="6096"/>
            <a:ext cx="9144000" cy="6858000"/>
          </a:xfrm>
          <a:prstGeom prst="rect">
            <a:avLst/>
          </a:prstGeom>
          <a:effectLst>
            <a:outerShdw blurRad="50800" dist="50800" dir="5400000" algn="ctr" rotWithShape="0">
              <a:srgbClr val="000000">
                <a:alpha val="50000"/>
              </a:srgbClr>
            </a:outerShdw>
          </a:effectLst>
        </p:spPr>
      </p:pic>
      <p:sp>
        <p:nvSpPr>
          <p:cNvPr id="3" name="Rectangle 2"/>
          <p:cNvSpPr/>
          <p:nvPr/>
        </p:nvSpPr>
        <p:spPr>
          <a:xfrm>
            <a:off x="921123" y="206654"/>
            <a:ext cx="7086600" cy="584775"/>
          </a:xfrm>
          <a:prstGeom prst="rect">
            <a:avLst/>
          </a:prstGeom>
        </p:spPr>
        <p:txBody>
          <a:bodyPr wrap="square">
            <a:spAutoFit/>
          </a:bodyPr>
          <a:lstStyle/>
          <a:p>
            <a:pPr algn="ctr">
              <a:spcBef>
                <a:spcPts val="900"/>
              </a:spcBef>
            </a:pPr>
            <a:r>
              <a:rPr lang="en-US" sz="3200" b="1" dirty="0" smtClean="0">
                <a:solidFill>
                  <a:srgbClr val="117722"/>
                </a:solidFill>
                <a:latin typeface="Myriad Pro"/>
              </a:rPr>
              <a:t>The Educational Challenge</a:t>
            </a:r>
            <a:endParaRPr lang="en-US" sz="3200" b="1" dirty="0" smtClean="0">
              <a:solidFill>
                <a:srgbClr val="F5F5EB"/>
              </a:solidFill>
              <a:latin typeface="Myriad Pro"/>
            </a:endParaRPr>
          </a:p>
        </p:txBody>
      </p:sp>
      <p:sp>
        <p:nvSpPr>
          <p:cNvPr id="6" name="Rectangle 5"/>
          <p:cNvSpPr/>
          <p:nvPr/>
        </p:nvSpPr>
        <p:spPr>
          <a:xfrm>
            <a:off x="495927" y="1143000"/>
            <a:ext cx="8139954" cy="4993675"/>
          </a:xfrm>
          <a:prstGeom prst="rect">
            <a:avLst/>
          </a:prstGeom>
        </p:spPr>
        <p:txBody>
          <a:bodyPr wrap="square">
            <a:spAutoFit/>
          </a:bodyPr>
          <a:lstStyle/>
          <a:p>
            <a:pPr marL="342900" lvl="0" indent="-342900">
              <a:spcBef>
                <a:spcPts val="1500"/>
              </a:spcBef>
              <a:buFont typeface="Wingdings" pitchFamily="2" charset="2"/>
              <a:buChar char="§"/>
            </a:pPr>
            <a:r>
              <a:rPr lang="en-US" sz="2800" dirty="0" smtClean="0">
                <a:solidFill>
                  <a:srgbClr val="773300"/>
                </a:solidFill>
              </a:rPr>
              <a:t>Change agent perspectives  </a:t>
            </a:r>
          </a:p>
          <a:p>
            <a:pPr lvl="1">
              <a:spcBef>
                <a:spcPts val="1500"/>
              </a:spcBef>
            </a:pPr>
            <a:r>
              <a:rPr lang="en-US" sz="2800" dirty="0"/>
              <a:t>	</a:t>
            </a:r>
            <a:r>
              <a:rPr lang="en-US" sz="2400" dirty="0" smtClean="0"/>
              <a:t>Agricultural change agents are trained in conventional 	production practices and that are conveyed as 	memorized scientific “facts”</a:t>
            </a:r>
          </a:p>
          <a:p>
            <a:pPr marL="342900" lvl="0" indent="-342900">
              <a:spcBef>
                <a:spcPts val="1500"/>
              </a:spcBef>
              <a:buFont typeface="Wingdings" pitchFamily="2" charset="2"/>
              <a:buChar char="§"/>
            </a:pPr>
            <a:r>
              <a:rPr lang="en-US" sz="2800" dirty="0">
                <a:solidFill>
                  <a:srgbClr val="773300"/>
                </a:solidFill>
              </a:rPr>
              <a:t>Farmer agro-ecological </a:t>
            </a:r>
            <a:r>
              <a:rPr lang="en-US" sz="2800" dirty="0" smtClean="0">
                <a:solidFill>
                  <a:srgbClr val="773300"/>
                </a:solidFill>
              </a:rPr>
              <a:t>perspectives  </a:t>
            </a:r>
            <a:endParaRPr lang="en-US" sz="2800" dirty="0">
              <a:solidFill>
                <a:srgbClr val="773300"/>
              </a:solidFill>
            </a:endParaRPr>
          </a:p>
          <a:p>
            <a:pPr lvl="1">
              <a:spcBef>
                <a:spcPts val="1500"/>
              </a:spcBef>
            </a:pPr>
            <a:r>
              <a:rPr lang="en-US" sz="2400" dirty="0"/>
              <a:t>	</a:t>
            </a:r>
            <a:r>
              <a:rPr lang="en-US" sz="2400" dirty="0" smtClean="0"/>
              <a:t>agro-ecological knowledge and its application in 	production informs farming discourse at the local level</a:t>
            </a:r>
            <a:endParaRPr lang="en-US" dirty="0"/>
          </a:p>
          <a:p>
            <a:pPr marL="342900" lvl="0" indent="-342900">
              <a:spcBef>
                <a:spcPts val="1500"/>
              </a:spcBef>
              <a:buFont typeface="Wingdings" pitchFamily="2" charset="2"/>
              <a:buChar char="§"/>
            </a:pPr>
            <a:r>
              <a:rPr lang="en-US" sz="2800" dirty="0" smtClean="0">
                <a:solidFill>
                  <a:srgbClr val="773300"/>
                </a:solidFill>
              </a:rPr>
              <a:t>Conservation agriculture requires adaptation</a:t>
            </a:r>
          </a:p>
          <a:p>
            <a:pPr lvl="1">
              <a:spcBef>
                <a:spcPts val="1500"/>
              </a:spcBef>
            </a:pPr>
            <a:r>
              <a:rPr lang="en-US" sz="2400" dirty="0" smtClean="0"/>
              <a:t>	CA doesn’t fit well with that memorized knowledge and 	challenges conventional farming wisdom</a:t>
            </a:r>
            <a:endParaRPr lang="en-US" sz="2800" dirty="0" smtClean="0"/>
          </a:p>
        </p:txBody>
      </p:sp>
      <p:grpSp>
        <p:nvGrpSpPr>
          <p:cNvPr id="8" name="Group 7"/>
          <p:cNvGrpSpPr/>
          <p:nvPr/>
        </p:nvGrpSpPr>
        <p:grpSpPr>
          <a:xfrm>
            <a:off x="6858000" y="5763766"/>
            <a:ext cx="2163477" cy="1018034"/>
            <a:chOff x="6810828" y="5687566"/>
            <a:chExt cx="2163477" cy="1018034"/>
          </a:xfrm>
        </p:grpSpPr>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29600" y="5687566"/>
              <a:ext cx="672813" cy="789434"/>
            </a:xfrm>
            <a:prstGeom prst="rect">
              <a:avLst/>
            </a:prstGeom>
          </p:spPr>
        </p:pic>
        <p:sp>
          <p:nvSpPr>
            <p:cNvPr id="14" name="TextBox 13"/>
            <p:cNvSpPr txBox="1"/>
            <p:nvPr/>
          </p:nvSpPr>
          <p:spPr>
            <a:xfrm>
              <a:off x="6810828" y="6428601"/>
              <a:ext cx="2163477" cy="276999"/>
            </a:xfrm>
            <a:prstGeom prst="rect">
              <a:avLst/>
            </a:prstGeom>
            <a:noFill/>
          </p:spPr>
          <p:txBody>
            <a:bodyPr wrap="none" rtlCol="0">
              <a:spAutoFit/>
            </a:bodyPr>
            <a:lstStyle/>
            <a:p>
              <a:r>
                <a:rPr lang="en-US" sz="1200" dirty="0" smtClean="0">
                  <a:solidFill>
                    <a:srgbClr val="773300"/>
                  </a:solidFill>
                </a:rPr>
                <a:t>OIRED/Virginia Tech  -  SANREM</a:t>
              </a:r>
              <a:endParaRPr lang="en-US" sz="1200" dirty="0">
                <a:solidFill>
                  <a:srgbClr val="773300"/>
                </a:solidFill>
              </a:endParaRPr>
            </a:p>
          </p:txBody>
        </p:sp>
      </p:grpSp>
    </p:spTree>
    <p:extLst>
      <p:ext uri="{BB962C8B-B14F-4D97-AF65-F5344CB8AC3E}">
        <p14:creationId xmlns:p14="http://schemas.microsoft.com/office/powerpoint/2010/main" val="42700990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3" name="TextBox 2"/>
          <p:cNvSpPr txBox="1"/>
          <p:nvPr/>
        </p:nvSpPr>
        <p:spPr>
          <a:xfrm>
            <a:off x="809879" y="304800"/>
            <a:ext cx="7524239" cy="584775"/>
          </a:xfrm>
          <a:prstGeom prst="rect">
            <a:avLst/>
          </a:prstGeom>
          <a:noFill/>
        </p:spPr>
        <p:txBody>
          <a:bodyPr wrap="none" rtlCol="0">
            <a:spAutoFit/>
          </a:bodyPr>
          <a:lstStyle/>
          <a:p>
            <a:r>
              <a:rPr lang="en-US" sz="3200" b="1" dirty="0" smtClean="0">
                <a:solidFill>
                  <a:srgbClr val="006600"/>
                </a:solidFill>
              </a:rPr>
              <a:t>Lessons from institutional self-assessments</a:t>
            </a:r>
            <a:endParaRPr lang="en-US" sz="3200" b="1" dirty="0">
              <a:solidFill>
                <a:srgbClr val="006600"/>
              </a:solidFill>
            </a:endParaRPr>
          </a:p>
        </p:txBody>
      </p:sp>
      <p:sp>
        <p:nvSpPr>
          <p:cNvPr id="5" name="TextBox 4"/>
          <p:cNvSpPr txBox="1"/>
          <p:nvPr/>
        </p:nvSpPr>
        <p:spPr>
          <a:xfrm>
            <a:off x="809879" y="1110947"/>
            <a:ext cx="8001001" cy="5047536"/>
          </a:xfrm>
          <a:prstGeom prst="rect">
            <a:avLst/>
          </a:prstGeom>
          <a:noFill/>
        </p:spPr>
        <p:txBody>
          <a:bodyPr wrap="square" rtlCol="0">
            <a:spAutoFit/>
          </a:bodyPr>
          <a:lstStyle/>
          <a:p>
            <a:r>
              <a:rPr lang="en-US" sz="2400" dirty="0" smtClean="0"/>
              <a:t>Instructional quality is characterized by:</a:t>
            </a:r>
          </a:p>
          <a:p>
            <a:endParaRPr lang="en-US" sz="2400" dirty="0"/>
          </a:p>
          <a:p>
            <a:pPr marL="1714500" lvl="3" indent="-342900">
              <a:spcAft>
                <a:spcPts val="1200"/>
              </a:spcAft>
              <a:buFont typeface="Arial" panose="020B0604020202020204" pitchFamily="34" charset="0"/>
              <a:buChar char="•"/>
            </a:pPr>
            <a:r>
              <a:rPr lang="en-US" sz="2400" b="1" dirty="0" smtClean="0">
                <a:solidFill>
                  <a:srgbClr val="773300"/>
                </a:solidFill>
              </a:rPr>
              <a:t>A lack of syllabi (and their use)</a:t>
            </a:r>
          </a:p>
          <a:p>
            <a:pPr marL="1714500" lvl="3" indent="-342900">
              <a:buFont typeface="Arial" panose="020B0604020202020204" pitchFamily="34" charset="0"/>
              <a:buChar char="•"/>
            </a:pPr>
            <a:r>
              <a:rPr lang="en-US" sz="2400" b="1" dirty="0" smtClean="0">
                <a:solidFill>
                  <a:srgbClr val="773300"/>
                </a:solidFill>
              </a:rPr>
              <a:t>A lack of coherence between</a:t>
            </a:r>
          </a:p>
          <a:p>
            <a:pPr marL="2171700" lvl="4" indent="-342900">
              <a:buFont typeface="Arial" panose="020B0604020202020204" pitchFamily="34" charset="0"/>
              <a:buChar char="•"/>
            </a:pPr>
            <a:r>
              <a:rPr lang="en-US" sz="2400" b="1" dirty="0" smtClean="0">
                <a:solidFill>
                  <a:srgbClr val="773300"/>
                </a:solidFill>
              </a:rPr>
              <a:t>Learning objectives</a:t>
            </a:r>
          </a:p>
          <a:p>
            <a:pPr marL="2171700" lvl="4" indent="-342900">
              <a:buFont typeface="Arial" panose="020B0604020202020204" pitchFamily="34" charset="0"/>
              <a:buChar char="•"/>
            </a:pPr>
            <a:r>
              <a:rPr lang="en-US" sz="2400" b="1" dirty="0" smtClean="0">
                <a:solidFill>
                  <a:srgbClr val="773300"/>
                </a:solidFill>
              </a:rPr>
              <a:t>Pedagogical practices</a:t>
            </a:r>
          </a:p>
          <a:p>
            <a:pPr marL="2171700" lvl="4" indent="-342900">
              <a:buFont typeface="Arial" panose="020B0604020202020204" pitchFamily="34" charset="0"/>
              <a:buChar char="•"/>
            </a:pPr>
            <a:r>
              <a:rPr lang="en-US" sz="2400" b="1" dirty="0" smtClean="0">
                <a:solidFill>
                  <a:srgbClr val="773300"/>
                </a:solidFill>
              </a:rPr>
              <a:t>Student assessment</a:t>
            </a:r>
          </a:p>
          <a:p>
            <a:endParaRPr lang="en-US" sz="2400" dirty="0"/>
          </a:p>
          <a:p>
            <a:r>
              <a:rPr lang="en-US" sz="2400" dirty="0" smtClean="0"/>
              <a:t>Although </a:t>
            </a:r>
            <a:r>
              <a:rPr lang="en-US" sz="2400" dirty="0"/>
              <a:t>experiential learning is valued and emphasized by faculty and administrators, the </a:t>
            </a:r>
            <a:r>
              <a:rPr lang="en-US" sz="2400" dirty="0" smtClean="0"/>
              <a:t>tradition of memorization is profoundly engrained.</a:t>
            </a:r>
          </a:p>
          <a:p>
            <a:endParaRPr lang="en-US" sz="2400" dirty="0"/>
          </a:p>
          <a:p>
            <a:r>
              <a:rPr lang="en-US" sz="2400" dirty="0" smtClean="0">
                <a:solidFill>
                  <a:srgbClr val="006600"/>
                </a:solidFill>
              </a:rPr>
              <a:t>Quality control efforts are only just beginning across Africa.</a:t>
            </a:r>
            <a:endParaRPr lang="en-US" dirty="0">
              <a:solidFill>
                <a:srgbClr val="006600"/>
              </a:solidFill>
            </a:endParaRPr>
          </a:p>
        </p:txBody>
      </p:sp>
      <p:grpSp>
        <p:nvGrpSpPr>
          <p:cNvPr id="8" name="Group 7"/>
          <p:cNvGrpSpPr/>
          <p:nvPr/>
        </p:nvGrpSpPr>
        <p:grpSpPr>
          <a:xfrm>
            <a:off x="6858000" y="5763766"/>
            <a:ext cx="2163477" cy="1018034"/>
            <a:chOff x="6810828" y="5687566"/>
            <a:chExt cx="2163477" cy="1018034"/>
          </a:xfrm>
        </p:grpSpPr>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29600" y="5687566"/>
              <a:ext cx="672813" cy="789434"/>
            </a:xfrm>
            <a:prstGeom prst="rect">
              <a:avLst/>
            </a:prstGeom>
          </p:spPr>
        </p:pic>
        <p:sp>
          <p:nvSpPr>
            <p:cNvPr id="13" name="TextBox 12"/>
            <p:cNvSpPr txBox="1"/>
            <p:nvPr/>
          </p:nvSpPr>
          <p:spPr>
            <a:xfrm>
              <a:off x="6810828" y="6428601"/>
              <a:ext cx="2163477" cy="276999"/>
            </a:xfrm>
            <a:prstGeom prst="rect">
              <a:avLst/>
            </a:prstGeom>
            <a:noFill/>
          </p:spPr>
          <p:txBody>
            <a:bodyPr wrap="none" rtlCol="0">
              <a:spAutoFit/>
            </a:bodyPr>
            <a:lstStyle/>
            <a:p>
              <a:r>
                <a:rPr lang="en-US" sz="1200" dirty="0" smtClean="0">
                  <a:solidFill>
                    <a:srgbClr val="773300"/>
                  </a:solidFill>
                </a:rPr>
                <a:t>OIRED/Virginia Tech  -  SANREM</a:t>
              </a:r>
              <a:endParaRPr lang="en-US" sz="1200" dirty="0">
                <a:solidFill>
                  <a:srgbClr val="773300"/>
                </a:solidFill>
              </a:endParaRPr>
            </a:p>
          </p:txBody>
        </p:sp>
      </p:grpSp>
    </p:spTree>
    <p:extLst>
      <p:ext uri="{BB962C8B-B14F-4D97-AF65-F5344CB8AC3E}">
        <p14:creationId xmlns:p14="http://schemas.microsoft.com/office/powerpoint/2010/main" val="13785755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3" name="TextBox 2"/>
          <p:cNvSpPr txBox="1"/>
          <p:nvPr/>
        </p:nvSpPr>
        <p:spPr>
          <a:xfrm>
            <a:off x="809879" y="405825"/>
            <a:ext cx="7524239" cy="584775"/>
          </a:xfrm>
          <a:prstGeom prst="rect">
            <a:avLst/>
          </a:prstGeom>
          <a:noFill/>
        </p:spPr>
        <p:txBody>
          <a:bodyPr wrap="none" rtlCol="0">
            <a:spAutoFit/>
          </a:bodyPr>
          <a:lstStyle/>
          <a:p>
            <a:r>
              <a:rPr lang="en-US" sz="3200" b="1" dirty="0" smtClean="0">
                <a:solidFill>
                  <a:srgbClr val="006600"/>
                </a:solidFill>
              </a:rPr>
              <a:t>Lessons from institutional self-assessments</a:t>
            </a:r>
            <a:endParaRPr lang="en-US" sz="3200" b="1" dirty="0">
              <a:solidFill>
                <a:srgbClr val="006600"/>
              </a:solidFill>
            </a:endParaRPr>
          </a:p>
        </p:txBody>
      </p:sp>
      <p:sp>
        <p:nvSpPr>
          <p:cNvPr id="5" name="TextBox 4"/>
          <p:cNvSpPr txBox="1"/>
          <p:nvPr/>
        </p:nvSpPr>
        <p:spPr>
          <a:xfrm>
            <a:off x="685799" y="1371600"/>
            <a:ext cx="8001001" cy="5232202"/>
          </a:xfrm>
          <a:prstGeom prst="rect">
            <a:avLst/>
          </a:prstGeom>
          <a:noFill/>
        </p:spPr>
        <p:txBody>
          <a:bodyPr wrap="square" rtlCol="0">
            <a:spAutoFit/>
          </a:bodyPr>
          <a:lstStyle/>
          <a:p>
            <a:r>
              <a:rPr lang="en-US" sz="2400" dirty="0"/>
              <a:t>Underfunding agricultural education leads to </a:t>
            </a:r>
            <a:r>
              <a:rPr lang="en-US" sz="2400" b="1" dirty="0">
                <a:solidFill>
                  <a:srgbClr val="773300"/>
                </a:solidFill>
              </a:rPr>
              <a:t>low morale and </a:t>
            </a:r>
            <a:r>
              <a:rPr lang="en-US" sz="2400" b="1" dirty="0" smtClean="0">
                <a:solidFill>
                  <a:srgbClr val="773300"/>
                </a:solidFill>
              </a:rPr>
              <a:t>rent-seeking </a:t>
            </a:r>
            <a:r>
              <a:rPr lang="en-US" sz="2400" b="1" dirty="0">
                <a:solidFill>
                  <a:srgbClr val="773300"/>
                </a:solidFill>
              </a:rPr>
              <a:t>behaviors </a:t>
            </a:r>
            <a:r>
              <a:rPr lang="en-US" sz="2400" dirty="0"/>
              <a:t>of talented faculty members</a:t>
            </a:r>
            <a:r>
              <a:rPr lang="en-US" sz="2400" dirty="0" smtClean="0"/>
              <a:t>.</a:t>
            </a:r>
          </a:p>
          <a:p>
            <a:endParaRPr lang="en-US" dirty="0"/>
          </a:p>
          <a:p>
            <a:pPr marL="800100" lvl="1" indent="-342900">
              <a:buFont typeface="Arial" panose="020B0604020202020204" pitchFamily="34" charset="0"/>
              <a:buChar char="•"/>
            </a:pPr>
            <a:r>
              <a:rPr lang="en-US" sz="2400" dirty="0"/>
              <a:t>Individuals take on teaching assignments across multiple institutions leading </a:t>
            </a:r>
            <a:r>
              <a:rPr lang="en-US" sz="2400" dirty="0" smtClean="0"/>
              <a:t>to instructional reliance on non-permanent faculty.</a:t>
            </a:r>
          </a:p>
          <a:p>
            <a:pPr marL="800100" lvl="1" indent="-342900">
              <a:buFont typeface="Arial" panose="020B0604020202020204" pitchFamily="34" charset="0"/>
              <a:buChar char="•"/>
            </a:pPr>
            <a:endParaRPr lang="en-US" sz="2400" dirty="0"/>
          </a:p>
          <a:p>
            <a:pPr marL="800100" lvl="1" indent="-342900">
              <a:buFont typeface="Arial" panose="020B0604020202020204" pitchFamily="34" charset="0"/>
              <a:buChar char="•"/>
            </a:pPr>
            <a:r>
              <a:rPr lang="en-US" sz="2400" dirty="0" smtClean="0"/>
              <a:t>Others seek and win externally-supported research projects that don’t compensate the institutions for the time lost to instruction.</a:t>
            </a:r>
            <a:endParaRPr lang="en-US" dirty="0" smtClean="0"/>
          </a:p>
          <a:p>
            <a:endParaRPr lang="en-US" dirty="0"/>
          </a:p>
          <a:p>
            <a:r>
              <a:rPr lang="en-US" sz="2400" dirty="0">
                <a:solidFill>
                  <a:srgbClr val="006600"/>
                </a:solidFill>
              </a:rPr>
              <a:t>There is a lack of </a:t>
            </a:r>
            <a:r>
              <a:rPr lang="en-US" sz="2400" b="1" dirty="0">
                <a:solidFill>
                  <a:srgbClr val="006600"/>
                </a:solidFill>
              </a:rPr>
              <a:t>incentives for quality </a:t>
            </a:r>
            <a:r>
              <a:rPr lang="en-US" sz="2400" dirty="0" smtClean="0">
                <a:solidFill>
                  <a:srgbClr val="006600"/>
                </a:solidFill>
              </a:rPr>
              <a:t>(</a:t>
            </a:r>
            <a:r>
              <a:rPr lang="en-US" sz="2400" dirty="0">
                <a:solidFill>
                  <a:srgbClr val="006600"/>
                </a:solidFill>
              </a:rPr>
              <a:t>student-oriented) </a:t>
            </a:r>
            <a:r>
              <a:rPr lang="en-US" sz="2400" b="1" dirty="0">
                <a:solidFill>
                  <a:srgbClr val="006600"/>
                </a:solidFill>
              </a:rPr>
              <a:t>teaching</a:t>
            </a:r>
            <a:r>
              <a:rPr lang="en-US" sz="2400" dirty="0">
                <a:solidFill>
                  <a:srgbClr val="006600"/>
                </a:solidFill>
              </a:rPr>
              <a:t> suggesting that even minimal rewards may help </a:t>
            </a:r>
            <a:endParaRPr lang="en-US" sz="2400" dirty="0" smtClean="0">
              <a:solidFill>
                <a:srgbClr val="006600"/>
              </a:solidFill>
            </a:endParaRPr>
          </a:p>
          <a:p>
            <a:r>
              <a:rPr lang="en-US" sz="2400" dirty="0" smtClean="0">
                <a:solidFill>
                  <a:srgbClr val="006600"/>
                </a:solidFill>
              </a:rPr>
              <a:t>to </a:t>
            </a:r>
            <a:r>
              <a:rPr lang="en-US" sz="2400" dirty="0">
                <a:solidFill>
                  <a:srgbClr val="006600"/>
                </a:solidFill>
              </a:rPr>
              <a:t>re-focus efforts.</a:t>
            </a:r>
          </a:p>
          <a:p>
            <a:endParaRPr lang="en-US" sz="1000" dirty="0"/>
          </a:p>
        </p:txBody>
      </p:sp>
      <p:grpSp>
        <p:nvGrpSpPr>
          <p:cNvPr id="8" name="Group 7"/>
          <p:cNvGrpSpPr/>
          <p:nvPr/>
        </p:nvGrpSpPr>
        <p:grpSpPr>
          <a:xfrm>
            <a:off x="6858000" y="5763766"/>
            <a:ext cx="2163477" cy="1018034"/>
            <a:chOff x="6810828" y="5687566"/>
            <a:chExt cx="2163477" cy="1018034"/>
          </a:xfrm>
        </p:grpSpPr>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29600" y="5687566"/>
              <a:ext cx="672813" cy="789434"/>
            </a:xfrm>
            <a:prstGeom prst="rect">
              <a:avLst/>
            </a:prstGeom>
          </p:spPr>
        </p:pic>
        <p:sp>
          <p:nvSpPr>
            <p:cNvPr id="13" name="TextBox 12"/>
            <p:cNvSpPr txBox="1"/>
            <p:nvPr/>
          </p:nvSpPr>
          <p:spPr>
            <a:xfrm>
              <a:off x="6810828" y="6428601"/>
              <a:ext cx="2163477" cy="276999"/>
            </a:xfrm>
            <a:prstGeom prst="rect">
              <a:avLst/>
            </a:prstGeom>
            <a:noFill/>
          </p:spPr>
          <p:txBody>
            <a:bodyPr wrap="none" rtlCol="0">
              <a:spAutoFit/>
            </a:bodyPr>
            <a:lstStyle/>
            <a:p>
              <a:r>
                <a:rPr lang="en-US" sz="1200" dirty="0" smtClean="0">
                  <a:solidFill>
                    <a:srgbClr val="773300"/>
                  </a:solidFill>
                </a:rPr>
                <a:t>OIRED/Virginia Tech  -  SANREM</a:t>
              </a:r>
              <a:endParaRPr lang="en-US" sz="1200" dirty="0">
                <a:solidFill>
                  <a:srgbClr val="773300"/>
                </a:solidFill>
              </a:endParaRPr>
            </a:p>
          </p:txBody>
        </p:sp>
      </p:grpSp>
    </p:spTree>
    <p:extLst>
      <p:ext uri="{BB962C8B-B14F-4D97-AF65-F5344CB8AC3E}">
        <p14:creationId xmlns:p14="http://schemas.microsoft.com/office/powerpoint/2010/main" val="15124499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11266" name="Rectangle 2"/>
          <p:cNvSpPr>
            <a:spLocks noGrp="1" noChangeArrowheads="1"/>
          </p:cNvSpPr>
          <p:nvPr>
            <p:ph type="title"/>
          </p:nvPr>
        </p:nvSpPr>
        <p:spPr>
          <a:xfrm>
            <a:off x="685800" y="-108573"/>
            <a:ext cx="7772400" cy="1143000"/>
          </a:xfrm>
        </p:spPr>
        <p:txBody>
          <a:bodyPr/>
          <a:lstStyle/>
          <a:p>
            <a:pPr algn="l" eaLnBrk="1" hangingPunct="1"/>
            <a:r>
              <a:rPr lang="en-US" sz="3600" b="1" dirty="0" smtClean="0">
                <a:solidFill>
                  <a:srgbClr val="006600"/>
                </a:solidFill>
                <a:latin typeface="Myriad Pro" pitchFamily="34" charset="0"/>
              </a:rPr>
              <a:t>Innovations in Graduate Training </a:t>
            </a:r>
          </a:p>
        </p:txBody>
      </p:sp>
      <p:sp>
        <p:nvSpPr>
          <p:cNvPr id="11267" name="Rectangle 3"/>
          <p:cNvSpPr>
            <a:spLocks noGrp="1" noChangeArrowheads="1"/>
          </p:cNvSpPr>
          <p:nvPr>
            <p:ph type="body" idx="1"/>
          </p:nvPr>
        </p:nvSpPr>
        <p:spPr>
          <a:xfrm>
            <a:off x="457200" y="925854"/>
            <a:ext cx="8229600" cy="5638800"/>
          </a:xfrm>
        </p:spPr>
        <p:txBody>
          <a:bodyPr>
            <a:normAutofit fontScale="92500" lnSpcReduction="20000"/>
          </a:bodyPr>
          <a:lstStyle/>
          <a:p>
            <a:pPr marL="609600" indent="-609600" eaLnBrk="1" hangingPunct="1">
              <a:lnSpc>
                <a:spcPct val="120000"/>
              </a:lnSpc>
              <a:buFontTx/>
              <a:buAutoNum type="arabicPeriod"/>
            </a:pPr>
            <a:r>
              <a:rPr lang="en-US" sz="2000" b="1" dirty="0" smtClean="0">
                <a:solidFill>
                  <a:srgbClr val="773300"/>
                </a:solidFill>
                <a:latin typeface="Myriad Pro" pitchFamily="34" charset="0"/>
              </a:rPr>
              <a:t>New models for graduate degree programs</a:t>
            </a:r>
          </a:p>
          <a:p>
            <a:pPr marL="990600" lvl="1" indent="-533400" eaLnBrk="1" hangingPunct="1">
              <a:lnSpc>
                <a:spcPct val="120000"/>
              </a:lnSpc>
            </a:pPr>
            <a:r>
              <a:rPr lang="en-US" sz="1800" dirty="0" smtClean="0">
                <a:solidFill>
                  <a:srgbClr val="006600"/>
                </a:solidFill>
                <a:latin typeface="Myriad Pro" pitchFamily="34" charset="0"/>
              </a:rPr>
              <a:t>Joint or dual institutional degree programs</a:t>
            </a:r>
          </a:p>
          <a:p>
            <a:pPr marL="990600" lvl="1" indent="-533400" eaLnBrk="1" hangingPunct="1">
              <a:lnSpc>
                <a:spcPct val="120000"/>
              </a:lnSpc>
            </a:pPr>
            <a:r>
              <a:rPr lang="en-US" sz="1800" dirty="0" smtClean="0">
                <a:solidFill>
                  <a:srgbClr val="006600"/>
                </a:solidFill>
                <a:latin typeface="Myriad Pro" pitchFamily="34" charset="0"/>
              </a:rPr>
              <a:t>Sandwich programs</a:t>
            </a:r>
          </a:p>
          <a:p>
            <a:pPr marL="990600" lvl="1" indent="-533400" eaLnBrk="1" hangingPunct="1">
              <a:lnSpc>
                <a:spcPct val="120000"/>
              </a:lnSpc>
            </a:pPr>
            <a:r>
              <a:rPr lang="en-US" sz="1800" dirty="0" smtClean="0">
                <a:solidFill>
                  <a:srgbClr val="006600"/>
                </a:solidFill>
                <a:latin typeface="Myriad Pro" pitchFamily="34" charset="0"/>
              </a:rPr>
              <a:t>Distance education programs</a:t>
            </a:r>
          </a:p>
          <a:p>
            <a:pPr marL="990600" lvl="1" indent="-533400" eaLnBrk="1" hangingPunct="1">
              <a:lnSpc>
                <a:spcPct val="120000"/>
              </a:lnSpc>
            </a:pPr>
            <a:r>
              <a:rPr lang="en-US" sz="1800" dirty="0" smtClean="0">
                <a:solidFill>
                  <a:srgbClr val="006600"/>
                </a:solidFill>
                <a:latin typeface="Myriad Pro" pitchFamily="34" charset="0"/>
              </a:rPr>
              <a:t>Life-long professional development programs</a:t>
            </a:r>
          </a:p>
          <a:p>
            <a:pPr marL="990600" lvl="1" indent="-533400" eaLnBrk="1" hangingPunct="1">
              <a:lnSpc>
                <a:spcPct val="120000"/>
              </a:lnSpc>
              <a:buFontTx/>
              <a:buNone/>
            </a:pPr>
            <a:endParaRPr lang="en-US" sz="1200" dirty="0" smtClean="0">
              <a:latin typeface="Myriad Pro" pitchFamily="34" charset="0"/>
            </a:endParaRPr>
          </a:p>
          <a:p>
            <a:pPr marL="609600" indent="-609600" eaLnBrk="1" hangingPunct="1">
              <a:lnSpc>
                <a:spcPct val="120000"/>
              </a:lnSpc>
              <a:buFontTx/>
              <a:buNone/>
            </a:pPr>
            <a:r>
              <a:rPr lang="en-US" sz="2000" b="1" dirty="0" smtClean="0">
                <a:solidFill>
                  <a:srgbClr val="773300"/>
                </a:solidFill>
                <a:latin typeface="Myriad Pro" pitchFamily="34" charset="0"/>
              </a:rPr>
              <a:t>2.     Changes in</a:t>
            </a:r>
            <a:r>
              <a:rPr lang="en-US" sz="2000" dirty="0" smtClean="0">
                <a:solidFill>
                  <a:srgbClr val="773300"/>
                </a:solidFill>
                <a:latin typeface="Myriad Pro" pitchFamily="34" charset="0"/>
              </a:rPr>
              <a:t> </a:t>
            </a:r>
            <a:r>
              <a:rPr lang="en-US" sz="2000" b="1" dirty="0" smtClean="0">
                <a:solidFill>
                  <a:srgbClr val="773300"/>
                </a:solidFill>
                <a:latin typeface="Myriad Pro" pitchFamily="34" charset="0"/>
              </a:rPr>
              <a:t>Graduate Program Structure</a:t>
            </a:r>
          </a:p>
          <a:p>
            <a:pPr marL="990600" lvl="1" indent="-533400" eaLnBrk="1" hangingPunct="1">
              <a:lnSpc>
                <a:spcPct val="120000"/>
              </a:lnSpc>
            </a:pPr>
            <a:r>
              <a:rPr lang="en-US" sz="1800" dirty="0" smtClean="0">
                <a:solidFill>
                  <a:srgbClr val="006600"/>
                </a:solidFill>
                <a:latin typeface="Myriad Pro" pitchFamily="34" charset="0"/>
              </a:rPr>
              <a:t>Professional training vs. research focus</a:t>
            </a:r>
          </a:p>
          <a:p>
            <a:pPr marL="990600" lvl="1" indent="-533400" eaLnBrk="1" hangingPunct="1">
              <a:lnSpc>
                <a:spcPct val="120000"/>
              </a:lnSpc>
            </a:pPr>
            <a:r>
              <a:rPr lang="en-US" sz="1800" dirty="0" smtClean="0">
                <a:solidFill>
                  <a:srgbClr val="006600"/>
                </a:solidFill>
                <a:latin typeface="Myriad Pro" pitchFamily="34" charset="0"/>
              </a:rPr>
              <a:t>Multidisciplinary vs. disciplinary</a:t>
            </a:r>
          </a:p>
          <a:p>
            <a:pPr marL="990600" lvl="1" indent="-533400" eaLnBrk="1" hangingPunct="1">
              <a:lnSpc>
                <a:spcPct val="120000"/>
              </a:lnSpc>
            </a:pPr>
            <a:r>
              <a:rPr lang="en-US" sz="1800" dirty="0" smtClean="0">
                <a:solidFill>
                  <a:srgbClr val="006600"/>
                </a:solidFill>
                <a:latin typeface="Myriad Pro" pitchFamily="34" charset="0"/>
              </a:rPr>
              <a:t>Value Chain vs. subsector focus </a:t>
            </a:r>
          </a:p>
          <a:p>
            <a:pPr marL="990600" lvl="1" indent="-533400" eaLnBrk="1" hangingPunct="1">
              <a:lnSpc>
                <a:spcPct val="120000"/>
              </a:lnSpc>
            </a:pPr>
            <a:r>
              <a:rPr lang="en-US" sz="1800" dirty="0" smtClean="0">
                <a:solidFill>
                  <a:srgbClr val="006600"/>
                </a:solidFill>
                <a:latin typeface="Myriad Pro" pitchFamily="34" charset="0"/>
              </a:rPr>
              <a:t>“Designer” graduate programs for target populations</a:t>
            </a:r>
          </a:p>
          <a:p>
            <a:pPr marL="609600" indent="-609600" eaLnBrk="1" hangingPunct="1">
              <a:lnSpc>
                <a:spcPct val="120000"/>
              </a:lnSpc>
              <a:buFontTx/>
              <a:buNone/>
            </a:pPr>
            <a:endParaRPr lang="en-US" sz="1200" dirty="0" smtClean="0">
              <a:latin typeface="Myriad Pro" pitchFamily="34" charset="0"/>
            </a:endParaRPr>
          </a:p>
          <a:p>
            <a:pPr marL="609600" indent="-609600" eaLnBrk="1" hangingPunct="1">
              <a:lnSpc>
                <a:spcPct val="120000"/>
              </a:lnSpc>
              <a:buFontTx/>
              <a:buNone/>
            </a:pPr>
            <a:r>
              <a:rPr lang="en-US" sz="2000" b="1" dirty="0" smtClean="0">
                <a:solidFill>
                  <a:srgbClr val="773300"/>
                </a:solidFill>
                <a:latin typeface="Myriad Pro" pitchFamily="34" charset="0"/>
              </a:rPr>
              <a:t>3.    Value Addition to Host Country Graduate Programs</a:t>
            </a:r>
          </a:p>
          <a:p>
            <a:pPr marL="990600" lvl="1" indent="-533400" eaLnBrk="1" hangingPunct="1">
              <a:lnSpc>
                <a:spcPct val="120000"/>
              </a:lnSpc>
            </a:pPr>
            <a:r>
              <a:rPr lang="en-US" sz="1800" dirty="0" smtClean="0">
                <a:solidFill>
                  <a:srgbClr val="006600"/>
                </a:solidFill>
                <a:latin typeface="Myriad Pro" pitchFamily="34" charset="0"/>
              </a:rPr>
              <a:t>Research opportunities in U.S. university laboratories</a:t>
            </a:r>
          </a:p>
          <a:p>
            <a:pPr marL="990600" lvl="1" indent="-533400" eaLnBrk="1" hangingPunct="1">
              <a:lnSpc>
                <a:spcPct val="120000"/>
              </a:lnSpc>
            </a:pPr>
            <a:r>
              <a:rPr lang="en-US" sz="1800" dirty="0" smtClean="0">
                <a:solidFill>
                  <a:srgbClr val="006600"/>
                </a:solidFill>
                <a:latin typeface="Myriad Pro" pitchFamily="34" charset="0"/>
              </a:rPr>
              <a:t>Internships in U.S. agribusinesses</a:t>
            </a:r>
          </a:p>
          <a:p>
            <a:pPr marL="990600" lvl="1" indent="-533400" eaLnBrk="1" hangingPunct="1">
              <a:lnSpc>
                <a:spcPct val="120000"/>
              </a:lnSpc>
            </a:pPr>
            <a:r>
              <a:rPr lang="en-US" sz="1800" dirty="0" smtClean="0">
                <a:solidFill>
                  <a:srgbClr val="006600"/>
                </a:solidFill>
                <a:latin typeface="Myriad Pro" pitchFamily="34" charset="0"/>
              </a:rPr>
              <a:t>Participation in U.S. university outreach programs (Land-Grant Model)</a:t>
            </a:r>
          </a:p>
          <a:p>
            <a:pPr marL="990600" lvl="1" indent="-533400" eaLnBrk="1" hangingPunct="1">
              <a:lnSpc>
                <a:spcPct val="120000"/>
              </a:lnSpc>
            </a:pPr>
            <a:r>
              <a:rPr lang="en-US" sz="1800" dirty="0" smtClean="0">
                <a:solidFill>
                  <a:srgbClr val="006600"/>
                </a:solidFill>
                <a:latin typeface="Myriad Pro" pitchFamily="34" charset="0"/>
              </a:rPr>
              <a:t>U.S. university faculty instruction of courses at HC universities</a:t>
            </a:r>
          </a:p>
        </p:txBody>
      </p:sp>
      <p:grpSp>
        <p:nvGrpSpPr>
          <p:cNvPr id="11" name="Group 10"/>
          <p:cNvGrpSpPr/>
          <p:nvPr/>
        </p:nvGrpSpPr>
        <p:grpSpPr>
          <a:xfrm>
            <a:off x="6858000" y="5763766"/>
            <a:ext cx="2163477" cy="1018034"/>
            <a:chOff x="6810828" y="5687566"/>
            <a:chExt cx="2163477" cy="1018034"/>
          </a:xfrm>
        </p:grpSpPr>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29600" y="5687566"/>
              <a:ext cx="672813" cy="789434"/>
            </a:xfrm>
            <a:prstGeom prst="rect">
              <a:avLst/>
            </a:prstGeom>
          </p:spPr>
        </p:pic>
        <p:sp>
          <p:nvSpPr>
            <p:cNvPr id="13" name="TextBox 12"/>
            <p:cNvSpPr txBox="1"/>
            <p:nvPr/>
          </p:nvSpPr>
          <p:spPr>
            <a:xfrm>
              <a:off x="6810828" y="6428601"/>
              <a:ext cx="2163477" cy="276999"/>
            </a:xfrm>
            <a:prstGeom prst="rect">
              <a:avLst/>
            </a:prstGeom>
            <a:noFill/>
          </p:spPr>
          <p:txBody>
            <a:bodyPr wrap="none" rtlCol="0">
              <a:spAutoFit/>
            </a:bodyPr>
            <a:lstStyle/>
            <a:p>
              <a:r>
                <a:rPr lang="en-US" sz="1200" dirty="0" smtClean="0">
                  <a:solidFill>
                    <a:srgbClr val="773300"/>
                  </a:solidFill>
                </a:rPr>
                <a:t>OIRED/Virginia Tech  -  SANREM</a:t>
              </a:r>
              <a:endParaRPr lang="en-US" sz="1200" dirty="0">
                <a:solidFill>
                  <a:srgbClr val="773300"/>
                </a:solidFill>
              </a:endParaRPr>
            </a:p>
          </p:txBody>
        </p:sp>
      </p:grpSp>
    </p:spTree>
    <p:extLst>
      <p:ext uri="{BB962C8B-B14F-4D97-AF65-F5344CB8AC3E}">
        <p14:creationId xmlns:p14="http://schemas.microsoft.com/office/powerpoint/2010/main" val="2011316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3" name="Content Placeholder 2"/>
          <p:cNvSpPr>
            <a:spLocks noGrp="1"/>
          </p:cNvSpPr>
          <p:nvPr>
            <p:ph idx="1"/>
          </p:nvPr>
        </p:nvSpPr>
        <p:spPr>
          <a:xfrm>
            <a:off x="609600" y="1371600"/>
            <a:ext cx="7696200" cy="4525963"/>
          </a:xfrm>
        </p:spPr>
        <p:txBody>
          <a:bodyPr>
            <a:normAutofit fontScale="85000" lnSpcReduction="20000"/>
          </a:bodyPr>
          <a:lstStyle/>
          <a:p>
            <a:pPr marL="0" indent="0">
              <a:buNone/>
            </a:pPr>
            <a:r>
              <a:rPr lang="en-US" dirty="0" smtClean="0"/>
              <a:t>Innovation networks configure actors to facilitate the flow of information and access to resources and services</a:t>
            </a:r>
          </a:p>
          <a:p>
            <a:pPr marL="0" indent="0">
              <a:buNone/>
            </a:pPr>
            <a:endParaRPr lang="en-US" sz="1900" dirty="0" smtClean="0"/>
          </a:p>
          <a:p>
            <a:pPr marL="0" indent="0">
              <a:buNone/>
            </a:pPr>
            <a:r>
              <a:rPr lang="en-US" dirty="0" smtClean="0">
                <a:solidFill>
                  <a:srgbClr val="773300"/>
                </a:solidFill>
              </a:rPr>
              <a:t>Composed of:</a:t>
            </a:r>
          </a:p>
          <a:p>
            <a:pPr lvl="1"/>
            <a:r>
              <a:rPr lang="en-US" dirty="0" smtClean="0">
                <a:solidFill>
                  <a:srgbClr val="006600"/>
                </a:solidFill>
              </a:rPr>
              <a:t>Farmers</a:t>
            </a:r>
          </a:p>
          <a:p>
            <a:pPr lvl="1"/>
            <a:r>
              <a:rPr lang="en-US" dirty="0" smtClean="0">
                <a:solidFill>
                  <a:srgbClr val="006600"/>
                </a:solidFill>
              </a:rPr>
              <a:t>Farmer organizations</a:t>
            </a:r>
          </a:p>
          <a:p>
            <a:pPr lvl="1"/>
            <a:r>
              <a:rPr lang="en-US" dirty="0" smtClean="0">
                <a:solidFill>
                  <a:srgbClr val="006600"/>
                </a:solidFill>
              </a:rPr>
              <a:t>Extension</a:t>
            </a:r>
          </a:p>
          <a:p>
            <a:pPr lvl="1"/>
            <a:r>
              <a:rPr lang="en-US" dirty="0" smtClean="0">
                <a:solidFill>
                  <a:srgbClr val="006600"/>
                </a:solidFill>
              </a:rPr>
              <a:t>Input suppliers</a:t>
            </a:r>
          </a:p>
          <a:p>
            <a:pPr lvl="1"/>
            <a:r>
              <a:rPr lang="en-US" dirty="0" smtClean="0">
                <a:solidFill>
                  <a:srgbClr val="006600"/>
                </a:solidFill>
              </a:rPr>
              <a:t>Researchers </a:t>
            </a:r>
          </a:p>
          <a:p>
            <a:pPr lvl="1"/>
            <a:r>
              <a:rPr lang="en-US" dirty="0" smtClean="0">
                <a:solidFill>
                  <a:srgbClr val="006600"/>
                </a:solidFill>
              </a:rPr>
              <a:t>Agencies</a:t>
            </a:r>
          </a:p>
          <a:p>
            <a:pPr lvl="1"/>
            <a:r>
              <a:rPr lang="en-US" dirty="0" smtClean="0">
                <a:solidFill>
                  <a:srgbClr val="006600"/>
                </a:solidFill>
              </a:rPr>
              <a:t>Policymakers</a:t>
            </a:r>
            <a:endParaRPr lang="en-US" dirty="0">
              <a:solidFill>
                <a:srgbClr val="006600"/>
              </a:solidFill>
            </a:endParaRPr>
          </a:p>
        </p:txBody>
      </p:sp>
      <p:pic>
        <p:nvPicPr>
          <p:cNvPr id="409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67351" y="2438400"/>
            <a:ext cx="4319449" cy="3238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869806" y="152400"/>
            <a:ext cx="7543800" cy="1143000"/>
          </a:xfrm>
        </p:spPr>
        <p:txBody>
          <a:bodyPr/>
          <a:lstStyle/>
          <a:p>
            <a:r>
              <a:rPr lang="en-US" dirty="0" smtClean="0">
                <a:solidFill>
                  <a:srgbClr val="006600"/>
                </a:solidFill>
              </a:rPr>
              <a:t>Innovation Networks</a:t>
            </a:r>
            <a:endParaRPr lang="en-US" dirty="0">
              <a:solidFill>
                <a:srgbClr val="006600"/>
              </a:solidFill>
            </a:endParaRPr>
          </a:p>
        </p:txBody>
      </p:sp>
      <p:grpSp>
        <p:nvGrpSpPr>
          <p:cNvPr id="9" name="Group 8"/>
          <p:cNvGrpSpPr/>
          <p:nvPr/>
        </p:nvGrpSpPr>
        <p:grpSpPr>
          <a:xfrm>
            <a:off x="6858000" y="5763766"/>
            <a:ext cx="2163477" cy="1018034"/>
            <a:chOff x="6810828" y="5687566"/>
            <a:chExt cx="2163477" cy="1018034"/>
          </a:xfrm>
        </p:grpSpPr>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29600" y="5687566"/>
              <a:ext cx="672813" cy="789434"/>
            </a:xfrm>
            <a:prstGeom prst="rect">
              <a:avLst/>
            </a:prstGeom>
          </p:spPr>
        </p:pic>
        <p:sp>
          <p:nvSpPr>
            <p:cNvPr id="15" name="TextBox 14"/>
            <p:cNvSpPr txBox="1"/>
            <p:nvPr/>
          </p:nvSpPr>
          <p:spPr>
            <a:xfrm>
              <a:off x="6810828" y="6428601"/>
              <a:ext cx="2163477" cy="276999"/>
            </a:xfrm>
            <a:prstGeom prst="rect">
              <a:avLst/>
            </a:prstGeom>
            <a:noFill/>
          </p:spPr>
          <p:txBody>
            <a:bodyPr wrap="none" rtlCol="0">
              <a:spAutoFit/>
            </a:bodyPr>
            <a:lstStyle/>
            <a:p>
              <a:r>
                <a:rPr lang="en-US" sz="1200" dirty="0" smtClean="0">
                  <a:solidFill>
                    <a:srgbClr val="773300"/>
                  </a:solidFill>
                </a:rPr>
                <a:t>OIRED/Virginia Tech  -  SANREM</a:t>
              </a:r>
              <a:endParaRPr lang="en-US" sz="1200" dirty="0">
                <a:solidFill>
                  <a:srgbClr val="773300"/>
                </a:solidFill>
              </a:endParaRPr>
            </a:p>
          </p:txBody>
        </p:sp>
      </p:grpSp>
    </p:spTree>
    <p:extLst>
      <p:ext uri="{BB962C8B-B14F-4D97-AF65-F5344CB8AC3E}">
        <p14:creationId xmlns:p14="http://schemas.microsoft.com/office/powerpoint/2010/main" val="25331268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2" name="Title 1"/>
          <p:cNvSpPr>
            <a:spLocks noGrp="1"/>
          </p:cNvSpPr>
          <p:nvPr>
            <p:ph type="title"/>
          </p:nvPr>
        </p:nvSpPr>
        <p:spPr>
          <a:xfrm>
            <a:off x="725424" y="195037"/>
            <a:ext cx="7467600" cy="1143000"/>
          </a:xfrm>
        </p:spPr>
        <p:txBody>
          <a:bodyPr/>
          <a:lstStyle/>
          <a:p>
            <a:r>
              <a:rPr lang="en-US" dirty="0" smtClean="0">
                <a:solidFill>
                  <a:srgbClr val="006600"/>
                </a:solidFill>
              </a:rPr>
              <a:t>Innovation Platforms</a:t>
            </a:r>
            <a:endParaRPr lang="en-US" dirty="0">
              <a:solidFill>
                <a:srgbClr val="006600"/>
              </a:solidFill>
            </a:endParaRPr>
          </a:p>
        </p:txBody>
      </p:sp>
      <p:sp>
        <p:nvSpPr>
          <p:cNvPr id="3" name="Content Placeholder 2"/>
          <p:cNvSpPr>
            <a:spLocks noGrp="1"/>
          </p:cNvSpPr>
          <p:nvPr>
            <p:ph idx="1"/>
          </p:nvPr>
        </p:nvSpPr>
        <p:spPr>
          <a:xfrm>
            <a:off x="1770601" y="1557493"/>
            <a:ext cx="5638800" cy="1981200"/>
          </a:xfrm>
        </p:spPr>
        <p:txBody>
          <a:bodyPr>
            <a:normAutofit fontScale="77500" lnSpcReduction="20000"/>
          </a:bodyPr>
          <a:lstStyle/>
          <a:p>
            <a:r>
              <a:rPr lang="en-US" dirty="0" smtClean="0">
                <a:solidFill>
                  <a:srgbClr val="773300"/>
                </a:solidFill>
              </a:rPr>
              <a:t>Create a forum for social learning </a:t>
            </a:r>
          </a:p>
          <a:p>
            <a:r>
              <a:rPr lang="en-US" dirty="0" smtClean="0">
                <a:solidFill>
                  <a:srgbClr val="773300"/>
                </a:solidFill>
              </a:rPr>
              <a:t>Establish a foundation for negotiation</a:t>
            </a:r>
          </a:p>
          <a:p>
            <a:r>
              <a:rPr lang="en-US" dirty="0" smtClean="0">
                <a:solidFill>
                  <a:srgbClr val="773300"/>
                </a:solidFill>
              </a:rPr>
              <a:t>Facilitate network connections </a:t>
            </a:r>
          </a:p>
          <a:p>
            <a:r>
              <a:rPr lang="en-US" dirty="0" smtClean="0">
                <a:solidFill>
                  <a:srgbClr val="773300"/>
                </a:solidFill>
              </a:rPr>
              <a:t>Foster farmer-market connections</a:t>
            </a:r>
            <a:endParaRPr lang="en-US" dirty="0">
              <a:solidFill>
                <a:srgbClr val="773300"/>
              </a:solidFill>
            </a:endParaRPr>
          </a:p>
        </p:txBody>
      </p:sp>
      <p:pic>
        <p:nvPicPr>
          <p:cNvPr id="5122"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20224" y="3526501"/>
            <a:ext cx="6396267" cy="2798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 name="Group 8"/>
          <p:cNvGrpSpPr/>
          <p:nvPr/>
        </p:nvGrpSpPr>
        <p:grpSpPr>
          <a:xfrm>
            <a:off x="6858000" y="5763766"/>
            <a:ext cx="2163477" cy="1018034"/>
            <a:chOff x="6810828" y="5687566"/>
            <a:chExt cx="2163477" cy="1018034"/>
          </a:xfrm>
        </p:grpSpPr>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29600" y="5687566"/>
              <a:ext cx="672813" cy="789434"/>
            </a:xfrm>
            <a:prstGeom prst="rect">
              <a:avLst/>
            </a:prstGeom>
          </p:spPr>
        </p:pic>
        <p:sp>
          <p:nvSpPr>
            <p:cNvPr id="15" name="TextBox 14"/>
            <p:cNvSpPr txBox="1"/>
            <p:nvPr/>
          </p:nvSpPr>
          <p:spPr>
            <a:xfrm>
              <a:off x="6810828" y="6428601"/>
              <a:ext cx="2163477" cy="276999"/>
            </a:xfrm>
            <a:prstGeom prst="rect">
              <a:avLst/>
            </a:prstGeom>
            <a:noFill/>
          </p:spPr>
          <p:txBody>
            <a:bodyPr wrap="none" rtlCol="0">
              <a:spAutoFit/>
            </a:bodyPr>
            <a:lstStyle/>
            <a:p>
              <a:r>
                <a:rPr lang="en-US" sz="1200" dirty="0" smtClean="0">
                  <a:solidFill>
                    <a:srgbClr val="773300"/>
                  </a:solidFill>
                </a:rPr>
                <a:t>OIRED/Virginia Tech  -  SANREM</a:t>
              </a:r>
              <a:endParaRPr lang="en-US" sz="1200" dirty="0">
                <a:solidFill>
                  <a:srgbClr val="773300"/>
                </a:solidFill>
              </a:endParaRPr>
            </a:p>
          </p:txBody>
        </p:sp>
      </p:grpSp>
    </p:spTree>
    <p:extLst>
      <p:ext uri="{BB962C8B-B14F-4D97-AF65-F5344CB8AC3E}">
        <p14:creationId xmlns:p14="http://schemas.microsoft.com/office/powerpoint/2010/main" val="22111534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11266" name="Rectangle 2"/>
          <p:cNvSpPr>
            <a:spLocks noGrp="1" noChangeArrowheads="1"/>
          </p:cNvSpPr>
          <p:nvPr>
            <p:ph type="title"/>
          </p:nvPr>
        </p:nvSpPr>
        <p:spPr>
          <a:xfrm>
            <a:off x="304800" y="0"/>
            <a:ext cx="8534400" cy="1143000"/>
          </a:xfrm>
        </p:spPr>
        <p:txBody>
          <a:bodyPr>
            <a:normAutofit fontScale="90000"/>
          </a:bodyPr>
          <a:lstStyle/>
          <a:p>
            <a:pPr eaLnBrk="1" hangingPunct="1"/>
            <a:r>
              <a:rPr lang="en-US" sz="2800" b="1" dirty="0" smtClean="0">
                <a:solidFill>
                  <a:srgbClr val="006600"/>
                </a:solidFill>
                <a:latin typeface="Myriad Pro" pitchFamily="34" charset="0"/>
              </a:rPr>
              <a:t>Innovations in learning for agricultural professionals</a:t>
            </a:r>
            <a:br>
              <a:rPr lang="en-US" sz="2800" b="1" dirty="0" smtClean="0">
                <a:solidFill>
                  <a:srgbClr val="006600"/>
                </a:solidFill>
                <a:latin typeface="Myriad Pro" pitchFamily="34" charset="0"/>
              </a:rPr>
            </a:br>
            <a:r>
              <a:rPr lang="en-US" sz="2000" b="1" dirty="0" smtClean="0">
                <a:solidFill>
                  <a:srgbClr val="006600"/>
                </a:solidFill>
                <a:latin typeface="Myriad Pro" pitchFamily="34" charset="0"/>
              </a:rPr>
              <a:t>(from suppliers to producers to processors to consumers)</a:t>
            </a:r>
          </a:p>
        </p:txBody>
      </p:sp>
      <p:sp>
        <p:nvSpPr>
          <p:cNvPr id="11267" name="Rectangle 3"/>
          <p:cNvSpPr>
            <a:spLocks noGrp="1" noChangeArrowheads="1"/>
          </p:cNvSpPr>
          <p:nvPr>
            <p:ph type="body" idx="1"/>
          </p:nvPr>
        </p:nvSpPr>
        <p:spPr>
          <a:xfrm>
            <a:off x="533400" y="1143000"/>
            <a:ext cx="8229600" cy="5638800"/>
          </a:xfrm>
        </p:spPr>
        <p:txBody>
          <a:bodyPr>
            <a:normAutofit/>
          </a:bodyPr>
          <a:lstStyle/>
          <a:p>
            <a:pPr marL="609600" indent="-609600">
              <a:lnSpc>
                <a:spcPct val="120000"/>
              </a:lnSpc>
              <a:buNone/>
            </a:pPr>
            <a:r>
              <a:rPr lang="en-US" sz="2000" b="1" dirty="0" smtClean="0">
                <a:solidFill>
                  <a:srgbClr val="773300"/>
                </a:solidFill>
                <a:latin typeface="Myriad Pro" pitchFamily="34" charset="0"/>
              </a:rPr>
              <a:t>1.     New models for local innovation</a:t>
            </a:r>
          </a:p>
          <a:p>
            <a:pPr marL="990600" lvl="1" indent="-533400" eaLnBrk="1" hangingPunct="1">
              <a:lnSpc>
                <a:spcPct val="120000"/>
              </a:lnSpc>
            </a:pPr>
            <a:r>
              <a:rPr lang="en-US" sz="1800" dirty="0" smtClean="0">
                <a:solidFill>
                  <a:srgbClr val="006600"/>
                </a:solidFill>
                <a:latin typeface="Myriad Pro" pitchFamily="34" charset="0"/>
              </a:rPr>
              <a:t>Innovation networks</a:t>
            </a:r>
          </a:p>
          <a:p>
            <a:pPr marL="990600" lvl="1" indent="-533400" eaLnBrk="1" hangingPunct="1">
              <a:lnSpc>
                <a:spcPct val="120000"/>
              </a:lnSpc>
            </a:pPr>
            <a:r>
              <a:rPr lang="en-US" sz="1800" dirty="0" smtClean="0">
                <a:solidFill>
                  <a:srgbClr val="006600"/>
                </a:solidFill>
                <a:latin typeface="Myriad Pro" pitchFamily="34" charset="0"/>
              </a:rPr>
              <a:t>Cluster development among value chains</a:t>
            </a:r>
          </a:p>
          <a:p>
            <a:pPr marL="990600" lvl="1" indent="-533400">
              <a:lnSpc>
                <a:spcPct val="120000"/>
              </a:lnSpc>
            </a:pPr>
            <a:r>
              <a:rPr lang="en-US" sz="1800" dirty="0">
                <a:solidFill>
                  <a:srgbClr val="006600"/>
                </a:solidFill>
                <a:latin typeface="Myriad Pro" pitchFamily="34" charset="0"/>
              </a:rPr>
              <a:t>Peer-to-peer </a:t>
            </a:r>
            <a:r>
              <a:rPr lang="en-US" sz="1800" dirty="0" smtClean="0">
                <a:solidFill>
                  <a:srgbClr val="006600"/>
                </a:solidFill>
                <a:latin typeface="Myriad Pro" pitchFamily="34" charset="0"/>
              </a:rPr>
              <a:t>training; farmer field schools</a:t>
            </a:r>
            <a:endParaRPr lang="en-US" sz="1800" dirty="0">
              <a:solidFill>
                <a:srgbClr val="006600"/>
              </a:solidFill>
              <a:latin typeface="Myriad Pro" pitchFamily="34" charset="0"/>
            </a:endParaRPr>
          </a:p>
          <a:p>
            <a:pPr marL="990600" lvl="1" indent="-533400" eaLnBrk="1" hangingPunct="1">
              <a:lnSpc>
                <a:spcPct val="120000"/>
              </a:lnSpc>
            </a:pPr>
            <a:r>
              <a:rPr lang="en-US" sz="1800" dirty="0" smtClean="0">
                <a:solidFill>
                  <a:srgbClr val="006600"/>
                </a:solidFill>
                <a:latin typeface="Myriad Pro" pitchFamily="34" charset="0"/>
              </a:rPr>
              <a:t>Public/private partnerships</a:t>
            </a:r>
          </a:p>
          <a:p>
            <a:pPr marL="990600" lvl="1" indent="-533400" eaLnBrk="1" hangingPunct="1">
              <a:lnSpc>
                <a:spcPct val="120000"/>
              </a:lnSpc>
              <a:buFontTx/>
              <a:buNone/>
            </a:pPr>
            <a:endParaRPr lang="en-US" sz="1000" dirty="0" smtClean="0">
              <a:latin typeface="Myriad Pro" pitchFamily="34" charset="0"/>
            </a:endParaRPr>
          </a:p>
          <a:p>
            <a:pPr marL="609600" indent="-609600" eaLnBrk="1" hangingPunct="1">
              <a:lnSpc>
                <a:spcPct val="120000"/>
              </a:lnSpc>
              <a:buFontTx/>
              <a:buNone/>
            </a:pPr>
            <a:r>
              <a:rPr lang="en-US" sz="2000" b="1" dirty="0">
                <a:solidFill>
                  <a:srgbClr val="773300"/>
                </a:solidFill>
                <a:latin typeface="Myriad Pro" pitchFamily="34" charset="0"/>
              </a:rPr>
              <a:t>2</a:t>
            </a:r>
            <a:r>
              <a:rPr lang="en-US" sz="2000" b="1" dirty="0" smtClean="0">
                <a:solidFill>
                  <a:srgbClr val="773300"/>
                </a:solidFill>
                <a:latin typeface="Myriad Pro" pitchFamily="34" charset="0"/>
              </a:rPr>
              <a:t>.     Developing communities of practice</a:t>
            </a:r>
          </a:p>
          <a:p>
            <a:pPr marL="990600" lvl="1" indent="-533400" eaLnBrk="1" hangingPunct="1">
              <a:lnSpc>
                <a:spcPct val="120000"/>
              </a:lnSpc>
            </a:pPr>
            <a:r>
              <a:rPr lang="en-US" sz="1800" dirty="0" smtClean="0">
                <a:solidFill>
                  <a:srgbClr val="006600"/>
                </a:solidFill>
                <a:latin typeface="Myriad Pro" pitchFamily="34" charset="0"/>
              </a:rPr>
              <a:t>Bridging across localities</a:t>
            </a:r>
          </a:p>
          <a:p>
            <a:pPr marL="990600" lvl="1" indent="-533400" eaLnBrk="1" hangingPunct="1">
              <a:lnSpc>
                <a:spcPct val="120000"/>
              </a:lnSpc>
            </a:pPr>
            <a:r>
              <a:rPr lang="en-US" sz="1800" dirty="0" smtClean="0">
                <a:solidFill>
                  <a:srgbClr val="006600"/>
                </a:solidFill>
                <a:latin typeface="Myriad Pro" pitchFamily="34" charset="0"/>
              </a:rPr>
              <a:t>Connecting local with regional and national partners</a:t>
            </a:r>
          </a:p>
          <a:p>
            <a:pPr marL="990600" lvl="1" indent="-533400" eaLnBrk="1" hangingPunct="1">
              <a:lnSpc>
                <a:spcPct val="120000"/>
              </a:lnSpc>
            </a:pPr>
            <a:r>
              <a:rPr lang="en-US" sz="1800" dirty="0" smtClean="0">
                <a:solidFill>
                  <a:srgbClr val="006600"/>
                </a:solidFill>
                <a:latin typeface="Myriad Pro" pitchFamily="34" charset="0"/>
              </a:rPr>
              <a:t>Creating spaces for innovation</a:t>
            </a:r>
            <a:endParaRPr lang="en-US" sz="1800" dirty="0">
              <a:solidFill>
                <a:srgbClr val="006600"/>
              </a:solidFill>
              <a:latin typeface="Myriad Pro" pitchFamily="34" charset="0"/>
            </a:endParaRPr>
          </a:p>
          <a:p>
            <a:pPr marL="990600" lvl="1" indent="-533400" eaLnBrk="1" hangingPunct="1">
              <a:lnSpc>
                <a:spcPct val="120000"/>
              </a:lnSpc>
            </a:pPr>
            <a:endParaRPr lang="en-US" sz="1000" dirty="0">
              <a:latin typeface="Myriad Pro" pitchFamily="34" charset="0"/>
            </a:endParaRPr>
          </a:p>
          <a:p>
            <a:pPr marL="609600" indent="-609600">
              <a:lnSpc>
                <a:spcPct val="120000"/>
              </a:lnSpc>
              <a:buNone/>
            </a:pPr>
            <a:r>
              <a:rPr lang="en-US" sz="2000" b="1" dirty="0" smtClean="0">
                <a:solidFill>
                  <a:srgbClr val="773300"/>
                </a:solidFill>
                <a:latin typeface="Myriad Pro" pitchFamily="34" charset="0"/>
              </a:rPr>
              <a:t>3.    Negotiating </a:t>
            </a:r>
            <a:r>
              <a:rPr lang="en-US" sz="2000" b="1" dirty="0">
                <a:solidFill>
                  <a:srgbClr val="773300"/>
                </a:solidFill>
                <a:latin typeface="Myriad Pro" pitchFamily="34" charset="0"/>
              </a:rPr>
              <a:t>new roles and skills for facilitators and learners</a:t>
            </a:r>
          </a:p>
          <a:p>
            <a:pPr marL="990600" lvl="1" indent="-533400">
              <a:lnSpc>
                <a:spcPct val="120000"/>
              </a:lnSpc>
            </a:pPr>
            <a:r>
              <a:rPr lang="en-US" sz="1800" dirty="0">
                <a:solidFill>
                  <a:srgbClr val="006600"/>
                </a:solidFill>
                <a:latin typeface="Myriad Pro" pitchFamily="34" charset="0"/>
              </a:rPr>
              <a:t>Local leadership development</a:t>
            </a:r>
          </a:p>
          <a:p>
            <a:pPr marL="990600" lvl="1" indent="-533400">
              <a:lnSpc>
                <a:spcPct val="120000"/>
              </a:lnSpc>
            </a:pPr>
            <a:r>
              <a:rPr lang="en-US" sz="1800" dirty="0">
                <a:solidFill>
                  <a:srgbClr val="006600"/>
                </a:solidFill>
                <a:latin typeface="Myriad Pro" pitchFamily="34" charset="0"/>
              </a:rPr>
              <a:t>Support and sustain new brokerage roles</a:t>
            </a:r>
          </a:p>
          <a:p>
            <a:pPr marL="990600" lvl="1" indent="-533400">
              <a:lnSpc>
                <a:spcPct val="120000"/>
              </a:lnSpc>
            </a:pPr>
            <a:r>
              <a:rPr lang="en-US" sz="1800" dirty="0">
                <a:solidFill>
                  <a:srgbClr val="006600"/>
                </a:solidFill>
                <a:latin typeface="Myriad Pro" pitchFamily="34" charset="0"/>
              </a:rPr>
              <a:t>An enabling national policy environment</a:t>
            </a:r>
          </a:p>
          <a:p>
            <a:pPr marL="990600" lvl="1" indent="-533400">
              <a:lnSpc>
                <a:spcPct val="120000"/>
              </a:lnSpc>
            </a:pPr>
            <a:endParaRPr lang="en-US" sz="1000" dirty="0">
              <a:latin typeface="Myriad Pro" pitchFamily="34" charset="0"/>
            </a:endParaRPr>
          </a:p>
          <a:p>
            <a:pPr marL="990600" lvl="1" indent="-533400" eaLnBrk="1" hangingPunct="1">
              <a:lnSpc>
                <a:spcPct val="120000"/>
              </a:lnSpc>
            </a:pPr>
            <a:endParaRPr lang="en-US" sz="1800" dirty="0" smtClean="0">
              <a:latin typeface="Myriad Pro" pitchFamily="34" charset="0"/>
            </a:endParaRPr>
          </a:p>
        </p:txBody>
      </p:sp>
      <p:grpSp>
        <p:nvGrpSpPr>
          <p:cNvPr id="11" name="Group 10"/>
          <p:cNvGrpSpPr/>
          <p:nvPr/>
        </p:nvGrpSpPr>
        <p:grpSpPr>
          <a:xfrm>
            <a:off x="6858000" y="5763766"/>
            <a:ext cx="2163477" cy="1018034"/>
            <a:chOff x="6810828" y="5687566"/>
            <a:chExt cx="2163477" cy="1018034"/>
          </a:xfrm>
        </p:grpSpPr>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29600" y="5687566"/>
              <a:ext cx="672813" cy="789434"/>
            </a:xfrm>
            <a:prstGeom prst="rect">
              <a:avLst/>
            </a:prstGeom>
          </p:spPr>
        </p:pic>
        <p:sp>
          <p:nvSpPr>
            <p:cNvPr id="13" name="TextBox 12"/>
            <p:cNvSpPr txBox="1"/>
            <p:nvPr/>
          </p:nvSpPr>
          <p:spPr>
            <a:xfrm>
              <a:off x="6810828" y="6428601"/>
              <a:ext cx="2163477" cy="276999"/>
            </a:xfrm>
            <a:prstGeom prst="rect">
              <a:avLst/>
            </a:prstGeom>
            <a:noFill/>
          </p:spPr>
          <p:txBody>
            <a:bodyPr wrap="none" rtlCol="0">
              <a:spAutoFit/>
            </a:bodyPr>
            <a:lstStyle/>
            <a:p>
              <a:r>
                <a:rPr lang="en-US" sz="1200" dirty="0" smtClean="0">
                  <a:solidFill>
                    <a:srgbClr val="773300"/>
                  </a:solidFill>
                </a:rPr>
                <a:t>OIRED/Virginia Tech  -  SANREM</a:t>
              </a:r>
              <a:endParaRPr lang="en-US" sz="1200" dirty="0">
                <a:solidFill>
                  <a:srgbClr val="773300"/>
                </a:solidFill>
              </a:endParaRPr>
            </a:p>
          </p:txBody>
        </p:sp>
      </p:grpSp>
    </p:spTree>
    <p:extLst>
      <p:ext uri="{BB962C8B-B14F-4D97-AF65-F5344CB8AC3E}">
        <p14:creationId xmlns:p14="http://schemas.microsoft.com/office/powerpoint/2010/main" val="5104137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2050" name="Rectangle 2"/>
          <p:cNvSpPr>
            <a:spLocks noGrp="1" noChangeArrowheads="1"/>
          </p:cNvSpPr>
          <p:nvPr>
            <p:ph type="title"/>
          </p:nvPr>
        </p:nvSpPr>
        <p:spPr>
          <a:xfrm>
            <a:off x="3124200" y="419100"/>
            <a:ext cx="2895600" cy="1143000"/>
          </a:xfrm>
        </p:spPr>
        <p:txBody>
          <a:bodyPr>
            <a:normAutofit/>
          </a:bodyPr>
          <a:lstStyle/>
          <a:p>
            <a:pPr eaLnBrk="1" hangingPunct="1"/>
            <a:r>
              <a:rPr lang="en-US" sz="3600" b="1" dirty="0" smtClean="0">
                <a:solidFill>
                  <a:srgbClr val="006600"/>
                </a:solidFill>
                <a:latin typeface="Myriad Pro" pitchFamily="34" charset="0"/>
              </a:rPr>
              <a:t>Outline</a:t>
            </a:r>
            <a:endParaRPr lang="en-US" sz="3600" b="1" dirty="0" smtClean="0">
              <a:solidFill>
                <a:srgbClr val="003300"/>
              </a:solidFill>
              <a:latin typeface="Myriad Pro" pitchFamily="34" charset="0"/>
            </a:endParaRPr>
          </a:p>
        </p:txBody>
      </p:sp>
      <p:sp>
        <p:nvSpPr>
          <p:cNvPr id="2051" name="Rectangle 3"/>
          <p:cNvSpPr>
            <a:spLocks noGrp="1" noChangeArrowheads="1"/>
          </p:cNvSpPr>
          <p:nvPr>
            <p:ph type="body" idx="1"/>
          </p:nvPr>
        </p:nvSpPr>
        <p:spPr>
          <a:xfrm>
            <a:off x="1028700" y="1562100"/>
            <a:ext cx="7086600" cy="4349869"/>
          </a:xfrm>
        </p:spPr>
        <p:txBody>
          <a:bodyPr>
            <a:noAutofit/>
          </a:bodyPr>
          <a:lstStyle/>
          <a:p>
            <a:pPr marL="381000" indent="-381000" eaLnBrk="1" hangingPunct="1">
              <a:lnSpc>
                <a:spcPct val="160000"/>
              </a:lnSpc>
              <a:spcBef>
                <a:spcPts val="1200"/>
              </a:spcBef>
              <a:spcAft>
                <a:spcPts val="1200"/>
              </a:spcAft>
              <a:buFontTx/>
              <a:buNone/>
            </a:pPr>
            <a:r>
              <a:rPr lang="en-US" sz="2400" b="1" dirty="0" smtClean="0">
                <a:solidFill>
                  <a:srgbClr val="773300"/>
                </a:solidFill>
                <a:latin typeface="Myriad Pro" pitchFamily="34" charset="0"/>
              </a:rPr>
              <a:t>Background/context</a:t>
            </a:r>
          </a:p>
          <a:p>
            <a:pPr marL="381000" indent="-381000" eaLnBrk="1" hangingPunct="1">
              <a:lnSpc>
                <a:spcPct val="160000"/>
              </a:lnSpc>
              <a:spcBef>
                <a:spcPts val="1200"/>
              </a:spcBef>
              <a:spcAft>
                <a:spcPts val="1200"/>
              </a:spcAft>
              <a:buFontTx/>
              <a:buNone/>
            </a:pPr>
            <a:r>
              <a:rPr lang="en-US" sz="2400" b="1" dirty="0" smtClean="0">
                <a:solidFill>
                  <a:srgbClr val="773300"/>
                </a:solidFill>
                <a:latin typeface="Myriad Pro" pitchFamily="34" charset="0"/>
              </a:rPr>
              <a:t>Accomplishments to date</a:t>
            </a:r>
          </a:p>
          <a:p>
            <a:pPr marL="381000" indent="-381000" eaLnBrk="1" hangingPunct="1">
              <a:lnSpc>
                <a:spcPct val="160000"/>
              </a:lnSpc>
              <a:spcBef>
                <a:spcPts val="1200"/>
              </a:spcBef>
              <a:spcAft>
                <a:spcPts val="1200"/>
              </a:spcAft>
              <a:buFontTx/>
              <a:buNone/>
            </a:pPr>
            <a:r>
              <a:rPr lang="en-US" sz="2400" b="1" dirty="0" smtClean="0">
                <a:solidFill>
                  <a:srgbClr val="773300"/>
                </a:solidFill>
                <a:latin typeface="Myriad Pro" pitchFamily="34" charset="0"/>
              </a:rPr>
              <a:t>Future challenges</a:t>
            </a:r>
          </a:p>
          <a:p>
            <a:pPr marL="381000" indent="-381000" eaLnBrk="1" hangingPunct="1">
              <a:lnSpc>
                <a:spcPct val="160000"/>
              </a:lnSpc>
              <a:spcBef>
                <a:spcPts val="1200"/>
              </a:spcBef>
              <a:spcAft>
                <a:spcPts val="1200"/>
              </a:spcAft>
              <a:buFontTx/>
              <a:buNone/>
            </a:pPr>
            <a:r>
              <a:rPr lang="en-US" sz="2400" b="1" dirty="0" smtClean="0">
                <a:solidFill>
                  <a:srgbClr val="773300"/>
                </a:solidFill>
                <a:latin typeface="Myriad Pro" pitchFamily="34" charset="0"/>
              </a:rPr>
              <a:t>Lessons from university self-assessments</a:t>
            </a:r>
          </a:p>
          <a:p>
            <a:pPr marL="381000" indent="-381000" eaLnBrk="1" hangingPunct="1">
              <a:lnSpc>
                <a:spcPct val="160000"/>
              </a:lnSpc>
              <a:spcBef>
                <a:spcPts val="1200"/>
              </a:spcBef>
              <a:spcAft>
                <a:spcPts val="1200"/>
              </a:spcAft>
              <a:buFontTx/>
              <a:buNone/>
            </a:pPr>
            <a:r>
              <a:rPr lang="en-US" sz="2400" b="1" dirty="0" smtClean="0">
                <a:solidFill>
                  <a:srgbClr val="773300"/>
                </a:solidFill>
                <a:latin typeface="Myriad Pro" pitchFamily="34" charset="0"/>
              </a:rPr>
              <a:t>Innovations in education and training</a:t>
            </a:r>
          </a:p>
          <a:p>
            <a:pPr marL="381000" indent="-381000" eaLnBrk="1" hangingPunct="1">
              <a:lnSpc>
                <a:spcPct val="160000"/>
              </a:lnSpc>
              <a:spcBef>
                <a:spcPts val="1200"/>
              </a:spcBef>
              <a:spcAft>
                <a:spcPts val="1200"/>
              </a:spcAft>
              <a:buFontTx/>
              <a:buNone/>
            </a:pPr>
            <a:endParaRPr lang="en-US" sz="2400" dirty="0" smtClean="0">
              <a:latin typeface="Myriad Pro" pitchFamily="34" charset="0"/>
            </a:endParaRPr>
          </a:p>
        </p:txBody>
      </p:sp>
      <p:grpSp>
        <p:nvGrpSpPr>
          <p:cNvPr id="12" name="Group 11"/>
          <p:cNvGrpSpPr/>
          <p:nvPr/>
        </p:nvGrpSpPr>
        <p:grpSpPr>
          <a:xfrm>
            <a:off x="6858000" y="5715000"/>
            <a:ext cx="2163477" cy="1018034"/>
            <a:chOff x="6810828" y="5687566"/>
            <a:chExt cx="2163477" cy="1018034"/>
          </a:xfrm>
        </p:grpSpPr>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29600" y="5687566"/>
              <a:ext cx="672813" cy="789434"/>
            </a:xfrm>
            <a:prstGeom prst="rect">
              <a:avLst/>
            </a:prstGeom>
          </p:spPr>
        </p:pic>
        <p:sp>
          <p:nvSpPr>
            <p:cNvPr id="14" name="TextBox 13"/>
            <p:cNvSpPr txBox="1"/>
            <p:nvPr/>
          </p:nvSpPr>
          <p:spPr>
            <a:xfrm>
              <a:off x="6810828" y="6428601"/>
              <a:ext cx="2163477" cy="276999"/>
            </a:xfrm>
            <a:prstGeom prst="rect">
              <a:avLst/>
            </a:prstGeom>
            <a:noFill/>
          </p:spPr>
          <p:txBody>
            <a:bodyPr wrap="none" rtlCol="0">
              <a:spAutoFit/>
            </a:bodyPr>
            <a:lstStyle/>
            <a:p>
              <a:r>
                <a:rPr lang="en-US" sz="1200" dirty="0" smtClean="0">
                  <a:solidFill>
                    <a:srgbClr val="773300"/>
                  </a:solidFill>
                </a:rPr>
                <a:t>OIRED/Virginia Tech  -  SANREM</a:t>
              </a:r>
              <a:endParaRPr lang="en-US" sz="1200" dirty="0">
                <a:solidFill>
                  <a:srgbClr val="773300"/>
                </a:solidFill>
              </a:endParaRPr>
            </a:p>
          </p:txBody>
        </p:sp>
      </p:grpSp>
    </p:spTree>
    <p:extLst>
      <p:ext uri="{BB962C8B-B14F-4D97-AF65-F5344CB8AC3E}">
        <p14:creationId xmlns:p14="http://schemas.microsoft.com/office/powerpoint/2010/main" val="39898070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2" name="Title 1"/>
          <p:cNvSpPr>
            <a:spLocks noGrp="1"/>
          </p:cNvSpPr>
          <p:nvPr>
            <p:ph type="title"/>
          </p:nvPr>
        </p:nvSpPr>
        <p:spPr>
          <a:xfrm>
            <a:off x="685800" y="356878"/>
            <a:ext cx="7772400" cy="731838"/>
          </a:xfrm>
        </p:spPr>
        <p:txBody>
          <a:bodyPr>
            <a:normAutofit fontScale="90000"/>
          </a:bodyPr>
          <a:lstStyle/>
          <a:p>
            <a:r>
              <a:rPr lang="en-US" b="1" dirty="0" smtClean="0">
                <a:solidFill>
                  <a:srgbClr val="006600"/>
                </a:solidFill>
              </a:rPr>
              <a:t>Innovation Brokers</a:t>
            </a:r>
            <a:endParaRPr lang="en-US" b="1" dirty="0">
              <a:solidFill>
                <a:srgbClr val="006600"/>
              </a:solidFill>
            </a:endParaRPr>
          </a:p>
        </p:txBody>
      </p:sp>
      <p:sp>
        <p:nvSpPr>
          <p:cNvPr id="3" name="Content Placeholder 2"/>
          <p:cNvSpPr>
            <a:spLocks noGrp="1"/>
          </p:cNvSpPr>
          <p:nvPr>
            <p:ph idx="1"/>
          </p:nvPr>
        </p:nvSpPr>
        <p:spPr>
          <a:xfrm>
            <a:off x="685800" y="1499878"/>
            <a:ext cx="7696200" cy="4525963"/>
          </a:xfrm>
        </p:spPr>
        <p:txBody>
          <a:bodyPr>
            <a:normAutofit/>
          </a:bodyPr>
          <a:lstStyle/>
          <a:p>
            <a:pPr marL="0" indent="0">
              <a:spcAft>
                <a:spcPts val="600"/>
              </a:spcAft>
              <a:buNone/>
            </a:pPr>
            <a:r>
              <a:rPr lang="en-US" sz="2800" dirty="0">
                <a:solidFill>
                  <a:srgbClr val="773300"/>
                </a:solidFill>
              </a:rPr>
              <a:t>Main Functions of Innovation </a:t>
            </a:r>
            <a:r>
              <a:rPr lang="en-US" sz="2800" dirty="0" smtClean="0">
                <a:solidFill>
                  <a:srgbClr val="773300"/>
                </a:solidFill>
              </a:rPr>
              <a:t>Brokers:</a:t>
            </a:r>
          </a:p>
          <a:p>
            <a:pPr lvl="1">
              <a:buFont typeface="Arial" panose="020B0604020202020204" pitchFamily="34" charset="0"/>
              <a:buChar char="•"/>
            </a:pPr>
            <a:r>
              <a:rPr lang="en-US" sz="2400" dirty="0" smtClean="0">
                <a:solidFill>
                  <a:srgbClr val="006600"/>
                </a:solidFill>
              </a:rPr>
              <a:t>Analyzing the context and articulating demand</a:t>
            </a:r>
          </a:p>
          <a:p>
            <a:pPr lvl="1">
              <a:buFont typeface="Arial" panose="020B0604020202020204" pitchFamily="34" charset="0"/>
              <a:buChar char="•"/>
            </a:pPr>
            <a:r>
              <a:rPr lang="en-US" sz="2400" dirty="0" smtClean="0">
                <a:solidFill>
                  <a:srgbClr val="006600"/>
                </a:solidFill>
              </a:rPr>
              <a:t>Bringing together stakeholders into networks</a:t>
            </a:r>
          </a:p>
          <a:p>
            <a:pPr lvl="1">
              <a:buFont typeface="Arial" panose="020B0604020202020204" pitchFamily="34" charset="0"/>
              <a:buChar char="•"/>
            </a:pPr>
            <a:r>
              <a:rPr lang="en-US" sz="2400" dirty="0" smtClean="0">
                <a:solidFill>
                  <a:srgbClr val="006600"/>
                </a:solidFill>
              </a:rPr>
              <a:t>Facilitating interaction for innovation</a:t>
            </a:r>
          </a:p>
          <a:p>
            <a:pPr marL="0" indent="0">
              <a:buNone/>
            </a:pPr>
            <a:endParaRPr lang="en-US" sz="2800" dirty="0" smtClean="0"/>
          </a:p>
          <a:p>
            <a:pPr marL="0" indent="0">
              <a:buNone/>
            </a:pPr>
            <a:r>
              <a:rPr lang="en-US" sz="2800" dirty="0" smtClean="0">
                <a:solidFill>
                  <a:srgbClr val="773300"/>
                </a:solidFill>
              </a:rPr>
              <a:t>Challenges include:</a:t>
            </a:r>
          </a:p>
          <a:p>
            <a:pPr lvl="1">
              <a:buFont typeface="Arial" panose="020B0604020202020204" pitchFamily="34" charset="0"/>
              <a:buChar char="•"/>
            </a:pPr>
            <a:r>
              <a:rPr lang="en-US" sz="2400" dirty="0" smtClean="0">
                <a:solidFill>
                  <a:srgbClr val="006600"/>
                </a:solidFill>
              </a:rPr>
              <a:t>Formal education still reinforces top-down approaches  </a:t>
            </a:r>
          </a:p>
          <a:p>
            <a:pPr lvl="1">
              <a:buFont typeface="Arial" panose="020B0604020202020204" pitchFamily="34" charset="0"/>
              <a:buChar char="•"/>
            </a:pPr>
            <a:r>
              <a:rPr lang="en-US" sz="2400" dirty="0" smtClean="0">
                <a:solidFill>
                  <a:srgbClr val="006600"/>
                </a:solidFill>
              </a:rPr>
              <a:t>Acquiring and maintaining funding</a:t>
            </a:r>
          </a:p>
          <a:p>
            <a:pPr lvl="1">
              <a:buFont typeface="Arial" panose="020B0604020202020204" pitchFamily="34" charset="0"/>
              <a:buChar char="•"/>
            </a:pPr>
            <a:r>
              <a:rPr lang="en-US" sz="2400" dirty="0">
                <a:solidFill>
                  <a:srgbClr val="006600"/>
                </a:solidFill>
              </a:rPr>
              <a:t>Maintaining </a:t>
            </a:r>
            <a:r>
              <a:rPr lang="en-US" sz="2400" dirty="0" smtClean="0">
                <a:solidFill>
                  <a:srgbClr val="006600"/>
                </a:solidFill>
              </a:rPr>
              <a:t>neutrality</a:t>
            </a:r>
            <a:endParaRPr lang="en-US" sz="2400" dirty="0">
              <a:solidFill>
                <a:srgbClr val="006600"/>
              </a:solidFill>
            </a:endParaRPr>
          </a:p>
        </p:txBody>
      </p:sp>
      <p:grpSp>
        <p:nvGrpSpPr>
          <p:cNvPr id="8" name="Group 7"/>
          <p:cNvGrpSpPr/>
          <p:nvPr/>
        </p:nvGrpSpPr>
        <p:grpSpPr>
          <a:xfrm>
            <a:off x="6858000" y="5763766"/>
            <a:ext cx="2163477" cy="1018034"/>
            <a:chOff x="6810828" y="5687566"/>
            <a:chExt cx="2163477" cy="1018034"/>
          </a:xfrm>
        </p:grpSpPr>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29600" y="5687566"/>
              <a:ext cx="672813" cy="789434"/>
            </a:xfrm>
            <a:prstGeom prst="rect">
              <a:avLst/>
            </a:prstGeom>
          </p:spPr>
        </p:pic>
        <p:sp>
          <p:nvSpPr>
            <p:cNvPr id="10" name="TextBox 9"/>
            <p:cNvSpPr txBox="1"/>
            <p:nvPr/>
          </p:nvSpPr>
          <p:spPr>
            <a:xfrm>
              <a:off x="6810828" y="6428601"/>
              <a:ext cx="2163477" cy="276999"/>
            </a:xfrm>
            <a:prstGeom prst="rect">
              <a:avLst/>
            </a:prstGeom>
            <a:noFill/>
          </p:spPr>
          <p:txBody>
            <a:bodyPr wrap="none" rtlCol="0">
              <a:spAutoFit/>
            </a:bodyPr>
            <a:lstStyle/>
            <a:p>
              <a:r>
                <a:rPr lang="en-US" sz="1200" dirty="0" smtClean="0">
                  <a:solidFill>
                    <a:srgbClr val="773300"/>
                  </a:solidFill>
                </a:rPr>
                <a:t>OIRED/Virginia Tech  -  SANREM</a:t>
              </a:r>
              <a:endParaRPr lang="en-US" sz="1200" dirty="0">
                <a:solidFill>
                  <a:srgbClr val="773300"/>
                </a:solidFill>
              </a:endParaRPr>
            </a:p>
          </p:txBody>
        </p:sp>
      </p:grpSp>
    </p:spTree>
    <p:extLst>
      <p:ext uri="{BB962C8B-B14F-4D97-AF65-F5344CB8AC3E}">
        <p14:creationId xmlns:p14="http://schemas.microsoft.com/office/powerpoint/2010/main" val="34683278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7" name="Title 6"/>
          <p:cNvSpPr>
            <a:spLocks noGrp="1"/>
          </p:cNvSpPr>
          <p:nvPr>
            <p:ph type="title"/>
          </p:nvPr>
        </p:nvSpPr>
        <p:spPr>
          <a:xfrm>
            <a:off x="457200" y="127567"/>
            <a:ext cx="8229600" cy="1143000"/>
          </a:xfrm>
        </p:spPr>
        <p:txBody>
          <a:bodyPr>
            <a:normAutofit/>
          </a:bodyPr>
          <a:lstStyle/>
          <a:p>
            <a:r>
              <a:rPr lang="en-US" sz="3600" b="1" dirty="0" smtClean="0">
                <a:solidFill>
                  <a:srgbClr val="006600"/>
                </a:solidFill>
                <a:latin typeface="Myriad Pro" pitchFamily="34" charset="0"/>
              </a:rPr>
              <a:t>21</a:t>
            </a:r>
            <a:r>
              <a:rPr lang="en-US" sz="3600" b="1" baseline="30000" dirty="0" smtClean="0">
                <a:solidFill>
                  <a:srgbClr val="006600"/>
                </a:solidFill>
                <a:latin typeface="Myriad Pro" pitchFamily="34" charset="0"/>
              </a:rPr>
              <a:t>st</a:t>
            </a:r>
            <a:r>
              <a:rPr lang="en-US" sz="3600" b="1" dirty="0" smtClean="0">
                <a:solidFill>
                  <a:srgbClr val="006600"/>
                </a:solidFill>
                <a:latin typeface="Myriad Pro" pitchFamily="34" charset="0"/>
              </a:rPr>
              <a:t> Century Land Grant Legacy</a:t>
            </a:r>
            <a:endParaRPr lang="en-US" sz="3600" b="1" dirty="0">
              <a:solidFill>
                <a:srgbClr val="006600"/>
              </a:solidFill>
              <a:latin typeface="Myriad Pro" pitchFamily="34" charset="0"/>
            </a:endParaRPr>
          </a:p>
        </p:txBody>
      </p:sp>
      <p:sp>
        <p:nvSpPr>
          <p:cNvPr id="8" name="Content Placeholder 7"/>
          <p:cNvSpPr>
            <a:spLocks noGrp="1"/>
          </p:cNvSpPr>
          <p:nvPr>
            <p:ph sz="quarter" idx="1"/>
          </p:nvPr>
        </p:nvSpPr>
        <p:spPr>
          <a:xfrm>
            <a:off x="411480" y="1325562"/>
            <a:ext cx="8503920" cy="5151438"/>
          </a:xfrm>
        </p:spPr>
        <p:txBody>
          <a:bodyPr>
            <a:noAutofit/>
          </a:bodyPr>
          <a:lstStyle/>
          <a:p>
            <a:pPr>
              <a:lnSpc>
                <a:spcPct val="120000"/>
              </a:lnSpc>
              <a:spcBef>
                <a:spcPts val="0"/>
              </a:spcBef>
              <a:spcAft>
                <a:spcPts val="1200"/>
              </a:spcAft>
            </a:pPr>
            <a:r>
              <a:rPr lang="en-US" sz="2000" dirty="0" smtClean="0">
                <a:solidFill>
                  <a:srgbClr val="773300"/>
                </a:solidFill>
                <a:latin typeface="Myriad Pro" pitchFamily="34" charset="0"/>
              </a:rPr>
              <a:t>Leaves behind:</a:t>
            </a:r>
          </a:p>
          <a:p>
            <a:pPr lvl="1">
              <a:lnSpc>
                <a:spcPct val="120000"/>
              </a:lnSpc>
              <a:spcBef>
                <a:spcPts val="0"/>
              </a:spcBef>
              <a:spcAft>
                <a:spcPts val="1200"/>
              </a:spcAft>
            </a:pPr>
            <a:r>
              <a:rPr lang="en-US" sz="2000" dirty="0" smtClean="0">
                <a:solidFill>
                  <a:srgbClr val="006600"/>
                </a:solidFill>
                <a:latin typeface="Myriad Pro" pitchFamily="34" charset="0"/>
              </a:rPr>
              <a:t>Intellectual leadership in transdisciplinary negotiation</a:t>
            </a:r>
          </a:p>
          <a:p>
            <a:pPr lvl="1">
              <a:lnSpc>
                <a:spcPct val="120000"/>
              </a:lnSpc>
              <a:spcBef>
                <a:spcPts val="0"/>
              </a:spcBef>
              <a:spcAft>
                <a:spcPts val="1200"/>
              </a:spcAft>
            </a:pPr>
            <a:r>
              <a:rPr lang="en-US" sz="2000" dirty="0" smtClean="0">
                <a:solidFill>
                  <a:srgbClr val="006600"/>
                </a:solidFill>
                <a:latin typeface="Myriad Pro" pitchFamily="34" charset="0"/>
              </a:rPr>
              <a:t>Strategic and creative partnerships involving all stakeholders</a:t>
            </a:r>
          </a:p>
          <a:p>
            <a:pPr lvl="1">
              <a:lnSpc>
                <a:spcPct val="120000"/>
              </a:lnSpc>
              <a:spcBef>
                <a:spcPts val="0"/>
              </a:spcBef>
              <a:spcAft>
                <a:spcPts val="2400"/>
              </a:spcAft>
            </a:pPr>
            <a:r>
              <a:rPr lang="en-US" sz="2000" dirty="0" smtClean="0">
                <a:solidFill>
                  <a:srgbClr val="006600"/>
                </a:solidFill>
                <a:latin typeface="Myriad Pro" pitchFamily="34" charset="0"/>
              </a:rPr>
              <a:t>An engaged next generation of agricultural leaders</a:t>
            </a:r>
          </a:p>
          <a:p>
            <a:pPr>
              <a:lnSpc>
                <a:spcPct val="120000"/>
              </a:lnSpc>
              <a:spcBef>
                <a:spcPts val="0"/>
              </a:spcBef>
              <a:spcAft>
                <a:spcPts val="1200"/>
              </a:spcAft>
            </a:pPr>
            <a:r>
              <a:rPr lang="en-US" sz="2000" dirty="0" smtClean="0">
                <a:solidFill>
                  <a:srgbClr val="773300"/>
                </a:solidFill>
                <a:latin typeface="Myriad Pro" pitchFamily="34" charset="0"/>
              </a:rPr>
              <a:t>Integrates research/teaching/action into locally responsive institutions</a:t>
            </a:r>
          </a:p>
          <a:p>
            <a:pPr lvl="1">
              <a:lnSpc>
                <a:spcPct val="120000"/>
              </a:lnSpc>
              <a:spcBef>
                <a:spcPts val="0"/>
              </a:spcBef>
              <a:spcAft>
                <a:spcPts val="2400"/>
              </a:spcAft>
            </a:pPr>
            <a:r>
              <a:rPr lang="en-US" sz="2000" dirty="0" smtClean="0">
                <a:solidFill>
                  <a:srgbClr val="006600"/>
                </a:solidFill>
                <a:latin typeface="Myriad Pro" pitchFamily="34" charset="0"/>
              </a:rPr>
              <a:t>Existing models appear to be largely NGO-led</a:t>
            </a:r>
          </a:p>
          <a:p>
            <a:pPr>
              <a:lnSpc>
                <a:spcPct val="120000"/>
              </a:lnSpc>
              <a:spcBef>
                <a:spcPts val="0"/>
              </a:spcBef>
              <a:spcAft>
                <a:spcPts val="1200"/>
              </a:spcAft>
            </a:pPr>
            <a:r>
              <a:rPr lang="en-US" sz="2000" dirty="0" smtClean="0">
                <a:solidFill>
                  <a:srgbClr val="773300"/>
                </a:solidFill>
                <a:latin typeface="Myriad Pro" pitchFamily="34" charset="0"/>
              </a:rPr>
              <a:t>Maintains the role of the ‘honest broker’</a:t>
            </a:r>
          </a:p>
          <a:p>
            <a:pPr lvl="1">
              <a:lnSpc>
                <a:spcPct val="120000"/>
              </a:lnSpc>
              <a:spcBef>
                <a:spcPts val="0"/>
              </a:spcBef>
              <a:spcAft>
                <a:spcPts val="1200"/>
              </a:spcAft>
            </a:pPr>
            <a:r>
              <a:rPr lang="en-US" sz="2000" dirty="0" smtClean="0">
                <a:solidFill>
                  <a:srgbClr val="006600"/>
                </a:solidFill>
                <a:latin typeface="Myriad Pro" pitchFamily="34" charset="0"/>
              </a:rPr>
              <a:t>Educated negotiation</a:t>
            </a:r>
          </a:p>
          <a:p>
            <a:pPr lvl="1">
              <a:lnSpc>
                <a:spcPct val="120000"/>
              </a:lnSpc>
              <a:spcBef>
                <a:spcPts val="0"/>
              </a:spcBef>
              <a:spcAft>
                <a:spcPts val="1200"/>
              </a:spcAft>
            </a:pPr>
            <a:r>
              <a:rPr lang="en-US" sz="2000" dirty="0" smtClean="0">
                <a:solidFill>
                  <a:srgbClr val="006600"/>
                </a:solidFill>
                <a:latin typeface="Myriad Pro" pitchFamily="34" charset="0"/>
              </a:rPr>
              <a:t>Communicative competence of all partners is critical</a:t>
            </a:r>
            <a:endParaRPr lang="en-US" sz="2000" dirty="0">
              <a:solidFill>
                <a:srgbClr val="006600"/>
              </a:solidFill>
              <a:latin typeface="Myriad Pro" pitchFamily="34" charset="0"/>
            </a:endParaRPr>
          </a:p>
        </p:txBody>
      </p:sp>
      <p:grpSp>
        <p:nvGrpSpPr>
          <p:cNvPr id="9" name="Group 8"/>
          <p:cNvGrpSpPr/>
          <p:nvPr/>
        </p:nvGrpSpPr>
        <p:grpSpPr>
          <a:xfrm>
            <a:off x="6858000" y="5763766"/>
            <a:ext cx="2163477" cy="1018034"/>
            <a:chOff x="6810828" y="5687566"/>
            <a:chExt cx="2163477" cy="1018034"/>
          </a:xfrm>
        </p:grpSpPr>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29600" y="5687566"/>
              <a:ext cx="672813" cy="789434"/>
            </a:xfrm>
            <a:prstGeom prst="rect">
              <a:avLst/>
            </a:prstGeom>
          </p:spPr>
        </p:pic>
        <p:sp>
          <p:nvSpPr>
            <p:cNvPr id="14" name="TextBox 13"/>
            <p:cNvSpPr txBox="1"/>
            <p:nvPr/>
          </p:nvSpPr>
          <p:spPr>
            <a:xfrm>
              <a:off x="6810828" y="6428601"/>
              <a:ext cx="2163477" cy="276999"/>
            </a:xfrm>
            <a:prstGeom prst="rect">
              <a:avLst/>
            </a:prstGeom>
            <a:noFill/>
          </p:spPr>
          <p:txBody>
            <a:bodyPr wrap="none" rtlCol="0">
              <a:spAutoFit/>
            </a:bodyPr>
            <a:lstStyle/>
            <a:p>
              <a:r>
                <a:rPr lang="en-US" sz="1200" dirty="0" smtClean="0">
                  <a:solidFill>
                    <a:srgbClr val="773300"/>
                  </a:solidFill>
                </a:rPr>
                <a:t>OIRED/Virginia Tech  -  SANREM</a:t>
              </a:r>
              <a:endParaRPr lang="en-US" sz="1200" dirty="0">
                <a:solidFill>
                  <a:srgbClr val="773300"/>
                </a:solidFill>
              </a:endParaRPr>
            </a:p>
          </p:txBody>
        </p:sp>
      </p:grpSp>
    </p:spTree>
    <p:extLst>
      <p:ext uri="{BB962C8B-B14F-4D97-AF65-F5344CB8AC3E}">
        <p14:creationId xmlns:p14="http://schemas.microsoft.com/office/powerpoint/2010/main" val="5928448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2" name="TextBox 1"/>
          <p:cNvSpPr txBox="1"/>
          <p:nvPr/>
        </p:nvSpPr>
        <p:spPr>
          <a:xfrm>
            <a:off x="1534490" y="1676400"/>
            <a:ext cx="6058069" cy="3139321"/>
          </a:xfrm>
          <a:prstGeom prst="rect">
            <a:avLst/>
          </a:prstGeom>
          <a:noFill/>
        </p:spPr>
        <p:txBody>
          <a:bodyPr wrap="none" rtlCol="0">
            <a:spAutoFit/>
          </a:bodyPr>
          <a:lstStyle/>
          <a:p>
            <a:pPr algn="ctr">
              <a:lnSpc>
                <a:spcPct val="150000"/>
              </a:lnSpc>
            </a:pPr>
            <a:r>
              <a:rPr lang="en-US" sz="3600" dirty="0" smtClean="0">
                <a:solidFill>
                  <a:srgbClr val="117722"/>
                </a:solidFill>
                <a:latin typeface="Myriad Pro" pitchFamily="34" charset="0"/>
              </a:rPr>
              <a:t>Thank you for your attention.</a:t>
            </a:r>
          </a:p>
          <a:p>
            <a:pPr algn="ctr">
              <a:lnSpc>
                <a:spcPct val="150000"/>
              </a:lnSpc>
            </a:pPr>
            <a:endParaRPr lang="en-US" sz="3600" dirty="0" smtClean="0">
              <a:solidFill>
                <a:srgbClr val="117722"/>
              </a:solidFill>
              <a:latin typeface="Myriad Pro" pitchFamily="34" charset="0"/>
            </a:endParaRPr>
          </a:p>
          <a:p>
            <a:pPr algn="ctr">
              <a:lnSpc>
                <a:spcPct val="150000"/>
              </a:lnSpc>
            </a:pPr>
            <a:r>
              <a:rPr lang="en-US" sz="3600" dirty="0" smtClean="0">
                <a:solidFill>
                  <a:srgbClr val="117722"/>
                </a:solidFill>
                <a:latin typeface="Myriad Pro" pitchFamily="34" charset="0"/>
              </a:rPr>
              <a:t>Comments/questions</a:t>
            </a:r>
          </a:p>
          <a:p>
            <a:pPr algn="ctr"/>
            <a:r>
              <a:rPr lang="en-US" sz="3600" dirty="0" smtClean="0">
                <a:solidFill>
                  <a:srgbClr val="117722"/>
                </a:solidFill>
                <a:latin typeface="Myriad Pro" pitchFamily="34" charset="0"/>
              </a:rPr>
              <a:t>welcomed</a:t>
            </a:r>
            <a:endParaRPr lang="en-US" sz="3600" dirty="0">
              <a:solidFill>
                <a:srgbClr val="117722"/>
              </a:solidFill>
              <a:latin typeface="Myriad Pro" pitchFamily="34" charset="0"/>
            </a:endParaRPr>
          </a:p>
        </p:txBody>
      </p:sp>
    </p:spTree>
    <p:extLst>
      <p:ext uri="{BB962C8B-B14F-4D97-AF65-F5344CB8AC3E}">
        <p14:creationId xmlns:p14="http://schemas.microsoft.com/office/powerpoint/2010/main" val="6186123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2050" name="Rectangle 2"/>
          <p:cNvSpPr>
            <a:spLocks noGrp="1" noChangeArrowheads="1"/>
          </p:cNvSpPr>
          <p:nvPr>
            <p:ph type="title"/>
          </p:nvPr>
        </p:nvSpPr>
        <p:spPr>
          <a:xfrm>
            <a:off x="533400" y="381000"/>
            <a:ext cx="8077200" cy="1143000"/>
          </a:xfrm>
        </p:spPr>
        <p:txBody>
          <a:bodyPr>
            <a:normAutofit/>
          </a:bodyPr>
          <a:lstStyle/>
          <a:p>
            <a:pPr algn="l" eaLnBrk="1" hangingPunct="1"/>
            <a:r>
              <a:rPr lang="en-US" sz="3600" b="1" dirty="0" smtClean="0">
                <a:solidFill>
                  <a:srgbClr val="006600"/>
                </a:solidFill>
                <a:latin typeface="Myriad Pro" pitchFamily="34" charset="0"/>
              </a:rPr>
              <a:t>Title XII Legislation</a:t>
            </a:r>
            <a:endParaRPr lang="en-US" sz="3600" b="1" dirty="0" smtClean="0">
              <a:solidFill>
                <a:srgbClr val="003300"/>
              </a:solidFill>
              <a:latin typeface="Myriad Pro" pitchFamily="34" charset="0"/>
            </a:endParaRPr>
          </a:p>
        </p:txBody>
      </p:sp>
      <p:sp>
        <p:nvSpPr>
          <p:cNvPr id="2051" name="Rectangle 3"/>
          <p:cNvSpPr>
            <a:spLocks noGrp="1" noChangeArrowheads="1"/>
          </p:cNvSpPr>
          <p:nvPr>
            <p:ph type="body" idx="1"/>
          </p:nvPr>
        </p:nvSpPr>
        <p:spPr>
          <a:xfrm>
            <a:off x="685800" y="1981200"/>
            <a:ext cx="7772400" cy="3810000"/>
          </a:xfrm>
        </p:spPr>
        <p:txBody>
          <a:bodyPr>
            <a:normAutofit/>
          </a:bodyPr>
          <a:lstStyle/>
          <a:p>
            <a:pPr marL="381000" indent="-381000" eaLnBrk="1" hangingPunct="1">
              <a:buFontTx/>
              <a:buNone/>
            </a:pPr>
            <a:r>
              <a:rPr lang="en-US" sz="2400" b="1" dirty="0" smtClean="0">
                <a:solidFill>
                  <a:srgbClr val="773300"/>
                </a:solidFill>
                <a:latin typeface="Myriad Pro" pitchFamily="34" charset="0"/>
              </a:rPr>
              <a:t>Declaration of Policy-Sec. 296(a)</a:t>
            </a:r>
          </a:p>
          <a:p>
            <a:pPr marL="381000" indent="-381000" eaLnBrk="1" hangingPunct="1">
              <a:buFontTx/>
              <a:buNone/>
            </a:pPr>
            <a:endParaRPr lang="en-US" sz="2400" b="1" dirty="0" smtClean="0">
              <a:latin typeface="Myriad Pro" pitchFamily="34" charset="0"/>
            </a:endParaRPr>
          </a:p>
          <a:p>
            <a:pPr marL="381000" indent="-381000" eaLnBrk="1" hangingPunct="1">
              <a:buFontTx/>
              <a:buNone/>
            </a:pPr>
            <a:r>
              <a:rPr lang="en-US" sz="2400" dirty="0" smtClean="0">
                <a:solidFill>
                  <a:srgbClr val="006600"/>
                </a:solidFill>
                <a:latin typeface="Myriad Pro" pitchFamily="34" charset="0"/>
              </a:rPr>
              <a:t>(2) Improved </a:t>
            </a:r>
            <a:r>
              <a:rPr lang="en-US" sz="2400" b="1" dirty="0" smtClean="0">
                <a:solidFill>
                  <a:srgbClr val="006600"/>
                </a:solidFill>
                <a:latin typeface="Myriad Pro" pitchFamily="34" charset="0"/>
              </a:rPr>
              <a:t>human capacity</a:t>
            </a:r>
            <a:r>
              <a:rPr lang="en-US" sz="2400" dirty="0" smtClean="0">
                <a:solidFill>
                  <a:srgbClr val="006600"/>
                </a:solidFill>
                <a:latin typeface="Myriad Pro" pitchFamily="34" charset="0"/>
              </a:rPr>
              <a:t> and </a:t>
            </a:r>
            <a:r>
              <a:rPr lang="en-US" sz="2400" b="1" dirty="0" smtClean="0">
                <a:solidFill>
                  <a:srgbClr val="006600"/>
                </a:solidFill>
                <a:latin typeface="Myriad Pro" pitchFamily="34" charset="0"/>
              </a:rPr>
              <a:t>institutional resource development</a:t>
            </a:r>
            <a:r>
              <a:rPr lang="en-US" sz="2400" dirty="0" smtClean="0">
                <a:solidFill>
                  <a:srgbClr val="006600"/>
                </a:solidFill>
                <a:latin typeface="Myriad Pro" pitchFamily="34" charset="0"/>
              </a:rPr>
              <a:t> for the global application of agriculture and related environmental sciences.</a:t>
            </a:r>
          </a:p>
        </p:txBody>
      </p:sp>
      <p:grpSp>
        <p:nvGrpSpPr>
          <p:cNvPr id="9" name="Group 8"/>
          <p:cNvGrpSpPr/>
          <p:nvPr/>
        </p:nvGrpSpPr>
        <p:grpSpPr>
          <a:xfrm>
            <a:off x="6858000" y="5763766"/>
            <a:ext cx="2163477" cy="1018034"/>
            <a:chOff x="6810828" y="5687566"/>
            <a:chExt cx="2163477" cy="1018034"/>
          </a:xfrm>
        </p:grpSpPr>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29600" y="5687566"/>
              <a:ext cx="672813" cy="789434"/>
            </a:xfrm>
            <a:prstGeom prst="rect">
              <a:avLst/>
            </a:prstGeom>
          </p:spPr>
        </p:pic>
        <p:sp>
          <p:nvSpPr>
            <p:cNvPr id="11" name="TextBox 10"/>
            <p:cNvSpPr txBox="1"/>
            <p:nvPr/>
          </p:nvSpPr>
          <p:spPr>
            <a:xfrm>
              <a:off x="6810828" y="6428601"/>
              <a:ext cx="2163477" cy="276999"/>
            </a:xfrm>
            <a:prstGeom prst="rect">
              <a:avLst/>
            </a:prstGeom>
            <a:noFill/>
          </p:spPr>
          <p:txBody>
            <a:bodyPr wrap="none" rtlCol="0">
              <a:spAutoFit/>
            </a:bodyPr>
            <a:lstStyle/>
            <a:p>
              <a:r>
                <a:rPr lang="en-US" sz="1200" dirty="0" smtClean="0">
                  <a:solidFill>
                    <a:srgbClr val="773300"/>
                  </a:solidFill>
                </a:rPr>
                <a:t>OIRED/Virginia Tech  -  SANREM</a:t>
              </a:r>
              <a:endParaRPr lang="en-US" sz="1200" dirty="0">
                <a:solidFill>
                  <a:srgbClr val="773300"/>
                </a:solidFill>
              </a:endParaRPr>
            </a:p>
          </p:txBody>
        </p:sp>
      </p:grpSp>
    </p:spTree>
    <p:extLst>
      <p:ext uri="{BB962C8B-B14F-4D97-AF65-F5344CB8AC3E}">
        <p14:creationId xmlns:p14="http://schemas.microsoft.com/office/powerpoint/2010/main" val="2929684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3074" name="Rectangle 2"/>
          <p:cNvSpPr>
            <a:spLocks noGrp="1" noChangeArrowheads="1"/>
          </p:cNvSpPr>
          <p:nvPr>
            <p:ph type="title"/>
          </p:nvPr>
        </p:nvSpPr>
        <p:spPr>
          <a:xfrm>
            <a:off x="685800" y="228600"/>
            <a:ext cx="7772400" cy="1676400"/>
          </a:xfrm>
        </p:spPr>
        <p:txBody>
          <a:bodyPr>
            <a:noAutofit/>
          </a:bodyPr>
          <a:lstStyle/>
          <a:p>
            <a:pPr eaLnBrk="1" hangingPunct="1"/>
            <a:r>
              <a:rPr lang="en-US" sz="3600" b="1" dirty="0" smtClean="0">
                <a:solidFill>
                  <a:srgbClr val="006600"/>
                </a:solidFill>
                <a:latin typeface="Myriad Pro" pitchFamily="34" charset="0"/>
              </a:rPr>
              <a:t>Comparative Advantage of Innovation Labs in </a:t>
            </a:r>
            <a:br>
              <a:rPr lang="en-US" sz="3600" b="1" dirty="0" smtClean="0">
                <a:solidFill>
                  <a:srgbClr val="006600"/>
                </a:solidFill>
                <a:latin typeface="Myriad Pro" pitchFamily="34" charset="0"/>
              </a:rPr>
            </a:br>
            <a:r>
              <a:rPr lang="en-US" sz="3600" b="1" dirty="0" smtClean="0">
                <a:solidFill>
                  <a:srgbClr val="006600"/>
                </a:solidFill>
                <a:latin typeface="Myriad Pro" pitchFamily="34" charset="0"/>
              </a:rPr>
              <a:t>Human Resource Development</a:t>
            </a:r>
          </a:p>
        </p:txBody>
      </p:sp>
      <p:sp>
        <p:nvSpPr>
          <p:cNvPr id="3075" name="Rectangle 3"/>
          <p:cNvSpPr>
            <a:spLocks noGrp="1" noChangeArrowheads="1"/>
          </p:cNvSpPr>
          <p:nvPr>
            <p:ph type="body" idx="1"/>
          </p:nvPr>
        </p:nvSpPr>
        <p:spPr>
          <a:xfrm>
            <a:off x="914400" y="2286000"/>
            <a:ext cx="7315200" cy="4191000"/>
          </a:xfrm>
        </p:spPr>
        <p:txBody>
          <a:bodyPr>
            <a:noAutofit/>
          </a:bodyPr>
          <a:lstStyle/>
          <a:p>
            <a:pPr eaLnBrk="1" hangingPunct="1">
              <a:lnSpc>
                <a:spcPct val="120000"/>
              </a:lnSpc>
              <a:spcBef>
                <a:spcPts val="0"/>
              </a:spcBef>
              <a:spcAft>
                <a:spcPts val="1200"/>
              </a:spcAft>
            </a:pPr>
            <a:r>
              <a:rPr lang="en-US" sz="2400" dirty="0" smtClean="0">
                <a:solidFill>
                  <a:srgbClr val="773300"/>
                </a:solidFill>
                <a:latin typeface="Myriad Pro" pitchFamily="34" charset="0"/>
              </a:rPr>
              <a:t>Integration of academic, research and outreach in degree training programs</a:t>
            </a:r>
          </a:p>
          <a:p>
            <a:pPr eaLnBrk="1" hangingPunct="1">
              <a:lnSpc>
                <a:spcPct val="120000"/>
              </a:lnSpc>
              <a:spcBef>
                <a:spcPts val="0"/>
              </a:spcBef>
              <a:spcAft>
                <a:spcPts val="1200"/>
              </a:spcAft>
            </a:pPr>
            <a:r>
              <a:rPr lang="en-US" sz="2400" dirty="0" smtClean="0">
                <a:solidFill>
                  <a:srgbClr val="773300"/>
                </a:solidFill>
                <a:latin typeface="Myriad Pro" pitchFamily="34" charset="0"/>
              </a:rPr>
              <a:t>Focus on finding solutions to private and public sector problems</a:t>
            </a:r>
          </a:p>
          <a:p>
            <a:pPr eaLnBrk="1" hangingPunct="1">
              <a:lnSpc>
                <a:spcPct val="120000"/>
              </a:lnSpc>
              <a:spcBef>
                <a:spcPts val="0"/>
              </a:spcBef>
              <a:spcAft>
                <a:spcPts val="1200"/>
              </a:spcAft>
            </a:pPr>
            <a:r>
              <a:rPr lang="en-US" sz="2400" dirty="0" smtClean="0">
                <a:solidFill>
                  <a:srgbClr val="773300"/>
                </a:solidFill>
                <a:latin typeface="Myriad Pro" pitchFamily="34" charset="0"/>
              </a:rPr>
              <a:t>Collaboration with diverse partners (e.g., agribusiness, government institutions, IARCs, NGOs, foundations, etc.)</a:t>
            </a:r>
          </a:p>
          <a:p>
            <a:pPr eaLnBrk="1" hangingPunct="1">
              <a:lnSpc>
                <a:spcPct val="120000"/>
              </a:lnSpc>
              <a:spcBef>
                <a:spcPts val="0"/>
              </a:spcBef>
              <a:spcAft>
                <a:spcPts val="1200"/>
              </a:spcAft>
            </a:pPr>
            <a:r>
              <a:rPr lang="en-US" sz="2400" dirty="0" smtClean="0">
                <a:solidFill>
                  <a:srgbClr val="773300"/>
                </a:solidFill>
                <a:latin typeface="Myriad Pro" pitchFamily="34" charset="0"/>
              </a:rPr>
              <a:t>Long-term institutional collaborative relationships</a:t>
            </a:r>
          </a:p>
          <a:p>
            <a:pPr eaLnBrk="1" hangingPunct="1">
              <a:lnSpc>
                <a:spcPct val="120000"/>
              </a:lnSpc>
              <a:spcBef>
                <a:spcPts val="0"/>
              </a:spcBef>
              <a:spcAft>
                <a:spcPts val="1200"/>
              </a:spcAft>
            </a:pPr>
            <a:endParaRPr lang="en-US" sz="2400" dirty="0" smtClean="0">
              <a:latin typeface="Myriad Pro" pitchFamily="34" charset="0"/>
            </a:endParaRPr>
          </a:p>
        </p:txBody>
      </p:sp>
      <p:grpSp>
        <p:nvGrpSpPr>
          <p:cNvPr id="11" name="Group 10"/>
          <p:cNvGrpSpPr/>
          <p:nvPr/>
        </p:nvGrpSpPr>
        <p:grpSpPr>
          <a:xfrm>
            <a:off x="6858000" y="5763766"/>
            <a:ext cx="2163477" cy="1018034"/>
            <a:chOff x="6810828" y="5687566"/>
            <a:chExt cx="2163477" cy="1018034"/>
          </a:xfrm>
        </p:grpSpPr>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29600" y="5687566"/>
              <a:ext cx="672813" cy="789434"/>
            </a:xfrm>
            <a:prstGeom prst="rect">
              <a:avLst/>
            </a:prstGeom>
          </p:spPr>
        </p:pic>
        <p:sp>
          <p:nvSpPr>
            <p:cNvPr id="13" name="TextBox 12"/>
            <p:cNvSpPr txBox="1"/>
            <p:nvPr/>
          </p:nvSpPr>
          <p:spPr>
            <a:xfrm>
              <a:off x="6810828" y="6428601"/>
              <a:ext cx="2163477" cy="276999"/>
            </a:xfrm>
            <a:prstGeom prst="rect">
              <a:avLst/>
            </a:prstGeom>
            <a:noFill/>
          </p:spPr>
          <p:txBody>
            <a:bodyPr wrap="none" rtlCol="0">
              <a:spAutoFit/>
            </a:bodyPr>
            <a:lstStyle/>
            <a:p>
              <a:r>
                <a:rPr lang="en-US" sz="1200" dirty="0" smtClean="0">
                  <a:solidFill>
                    <a:srgbClr val="773300"/>
                  </a:solidFill>
                </a:rPr>
                <a:t>OIRED/Virginia Tech  -  SANREM</a:t>
              </a:r>
              <a:endParaRPr lang="en-US" sz="1200" dirty="0">
                <a:solidFill>
                  <a:srgbClr val="773300"/>
                </a:solidFill>
              </a:endParaRPr>
            </a:p>
          </p:txBody>
        </p:sp>
      </p:grpSp>
    </p:spTree>
    <p:extLst>
      <p:ext uri="{BB962C8B-B14F-4D97-AF65-F5344CB8AC3E}">
        <p14:creationId xmlns:p14="http://schemas.microsoft.com/office/powerpoint/2010/main" val="11222692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pic>
        <p:nvPicPr>
          <p:cNvPr id="6" name="Picture 7" descr="women of nerekoro 45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2315254"/>
            <a:ext cx="5316537" cy="4237946"/>
          </a:xfrm>
          <a:prstGeom prst="rect">
            <a:avLst/>
          </a:prstGeom>
          <a:noFill/>
          <a:extLst>
            <a:ext uri="{909E8E84-426E-40DD-AFC4-6F175D3DCCD1}">
              <a14:hiddenFill xmlns:a14="http://schemas.microsoft.com/office/drawing/2010/main">
                <a:solidFill>
                  <a:srgbClr val="FFFFFF"/>
                </a:solidFill>
              </a14:hiddenFill>
            </a:ext>
          </a:extLst>
        </p:spPr>
      </p:pic>
      <p:sp>
        <p:nvSpPr>
          <p:cNvPr id="11266" name="Rectangle 2"/>
          <p:cNvSpPr>
            <a:spLocks noGrp="1" noChangeArrowheads="1"/>
          </p:cNvSpPr>
          <p:nvPr>
            <p:ph type="title"/>
          </p:nvPr>
        </p:nvSpPr>
        <p:spPr>
          <a:xfrm>
            <a:off x="457200" y="228600"/>
            <a:ext cx="5486400" cy="838200"/>
          </a:xfrm>
        </p:spPr>
        <p:txBody>
          <a:bodyPr>
            <a:normAutofit/>
          </a:bodyPr>
          <a:lstStyle/>
          <a:p>
            <a:pPr eaLnBrk="1" hangingPunct="1"/>
            <a:r>
              <a:rPr lang="en-US" sz="3600" b="1" dirty="0" smtClean="0">
                <a:solidFill>
                  <a:srgbClr val="006600"/>
                </a:solidFill>
                <a:latin typeface="Myriad Pro" pitchFamily="34" charset="0"/>
              </a:rPr>
              <a:t>CRSPs Degree Training</a:t>
            </a:r>
          </a:p>
        </p:txBody>
      </p:sp>
      <p:sp>
        <p:nvSpPr>
          <p:cNvPr id="11267" name="Rectangle 3"/>
          <p:cNvSpPr>
            <a:spLocks noGrp="1" noChangeArrowheads="1"/>
          </p:cNvSpPr>
          <p:nvPr>
            <p:ph type="body" idx="1"/>
          </p:nvPr>
        </p:nvSpPr>
        <p:spPr>
          <a:xfrm>
            <a:off x="457200" y="1447800"/>
            <a:ext cx="5486400" cy="2971800"/>
          </a:xfrm>
          <a:solidFill>
            <a:schemeClr val="bg1">
              <a:alpha val="80000"/>
            </a:schemeClr>
          </a:solidFill>
        </p:spPr>
        <p:txBody>
          <a:bodyPr>
            <a:noAutofit/>
          </a:bodyPr>
          <a:lstStyle/>
          <a:p>
            <a:pPr lvl="4" algn="r" eaLnBrk="1" hangingPunct="1">
              <a:buFontTx/>
              <a:buNone/>
            </a:pPr>
            <a:r>
              <a:rPr lang="en-US" sz="1600" b="1" dirty="0" smtClean="0">
                <a:solidFill>
                  <a:srgbClr val="773300"/>
                </a:solidFill>
                <a:latin typeface="Myriad Pro" pitchFamily="34" charset="0"/>
              </a:rPr>
              <a:t>Total across    </a:t>
            </a:r>
            <a:br>
              <a:rPr lang="en-US" sz="1600" b="1" dirty="0" smtClean="0">
                <a:solidFill>
                  <a:srgbClr val="773300"/>
                </a:solidFill>
                <a:latin typeface="Myriad Pro" pitchFamily="34" charset="0"/>
              </a:rPr>
            </a:br>
            <a:r>
              <a:rPr lang="en-US" sz="1600" b="1" dirty="0" smtClean="0">
                <a:solidFill>
                  <a:srgbClr val="773300"/>
                </a:solidFill>
                <a:latin typeface="Myriad Pro" pitchFamily="34" charset="0"/>
              </a:rPr>
              <a:t>ten CRSPs</a:t>
            </a:r>
          </a:p>
          <a:p>
            <a:pPr marL="0" indent="0" eaLnBrk="1" hangingPunct="1">
              <a:buNone/>
            </a:pPr>
            <a:endParaRPr lang="en-US" sz="800" u="sng" dirty="0" smtClean="0">
              <a:latin typeface="Myriad Pro" pitchFamily="34" charset="0"/>
            </a:endParaRPr>
          </a:p>
          <a:p>
            <a:pPr marL="0" indent="0">
              <a:buNone/>
            </a:pPr>
            <a:r>
              <a:rPr lang="en-US" sz="2000" dirty="0" smtClean="0">
                <a:solidFill>
                  <a:srgbClr val="773300"/>
                </a:solidFill>
                <a:latin typeface="Myriad Pro" pitchFamily="34" charset="0"/>
              </a:rPr>
              <a:t>Total Degrees (BS, MSc and PhD) </a:t>
            </a:r>
            <a:br>
              <a:rPr lang="en-US" sz="2000" dirty="0" smtClean="0">
                <a:solidFill>
                  <a:srgbClr val="773300"/>
                </a:solidFill>
                <a:latin typeface="Myriad Pro" pitchFamily="34" charset="0"/>
              </a:rPr>
            </a:br>
            <a:r>
              <a:rPr lang="en-US" sz="2000" dirty="0" smtClean="0">
                <a:solidFill>
                  <a:srgbClr val="773300"/>
                </a:solidFill>
                <a:latin typeface="Myriad Pro" pitchFamily="34" charset="0"/>
              </a:rPr>
              <a:t>awarded (1978–2014)  	     		</a:t>
            </a:r>
            <a:r>
              <a:rPr lang="en-US" sz="2000" b="1" dirty="0">
                <a:solidFill>
                  <a:srgbClr val="773300"/>
                </a:solidFill>
                <a:latin typeface="Myriad Pro" pitchFamily="34" charset="0"/>
              </a:rPr>
              <a:t>4,324</a:t>
            </a:r>
            <a:r>
              <a:rPr lang="en-US" sz="2000" dirty="0">
                <a:solidFill>
                  <a:srgbClr val="773300"/>
                </a:solidFill>
              </a:rPr>
              <a:t> </a:t>
            </a:r>
            <a:endParaRPr lang="en-US" sz="2000" dirty="0" smtClean="0">
              <a:solidFill>
                <a:srgbClr val="773300"/>
              </a:solidFill>
              <a:latin typeface="Myriad Pro" pitchFamily="34" charset="0"/>
            </a:endParaRPr>
          </a:p>
          <a:p>
            <a:pPr marL="0" indent="0">
              <a:buNone/>
            </a:pPr>
            <a:r>
              <a:rPr lang="en-US" sz="2000" dirty="0" smtClean="0">
                <a:solidFill>
                  <a:srgbClr val="773300"/>
                </a:solidFill>
                <a:latin typeface="Myriad Pro" pitchFamily="34" charset="0"/>
              </a:rPr>
              <a:t>Total post-graduate degrees </a:t>
            </a:r>
            <a:br>
              <a:rPr lang="en-US" sz="2000" dirty="0" smtClean="0">
                <a:solidFill>
                  <a:srgbClr val="773300"/>
                </a:solidFill>
                <a:latin typeface="Myriad Pro" pitchFamily="34" charset="0"/>
              </a:rPr>
            </a:br>
            <a:r>
              <a:rPr lang="en-US" sz="2000" dirty="0" smtClean="0">
                <a:solidFill>
                  <a:srgbClr val="773300"/>
                </a:solidFill>
                <a:latin typeface="Myriad Pro" pitchFamily="34" charset="0"/>
              </a:rPr>
              <a:t>awarded (1978–2014)	     		</a:t>
            </a:r>
            <a:r>
              <a:rPr lang="en-US" sz="2000" b="1" dirty="0" smtClean="0">
                <a:solidFill>
                  <a:srgbClr val="773300"/>
                </a:solidFill>
                <a:latin typeface="Myriad Pro" pitchFamily="34" charset="0"/>
              </a:rPr>
              <a:t>3,397</a:t>
            </a:r>
          </a:p>
          <a:p>
            <a:pPr eaLnBrk="1" hangingPunct="1"/>
            <a:endParaRPr lang="en-US" sz="2000" dirty="0" smtClean="0">
              <a:solidFill>
                <a:srgbClr val="773300"/>
              </a:solidFill>
              <a:latin typeface="Myriad Pro" pitchFamily="34" charset="0"/>
            </a:endParaRPr>
          </a:p>
          <a:p>
            <a:pPr marL="0" indent="0" eaLnBrk="1" hangingPunct="1">
              <a:buNone/>
            </a:pPr>
            <a:r>
              <a:rPr lang="en-US" sz="2000" dirty="0" smtClean="0">
                <a:solidFill>
                  <a:srgbClr val="773300"/>
                </a:solidFill>
                <a:latin typeface="Myriad Pro" pitchFamily="34" charset="0"/>
              </a:rPr>
              <a:t>Proportion of women among all trainees	</a:t>
            </a:r>
            <a:r>
              <a:rPr lang="en-US" sz="2000" dirty="0" smtClean="0">
                <a:latin typeface="Myriad Pro" pitchFamily="34" charset="0"/>
              </a:rPr>
              <a:t>  </a:t>
            </a:r>
            <a:r>
              <a:rPr lang="en-US" sz="2000" b="1" dirty="0" smtClean="0">
                <a:solidFill>
                  <a:srgbClr val="990033"/>
                </a:solidFill>
                <a:latin typeface="Myriad Pro" pitchFamily="34" charset="0"/>
              </a:rPr>
              <a:t>36%</a:t>
            </a:r>
          </a:p>
        </p:txBody>
      </p:sp>
    </p:spTree>
    <p:extLst>
      <p:ext uri="{BB962C8B-B14F-4D97-AF65-F5344CB8AC3E}">
        <p14:creationId xmlns:p14="http://schemas.microsoft.com/office/powerpoint/2010/main" val="41773903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graphicFrame>
        <p:nvGraphicFramePr>
          <p:cNvPr id="9" name="Chart 8"/>
          <p:cNvGraphicFramePr/>
          <p:nvPr>
            <p:extLst>
              <p:ext uri="{D42A27DB-BD31-4B8C-83A1-F6EECF244321}">
                <p14:modId xmlns:p14="http://schemas.microsoft.com/office/powerpoint/2010/main" val="1485739480"/>
              </p:ext>
            </p:extLst>
          </p:nvPr>
        </p:nvGraphicFramePr>
        <p:xfrm>
          <a:off x="304800" y="228600"/>
          <a:ext cx="8382000" cy="6053069"/>
        </p:xfrm>
        <a:graphic>
          <a:graphicData uri="http://schemas.openxmlformats.org/drawingml/2006/chart">
            <c:chart xmlns:c="http://schemas.openxmlformats.org/drawingml/2006/chart" xmlns:r="http://schemas.openxmlformats.org/officeDocument/2006/relationships" r:id="rId5"/>
          </a:graphicData>
        </a:graphic>
      </p:graphicFrame>
      <p:grpSp>
        <p:nvGrpSpPr>
          <p:cNvPr id="11" name="Group 10"/>
          <p:cNvGrpSpPr/>
          <p:nvPr/>
        </p:nvGrpSpPr>
        <p:grpSpPr>
          <a:xfrm>
            <a:off x="6858000" y="5763766"/>
            <a:ext cx="2163477" cy="1018034"/>
            <a:chOff x="6810828" y="5687566"/>
            <a:chExt cx="2163477" cy="1018034"/>
          </a:xfrm>
        </p:grpSpPr>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29600" y="5687566"/>
              <a:ext cx="672813" cy="789434"/>
            </a:xfrm>
            <a:prstGeom prst="rect">
              <a:avLst/>
            </a:prstGeom>
          </p:spPr>
        </p:pic>
        <p:sp>
          <p:nvSpPr>
            <p:cNvPr id="13" name="TextBox 12"/>
            <p:cNvSpPr txBox="1"/>
            <p:nvPr/>
          </p:nvSpPr>
          <p:spPr>
            <a:xfrm>
              <a:off x="6810828" y="6428601"/>
              <a:ext cx="2163477" cy="276999"/>
            </a:xfrm>
            <a:prstGeom prst="rect">
              <a:avLst/>
            </a:prstGeom>
            <a:noFill/>
          </p:spPr>
          <p:txBody>
            <a:bodyPr wrap="none" rtlCol="0">
              <a:spAutoFit/>
            </a:bodyPr>
            <a:lstStyle/>
            <a:p>
              <a:r>
                <a:rPr lang="en-US" sz="1200" dirty="0" smtClean="0">
                  <a:solidFill>
                    <a:srgbClr val="773300"/>
                  </a:solidFill>
                </a:rPr>
                <a:t>OIRED/Virginia Tech  -  SANREM</a:t>
              </a:r>
              <a:endParaRPr lang="en-US" sz="1200" dirty="0">
                <a:solidFill>
                  <a:srgbClr val="773300"/>
                </a:solidFill>
              </a:endParaRPr>
            </a:p>
          </p:txBody>
        </p:sp>
      </p:grpSp>
    </p:spTree>
    <p:extLst>
      <p:ext uri="{BB962C8B-B14F-4D97-AF65-F5344CB8AC3E}">
        <p14:creationId xmlns:p14="http://schemas.microsoft.com/office/powerpoint/2010/main" val="34365236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3" name="TextBox 2"/>
          <p:cNvSpPr txBox="1"/>
          <p:nvPr/>
        </p:nvSpPr>
        <p:spPr>
          <a:xfrm>
            <a:off x="204128" y="304800"/>
            <a:ext cx="8791574" cy="584775"/>
          </a:xfrm>
          <a:prstGeom prst="rect">
            <a:avLst/>
          </a:prstGeom>
          <a:noFill/>
        </p:spPr>
        <p:txBody>
          <a:bodyPr wrap="none" rtlCol="0">
            <a:spAutoFit/>
          </a:bodyPr>
          <a:lstStyle/>
          <a:p>
            <a:r>
              <a:rPr lang="en-US" sz="3200" b="1" dirty="0" smtClean="0">
                <a:solidFill>
                  <a:srgbClr val="117722"/>
                </a:solidFill>
                <a:latin typeface="Myriad Pro" pitchFamily="34" charset="0"/>
              </a:rPr>
              <a:t>SANREM CRSP Phase III-IV Degree Trainees</a:t>
            </a:r>
            <a:endParaRPr lang="en-US" sz="3200" b="1" dirty="0">
              <a:solidFill>
                <a:srgbClr val="117722"/>
              </a:solidFill>
              <a:latin typeface="Myriad Pro"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239067585"/>
              </p:ext>
            </p:extLst>
          </p:nvPr>
        </p:nvGraphicFramePr>
        <p:xfrm>
          <a:off x="152400" y="1295399"/>
          <a:ext cx="8839199" cy="4267201"/>
        </p:xfrm>
        <a:graphic>
          <a:graphicData uri="http://schemas.openxmlformats.org/drawingml/2006/table">
            <a:tbl>
              <a:tblPr firstRow="1" firstCol="1" bandRow="1">
                <a:tableStyleId>{5C22544A-7EE6-4342-B048-85BDC9FD1C3A}</a:tableStyleId>
              </a:tblPr>
              <a:tblGrid>
                <a:gridCol w="2089267"/>
                <a:gridCol w="1687483"/>
                <a:gridCol w="1687483"/>
                <a:gridCol w="1687483"/>
                <a:gridCol w="1687483"/>
              </a:tblGrid>
              <a:tr h="990600">
                <a:tc>
                  <a:txBody>
                    <a:bodyPr/>
                    <a:lstStyle/>
                    <a:p>
                      <a:pPr marL="0" marR="0" algn="ctr">
                        <a:lnSpc>
                          <a:spcPct val="107000"/>
                        </a:lnSpc>
                        <a:spcBef>
                          <a:spcPts val="0"/>
                        </a:spcBef>
                        <a:spcAft>
                          <a:spcPts val="0"/>
                        </a:spcAft>
                      </a:pPr>
                      <a:r>
                        <a:rPr lang="en-US" sz="2800" dirty="0">
                          <a:effectLst/>
                        </a:rPr>
                        <a:t> </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a:effectLst/>
                        </a:rPr>
                        <a:t>Bachelor’s</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a:effectLst/>
                        </a:rPr>
                        <a:t>Master’s</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a:effectLst/>
                        </a:rPr>
                        <a:t>Ph.D.</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dirty="0">
                          <a:effectLst/>
                        </a:rPr>
                        <a:t>All</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990600">
                <a:tc>
                  <a:txBody>
                    <a:bodyPr/>
                    <a:lstStyle/>
                    <a:p>
                      <a:pPr marL="0" marR="0" algn="l">
                        <a:lnSpc>
                          <a:spcPct val="107000"/>
                        </a:lnSpc>
                        <a:spcBef>
                          <a:spcPts val="0"/>
                        </a:spcBef>
                        <a:spcAft>
                          <a:spcPts val="0"/>
                        </a:spcAft>
                      </a:pPr>
                      <a:r>
                        <a:rPr lang="en-US" sz="2800" dirty="0">
                          <a:effectLst/>
                        </a:rPr>
                        <a:t>Men</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3600" b="1" dirty="0">
                          <a:effectLst/>
                        </a:rPr>
                        <a:t>44</a:t>
                      </a:r>
                      <a:endParaRPr lang="en-US" sz="3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3600" b="1" dirty="0">
                          <a:effectLst/>
                        </a:rPr>
                        <a:t>50</a:t>
                      </a:r>
                      <a:endParaRPr lang="en-US" sz="3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3600" b="1">
                          <a:effectLst/>
                        </a:rPr>
                        <a:t>31</a:t>
                      </a:r>
                      <a:endParaRPr lang="en-US" sz="3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3600" b="1" dirty="0">
                          <a:effectLst/>
                        </a:rPr>
                        <a:t>125</a:t>
                      </a:r>
                      <a:endParaRPr lang="en-US" sz="3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990600">
                <a:tc>
                  <a:txBody>
                    <a:bodyPr/>
                    <a:lstStyle/>
                    <a:p>
                      <a:pPr marL="0" marR="0" algn="l">
                        <a:lnSpc>
                          <a:spcPct val="107000"/>
                        </a:lnSpc>
                        <a:spcBef>
                          <a:spcPts val="0"/>
                        </a:spcBef>
                        <a:spcAft>
                          <a:spcPts val="0"/>
                        </a:spcAft>
                      </a:pPr>
                      <a:r>
                        <a:rPr lang="en-US" sz="2800" dirty="0">
                          <a:effectLst/>
                        </a:rPr>
                        <a:t>Women</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3600" b="1">
                          <a:effectLst/>
                        </a:rPr>
                        <a:t>35</a:t>
                      </a:r>
                      <a:endParaRPr lang="en-US" sz="3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3600" b="1" dirty="0">
                          <a:effectLst/>
                        </a:rPr>
                        <a:t>44</a:t>
                      </a:r>
                      <a:endParaRPr lang="en-US" sz="3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3600" b="1" dirty="0">
                          <a:effectLst/>
                        </a:rPr>
                        <a:t>38</a:t>
                      </a:r>
                      <a:endParaRPr lang="en-US" sz="3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3600" b="1" dirty="0">
                          <a:effectLst/>
                        </a:rPr>
                        <a:t>117</a:t>
                      </a:r>
                      <a:endParaRPr lang="en-US" sz="3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295401">
                <a:tc>
                  <a:txBody>
                    <a:bodyPr/>
                    <a:lstStyle/>
                    <a:p>
                      <a:pPr marL="0" marR="0" algn="r">
                        <a:lnSpc>
                          <a:spcPct val="107000"/>
                        </a:lnSpc>
                        <a:spcBef>
                          <a:spcPts val="0"/>
                        </a:spcBef>
                        <a:spcAft>
                          <a:spcPts val="0"/>
                        </a:spcAft>
                      </a:pPr>
                      <a:r>
                        <a:rPr lang="en-US" sz="2800" dirty="0">
                          <a:effectLst/>
                        </a:rPr>
                        <a:t>TOTAL</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4000" b="1">
                          <a:effectLst/>
                        </a:rPr>
                        <a:t>70</a:t>
                      </a:r>
                      <a:endParaRPr lang="en-US" sz="4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4000" b="1">
                          <a:effectLst/>
                        </a:rPr>
                        <a:t>94</a:t>
                      </a:r>
                      <a:endParaRPr lang="en-US" sz="4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4000" b="1" dirty="0">
                          <a:effectLst/>
                        </a:rPr>
                        <a:t>69</a:t>
                      </a:r>
                      <a:endParaRPr lang="en-US" sz="4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5400" b="1" dirty="0">
                          <a:effectLst/>
                        </a:rPr>
                        <a:t>242</a:t>
                      </a:r>
                      <a:endParaRPr lang="en-US" sz="5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TextBox 6"/>
          <p:cNvSpPr txBox="1"/>
          <p:nvPr/>
        </p:nvSpPr>
        <p:spPr>
          <a:xfrm>
            <a:off x="3108922" y="5845314"/>
            <a:ext cx="2981985" cy="707886"/>
          </a:xfrm>
          <a:prstGeom prst="rect">
            <a:avLst/>
          </a:prstGeom>
          <a:noFill/>
        </p:spPr>
        <p:txBody>
          <a:bodyPr wrap="square" rtlCol="0">
            <a:spAutoFit/>
          </a:bodyPr>
          <a:lstStyle/>
          <a:p>
            <a:pPr algn="ctr"/>
            <a:r>
              <a:rPr lang="en-US" sz="4000" b="1" dirty="0" smtClean="0">
                <a:solidFill>
                  <a:srgbClr val="773300"/>
                </a:solidFill>
              </a:rPr>
              <a:t>48 % Women</a:t>
            </a:r>
            <a:endParaRPr lang="en-US" sz="4000" b="1" dirty="0">
              <a:solidFill>
                <a:srgbClr val="773300"/>
              </a:solidFill>
            </a:endParaRPr>
          </a:p>
        </p:txBody>
      </p:sp>
      <p:grpSp>
        <p:nvGrpSpPr>
          <p:cNvPr id="9" name="Group 8"/>
          <p:cNvGrpSpPr/>
          <p:nvPr/>
        </p:nvGrpSpPr>
        <p:grpSpPr>
          <a:xfrm>
            <a:off x="6858000" y="5763766"/>
            <a:ext cx="2163477" cy="1018034"/>
            <a:chOff x="6810828" y="5687566"/>
            <a:chExt cx="2163477" cy="1018034"/>
          </a:xfrm>
        </p:grpSpPr>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29600" y="5687566"/>
              <a:ext cx="672813" cy="789434"/>
            </a:xfrm>
            <a:prstGeom prst="rect">
              <a:avLst/>
            </a:prstGeom>
          </p:spPr>
        </p:pic>
        <p:sp>
          <p:nvSpPr>
            <p:cNvPr id="14" name="TextBox 13"/>
            <p:cNvSpPr txBox="1"/>
            <p:nvPr/>
          </p:nvSpPr>
          <p:spPr>
            <a:xfrm>
              <a:off x="6810828" y="6428601"/>
              <a:ext cx="2163477" cy="276999"/>
            </a:xfrm>
            <a:prstGeom prst="rect">
              <a:avLst/>
            </a:prstGeom>
            <a:noFill/>
          </p:spPr>
          <p:txBody>
            <a:bodyPr wrap="none" rtlCol="0">
              <a:spAutoFit/>
            </a:bodyPr>
            <a:lstStyle/>
            <a:p>
              <a:r>
                <a:rPr lang="en-US" sz="1200" dirty="0" smtClean="0">
                  <a:solidFill>
                    <a:srgbClr val="773300"/>
                  </a:solidFill>
                </a:rPr>
                <a:t>OIRED/Virginia Tech  -  SANREM</a:t>
              </a:r>
              <a:endParaRPr lang="en-US" sz="1200" dirty="0">
                <a:solidFill>
                  <a:srgbClr val="773300"/>
                </a:solidFill>
              </a:endParaRPr>
            </a:p>
          </p:txBody>
        </p:sp>
      </p:grpSp>
    </p:spTree>
    <p:extLst>
      <p:ext uri="{BB962C8B-B14F-4D97-AF65-F5344CB8AC3E}">
        <p14:creationId xmlns:p14="http://schemas.microsoft.com/office/powerpoint/2010/main" val="16715692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27915" y="0"/>
            <a:ext cx="9144000" cy="6858000"/>
          </a:xfrm>
          <a:prstGeom prst="rect">
            <a:avLst/>
          </a:prstGeom>
          <a:effectLst>
            <a:outerShdw blurRad="50800" dist="50800" dir="5400000" algn="ctr" rotWithShape="0">
              <a:srgbClr val="000000">
                <a:alpha val="50000"/>
              </a:srgbClr>
            </a:outerShdw>
          </a:effectLst>
        </p:spPr>
      </p:pic>
      <p:sp>
        <p:nvSpPr>
          <p:cNvPr id="3" name="TextBox 2"/>
          <p:cNvSpPr txBox="1"/>
          <p:nvPr/>
        </p:nvSpPr>
        <p:spPr>
          <a:xfrm>
            <a:off x="1013100" y="132910"/>
            <a:ext cx="7173630" cy="461665"/>
          </a:xfrm>
          <a:prstGeom prst="rect">
            <a:avLst/>
          </a:prstGeom>
          <a:noFill/>
        </p:spPr>
        <p:txBody>
          <a:bodyPr wrap="none" rtlCol="0">
            <a:spAutoFit/>
          </a:bodyPr>
          <a:lstStyle/>
          <a:p>
            <a:r>
              <a:rPr lang="en-US" sz="2400" b="1" dirty="0" smtClean="0">
                <a:solidFill>
                  <a:srgbClr val="117722"/>
                </a:solidFill>
                <a:latin typeface="Myriad Pro" pitchFamily="34" charset="0"/>
              </a:rPr>
              <a:t>SANREM CRSP Phase III-IV Short-term Trainees</a:t>
            </a:r>
            <a:endParaRPr lang="en-US" sz="2400" b="1" dirty="0">
              <a:solidFill>
                <a:srgbClr val="117722"/>
              </a:solidFill>
              <a:latin typeface="Myriad Pro" pitchFamily="34" charset="0"/>
            </a:endParaRPr>
          </a:p>
        </p:txBody>
      </p:sp>
      <p:graphicFrame>
        <p:nvGraphicFramePr>
          <p:cNvPr id="2" name="Table 1"/>
          <p:cNvGraphicFramePr>
            <a:graphicFrameLocks noGrp="1"/>
          </p:cNvGraphicFramePr>
          <p:nvPr>
            <p:extLst/>
          </p:nvPr>
        </p:nvGraphicFramePr>
        <p:xfrm>
          <a:off x="419735" y="594575"/>
          <a:ext cx="6104587" cy="6148608"/>
        </p:xfrm>
        <a:graphic>
          <a:graphicData uri="http://schemas.openxmlformats.org/drawingml/2006/table">
            <a:tbl>
              <a:tblPr firstRow="1" firstCol="1" bandRow="1">
                <a:tableStyleId>{5C22544A-7EE6-4342-B048-85BDC9FD1C3A}</a:tableStyleId>
              </a:tblPr>
              <a:tblGrid>
                <a:gridCol w="1734988"/>
                <a:gridCol w="1426545"/>
                <a:gridCol w="1423348"/>
                <a:gridCol w="1519706"/>
              </a:tblGrid>
              <a:tr h="294171">
                <a:tc>
                  <a:txBody>
                    <a:bodyPr/>
                    <a:lstStyle/>
                    <a:p>
                      <a:pPr algn="ctr" rtl="0" fontAlgn="ctr"/>
                      <a:r>
                        <a:rPr lang="en-US" sz="2400" u="none" strike="noStrike" dirty="0">
                          <a:effectLst/>
                        </a:rPr>
                        <a:t>Country</a:t>
                      </a:r>
                      <a:endParaRPr lang="en-US" sz="2400" b="1" i="0" u="none" strike="noStrike" dirty="0">
                        <a:solidFill>
                          <a:srgbClr val="FFFFFF"/>
                        </a:solidFill>
                        <a:effectLst/>
                        <a:latin typeface="Calibri" panose="020F0502020204030204" pitchFamily="34" charset="0"/>
                      </a:endParaRPr>
                    </a:p>
                  </a:txBody>
                  <a:tcPr marL="6002" marR="6002" marT="6002" marB="0" anchor="ctr"/>
                </a:tc>
                <a:tc>
                  <a:txBody>
                    <a:bodyPr/>
                    <a:lstStyle/>
                    <a:p>
                      <a:pPr algn="ctr" rtl="0" fontAlgn="b"/>
                      <a:r>
                        <a:rPr lang="en-US" sz="2400" u="none" strike="noStrike" dirty="0">
                          <a:effectLst/>
                        </a:rPr>
                        <a:t>Men</a:t>
                      </a:r>
                      <a:endParaRPr lang="en-US" sz="2400" b="1" i="0" u="none" strike="noStrike" dirty="0">
                        <a:solidFill>
                          <a:srgbClr val="FFFFFF"/>
                        </a:solidFill>
                        <a:effectLst/>
                        <a:latin typeface="Calibri" panose="020F0502020204030204" pitchFamily="34" charset="0"/>
                      </a:endParaRPr>
                    </a:p>
                  </a:txBody>
                  <a:tcPr marL="6002" marR="6002" marT="6002" marB="0" anchor="ctr"/>
                </a:tc>
                <a:tc>
                  <a:txBody>
                    <a:bodyPr/>
                    <a:lstStyle/>
                    <a:p>
                      <a:pPr algn="ctr" rtl="0" fontAlgn="b"/>
                      <a:r>
                        <a:rPr lang="en-US" sz="2400" u="none" strike="noStrike" dirty="0">
                          <a:effectLst/>
                        </a:rPr>
                        <a:t>Women</a:t>
                      </a:r>
                      <a:endParaRPr lang="en-US" sz="2400" b="1" i="0" u="none" strike="noStrike" dirty="0">
                        <a:solidFill>
                          <a:srgbClr val="FFFFFF"/>
                        </a:solidFill>
                        <a:effectLst/>
                        <a:latin typeface="Calibri" panose="020F0502020204030204" pitchFamily="34" charset="0"/>
                      </a:endParaRPr>
                    </a:p>
                  </a:txBody>
                  <a:tcPr marL="6002" marR="6002" marT="6002" marB="0" anchor="ctr"/>
                </a:tc>
                <a:tc>
                  <a:txBody>
                    <a:bodyPr/>
                    <a:lstStyle/>
                    <a:p>
                      <a:pPr algn="ctr" rtl="0" fontAlgn="b"/>
                      <a:r>
                        <a:rPr lang="en-US" sz="2400" u="none" strike="noStrike" dirty="0">
                          <a:effectLst/>
                        </a:rPr>
                        <a:t>Total</a:t>
                      </a:r>
                      <a:endParaRPr lang="en-US" sz="2400" b="1" i="0" u="none" strike="noStrike" dirty="0">
                        <a:solidFill>
                          <a:srgbClr val="FFFFFF"/>
                        </a:solidFill>
                        <a:effectLst/>
                        <a:latin typeface="Calibri" panose="020F0502020204030204" pitchFamily="34" charset="0"/>
                      </a:endParaRPr>
                    </a:p>
                  </a:txBody>
                  <a:tcPr marL="6002" marR="6002" marT="6002" marB="0" anchor="ctr"/>
                </a:tc>
              </a:tr>
              <a:tr h="245143">
                <a:tc>
                  <a:txBody>
                    <a:bodyPr/>
                    <a:lstStyle/>
                    <a:p>
                      <a:pPr algn="l" rtl="0" fontAlgn="ctr"/>
                      <a:r>
                        <a:rPr lang="en-US" sz="1600" u="none" strike="noStrike" dirty="0">
                          <a:effectLst/>
                        </a:rPr>
                        <a:t>Bolivia</a:t>
                      </a:r>
                      <a:endParaRPr lang="en-US" sz="1600" b="1" i="0" u="none" strike="noStrike" dirty="0">
                        <a:solidFill>
                          <a:srgbClr val="FFFFFF"/>
                        </a:solidFill>
                        <a:effectLst/>
                        <a:latin typeface="Calibri" panose="020F0502020204030204" pitchFamily="34" charset="0"/>
                      </a:endParaRPr>
                    </a:p>
                  </a:txBody>
                  <a:tcPr marL="182880" marR="6002" marT="6002" marB="0" anchor="ctr"/>
                </a:tc>
                <a:tc>
                  <a:txBody>
                    <a:bodyPr/>
                    <a:lstStyle/>
                    <a:p>
                      <a:pPr algn="ctr" rtl="0" fontAlgn="ctr"/>
                      <a:r>
                        <a:rPr lang="en-US" sz="1600" u="none" strike="noStrike">
                          <a:effectLst/>
                        </a:rPr>
                        <a:t>                 4,897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3,480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8,377 </a:t>
                      </a:r>
                      <a:endParaRPr lang="en-US" sz="1600" b="0" i="0" u="none" strike="noStrike">
                        <a:solidFill>
                          <a:srgbClr val="000000"/>
                        </a:solidFill>
                        <a:effectLst/>
                        <a:latin typeface="Calibri" panose="020F0502020204030204" pitchFamily="34" charset="0"/>
                      </a:endParaRPr>
                    </a:p>
                  </a:txBody>
                  <a:tcPr marL="6002" marR="6002" marT="6002" marB="0" anchor="ctr"/>
                </a:tc>
              </a:tr>
              <a:tr h="245143">
                <a:tc>
                  <a:txBody>
                    <a:bodyPr/>
                    <a:lstStyle/>
                    <a:p>
                      <a:pPr algn="l" rtl="0" fontAlgn="ctr"/>
                      <a:r>
                        <a:rPr lang="en-US" sz="1600" u="none" strike="noStrike" dirty="0">
                          <a:effectLst/>
                        </a:rPr>
                        <a:t>Cambodia</a:t>
                      </a:r>
                      <a:endParaRPr lang="en-US" sz="1600" b="1" i="0" u="none" strike="noStrike" dirty="0">
                        <a:solidFill>
                          <a:srgbClr val="FFFFFF"/>
                        </a:solidFill>
                        <a:effectLst/>
                        <a:latin typeface="Calibri" panose="020F0502020204030204" pitchFamily="34" charset="0"/>
                      </a:endParaRPr>
                    </a:p>
                  </a:txBody>
                  <a:tcPr marL="182880" marR="6002" marT="6002" marB="0" anchor="ctr"/>
                </a:tc>
                <a:tc>
                  <a:txBody>
                    <a:bodyPr/>
                    <a:lstStyle/>
                    <a:p>
                      <a:pPr algn="ctr" rtl="0" fontAlgn="ctr"/>
                      <a:r>
                        <a:rPr lang="en-US" sz="1600" u="none" strike="noStrike">
                          <a:effectLst/>
                        </a:rPr>
                        <a:t>                    482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dirty="0">
                          <a:effectLst/>
                        </a:rPr>
                        <a:t>                      284 </a:t>
                      </a:r>
                      <a:endParaRPr lang="en-US" sz="1600" b="0" i="0" u="none" strike="noStrike" dirty="0">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766 </a:t>
                      </a:r>
                      <a:endParaRPr lang="en-US" sz="1600" b="0" i="0" u="none" strike="noStrike">
                        <a:solidFill>
                          <a:srgbClr val="000000"/>
                        </a:solidFill>
                        <a:effectLst/>
                        <a:latin typeface="Calibri" panose="020F0502020204030204" pitchFamily="34" charset="0"/>
                      </a:endParaRPr>
                    </a:p>
                  </a:txBody>
                  <a:tcPr marL="6002" marR="6002" marT="6002" marB="0" anchor="ctr"/>
                </a:tc>
              </a:tr>
              <a:tr h="245143">
                <a:tc>
                  <a:txBody>
                    <a:bodyPr/>
                    <a:lstStyle/>
                    <a:p>
                      <a:pPr algn="l" rtl="0" fontAlgn="ctr"/>
                      <a:r>
                        <a:rPr lang="en-US" sz="1600" u="none" strike="noStrike" dirty="0">
                          <a:effectLst/>
                        </a:rPr>
                        <a:t>Ecuador</a:t>
                      </a:r>
                      <a:endParaRPr lang="en-US" sz="1600" b="1" i="0" u="none" strike="noStrike" dirty="0">
                        <a:solidFill>
                          <a:srgbClr val="FFFFFF"/>
                        </a:solidFill>
                        <a:effectLst/>
                        <a:latin typeface="Calibri" panose="020F0502020204030204" pitchFamily="34" charset="0"/>
                      </a:endParaRPr>
                    </a:p>
                  </a:txBody>
                  <a:tcPr marL="182880" marR="6002" marT="6002" marB="0" anchor="ctr"/>
                </a:tc>
                <a:tc>
                  <a:txBody>
                    <a:bodyPr/>
                    <a:lstStyle/>
                    <a:p>
                      <a:pPr algn="ctr" rtl="0" fontAlgn="ctr"/>
                      <a:r>
                        <a:rPr lang="en-US" sz="1600" u="none" strike="noStrike">
                          <a:effectLst/>
                        </a:rPr>
                        <a:t>                 3,805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2,129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5,934 </a:t>
                      </a:r>
                      <a:endParaRPr lang="en-US" sz="1600" b="0" i="0" u="none" strike="noStrike">
                        <a:solidFill>
                          <a:srgbClr val="000000"/>
                        </a:solidFill>
                        <a:effectLst/>
                        <a:latin typeface="Calibri" panose="020F0502020204030204" pitchFamily="34" charset="0"/>
                      </a:endParaRPr>
                    </a:p>
                  </a:txBody>
                  <a:tcPr marL="6002" marR="6002" marT="6002" marB="0" anchor="ctr"/>
                </a:tc>
              </a:tr>
              <a:tr h="245143">
                <a:tc>
                  <a:txBody>
                    <a:bodyPr/>
                    <a:lstStyle/>
                    <a:p>
                      <a:pPr algn="l" rtl="0" fontAlgn="ctr"/>
                      <a:r>
                        <a:rPr lang="en-US" sz="1600" u="none" strike="noStrike" dirty="0">
                          <a:effectLst/>
                        </a:rPr>
                        <a:t>Ghana</a:t>
                      </a:r>
                      <a:endParaRPr lang="en-US" sz="1600" b="1" i="0" u="none" strike="noStrike" dirty="0">
                        <a:solidFill>
                          <a:srgbClr val="FFFFFF"/>
                        </a:solidFill>
                        <a:effectLst/>
                        <a:latin typeface="Calibri" panose="020F0502020204030204" pitchFamily="34" charset="0"/>
                      </a:endParaRPr>
                    </a:p>
                  </a:txBody>
                  <a:tcPr marL="182880" marR="6002" marT="6002" marB="0" anchor="ctr"/>
                </a:tc>
                <a:tc>
                  <a:txBody>
                    <a:bodyPr/>
                    <a:lstStyle/>
                    <a:p>
                      <a:pPr algn="ctr" rtl="0" fontAlgn="ctr"/>
                      <a:r>
                        <a:rPr lang="en-US" sz="1600" u="none" strike="noStrike">
                          <a:effectLst/>
                        </a:rPr>
                        <a:t>                    459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239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dirty="0">
                          <a:effectLst/>
                        </a:rPr>
                        <a:t>                    698 </a:t>
                      </a:r>
                      <a:endParaRPr lang="en-US" sz="1600" b="0" i="0" u="none" strike="noStrike" dirty="0">
                        <a:solidFill>
                          <a:srgbClr val="000000"/>
                        </a:solidFill>
                        <a:effectLst/>
                        <a:latin typeface="Calibri" panose="020F0502020204030204" pitchFamily="34" charset="0"/>
                      </a:endParaRPr>
                    </a:p>
                  </a:txBody>
                  <a:tcPr marL="6002" marR="6002" marT="6002" marB="0" anchor="ctr"/>
                </a:tc>
              </a:tr>
              <a:tr h="245143">
                <a:tc>
                  <a:txBody>
                    <a:bodyPr/>
                    <a:lstStyle/>
                    <a:p>
                      <a:pPr algn="l" rtl="0" fontAlgn="ctr"/>
                      <a:r>
                        <a:rPr lang="en-US" sz="1600" u="none" strike="noStrike" dirty="0">
                          <a:effectLst/>
                        </a:rPr>
                        <a:t>Guatemala</a:t>
                      </a:r>
                      <a:endParaRPr lang="en-US" sz="1600" b="1" i="0" u="none" strike="noStrike" dirty="0">
                        <a:solidFill>
                          <a:srgbClr val="FFFFFF"/>
                        </a:solidFill>
                        <a:effectLst/>
                        <a:latin typeface="Calibri" panose="020F0502020204030204" pitchFamily="34" charset="0"/>
                      </a:endParaRPr>
                    </a:p>
                  </a:txBody>
                  <a:tcPr marL="182880" marR="6002" marT="6002" marB="0" anchor="ctr"/>
                </a:tc>
                <a:tc>
                  <a:txBody>
                    <a:bodyPr/>
                    <a:lstStyle/>
                    <a:p>
                      <a:pPr algn="ctr" rtl="0" fontAlgn="ctr"/>
                      <a:r>
                        <a:rPr lang="en-US" sz="1600" u="none" strike="noStrike">
                          <a:effectLst/>
                        </a:rPr>
                        <a:t>                      12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6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18 </a:t>
                      </a:r>
                      <a:endParaRPr lang="en-US" sz="1600" b="0" i="0" u="none" strike="noStrike">
                        <a:solidFill>
                          <a:srgbClr val="000000"/>
                        </a:solidFill>
                        <a:effectLst/>
                        <a:latin typeface="Calibri" panose="020F0502020204030204" pitchFamily="34" charset="0"/>
                      </a:endParaRPr>
                    </a:p>
                  </a:txBody>
                  <a:tcPr marL="6002" marR="6002" marT="6002" marB="0" anchor="ctr"/>
                </a:tc>
              </a:tr>
              <a:tr h="245143">
                <a:tc>
                  <a:txBody>
                    <a:bodyPr/>
                    <a:lstStyle/>
                    <a:p>
                      <a:pPr algn="l" rtl="0" fontAlgn="ctr"/>
                      <a:r>
                        <a:rPr lang="en-US" sz="1600" u="none" strike="noStrike" dirty="0">
                          <a:effectLst/>
                        </a:rPr>
                        <a:t>Haiti</a:t>
                      </a:r>
                      <a:endParaRPr lang="en-US" sz="1600" b="1" i="0" u="none" strike="noStrike" dirty="0">
                        <a:solidFill>
                          <a:srgbClr val="FFFFFF"/>
                        </a:solidFill>
                        <a:effectLst/>
                        <a:latin typeface="Calibri" panose="020F0502020204030204" pitchFamily="34" charset="0"/>
                      </a:endParaRPr>
                    </a:p>
                  </a:txBody>
                  <a:tcPr marL="182880" marR="6002" marT="6002" marB="0" anchor="ctr"/>
                </a:tc>
                <a:tc>
                  <a:txBody>
                    <a:bodyPr/>
                    <a:lstStyle/>
                    <a:p>
                      <a:pPr algn="ctr" rtl="0" fontAlgn="ctr"/>
                      <a:r>
                        <a:rPr lang="en-US" sz="1600" u="none" strike="noStrike">
                          <a:effectLst/>
                        </a:rPr>
                        <a:t>                 1,495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1,054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2,549 </a:t>
                      </a:r>
                      <a:endParaRPr lang="en-US" sz="1600" b="0" i="0" u="none" strike="noStrike">
                        <a:solidFill>
                          <a:srgbClr val="000000"/>
                        </a:solidFill>
                        <a:effectLst/>
                        <a:latin typeface="Calibri" panose="020F0502020204030204" pitchFamily="34" charset="0"/>
                      </a:endParaRPr>
                    </a:p>
                  </a:txBody>
                  <a:tcPr marL="6002" marR="6002" marT="6002" marB="0" anchor="ctr"/>
                </a:tc>
              </a:tr>
              <a:tr h="245143">
                <a:tc>
                  <a:txBody>
                    <a:bodyPr/>
                    <a:lstStyle/>
                    <a:p>
                      <a:pPr algn="l" rtl="0" fontAlgn="ctr"/>
                      <a:r>
                        <a:rPr lang="en-US" sz="1600" u="none" strike="noStrike" dirty="0">
                          <a:effectLst/>
                        </a:rPr>
                        <a:t>Honduras</a:t>
                      </a:r>
                      <a:endParaRPr lang="en-US" sz="1600" b="1" i="0" u="none" strike="noStrike" dirty="0">
                        <a:solidFill>
                          <a:srgbClr val="FFFFFF"/>
                        </a:solidFill>
                        <a:effectLst/>
                        <a:latin typeface="Calibri" panose="020F0502020204030204" pitchFamily="34" charset="0"/>
                      </a:endParaRPr>
                    </a:p>
                  </a:txBody>
                  <a:tcPr marL="182880" marR="6002" marT="6002" marB="0" anchor="ctr"/>
                </a:tc>
                <a:tc>
                  <a:txBody>
                    <a:bodyPr/>
                    <a:lstStyle/>
                    <a:p>
                      <a:pPr algn="ctr" rtl="0" fontAlgn="ctr"/>
                      <a:r>
                        <a:rPr lang="en-US" sz="1600" u="none" strike="noStrike">
                          <a:effectLst/>
                        </a:rPr>
                        <a:t>                      20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15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35 </a:t>
                      </a:r>
                      <a:endParaRPr lang="en-US" sz="1600" b="0" i="0" u="none" strike="noStrike">
                        <a:solidFill>
                          <a:srgbClr val="000000"/>
                        </a:solidFill>
                        <a:effectLst/>
                        <a:latin typeface="Calibri" panose="020F0502020204030204" pitchFamily="34" charset="0"/>
                      </a:endParaRPr>
                    </a:p>
                  </a:txBody>
                  <a:tcPr marL="6002" marR="6002" marT="6002" marB="0" anchor="ctr"/>
                </a:tc>
              </a:tr>
              <a:tr h="245143">
                <a:tc>
                  <a:txBody>
                    <a:bodyPr/>
                    <a:lstStyle/>
                    <a:p>
                      <a:pPr algn="l" rtl="0" fontAlgn="ctr"/>
                      <a:r>
                        <a:rPr lang="en-US" sz="1600" u="none" strike="noStrike" dirty="0">
                          <a:effectLst/>
                        </a:rPr>
                        <a:t>India</a:t>
                      </a:r>
                      <a:endParaRPr lang="en-US" sz="1600" b="1" i="0" u="none" strike="noStrike" dirty="0">
                        <a:solidFill>
                          <a:srgbClr val="FFFFFF"/>
                        </a:solidFill>
                        <a:effectLst/>
                        <a:latin typeface="Calibri" panose="020F0502020204030204" pitchFamily="34" charset="0"/>
                      </a:endParaRPr>
                    </a:p>
                  </a:txBody>
                  <a:tcPr marL="182880" marR="6002" marT="6002" marB="0" anchor="ctr"/>
                </a:tc>
                <a:tc>
                  <a:txBody>
                    <a:bodyPr/>
                    <a:lstStyle/>
                    <a:p>
                      <a:pPr algn="ctr" rtl="0" fontAlgn="ctr"/>
                      <a:r>
                        <a:rPr lang="en-US" sz="1600" u="none" strike="noStrike">
                          <a:effectLst/>
                        </a:rPr>
                        <a:t>                    626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357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983 </a:t>
                      </a:r>
                      <a:endParaRPr lang="en-US" sz="1600" b="0" i="0" u="none" strike="noStrike">
                        <a:solidFill>
                          <a:srgbClr val="000000"/>
                        </a:solidFill>
                        <a:effectLst/>
                        <a:latin typeface="Calibri" panose="020F0502020204030204" pitchFamily="34" charset="0"/>
                      </a:endParaRPr>
                    </a:p>
                  </a:txBody>
                  <a:tcPr marL="6002" marR="6002" marT="6002" marB="0" anchor="ctr"/>
                </a:tc>
              </a:tr>
              <a:tr h="245143">
                <a:tc>
                  <a:txBody>
                    <a:bodyPr/>
                    <a:lstStyle/>
                    <a:p>
                      <a:pPr algn="l" rtl="0" fontAlgn="ctr"/>
                      <a:r>
                        <a:rPr lang="en-US" sz="1600" u="none" strike="noStrike" dirty="0">
                          <a:effectLst/>
                        </a:rPr>
                        <a:t>Indonesia</a:t>
                      </a:r>
                      <a:endParaRPr lang="en-US" sz="1600" b="1" i="0" u="none" strike="noStrike" dirty="0">
                        <a:solidFill>
                          <a:srgbClr val="FFFFFF"/>
                        </a:solidFill>
                        <a:effectLst/>
                        <a:latin typeface="Calibri" panose="020F0502020204030204" pitchFamily="34" charset="0"/>
                      </a:endParaRPr>
                    </a:p>
                  </a:txBody>
                  <a:tcPr marL="182880" marR="6002" marT="6002" marB="0" anchor="ctr"/>
                </a:tc>
                <a:tc>
                  <a:txBody>
                    <a:bodyPr/>
                    <a:lstStyle/>
                    <a:p>
                      <a:pPr algn="ctr" rtl="0" fontAlgn="ctr"/>
                      <a:r>
                        <a:rPr lang="en-US" sz="1600" u="none" strike="noStrike">
                          <a:effectLst/>
                        </a:rPr>
                        <a:t>                    366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324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690 </a:t>
                      </a:r>
                      <a:endParaRPr lang="en-US" sz="1600" b="0" i="0" u="none" strike="noStrike">
                        <a:solidFill>
                          <a:srgbClr val="000000"/>
                        </a:solidFill>
                        <a:effectLst/>
                        <a:latin typeface="Calibri" panose="020F0502020204030204" pitchFamily="34" charset="0"/>
                      </a:endParaRPr>
                    </a:p>
                  </a:txBody>
                  <a:tcPr marL="6002" marR="6002" marT="6002" marB="0" anchor="ctr"/>
                </a:tc>
              </a:tr>
              <a:tr h="245143">
                <a:tc>
                  <a:txBody>
                    <a:bodyPr/>
                    <a:lstStyle/>
                    <a:p>
                      <a:pPr algn="l" rtl="0" fontAlgn="ctr"/>
                      <a:r>
                        <a:rPr lang="en-US" sz="1600" u="none" strike="noStrike" dirty="0">
                          <a:effectLst/>
                        </a:rPr>
                        <a:t>Kenya</a:t>
                      </a:r>
                      <a:endParaRPr lang="en-US" sz="1600" b="1" i="0" u="none" strike="noStrike" dirty="0">
                        <a:solidFill>
                          <a:srgbClr val="FFFFFF"/>
                        </a:solidFill>
                        <a:effectLst/>
                        <a:latin typeface="Calibri" panose="020F0502020204030204" pitchFamily="34" charset="0"/>
                      </a:endParaRPr>
                    </a:p>
                  </a:txBody>
                  <a:tcPr marL="182880" marR="6002" marT="6002" marB="0" anchor="ctr"/>
                </a:tc>
                <a:tc>
                  <a:txBody>
                    <a:bodyPr/>
                    <a:lstStyle/>
                    <a:p>
                      <a:pPr algn="ctr" rtl="0" fontAlgn="ctr"/>
                      <a:r>
                        <a:rPr lang="en-US" sz="1600" u="none" strike="noStrike">
                          <a:effectLst/>
                        </a:rPr>
                        <a:t>                    604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372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976 </a:t>
                      </a:r>
                      <a:endParaRPr lang="en-US" sz="1600" b="0" i="0" u="none" strike="noStrike">
                        <a:solidFill>
                          <a:srgbClr val="000000"/>
                        </a:solidFill>
                        <a:effectLst/>
                        <a:latin typeface="Calibri" panose="020F0502020204030204" pitchFamily="34" charset="0"/>
                      </a:endParaRPr>
                    </a:p>
                  </a:txBody>
                  <a:tcPr marL="6002" marR="6002" marT="6002" marB="0" anchor="ctr"/>
                </a:tc>
              </a:tr>
              <a:tr h="245143">
                <a:tc>
                  <a:txBody>
                    <a:bodyPr/>
                    <a:lstStyle/>
                    <a:p>
                      <a:pPr algn="l" rtl="0" fontAlgn="ctr"/>
                      <a:r>
                        <a:rPr lang="en-US" sz="1600" u="none" strike="noStrike" dirty="0">
                          <a:effectLst/>
                        </a:rPr>
                        <a:t>Lesotho</a:t>
                      </a:r>
                      <a:endParaRPr lang="en-US" sz="1600" b="1" i="0" u="none" strike="noStrike" dirty="0">
                        <a:solidFill>
                          <a:srgbClr val="FFFFFF"/>
                        </a:solidFill>
                        <a:effectLst/>
                        <a:latin typeface="Calibri" panose="020F0502020204030204" pitchFamily="34" charset="0"/>
                      </a:endParaRPr>
                    </a:p>
                  </a:txBody>
                  <a:tcPr marL="182880" marR="6002" marT="6002" marB="0" anchor="ctr"/>
                </a:tc>
                <a:tc>
                  <a:txBody>
                    <a:bodyPr/>
                    <a:lstStyle/>
                    <a:p>
                      <a:pPr algn="ctr" rtl="0" fontAlgn="ctr"/>
                      <a:r>
                        <a:rPr lang="en-US" sz="1600" u="none" strike="noStrike">
                          <a:effectLst/>
                        </a:rPr>
                        <a:t>                 1,601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1,451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3,052 </a:t>
                      </a:r>
                      <a:endParaRPr lang="en-US" sz="1600" b="0" i="0" u="none" strike="noStrike">
                        <a:solidFill>
                          <a:srgbClr val="000000"/>
                        </a:solidFill>
                        <a:effectLst/>
                        <a:latin typeface="Calibri" panose="020F0502020204030204" pitchFamily="34" charset="0"/>
                      </a:endParaRPr>
                    </a:p>
                  </a:txBody>
                  <a:tcPr marL="6002" marR="6002" marT="6002" marB="0" anchor="ctr"/>
                </a:tc>
              </a:tr>
              <a:tr h="245143">
                <a:tc>
                  <a:txBody>
                    <a:bodyPr/>
                    <a:lstStyle/>
                    <a:p>
                      <a:pPr algn="l" rtl="0" fontAlgn="ctr"/>
                      <a:r>
                        <a:rPr lang="en-US" sz="1600" u="none" strike="noStrike" dirty="0">
                          <a:effectLst/>
                        </a:rPr>
                        <a:t>Mali</a:t>
                      </a:r>
                      <a:endParaRPr lang="en-US" sz="1600" b="1" i="0" u="none" strike="noStrike" dirty="0">
                        <a:solidFill>
                          <a:srgbClr val="FFFFFF"/>
                        </a:solidFill>
                        <a:effectLst/>
                        <a:latin typeface="Calibri" panose="020F0502020204030204" pitchFamily="34" charset="0"/>
                      </a:endParaRPr>
                    </a:p>
                  </a:txBody>
                  <a:tcPr marL="182880" marR="6002" marT="6002" marB="0" anchor="ctr"/>
                </a:tc>
                <a:tc>
                  <a:txBody>
                    <a:bodyPr/>
                    <a:lstStyle/>
                    <a:p>
                      <a:pPr algn="ctr" rtl="0" fontAlgn="ctr"/>
                      <a:r>
                        <a:rPr lang="en-US" sz="1600" u="none" strike="noStrike">
                          <a:effectLst/>
                        </a:rPr>
                        <a:t>                      70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47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117 </a:t>
                      </a:r>
                      <a:endParaRPr lang="en-US" sz="1600" b="0" i="0" u="none" strike="noStrike">
                        <a:solidFill>
                          <a:srgbClr val="000000"/>
                        </a:solidFill>
                        <a:effectLst/>
                        <a:latin typeface="Calibri" panose="020F0502020204030204" pitchFamily="34" charset="0"/>
                      </a:endParaRPr>
                    </a:p>
                  </a:txBody>
                  <a:tcPr marL="6002" marR="6002" marT="6002" marB="0" anchor="ctr"/>
                </a:tc>
              </a:tr>
              <a:tr h="245143">
                <a:tc>
                  <a:txBody>
                    <a:bodyPr/>
                    <a:lstStyle/>
                    <a:p>
                      <a:pPr algn="l" rtl="0" fontAlgn="ctr"/>
                      <a:r>
                        <a:rPr lang="en-US" sz="1600" u="none" strike="noStrike" dirty="0">
                          <a:effectLst/>
                        </a:rPr>
                        <a:t>Mexico</a:t>
                      </a:r>
                      <a:endParaRPr lang="en-US" sz="1600" b="1" i="0" u="none" strike="noStrike" dirty="0">
                        <a:solidFill>
                          <a:srgbClr val="FFFFFF"/>
                        </a:solidFill>
                        <a:effectLst/>
                        <a:latin typeface="Calibri" panose="020F0502020204030204" pitchFamily="34" charset="0"/>
                      </a:endParaRPr>
                    </a:p>
                  </a:txBody>
                  <a:tcPr marL="182880" marR="6002" marT="6002" marB="0" anchor="ctr"/>
                </a:tc>
                <a:tc>
                  <a:txBody>
                    <a:bodyPr/>
                    <a:lstStyle/>
                    <a:p>
                      <a:pPr algn="ctr" rtl="0" fontAlgn="ctr"/>
                      <a:r>
                        <a:rPr lang="en-US" sz="1600" u="none" strike="noStrike">
                          <a:effectLst/>
                        </a:rPr>
                        <a:t>                      47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29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76 </a:t>
                      </a:r>
                      <a:endParaRPr lang="en-US" sz="1600" b="0" i="0" u="none" strike="noStrike">
                        <a:solidFill>
                          <a:srgbClr val="000000"/>
                        </a:solidFill>
                        <a:effectLst/>
                        <a:latin typeface="Calibri" panose="020F0502020204030204" pitchFamily="34" charset="0"/>
                      </a:endParaRPr>
                    </a:p>
                  </a:txBody>
                  <a:tcPr marL="6002" marR="6002" marT="6002" marB="0" anchor="ctr"/>
                </a:tc>
              </a:tr>
              <a:tr h="245143">
                <a:tc>
                  <a:txBody>
                    <a:bodyPr/>
                    <a:lstStyle/>
                    <a:p>
                      <a:pPr algn="l" rtl="0" fontAlgn="ctr"/>
                      <a:r>
                        <a:rPr lang="en-US" sz="1600" u="none" strike="noStrike" dirty="0">
                          <a:effectLst/>
                        </a:rPr>
                        <a:t>Mozambique</a:t>
                      </a:r>
                      <a:endParaRPr lang="en-US" sz="1600" b="1" i="0" u="none" strike="noStrike" dirty="0">
                        <a:solidFill>
                          <a:srgbClr val="FFFFFF"/>
                        </a:solidFill>
                        <a:effectLst/>
                        <a:latin typeface="Calibri" panose="020F0502020204030204" pitchFamily="34" charset="0"/>
                      </a:endParaRPr>
                    </a:p>
                  </a:txBody>
                  <a:tcPr marL="182880" marR="6002" marT="6002" marB="0" anchor="ctr"/>
                </a:tc>
                <a:tc>
                  <a:txBody>
                    <a:bodyPr/>
                    <a:lstStyle/>
                    <a:p>
                      <a:pPr algn="ctr" rtl="0" fontAlgn="ctr"/>
                      <a:r>
                        <a:rPr lang="en-US" sz="1600" u="none" strike="noStrike">
                          <a:effectLst/>
                        </a:rPr>
                        <a:t>                 4,051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3,911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7,962 </a:t>
                      </a:r>
                      <a:endParaRPr lang="en-US" sz="1600" b="0" i="0" u="none" strike="noStrike">
                        <a:solidFill>
                          <a:srgbClr val="000000"/>
                        </a:solidFill>
                        <a:effectLst/>
                        <a:latin typeface="Calibri" panose="020F0502020204030204" pitchFamily="34" charset="0"/>
                      </a:endParaRPr>
                    </a:p>
                  </a:txBody>
                  <a:tcPr marL="6002" marR="6002" marT="6002" marB="0" anchor="ctr"/>
                </a:tc>
              </a:tr>
              <a:tr h="245143">
                <a:tc>
                  <a:txBody>
                    <a:bodyPr/>
                    <a:lstStyle/>
                    <a:p>
                      <a:pPr algn="l" rtl="0" fontAlgn="ctr"/>
                      <a:r>
                        <a:rPr lang="en-US" sz="1600" u="none" strike="noStrike" dirty="0">
                          <a:effectLst/>
                        </a:rPr>
                        <a:t>Nepal</a:t>
                      </a:r>
                      <a:endParaRPr lang="en-US" sz="1600" b="1" i="0" u="none" strike="noStrike" dirty="0">
                        <a:solidFill>
                          <a:srgbClr val="FFFFFF"/>
                        </a:solidFill>
                        <a:effectLst/>
                        <a:latin typeface="Calibri" panose="020F0502020204030204" pitchFamily="34" charset="0"/>
                      </a:endParaRPr>
                    </a:p>
                  </a:txBody>
                  <a:tcPr marL="182880" marR="6002" marT="6002" marB="0" anchor="ctr"/>
                </a:tc>
                <a:tc>
                  <a:txBody>
                    <a:bodyPr/>
                    <a:lstStyle/>
                    <a:p>
                      <a:pPr algn="ctr" rtl="0" fontAlgn="ctr"/>
                      <a:r>
                        <a:rPr lang="en-US" sz="1600" u="none" strike="noStrike">
                          <a:effectLst/>
                        </a:rPr>
                        <a:t>                    333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188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521 </a:t>
                      </a:r>
                      <a:endParaRPr lang="en-US" sz="1600" b="0" i="0" u="none" strike="noStrike">
                        <a:solidFill>
                          <a:srgbClr val="000000"/>
                        </a:solidFill>
                        <a:effectLst/>
                        <a:latin typeface="Calibri" panose="020F0502020204030204" pitchFamily="34" charset="0"/>
                      </a:endParaRPr>
                    </a:p>
                  </a:txBody>
                  <a:tcPr marL="6002" marR="6002" marT="6002" marB="0" anchor="ctr"/>
                </a:tc>
              </a:tr>
              <a:tr h="245143">
                <a:tc>
                  <a:txBody>
                    <a:bodyPr/>
                    <a:lstStyle/>
                    <a:p>
                      <a:pPr algn="l" rtl="0" fontAlgn="ctr"/>
                      <a:r>
                        <a:rPr lang="en-US" sz="1600" u="none" strike="noStrike" dirty="0">
                          <a:effectLst/>
                        </a:rPr>
                        <a:t>Peru</a:t>
                      </a:r>
                      <a:endParaRPr lang="en-US" sz="1600" b="1" i="0" u="none" strike="noStrike" dirty="0">
                        <a:solidFill>
                          <a:srgbClr val="FFFFFF"/>
                        </a:solidFill>
                        <a:effectLst/>
                        <a:latin typeface="Calibri" panose="020F0502020204030204" pitchFamily="34" charset="0"/>
                      </a:endParaRPr>
                    </a:p>
                  </a:txBody>
                  <a:tcPr marL="182880" marR="6002" marT="6002" marB="0" anchor="ctr"/>
                </a:tc>
                <a:tc>
                  <a:txBody>
                    <a:bodyPr/>
                    <a:lstStyle/>
                    <a:p>
                      <a:pPr algn="ctr" rtl="0" fontAlgn="ctr"/>
                      <a:r>
                        <a:rPr lang="en-US" sz="1600" u="none" strike="noStrike">
                          <a:effectLst/>
                        </a:rPr>
                        <a:t>                    779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596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1,375 </a:t>
                      </a:r>
                      <a:endParaRPr lang="en-US" sz="1600" b="0" i="0" u="none" strike="noStrike">
                        <a:solidFill>
                          <a:srgbClr val="000000"/>
                        </a:solidFill>
                        <a:effectLst/>
                        <a:latin typeface="Calibri" panose="020F0502020204030204" pitchFamily="34" charset="0"/>
                      </a:endParaRPr>
                    </a:p>
                  </a:txBody>
                  <a:tcPr marL="6002" marR="6002" marT="6002" marB="0" anchor="ctr"/>
                </a:tc>
              </a:tr>
              <a:tr h="245143">
                <a:tc>
                  <a:txBody>
                    <a:bodyPr/>
                    <a:lstStyle/>
                    <a:p>
                      <a:pPr algn="l" rtl="0" fontAlgn="ctr"/>
                      <a:r>
                        <a:rPr lang="en-US" sz="1600" u="none" strike="noStrike" dirty="0">
                          <a:effectLst/>
                        </a:rPr>
                        <a:t>Philippines</a:t>
                      </a:r>
                      <a:endParaRPr lang="en-US" sz="1600" b="1" i="0" u="none" strike="noStrike" dirty="0">
                        <a:solidFill>
                          <a:srgbClr val="FFFFFF"/>
                        </a:solidFill>
                        <a:effectLst/>
                        <a:latin typeface="Calibri" panose="020F0502020204030204" pitchFamily="34" charset="0"/>
                      </a:endParaRPr>
                    </a:p>
                  </a:txBody>
                  <a:tcPr marL="182880" marR="6002" marT="6002" marB="0" anchor="ctr"/>
                </a:tc>
                <a:tc>
                  <a:txBody>
                    <a:bodyPr/>
                    <a:lstStyle/>
                    <a:p>
                      <a:pPr algn="ctr" rtl="0" fontAlgn="ctr"/>
                      <a:r>
                        <a:rPr lang="en-US" sz="1600" u="none" strike="noStrike">
                          <a:effectLst/>
                        </a:rPr>
                        <a:t>                 2,160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1,398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3,558 </a:t>
                      </a:r>
                      <a:endParaRPr lang="en-US" sz="1600" b="0" i="0" u="none" strike="noStrike">
                        <a:solidFill>
                          <a:srgbClr val="000000"/>
                        </a:solidFill>
                        <a:effectLst/>
                        <a:latin typeface="Calibri" panose="020F0502020204030204" pitchFamily="34" charset="0"/>
                      </a:endParaRPr>
                    </a:p>
                  </a:txBody>
                  <a:tcPr marL="6002" marR="6002" marT="6002" marB="0" anchor="ctr"/>
                </a:tc>
              </a:tr>
              <a:tr h="245143">
                <a:tc>
                  <a:txBody>
                    <a:bodyPr/>
                    <a:lstStyle/>
                    <a:p>
                      <a:pPr algn="l" rtl="0" fontAlgn="ctr"/>
                      <a:r>
                        <a:rPr lang="en-US" sz="1600" u="none" strike="noStrike" dirty="0">
                          <a:effectLst/>
                        </a:rPr>
                        <a:t>Tanzania</a:t>
                      </a:r>
                      <a:endParaRPr lang="en-US" sz="1600" b="1" i="0" u="none" strike="noStrike" dirty="0">
                        <a:solidFill>
                          <a:srgbClr val="FFFFFF"/>
                        </a:solidFill>
                        <a:effectLst/>
                        <a:latin typeface="Calibri" panose="020F0502020204030204" pitchFamily="34" charset="0"/>
                      </a:endParaRPr>
                    </a:p>
                  </a:txBody>
                  <a:tcPr marL="182880" marR="6002" marT="6002" marB="0" anchor="ctr"/>
                </a:tc>
                <a:tc>
                  <a:txBody>
                    <a:bodyPr/>
                    <a:lstStyle/>
                    <a:p>
                      <a:pPr algn="ctr" rtl="0" fontAlgn="ctr"/>
                      <a:r>
                        <a:rPr lang="en-US" sz="1600" u="none" strike="noStrike">
                          <a:effectLst/>
                        </a:rPr>
                        <a:t>                      63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42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105 </a:t>
                      </a:r>
                      <a:endParaRPr lang="en-US" sz="1600" b="0" i="0" u="none" strike="noStrike">
                        <a:solidFill>
                          <a:srgbClr val="000000"/>
                        </a:solidFill>
                        <a:effectLst/>
                        <a:latin typeface="Calibri" panose="020F0502020204030204" pitchFamily="34" charset="0"/>
                      </a:endParaRPr>
                    </a:p>
                  </a:txBody>
                  <a:tcPr marL="6002" marR="6002" marT="6002" marB="0" anchor="ctr"/>
                </a:tc>
              </a:tr>
              <a:tr h="245143">
                <a:tc>
                  <a:txBody>
                    <a:bodyPr/>
                    <a:lstStyle/>
                    <a:p>
                      <a:pPr algn="l" rtl="0" fontAlgn="ctr"/>
                      <a:r>
                        <a:rPr lang="en-US" sz="1600" u="none" strike="noStrike" dirty="0">
                          <a:effectLst/>
                        </a:rPr>
                        <a:t>Uganda</a:t>
                      </a:r>
                      <a:endParaRPr lang="en-US" sz="1600" b="1" i="0" u="none" strike="noStrike" dirty="0">
                        <a:solidFill>
                          <a:srgbClr val="FFFFFF"/>
                        </a:solidFill>
                        <a:effectLst/>
                        <a:latin typeface="Calibri" panose="020F0502020204030204" pitchFamily="34" charset="0"/>
                      </a:endParaRPr>
                    </a:p>
                  </a:txBody>
                  <a:tcPr marL="182880" marR="6002" marT="6002" marB="0" anchor="ctr"/>
                </a:tc>
                <a:tc>
                  <a:txBody>
                    <a:bodyPr/>
                    <a:lstStyle/>
                    <a:p>
                      <a:pPr algn="ctr" rtl="0" fontAlgn="ctr"/>
                      <a:r>
                        <a:rPr lang="en-US" sz="1600" u="none" strike="noStrike">
                          <a:effectLst/>
                        </a:rPr>
                        <a:t>                 1,512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1,498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3,010 </a:t>
                      </a:r>
                      <a:endParaRPr lang="en-US" sz="1600" b="0" i="0" u="none" strike="noStrike">
                        <a:solidFill>
                          <a:srgbClr val="000000"/>
                        </a:solidFill>
                        <a:effectLst/>
                        <a:latin typeface="Calibri" panose="020F0502020204030204" pitchFamily="34" charset="0"/>
                      </a:endParaRPr>
                    </a:p>
                  </a:txBody>
                  <a:tcPr marL="6002" marR="6002" marT="6002" marB="0" anchor="ctr"/>
                </a:tc>
              </a:tr>
              <a:tr h="245143">
                <a:tc>
                  <a:txBody>
                    <a:bodyPr/>
                    <a:lstStyle/>
                    <a:p>
                      <a:pPr algn="l" rtl="0" fontAlgn="ctr"/>
                      <a:r>
                        <a:rPr lang="en-US" sz="1600" u="none" strike="noStrike" dirty="0">
                          <a:effectLst/>
                        </a:rPr>
                        <a:t>USA</a:t>
                      </a:r>
                      <a:endParaRPr lang="en-US" sz="1600" b="1" i="0" u="none" strike="noStrike" dirty="0">
                        <a:solidFill>
                          <a:srgbClr val="FFFFFF"/>
                        </a:solidFill>
                        <a:effectLst/>
                        <a:latin typeface="Calibri" panose="020F0502020204030204" pitchFamily="34" charset="0"/>
                      </a:endParaRPr>
                    </a:p>
                  </a:txBody>
                  <a:tcPr marL="182880" marR="6002" marT="6002" marB="0" anchor="ctr"/>
                </a:tc>
                <a:tc>
                  <a:txBody>
                    <a:bodyPr/>
                    <a:lstStyle/>
                    <a:p>
                      <a:pPr algn="ctr" rtl="0" fontAlgn="ctr"/>
                      <a:r>
                        <a:rPr lang="en-US" sz="1600" u="none" strike="noStrike">
                          <a:effectLst/>
                        </a:rPr>
                        <a:t>                    294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200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494 </a:t>
                      </a:r>
                      <a:endParaRPr lang="en-US" sz="1600" b="0" i="0" u="none" strike="noStrike">
                        <a:solidFill>
                          <a:srgbClr val="000000"/>
                        </a:solidFill>
                        <a:effectLst/>
                        <a:latin typeface="Calibri" panose="020F0502020204030204" pitchFamily="34" charset="0"/>
                      </a:endParaRPr>
                    </a:p>
                  </a:txBody>
                  <a:tcPr marL="6002" marR="6002" marT="6002" marB="0" anchor="ctr"/>
                </a:tc>
              </a:tr>
              <a:tr h="245143">
                <a:tc>
                  <a:txBody>
                    <a:bodyPr/>
                    <a:lstStyle/>
                    <a:p>
                      <a:pPr algn="l" rtl="0" fontAlgn="ctr"/>
                      <a:r>
                        <a:rPr lang="en-US" sz="1600" u="none" strike="noStrike" dirty="0">
                          <a:effectLst/>
                        </a:rPr>
                        <a:t>Vietnam</a:t>
                      </a:r>
                      <a:endParaRPr lang="en-US" sz="1600" b="1" i="0" u="none" strike="noStrike" dirty="0">
                        <a:solidFill>
                          <a:srgbClr val="FFFFFF"/>
                        </a:solidFill>
                        <a:effectLst/>
                        <a:latin typeface="Calibri" panose="020F0502020204030204" pitchFamily="34" charset="0"/>
                      </a:endParaRPr>
                    </a:p>
                  </a:txBody>
                  <a:tcPr marL="182880" marR="6002" marT="6002" marB="0" anchor="ctr"/>
                </a:tc>
                <a:tc>
                  <a:txBody>
                    <a:bodyPr/>
                    <a:lstStyle/>
                    <a:p>
                      <a:pPr algn="ctr" rtl="0" fontAlgn="ctr"/>
                      <a:r>
                        <a:rPr lang="en-US" sz="1600" u="none" strike="noStrike">
                          <a:effectLst/>
                        </a:rPr>
                        <a:t>                    359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223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582 </a:t>
                      </a:r>
                      <a:endParaRPr lang="en-US" sz="1600" b="0" i="0" u="none" strike="noStrike">
                        <a:solidFill>
                          <a:srgbClr val="000000"/>
                        </a:solidFill>
                        <a:effectLst/>
                        <a:latin typeface="Calibri" panose="020F0502020204030204" pitchFamily="34" charset="0"/>
                      </a:endParaRPr>
                    </a:p>
                  </a:txBody>
                  <a:tcPr marL="6002" marR="6002" marT="6002" marB="0" anchor="ctr"/>
                </a:tc>
              </a:tr>
              <a:tr h="245143">
                <a:tc>
                  <a:txBody>
                    <a:bodyPr/>
                    <a:lstStyle/>
                    <a:p>
                      <a:pPr algn="l" rtl="0" fontAlgn="ctr"/>
                      <a:r>
                        <a:rPr lang="en-US" sz="1600" u="none" strike="noStrike" dirty="0">
                          <a:effectLst/>
                        </a:rPr>
                        <a:t>Zambia</a:t>
                      </a:r>
                      <a:endParaRPr lang="en-US" sz="1600" b="1" i="0" u="none" strike="noStrike" dirty="0">
                        <a:solidFill>
                          <a:srgbClr val="FFFFFF"/>
                        </a:solidFill>
                        <a:effectLst/>
                        <a:latin typeface="Calibri" panose="020F0502020204030204" pitchFamily="34" charset="0"/>
                      </a:endParaRPr>
                    </a:p>
                  </a:txBody>
                  <a:tcPr marL="182880" marR="6002" marT="6002" marB="0" anchor="ctr"/>
                </a:tc>
                <a:tc>
                  <a:txBody>
                    <a:bodyPr/>
                    <a:lstStyle/>
                    <a:p>
                      <a:pPr algn="ctr" rtl="0" fontAlgn="ctr"/>
                      <a:r>
                        <a:rPr lang="en-US" sz="1600" u="none" strike="noStrike">
                          <a:effectLst/>
                        </a:rPr>
                        <a:t>               18,843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19,016 </a:t>
                      </a:r>
                      <a:endParaRPr lang="en-US" sz="1600" b="0" i="0" u="none" strike="noStrike">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600" u="none" strike="noStrike">
                          <a:effectLst/>
                        </a:rPr>
                        <a:t>               37,859 </a:t>
                      </a:r>
                      <a:endParaRPr lang="en-US" sz="1600" b="0" i="0" u="none" strike="noStrike">
                        <a:solidFill>
                          <a:srgbClr val="000000"/>
                        </a:solidFill>
                        <a:effectLst/>
                        <a:latin typeface="Calibri" panose="020F0502020204030204" pitchFamily="34" charset="0"/>
                      </a:endParaRPr>
                    </a:p>
                  </a:txBody>
                  <a:tcPr marL="6002" marR="6002" marT="6002" marB="0" anchor="ctr"/>
                </a:tc>
              </a:tr>
              <a:tr h="236973">
                <a:tc>
                  <a:txBody>
                    <a:bodyPr/>
                    <a:lstStyle/>
                    <a:p>
                      <a:pPr algn="r" rtl="0" fontAlgn="ctr"/>
                      <a:r>
                        <a:rPr lang="en-US" sz="1600" u="none" strike="noStrike">
                          <a:effectLst/>
                        </a:rPr>
                        <a:t>TOTAL</a:t>
                      </a:r>
                      <a:endParaRPr lang="en-US" sz="1600" b="1" i="0" u="none" strike="noStrike">
                        <a:solidFill>
                          <a:srgbClr val="FFFFFF"/>
                        </a:solidFill>
                        <a:effectLst/>
                        <a:latin typeface="Calibri" panose="020F0502020204030204" pitchFamily="34" charset="0"/>
                      </a:endParaRPr>
                    </a:p>
                  </a:txBody>
                  <a:tcPr marL="6002" marR="6002" marT="6002" marB="0" anchor="ctr"/>
                </a:tc>
                <a:tc>
                  <a:txBody>
                    <a:bodyPr/>
                    <a:lstStyle/>
                    <a:p>
                      <a:pPr algn="ctr" rtl="0" fontAlgn="ctr"/>
                      <a:r>
                        <a:rPr lang="en-US" sz="1800" b="1" u="none" strike="noStrike" dirty="0" smtClean="0">
                          <a:effectLst/>
                        </a:rPr>
                        <a:t>           </a:t>
                      </a:r>
                      <a:r>
                        <a:rPr lang="en-US" sz="1800" b="1" u="none" strike="noStrike" dirty="0">
                          <a:effectLst/>
                        </a:rPr>
                        <a:t>42,878 </a:t>
                      </a:r>
                      <a:endParaRPr lang="en-US" sz="1800" b="1" i="0" u="none" strike="noStrike" dirty="0">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800" b="1" u="none" strike="noStrike" dirty="0" smtClean="0">
                          <a:effectLst/>
                        </a:rPr>
                        <a:t>             </a:t>
                      </a:r>
                      <a:r>
                        <a:rPr lang="en-US" sz="1800" b="1" u="none" strike="noStrike" dirty="0">
                          <a:effectLst/>
                        </a:rPr>
                        <a:t>36,859 </a:t>
                      </a:r>
                      <a:endParaRPr lang="en-US" sz="1800" b="1" i="0" u="none" strike="noStrike" dirty="0">
                        <a:solidFill>
                          <a:srgbClr val="000000"/>
                        </a:solidFill>
                        <a:effectLst/>
                        <a:latin typeface="Calibri" panose="020F0502020204030204" pitchFamily="34" charset="0"/>
                      </a:endParaRPr>
                    </a:p>
                  </a:txBody>
                  <a:tcPr marL="6002" marR="6002" marT="6002" marB="0" anchor="ctr"/>
                </a:tc>
                <a:tc>
                  <a:txBody>
                    <a:bodyPr/>
                    <a:lstStyle/>
                    <a:p>
                      <a:pPr algn="ctr" rtl="0" fontAlgn="ctr"/>
                      <a:r>
                        <a:rPr lang="en-US" sz="1800" b="1" u="none" strike="noStrike" dirty="0">
                          <a:effectLst/>
                        </a:rPr>
                        <a:t>            </a:t>
                      </a:r>
                      <a:r>
                        <a:rPr lang="en-US" sz="1800" b="1" u="none" strike="noStrike" dirty="0" smtClean="0">
                          <a:effectLst/>
                        </a:rPr>
                        <a:t>79,737 </a:t>
                      </a:r>
                      <a:endParaRPr lang="en-US" sz="1800" b="1" i="0" u="none" strike="noStrike" dirty="0">
                        <a:solidFill>
                          <a:srgbClr val="000000"/>
                        </a:solidFill>
                        <a:effectLst/>
                        <a:latin typeface="Calibri" panose="020F0502020204030204" pitchFamily="34" charset="0"/>
                      </a:endParaRPr>
                    </a:p>
                  </a:txBody>
                  <a:tcPr marL="6002" marR="6002" marT="6002" marB="0" anchor="ctr"/>
                </a:tc>
              </a:tr>
            </a:tbl>
          </a:graphicData>
        </a:graphic>
      </p:graphicFrame>
      <p:sp>
        <p:nvSpPr>
          <p:cNvPr id="4" name="TextBox 3"/>
          <p:cNvSpPr txBox="1"/>
          <p:nvPr/>
        </p:nvSpPr>
        <p:spPr>
          <a:xfrm>
            <a:off x="6789165" y="1300767"/>
            <a:ext cx="2148024" cy="1938992"/>
          </a:xfrm>
          <a:prstGeom prst="rect">
            <a:avLst/>
          </a:prstGeom>
          <a:noFill/>
        </p:spPr>
        <p:txBody>
          <a:bodyPr wrap="none" rtlCol="0">
            <a:spAutoFit/>
          </a:bodyPr>
          <a:lstStyle/>
          <a:p>
            <a:r>
              <a:rPr lang="en-US" sz="2400" b="1" dirty="0" smtClean="0">
                <a:solidFill>
                  <a:srgbClr val="773300"/>
                </a:solidFill>
              </a:rPr>
              <a:t>80,000 trainees</a:t>
            </a:r>
          </a:p>
          <a:p>
            <a:endParaRPr lang="en-US" sz="2400" b="1" dirty="0">
              <a:solidFill>
                <a:srgbClr val="773300"/>
              </a:solidFill>
            </a:endParaRPr>
          </a:p>
          <a:p>
            <a:r>
              <a:rPr lang="en-US" sz="2400" b="1" dirty="0" smtClean="0">
                <a:solidFill>
                  <a:srgbClr val="773300"/>
                </a:solidFill>
              </a:rPr>
              <a:t>22 countries</a:t>
            </a:r>
          </a:p>
          <a:p>
            <a:endParaRPr lang="en-US" sz="2400" b="1" dirty="0">
              <a:solidFill>
                <a:srgbClr val="773300"/>
              </a:solidFill>
            </a:endParaRPr>
          </a:p>
          <a:p>
            <a:r>
              <a:rPr lang="en-US" sz="2400" b="1" dirty="0" smtClean="0">
                <a:solidFill>
                  <a:srgbClr val="773300"/>
                </a:solidFill>
              </a:rPr>
              <a:t>46 % women</a:t>
            </a:r>
            <a:endParaRPr lang="en-US" sz="2400" b="1" dirty="0">
              <a:solidFill>
                <a:srgbClr val="773300"/>
              </a:solidFill>
            </a:endParaRPr>
          </a:p>
        </p:txBody>
      </p:sp>
      <p:grpSp>
        <p:nvGrpSpPr>
          <p:cNvPr id="12" name="Group 11"/>
          <p:cNvGrpSpPr/>
          <p:nvPr/>
        </p:nvGrpSpPr>
        <p:grpSpPr>
          <a:xfrm>
            <a:off x="6904323" y="5763766"/>
            <a:ext cx="2163477" cy="1018034"/>
            <a:chOff x="6810828" y="5687566"/>
            <a:chExt cx="2163477" cy="1018034"/>
          </a:xfrm>
        </p:grpSpPr>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29600" y="5687566"/>
              <a:ext cx="672813" cy="789434"/>
            </a:xfrm>
            <a:prstGeom prst="rect">
              <a:avLst/>
            </a:prstGeom>
          </p:spPr>
        </p:pic>
        <p:sp>
          <p:nvSpPr>
            <p:cNvPr id="14" name="TextBox 13"/>
            <p:cNvSpPr txBox="1"/>
            <p:nvPr/>
          </p:nvSpPr>
          <p:spPr>
            <a:xfrm>
              <a:off x="6810828" y="6428601"/>
              <a:ext cx="2163477" cy="276999"/>
            </a:xfrm>
            <a:prstGeom prst="rect">
              <a:avLst/>
            </a:prstGeom>
            <a:noFill/>
          </p:spPr>
          <p:txBody>
            <a:bodyPr wrap="none" rtlCol="0">
              <a:spAutoFit/>
            </a:bodyPr>
            <a:lstStyle/>
            <a:p>
              <a:r>
                <a:rPr lang="en-US" sz="1200" dirty="0" smtClean="0">
                  <a:solidFill>
                    <a:srgbClr val="773300"/>
                  </a:solidFill>
                </a:rPr>
                <a:t>OIRED/Virginia Tech  -  SANREM</a:t>
              </a:r>
              <a:endParaRPr lang="en-US" sz="1200" dirty="0">
                <a:solidFill>
                  <a:srgbClr val="773300"/>
                </a:solidFill>
              </a:endParaRPr>
            </a:p>
          </p:txBody>
        </p:sp>
      </p:grpSp>
    </p:spTree>
    <p:extLst>
      <p:ext uri="{BB962C8B-B14F-4D97-AF65-F5344CB8AC3E}">
        <p14:creationId xmlns:p14="http://schemas.microsoft.com/office/powerpoint/2010/main" val="20918469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4" name="Rectangle 3"/>
          <p:cNvSpPr/>
          <p:nvPr/>
        </p:nvSpPr>
        <p:spPr>
          <a:xfrm>
            <a:off x="647700" y="243512"/>
            <a:ext cx="7848600" cy="6370975"/>
          </a:xfrm>
          <a:prstGeom prst="rect">
            <a:avLst/>
          </a:prstGeom>
        </p:spPr>
        <p:txBody>
          <a:bodyPr wrap="square">
            <a:spAutoFit/>
          </a:bodyPr>
          <a:lstStyle/>
          <a:p>
            <a:r>
              <a:rPr lang="en-US" sz="2800" b="1" dirty="0" smtClean="0">
                <a:solidFill>
                  <a:srgbClr val="006600"/>
                </a:solidFill>
              </a:rPr>
              <a:t>Sustainable Intensification </a:t>
            </a:r>
            <a:r>
              <a:rPr lang="en-US" dirty="0" smtClean="0"/>
              <a:t>Pretty </a:t>
            </a:r>
            <a:r>
              <a:rPr lang="en-US" dirty="0"/>
              <a:t>et al. (</a:t>
            </a:r>
            <a:r>
              <a:rPr lang="en-US" dirty="0">
                <a:hlinkClick r:id="rId5"/>
              </a:rPr>
              <a:t>2011</a:t>
            </a:r>
            <a:r>
              <a:rPr lang="en-US" dirty="0" smtClean="0"/>
              <a:t>)</a:t>
            </a:r>
          </a:p>
          <a:p>
            <a:r>
              <a:rPr lang="en-US" sz="1600" dirty="0" smtClean="0"/>
              <a:t> </a:t>
            </a:r>
            <a:endParaRPr lang="en-US" sz="1600" b="1" dirty="0" smtClean="0">
              <a:solidFill>
                <a:srgbClr val="006600"/>
              </a:solidFill>
            </a:endParaRPr>
          </a:p>
          <a:p>
            <a:r>
              <a:rPr lang="en-US" sz="2000" dirty="0" smtClean="0"/>
              <a:t>“……</a:t>
            </a:r>
            <a:r>
              <a:rPr lang="en-US" sz="2000" dirty="0"/>
              <a:t>producing more output from the same area of land while reducing the negative environmental impacts and at the same time increasing contributions to natural capital and the flow of environmental services” </a:t>
            </a:r>
            <a:endParaRPr lang="en-US" sz="2000" dirty="0" smtClean="0"/>
          </a:p>
          <a:p>
            <a:endParaRPr lang="en-US" sz="1000" dirty="0" smtClean="0"/>
          </a:p>
          <a:p>
            <a:r>
              <a:rPr lang="en-US" sz="1900" dirty="0" smtClean="0"/>
              <a:t>Seven </a:t>
            </a:r>
            <a:r>
              <a:rPr lang="en-US" sz="1900" dirty="0"/>
              <a:t>key components of successful sustainable </a:t>
            </a:r>
            <a:r>
              <a:rPr lang="en-US" sz="1900" dirty="0" smtClean="0"/>
              <a:t>intensification </a:t>
            </a:r>
            <a:r>
              <a:rPr lang="en-US" sz="1900" dirty="0"/>
              <a:t>are</a:t>
            </a:r>
            <a:r>
              <a:rPr lang="en-US" sz="1900" dirty="0" smtClean="0"/>
              <a:t>:</a:t>
            </a:r>
          </a:p>
          <a:p>
            <a:endParaRPr lang="en-US" sz="1600" dirty="0"/>
          </a:p>
          <a:p>
            <a:pPr marL="1200150" lvl="2" indent="-285750">
              <a:spcAft>
                <a:spcPts val="600"/>
              </a:spcAft>
              <a:buFont typeface="Arial" pitchFamily="34" charset="0"/>
              <a:buChar char="•"/>
            </a:pPr>
            <a:r>
              <a:rPr lang="en-US" sz="1900" b="1" dirty="0">
                <a:solidFill>
                  <a:srgbClr val="773300"/>
                </a:solidFill>
              </a:rPr>
              <a:t>c</a:t>
            </a:r>
            <a:r>
              <a:rPr lang="en-US" sz="1900" b="1" dirty="0" smtClean="0">
                <a:solidFill>
                  <a:srgbClr val="773300"/>
                </a:solidFill>
              </a:rPr>
              <a:t>ombining science </a:t>
            </a:r>
            <a:r>
              <a:rPr lang="en-US" sz="1900" b="1" dirty="0">
                <a:solidFill>
                  <a:srgbClr val="773300"/>
                </a:solidFill>
              </a:rPr>
              <a:t>and farmer inputs </a:t>
            </a:r>
            <a:endParaRPr lang="en-US" sz="1900" b="1" dirty="0" smtClean="0">
              <a:solidFill>
                <a:srgbClr val="773300"/>
              </a:solidFill>
            </a:endParaRPr>
          </a:p>
          <a:p>
            <a:pPr marL="1200150" lvl="2" indent="-285750">
              <a:spcAft>
                <a:spcPts val="600"/>
              </a:spcAft>
              <a:buFont typeface="Arial" pitchFamily="34" charset="0"/>
              <a:buChar char="•"/>
            </a:pPr>
            <a:r>
              <a:rPr lang="en-US" sz="1900" b="1" dirty="0">
                <a:solidFill>
                  <a:srgbClr val="773300"/>
                </a:solidFill>
              </a:rPr>
              <a:t>c</a:t>
            </a:r>
            <a:r>
              <a:rPr lang="en-US" sz="1900" b="1" dirty="0" smtClean="0">
                <a:solidFill>
                  <a:srgbClr val="773300"/>
                </a:solidFill>
              </a:rPr>
              <a:t>reating novel </a:t>
            </a:r>
            <a:r>
              <a:rPr lang="en-US" sz="1900" b="1" dirty="0">
                <a:solidFill>
                  <a:srgbClr val="773300"/>
                </a:solidFill>
              </a:rPr>
              <a:t>social </a:t>
            </a:r>
            <a:r>
              <a:rPr lang="en-US" sz="1900" b="1" dirty="0" smtClean="0">
                <a:solidFill>
                  <a:srgbClr val="773300"/>
                </a:solidFill>
              </a:rPr>
              <a:t>infrastructure</a:t>
            </a:r>
            <a:endParaRPr lang="en-US" sz="1900" dirty="0">
              <a:solidFill>
                <a:srgbClr val="773300"/>
              </a:solidFill>
            </a:endParaRPr>
          </a:p>
          <a:p>
            <a:pPr marL="1200150" lvl="2" indent="-285750">
              <a:spcAft>
                <a:spcPts val="600"/>
              </a:spcAft>
              <a:buFont typeface="Arial" pitchFamily="34" charset="0"/>
              <a:buChar char="•"/>
            </a:pPr>
            <a:r>
              <a:rPr lang="en-US" sz="1900" b="1" dirty="0" smtClean="0">
                <a:solidFill>
                  <a:srgbClr val="773300"/>
                </a:solidFill>
              </a:rPr>
              <a:t>improving </a:t>
            </a:r>
            <a:r>
              <a:rPr lang="en-US" sz="1900" b="1" dirty="0">
                <a:solidFill>
                  <a:srgbClr val="773300"/>
                </a:solidFill>
              </a:rPr>
              <a:t>farmer knowledge and capacity </a:t>
            </a:r>
            <a:endParaRPr lang="en-US" sz="1900" b="1" dirty="0" smtClean="0">
              <a:solidFill>
                <a:srgbClr val="773300"/>
              </a:solidFill>
            </a:endParaRPr>
          </a:p>
          <a:p>
            <a:pPr marL="1200150" lvl="2" indent="-285750">
              <a:spcAft>
                <a:spcPts val="600"/>
              </a:spcAft>
              <a:buFont typeface="Arial" pitchFamily="34" charset="0"/>
              <a:buChar char="•"/>
            </a:pPr>
            <a:r>
              <a:rPr lang="en-US" sz="1900" b="1" dirty="0" smtClean="0">
                <a:solidFill>
                  <a:srgbClr val="773300"/>
                </a:solidFill>
              </a:rPr>
              <a:t>engaging </a:t>
            </a:r>
            <a:r>
              <a:rPr lang="en-US" sz="1900" b="1" dirty="0">
                <a:solidFill>
                  <a:srgbClr val="773300"/>
                </a:solidFill>
              </a:rPr>
              <a:t>with the private sector </a:t>
            </a:r>
            <a:endParaRPr lang="en-US" sz="1900" dirty="0" smtClean="0">
              <a:solidFill>
                <a:srgbClr val="773300"/>
              </a:solidFill>
            </a:endParaRPr>
          </a:p>
          <a:p>
            <a:pPr marL="1200150" lvl="2" indent="-285750">
              <a:spcAft>
                <a:spcPts val="600"/>
              </a:spcAft>
              <a:buFont typeface="Arial" pitchFamily="34" charset="0"/>
              <a:buChar char="•"/>
            </a:pPr>
            <a:r>
              <a:rPr lang="en-US" sz="1900" b="1" dirty="0" smtClean="0">
                <a:solidFill>
                  <a:srgbClr val="773300"/>
                </a:solidFill>
              </a:rPr>
              <a:t>focusing </a:t>
            </a:r>
            <a:r>
              <a:rPr lang="en-US" sz="1900" b="1" dirty="0">
                <a:solidFill>
                  <a:srgbClr val="773300"/>
                </a:solidFill>
              </a:rPr>
              <a:t>on </a:t>
            </a:r>
            <a:r>
              <a:rPr lang="en-US" sz="1900" b="1" dirty="0" smtClean="0">
                <a:solidFill>
                  <a:srgbClr val="773300"/>
                </a:solidFill>
              </a:rPr>
              <a:t>women’s education</a:t>
            </a:r>
            <a:endParaRPr lang="en-US" sz="1900" dirty="0">
              <a:solidFill>
                <a:srgbClr val="773300"/>
              </a:solidFill>
            </a:endParaRPr>
          </a:p>
          <a:p>
            <a:pPr marL="1200150" lvl="2" indent="-285750">
              <a:spcAft>
                <a:spcPts val="600"/>
              </a:spcAft>
              <a:buFont typeface="Arial" pitchFamily="34" charset="0"/>
              <a:buChar char="•"/>
            </a:pPr>
            <a:r>
              <a:rPr lang="en-US" sz="1900" b="1" dirty="0" smtClean="0">
                <a:solidFill>
                  <a:srgbClr val="773300"/>
                </a:solidFill>
              </a:rPr>
              <a:t>ensuring availability </a:t>
            </a:r>
            <a:r>
              <a:rPr lang="en-US" sz="1900" b="1" dirty="0">
                <a:solidFill>
                  <a:srgbClr val="773300"/>
                </a:solidFill>
              </a:rPr>
              <a:t>of microfinance </a:t>
            </a:r>
            <a:endParaRPr lang="en-US" sz="1900" b="1" dirty="0" smtClean="0">
              <a:solidFill>
                <a:srgbClr val="773300"/>
              </a:solidFill>
            </a:endParaRPr>
          </a:p>
          <a:p>
            <a:pPr marL="1200150" lvl="2" indent="-285750">
              <a:spcAft>
                <a:spcPts val="600"/>
              </a:spcAft>
              <a:buFont typeface="Arial" pitchFamily="34" charset="0"/>
              <a:buChar char="•"/>
            </a:pPr>
            <a:r>
              <a:rPr lang="en-US" sz="1900" b="1" dirty="0" smtClean="0">
                <a:solidFill>
                  <a:srgbClr val="773300"/>
                </a:solidFill>
              </a:rPr>
              <a:t>ensuring </a:t>
            </a:r>
            <a:r>
              <a:rPr lang="en-US" sz="1900" b="1" dirty="0">
                <a:solidFill>
                  <a:srgbClr val="773300"/>
                </a:solidFill>
              </a:rPr>
              <a:t>public sector support for </a:t>
            </a:r>
            <a:r>
              <a:rPr lang="en-US" sz="1900" b="1" dirty="0" smtClean="0">
                <a:solidFill>
                  <a:srgbClr val="773300"/>
                </a:solidFill>
              </a:rPr>
              <a:t>agriculture</a:t>
            </a:r>
          </a:p>
          <a:p>
            <a:pPr>
              <a:spcAft>
                <a:spcPts val="600"/>
              </a:spcAft>
            </a:pPr>
            <a:endParaRPr lang="en-US" sz="1200" b="1" dirty="0"/>
          </a:p>
          <a:p>
            <a:pPr indent="-457200">
              <a:spcAft>
                <a:spcPts val="600"/>
              </a:spcAft>
              <a:tabLst>
                <a:tab pos="457200" algn="l"/>
                <a:tab pos="685800" algn="l"/>
              </a:tabLst>
            </a:pPr>
            <a:r>
              <a:rPr lang="en-US" sz="2400" dirty="0" smtClean="0">
                <a:solidFill>
                  <a:srgbClr val="006600"/>
                </a:solidFill>
              </a:rPr>
              <a:t>To what extent are our </a:t>
            </a:r>
            <a:r>
              <a:rPr lang="en-US" sz="2400" i="1" dirty="0" smtClean="0">
                <a:solidFill>
                  <a:srgbClr val="006600"/>
                </a:solidFill>
              </a:rPr>
              <a:t>traditional practices of agricultural 		education and technology transfer applicable </a:t>
            </a:r>
            <a:r>
              <a:rPr lang="en-US" sz="2400" dirty="0" smtClean="0">
                <a:solidFill>
                  <a:srgbClr val="006600"/>
                </a:solidFill>
              </a:rPr>
              <a:t>to 		the promotion of sustainable intensification?</a:t>
            </a:r>
            <a:endParaRPr lang="en-US" sz="2400" dirty="0">
              <a:solidFill>
                <a:srgbClr val="006600"/>
              </a:solidFill>
            </a:endParaRPr>
          </a:p>
        </p:txBody>
      </p:sp>
      <p:grpSp>
        <p:nvGrpSpPr>
          <p:cNvPr id="7" name="Group 6"/>
          <p:cNvGrpSpPr/>
          <p:nvPr/>
        </p:nvGrpSpPr>
        <p:grpSpPr>
          <a:xfrm>
            <a:off x="6858000" y="5763766"/>
            <a:ext cx="2163477" cy="1018034"/>
            <a:chOff x="6810828" y="5687566"/>
            <a:chExt cx="2163477" cy="1018034"/>
          </a:xfrm>
        </p:grpSpPr>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29600" y="5687566"/>
              <a:ext cx="672813" cy="789434"/>
            </a:xfrm>
            <a:prstGeom prst="rect">
              <a:avLst/>
            </a:prstGeom>
          </p:spPr>
        </p:pic>
        <p:sp>
          <p:nvSpPr>
            <p:cNvPr id="12" name="TextBox 11"/>
            <p:cNvSpPr txBox="1"/>
            <p:nvPr/>
          </p:nvSpPr>
          <p:spPr>
            <a:xfrm>
              <a:off x="6810828" y="6428601"/>
              <a:ext cx="2163477" cy="276999"/>
            </a:xfrm>
            <a:prstGeom prst="rect">
              <a:avLst/>
            </a:prstGeom>
            <a:noFill/>
          </p:spPr>
          <p:txBody>
            <a:bodyPr wrap="none" rtlCol="0">
              <a:spAutoFit/>
            </a:bodyPr>
            <a:lstStyle/>
            <a:p>
              <a:r>
                <a:rPr lang="en-US" sz="1200" dirty="0" smtClean="0">
                  <a:solidFill>
                    <a:srgbClr val="773300"/>
                  </a:solidFill>
                </a:rPr>
                <a:t>OIRED/Virginia Tech  -  SANREM</a:t>
              </a:r>
              <a:endParaRPr lang="en-US" sz="1200" dirty="0">
                <a:solidFill>
                  <a:srgbClr val="773300"/>
                </a:solidFill>
              </a:endParaRPr>
            </a:p>
          </p:txBody>
        </p:sp>
      </p:grpSp>
    </p:spTree>
    <p:extLst>
      <p:ext uri="{BB962C8B-B14F-4D97-AF65-F5344CB8AC3E}">
        <p14:creationId xmlns:p14="http://schemas.microsoft.com/office/powerpoint/2010/main" val="26652355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1429</TotalTime>
  <Words>1866</Words>
  <Application>Microsoft Office PowerPoint</Application>
  <PresentationFormat>On-screen Show (4:3)</PresentationFormat>
  <Paragraphs>472</Paragraphs>
  <Slides>22</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Myriad Pro</vt:lpstr>
      <vt:lpstr>Times New Roman</vt:lpstr>
      <vt:lpstr>Wingdings</vt:lpstr>
      <vt:lpstr>Office Theme</vt:lpstr>
      <vt:lpstr>PowerPoint Presentation</vt:lpstr>
      <vt:lpstr>Outline</vt:lpstr>
      <vt:lpstr>Title XII Legislation</vt:lpstr>
      <vt:lpstr>Comparative Advantage of Innovation Labs in  Human Resource Development</vt:lpstr>
      <vt:lpstr>CRSPs Degree Training</vt:lpstr>
      <vt:lpstr>PowerPoint Presentation</vt:lpstr>
      <vt:lpstr>PowerPoint Presentation</vt:lpstr>
      <vt:lpstr>PowerPoint Presentation</vt:lpstr>
      <vt:lpstr>PowerPoint Presentation</vt:lpstr>
      <vt:lpstr>The Transition to Complex Adaptive Systems</vt:lpstr>
      <vt:lpstr>The Transition to Adaptive Management</vt:lpstr>
      <vt:lpstr>Fostering Technical Change in Agriculture</vt:lpstr>
      <vt:lpstr>PowerPoint Presentation</vt:lpstr>
      <vt:lpstr>PowerPoint Presentation</vt:lpstr>
      <vt:lpstr>PowerPoint Presentation</vt:lpstr>
      <vt:lpstr>Innovations in Graduate Training </vt:lpstr>
      <vt:lpstr>Innovation Networks</vt:lpstr>
      <vt:lpstr>Innovation Platforms</vt:lpstr>
      <vt:lpstr>Innovations in learning for agricultural professionals (from suppliers to producers to processors to consumers)</vt:lpstr>
      <vt:lpstr>Innovation Brokers</vt:lpstr>
      <vt:lpstr>21st Century Land Grant Legacy</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keithm</dc:creator>
  <cp:lastModifiedBy>Corrina Jane Clements</cp:lastModifiedBy>
  <cp:revision>75</cp:revision>
  <cp:lastPrinted>2014-05-16T10:32:23Z</cp:lastPrinted>
  <dcterms:created xsi:type="dcterms:W3CDTF">2012-10-14T21:51:55Z</dcterms:created>
  <dcterms:modified xsi:type="dcterms:W3CDTF">2014-06-20T17:29:24Z</dcterms:modified>
</cp:coreProperties>
</file>