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Source Code Pro"/>
      <p:regular r:id="rId35"/>
      <p:bold r:id="rId36"/>
    </p:embeddedFont>
    <p:embeddedFont>
      <p:font typeface="Oswald"/>
      <p:regular r:id="rId37"/>
      <p:bold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6BE467C6-CCDC-4D02-86C0-53B3C12509BF}">
  <a:tblStyle styleId="{6BE467C6-CCDC-4D02-86C0-53B3C12509BF}" styleName="Table_0">
    <a:wholeTbl>
      <a:tcTxStyle>
        <a:font>
          <a:latin typeface="Arial"/>
          <a:ea typeface="Arial"/>
          <a:cs typeface="Arial"/>
        </a:font>
        <a:srgbClr val="000000"/>
      </a:tcTxStyle>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SourceCodePro-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Oswald-regular.fntdata"/><Relationship Id="rId14" Type="http://schemas.openxmlformats.org/officeDocument/2006/relationships/slide" Target="slides/slide9.xml"/><Relationship Id="rId36" Type="http://schemas.openxmlformats.org/officeDocument/2006/relationships/font" Target="fonts/SourceCodePro-bold.fntdata"/><Relationship Id="rId17" Type="http://schemas.openxmlformats.org/officeDocument/2006/relationships/slide" Target="slides/slide12.xml"/><Relationship Id="rId16" Type="http://schemas.openxmlformats.org/officeDocument/2006/relationships/slide" Target="slides/slide11.xml"/><Relationship Id="rId38" Type="http://schemas.openxmlformats.org/officeDocument/2006/relationships/font" Target="fonts/Oswald-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ts val="1100"/>
              <a:buChar char="●"/>
              <a:defRPr sz="1100"/>
            </a:lvl1pPr>
            <a:lvl2pPr lvl="1">
              <a:spcBef>
                <a:spcPts val="0"/>
              </a:spcBef>
              <a:buSzPts val="1100"/>
              <a:buChar char="○"/>
              <a:defRPr sz="1100"/>
            </a:lvl2pPr>
            <a:lvl3pPr lvl="2">
              <a:spcBef>
                <a:spcPts val="0"/>
              </a:spcBef>
              <a:buSzPts val="1100"/>
              <a:buChar char="■"/>
              <a:defRPr sz="1100"/>
            </a:lvl3pPr>
            <a:lvl4pPr lvl="3">
              <a:spcBef>
                <a:spcPts val="0"/>
              </a:spcBef>
              <a:buSzPts val="1100"/>
              <a:buChar char="●"/>
              <a:defRPr sz="1100"/>
            </a:lvl4pPr>
            <a:lvl5pPr lvl="4">
              <a:spcBef>
                <a:spcPts val="0"/>
              </a:spcBef>
              <a:buSzPts val="1100"/>
              <a:buChar char="○"/>
              <a:defRPr sz="1100"/>
            </a:lvl5pPr>
            <a:lvl6pPr lvl="5">
              <a:spcBef>
                <a:spcPts val="0"/>
              </a:spcBef>
              <a:buSzPts val="1100"/>
              <a:buChar char="■"/>
              <a:defRPr sz="1100"/>
            </a:lvl6pPr>
            <a:lvl7pPr lvl="6">
              <a:spcBef>
                <a:spcPts val="0"/>
              </a:spcBef>
              <a:buSzPts val="1100"/>
              <a:buChar char="●"/>
              <a:defRPr sz="1100"/>
            </a:lvl7pPr>
            <a:lvl8pPr lvl="7">
              <a:spcBef>
                <a:spcPts val="0"/>
              </a:spcBef>
              <a:buSzPts val="1100"/>
              <a:buChar char="○"/>
              <a:defRPr sz="1100"/>
            </a:lvl8pPr>
            <a:lvl9pPr lvl="8">
              <a:spcBef>
                <a:spcPts val="0"/>
              </a:spcBef>
              <a:buSzPts val="11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Shape 11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6" name="Shape 11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Shape 13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1" name="Shape 13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Shape 13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6" name="Shape 13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2" name="Shape 14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8" name="Shape 14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4" name="Shape 15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Shape 15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0" name="Shape 16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6" name="Shape 16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Shape 1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1" name="Shape 17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2" name="Shape 18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9" name="Shape 18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Shape 1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4" name="Shape 19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5" name="Shape 20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Shape 2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2" name="Shape 21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8" name="Shape 21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rPr lang="en"/>
              <a:t>We want to use PySpark because our processing...</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Shape 2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4" name="Shape 22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rPr lang="en"/>
              <a:t>By that time we didn’t figure out how to run NER and language detector on cluster</a:t>
            </a:r>
          </a:p>
          <a:p>
            <a:pPr indent="0" lvl="0" marL="0">
              <a:spcBef>
                <a:spcPts val="0"/>
              </a:spcBef>
              <a:buNone/>
            </a:pPr>
            <a:r>
              <a:rPr lang="en"/>
              <a:t>Stemming is only one small step in cleaning, the only step which does not depend on nltk_data or some uninstalled libraries (on other nodes)</a:t>
            </a:r>
          </a:p>
          <a:p>
            <a:pPr indent="0" lvl="0" marL="0">
              <a:spcBef>
                <a:spcPts val="0"/>
              </a:spcBef>
              <a:buNone/>
            </a:pPr>
            <a:r>
              <a:t/>
            </a:r>
            <a:endParaRPr/>
          </a:p>
          <a:p>
            <a:pPr indent="0" lvl="0" marL="0">
              <a:spcBef>
                <a:spcPts val="0"/>
              </a:spcBef>
              <a:buNone/>
            </a:pPr>
            <a:r>
              <a:rPr lang="en"/>
              <a:t>Here are some results using PySpark</a:t>
            </a:r>
          </a:p>
          <a:p>
            <a:pPr indent="0" lvl="0" marL="0">
              <a:spcBef>
                <a:spcPts val="0"/>
              </a:spcBef>
              <a:buNone/>
            </a:pPr>
            <a:r>
              <a:rPr lang="en"/>
              <a:t>This table shows the total time used for crawling and cleaning, without some functions that we didn’t figure out how to run on the cluster by that time. </a:t>
            </a:r>
          </a:p>
          <a:p>
            <a:pPr indent="0" lvl="0" marL="0">
              <a:spcBef>
                <a:spcPts val="0"/>
              </a:spcBef>
              <a:buNone/>
            </a:pPr>
            <a:r>
              <a:t/>
            </a:r>
            <a:endParaRPr/>
          </a:p>
          <a:p>
            <a:pPr indent="0" lvl="0" marL="0">
              <a:spcBef>
                <a:spcPts val="0"/>
              </a:spcBef>
              <a:buNone/>
            </a:pPr>
            <a:r>
              <a:rPr lang="en"/>
              <a:t>It is not a complete validation so you can see some blank</a:t>
            </a:r>
            <a:r>
              <a:rPr lang="en"/>
              <a:t>s in the table, but it gives us some sense about the result. We tried several different things. First we tried parallelizing stemming, which is one small step in cleaning. You can see the performance don’t get any better both for a small URL size and a large URL size. So we tried something else, which is parallelizing the crawling step. You can see the performance get better, especially for a relatively large URL size. This makes it feasible for us to process more URLs.</a:t>
            </a:r>
          </a:p>
          <a:p>
            <a:pPr indent="0" lvl="0" marL="0">
              <a:spcBef>
                <a:spcPts val="0"/>
              </a:spcBef>
              <a:buNone/>
            </a:pPr>
            <a:r>
              <a:t/>
            </a:r>
            <a:endParaRPr/>
          </a:p>
          <a:p>
            <a:pPr indent="0" lvl="0" marL="0" rtl="0">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2" name="Shape 23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rPr lang="en"/>
              <a:t>This is incomplete and missing baseline but that is all the information we have</a:t>
            </a:r>
          </a:p>
          <a:p>
            <a:pPr indent="0" lvl="0" marL="0">
              <a:spcBef>
                <a:spcPts val="0"/>
              </a:spcBef>
              <a:buNone/>
            </a:pPr>
            <a:r>
              <a:t/>
            </a:r>
            <a:endParaRPr/>
          </a:p>
          <a:p>
            <a:pPr indent="0" lvl="0" marL="0" rtl="0">
              <a:spcBef>
                <a:spcPts val="0"/>
              </a:spcBef>
              <a:buNone/>
            </a:pPr>
            <a:r>
              <a:rPr lang="en"/>
              <a:t>Here we can look at the actual crawling time used, without any cleaning. You can see the paralleled crawling actually does not consume a lot of time. If we also have a way to parallel our entire cleaning step, we should be able to have a much better performance.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Shape 2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9" name="Shape 23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Shape 24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7" name="Shape 24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Shape 2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4" name="Shape 25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Shape 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1" name="Shape 7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6" name="Shape 9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rPr lang="en"/>
              <a:t>Mischa</a:t>
            </a:r>
          </a:p>
          <a:p>
            <a:pPr indent="0" lvl="0" mar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rPr lang="en"/>
              <a:t>Mischa</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rPr lang="en"/>
              <a:t>Mischa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fmla="val 50000" name="adj"/>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sp>
        <p:nvSpPr>
          <p:cNvPr id="11" name="Shape 11"/>
          <p:cNvSpPr/>
          <p:nvPr/>
        </p:nvSpPr>
        <p:spPr>
          <a:xfrm>
            <a:off x="-25" y="0"/>
            <a:ext cx="9144000" cy="3124200"/>
          </a:xfrm>
          <a:prstGeom prst="rect">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sp>
        <p:nvSpPr>
          <p:cNvPr id="12" name="Shape 12"/>
          <p:cNvSpPr txBox="1"/>
          <p:nvPr>
            <p:ph type="ctrTitle"/>
          </p:nvPr>
        </p:nvSpPr>
        <p:spPr>
          <a:xfrm>
            <a:off x="411175" y="644300"/>
            <a:ext cx="8282400" cy="2109000"/>
          </a:xfrm>
          <a:prstGeom prst="rect">
            <a:avLst/>
          </a:prstGeom>
        </p:spPr>
        <p:txBody>
          <a:bodyPr anchorCtr="0" anchor="b" bIns="91425" lIns="91425" rIns="91425" wrap="square" tIns="91425"/>
          <a:lstStyle>
            <a:lvl1pPr lvl="0" algn="ctr">
              <a:spcBef>
                <a:spcPts val="0"/>
              </a:spcBef>
              <a:buClr>
                <a:schemeClr val="lt1"/>
              </a:buClr>
              <a:buSzPts val="6000"/>
              <a:buNone/>
              <a:defRPr sz="6000">
                <a:solidFill>
                  <a:schemeClr val="lt1"/>
                </a:solidFill>
              </a:defRPr>
            </a:lvl1pPr>
            <a:lvl2pPr lvl="1" algn="ctr">
              <a:spcBef>
                <a:spcPts val="0"/>
              </a:spcBef>
              <a:buClr>
                <a:schemeClr val="lt1"/>
              </a:buClr>
              <a:buSzPts val="6000"/>
              <a:buNone/>
              <a:defRPr sz="6000">
                <a:solidFill>
                  <a:schemeClr val="lt1"/>
                </a:solidFill>
              </a:defRPr>
            </a:lvl2pPr>
            <a:lvl3pPr lvl="2" algn="ctr">
              <a:spcBef>
                <a:spcPts val="0"/>
              </a:spcBef>
              <a:buClr>
                <a:schemeClr val="lt1"/>
              </a:buClr>
              <a:buSzPts val="6000"/>
              <a:buNone/>
              <a:defRPr sz="6000">
                <a:solidFill>
                  <a:schemeClr val="lt1"/>
                </a:solidFill>
              </a:defRPr>
            </a:lvl3pPr>
            <a:lvl4pPr lvl="3" algn="ctr">
              <a:spcBef>
                <a:spcPts val="0"/>
              </a:spcBef>
              <a:buClr>
                <a:schemeClr val="lt1"/>
              </a:buClr>
              <a:buSzPts val="6000"/>
              <a:buNone/>
              <a:defRPr sz="6000">
                <a:solidFill>
                  <a:schemeClr val="lt1"/>
                </a:solidFill>
              </a:defRPr>
            </a:lvl4pPr>
            <a:lvl5pPr lvl="4" algn="ctr">
              <a:spcBef>
                <a:spcPts val="0"/>
              </a:spcBef>
              <a:buClr>
                <a:schemeClr val="lt1"/>
              </a:buClr>
              <a:buSzPts val="6000"/>
              <a:buNone/>
              <a:defRPr sz="6000">
                <a:solidFill>
                  <a:schemeClr val="lt1"/>
                </a:solidFill>
              </a:defRPr>
            </a:lvl5pPr>
            <a:lvl6pPr lvl="5" algn="ctr">
              <a:spcBef>
                <a:spcPts val="0"/>
              </a:spcBef>
              <a:buClr>
                <a:schemeClr val="lt1"/>
              </a:buClr>
              <a:buSzPts val="6000"/>
              <a:buNone/>
              <a:defRPr sz="6000">
                <a:solidFill>
                  <a:schemeClr val="lt1"/>
                </a:solidFill>
              </a:defRPr>
            </a:lvl6pPr>
            <a:lvl7pPr lvl="6" algn="ctr">
              <a:spcBef>
                <a:spcPts val="0"/>
              </a:spcBef>
              <a:buClr>
                <a:schemeClr val="lt1"/>
              </a:buClr>
              <a:buSzPts val="6000"/>
              <a:buNone/>
              <a:defRPr sz="6000">
                <a:solidFill>
                  <a:schemeClr val="lt1"/>
                </a:solidFill>
              </a:defRPr>
            </a:lvl7pPr>
            <a:lvl8pPr lvl="7" algn="ctr">
              <a:spcBef>
                <a:spcPts val="0"/>
              </a:spcBef>
              <a:buClr>
                <a:schemeClr val="lt1"/>
              </a:buClr>
              <a:buSzPts val="6000"/>
              <a:buNone/>
              <a:defRPr sz="6000">
                <a:solidFill>
                  <a:schemeClr val="lt1"/>
                </a:solidFill>
              </a:defRPr>
            </a:lvl8pPr>
            <a:lvl9pPr lvl="8" algn="ctr">
              <a:spcBef>
                <a:spcPts val="0"/>
              </a:spcBef>
              <a:buClr>
                <a:schemeClr val="lt1"/>
              </a:buClr>
              <a:buSzPts val="6000"/>
              <a:buNone/>
              <a:defRPr sz="6000">
                <a:solidFill>
                  <a:schemeClr val="lt1"/>
                </a:solidFill>
              </a:defRPr>
            </a:lvl9pPr>
          </a:lstStyle>
          <a:p/>
        </p:txBody>
      </p:sp>
      <p:sp>
        <p:nvSpPr>
          <p:cNvPr id="13" name="Shape 13"/>
          <p:cNvSpPr txBox="1"/>
          <p:nvPr>
            <p:ph idx="1" type="subTitle"/>
          </p:nvPr>
        </p:nvSpPr>
        <p:spPr>
          <a:xfrm>
            <a:off x="411175" y="3398250"/>
            <a:ext cx="8282400" cy="1260600"/>
          </a:xfrm>
          <a:prstGeom prst="rect">
            <a:avLst/>
          </a:prstGeom>
        </p:spPr>
        <p:txBody>
          <a:bodyPr anchorCtr="0" anchor="ctr" bIns="91425" lIns="91425" rIns="91425" wrap="square" tIns="91425"/>
          <a:lstStyle>
            <a:lvl1pPr lvl="0" algn="ctr">
              <a:lnSpc>
                <a:spcPct val="100000"/>
              </a:lnSpc>
              <a:spcBef>
                <a:spcPts val="0"/>
              </a:spcBef>
              <a:spcAft>
                <a:spcPts val="0"/>
              </a:spcAft>
              <a:buSzPts val="3600"/>
              <a:buFont typeface="Oswald"/>
              <a:buNone/>
              <a:defRPr sz="3600">
                <a:latin typeface="Oswald"/>
                <a:ea typeface="Oswald"/>
                <a:cs typeface="Oswald"/>
                <a:sym typeface="Oswald"/>
              </a:defRPr>
            </a:lvl1pPr>
            <a:lvl2pPr lvl="1" algn="ctr">
              <a:lnSpc>
                <a:spcPct val="100000"/>
              </a:lnSpc>
              <a:spcBef>
                <a:spcPts val="0"/>
              </a:spcBef>
              <a:spcAft>
                <a:spcPts val="0"/>
              </a:spcAft>
              <a:buSzPts val="3600"/>
              <a:buFont typeface="Oswald"/>
              <a:buNone/>
              <a:defRPr sz="3600">
                <a:latin typeface="Oswald"/>
                <a:ea typeface="Oswald"/>
                <a:cs typeface="Oswald"/>
                <a:sym typeface="Oswald"/>
              </a:defRPr>
            </a:lvl2pPr>
            <a:lvl3pPr lvl="2" algn="ctr">
              <a:lnSpc>
                <a:spcPct val="100000"/>
              </a:lnSpc>
              <a:spcBef>
                <a:spcPts val="0"/>
              </a:spcBef>
              <a:spcAft>
                <a:spcPts val="0"/>
              </a:spcAft>
              <a:buSzPts val="3600"/>
              <a:buFont typeface="Oswald"/>
              <a:buNone/>
              <a:defRPr sz="3600">
                <a:latin typeface="Oswald"/>
                <a:ea typeface="Oswald"/>
                <a:cs typeface="Oswald"/>
                <a:sym typeface="Oswald"/>
              </a:defRPr>
            </a:lvl3pPr>
            <a:lvl4pPr lvl="3" algn="ctr">
              <a:lnSpc>
                <a:spcPct val="100000"/>
              </a:lnSpc>
              <a:spcBef>
                <a:spcPts val="0"/>
              </a:spcBef>
              <a:spcAft>
                <a:spcPts val="0"/>
              </a:spcAft>
              <a:buSzPts val="3600"/>
              <a:buFont typeface="Oswald"/>
              <a:buNone/>
              <a:defRPr sz="3600">
                <a:latin typeface="Oswald"/>
                <a:ea typeface="Oswald"/>
                <a:cs typeface="Oswald"/>
                <a:sym typeface="Oswald"/>
              </a:defRPr>
            </a:lvl4pPr>
            <a:lvl5pPr lvl="4" algn="ctr">
              <a:lnSpc>
                <a:spcPct val="100000"/>
              </a:lnSpc>
              <a:spcBef>
                <a:spcPts val="0"/>
              </a:spcBef>
              <a:spcAft>
                <a:spcPts val="0"/>
              </a:spcAft>
              <a:buSzPts val="3600"/>
              <a:buFont typeface="Oswald"/>
              <a:buNone/>
              <a:defRPr sz="3600">
                <a:latin typeface="Oswald"/>
                <a:ea typeface="Oswald"/>
                <a:cs typeface="Oswald"/>
                <a:sym typeface="Oswald"/>
              </a:defRPr>
            </a:lvl5pPr>
            <a:lvl6pPr lvl="5" algn="ctr">
              <a:lnSpc>
                <a:spcPct val="100000"/>
              </a:lnSpc>
              <a:spcBef>
                <a:spcPts val="0"/>
              </a:spcBef>
              <a:spcAft>
                <a:spcPts val="0"/>
              </a:spcAft>
              <a:buSzPts val="3600"/>
              <a:buFont typeface="Oswald"/>
              <a:buNone/>
              <a:defRPr sz="3600">
                <a:latin typeface="Oswald"/>
                <a:ea typeface="Oswald"/>
                <a:cs typeface="Oswald"/>
                <a:sym typeface="Oswald"/>
              </a:defRPr>
            </a:lvl6pPr>
            <a:lvl7pPr lvl="6" algn="ctr">
              <a:lnSpc>
                <a:spcPct val="100000"/>
              </a:lnSpc>
              <a:spcBef>
                <a:spcPts val="0"/>
              </a:spcBef>
              <a:spcAft>
                <a:spcPts val="0"/>
              </a:spcAft>
              <a:buSzPts val="3600"/>
              <a:buFont typeface="Oswald"/>
              <a:buNone/>
              <a:defRPr sz="3600">
                <a:latin typeface="Oswald"/>
                <a:ea typeface="Oswald"/>
                <a:cs typeface="Oswald"/>
                <a:sym typeface="Oswald"/>
              </a:defRPr>
            </a:lvl7pPr>
            <a:lvl8pPr lvl="7" algn="ctr">
              <a:lnSpc>
                <a:spcPct val="100000"/>
              </a:lnSpc>
              <a:spcBef>
                <a:spcPts val="0"/>
              </a:spcBef>
              <a:spcAft>
                <a:spcPts val="0"/>
              </a:spcAft>
              <a:buSzPts val="3600"/>
              <a:buFont typeface="Oswald"/>
              <a:buNone/>
              <a:defRPr sz="3600">
                <a:latin typeface="Oswald"/>
                <a:ea typeface="Oswald"/>
                <a:cs typeface="Oswald"/>
                <a:sym typeface="Oswald"/>
              </a:defRPr>
            </a:lvl8pPr>
            <a:lvl9pPr lvl="8" algn="ctr">
              <a:lnSpc>
                <a:spcPct val="100000"/>
              </a:lnSpc>
              <a:spcBef>
                <a:spcPts val="0"/>
              </a:spcBef>
              <a:spcAft>
                <a:spcPts val="0"/>
              </a:spcAft>
              <a:buSzPts val="3600"/>
              <a:buFont typeface="Oswald"/>
              <a:buNone/>
              <a:defRPr sz="3600">
                <a:latin typeface="Oswald"/>
                <a:ea typeface="Oswald"/>
                <a:cs typeface="Oswald"/>
                <a:sym typeface="Oswald"/>
              </a:defRPr>
            </a:lvl9pPr>
          </a:lstStyle>
          <a:p/>
        </p:txBody>
      </p:sp>
      <p:sp>
        <p:nvSpPr>
          <p:cNvPr id="14" name="Shape 14"/>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5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cap="flat" cmpd="sng" w="28575">
            <a:solidFill>
              <a:schemeClr val="dk1"/>
            </a:solidFill>
            <a:prstDash val="lgDash"/>
            <a:round/>
            <a:headEnd len="med" w="med" type="none"/>
            <a:tailEnd len="med" w="med" type="none"/>
          </a:ln>
        </p:spPr>
      </p:cxnSp>
      <p:sp>
        <p:nvSpPr>
          <p:cNvPr id="53" name="Shape 53"/>
          <p:cNvSpPr txBox="1"/>
          <p:nvPr>
            <p:ph type="title"/>
          </p:nvPr>
        </p:nvSpPr>
        <p:spPr>
          <a:xfrm>
            <a:off x="311700" y="1106125"/>
            <a:ext cx="8520600" cy="1963500"/>
          </a:xfrm>
          <a:prstGeom prst="rect">
            <a:avLst/>
          </a:prstGeom>
        </p:spPr>
        <p:txBody>
          <a:bodyPr anchorCtr="0" anchor="b" bIns="91425" lIns="91425" rIns="91425" wrap="square" tIns="91425"/>
          <a:lstStyle>
            <a:lvl1pPr lvl="0">
              <a:spcBef>
                <a:spcPts val="0"/>
              </a:spcBef>
              <a:buSzPts val="12000"/>
              <a:buNone/>
              <a:defRPr sz="12000"/>
            </a:lvl1pPr>
            <a:lvl2pPr lvl="1">
              <a:spcBef>
                <a:spcPts val="0"/>
              </a:spcBef>
              <a:buSzPts val="12000"/>
              <a:buNone/>
              <a:defRPr sz="12000"/>
            </a:lvl2pPr>
            <a:lvl3pPr lvl="2">
              <a:spcBef>
                <a:spcPts val="0"/>
              </a:spcBef>
              <a:buSzPts val="12000"/>
              <a:buNone/>
              <a:defRPr sz="12000"/>
            </a:lvl3pPr>
            <a:lvl4pPr lvl="3">
              <a:spcBef>
                <a:spcPts val="0"/>
              </a:spcBef>
              <a:buSzPts val="12000"/>
              <a:buNone/>
              <a:defRPr sz="12000"/>
            </a:lvl4pPr>
            <a:lvl5pPr lvl="4">
              <a:spcBef>
                <a:spcPts val="0"/>
              </a:spcBef>
              <a:buSzPts val="12000"/>
              <a:buNone/>
              <a:defRPr sz="12000"/>
            </a:lvl5pPr>
            <a:lvl6pPr lvl="5">
              <a:spcBef>
                <a:spcPts val="0"/>
              </a:spcBef>
              <a:buSzPts val="12000"/>
              <a:buNone/>
              <a:defRPr sz="12000"/>
            </a:lvl6pPr>
            <a:lvl7pPr lvl="6">
              <a:spcBef>
                <a:spcPts val="0"/>
              </a:spcBef>
              <a:buSzPts val="12000"/>
              <a:buNone/>
              <a:defRPr sz="12000"/>
            </a:lvl7pPr>
            <a:lvl8pPr lvl="7">
              <a:spcBef>
                <a:spcPts val="0"/>
              </a:spcBef>
              <a:buSzPts val="12000"/>
              <a:buNone/>
              <a:defRPr sz="12000"/>
            </a:lvl8pPr>
            <a:lvl9pPr lvl="8">
              <a:spcBef>
                <a:spcPts val="0"/>
              </a:spcBef>
              <a:buSzPts val="12000"/>
              <a:buNone/>
              <a:defRPr sz="12000"/>
            </a:lvl9pPr>
          </a:lstStyle>
          <a:p/>
        </p:txBody>
      </p:sp>
      <p:sp>
        <p:nvSpPr>
          <p:cNvPr id="54" name="Shape 54"/>
          <p:cNvSpPr txBox="1"/>
          <p:nvPr>
            <p:ph idx="1" type="body"/>
          </p:nvPr>
        </p:nvSpPr>
        <p:spPr>
          <a:xfrm>
            <a:off x="311700" y="3152225"/>
            <a:ext cx="8520600" cy="1300800"/>
          </a:xfrm>
          <a:prstGeom prst="rect">
            <a:avLst/>
          </a:prstGeom>
        </p:spPr>
        <p:txBody>
          <a:bodyPr anchorCtr="0" anchor="t" bIns="91425" lIns="91425" rIns="91425" wrap="square" tIns="91425"/>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p:txBody>
      </p:sp>
      <p:sp>
        <p:nvSpPr>
          <p:cNvPr id="55" name="Shape 55"/>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6" name="Shape 56"/>
        <p:cNvGrpSpPr/>
        <p:nvPr/>
      </p:nvGrpSpPr>
      <p:grpSpPr>
        <a:xfrm>
          <a:off x="0" y="0"/>
          <a:ext cx="0" cy="0"/>
          <a:chOff x="0" y="0"/>
          <a:chExt cx="0" cy="0"/>
        </a:xfrm>
      </p:grpSpPr>
      <p:sp>
        <p:nvSpPr>
          <p:cNvPr id="57" name="Shape 5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5"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sp>
        <p:nvSpPr>
          <p:cNvPr id="17" name="Shape 17"/>
          <p:cNvSpPr txBox="1"/>
          <p:nvPr>
            <p:ph type="title"/>
          </p:nvPr>
        </p:nvSpPr>
        <p:spPr>
          <a:xfrm>
            <a:off x="430800" y="1889700"/>
            <a:ext cx="8282400" cy="1516500"/>
          </a:xfrm>
          <a:prstGeom prst="rect">
            <a:avLst/>
          </a:prstGeom>
        </p:spPr>
        <p:txBody>
          <a:bodyPr anchorCtr="0" anchor="ctr" bIns="91425" lIns="91425" rIns="91425" wrap="square" tIns="91425"/>
          <a:lstStyle>
            <a:lvl1pPr lvl="0" algn="ctr">
              <a:spcBef>
                <a:spcPts val="0"/>
              </a:spcBef>
              <a:buClr>
                <a:schemeClr val="lt1"/>
              </a:buClr>
              <a:buSzPts val="3600"/>
              <a:buNone/>
              <a:defRPr sz="3600">
                <a:solidFill>
                  <a:schemeClr val="lt1"/>
                </a:solidFill>
              </a:defRPr>
            </a:lvl1pPr>
            <a:lvl2pPr lvl="1" algn="ctr">
              <a:spcBef>
                <a:spcPts val="0"/>
              </a:spcBef>
              <a:buClr>
                <a:schemeClr val="lt1"/>
              </a:buClr>
              <a:buSzPts val="3600"/>
              <a:buNone/>
              <a:defRPr sz="3600">
                <a:solidFill>
                  <a:schemeClr val="lt1"/>
                </a:solidFill>
              </a:defRPr>
            </a:lvl2pPr>
            <a:lvl3pPr lvl="2" algn="ctr">
              <a:spcBef>
                <a:spcPts val="0"/>
              </a:spcBef>
              <a:buClr>
                <a:schemeClr val="lt1"/>
              </a:buClr>
              <a:buSzPts val="3600"/>
              <a:buNone/>
              <a:defRPr sz="3600">
                <a:solidFill>
                  <a:schemeClr val="lt1"/>
                </a:solidFill>
              </a:defRPr>
            </a:lvl3pPr>
            <a:lvl4pPr lvl="3" algn="ctr">
              <a:spcBef>
                <a:spcPts val="0"/>
              </a:spcBef>
              <a:buClr>
                <a:schemeClr val="lt1"/>
              </a:buClr>
              <a:buSzPts val="3600"/>
              <a:buNone/>
              <a:defRPr sz="3600">
                <a:solidFill>
                  <a:schemeClr val="lt1"/>
                </a:solidFill>
              </a:defRPr>
            </a:lvl4pPr>
            <a:lvl5pPr lvl="4" algn="ctr">
              <a:spcBef>
                <a:spcPts val="0"/>
              </a:spcBef>
              <a:buClr>
                <a:schemeClr val="lt1"/>
              </a:buClr>
              <a:buSzPts val="3600"/>
              <a:buNone/>
              <a:defRPr sz="3600">
                <a:solidFill>
                  <a:schemeClr val="lt1"/>
                </a:solidFill>
              </a:defRPr>
            </a:lvl5pPr>
            <a:lvl6pPr lvl="5" algn="ctr">
              <a:spcBef>
                <a:spcPts val="0"/>
              </a:spcBef>
              <a:buClr>
                <a:schemeClr val="lt1"/>
              </a:buClr>
              <a:buSzPts val="3600"/>
              <a:buNone/>
              <a:defRPr sz="3600">
                <a:solidFill>
                  <a:schemeClr val="lt1"/>
                </a:solidFill>
              </a:defRPr>
            </a:lvl6pPr>
            <a:lvl7pPr lvl="6" algn="ctr">
              <a:spcBef>
                <a:spcPts val="0"/>
              </a:spcBef>
              <a:buClr>
                <a:schemeClr val="lt1"/>
              </a:buClr>
              <a:buSzPts val="3600"/>
              <a:buNone/>
              <a:defRPr sz="3600">
                <a:solidFill>
                  <a:schemeClr val="lt1"/>
                </a:solidFill>
              </a:defRPr>
            </a:lvl7pPr>
            <a:lvl8pPr lvl="7" algn="ctr">
              <a:spcBef>
                <a:spcPts val="0"/>
              </a:spcBef>
              <a:buClr>
                <a:schemeClr val="lt1"/>
              </a:buClr>
              <a:buSzPts val="3600"/>
              <a:buNone/>
              <a:defRPr sz="3600">
                <a:solidFill>
                  <a:schemeClr val="lt1"/>
                </a:solidFill>
              </a:defRPr>
            </a:lvl8pPr>
            <a:lvl9pPr lvl="8" algn="ctr">
              <a:spcBef>
                <a:spcPts val="0"/>
              </a:spcBef>
              <a:buClr>
                <a:schemeClr val="lt1"/>
              </a:buClr>
              <a:buSzPts val="3600"/>
              <a:buNone/>
              <a:defRPr sz="3600">
                <a:solidFill>
                  <a:schemeClr val="lt1"/>
                </a:solidFill>
              </a:defRPr>
            </a:lvl9pPr>
          </a:lstStyle>
          <a:p/>
        </p:txBody>
      </p:sp>
      <p:sp>
        <p:nvSpPr>
          <p:cNvPr id="18" name="Shape 18"/>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9"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cap="flat" cmpd="sng" w="19050">
            <a:solidFill>
              <a:schemeClr val="dk2"/>
            </a:solidFill>
            <a:prstDash val="lgDash"/>
            <a:round/>
            <a:headEnd len="med" w="med" type="none"/>
            <a:tailEnd len="med" w="med" type="none"/>
          </a:ln>
        </p:spPr>
      </p:cxnSp>
      <p:sp>
        <p:nvSpPr>
          <p:cNvPr id="21" name="Shape 21"/>
          <p:cNvSpPr txBox="1"/>
          <p:nvPr>
            <p:ph type="title"/>
          </p:nvPr>
        </p:nvSpPr>
        <p:spPr>
          <a:xfrm>
            <a:off x="311700" y="372500"/>
            <a:ext cx="8520600" cy="733500"/>
          </a:xfrm>
          <a:prstGeom prst="rect">
            <a:avLst/>
          </a:prstGeom>
        </p:spPr>
        <p:txBody>
          <a:bodyPr anchorCtr="0" anchor="b" bIns="91425" lIns="91425" rIns="91425" wrap="square" tIns="91425"/>
          <a:lstStyle>
            <a:lvl1pPr lvl="0">
              <a:spcBef>
                <a:spcPts val="0"/>
              </a:spcBef>
              <a:buSzPts val="3000"/>
              <a:buNone/>
              <a:defRPr/>
            </a:lvl1pPr>
            <a:lvl2pPr lvl="1">
              <a:spcBef>
                <a:spcPts val="0"/>
              </a:spcBef>
              <a:buSzPts val="3000"/>
              <a:buNone/>
              <a:defRPr/>
            </a:lvl2pPr>
            <a:lvl3pPr lvl="2">
              <a:spcBef>
                <a:spcPts val="0"/>
              </a:spcBef>
              <a:buSzPts val="3000"/>
              <a:buNone/>
              <a:defRPr/>
            </a:lvl3pPr>
            <a:lvl4pPr lvl="3">
              <a:spcBef>
                <a:spcPts val="0"/>
              </a:spcBef>
              <a:buSzPts val="3000"/>
              <a:buNone/>
              <a:defRPr/>
            </a:lvl4pPr>
            <a:lvl5pPr lvl="4">
              <a:spcBef>
                <a:spcPts val="0"/>
              </a:spcBef>
              <a:buSzPts val="3000"/>
              <a:buNone/>
              <a:defRPr/>
            </a:lvl5pPr>
            <a:lvl6pPr lvl="5">
              <a:spcBef>
                <a:spcPts val="0"/>
              </a:spcBef>
              <a:buSzPts val="3000"/>
              <a:buNone/>
              <a:defRPr/>
            </a:lvl6pPr>
            <a:lvl7pPr lvl="6">
              <a:spcBef>
                <a:spcPts val="0"/>
              </a:spcBef>
              <a:buSzPts val="3000"/>
              <a:buNone/>
              <a:defRPr/>
            </a:lvl7pPr>
            <a:lvl8pPr lvl="7">
              <a:spcBef>
                <a:spcPts val="0"/>
              </a:spcBef>
              <a:buSzPts val="3000"/>
              <a:buNone/>
              <a:defRPr/>
            </a:lvl8pPr>
            <a:lvl9pPr lvl="8">
              <a:spcBef>
                <a:spcPts val="0"/>
              </a:spcBef>
              <a:buSzPts val="3000"/>
              <a:buNone/>
              <a:defRPr/>
            </a:lvl9pPr>
          </a:lstStyle>
          <a:p/>
        </p:txBody>
      </p:sp>
      <p:sp>
        <p:nvSpPr>
          <p:cNvPr id="22" name="Shape 22"/>
          <p:cNvSpPr txBox="1"/>
          <p:nvPr>
            <p:ph idx="1" type="body"/>
          </p:nvPr>
        </p:nvSpPr>
        <p:spPr>
          <a:xfrm>
            <a:off x="311700" y="1468825"/>
            <a:ext cx="8520600" cy="3099900"/>
          </a:xfrm>
          <a:prstGeom prst="rect">
            <a:avLst/>
          </a:prstGeom>
        </p:spPr>
        <p:txBody>
          <a:bodyPr anchorCtr="0" anchor="t" bIns="91425" lIns="91425" rIns="91425" wrap="square" tIns="91425"/>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p:txBody>
      </p:sp>
      <p:sp>
        <p:nvSpPr>
          <p:cNvPr id="23" name="Shape 23"/>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4"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cap="flat" cmpd="sng" w="19050">
            <a:solidFill>
              <a:schemeClr val="dk2"/>
            </a:solidFill>
            <a:prstDash val="lgDash"/>
            <a:round/>
            <a:headEnd len="med" w="med" type="none"/>
            <a:tailEnd len="med" w="med" type="none"/>
          </a:ln>
        </p:spPr>
      </p:cxnSp>
      <p:sp>
        <p:nvSpPr>
          <p:cNvPr id="26" name="Shape 26"/>
          <p:cNvSpPr txBox="1"/>
          <p:nvPr>
            <p:ph type="title"/>
          </p:nvPr>
        </p:nvSpPr>
        <p:spPr>
          <a:xfrm>
            <a:off x="311700" y="372500"/>
            <a:ext cx="8520600" cy="733500"/>
          </a:xfrm>
          <a:prstGeom prst="rect">
            <a:avLst/>
          </a:prstGeom>
        </p:spPr>
        <p:txBody>
          <a:bodyPr anchorCtr="0" anchor="b" bIns="91425" lIns="91425" rIns="91425" wrap="square" tIns="91425"/>
          <a:lstStyle>
            <a:lvl1pPr lvl="0">
              <a:spcBef>
                <a:spcPts val="0"/>
              </a:spcBef>
              <a:buSzPts val="3000"/>
              <a:buNone/>
              <a:defRPr/>
            </a:lvl1pPr>
            <a:lvl2pPr lvl="1">
              <a:spcBef>
                <a:spcPts val="0"/>
              </a:spcBef>
              <a:buSzPts val="3000"/>
              <a:buNone/>
              <a:defRPr/>
            </a:lvl2pPr>
            <a:lvl3pPr lvl="2">
              <a:spcBef>
                <a:spcPts val="0"/>
              </a:spcBef>
              <a:buSzPts val="3000"/>
              <a:buNone/>
              <a:defRPr/>
            </a:lvl3pPr>
            <a:lvl4pPr lvl="3">
              <a:spcBef>
                <a:spcPts val="0"/>
              </a:spcBef>
              <a:buSzPts val="3000"/>
              <a:buNone/>
              <a:defRPr/>
            </a:lvl4pPr>
            <a:lvl5pPr lvl="4">
              <a:spcBef>
                <a:spcPts val="0"/>
              </a:spcBef>
              <a:buSzPts val="3000"/>
              <a:buNone/>
              <a:defRPr/>
            </a:lvl5pPr>
            <a:lvl6pPr lvl="5">
              <a:spcBef>
                <a:spcPts val="0"/>
              </a:spcBef>
              <a:buSzPts val="3000"/>
              <a:buNone/>
              <a:defRPr/>
            </a:lvl6pPr>
            <a:lvl7pPr lvl="6">
              <a:spcBef>
                <a:spcPts val="0"/>
              </a:spcBef>
              <a:buSzPts val="3000"/>
              <a:buNone/>
              <a:defRPr/>
            </a:lvl7pPr>
            <a:lvl8pPr lvl="7">
              <a:spcBef>
                <a:spcPts val="0"/>
              </a:spcBef>
              <a:buSzPts val="3000"/>
              <a:buNone/>
              <a:defRPr/>
            </a:lvl8pPr>
            <a:lvl9pPr lvl="8">
              <a:spcBef>
                <a:spcPts val="0"/>
              </a:spcBef>
              <a:buSzPts val="3000"/>
              <a:buNone/>
              <a:defRPr/>
            </a:lvl9pPr>
          </a:lstStyle>
          <a:p/>
        </p:txBody>
      </p:sp>
      <p:sp>
        <p:nvSpPr>
          <p:cNvPr id="27" name="Shape 27"/>
          <p:cNvSpPr txBox="1"/>
          <p:nvPr>
            <p:ph idx="1" type="body"/>
          </p:nvPr>
        </p:nvSpPr>
        <p:spPr>
          <a:xfrm>
            <a:off x="311700" y="1468825"/>
            <a:ext cx="3999900" cy="3099900"/>
          </a:xfrm>
          <a:prstGeom prst="rect">
            <a:avLst/>
          </a:prstGeom>
        </p:spPr>
        <p:txBody>
          <a:bodyPr anchorCtr="0" anchor="t" bIns="91425" lIns="91425" rIns="91425" wrap="square" tIns="91425"/>
          <a:lstStyle>
            <a:lvl1pPr lvl="0">
              <a:spcBef>
                <a:spcPts val="0"/>
              </a:spcBef>
              <a:buSzPts val="1400"/>
              <a:buChar char="●"/>
              <a:defRPr sz="14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p:txBody>
      </p:sp>
      <p:sp>
        <p:nvSpPr>
          <p:cNvPr id="28" name="Shape 28"/>
          <p:cNvSpPr txBox="1"/>
          <p:nvPr>
            <p:ph idx="2" type="body"/>
          </p:nvPr>
        </p:nvSpPr>
        <p:spPr>
          <a:xfrm>
            <a:off x="4832400" y="1468825"/>
            <a:ext cx="3999900" cy="3099900"/>
          </a:xfrm>
          <a:prstGeom prst="rect">
            <a:avLst/>
          </a:prstGeom>
        </p:spPr>
        <p:txBody>
          <a:bodyPr anchorCtr="0" anchor="t" bIns="91425" lIns="91425" rIns="91425" wrap="square" tIns="91425"/>
          <a:lstStyle>
            <a:lvl1pPr lvl="0">
              <a:spcBef>
                <a:spcPts val="0"/>
              </a:spcBef>
              <a:buSzPts val="1400"/>
              <a:buChar char="●"/>
              <a:defRPr sz="14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p:txBody>
      </p:sp>
      <p:sp>
        <p:nvSpPr>
          <p:cNvPr id="29" name="Shape 29"/>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30" name="Shape 30"/>
        <p:cNvGrpSpPr/>
        <p:nvPr/>
      </p:nvGrpSpPr>
      <p:grpSpPr>
        <a:xfrm>
          <a:off x="0" y="0"/>
          <a:ext cx="0" cy="0"/>
          <a:chOff x="0" y="0"/>
          <a:chExt cx="0" cy="0"/>
        </a:xfrm>
      </p:grpSpPr>
      <p:sp>
        <p:nvSpPr>
          <p:cNvPr id="31" name="Shape 31"/>
          <p:cNvSpPr txBox="1"/>
          <p:nvPr>
            <p:ph type="title"/>
          </p:nvPr>
        </p:nvSpPr>
        <p:spPr>
          <a:xfrm>
            <a:off x="311700" y="372500"/>
            <a:ext cx="8520600" cy="733500"/>
          </a:xfrm>
          <a:prstGeom prst="rect">
            <a:avLst/>
          </a:prstGeom>
        </p:spPr>
        <p:txBody>
          <a:bodyPr anchorCtr="0" anchor="b" bIns="91425" lIns="91425" rIns="91425" wrap="square" tIns="91425"/>
          <a:lstStyle>
            <a:lvl1pPr lvl="0">
              <a:spcBef>
                <a:spcPts val="0"/>
              </a:spcBef>
              <a:buSzPts val="3000"/>
              <a:buNone/>
              <a:defRPr/>
            </a:lvl1pPr>
            <a:lvl2pPr lvl="1">
              <a:spcBef>
                <a:spcPts val="0"/>
              </a:spcBef>
              <a:buSzPts val="3000"/>
              <a:buNone/>
              <a:defRPr/>
            </a:lvl2pPr>
            <a:lvl3pPr lvl="2">
              <a:spcBef>
                <a:spcPts val="0"/>
              </a:spcBef>
              <a:buSzPts val="3000"/>
              <a:buNone/>
              <a:defRPr/>
            </a:lvl3pPr>
            <a:lvl4pPr lvl="3">
              <a:spcBef>
                <a:spcPts val="0"/>
              </a:spcBef>
              <a:buSzPts val="3000"/>
              <a:buNone/>
              <a:defRPr/>
            </a:lvl4pPr>
            <a:lvl5pPr lvl="4">
              <a:spcBef>
                <a:spcPts val="0"/>
              </a:spcBef>
              <a:buSzPts val="3000"/>
              <a:buNone/>
              <a:defRPr/>
            </a:lvl5pPr>
            <a:lvl6pPr lvl="5">
              <a:spcBef>
                <a:spcPts val="0"/>
              </a:spcBef>
              <a:buSzPts val="3000"/>
              <a:buNone/>
              <a:defRPr/>
            </a:lvl6pPr>
            <a:lvl7pPr lvl="6">
              <a:spcBef>
                <a:spcPts val="0"/>
              </a:spcBef>
              <a:buSzPts val="3000"/>
              <a:buNone/>
              <a:defRPr/>
            </a:lvl7pPr>
            <a:lvl8pPr lvl="7">
              <a:spcBef>
                <a:spcPts val="0"/>
              </a:spcBef>
              <a:buSzPts val="3000"/>
              <a:buNone/>
              <a:defRPr/>
            </a:lvl8pPr>
            <a:lvl9pPr lvl="8">
              <a:spcBef>
                <a:spcPts val="0"/>
              </a:spcBef>
              <a:buSzPts val="3000"/>
              <a:buNone/>
              <a:defRPr/>
            </a:lvl9pPr>
          </a:lstStyle>
          <a:p/>
        </p:txBody>
      </p:sp>
      <p:sp>
        <p:nvSpPr>
          <p:cNvPr id="32" name="Shape 32"/>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33"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cap="flat" cmpd="sng" w="19050">
            <a:solidFill>
              <a:schemeClr val="dk2"/>
            </a:solidFill>
            <a:prstDash val="lgDash"/>
            <a:round/>
            <a:headEnd len="med" w="med" type="none"/>
            <a:tailEnd len="med" w="med" type="none"/>
          </a:ln>
        </p:spPr>
      </p:cxnSp>
      <p:sp>
        <p:nvSpPr>
          <p:cNvPr id="35" name="Shape 35"/>
          <p:cNvSpPr txBox="1"/>
          <p:nvPr>
            <p:ph type="title"/>
          </p:nvPr>
        </p:nvSpPr>
        <p:spPr>
          <a:xfrm>
            <a:off x="311700" y="631800"/>
            <a:ext cx="2808000" cy="755700"/>
          </a:xfrm>
          <a:prstGeom prst="rect">
            <a:avLst/>
          </a:prstGeom>
        </p:spPr>
        <p:txBody>
          <a:bodyPr anchorCtr="0" anchor="b" bIns="91425" lIns="91425" rIns="91425" wrap="square" tIns="91425"/>
          <a:lstStyle>
            <a:lvl1pPr lvl="0">
              <a:spcBef>
                <a:spcPts val="0"/>
              </a:spcBef>
              <a:buSzPts val="2400"/>
              <a:buNone/>
              <a:defRPr sz="2400"/>
            </a:lvl1pPr>
            <a:lvl2pPr lvl="1">
              <a:spcBef>
                <a:spcPts val="0"/>
              </a:spcBef>
              <a:buSzPts val="2400"/>
              <a:buNone/>
              <a:defRPr sz="2400"/>
            </a:lvl2pPr>
            <a:lvl3pPr lvl="2">
              <a:spcBef>
                <a:spcPts val="0"/>
              </a:spcBef>
              <a:buSzPts val="2400"/>
              <a:buNone/>
              <a:defRPr sz="2400"/>
            </a:lvl3pPr>
            <a:lvl4pPr lvl="3">
              <a:spcBef>
                <a:spcPts val="0"/>
              </a:spcBef>
              <a:buSzPts val="2400"/>
              <a:buNone/>
              <a:defRPr sz="2400"/>
            </a:lvl4pPr>
            <a:lvl5pPr lvl="4">
              <a:spcBef>
                <a:spcPts val="0"/>
              </a:spcBef>
              <a:buSzPts val="2400"/>
              <a:buNone/>
              <a:defRPr sz="2400"/>
            </a:lvl5pPr>
            <a:lvl6pPr lvl="5">
              <a:spcBef>
                <a:spcPts val="0"/>
              </a:spcBef>
              <a:buSzPts val="2400"/>
              <a:buNone/>
              <a:defRPr sz="2400"/>
            </a:lvl6pPr>
            <a:lvl7pPr lvl="6">
              <a:spcBef>
                <a:spcPts val="0"/>
              </a:spcBef>
              <a:buSzPts val="2400"/>
              <a:buNone/>
              <a:defRPr sz="2400"/>
            </a:lvl7pPr>
            <a:lvl8pPr lvl="7">
              <a:spcBef>
                <a:spcPts val="0"/>
              </a:spcBef>
              <a:buSzPts val="2400"/>
              <a:buNone/>
              <a:defRPr sz="2400"/>
            </a:lvl8pPr>
            <a:lvl9pPr lvl="8">
              <a:spcBef>
                <a:spcPts val="0"/>
              </a:spcBef>
              <a:buSzPts val="2400"/>
              <a:buNone/>
              <a:defRPr sz="2400"/>
            </a:lvl9pPr>
          </a:lstStyle>
          <a:p/>
        </p:txBody>
      </p:sp>
      <p:sp>
        <p:nvSpPr>
          <p:cNvPr id="36" name="Shape 36"/>
          <p:cNvSpPr txBox="1"/>
          <p:nvPr>
            <p:ph idx="1" type="body"/>
          </p:nvPr>
        </p:nvSpPr>
        <p:spPr>
          <a:xfrm>
            <a:off x="311700" y="1618204"/>
            <a:ext cx="2808000" cy="2950800"/>
          </a:xfrm>
          <a:prstGeom prst="rect">
            <a:avLst/>
          </a:prstGeom>
        </p:spPr>
        <p:txBody>
          <a:bodyPr anchorCtr="0" anchor="t" bIns="91425" lIns="91425" rIns="91425" wrap="square" tIns="91425"/>
          <a:lstStyle>
            <a:lvl1pPr lvl="0">
              <a:spcBef>
                <a:spcPts val="0"/>
              </a:spcBef>
              <a:buSzPts val="1200"/>
              <a:buChar char="●"/>
              <a:defRPr sz="12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p:txBody>
      </p:sp>
      <p:sp>
        <p:nvSpPr>
          <p:cNvPr id="37" name="Shape 3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lt2"/>
        </a:solidFill>
      </p:bgPr>
    </p:bg>
    <p:spTree>
      <p:nvGrpSpPr>
        <p:cNvPr id="38" name="Shape 38"/>
        <p:cNvGrpSpPr/>
        <p:nvPr/>
      </p:nvGrpSpPr>
      <p:grpSpPr>
        <a:xfrm>
          <a:off x="0" y="0"/>
          <a:ext cx="0" cy="0"/>
          <a:chOff x="0" y="0"/>
          <a:chExt cx="0" cy="0"/>
        </a:xfrm>
      </p:grpSpPr>
      <p:sp>
        <p:nvSpPr>
          <p:cNvPr id="39" name="Shape 39"/>
          <p:cNvSpPr txBox="1"/>
          <p:nvPr>
            <p:ph type="title"/>
          </p:nvPr>
        </p:nvSpPr>
        <p:spPr>
          <a:xfrm>
            <a:off x="490250" y="528900"/>
            <a:ext cx="5678100" cy="4085700"/>
          </a:xfrm>
          <a:prstGeom prst="rect">
            <a:avLst/>
          </a:prstGeom>
        </p:spPr>
        <p:txBody>
          <a:bodyPr anchorCtr="0" anchor="ctr" bIns="91425" lIns="91425" rIns="91425" wrap="square" tIns="91425"/>
          <a:lstStyle>
            <a:lvl1pPr lvl="0">
              <a:spcBef>
                <a:spcPts val="0"/>
              </a:spcBef>
              <a:buClr>
                <a:schemeClr val="lt1"/>
              </a:buClr>
              <a:buSzPts val="5400"/>
              <a:buNone/>
              <a:defRPr sz="5400">
                <a:solidFill>
                  <a:schemeClr val="lt1"/>
                </a:solidFill>
              </a:defRPr>
            </a:lvl1pPr>
            <a:lvl2pPr lvl="1">
              <a:spcBef>
                <a:spcPts val="0"/>
              </a:spcBef>
              <a:buClr>
                <a:schemeClr val="lt1"/>
              </a:buClr>
              <a:buSzPts val="5400"/>
              <a:buNone/>
              <a:defRPr sz="5400">
                <a:solidFill>
                  <a:schemeClr val="lt1"/>
                </a:solidFill>
              </a:defRPr>
            </a:lvl2pPr>
            <a:lvl3pPr lvl="2">
              <a:spcBef>
                <a:spcPts val="0"/>
              </a:spcBef>
              <a:buClr>
                <a:schemeClr val="lt1"/>
              </a:buClr>
              <a:buSzPts val="5400"/>
              <a:buNone/>
              <a:defRPr sz="5400">
                <a:solidFill>
                  <a:schemeClr val="lt1"/>
                </a:solidFill>
              </a:defRPr>
            </a:lvl3pPr>
            <a:lvl4pPr lvl="3">
              <a:spcBef>
                <a:spcPts val="0"/>
              </a:spcBef>
              <a:buClr>
                <a:schemeClr val="lt1"/>
              </a:buClr>
              <a:buSzPts val="5400"/>
              <a:buNone/>
              <a:defRPr sz="5400">
                <a:solidFill>
                  <a:schemeClr val="lt1"/>
                </a:solidFill>
              </a:defRPr>
            </a:lvl4pPr>
            <a:lvl5pPr lvl="4">
              <a:spcBef>
                <a:spcPts val="0"/>
              </a:spcBef>
              <a:buClr>
                <a:schemeClr val="lt1"/>
              </a:buClr>
              <a:buSzPts val="5400"/>
              <a:buNone/>
              <a:defRPr sz="5400">
                <a:solidFill>
                  <a:schemeClr val="lt1"/>
                </a:solidFill>
              </a:defRPr>
            </a:lvl5pPr>
            <a:lvl6pPr lvl="5">
              <a:spcBef>
                <a:spcPts val="0"/>
              </a:spcBef>
              <a:buClr>
                <a:schemeClr val="lt1"/>
              </a:buClr>
              <a:buSzPts val="5400"/>
              <a:buNone/>
              <a:defRPr sz="5400">
                <a:solidFill>
                  <a:schemeClr val="lt1"/>
                </a:solidFill>
              </a:defRPr>
            </a:lvl6pPr>
            <a:lvl7pPr lvl="6">
              <a:spcBef>
                <a:spcPts val="0"/>
              </a:spcBef>
              <a:buClr>
                <a:schemeClr val="lt1"/>
              </a:buClr>
              <a:buSzPts val="5400"/>
              <a:buNone/>
              <a:defRPr sz="5400">
                <a:solidFill>
                  <a:schemeClr val="lt1"/>
                </a:solidFill>
              </a:defRPr>
            </a:lvl7pPr>
            <a:lvl8pPr lvl="7">
              <a:spcBef>
                <a:spcPts val="0"/>
              </a:spcBef>
              <a:buClr>
                <a:schemeClr val="lt1"/>
              </a:buClr>
              <a:buSzPts val="5400"/>
              <a:buNone/>
              <a:defRPr sz="5400">
                <a:solidFill>
                  <a:schemeClr val="lt1"/>
                </a:solidFill>
              </a:defRPr>
            </a:lvl8pPr>
            <a:lvl9pPr lvl="8">
              <a:spcBef>
                <a:spcPts val="0"/>
              </a:spcBef>
              <a:buClr>
                <a:schemeClr val="lt1"/>
              </a:buClr>
              <a:buSzPts val="5400"/>
              <a:buNone/>
              <a:defRPr sz="5400">
                <a:solidFill>
                  <a:schemeClr val="lt1"/>
                </a:solidFill>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bg>
      <p:bgPr>
        <a:solidFill>
          <a:schemeClr val="dk1"/>
        </a:solidFill>
      </p:bgPr>
    </p:bg>
    <p:spTree>
      <p:nvGrpSpPr>
        <p:cNvPr id="4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anchorCtr="0" anchor="ctr" bIns="91425" lIns="91425" rIns="91425" wrap="square" tIns="91425">
            <a:noAutofit/>
          </a:bodyPr>
          <a:lstStyle/>
          <a:p>
            <a:pPr indent="0" lvl="0" marL="0">
              <a:spcBef>
                <a:spcPts val="0"/>
              </a:spcBef>
              <a:buNone/>
            </a:pPr>
            <a:r>
              <a:t/>
            </a:r>
            <a:endParaRPr/>
          </a:p>
        </p:txBody>
      </p:sp>
      <p:cxnSp>
        <p:nvCxnSpPr>
          <p:cNvPr id="43" name="Shape 43"/>
          <p:cNvCxnSpPr/>
          <p:nvPr/>
        </p:nvCxnSpPr>
        <p:spPr>
          <a:xfrm>
            <a:off x="5029675" y="4495500"/>
            <a:ext cx="577200" cy="0"/>
          </a:xfrm>
          <a:prstGeom prst="straightConnector1">
            <a:avLst/>
          </a:prstGeom>
          <a:noFill/>
          <a:ln cap="flat" cmpd="sng" w="19050">
            <a:solidFill>
              <a:schemeClr val="dk1"/>
            </a:solidFill>
            <a:prstDash val="lgDash"/>
            <a:round/>
            <a:headEnd len="med" w="med" type="none"/>
            <a:tailEnd len="med" w="med" type="none"/>
          </a:ln>
        </p:spPr>
      </p:cxnSp>
      <p:sp>
        <p:nvSpPr>
          <p:cNvPr id="44" name="Shape 44"/>
          <p:cNvSpPr txBox="1"/>
          <p:nvPr>
            <p:ph type="title"/>
          </p:nvPr>
        </p:nvSpPr>
        <p:spPr>
          <a:xfrm>
            <a:off x="265500" y="1078750"/>
            <a:ext cx="4045200" cy="1789200"/>
          </a:xfrm>
          <a:prstGeom prst="rect">
            <a:avLst/>
          </a:prstGeom>
        </p:spPr>
        <p:txBody>
          <a:bodyPr anchorCtr="0" anchor="b" bIns="91425" lIns="91425" rIns="91425" wrap="square" tIns="91425"/>
          <a:lstStyle>
            <a:lvl1pPr lvl="0" algn="ctr">
              <a:spcBef>
                <a:spcPts val="0"/>
              </a:spcBef>
              <a:buClr>
                <a:schemeClr val="lt1"/>
              </a:buClr>
              <a:buSzPts val="4600"/>
              <a:buNone/>
              <a:defRPr sz="4600">
                <a:solidFill>
                  <a:schemeClr val="lt1"/>
                </a:solidFill>
              </a:defRPr>
            </a:lvl1pPr>
            <a:lvl2pPr lvl="1" algn="ctr">
              <a:spcBef>
                <a:spcPts val="0"/>
              </a:spcBef>
              <a:buClr>
                <a:schemeClr val="lt1"/>
              </a:buClr>
              <a:buSzPts val="4600"/>
              <a:buNone/>
              <a:defRPr sz="4600">
                <a:solidFill>
                  <a:schemeClr val="lt1"/>
                </a:solidFill>
              </a:defRPr>
            </a:lvl2pPr>
            <a:lvl3pPr lvl="2" algn="ctr">
              <a:spcBef>
                <a:spcPts val="0"/>
              </a:spcBef>
              <a:buClr>
                <a:schemeClr val="lt1"/>
              </a:buClr>
              <a:buSzPts val="4600"/>
              <a:buNone/>
              <a:defRPr sz="4600">
                <a:solidFill>
                  <a:schemeClr val="lt1"/>
                </a:solidFill>
              </a:defRPr>
            </a:lvl3pPr>
            <a:lvl4pPr lvl="3" algn="ctr">
              <a:spcBef>
                <a:spcPts val="0"/>
              </a:spcBef>
              <a:buClr>
                <a:schemeClr val="lt1"/>
              </a:buClr>
              <a:buSzPts val="4600"/>
              <a:buNone/>
              <a:defRPr sz="4600">
                <a:solidFill>
                  <a:schemeClr val="lt1"/>
                </a:solidFill>
              </a:defRPr>
            </a:lvl4pPr>
            <a:lvl5pPr lvl="4" algn="ctr">
              <a:spcBef>
                <a:spcPts val="0"/>
              </a:spcBef>
              <a:buClr>
                <a:schemeClr val="lt1"/>
              </a:buClr>
              <a:buSzPts val="4600"/>
              <a:buNone/>
              <a:defRPr sz="4600">
                <a:solidFill>
                  <a:schemeClr val="lt1"/>
                </a:solidFill>
              </a:defRPr>
            </a:lvl5pPr>
            <a:lvl6pPr lvl="5" algn="ctr">
              <a:spcBef>
                <a:spcPts val="0"/>
              </a:spcBef>
              <a:buClr>
                <a:schemeClr val="lt1"/>
              </a:buClr>
              <a:buSzPts val="4600"/>
              <a:buNone/>
              <a:defRPr sz="4600">
                <a:solidFill>
                  <a:schemeClr val="lt1"/>
                </a:solidFill>
              </a:defRPr>
            </a:lvl6pPr>
            <a:lvl7pPr lvl="6" algn="ctr">
              <a:spcBef>
                <a:spcPts val="0"/>
              </a:spcBef>
              <a:buClr>
                <a:schemeClr val="lt1"/>
              </a:buClr>
              <a:buSzPts val="4600"/>
              <a:buNone/>
              <a:defRPr sz="4600">
                <a:solidFill>
                  <a:schemeClr val="lt1"/>
                </a:solidFill>
              </a:defRPr>
            </a:lvl7pPr>
            <a:lvl8pPr lvl="7" algn="ctr">
              <a:spcBef>
                <a:spcPts val="0"/>
              </a:spcBef>
              <a:buClr>
                <a:schemeClr val="lt1"/>
              </a:buClr>
              <a:buSzPts val="4600"/>
              <a:buNone/>
              <a:defRPr sz="4600">
                <a:solidFill>
                  <a:schemeClr val="lt1"/>
                </a:solidFill>
              </a:defRPr>
            </a:lvl8pPr>
            <a:lvl9pPr lvl="8" algn="ctr">
              <a:spcBef>
                <a:spcPts val="0"/>
              </a:spcBef>
              <a:buClr>
                <a:schemeClr val="lt1"/>
              </a:buClr>
              <a:buSzPts val="4600"/>
              <a:buNone/>
              <a:defRPr sz="4600">
                <a:solidFill>
                  <a:schemeClr val="lt1"/>
                </a:solidFill>
              </a:defRPr>
            </a:lvl9pPr>
          </a:lstStyle>
          <a:p/>
        </p:txBody>
      </p:sp>
      <p:sp>
        <p:nvSpPr>
          <p:cNvPr id="45" name="Shape 45"/>
          <p:cNvSpPr txBox="1"/>
          <p:nvPr>
            <p:ph idx="1" type="subTitle"/>
          </p:nvPr>
        </p:nvSpPr>
        <p:spPr>
          <a:xfrm>
            <a:off x="265500" y="2921401"/>
            <a:ext cx="4045200" cy="1345500"/>
          </a:xfrm>
          <a:prstGeom prst="rect">
            <a:avLst/>
          </a:prstGeom>
        </p:spPr>
        <p:txBody>
          <a:bodyPr anchorCtr="0" anchor="t" bIns="91425" lIns="91425" rIns="91425" wrap="square" tIns="91425"/>
          <a:lstStyle>
            <a:lvl1pPr lvl="0" algn="ctr">
              <a:lnSpc>
                <a:spcPct val="100000"/>
              </a:lnSpc>
              <a:spcBef>
                <a:spcPts val="0"/>
              </a:spcBef>
              <a:spcAft>
                <a:spcPts val="0"/>
              </a:spcAft>
              <a:buClr>
                <a:schemeClr val="lt1"/>
              </a:buClr>
              <a:buSzPts val="1900"/>
              <a:buNone/>
              <a:defRPr sz="1900">
                <a:solidFill>
                  <a:schemeClr val="lt1"/>
                </a:solidFill>
              </a:defRPr>
            </a:lvl1pPr>
            <a:lvl2pPr lvl="1" algn="ctr">
              <a:lnSpc>
                <a:spcPct val="100000"/>
              </a:lnSpc>
              <a:spcBef>
                <a:spcPts val="0"/>
              </a:spcBef>
              <a:spcAft>
                <a:spcPts val="0"/>
              </a:spcAft>
              <a:buClr>
                <a:schemeClr val="lt1"/>
              </a:buClr>
              <a:buSzPts val="1900"/>
              <a:buNone/>
              <a:defRPr sz="1900">
                <a:solidFill>
                  <a:schemeClr val="lt1"/>
                </a:solidFill>
              </a:defRPr>
            </a:lvl2pPr>
            <a:lvl3pPr lvl="2" algn="ctr">
              <a:lnSpc>
                <a:spcPct val="100000"/>
              </a:lnSpc>
              <a:spcBef>
                <a:spcPts val="0"/>
              </a:spcBef>
              <a:spcAft>
                <a:spcPts val="0"/>
              </a:spcAft>
              <a:buClr>
                <a:schemeClr val="lt1"/>
              </a:buClr>
              <a:buSzPts val="1900"/>
              <a:buNone/>
              <a:defRPr sz="1900">
                <a:solidFill>
                  <a:schemeClr val="lt1"/>
                </a:solidFill>
              </a:defRPr>
            </a:lvl3pPr>
            <a:lvl4pPr lvl="3" algn="ctr">
              <a:lnSpc>
                <a:spcPct val="100000"/>
              </a:lnSpc>
              <a:spcBef>
                <a:spcPts val="0"/>
              </a:spcBef>
              <a:spcAft>
                <a:spcPts val="0"/>
              </a:spcAft>
              <a:buClr>
                <a:schemeClr val="lt1"/>
              </a:buClr>
              <a:buSzPts val="1900"/>
              <a:buNone/>
              <a:defRPr sz="1900">
                <a:solidFill>
                  <a:schemeClr val="lt1"/>
                </a:solidFill>
              </a:defRPr>
            </a:lvl4pPr>
            <a:lvl5pPr lvl="4" algn="ctr">
              <a:lnSpc>
                <a:spcPct val="100000"/>
              </a:lnSpc>
              <a:spcBef>
                <a:spcPts val="0"/>
              </a:spcBef>
              <a:spcAft>
                <a:spcPts val="0"/>
              </a:spcAft>
              <a:buClr>
                <a:schemeClr val="lt1"/>
              </a:buClr>
              <a:buSzPts val="1900"/>
              <a:buNone/>
              <a:defRPr sz="1900">
                <a:solidFill>
                  <a:schemeClr val="lt1"/>
                </a:solidFill>
              </a:defRPr>
            </a:lvl5pPr>
            <a:lvl6pPr lvl="5" algn="ctr">
              <a:lnSpc>
                <a:spcPct val="100000"/>
              </a:lnSpc>
              <a:spcBef>
                <a:spcPts val="0"/>
              </a:spcBef>
              <a:spcAft>
                <a:spcPts val="0"/>
              </a:spcAft>
              <a:buClr>
                <a:schemeClr val="lt1"/>
              </a:buClr>
              <a:buSzPts val="1900"/>
              <a:buNone/>
              <a:defRPr sz="1900">
                <a:solidFill>
                  <a:schemeClr val="lt1"/>
                </a:solidFill>
              </a:defRPr>
            </a:lvl6pPr>
            <a:lvl7pPr lvl="6" algn="ctr">
              <a:lnSpc>
                <a:spcPct val="100000"/>
              </a:lnSpc>
              <a:spcBef>
                <a:spcPts val="0"/>
              </a:spcBef>
              <a:spcAft>
                <a:spcPts val="0"/>
              </a:spcAft>
              <a:buClr>
                <a:schemeClr val="lt1"/>
              </a:buClr>
              <a:buSzPts val="1900"/>
              <a:buNone/>
              <a:defRPr sz="1900">
                <a:solidFill>
                  <a:schemeClr val="lt1"/>
                </a:solidFill>
              </a:defRPr>
            </a:lvl7pPr>
            <a:lvl8pPr lvl="7" algn="ctr">
              <a:lnSpc>
                <a:spcPct val="100000"/>
              </a:lnSpc>
              <a:spcBef>
                <a:spcPts val="0"/>
              </a:spcBef>
              <a:spcAft>
                <a:spcPts val="0"/>
              </a:spcAft>
              <a:buClr>
                <a:schemeClr val="lt1"/>
              </a:buClr>
              <a:buSzPts val="1900"/>
              <a:buNone/>
              <a:defRPr sz="1900">
                <a:solidFill>
                  <a:schemeClr val="lt1"/>
                </a:solidFill>
              </a:defRPr>
            </a:lvl8pPr>
            <a:lvl9pPr lvl="8" algn="ctr">
              <a:lnSpc>
                <a:spcPct val="100000"/>
              </a:lnSpc>
              <a:spcBef>
                <a:spcPts val="0"/>
              </a:spcBef>
              <a:spcAft>
                <a:spcPts val="0"/>
              </a:spcAft>
              <a:buClr>
                <a:schemeClr val="lt1"/>
              </a:buClr>
              <a:buSzPts val="1900"/>
              <a:buNone/>
              <a:defRPr sz="1900">
                <a:solidFill>
                  <a:schemeClr val="lt1"/>
                </a:solidFill>
              </a:defRPr>
            </a:lvl9pPr>
          </a:lstStyle>
          <a:p/>
        </p:txBody>
      </p:sp>
      <p:sp>
        <p:nvSpPr>
          <p:cNvPr id="46" name="Shape 46"/>
          <p:cNvSpPr txBox="1"/>
          <p:nvPr>
            <p:ph idx="2" type="body"/>
          </p:nvPr>
        </p:nvSpPr>
        <p:spPr>
          <a:xfrm>
            <a:off x="4939500" y="724200"/>
            <a:ext cx="3837000" cy="3695100"/>
          </a:xfrm>
          <a:prstGeom prst="rect">
            <a:avLst/>
          </a:prstGeom>
        </p:spPr>
        <p:txBody>
          <a:bodyPr anchorCtr="0" anchor="ctr" bIns="91425" lIns="91425" rIns="91425" wrap="square" tIns="91425"/>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8" name="Shape 48"/>
        <p:cNvGrpSpPr/>
        <p:nvPr/>
      </p:nvGrpSpPr>
      <p:grpSpPr>
        <a:xfrm>
          <a:off x="0" y="0"/>
          <a:ext cx="0" cy="0"/>
          <a:chOff x="0" y="0"/>
          <a:chExt cx="0" cy="0"/>
        </a:xfrm>
      </p:grpSpPr>
      <p:sp>
        <p:nvSpPr>
          <p:cNvPr id="49" name="Shape 49"/>
          <p:cNvSpPr txBox="1"/>
          <p:nvPr>
            <p:ph idx="1" type="body"/>
          </p:nvPr>
        </p:nvSpPr>
        <p:spPr>
          <a:xfrm>
            <a:off x="311700" y="4230575"/>
            <a:ext cx="5998800" cy="605100"/>
          </a:xfrm>
          <a:prstGeom prst="rect">
            <a:avLst/>
          </a:prstGeom>
        </p:spPr>
        <p:txBody>
          <a:bodyPr anchorCtr="0" anchor="ctr" bIns="91425" lIns="91425" rIns="91425" wrap="square" tIns="91425"/>
          <a:lstStyle>
            <a:lvl1pPr lvl="0">
              <a:lnSpc>
                <a:spcPct val="100000"/>
              </a:lnSpc>
              <a:spcBef>
                <a:spcPts val="0"/>
              </a:spcBef>
              <a:spcAft>
                <a:spcPts val="0"/>
              </a:spcAft>
              <a:buSzPts val="2100"/>
              <a:buFont typeface="Oswald"/>
              <a:buNone/>
              <a:defRPr sz="2100">
                <a:latin typeface="Oswald"/>
                <a:ea typeface="Oswald"/>
                <a:cs typeface="Oswald"/>
                <a:sym typeface="Oswald"/>
              </a:defRPr>
            </a:lvl1pPr>
          </a:lstStyle>
          <a:p/>
        </p:txBody>
      </p:sp>
      <p:sp>
        <p:nvSpPr>
          <p:cNvPr id="50" name="Shape 50"/>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odern-writer">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372500"/>
            <a:ext cx="8520600" cy="733500"/>
          </a:xfrm>
          <a:prstGeom prst="rect">
            <a:avLst/>
          </a:prstGeom>
          <a:noFill/>
          <a:ln>
            <a:noFill/>
          </a:ln>
        </p:spPr>
        <p:txBody>
          <a:bodyPr anchorCtr="0" anchor="b" bIns="91425" lIns="91425" rIns="91425" wrap="square" tIns="91425"/>
          <a:lstStyle>
            <a:lvl1pPr lvl="0">
              <a:spcBef>
                <a:spcPts val="0"/>
              </a:spcBef>
              <a:buClr>
                <a:schemeClr val="dk2"/>
              </a:buClr>
              <a:buSzPts val="3000"/>
              <a:buFont typeface="Oswald"/>
              <a:buNone/>
              <a:defRPr sz="3000">
                <a:solidFill>
                  <a:schemeClr val="dk2"/>
                </a:solidFill>
                <a:latin typeface="Oswald"/>
                <a:ea typeface="Oswald"/>
                <a:cs typeface="Oswald"/>
                <a:sym typeface="Oswald"/>
              </a:defRPr>
            </a:lvl1pPr>
            <a:lvl2pPr lvl="1">
              <a:spcBef>
                <a:spcPts val="0"/>
              </a:spcBef>
              <a:buClr>
                <a:schemeClr val="dk2"/>
              </a:buClr>
              <a:buSzPts val="3000"/>
              <a:buFont typeface="Oswald"/>
              <a:buNone/>
              <a:defRPr sz="3000">
                <a:solidFill>
                  <a:schemeClr val="dk2"/>
                </a:solidFill>
                <a:latin typeface="Oswald"/>
                <a:ea typeface="Oswald"/>
                <a:cs typeface="Oswald"/>
                <a:sym typeface="Oswald"/>
              </a:defRPr>
            </a:lvl2pPr>
            <a:lvl3pPr lvl="2">
              <a:spcBef>
                <a:spcPts val="0"/>
              </a:spcBef>
              <a:buClr>
                <a:schemeClr val="dk2"/>
              </a:buClr>
              <a:buSzPts val="3000"/>
              <a:buFont typeface="Oswald"/>
              <a:buNone/>
              <a:defRPr sz="3000">
                <a:solidFill>
                  <a:schemeClr val="dk2"/>
                </a:solidFill>
                <a:latin typeface="Oswald"/>
                <a:ea typeface="Oswald"/>
                <a:cs typeface="Oswald"/>
                <a:sym typeface="Oswald"/>
              </a:defRPr>
            </a:lvl3pPr>
            <a:lvl4pPr lvl="3">
              <a:spcBef>
                <a:spcPts val="0"/>
              </a:spcBef>
              <a:buClr>
                <a:schemeClr val="dk2"/>
              </a:buClr>
              <a:buSzPts val="3000"/>
              <a:buFont typeface="Oswald"/>
              <a:buNone/>
              <a:defRPr sz="3000">
                <a:solidFill>
                  <a:schemeClr val="dk2"/>
                </a:solidFill>
                <a:latin typeface="Oswald"/>
                <a:ea typeface="Oswald"/>
                <a:cs typeface="Oswald"/>
                <a:sym typeface="Oswald"/>
              </a:defRPr>
            </a:lvl4pPr>
            <a:lvl5pPr lvl="4">
              <a:spcBef>
                <a:spcPts val="0"/>
              </a:spcBef>
              <a:buClr>
                <a:schemeClr val="dk2"/>
              </a:buClr>
              <a:buSzPts val="3000"/>
              <a:buFont typeface="Oswald"/>
              <a:buNone/>
              <a:defRPr sz="3000">
                <a:solidFill>
                  <a:schemeClr val="dk2"/>
                </a:solidFill>
                <a:latin typeface="Oswald"/>
                <a:ea typeface="Oswald"/>
                <a:cs typeface="Oswald"/>
                <a:sym typeface="Oswald"/>
              </a:defRPr>
            </a:lvl5pPr>
            <a:lvl6pPr lvl="5">
              <a:spcBef>
                <a:spcPts val="0"/>
              </a:spcBef>
              <a:buClr>
                <a:schemeClr val="dk2"/>
              </a:buClr>
              <a:buSzPts val="3000"/>
              <a:buFont typeface="Oswald"/>
              <a:buNone/>
              <a:defRPr sz="3000">
                <a:solidFill>
                  <a:schemeClr val="dk2"/>
                </a:solidFill>
                <a:latin typeface="Oswald"/>
                <a:ea typeface="Oswald"/>
                <a:cs typeface="Oswald"/>
                <a:sym typeface="Oswald"/>
              </a:defRPr>
            </a:lvl6pPr>
            <a:lvl7pPr lvl="6">
              <a:spcBef>
                <a:spcPts val="0"/>
              </a:spcBef>
              <a:buClr>
                <a:schemeClr val="dk2"/>
              </a:buClr>
              <a:buSzPts val="3000"/>
              <a:buFont typeface="Oswald"/>
              <a:buNone/>
              <a:defRPr sz="3000">
                <a:solidFill>
                  <a:schemeClr val="dk2"/>
                </a:solidFill>
                <a:latin typeface="Oswald"/>
                <a:ea typeface="Oswald"/>
                <a:cs typeface="Oswald"/>
                <a:sym typeface="Oswald"/>
              </a:defRPr>
            </a:lvl7pPr>
            <a:lvl8pPr lvl="7">
              <a:spcBef>
                <a:spcPts val="0"/>
              </a:spcBef>
              <a:buClr>
                <a:schemeClr val="dk2"/>
              </a:buClr>
              <a:buSzPts val="3000"/>
              <a:buFont typeface="Oswald"/>
              <a:buNone/>
              <a:defRPr sz="3000">
                <a:solidFill>
                  <a:schemeClr val="dk2"/>
                </a:solidFill>
                <a:latin typeface="Oswald"/>
                <a:ea typeface="Oswald"/>
                <a:cs typeface="Oswald"/>
                <a:sym typeface="Oswald"/>
              </a:defRPr>
            </a:lvl8pPr>
            <a:lvl9pPr lvl="8">
              <a:spcBef>
                <a:spcPts val="0"/>
              </a:spcBef>
              <a:buClr>
                <a:schemeClr val="dk2"/>
              </a:buClr>
              <a:buSzPts val="3000"/>
              <a:buFont typeface="Oswald"/>
              <a:buNone/>
              <a:defRPr sz="3000">
                <a:solidFill>
                  <a:schemeClr val="dk2"/>
                </a:solidFill>
                <a:latin typeface="Oswald"/>
                <a:ea typeface="Oswald"/>
                <a:cs typeface="Oswald"/>
                <a:sym typeface="Oswald"/>
              </a:defRPr>
            </a:lvl9pPr>
          </a:lstStyle>
          <a:p/>
        </p:txBody>
      </p:sp>
      <p:sp>
        <p:nvSpPr>
          <p:cNvPr id="7" name="Shape 7"/>
          <p:cNvSpPr txBox="1"/>
          <p:nvPr>
            <p:ph idx="1" type="body"/>
          </p:nvPr>
        </p:nvSpPr>
        <p:spPr>
          <a:xfrm>
            <a:off x="311700" y="1468825"/>
            <a:ext cx="8520600" cy="3099900"/>
          </a:xfrm>
          <a:prstGeom prst="rect">
            <a:avLst/>
          </a:prstGeom>
          <a:noFill/>
          <a:ln>
            <a:noFill/>
          </a:ln>
        </p:spPr>
        <p:txBody>
          <a:bodyPr anchorCtr="0" anchor="t" bIns="91425" lIns="91425" rIns="91425" wrap="square" tIns="91425"/>
          <a:lstStyle>
            <a:lvl1pPr lvl="0">
              <a:lnSpc>
                <a:spcPct val="115000"/>
              </a:lnSpc>
              <a:spcBef>
                <a:spcPts val="0"/>
              </a:spcBef>
              <a:spcAft>
                <a:spcPts val="160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algn="r">
              <a:spcBef>
                <a:spcPts val="0"/>
              </a:spcBef>
              <a:buNone/>
            </a:pPr>
            <a:fld id="{00000000-1234-1234-1234-123412341234}" type="slidenum">
              <a:rPr lang="en" sz="1000">
                <a:solidFill>
                  <a:schemeClr val="dk2"/>
                </a:solidFill>
                <a:latin typeface="Source Code Pro"/>
                <a:ea typeface="Source Code Pro"/>
                <a:cs typeface="Source Code Pro"/>
                <a:sym typeface="Source Code Pr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Shape 62"/>
          <p:cNvSpPr txBox="1"/>
          <p:nvPr>
            <p:ph type="ctrTitle"/>
          </p:nvPr>
        </p:nvSpPr>
        <p:spPr>
          <a:xfrm>
            <a:off x="411175" y="644300"/>
            <a:ext cx="8282400" cy="2109000"/>
          </a:xfrm>
          <a:prstGeom prst="rect">
            <a:avLst/>
          </a:prstGeom>
        </p:spPr>
        <p:txBody>
          <a:bodyPr anchorCtr="0" anchor="b" bIns="91425" lIns="91425" rIns="91425" wrap="square" tIns="91425">
            <a:noAutofit/>
          </a:bodyPr>
          <a:lstStyle/>
          <a:p>
            <a:pPr indent="0" lvl="0" marL="0">
              <a:spcBef>
                <a:spcPts val="0"/>
              </a:spcBef>
              <a:buNone/>
            </a:pPr>
            <a:r>
              <a:rPr lang="en" sz="3000"/>
              <a:t>Collection Management Webpages</a:t>
            </a:r>
          </a:p>
          <a:p>
            <a:pPr indent="0" lvl="0" marL="0" rtl="0">
              <a:spcBef>
                <a:spcPts val="0"/>
              </a:spcBef>
              <a:buNone/>
            </a:pPr>
            <a:r>
              <a:rPr lang="en" sz="3000"/>
              <a:t>Final Presentation</a:t>
            </a:r>
          </a:p>
        </p:txBody>
      </p:sp>
      <p:sp>
        <p:nvSpPr>
          <p:cNvPr id="63" name="Shape 63"/>
          <p:cNvSpPr txBox="1"/>
          <p:nvPr>
            <p:ph idx="1" type="subTitle"/>
          </p:nvPr>
        </p:nvSpPr>
        <p:spPr>
          <a:xfrm>
            <a:off x="411175" y="3398250"/>
            <a:ext cx="8282400" cy="1260600"/>
          </a:xfrm>
          <a:prstGeom prst="rect">
            <a:avLst/>
          </a:prstGeom>
        </p:spPr>
        <p:txBody>
          <a:bodyPr anchorCtr="0" anchor="ctr" bIns="91425" lIns="91425" rIns="91425" wrap="square" tIns="91425">
            <a:noAutofit/>
          </a:bodyPr>
          <a:lstStyle/>
          <a:p>
            <a:pPr indent="0" lvl="0" marL="0" rtl="0">
              <a:spcBef>
                <a:spcPts val="0"/>
              </a:spcBef>
              <a:buNone/>
            </a:pPr>
            <a:r>
              <a:rPr lang="en" sz="1800"/>
              <a:t>CS 5604 Information Storage &amp; Retrieval</a:t>
            </a:r>
          </a:p>
          <a:p>
            <a:pPr indent="0" lvl="0" marL="0" rtl="0">
              <a:spcBef>
                <a:spcPts val="0"/>
              </a:spcBef>
              <a:buNone/>
            </a:pPr>
            <a:r>
              <a:rPr lang="en" sz="1800"/>
              <a:t>Professor Edward A. Fox</a:t>
            </a:r>
          </a:p>
          <a:p>
            <a:pPr indent="0" lvl="0" marL="0" rtl="0">
              <a:spcBef>
                <a:spcPts val="0"/>
              </a:spcBef>
              <a:buNone/>
            </a:pPr>
            <a:r>
              <a:rPr lang="en" sz="1400"/>
              <a:t>M. Eagan, X. Liang, L. Michael, S. Patil</a:t>
            </a:r>
          </a:p>
          <a:p>
            <a:pPr indent="0" lvl="0" marL="0" rtl="0">
              <a:spcBef>
                <a:spcPts val="0"/>
              </a:spcBef>
              <a:buNone/>
            </a:pPr>
            <a:r>
              <a:rPr lang="en" sz="1400"/>
              <a:t>Virginia Polytechnic Institute and State University</a:t>
            </a:r>
          </a:p>
          <a:p>
            <a:pPr indent="0" lvl="0" marL="0" rtl="0">
              <a:spcBef>
                <a:spcPts val="0"/>
              </a:spcBef>
              <a:buNone/>
            </a:pPr>
            <a:r>
              <a:rPr lang="en" sz="1400"/>
              <a:t>Blacksburg, VA 24061</a:t>
            </a:r>
          </a:p>
          <a:p>
            <a:pPr indent="0" lvl="0" marL="0" rtl="0">
              <a:spcBef>
                <a:spcPts val="0"/>
              </a:spcBef>
              <a:buNone/>
            </a:pPr>
            <a:r>
              <a:rPr lang="en" sz="1400"/>
              <a:t>December 7, 2017</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Shape 118"/>
          <p:cNvSpPr txBox="1"/>
          <p:nvPr>
            <p:ph type="title"/>
          </p:nvPr>
        </p:nvSpPr>
        <p:spPr>
          <a:xfrm>
            <a:off x="265500" y="1078750"/>
            <a:ext cx="4045200" cy="1789200"/>
          </a:xfrm>
          <a:prstGeom prst="rect">
            <a:avLst/>
          </a:prstGeom>
        </p:spPr>
        <p:txBody>
          <a:bodyPr anchorCtr="0" anchor="b" bIns="91425" lIns="91425" rIns="91425" wrap="square" tIns="91425">
            <a:noAutofit/>
          </a:bodyPr>
          <a:lstStyle/>
          <a:p>
            <a:pPr indent="0" lvl="0" marL="0">
              <a:spcBef>
                <a:spcPts val="0"/>
              </a:spcBef>
              <a:buNone/>
            </a:pPr>
            <a:r>
              <a:rPr lang="en"/>
              <a:t>Twitter Data Flow</a:t>
            </a:r>
          </a:p>
        </p:txBody>
      </p:sp>
      <p:sp>
        <p:nvSpPr>
          <p:cNvPr id="119" name="Shape 119"/>
          <p:cNvSpPr txBox="1"/>
          <p:nvPr>
            <p:ph idx="1" type="subTitle"/>
          </p:nvPr>
        </p:nvSpPr>
        <p:spPr>
          <a:xfrm>
            <a:off x="265500" y="2921401"/>
            <a:ext cx="4045200" cy="1345500"/>
          </a:xfrm>
          <a:prstGeom prst="rect">
            <a:avLst/>
          </a:prstGeom>
        </p:spPr>
        <p:txBody>
          <a:bodyPr anchorCtr="0" anchor="t" bIns="91425" lIns="91425" rIns="91425" wrap="square" tIns="91425">
            <a:noAutofit/>
          </a:bodyPr>
          <a:lstStyle/>
          <a:p>
            <a:pPr indent="0" lvl="0" marL="0">
              <a:spcBef>
                <a:spcPts val="0"/>
              </a:spcBef>
              <a:buNone/>
            </a:pPr>
            <a:r>
              <a:t/>
            </a:r>
            <a:endParaRPr/>
          </a:p>
        </p:txBody>
      </p:sp>
      <p:sp>
        <p:nvSpPr>
          <p:cNvPr id="120" name="Shape 120"/>
          <p:cNvSpPr txBox="1"/>
          <p:nvPr/>
        </p:nvSpPr>
        <p:spPr>
          <a:xfrm>
            <a:off x="4860025" y="506675"/>
            <a:ext cx="4045200" cy="659100"/>
          </a:xfrm>
          <a:prstGeom prst="rect">
            <a:avLst/>
          </a:prstGeom>
          <a:noFill/>
          <a:ln>
            <a:noFill/>
          </a:ln>
        </p:spPr>
        <p:txBody>
          <a:bodyPr anchorCtr="0" anchor="t" bIns="91425" lIns="91425" rIns="91425" wrap="square" tIns="91425">
            <a:noAutofit/>
          </a:bodyPr>
          <a:lstStyle/>
          <a:p>
            <a:pPr indent="0" lvl="0" marL="0" algn="ctr">
              <a:spcBef>
                <a:spcPts val="0"/>
              </a:spcBef>
              <a:buNone/>
            </a:pPr>
            <a:r>
              <a:rPr lang="en" sz="1800">
                <a:latin typeface="Oswald"/>
                <a:ea typeface="Oswald"/>
                <a:cs typeface="Oswald"/>
                <a:sym typeface="Oswald"/>
              </a:rPr>
              <a:t>CMT provided CSV files for tweets stored in HBase</a:t>
            </a:r>
          </a:p>
        </p:txBody>
      </p:sp>
      <p:sp>
        <p:nvSpPr>
          <p:cNvPr id="121" name="Shape 121"/>
          <p:cNvSpPr txBox="1"/>
          <p:nvPr/>
        </p:nvSpPr>
        <p:spPr>
          <a:xfrm>
            <a:off x="4860025" y="1479400"/>
            <a:ext cx="4045200" cy="5067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1800">
                <a:latin typeface="Oswald"/>
                <a:ea typeface="Oswald"/>
                <a:cs typeface="Oswald"/>
                <a:sym typeface="Oswald"/>
              </a:rPr>
              <a:t>We pulled out only tweets with URLs</a:t>
            </a:r>
          </a:p>
        </p:txBody>
      </p:sp>
      <p:sp>
        <p:nvSpPr>
          <p:cNvPr id="122" name="Shape 122"/>
          <p:cNvSpPr txBox="1"/>
          <p:nvPr/>
        </p:nvSpPr>
        <p:spPr>
          <a:xfrm>
            <a:off x="4860025" y="2299725"/>
            <a:ext cx="4045200" cy="5067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1800">
                <a:latin typeface="Oswald"/>
                <a:ea typeface="Oswald"/>
                <a:cs typeface="Oswald"/>
                <a:sym typeface="Oswald"/>
              </a:rPr>
              <a:t>We check these URLs for uniqueness </a:t>
            </a:r>
          </a:p>
        </p:txBody>
      </p:sp>
      <p:sp>
        <p:nvSpPr>
          <p:cNvPr id="123" name="Shape 123"/>
          <p:cNvSpPr txBox="1"/>
          <p:nvPr/>
        </p:nvSpPr>
        <p:spPr>
          <a:xfrm>
            <a:off x="4860025" y="3120050"/>
            <a:ext cx="4045200" cy="5067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1800">
                <a:latin typeface="Oswald"/>
                <a:ea typeface="Oswald"/>
                <a:cs typeface="Oswald"/>
                <a:sym typeface="Oswald"/>
              </a:rPr>
              <a:t>We fetch these pages, clean them</a:t>
            </a:r>
          </a:p>
        </p:txBody>
      </p:sp>
      <p:sp>
        <p:nvSpPr>
          <p:cNvPr id="124" name="Shape 124"/>
          <p:cNvSpPr txBox="1"/>
          <p:nvPr/>
        </p:nvSpPr>
        <p:spPr>
          <a:xfrm>
            <a:off x="4860025" y="3940375"/>
            <a:ext cx="4045200" cy="5067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1800">
                <a:latin typeface="Oswald"/>
                <a:ea typeface="Oswald"/>
                <a:cs typeface="Oswald"/>
                <a:sym typeface="Oswald"/>
              </a:rPr>
              <a:t>Upload processed data to HBase</a:t>
            </a:r>
          </a:p>
        </p:txBody>
      </p:sp>
      <p:cxnSp>
        <p:nvCxnSpPr>
          <p:cNvPr id="125" name="Shape 125"/>
          <p:cNvCxnSpPr>
            <a:stCxn id="120" idx="2"/>
            <a:endCxn id="121" idx="0"/>
          </p:cNvCxnSpPr>
          <p:nvPr/>
        </p:nvCxnSpPr>
        <p:spPr>
          <a:xfrm>
            <a:off x="6882625" y="1165775"/>
            <a:ext cx="0" cy="313500"/>
          </a:xfrm>
          <a:prstGeom prst="straightConnector1">
            <a:avLst/>
          </a:prstGeom>
          <a:noFill/>
          <a:ln cap="flat" cmpd="sng" w="19050">
            <a:solidFill>
              <a:schemeClr val="dk2"/>
            </a:solidFill>
            <a:prstDash val="solid"/>
            <a:round/>
            <a:headEnd len="lg" w="lg" type="none"/>
            <a:tailEnd len="lg" w="lg" type="triangle"/>
          </a:ln>
        </p:spPr>
      </p:cxnSp>
      <p:cxnSp>
        <p:nvCxnSpPr>
          <p:cNvPr id="126" name="Shape 126"/>
          <p:cNvCxnSpPr>
            <a:stCxn id="121" idx="2"/>
            <a:endCxn id="122" idx="0"/>
          </p:cNvCxnSpPr>
          <p:nvPr/>
        </p:nvCxnSpPr>
        <p:spPr>
          <a:xfrm>
            <a:off x="6882625" y="1986100"/>
            <a:ext cx="0" cy="313500"/>
          </a:xfrm>
          <a:prstGeom prst="straightConnector1">
            <a:avLst/>
          </a:prstGeom>
          <a:noFill/>
          <a:ln cap="flat" cmpd="sng" w="19050">
            <a:solidFill>
              <a:schemeClr val="dk2"/>
            </a:solidFill>
            <a:prstDash val="solid"/>
            <a:round/>
            <a:headEnd len="lg" w="lg" type="none"/>
            <a:tailEnd len="lg" w="lg" type="triangle"/>
          </a:ln>
        </p:spPr>
      </p:cxnSp>
      <p:cxnSp>
        <p:nvCxnSpPr>
          <p:cNvPr id="127" name="Shape 127"/>
          <p:cNvCxnSpPr>
            <a:stCxn id="122" idx="2"/>
            <a:endCxn id="123" idx="0"/>
          </p:cNvCxnSpPr>
          <p:nvPr/>
        </p:nvCxnSpPr>
        <p:spPr>
          <a:xfrm>
            <a:off x="6882625" y="2806425"/>
            <a:ext cx="0" cy="313500"/>
          </a:xfrm>
          <a:prstGeom prst="straightConnector1">
            <a:avLst/>
          </a:prstGeom>
          <a:noFill/>
          <a:ln cap="flat" cmpd="sng" w="19050">
            <a:solidFill>
              <a:schemeClr val="dk2"/>
            </a:solidFill>
            <a:prstDash val="solid"/>
            <a:round/>
            <a:headEnd len="lg" w="lg" type="none"/>
            <a:tailEnd len="lg" w="lg" type="triangle"/>
          </a:ln>
        </p:spPr>
      </p:cxnSp>
      <p:cxnSp>
        <p:nvCxnSpPr>
          <p:cNvPr id="128" name="Shape 128"/>
          <p:cNvCxnSpPr>
            <a:stCxn id="123" idx="2"/>
            <a:endCxn id="124" idx="0"/>
          </p:cNvCxnSpPr>
          <p:nvPr/>
        </p:nvCxnSpPr>
        <p:spPr>
          <a:xfrm>
            <a:off x="6882625" y="3626750"/>
            <a:ext cx="0" cy="313500"/>
          </a:xfrm>
          <a:prstGeom prst="straightConnector1">
            <a:avLst/>
          </a:prstGeom>
          <a:noFill/>
          <a:ln cap="flat" cmpd="sng" w="19050">
            <a:solidFill>
              <a:schemeClr val="dk2"/>
            </a:solidFill>
            <a:prstDash val="solid"/>
            <a:round/>
            <a:headEnd len="lg" w="lg" type="none"/>
            <a:tailEnd len="lg" w="lg" type="triangl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Shape 133"/>
          <p:cNvSpPr txBox="1"/>
          <p:nvPr>
            <p:ph type="title"/>
          </p:nvPr>
        </p:nvSpPr>
        <p:spPr>
          <a:xfrm>
            <a:off x="490250" y="528900"/>
            <a:ext cx="5678100" cy="4085700"/>
          </a:xfrm>
          <a:prstGeom prst="rect">
            <a:avLst/>
          </a:prstGeom>
        </p:spPr>
        <p:txBody>
          <a:bodyPr anchorCtr="0" anchor="ctr" bIns="91425" lIns="91425" rIns="91425" wrap="square" tIns="91425">
            <a:noAutofit/>
          </a:bodyPr>
          <a:lstStyle/>
          <a:p>
            <a:pPr indent="0" lvl="0" marL="0">
              <a:spcBef>
                <a:spcPts val="0"/>
              </a:spcBef>
              <a:buNone/>
            </a:pPr>
            <a:r>
              <a:rPr lang="en"/>
              <a:t>Processing Completed and now in HBase</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Shape 138"/>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rtl="0">
              <a:spcBef>
                <a:spcPts val="0"/>
              </a:spcBef>
              <a:buNone/>
            </a:pPr>
            <a:r>
              <a:rPr lang="en"/>
              <a:t>Processing Pipeline for August21</a:t>
            </a:r>
          </a:p>
        </p:txBody>
      </p:sp>
      <p:graphicFrame>
        <p:nvGraphicFramePr>
          <p:cNvPr id="139" name="Shape 139"/>
          <p:cNvGraphicFramePr/>
          <p:nvPr/>
        </p:nvGraphicFramePr>
        <p:xfrm>
          <a:off x="311688" y="1515675"/>
          <a:ext cx="3000000" cy="3000000"/>
        </p:xfrm>
        <a:graphic>
          <a:graphicData uri="http://schemas.openxmlformats.org/drawingml/2006/table">
            <a:tbl>
              <a:tblPr>
                <a:noFill/>
                <a:tableStyleId>{6BE467C6-CCDC-4D02-86C0-53B3C12509BF}</a:tableStyleId>
              </a:tblPr>
              <a:tblGrid>
                <a:gridCol w="1704125"/>
                <a:gridCol w="1704125"/>
                <a:gridCol w="1704125"/>
                <a:gridCol w="1704125"/>
                <a:gridCol w="1704125"/>
              </a:tblGrid>
              <a:tr h="803100">
                <a:tc>
                  <a:txBody>
                    <a:bodyPr>
                      <a:noAutofit/>
                    </a:bodyPr>
                    <a:lstStyle/>
                    <a:p>
                      <a:pPr indent="0" lvl="0" marL="0" rtl="0" algn="ctr">
                        <a:spcBef>
                          <a:spcPts val="0"/>
                        </a:spcBef>
                        <a:buNone/>
                      </a:pPr>
                      <a:r>
                        <a:t/>
                      </a:r>
                      <a:endParaRPr sz="2400"/>
                    </a:p>
                  </a:txBody>
                  <a:tcPr marT="91425" marB="91425" marR="91425" marL="91425"/>
                </a:tc>
                <a:tc>
                  <a:txBody>
                    <a:bodyPr>
                      <a:noAutofit/>
                    </a:bodyPr>
                    <a:lstStyle/>
                    <a:p>
                      <a:pPr indent="0" lvl="0" marL="0" rtl="0" algn="ctr">
                        <a:spcBef>
                          <a:spcPts val="0"/>
                        </a:spcBef>
                        <a:buNone/>
                      </a:pPr>
                      <a:r>
                        <a:rPr lang="en" sz="2400"/>
                        <a:t>CSV from CMT</a:t>
                      </a:r>
                    </a:p>
                  </a:txBody>
                  <a:tcPr marT="91425" marB="91425" marR="91425" marL="91425"/>
                </a:tc>
                <a:tc>
                  <a:txBody>
                    <a:bodyPr>
                      <a:noAutofit/>
                    </a:bodyPr>
                    <a:lstStyle/>
                    <a:p>
                      <a:pPr indent="0" lvl="0" marL="0" rtl="0" algn="ctr">
                        <a:spcBef>
                          <a:spcPts val="0"/>
                        </a:spcBef>
                        <a:buNone/>
                      </a:pPr>
                      <a:r>
                        <a:rPr lang="en" sz="2400"/>
                        <a:t>URL CSV</a:t>
                      </a:r>
                    </a:p>
                  </a:txBody>
                  <a:tcPr marT="91425" marB="91425" marR="91425" marL="91425"/>
                </a:tc>
                <a:tc>
                  <a:txBody>
                    <a:bodyPr>
                      <a:noAutofit/>
                    </a:bodyPr>
                    <a:lstStyle/>
                    <a:p>
                      <a:pPr indent="0" lvl="0" marL="0" rtl="0" algn="ctr">
                        <a:spcBef>
                          <a:spcPts val="0"/>
                        </a:spcBef>
                        <a:buNone/>
                      </a:pPr>
                      <a:r>
                        <a:rPr lang="en" sz="2400"/>
                        <a:t>Unique URL CSV</a:t>
                      </a:r>
                    </a:p>
                  </a:txBody>
                  <a:tcPr marT="91425" marB="91425" marR="91425" marL="91425"/>
                </a:tc>
                <a:tc>
                  <a:txBody>
                    <a:bodyPr>
                      <a:noAutofit/>
                    </a:bodyPr>
                    <a:lstStyle/>
                    <a:p>
                      <a:pPr indent="0" lvl="0" marL="0" rtl="0" algn="ctr">
                        <a:spcBef>
                          <a:spcPts val="0"/>
                        </a:spcBef>
                        <a:buNone/>
                      </a:pPr>
                      <a:r>
                        <a:rPr lang="en" sz="2400"/>
                        <a:t>Processed TSV</a:t>
                      </a:r>
                    </a:p>
                  </a:txBody>
                  <a:tcPr marT="91425" marB="91425" marR="91425" marL="91425"/>
                </a:tc>
              </a:tr>
              <a:tr h="795375">
                <a:tc>
                  <a:txBody>
                    <a:bodyPr>
                      <a:noAutofit/>
                    </a:bodyPr>
                    <a:lstStyle/>
                    <a:p>
                      <a:pPr indent="0" lvl="0" marL="0" rtl="0">
                        <a:spcBef>
                          <a:spcPts val="0"/>
                        </a:spcBef>
                        <a:buNone/>
                      </a:pPr>
                      <a:r>
                        <a:rPr lang="en" sz="2400"/>
                        <a:t>File Name</a:t>
                      </a:r>
                    </a:p>
                  </a:txBody>
                  <a:tcPr marT="91425" marB="91425" marR="91425" marL="91425"/>
                </a:tc>
                <a:tc>
                  <a:txBody>
                    <a:bodyPr>
                      <a:noAutofit/>
                    </a:bodyPr>
                    <a:lstStyle/>
                    <a:p>
                      <a:pPr indent="0" lvl="0" marL="0" rtl="0" algn="ctr">
                        <a:spcBef>
                          <a:spcPts val="0"/>
                        </a:spcBef>
                        <a:buNone/>
                      </a:pPr>
                      <a:r>
                        <a:rPr lang="en"/>
                        <a:t>August21_final.csv</a:t>
                      </a:r>
                    </a:p>
                  </a:txBody>
                  <a:tcPr marT="91425" marB="91425" marR="91425" marL="91425"/>
                </a:tc>
                <a:tc>
                  <a:txBody>
                    <a:bodyPr>
                      <a:noAutofit/>
                    </a:bodyPr>
                    <a:lstStyle/>
                    <a:p>
                      <a:pPr indent="0" lvl="0" marL="0" rtl="0" algn="ctr">
                        <a:spcBef>
                          <a:spcPts val="0"/>
                        </a:spcBef>
                        <a:buNone/>
                      </a:pPr>
                      <a:r>
                        <a:rPr lang="en"/>
                        <a:t>August21_finalURL.csv</a:t>
                      </a:r>
                    </a:p>
                  </a:txBody>
                  <a:tcPr marT="91425" marB="91425" marR="91425" marL="91425"/>
                </a:tc>
                <a:tc>
                  <a:txBody>
                    <a:bodyPr>
                      <a:noAutofit/>
                    </a:bodyPr>
                    <a:lstStyle/>
                    <a:p>
                      <a:pPr indent="0" lvl="0" marL="0" rtl="0" algn="ctr">
                        <a:spcBef>
                          <a:spcPts val="0"/>
                        </a:spcBef>
                        <a:buNone/>
                      </a:pPr>
                      <a:r>
                        <a:rPr lang="en"/>
                        <a:t>August21_finalURL_condensed.csv.csv</a:t>
                      </a:r>
                    </a:p>
                  </a:txBody>
                  <a:tcPr marT="91425" marB="91425" marR="91425" marL="91425"/>
                </a:tc>
                <a:tc>
                  <a:txBody>
                    <a:bodyPr>
                      <a:noAutofit/>
                    </a:bodyPr>
                    <a:lstStyle/>
                    <a:p>
                      <a:pPr indent="0" lvl="0" marL="0" rtl="0" algn="ctr">
                        <a:spcBef>
                          <a:spcPts val="0"/>
                        </a:spcBef>
                        <a:buNone/>
                      </a:pPr>
                      <a:r>
                        <a:rPr lang="en"/>
                        <a:t>August21_finalURL_rst_bk.tsv</a:t>
                      </a:r>
                    </a:p>
                  </a:txBody>
                  <a:tcPr marT="91425" marB="91425" marR="91425" marL="91425"/>
                </a:tc>
              </a:tr>
              <a:tr h="795375">
                <a:tc>
                  <a:txBody>
                    <a:bodyPr>
                      <a:noAutofit/>
                    </a:bodyPr>
                    <a:lstStyle/>
                    <a:p>
                      <a:pPr indent="0" lvl="0" marL="0" rtl="0">
                        <a:spcBef>
                          <a:spcPts val="0"/>
                        </a:spcBef>
                        <a:buNone/>
                      </a:pPr>
                      <a:r>
                        <a:rPr lang="en" sz="2400"/>
                        <a:t>Number of Rows</a:t>
                      </a:r>
                    </a:p>
                  </a:txBody>
                  <a:tcPr marT="91425" marB="91425" marR="91425" marL="91425"/>
                </a:tc>
                <a:tc>
                  <a:txBody>
                    <a:bodyPr>
                      <a:noAutofit/>
                    </a:bodyPr>
                    <a:lstStyle/>
                    <a:p>
                      <a:pPr indent="0" lvl="0" marL="0" rtl="0" algn="ctr">
                        <a:spcBef>
                          <a:spcPts val="0"/>
                        </a:spcBef>
                        <a:buNone/>
                      </a:pPr>
                      <a:r>
                        <a:rPr lang="en" sz="2400"/>
                        <a:t>2,017</a:t>
                      </a:r>
                    </a:p>
                  </a:txBody>
                  <a:tcPr marT="91425" marB="91425" marR="91425" marL="91425"/>
                </a:tc>
                <a:tc>
                  <a:txBody>
                    <a:bodyPr>
                      <a:noAutofit/>
                    </a:bodyPr>
                    <a:lstStyle/>
                    <a:p>
                      <a:pPr indent="0" lvl="0" marL="0" rtl="0" algn="ctr">
                        <a:spcBef>
                          <a:spcPts val="0"/>
                        </a:spcBef>
                        <a:buNone/>
                      </a:pPr>
                      <a:r>
                        <a:rPr lang="en" sz="2400"/>
                        <a:t>690</a:t>
                      </a:r>
                    </a:p>
                  </a:txBody>
                  <a:tcPr marT="91425" marB="91425" marR="91425" marL="91425"/>
                </a:tc>
                <a:tc>
                  <a:txBody>
                    <a:bodyPr>
                      <a:noAutofit/>
                    </a:bodyPr>
                    <a:lstStyle/>
                    <a:p>
                      <a:pPr indent="0" lvl="0" marL="0" rtl="0" algn="ctr">
                        <a:spcBef>
                          <a:spcPts val="0"/>
                        </a:spcBef>
                        <a:buNone/>
                      </a:pPr>
                      <a:r>
                        <a:rPr lang="en" sz="2400"/>
                        <a:t>510</a:t>
                      </a:r>
                    </a:p>
                  </a:txBody>
                  <a:tcPr marT="91425" marB="91425" marR="91425" marL="91425"/>
                </a:tc>
                <a:tc>
                  <a:txBody>
                    <a:bodyPr>
                      <a:noAutofit/>
                    </a:bodyPr>
                    <a:lstStyle/>
                    <a:p>
                      <a:pPr indent="0" lvl="0" marL="0" rtl="0" algn="ctr">
                        <a:spcBef>
                          <a:spcPts val="0"/>
                        </a:spcBef>
                        <a:buNone/>
                      </a:pPr>
                      <a:r>
                        <a:rPr lang="en" sz="2400"/>
                        <a:t>510</a:t>
                      </a:r>
                    </a:p>
                  </a:txBody>
                  <a:tcPr marT="91425" marB="91425" marR="91425" marL="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Shape 144"/>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a:spcBef>
                <a:spcPts val="0"/>
              </a:spcBef>
              <a:buNone/>
            </a:pPr>
            <a:r>
              <a:rPr lang="en"/>
              <a:t>Processing Pipeline for oreclipse</a:t>
            </a:r>
          </a:p>
        </p:txBody>
      </p:sp>
      <p:graphicFrame>
        <p:nvGraphicFramePr>
          <p:cNvPr id="145" name="Shape 145"/>
          <p:cNvGraphicFramePr/>
          <p:nvPr/>
        </p:nvGraphicFramePr>
        <p:xfrm>
          <a:off x="311688" y="1515675"/>
          <a:ext cx="3000000" cy="3000000"/>
        </p:xfrm>
        <a:graphic>
          <a:graphicData uri="http://schemas.openxmlformats.org/drawingml/2006/table">
            <a:tbl>
              <a:tblPr>
                <a:noFill/>
                <a:tableStyleId>{6BE467C6-CCDC-4D02-86C0-53B3C12509BF}</a:tableStyleId>
              </a:tblPr>
              <a:tblGrid>
                <a:gridCol w="1704125"/>
                <a:gridCol w="1704125"/>
                <a:gridCol w="1704125"/>
                <a:gridCol w="1704125"/>
                <a:gridCol w="1704125"/>
              </a:tblGrid>
              <a:tr h="803100">
                <a:tc>
                  <a:txBody>
                    <a:bodyPr>
                      <a:noAutofit/>
                    </a:bodyPr>
                    <a:lstStyle/>
                    <a:p>
                      <a:pPr indent="0" lvl="0" marL="0" rtl="0" algn="ctr">
                        <a:spcBef>
                          <a:spcPts val="0"/>
                        </a:spcBef>
                        <a:buNone/>
                      </a:pPr>
                      <a:r>
                        <a:t/>
                      </a:r>
                      <a:endParaRPr sz="2400"/>
                    </a:p>
                  </a:txBody>
                  <a:tcPr marT="91425" marB="91425" marR="91425" marL="91425"/>
                </a:tc>
                <a:tc>
                  <a:txBody>
                    <a:bodyPr>
                      <a:noAutofit/>
                    </a:bodyPr>
                    <a:lstStyle/>
                    <a:p>
                      <a:pPr indent="0" lvl="0" marL="0" rtl="0" algn="ctr">
                        <a:spcBef>
                          <a:spcPts val="0"/>
                        </a:spcBef>
                        <a:buNone/>
                      </a:pPr>
                      <a:r>
                        <a:rPr lang="en" sz="2400"/>
                        <a:t>CSV from CMT</a:t>
                      </a:r>
                    </a:p>
                  </a:txBody>
                  <a:tcPr marT="91425" marB="91425" marR="91425" marL="91425"/>
                </a:tc>
                <a:tc>
                  <a:txBody>
                    <a:bodyPr>
                      <a:noAutofit/>
                    </a:bodyPr>
                    <a:lstStyle/>
                    <a:p>
                      <a:pPr indent="0" lvl="0" marL="0" rtl="0" algn="ctr">
                        <a:spcBef>
                          <a:spcPts val="0"/>
                        </a:spcBef>
                        <a:buNone/>
                      </a:pPr>
                      <a:r>
                        <a:rPr lang="en" sz="2400"/>
                        <a:t>URL CSV</a:t>
                      </a:r>
                    </a:p>
                  </a:txBody>
                  <a:tcPr marT="91425" marB="91425" marR="91425" marL="91425"/>
                </a:tc>
                <a:tc>
                  <a:txBody>
                    <a:bodyPr>
                      <a:noAutofit/>
                    </a:bodyPr>
                    <a:lstStyle/>
                    <a:p>
                      <a:pPr indent="0" lvl="0" marL="0" rtl="0" algn="ctr">
                        <a:spcBef>
                          <a:spcPts val="0"/>
                        </a:spcBef>
                        <a:buNone/>
                      </a:pPr>
                      <a:r>
                        <a:rPr lang="en" sz="2400"/>
                        <a:t>Unique URL CSV</a:t>
                      </a:r>
                    </a:p>
                  </a:txBody>
                  <a:tcPr marT="91425" marB="91425" marR="91425" marL="91425"/>
                </a:tc>
                <a:tc>
                  <a:txBody>
                    <a:bodyPr>
                      <a:noAutofit/>
                    </a:bodyPr>
                    <a:lstStyle/>
                    <a:p>
                      <a:pPr indent="0" lvl="0" marL="0" rtl="0" algn="ctr">
                        <a:spcBef>
                          <a:spcPts val="0"/>
                        </a:spcBef>
                        <a:buNone/>
                      </a:pPr>
                      <a:r>
                        <a:rPr lang="en" sz="2400"/>
                        <a:t>Processed TSV</a:t>
                      </a:r>
                    </a:p>
                  </a:txBody>
                  <a:tcPr marT="91425" marB="91425" marR="91425" marL="91425"/>
                </a:tc>
              </a:tr>
              <a:tr h="795375">
                <a:tc>
                  <a:txBody>
                    <a:bodyPr>
                      <a:noAutofit/>
                    </a:bodyPr>
                    <a:lstStyle/>
                    <a:p>
                      <a:pPr indent="0" lvl="0" marL="0" rtl="0">
                        <a:spcBef>
                          <a:spcPts val="0"/>
                        </a:spcBef>
                        <a:buNone/>
                      </a:pPr>
                      <a:r>
                        <a:rPr lang="en" sz="2400"/>
                        <a:t>File Name</a:t>
                      </a:r>
                    </a:p>
                  </a:txBody>
                  <a:tcPr marT="91425" marB="91425" marR="91425" marL="91425"/>
                </a:tc>
                <a:tc>
                  <a:txBody>
                    <a:bodyPr>
                      <a:noAutofit/>
                    </a:bodyPr>
                    <a:lstStyle/>
                    <a:p>
                      <a:pPr indent="0" lvl="0" marL="0" rtl="0" algn="ctr">
                        <a:spcBef>
                          <a:spcPts val="0"/>
                        </a:spcBef>
                        <a:buNone/>
                      </a:pPr>
                      <a:r>
                        <a:rPr lang="en"/>
                        <a:t>oreclipse_final.csv</a:t>
                      </a:r>
                    </a:p>
                  </a:txBody>
                  <a:tcPr marT="91425" marB="91425" marR="91425" marL="91425"/>
                </a:tc>
                <a:tc>
                  <a:txBody>
                    <a:bodyPr>
                      <a:noAutofit/>
                    </a:bodyPr>
                    <a:lstStyle/>
                    <a:p>
                      <a:pPr indent="0" lvl="0" marL="0" rtl="0" algn="ctr">
                        <a:spcBef>
                          <a:spcPts val="0"/>
                        </a:spcBef>
                        <a:buNone/>
                      </a:pPr>
                      <a:r>
                        <a:rPr lang="en"/>
                        <a:t>oreclipse_finalURL.csv</a:t>
                      </a:r>
                    </a:p>
                  </a:txBody>
                  <a:tcPr marT="91425" marB="91425" marR="91425" marL="91425"/>
                </a:tc>
                <a:tc>
                  <a:txBody>
                    <a:bodyPr>
                      <a:noAutofit/>
                    </a:bodyPr>
                    <a:lstStyle/>
                    <a:p>
                      <a:pPr indent="0" lvl="0" marL="0" rtl="0" algn="ctr">
                        <a:spcBef>
                          <a:spcPts val="0"/>
                        </a:spcBef>
                        <a:buNone/>
                      </a:pPr>
                      <a:r>
                        <a:rPr lang="en"/>
                        <a:t>oreclipse_finalURL_condensed.csv</a:t>
                      </a:r>
                    </a:p>
                  </a:txBody>
                  <a:tcPr marT="91425" marB="91425" marR="91425" marL="91425"/>
                </a:tc>
                <a:tc>
                  <a:txBody>
                    <a:bodyPr>
                      <a:noAutofit/>
                    </a:bodyPr>
                    <a:lstStyle/>
                    <a:p>
                      <a:pPr indent="0" lvl="0" marL="0" rtl="0" algn="ctr">
                        <a:spcBef>
                          <a:spcPts val="0"/>
                        </a:spcBef>
                        <a:buNone/>
                      </a:pPr>
                      <a:r>
                        <a:rPr lang="en"/>
                        <a:t>oreclipse_finalURL_rst_bk.tsv</a:t>
                      </a:r>
                    </a:p>
                    <a:p>
                      <a:pPr indent="0" lvl="0" marL="0" rtl="0" algn="l">
                        <a:spcBef>
                          <a:spcPts val="0"/>
                        </a:spcBef>
                        <a:buNone/>
                      </a:pPr>
                      <a:r>
                        <a:t/>
                      </a:r>
                      <a:endParaRPr/>
                    </a:p>
                  </a:txBody>
                  <a:tcPr marT="91425" marB="91425" marR="91425" marL="91425"/>
                </a:tc>
              </a:tr>
              <a:tr h="795375">
                <a:tc>
                  <a:txBody>
                    <a:bodyPr>
                      <a:noAutofit/>
                    </a:bodyPr>
                    <a:lstStyle/>
                    <a:p>
                      <a:pPr indent="0" lvl="0" marL="0" rtl="0">
                        <a:spcBef>
                          <a:spcPts val="0"/>
                        </a:spcBef>
                        <a:buNone/>
                      </a:pPr>
                      <a:r>
                        <a:rPr lang="en" sz="2400"/>
                        <a:t>Number of Rows</a:t>
                      </a:r>
                    </a:p>
                  </a:txBody>
                  <a:tcPr marT="91425" marB="91425" marR="91425" marL="91425"/>
                </a:tc>
                <a:tc>
                  <a:txBody>
                    <a:bodyPr>
                      <a:noAutofit/>
                    </a:bodyPr>
                    <a:lstStyle/>
                    <a:p>
                      <a:pPr indent="0" lvl="0" marL="0" rtl="0" algn="ctr">
                        <a:spcBef>
                          <a:spcPts val="0"/>
                        </a:spcBef>
                        <a:buNone/>
                      </a:pPr>
                      <a:r>
                        <a:rPr lang="en" sz="2400"/>
                        <a:t>15,243</a:t>
                      </a:r>
                    </a:p>
                  </a:txBody>
                  <a:tcPr marT="91425" marB="91425" marR="91425" marL="91425"/>
                </a:tc>
                <a:tc>
                  <a:txBody>
                    <a:bodyPr>
                      <a:noAutofit/>
                    </a:bodyPr>
                    <a:lstStyle/>
                    <a:p>
                      <a:pPr indent="0" lvl="0" marL="0" rtl="0" algn="ctr">
                        <a:spcBef>
                          <a:spcPts val="0"/>
                        </a:spcBef>
                        <a:buNone/>
                      </a:pPr>
                      <a:r>
                        <a:rPr lang="en" sz="2400"/>
                        <a:t>2,411</a:t>
                      </a:r>
                    </a:p>
                  </a:txBody>
                  <a:tcPr marT="91425" marB="91425" marR="91425" marL="91425"/>
                </a:tc>
                <a:tc>
                  <a:txBody>
                    <a:bodyPr>
                      <a:noAutofit/>
                    </a:bodyPr>
                    <a:lstStyle/>
                    <a:p>
                      <a:pPr indent="0" lvl="0" marL="0" rtl="0" algn="ctr">
                        <a:spcBef>
                          <a:spcPts val="0"/>
                        </a:spcBef>
                        <a:buNone/>
                      </a:pPr>
                      <a:r>
                        <a:rPr lang="en" sz="2400"/>
                        <a:t>992</a:t>
                      </a:r>
                    </a:p>
                  </a:txBody>
                  <a:tcPr marT="91425" marB="91425" marR="91425" marL="91425"/>
                </a:tc>
                <a:tc>
                  <a:txBody>
                    <a:bodyPr>
                      <a:noAutofit/>
                    </a:bodyPr>
                    <a:lstStyle/>
                    <a:p>
                      <a:pPr indent="0" lvl="0" marL="0" rtl="0" algn="ctr">
                        <a:spcBef>
                          <a:spcPts val="0"/>
                        </a:spcBef>
                        <a:buNone/>
                      </a:pPr>
                      <a:r>
                        <a:rPr lang="en" sz="2400"/>
                        <a:t>992</a:t>
                      </a:r>
                    </a:p>
                  </a:txBody>
                  <a:tcPr marT="91425" marB="91425" marR="91425" marL="91425"/>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Shape 150"/>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rtl="0">
              <a:spcBef>
                <a:spcPts val="0"/>
              </a:spcBef>
              <a:buNone/>
            </a:pPr>
            <a:r>
              <a:rPr lang="en"/>
              <a:t>Processing Pipeline for eclipseglasses</a:t>
            </a:r>
          </a:p>
        </p:txBody>
      </p:sp>
      <p:graphicFrame>
        <p:nvGraphicFramePr>
          <p:cNvPr id="151" name="Shape 151"/>
          <p:cNvGraphicFramePr/>
          <p:nvPr/>
        </p:nvGraphicFramePr>
        <p:xfrm>
          <a:off x="311688" y="1515675"/>
          <a:ext cx="3000000" cy="3000000"/>
        </p:xfrm>
        <a:graphic>
          <a:graphicData uri="http://schemas.openxmlformats.org/drawingml/2006/table">
            <a:tbl>
              <a:tblPr>
                <a:noFill/>
                <a:tableStyleId>{6BE467C6-CCDC-4D02-86C0-53B3C12509BF}</a:tableStyleId>
              </a:tblPr>
              <a:tblGrid>
                <a:gridCol w="1704125"/>
                <a:gridCol w="1704125"/>
                <a:gridCol w="1704125"/>
                <a:gridCol w="1704125"/>
                <a:gridCol w="1704125"/>
              </a:tblGrid>
              <a:tr h="803100">
                <a:tc>
                  <a:txBody>
                    <a:bodyPr>
                      <a:noAutofit/>
                    </a:bodyPr>
                    <a:lstStyle/>
                    <a:p>
                      <a:pPr indent="0" lvl="0" marL="0" rtl="0" algn="ctr">
                        <a:spcBef>
                          <a:spcPts val="0"/>
                        </a:spcBef>
                        <a:buNone/>
                      </a:pPr>
                      <a:r>
                        <a:t/>
                      </a:r>
                      <a:endParaRPr sz="2400"/>
                    </a:p>
                  </a:txBody>
                  <a:tcPr marT="91425" marB="91425" marR="91425" marL="91425"/>
                </a:tc>
                <a:tc>
                  <a:txBody>
                    <a:bodyPr>
                      <a:noAutofit/>
                    </a:bodyPr>
                    <a:lstStyle/>
                    <a:p>
                      <a:pPr indent="0" lvl="0" marL="0" rtl="0" algn="ctr">
                        <a:spcBef>
                          <a:spcPts val="0"/>
                        </a:spcBef>
                        <a:buNone/>
                      </a:pPr>
                      <a:r>
                        <a:rPr lang="en" sz="2400"/>
                        <a:t>CSV from CMT</a:t>
                      </a:r>
                    </a:p>
                  </a:txBody>
                  <a:tcPr marT="91425" marB="91425" marR="91425" marL="91425"/>
                </a:tc>
                <a:tc>
                  <a:txBody>
                    <a:bodyPr>
                      <a:noAutofit/>
                    </a:bodyPr>
                    <a:lstStyle/>
                    <a:p>
                      <a:pPr indent="0" lvl="0" marL="0" rtl="0" algn="ctr">
                        <a:spcBef>
                          <a:spcPts val="0"/>
                        </a:spcBef>
                        <a:buNone/>
                      </a:pPr>
                      <a:r>
                        <a:rPr lang="en" sz="2400"/>
                        <a:t>URL CSV</a:t>
                      </a:r>
                    </a:p>
                  </a:txBody>
                  <a:tcPr marT="91425" marB="91425" marR="91425" marL="91425"/>
                </a:tc>
                <a:tc>
                  <a:txBody>
                    <a:bodyPr>
                      <a:noAutofit/>
                    </a:bodyPr>
                    <a:lstStyle/>
                    <a:p>
                      <a:pPr indent="0" lvl="0" marL="0" rtl="0" algn="ctr">
                        <a:spcBef>
                          <a:spcPts val="0"/>
                        </a:spcBef>
                        <a:buNone/>
                      </a:pPr>
                      <a:r>
                        <a:rPr lang="en" sz="2400"/>
                        <a:t>Unique URL CSV</a:t>
                      </a:r>
                    </a:p>
                  </a:txBody>
                  <a:tcPr marT="91425" marB="91425" marR="91425" marL="91425"/>
                </a:tc>
                <a:tc>
                  <a:txBody>
                    <a:bodyPr>
                      <a:noAutofit/>
                    </a:bodyPr>
                    <a:lstStyle/>
                    <a:p>
                      <a:pPr indent="0" lvl="0" marL="0" rtl="0" algn="ctr">
                        <a:spcBef>
                          <a:spcPts val="0"/>
                        </a:spcBef>
                        <a:buNone/>
                      </a:pPr>
                      <a:r>
                        <a:rPr lang="en" sz="2400"/>
                        <a:t>Processed TSV</a:t>
                      </a:r>
                    </a:p>
                  </a:txBody>
                  <a:tcPr marT="91425" marB="91425" marR="91425" marL="91425"/>
                </a:tc>
              </a:tr>
              <a:tr h="795375">
                <a:tc>
                  <a:txBody>
                    <a:bodyPr>
                      <a:noAutofit/>
                    </a:bodyPr>
                    <a:lstStyle/>
                    <a:p>
                      <a:pPr indent="0" lvl="0" marL="0" rtl="0">
                        <a:spcBef>
                          <a:spcPts val="0"/>
                        </a:spcBef>
                        <a:buNone/>
                      </a:pPr>
                      <a:r>
                        <a:rPr lang="en" sz="2400"/>
                        <a:t>File Name</a:t>
                      </a:r>
                    </a:p>
                  </a:txBody>
                  <a:tcPr marT="91425" marB="91425" marR="91425" marL="91425"/>
                </a:tc>
                <a:tc>
                  <a:txBody>
                    <a:bodyPr>
                      <a:noAutofit/>
                    </a:bodyPr>
                    <a:lstStyle/>
                    <a:p>
                      <a:pPr indent="0" lvl="0" marL="0" rtl="0" algn="ctr">
                        <a:spcBef>
                          <a:spcPts val="0"/>
                        </a:spcBef>
                        <a:buNone/>
                      </a:pPr>
                      <a:r>
                        <a:rPr lang="en"/>
                        <a:t>eclipseglasses_final.csv</a:t>
                      </a:r>
                    </a:p>
                  </a:txBody>
                  <a:tcPr marT="91425" marB="91425" marR="91425" marL="91425"/>
                </a:tc>
                <a:tc>
                  <a:txBody>
                    <a:bodyPr>
                      <a:noAutofit/>
                    </a:bodyPr>
                    <a:lstStyle/>
                    <a:p>
                      <a:pPr indent="0" lvl="0" marL="0" rtl="0" algn="ctr">
                        <a:spcBef>
                          <a:spcPts val="0"/>
                        </a:spcBef>
                        <a:buNone/>
                      </a:pPr>
                      <a:r>
                        <a:rPr lang="en"/>
                        <a:t>eclipseglasses_finalURL.csv</a:t>
                      </a:r>
                    </a:p>
                  </a:txBody>
                  <a:tcPr marT="91425" marB="91425" marR="91425" marL="91425"/>
                </a:tc>
                <a:tc>
                  <a:txBody>
                    <a:bodyPr>
                      <a:noAutofit/>
                    </a:bodyPr>
                    <a:lstStyle/>
                    <a:p>
                      <a:pPr indent="0" lvl="0" marL="0" rtl="0" algn="ctr">
                        <a:spcBef>
                          <a:spcPts val="0"/>
                        </a:spcBef>
                        <a:buNone/>
                      </a:pPr>
                      <a:r>
                        <a:rPr lang="en"/>
                        <a:t>o</a:t>
                      </a:r>
                      <a:r>
                        <a:rPr lang="en"/>
                        <a:t>clipseglasses_finalURL_condensed.csv.csv</a:t>
                      </a:r>
                    </a:p>
                  </a:txBody>
                  <a:tcPr marT="91425" marB="91425" marR="91425" marL="91425"/>
                </a:tc>
                <a:tc>
                  <a:txBody>
                    <a:bodyPr>
                      <a:noAutofit/>
                    </a:bodyPr>
                    <a:lstStyle/>
                    <a:p>
                      <a:pPr indent="0" lvl="0" marL="0" rtl="0" algn="ctr">
                        <a:spcBef>
                          <a:spcPts val="0"/>
                        </a:spcBef>
                        <a:buNone/>
                      </a:pPr>
                      <a:r>
                        <a:rPr lang="en"/>
                        <a:t>eclipseglasses_finalURL_rst.tsv</a:t>
                      </a:r>
                    </a:p>
                    <a:p>
                      <a:pPr indent="0" lvl="0" marL="0" rtl="0" algn="l">
                        <a:spcBef>
                          <a:spcPts val="0"/>
                        </a:spcBef>
                        <a:buNone/>
                      </a:pPr>
                      <a:r>
                        <a:t/>
                      </a:r>
                      <a:endParaRPr/>
                    </a:p>
                  </a:txBody>
                  <a:tcPr marT="91425" marB="91425" marR="91425" marL="91425"/>
                </a:tc>
              </a:tr>
              <a:tr h="795375">
                <a:tc>
                  <a:txBody>
                    <a:bodyPr>
                      <a:noAutofit/>
                    </a:bodyPr>
                    <a:lstStyle/>
                    <a:p>
                      <a:pPr indent="0" lvl="0" marL="0" rtl="0">
                        <a:spcBef>
                          <a:spcPts val="0"/>
                        </a:spcBef>
                        <a:buNone/>
                      </a:pPr>
                      <a:r>
                        <a:rPr lang="en" sz="2400"/>
                        <a:t>Number of Rows</a:t>
                      </a:r>
                    </a:p>
                  </a:txBody>
                  <a:tcPr marT="91425" marB="91425" marR="91425" marL="91425"/>
                </a:tc>
                <a:tc>
                  <a:txBody>
                    <a:bodyPr>
                      <a:noAutofit/>
                    </a:bodyPr>
                    <a:lstStyle/>
                    <a:p>
                      <a:pPr indent="0" lvl="0" marL="0" rtl="0" algn="ctr">
                        <a:spcBef>
                          <a:spcPts val="0"/>
                        </a:spcBef>
                        <a:buNone/>
                      </a:pPr>
                      <a:r>
                        <a:rPr lang="en" sz="2400"/>
                        <a:t>20,618</a:t>
                      </a:r>
                    </a:p>
                  </a:txBody>
                  <a:tcPr marT="91425" marB="91425" marR="91425" marL="91425"/>
                </a:tc>
                <a:tc>
                  <a:txBody>
                    <a:bodyPr>
                      <a:noAutofit/>
                    </a:bodyPr>
                    <a:lstStyle/>
                    <a:p>
                      <a:pPr indent="0" lvl="0" marL="0" rtl="0" algn="ctr">
                        <a:spcBef>
                          <a:spcPts val="0"/>
                        </a:spcBef>
                        <a:buNone/>
                      </a:pPr>
                      <a:r>
                        <a:rPr lang="en" sz="2400"/>
                        <a:t>3,364</a:t>
                      </a:r>
                    </a:p>
                  </a:txBody>
                  <a:tcPr marT="91425" marB="91425" marR="91425" marL="91425"/>
                </a:tc>
                <a:tc>
                  <a:txBody>
                    <a:bodyPr>
                      <a:noAutofit/>
                    </a:bodyPr>
                    <a:lstStyle/>
                    <a:p>
                      <a:pPr indent="0" lvl="0" marL="0" rtl="0" algn="ctr">
                        <a:spcBef>
                          <a:spcPts val="0"/>
                        </a:spcBef>
                        <a:buNone/>
                      </a:pPr>
                      <a:r>
                        <a:rPr lang="en" sz="2400"/>
                        <a:t>2,399</a:t>
                      </a:r>
                    </a:p>
                  </a:txBody>
                  <a:tcPr marT="91425" marB="91425" marR="91425" marL="91425"/>
                </a:tc>
                <a:tc>
                  <a:txBody>
                    <a:bodyPr>
                      <a:noAutofit/>
                    </a:bodyPr>
                    <a:lstStyle/>
                    <a:p>
                      <a:pPr indent="0" lvl="0" marL="0" rtl="0" algn="ctr">
                        <a:spcBef>
                          <a:spcPts val="0"/>
                        </a:spcBef>
                        <a:buNone/>
                      </a:pPr>
                      <a:r>
                        <a:rPr lang="en" sz="2400"/>
                        <a:t>2,399</a:t>
                      </a:r>
                    </a:p>
                  </a:txBody>
                  <a:tcPr marT="91425" marB="91425" marR="91425" marL="914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Shape 156"/>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rtl="0">
              <a:spcBef>
                <a:spcPts val="0"/>
              </a:spcBef>
              <a:buNone/>
            </a:pPr>
            <a:r>
              <a:rPr lang="en"/>
              <a:t>Processing Pipeline for totaleclipse</a:t>
            </a:r>
          </a:p>
        </p:txBody>
      </p:sp>
      <p:graphicFrame>
        <p:nvGraphicFramePr>
          <p:cNvPr id="157" name="Shape 157"/>
          <p:cNvGraphicFramePr/>
          <p:nvPr/>
        </p:nvGraphicFramePr>
        <p:xfrm>
          <a:off x="311688" y="1515675"/>
          <a:ext cx="3000000" cy="3000000"/>
        </p:xfrm>
        <a:graphic>
          <a:graphicData uri="http://schemas.openxmlformats.org/drawingml/2006/table">
            <a:tbl>
              <a:tblPr>
                <a:noFill/>
                <a:tableStyleId>{6BE467C6-CCDC-4D02-86C0-53B3C12509BF}</a:tableStyleId>
              </a:tblPr>
              <a:tblGrid>
                <a:gridCol w="1704125"/>
                <a:gridCol w="1704125"/>
                <a:gridCol w="1704125"/>
                <a:gridCol w="1704125"/>
                <a:gridCol w="1704125"/>
              </a:tblGrid>
              <a:tr h="803100">
                <a:tc>
                  <a:txBody>
                    <a:bodyPr>
                      <a:noAutofit/>
                    </a:bodyPr>
                    <a:lstStyle/>
                    <a:p>
                      <a:pPr indent="0" lvl="0" marL="0" rtl="0" algn="ctr">
                        <a:spcBef>
                          <a:spcPts val="0"/>
                        </a:spcBef>
                        <a:buNone/>
                      </a:pPr>
                      <a:r>
                        <a:t/>
                      </a:r>
                      <a:endParaRPr sz="2400"/>
                    </a:p>
                  </a:txBody>
                  <a:tcPr marT="91425" marB="91425" marR="91425" marL="91425"/>
                </a:tc>
                <a:tc>
                  <a:txBody>
                    <a:bodyPr>
                      <a:noAutofit/>
                    </a:bodyPr>
                    <a:lstStyle/>
                    <a:p>
                      <a:pPr indent="0" lvl="0" marL="0" rtl="0" algn="ctr">
                        <a:spcBef>
                          <a:spcPts val="0"/>
                        </a:spcBef>
                        <a:buNone/>
                      </a:pPr>
                      <a:r>
                        <a:rPr lang="en" sz="2400"/>
                        <a:t>CSV from CMT</a:t>
                      </a:r>
                    </a:p>
                  </a:txBody>
                  <a:tcPr marT="91425" marB="91425" marR="91425" marL="91425"/>
                </a:tc>
                <a:tc>
                  <a:txBody>
                    <a:bodyPr>
                      <a:noAutofit/>
                    </a:bodyPr>
                    <a:lstStyle/>
                    <a:p>
                      <a:pPr indent="0" lvl="0" marL="0" rtl="0" algn="ctr">
                        <a:spcBef>
                          <a:spcPts val="0"/>
                        </a:spcBef>
                        <a:buNone/>
                      </a:pPr>
                      <a:r>
                        <a:rPr lang="en" sz="2400"/>
                        <a:t>URL CSV</a:t>
                      </a:r>
                    </a:p>
                  </a:txBody>
                  <a:tcPr marT="91425" marB="91425" marR="91425" marL="91425"/>
                </a:tc>
                <a:tc>
                  <a:txBody>
                    <a:bodyPr>
                      <a:noAutofit/>
                    </a:bodyPr>
                    <a:lstStyle/>
                    <a:p>
                      <a:pPr indent="0" lvl="0" marL="0" rtl="0" algn="ctr">
                        <a:spcBef>
                          <a:spcPts val="0"/>
                        </a:spcBef>
                        <a:buNone/>
                      </a:pPr>
                      <a:r>
                        <a:rPr lang="en" sz="2400"/>
                        <a:t>Unique URL CSV</a:t>
                      </a:r>
                    </a:p>
                  </a:txBody>
                  <a:tcPr marT="91425" marB="91425" marR="91425" marL="91425"/>
                </a:tc>
                <a:tc>
                  <a:txBody>
                    <a:bodyPr>
                      <a:noAutofit/>
                    </a:bodyPr>
                    <a:lstStyle/>
                    <a:p>
                      <a:pPr indent="0" lvl="0" marL="0" rtl="0" algn="ctr">
                        <a:spcBef>
                          <a:spcPts val="0"/>
                        </a:spcBef>
                        <a:buNone/>
                      </a:pPr>
                      <a:r>
                        <a:rPr lang="en" sz="2400"/>
                        <a:t>Processed TSV</a:t>
                      </a:r>
                    </a:p>
                  </a:txBody>
                  <a:tcPr marT="91425" marB="91425" marR="91425" marL="91425"/>
                </a:tc>
              </a:tr>
              <a:tr h="795375">
                <a:tc>
                  <a:txBody>
                    <a:bodyPr>
                      <a:noAutofit/>
                    </a:bodyPr>
                    <a:lstStyle/>
                    <a:p>
                      <a:pPr indent="0" lvl="0" marL="0" rtl="0">
                        <a:spcBef>
                          <a:spcPts val="0"/>
                        </a:spcBef>
                        <a:buNone/>
                      </a:pPr>
                      <a:r>
                        <a:rPr lang="en" sz="2400"/>
                        <a:t>File Name</a:t>
                      </a:r>
                    </a:p>
                  </a:txBody>
                  <a:tcPr marT="91425" marB="91425" marR="91425" marL="91425"/>
                </a:tc>
                <a:tc>
                  <a:txBody>
                    <a:bodyPr>
                      <a:noAutofit/>
                    </a:bodyPr>
                    <a:lstStyle/>
                    <a:p>
                      <a:pPr indent="0" lvl="0" marL="0" rtl="0" algn="ctr">
                        <a:spcBef>
                          <a:spcPts val="0"/>
                        </a:spcBef>
                        <a:buNone/>
                      </a:pPr>
                      <a:r>
                        <a:rPr lang="en"/>
                        <a:t>totaleclipse_final.csv</a:t>
                      </a:r>
                    </a:p>
                    <a:p>
                      <a:pPr indent="0" lvl="0" marL="0" rtl="0" algn="ctr">
                        <a:spcBef>
                          <a:spcPts val="0"/>
                        </a:spcBef>
                        <a:buNone/>
                      </a:pPr>
                      <a:r>
                        <a:t/>
                      </a:r>
                      <a:endParaRPr/>
                    </a:p>
                  </a:txBody>
                  <a:tcPr marT="91425" marB="91425" marR="91425" marL="91425"/>
                </a:tc>
                <a:tc>
                  <a:txBody>
                    <a:bodyPr>
                      <a:noAutofit/>
                    </a:bodyPr>
                    <a:lstStyle/>
                    <a:p>
                      <a:pPr indent="0" lvl="0" marL="0" rtl="0" algn="ctr">
                        <a:spcBef>
                          <a:spcPts val="0"/>
                        </a:spcBef>
                        <a:buNone/>
                      </a:pPr>
                      <a:r>
                        <a:rPr lang="en"/>
                        <a:t>totaleclipse_finalURL.csv</a:t>
                      </a:r>
                    </a:p>
                  </a:txBody>
                  <a:tcPr marT="91425" marB="91425" marR="91425" marL="91425"/>
                </a:tc>
                <a:tc>
                  <a:txBody>
                    <a:bodyPr>
                      <a:noAutofit/>
                    </a:bodyPr>
                    <a:lstStyle/>
                    <a:p>
                      <a:pPr indent="0" lvl="0" marL="0" rtl="0" algn="ctr">
                        <a:spcBef>
                          <a:spcPts val="0"/>
                        </a:spcBef>
                        <a:buNone/>
                      </a:pPr>
                      <a:r>
                        <a:rPr lang="en"/>
                        <a:t>totaleclipse_finalURL_condensed.csv.csv</a:t>
                      </a:r>
                    </a:p>
                  </a:txBody>
                  <a:tcPr marT="91425" marB="91425" marR="91425" marL="91425"/>
                </a:tc>
                <a:tc>
                  <a:txBody>
                    <a:bodyPr>
                      <a:noAutofit/>
                    </a:bodyPr>
                    <a:lstStyle/>
                    <a:p>
                      <a:pPr indent="0" lvl="0" marL="0" rtl="0" algn="ctr">
                        <a:spcBef>
                          <a:spcPts val="0"/>
                        </a:spcBef>
                        <a:buNone/>
                      </a:pPr>
                      <a:r>
                        <a:rPr lang="en"/>
                        <a:t>totaleclipse_finalURL_rst.tsv</a:t>
                      </a:r>
                    </a:p>
                    <a:p>
                      <a:pPr indent="0" lvl="0" marL="0" rtl="0" algn="l">
                        <a:spcBef>
                          <a:spcPts val="0"/>
                        </a:spcBef>
                        <a:buNone/>
                      </a:pPr>
                      <a:r>
                        <a:t/>
                      </a:r>
                      <a:endParaRPr/>
                    </a:p>
                  </a:txBody>
                  <a:tcPr marT="91425" marB="91425" marR="91425" marL="91425"/>
                </a:tc>
              </a:tr>
              <a:tr h="795375">
                <a:tc>
                  <a:txBody>
                    <a:bodyPr>
                      <a:noAutofit/>
                    </a:bodyPr>
                    <a:lstStyle/>
                    <a:p>
                      <a:pPr indent="0" lvl="0" marL="0" rtl="0">
                        <a:spcBef>
                          <a:spcPts val="0"/>
                        </a:spcBef>
                        <a:buNone/>
                      </a:pPr>
                      <a:r>
                        <a:rPr lang="en" sz="2400"/>
                        <a:t>Number of Rows</a:t>
                      </a:r>
                    </a:p>
                  </a:txBody>
                  <a:tcPr marT="91425" marB="91425" marR="91425" marL="91425"/>
                </a:tc>
                <a:tc>
                  <a:txBody>
                    <a:bodyPr>
                      <a:noAutofit/>
                    </a:bodyPr>
                    <a:lstStyle/>
                    <a:p>
                      <a:pPr indent="0" lvl="0" marL="0" rtl="0" algn="ctr">
                        <a:spcBef>
                          <a:spcPts val="0"/>
                        </a:spcBef>
                        <a:buNone/>
                      </a:pPr>
                      <a:r>
                        <a:rPr lang="en" sz="2400"/>
                        <a:t>1,005,938</a:t>
                      </a:r>
                    </a:p>
                  </a:txBody>
                  <a:tcPr marT="91425" marB="91425" marR="91425" marL="91425"/>
                </a:tc>
                <a:tc>
                  <a:txBody>
                    <a:bodyPr>
                      <a:noAutofit/>
                    </a:bodyPr>
                    <a:lstStyle/>
                    <a:p>
                      <a:pPr indent="0" lvl="0" marL="0" rtl="0" algn="ctr">
                        <a:spcBef>
                          <a:spcPts val="0"/>
                        </a:spcBef>
                        <a:buNone/>
                      </a:pPr>
                      <a:r>
                        <a:rPr lang="en" sz="2400"/>
                        <a:t>41,735</a:t>
                      </a:r>
                    </a:p>
                  </a:txBody>
                  <a:tcPr marT="91425" marB="91425" marR="91425" marL="91425"/>
                </a:tc>
                <a:tc>
                  <a:txBody>
                    <a:bodyPr>
                      <a:noAutofit/>
                    </a:bodyPr>
                    <a:lstStyle/>
                    <a:p>
                      <a:pPr indent="0" lvl="0" marL="0" rtl="0" algn="ctr">
                        <a:spcBef>
                          <a:spcPts val="0"/>
                        </a:spcBef>
                        <a:buNone/>
                      </a:pPr>
                      <a:r>
                        <a:rPr lang="en" sz="2400"/>
                        <a:t>8,683</a:t>
                      </a:r>
                    </a:p>
                  </a:txBody>
                  <a:tcPr marT="91425" marB="91425" marR="91425" marL="91425"/>
                </a:tc>
                <a:tc>
                  <a:txBody>
                    <a:bodyPr>
                      <a:noAutofit/>
                    </a:bodyPr>
                    <a:lstStyle/>
                    <a:p>
                      <a:pPr indent="0" lvl="0" marL="0" rtl="0" algn="ctr">
                        <a:spcBef>
                          <a:spcPts val="0"/>
                        </a:spcBef>
                        <a:buNone/>
                      </a:pPr>
                      <a:r>
                        <a:rPr lang="en" sz="2400"/>
                        <a:t>8,683</a:t>
                      </a:r>
                    </a:p>
                  </a:txBody>
                  <a:tcPr marT="91425" marB="91425" marR="91425" marL="91425"/>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Shape 162"/>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rtl="0">
              <a:spcBef>
                <a:spcPts val="0"/>
              </a:spcBef>
              <a:buNone/>
            </a:pPr>
            <a:r>
              <a:rPr lang="en"/>
              <a:t>Processing Pipeline for totalsolareclipse</a:t>
            </a:r>
          </a:p>
        </p:txBody>
      </p:sp>
      <p:graphicFrame>
        <p:nvGraphicFramePr>
          <p:cNvPr id="163" name="Shape 163"/>
          <p:cNvGraphicFramePr/>
          <p:nvPr/>
        </p:nvGraphicFramePr>
        <p:xfrm>
          <a:off x="311688" y="1515675"/>
          <a:ext cx="3000000" cy="3000000"/>
        </p:xfrm>
        <a:graphic>
          <a:graphicData uri="http://schemas.openxmlformats.org/drawingml/2006/table">
            <a:tbl>
              <a:tblPr>
                <a:noFill/>
                <a:tableStyleId>{6BE467C6-CCDC-4D02-86C0-53B3C12509BF}</a:tableStyleId>
              </a:tblPr>
              <a:tblGrid>
                <a:gridCol w="1704125"/>
                <a:gridCol w="1704125"/>
                <a:gridCol w="1704125"/>
                <a:gridCol w="1704125"/>
                <a:gridCol w="1704125"/>
              </a:tblGrid>
              <a:tr h="803100">
                <a:tc>
                  <a:txBody>
                    <a:bodyPr>
                      <a:noAutofit/>
                    </a:bodyPr>
                    <a:lstStyle/>
                    <a:p>
                      <a:pPr indent="0" lvl="0" marL="0" rtl="0" algn="ctr">
                        <a:spcBef>
                          <a:spcPts val="0"/>
                        </a:spcBef>
                        <a:buNone/>
                      </a:pPr>
                      <a:r>
                        <a:t/>
                      </a:r>
                      <a:endParaRPr sz="2400"/>
                    </a:p>
                  </a:txBody>
                  <a:tcPr marT="91425" marB="91425" marR="91425" marL="91425"/>
                </a:tc>
                <a:tc>
                  <a:txBody>
                    <a:bodyPr>
                      <a:noAutofit/>
                    </a:bodyPr>
                    <a:lstStyle/>
                    <a:p>
                      <a:pPr indent="0" lvl="0" marL="0" rtl="0" algn="ctr">
                        <a:spcBef>
                          <a:spcPts val="0"/>
                        </a:spcBef>
                        <a:buNone/>
                      </a:pPr>
                      <a:r>
                        <a:rPr lang="en" sz="2400"/>
                        <a:t>CSV from CMT</a:t>
                      </a:r>
                    </a:p>
                  </a:txBody>
                  <a:tcPr marT="91425" marB="91425" marR="91425" marL="91425"/>
                </a:tc>
                <a:tc>
                  <a:txBody>
                    <a:bodyPr>
                      <a:noAutofit/>
                    </a:bodyPr>
                    <a:lstStyle/>
                    <a:p>
                      <a:pPr indent="0" lvl="0" marL="0" rtl="0" algn="ctr">
                        <a:spcBef>
                          <a:spcPts val="0"/>
                        </a:spcBef>
                        <a:buNone/>
                      </a:pPr>
                      <a:r>
                        <a:rPr lang="en" sz="2400"/>
                        <a:t>URL csv</a:t>
                      </a:r>
                    </a:p>
                  </a:txBody>
                  <a:tcPr marT="91425" marB="91425" marR="91425" marL="91425"/>
                </a:tc>
                <a:tc>
                  <a:txBody>
                    <a:bodyPr>
                      <a:noAutofit/>
                    </a:bodyPr>
                    <a:lstStyle/>
                    <a:p>
                      <a:pPr indent="0" lvl="0" marL="0" rtl="0" algn="ctr">
                        <a:spcBef>
                          <a:spcPts val="0"/>
                        </a:spcBef>
                        <a:buNone/>
                      </a:pPr>
                      <a:r>
                        <a:rPr lang="en" sz="2400"/>
                        <a:t>Unique URL CSV</a:t>
                      </a:r>
                    </a:p>
                  </a:txBody>
                  <a:tcPr marT="91425" marB="91425" marR="91425" marL="91425"/>
                </a:tc>
                <a:tc>
                  <a:txBody>
                    <a:bodyPr>
                      <a:noAutofit/>
                    </a:bodyPr>
                    <a:lstStyle/>
                    <a:p>
                      <a:pPr indent="0" lvl="0" marL="0" rtl="0" algn="ctr">
                        <a:spcBef>
                          <a:spcPts val="0"/>
                        </a:spcBef>
                        <a:buNone/>
                      </a:pPr>
                      <a:r>
                        <a:rPr lang="en" sz="2400"/>
                        <a:t>Processed TSV</a:t>
                      </a:r>
                    </a:p>
                  </a:txBody>
                  <a:tcPr marT="91425" marB="91425" marR="91425" marL="91425"/>
                </a:tc>
              </a:tr>
              <a:tr h="795375">
                <a:tc>
                  <a:txBody>
                    <a:bodyPr>
                      <a:noAutofit/>
                    </a:bodyPr>
                    <a:lstStyle/>
                    <a:p>
                      <a:pPr indent="0" lvl="0" marL="0" rtl="0">
                        <a:spcBef>
                          <a:spcPts val="0"/>
                        </a:spcBef>
                        <a:buNone/>
                      </a:pPr>
                      <a:r>
                        <a:rPr lang="en" sz="2400"/>
                        <a:t>File Name</a:t>
                      </a:r>
                    </a:p>
                  </a:txBody>
                  <a:tcPr marT="91425" marB="91425" marR="91425" marL="91425"/>
                </a:tc>
                <a:tc>
                  <a:txBody>
                    <a:bodyPr>
                      <a:noAutofit/>
                    </a:bodyPr>
                    <a:lstStyle/>
                    <a:p>
                      <a:pPr indent="0" lvl="0" marL="0" rtl="0" algn="ctr">
                        <a:spcBef>
                          <a:spcPts val="0"/>
                        </a:spcBef>
                        <a:buNone/>
                      </a:pPr>
                      <a:r>
                        <a:rPr lang="en"/>
                        <a:t>totalsolareclipse_final.csv</a:t>
                      </a:r>
                    </a:p>
                  </a:txBody>
                  <a:tcPr marT="91425" marB="91425" marR="91425" marL="91425"/>
                </a:tc>
                <a:tc>
                  <a:txBody>
                    <a:bodyPr>
                      <a:noAutofit/>
                    </a:bodyPr>
                    <a:lstStyle/>
                    <a:p>
                      <a:pPr indent="0" lvl="0" marL="0" rtl="0" algn="ctr">
                        <a:spcBef>
                          <a:spcPts val="0"/>
                        </a:spcBef>
                        <a:buNone/>
                      </a:pPr>
                      <a:r>
                        <a:rPr lang="en"/>
                        <a:t>totalsolareclipse_finalURL.csv</a:t>
                      </a:r>
                    </a:p>
                  </a:txBody>
                  <a:tcPr marT="91425" marB="91425" marR="91425" marL="91425"/>
                </a:tc>
                <a:tc>
                  <a:txBody>
                    <a:bodyPr>
                      <a:noAutofit/>
                    </a:bodyPr>
                    <a:lstStyle/>
                    <a:p>
                      <a:pPr indent="0" lvl="0" marL="0" rtl="0" algn="ctr">
                        <a:spcBef>
                          <a:spcPts val="0"/>
                        </a:spcBef>
                        <a:buNone/>
                      </a:pPr>
                      <a:r>
                        <a:rPr lang="en"/>
                        <a:t>totalsolareclipse_finalURL_condensed.csv.csv</a:t>
                      </a:r>
                    </a:p>
                  </a:txBody>
                  <a:tcPr marT="91425" marB="91425" marR="91425" marL="91425"/>
                </a:tc>
                <a:tc>
                  <a:txBody>
                    <a:bodyPr>
                      <a:noAutofit/>
                    </a:bodyPr>
                    <a:lstStyle/>
                    <a:p>
                      <a:pPr indent="0" lvl="0" marL="0" rtl="0" algn="ctr">
                        <a:spcBef>
                          <a:spcPts val="0"/>
                        </a:spcBef>
                        <a:buNone/>
                      </a:pPr>
                      <a:r>
                        <a:rPr lang="en"/>
                        <a:t>totalsolareclipse_finalURL_rst.tsv</a:t>
                      </a:r>
                    </a:p>
                    <a:p>
                      <a:pPr indent="0" lvl="0" marL="0" rtl="0" algn="l">
                        <a:spcBef>
                          <a:spcPts val="0"/>
                        </a:spcBef>
                        <a:buNone/>
                      </a:pPr>
                      <a:r>
                        <a:t/>
                      </a:r>
                      <a:endParaRPr/>
                    </a:p>
                  </a:txBody>
                  <a:tcPr marT="91425" marB="91425" marR="91425" marL="91425"/>
                </a:tc>
              </a:tr>
              <a:tr h="795375">
                <a:tc>
                  <a:txBody>
                    <a:bodyPr>
                      <a:noAutofit/>
                    </a:bodyPr>
                    <a:lstStyle/>
                    <a:p>
                      <a:pPr indent="0" lvl="0" marL="0" rtl="0">
                        <a:spcBef>
                          <a:spcPts val="0"/>
                        </a:spcBef>
                        <a:buNone/>
                      </a:pPr>
                      <a:r>
                        <a:rPr lang="en" sz="2400"/>
                        <a:t>Number of Lines</a:t>
                      </a:r>
                    </a:p>
                  </a:txBody>
                  <a:tcPr marT="91425" marB="91425" marR="91425" marL="91425"/>
                </a:tc>
                <a:tc>
                  <a:txBody>
                    <a:bodyPr>
                      <a:noAutofit/>
                    </a:bodyPr>
                    <a:lstStyle/>
                    <a:p>
                      <a:pPr indent="0" lvl="0" marL="0" rtl="0" algn="ctr">
                        <a:spcBef>
                          <a:spcPts val="0"/>
                        </a:spcBef>
                        <a:buNone/>
                      </a:pPr>
                      <a:r>
                        <a:rPr lang="en" sz="2400"/>
                        <a:t>26,788</a:t>
                      </a:r>
                    </a:p>
                  </a:txBody>
                  <a:tcPr marT="91425" marB="91425" marR="91425" marL="91425"/>
                </a:tc>
                <a:tc>
                  <a:txBody>
                    <a:bodyPr>
                      <a:noAutofit/>
                    </a:bodyPr>
                    <a:lstStyle/>
                    <a:p>
                      <a:pPr indent="0" lvl="0" marL="0" rtl="0" algn="ctr">
                        <a:spcBef>
                          <a:spcPts val="0"/>
                        </a:spcBef>
                        <a:buNone/>
                      </a:pPr>
                      <a:r>
                        <a:rPr lang="en" sz="2400"/>
                        <a:t>4,703</a:t>
                      </a:r>
                    </a:p>
                  </a:txBody>
                  <a:tcPr marT="91425" marB="91425" marR="91425" marL="91425"/>
                </a:tc>
                <a:tc>
                  <a:txBody>
                    <a:bodyPr>
                      <a:noAutofit/>
                    </a:bodyPr>
                    <a:lstStyle/>
                    <a:p>
                      <a:pPr indent="0" lvl="0" marL="0" rtl="0" algn="ctr">
                        <a:spcBef>
                          <a:spcPts val="0"/>
                        </a:spcBef>
                        <a:buNone/>
                      </a:pPr>
                      <a:r>
                        <a:rPr lang="en" sz="2400"/>
                        <a:t>2,941</a:t>
                      </a:r>
                    </a:p>
                  </a:txBody>
                  <a:tcPr marT="91425" marB="91425" marR="91425" marL="91425"/>
                </a:tc>
                <a:tc>
                  <a:txBody>
                    <a:bodyPr>
                      <a:noAutofit/>
                    </a:bodyPr>
                    <a:lstStyle/>
                    <a:p>
                      <a:pPr indent="0" lvl="0" marL="0" rtl="0" algn="ctr">
                        <a:spcBef>
                          <a:spcPts val="0"/>
                        </a:spcBef>
                        <a:buNone/>
                      </a:pPr>
                      <a:r>
                        <a:rPr lang="en" sz="2400"/>
                        <a:t>2,941</a:t>
                      </a:r>
                    </a:p>
                  </a:txBody>
                  <a:tcPr marT="91425" marB="91425" marR="91425" marL="914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ph type="title"/>
          </p:nvPr>
        </p:nvSpPr>
        <p:spPr>
          <a:xfrm>
            <a:off x="490250" y="528900"/>
            <a:ext cx="5678100" cy="4085700"/>
          </a:xfrm>
          <a:prstGeom prst="rect">
            <a:avLst/>
          </a:prstGeom>
        </p:spPr>
        <p:txBody>
          <a:bodyPr anchorCtr="0" anchor="ctr" bIns="91425" lIns="91425" rIns="91425" wrap="square" tIns="91425">
            <a:noAutofit/>
          </a:bodyPr>
          <a:lstStyle/>
          <a:p>
            <a:pPr indent="0" lvl="0" marL="0">
              <a:spcBef>
                <a:spcPts val="0"/>
              </a:spcBef>
              <a:buNone/>
            </a:pPr>
            <a:r>
              <a:rPr lang="en"/>
              <a:t>WARC Files Processed For HBase</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Shape 173"/>
          <p:cNvSpPr txBox="1"/>
          <p:nvPr>
            <p:ph type="title"/>
          </p:nvPr>
        </p:nvSpPr>
        <p:spPr>
          <a:xfrm>
            <a:off x="265500" y="1078750"/>
            <a:ext cx="4045200" cy="1789200"/>
          </a:xfrm>
          <a:prstGeom prst="rect">
            <a:avLst/>
          </a:prstGeom>
        </p:spPr>
        <p:txBody>
          <a:bodyPr anchorCtr="0" anchor="b" bIns="91425" lIns="91425" rIns="91425" wrap="square" tIns="91425">
            <a:noAutofit/>
          </a:bodyPr>
          <a:lstStyle/>
          <a:p>
            <a:pPr indent="0" lvl="0" marL="0">
              <a:spcBef>
                <a:spcPts val="0"/>
              </a:spcBef>
              <a:buNone/>
            </a:pPr>
            <a:r>
              <a:rPr lang="en"/>
              <a:t>Process Overview</a:t>
            </a:r>
          </a:p>
        </p:txBody>
      </p:sp>
      <p:sp>
        <p:nvSpPr>
          <p:cNvPr id="174" name="Shape 174"/>
          <p:cNvSpPr txBox="1"/>
          <p:nvPr>
            <p:ph idx="1" type="subTitle"/>
          </p:nvPr>
        </p:nvSpPr>
        <p:spPr>
          <a:xfrm>
            <a:off x="265500" y="2921401"/>
            <a:ext cx="4045200" cy="1345500"/>
          </a:xfrm>
          <a:prstGeom prst="rect">
            <a:avLst/>
          </a:prstGeom>
        </p:spPr>
        <p:txBody>
          <a:bodyPr anchorCtr="0" anchor="t" bIns="91425" lIns="91425" rIns="91425" wrap="square" tIns="91425">
            <a:noAutofit/>
          </a:bodyPr>
          <a:lstStyle/>
          <a:p>
            <a:pPr indent="0" lvl="0" marL="0">
              <a:spcBef>
                <a:spcPts val="0"/>
              </a:spcBef>
              <a:buNone/>
            </a:pPr>
            <a:r>
              <a:t/>
            </a:r>
            <a:endParaRPr/>
          </a:p>
        </p:txBody>
      </p:sp>
      <p:sp>
        <p:nvSpPr>
          <p:cNvPr id="175" name="Shape 175"/>
          <p:cNvSpPr txBox="1"/>
          <p:nvPr/>
        </p:nvSpPr>
        <p:spPr>
          <a:xfrm>
            <a:off x="4505000" y="1270925"/>
            <a:ext cx="4740000" cy="5067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1800">
                <a:latin typeface="Oswald"/>
                <a:ea typeface="Oswald"/>
                <a:cs typeface="Oswald"/>
                <a:sym typeface="Oswald"/>
              </a:rPr>
              <a:t>Provided with WARC files from EFC runs in CS 6604</a:t>
            </a:r>
          </a:p>
        </p:txBody>
      </p:sp>
      <p:sp>
        <p:nvSpPr>
          <p:cNvPr id="176" name="Shape 176"/>
          <p:cNvSpPr txBox="1"/>
          <p:nvPr/>
        </p:nvSpPr>
        <p:spPr>
          <a:xfrm>
            <a:off x="4852400" y="2243650"/>
            <a:ext cx="4045200" cy="5067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1800">
                <a:latin typeface="Oswald"/>
                <a:ea typeface="Oswald"/>
                <a:cs typeface="Oswald"/>
                <a:sym typeface="Oswald"/>
              </a:rPr>
              <a:t>HTML is extracted and cleaned </a:t>
            </a:r>
          </a:p>
        </p:txBody>
      </p:sp>
      <p:sp>
        <p:nvSpPr>
          <p:cNvPr id="177" name="Shape 177"/>
          <p:cNvSpPr txBox="1"/>
          <p:nvPr/>
        </p:nvSpPr>
        <p:spPr>
          <a:xfrm>
            <a:off x="4852400" y="3216375"/>
            <a:ext cx="4045200" cy="5067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1800">
                <a:latin typeface="Oswald"/>
                <a:ea typeface="Oswald"/>
                <a:cs typeface="Oswald"/>
                <a:sym typeface="Oswald"/>
              </a:rPr>
              <a:t>Resulting information is uploaded to HBase</a:t>
            </a:r>
          </a:p>
        </p:txBody>
      </p:sp>
      <p:cxnSp>
        <p:nvCxnSpPr>
          <p:cNvPr id="178" name="Shape 178"/>
          <p:cNvCxnSpPr>
            <a:stCxn id="175" idx="2"/>
            <a:endCxn id="176" idx="0"/>
          </p:cNvCxnSpPr>
          <p:nvPr/>
        </p:nvCxnSpPr>
        <p:spPr>
          <a:xfrm>
            <a:off x="6875000" y="1777625"/>
            <a:ext cx="0" cy="465900"/>
          </a:xfrm>
          <a:prstGeom prst="straightConnector1">
            <a:avLst/>
          </a:prstGeom>
          <a:noFill/>
          <a:ln cap="flat" cmpd="sng" w="19050">
            <a:solidFill>
              <a:schemeClr val="dk2"/>
            </a:solidFill>
            <a:prstDash val="solid"/>
            <a:round/>
            <a:headEnd len="lg" w="lg" type="none"/>
            <a:tailEnd len="lg" w="lg" type="triangle"/>
          </a:ln>
        </p:spPr>
      </p:cxnSp>
      <p:cxnSp>
        <p:nvCxnSpPr>
          <p:cNvPr id="179" name="Shape 179"/>
          <p:cNvCxnSpPr>
            <a:stCxn id="176" idx="2"/>
            <a:endCxn id="177" idx="0"/>
          </p:cNvCxnSpPr>
          <p:nvPr/>
        </p:nvCxnSpPr>
        <p:spPr>
          <a:xfrm>
            <a:off x="6875000" y="2750350"/>
            <a:ext cx="0" cy="465900"/>
          </a:xfrm>
          <a:prstGeom prst="straightConnector1">
            <a:avLst/>
          </a:prstGeom>
          <a:noFill/>
          <a:ln cap="flat" cmpd="sng" w="19050">
            <a:solidFill>
              <a:schemeClr val="dk2"/>
            </a:solidFill>
            <a:prstDash val="solid"/>
            <a:round/>
            <a:headEnd len="lg" w="lg" type="none"/>
            <a:tailEnd len="lg" w="lg" type="triangle"/>
          </a:ln>
        </p:spPr>
      </p:cxn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Shape 184"/>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a:spcBef>
                <a:spcPts val="0"/>
              </a:spcBef>
              <a:buNone/>
            </a:pPr>
            <a:r>
              <a:t/>
            </a:r>
            <a:endParaRPr/>
          </a:p>
        </p:txBody>
      </p:sp>
      <p:graphicFrame>
        <p:nvGraphicFramePr>
          <p:cNvPr id="185" name="Shape 185"/>
          <p:cNvGraphicFramePr/>
          <p:nvPr/>
        </p:nvGraphicFramePr>
        <p:xfrm>
          <a:off x="311688" y="1935400"/>
          <a:ext cx="3000000" cy="3000000"/>
        </p:xfrm>
        <a:graphic>
          <a:graphicData uri="http://schemas.openxmlformats.org/drawingml/2006/table">
            <a:tbl>
              <a:tblPr>
                <a:noFill/>
                <a:tableStyleId>{6BE467C6-CCDC-4D02-86C0-53B3C12509BF}</a:tableStyleId>
              </a:tblPr>
              <a:tblGrid>
                <a:gridCol w="1420100"/>
                <a:gridCol w="1420100"/>
                <a:gridCol w="1420100"/>
                <a:gridCol w="1420100"/>
                <a:gridCol w="1420100"/>
                <a:gridCol w="1420100"/>
              </a:tblGrid>
              <a:tr h="803100">
                <a:tc>
                  <a:txBody>
                    <a:bodyPr>
                      <a:noAutofit/>
                    </a:bodyPr>
                    <a:lstStyle/>
                    <a:p>
                      <a:pPr indent="0" lvl="0" marL="0" rtl="0" algn="ctr">
                        <a:spcBef>
                          <a:spcPts val="0"/>
                        </a:spcBef>
                        <a:buNone/>
                      </a:pPr>
                      <a:r>
                        <a:rPr lang="en" sz="1800"/>
                        <a:t>Collection</a:t>
                      </a:r>
                    </a:p>
                    <a:p>
                      <a:pPr indent="0" lvl="0" marL="0" rtl="0" algn="ctr">
                        <a:spcBef>
                          <a:spcPts val="0"/>
                        </a:spcBef>
                        <a:buNone/>
                      </a:pPr>
                      <a:r>
                        <a:rPr lang="en" sz="1800"/>
                        <a:t>Name</a:t>
                      </a:r>
                    </a:p>
                  </a:txBody>
                  <a:tcPr marT="91425" marB="91425" marR="91425" marL="91425"/>
                </a:tc>
                <a:tc>
                  <a:txBody>
                    <a:bodyPr>
                      <a:noAutofit/>
                    </a:bodyPr>
                    <a:lstStyle/>
                    <a:p>
                      <a:pPr indent="0" lvl="0" marL="0" rtl="0" algn="ctr">
                        <a:spcBef>
                          <a:spcPts val="0"/>
                        </a:spcBef>
                        <a:buNone/>
                      </a:pPr>
                      <a:r>
                        <a:rPr lang="en" sz="1100"/>
                        <a:t>oregon school shooting</a:t>
                      </a:r>
                    </a:p>
                  </a:txBody>
                  <a:tcPr marT="91425" marB="91425" marR="91425" marL="91425"/>
                </a:tc>
                <a:tc>
                  <a:txBody>
                    <a:bodyPr>
                      <a:noAutofit/>
                    </a:bodyPr>
                    <a:lstStyle/>
                    <a:p>
                      <a:pPr indent="0" lvl="0" marL="0" rtl="0" algn="ctr">
                        <a:spcBef>
                          <a:spcPts val="0"/>
                        </a:spcBef>
                        <a:buNone/>
                      </a:pPr>
                      <a:r>
                        <a:rPr lang="en" sz="1100"/>
                        <a:t>Dunbar High School shooting</a:t>
                      </a:r>
                    </a:p>
                  </a:txBody>
                  <a:tcPr marT="91425" marB="91425" marR="91425" marL="91425"/>
                </a:tc>
                <a:tc>
                  <a:txBody>
                    <a:bodyPr>
                      <a:noAutofit/>
                    </a:bodyPr>
                    <a:lstStyle/>
                    <a:p>
                      <a:pPr indent="0" lvl="0" marL="0" rtl="0" algn="ctr">
                        <a:spcBef>
                          <a:spcPts val="0"/>
                        </a:spcBef>
                        <a:buNone/>
                      </a:pPr>
                      <a:r>
                        <a:rPr lang="en" sz="1100"/>
                        <a:t>NIU shooting</a:t>
                      </a:r>
                    </a:p>
                  </a:txBody>
                  <a:tcPr marT="91425" marB="91425" marR="91425" marL="91425"/>
                </a:tc>
                <a:tc>
                  <a:txBody>
                    <a:bodyPr>
                      <a:noAutofit/>
                    </a:bodyPr>
                    <a:lstStyle/>
                    <a:p>
                      <a:pPr indent="0" lvl="0" marL="0" rtl="0" algn="ctr">
                        <a:spcBef>
                          <a:spcPts val="0"/>
                        </a:spcBef>
                        <a:buNone/>
                      </a:pPr>
                      <a:r>
                        <a:rPr lang="en" sz="1100"/>
                        <a:t>University Alabama shooting</a:t>
                      </a:r>
                    </a:p>
                  </a:txBody>
                  <a:tcPr marT="91425" marB="91425" marR="91425" marL="91425"/>
                </a:tc>
                <a:tc>
                  <a:txBody>
                    <a:bodyPr>
                      <a:noAutofit/>
                    </a:bodyPr>
                    <a:lstStyle/>
                    <a:p>
                      <a:pPr indent="0" lvl="0" marL="0" rtl="0" algn="ctr">
                        <a:spcBef>
                          <a:spcPts val="0"/>
                        </a:spcBef>
                        <a:buNone/>
                      </a:pPr>
                      <a:r>
                        <a:rPr lang="en" sz="1100"/>
                        <a:t>Virginia Tech shooting</a:t>
                      </a:r>
                    </a:p>
                  </a:txBody>
                  <a:tcPr marT="91425" marB="91425" marR="91425" marL="91425"/>
                </a:tc>
              </a:tr>
              <a:tr h="795375">
                <a:tc>
                  <a:txBody>
                    <a:bodyPr>
                      <a:noAutofit/>
                    </a:bodyPr>
                    <a:lstStyle/>
                    <a:p>
                      <a:pPr indent="0" lvl="0" marL="0" rtl="0">
                        <a:spcBef>
                          <a:spcPts val="0"/>
                        </a:spcBef>
                        <a:buNone/>
                      </a:pPr>
                      <a:r>
                        <a:rPr lang="en" sz="1800"/>
                        <a:t>Number of Rows</a:t>
                      </a:r>
                    </a:p>
                  </a:txBody>
                  <a:tcPr marT="91425" marB="91425" marR="91425" marL="91425"/>
                </a:tc>
                <a:tc>
                  <a:txBody>
                    <a:bodyPr>
                      <a:noAutofit/>
                    </a:bodyPr>
                    <a:lstStyle/>
                    <a:p>
                      <a:pPr indent="0" lvl="0" marL="0" rtl="0" algn="ctr">
                        <a:spcBef>
                          <a:spcPts val="0"/>
                        </a:spcBef>
                        <a:buNone/>
                      </a:pPr>
                      <a:r>
                        <a:rPr lang="en" sz="2400"/>
                        <a:t>521</a:t>
                      </a:r>
                    </a:p>
                  </a:txBody>
                  <a:tcPr marT="91425" marB="91425" marR="91425" marL="91425"/>
                </a:tc>
                <a:tc>
                  <a:txBody>
                    <a:bodyPr>
                      <a:noAutofit/>
                    </a:bodyPr>
                    <a:lstStyle/>
                    <a:p>
                      <a:pPr indent="0" lvl="0" marL="0" rtl="0" algn="ctr">
                        <a:spcBef>
                          <a:spcPts val="0"/>
                        </a:spcBef>
                        <a:buNone/>
                      </a:pPr>
                      <a:r>
                        <a:rPr lang="en" sz="2400"/>
                        <a:t>258</a:t>
                      </a:r>
                    </a:p>
                  </a:txBody>
                  <a:tcPr marT="91425" marB="91425" marR="91425" marL="91425"/>
                </a:tc>
                <a:tc>
                  <a:txBody>
                    <a:bodyPr>
                      <a:noAutofit/>
                    </a:bodyPr>
                    <a:lstStyle/>
                    <a:p>
                      <a:pPr indent="0" lvl="0" marL="0" rtl="0" algn="ctr">
                        <a:spcBef>
                          <a:spcPts val="0"/>
                        </a:spcBef>
                        <a:buNone/>
                      </a:pPr>
                      <a:r>
                        <a:rPr lang="en" sz="2400"/>
                        <a:t>19</a:t>
                      </a:r>
                    </a:p>
                  </a:txBody>
                  <a:tcPr marT="91425" marB="91425" marR="91425" marL="91425"/>
                </a:tc>
                <a:tc>
                  <a:txBody>
                    <a:bodyPr>
                      <a:noAutofit/>
                    </a:bodyPr>
                    <a:lstStyle/>
                    <a:p>
                      <a:pPr indent="0" lvl="0" marL="0" rtl="0" algn="ctr">
                        <a:spcBef>
                          <a:spcPts val="0"/>
                        </a:spcBef>
                        <a:buNone/>
                      </a:pPr>
                      <a:r>
                        <a:rPr lang="en" sz="2400"/>
                        <a:t>328</a:t>
                      </a:r>
                    </a:p>
                  </a:txBody>
                  <a:tcPr marT="91425" marB="91425" marR="91425" marL="91425"/>
                </a:tc>
                <a:tc>
                  <a:txBody>
                    <a:bodyPr>
                      <a:noAutofit/>
                    </a:bodyPr>
                    <a:lstStyle/>
                    <a:p>
                      <a:pPr indent="0" lvl="0" marL="0" rtl="0" algn="ctr">
                        <a:spcBef>
                          <a:spcPts val="0"/>
                        </a:spcBef>
                        <a:buNone/>
                      </a:pPr>
                      <a:r>
                        <a:rPr lang="en" sz="2400"/>
                        <a:t>3442</a:t>
                      </a:r>
                    </a:p>
                  </a:txBody>
                  <a:tcPr marT="91425" marB="91425" marR="91425" marL="91425"/>
                </a:tc>
              </a:tr>
            </a:tbl>
          </a:graphicData>
        </a:graphic>
      </p:graphicFrame>
      <p:sp>
        <p:nvSpPr>
          <p:cNvPr id="186" name="Shape 186"/>
          <p:cNvSpPr txBox="1"/>
          <p:nvPr/>
        </p:nvSpPr>
        <p:spPr>
          <a:xfrm>
            <a:off x="5191800" y="3745425"/>
            <a:ext cx="3640500" cy="1097700"/>
          </a:xfrm>
          <a:prstGeom prst="rect">
            <a:avLst/>
          </a:prstGeom>
          <a:noFill/>
          <a:ln>
            <a:noFill/>
          </a:ln>
        </p:spPr>
        <p:txBody>
          <a:bodyPr anchorCtr="0" anchor="t" bIns="91425" lIns="91425" rIns="91425" wrap="square" tIns="91425">
            <a:noAutofit/>
          </a:bodyPr>
          <a:lstStyle/>
          <a:p>
            <a:pPr indent="0" lvl="0" marL="0" rtl="0">
              <a:spcBef>
                <a:spcPts val="0"/>
              </a:spcBef>
              <a:buNone/>
            </a:pPr>
            <a:r>
              <a:rPr lang="en"/>
              <a:t>These collections were based on WARC files provided to us, we speculate their sizes were a function iteration, growing bigger as the CS 6604 group worked </a:t>
            </a:r>
            <a:r>
              <a:rPr lang="en"/>
              <a:t>throughout</a:t>
            </a:r>
            <a:r>
              <a:rPr lang="en"/>
              <a:t> the semester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Shape 68"/>
          <p:cNvSpPr txBox="1"/>
          <p:nvPr>
            <p:ph type="title"/>
          </p:nvPr>
        </p:nvSpPr>
        <p:spPr>
          <a:xfrm>
            <a:off x="490250" y="528900"/>
            <a:ext cx="5678100" cy="4085700"/>
          </a:xfrm>
          <a:prstGeom prst="rect">
            <a:avLst/>
          </a:prstGeom>
        </p:spPr>
        <p:txBody>
          <a:bodyPr anchorCtr="0" anchor="ctr" bIns="91425" lIns="91425" rIns="91425" wrap="square" tIns="91425">
            <a:noAutofit/>
          </a:bodyPr>
          <a:lstStyle/>
          <a:p>
            <a:pPr indent="0" lvl="0" marL="0">
              <a:spcBef>
                <a:spcPts val="0"/>
              </a:spcBef>
              <a:buNone/>
            </a:pPr>
            <a:r>
              <a:rPr lang="en"/>
              <a:t>Review and Background</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Shape 191"/>
          <p:cNvSpPr txBox="1"/>
          <p:nvPr>
            <p:ph type="title"/>
          </p:nvPr>
        </p:nvSpPr>
        <p:spPr>
          <a:xfrm>
            <a:off x="490250" y="528900"/>
            <a:ext cx="5678100" cy="4085700"/>
          </a:xfrm>
          <a:prstGeom prst="rect">
            <a:avLst/>
          </a:prstGeom>
        </p:spPr>
        <p:txBody>
          <a:bodyPr anchorCtr="0" anchor="ctr" bIns="91425" lIns="91425" rIns="91425" wrap="square" tIns="91425">
            <a:noAutofit/>
          </a:bodyPr>
          <a:lstStyle/>
          <a:p>
            <a:pPr indent="0" lvl="0" marL="0" rtl="0">
              <a:spcBef>
                <a:spcPts val="0"/>
              </a:spcBef>
              <a:buNone/>
            </a:pPr>
            <a:r>
              <a:rPr lang="en"/>
              <a:t>Crawling We Did</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Shape 196"/>
          <p:cNvSpPr txBox="1"/>
          <p:nvPr>
            <p:ph type="title"/>
          </p:nvPr>
        </p:nvSpPr>
        <p:spPr>
          <a:xfrm>
            <a:off x="265500" y="1078750"/>
            <a:ext cx="4045200" cy="1789200"/>
          </a:xfrm>
          <a:prstGeom prst="rect">
            <a:avLst/>
          </a:prstGeom>
        </p:spPr>
        <p:txBody>
          <a:bodyPr anchorCtr="0" anchor="b" bIns="91425" lIns="91425" rIns="91425" wrap="square" tIns="91425">
            <a:noAutofit/>
          </a:bodyPr>
          <a:lstStyle/>
          <a:p>
            <a:pPr indent="0" lvl="0" marL="0" rtl="0">
              <a:spcBef>
                <a:spcPts val="0"/>
              </a:spcBef>
              <a:buNone/>
            </a:pPr>
            <a:r>
              <a:rPr lang="en"/>
              <a:t>Process Overview</a:t>
            </a:r>
          </a:p>
        </p:txBody>
      </p:sp>
      <p:sp>
        <p:nvSpPr>
          <p:cNvPr id="197" name="Shape 197"/>
          <p:cNvSpPr txBox="1"/>
          <p:nvPr>
            <p:ph idx="1" type="subTitle"/>
          </p:nvPr>
        </p:nvSpPr>
        <p:spPr>
          <a:xfrm>
            <a:off x="265500" y="2921401"/>
            <a:ext cx="4045200" cy="1345500"/>
          </a:xfrm>
          <a:prstGeom prst="rect">
            <a:avLst/>
          </a:prstGeom>
        </p:spPr>
        <p:txBody>
          <a:bodyPr anchorCtr="0" anchor="t" bIns="91425" lIns="91425" rIns="91425" wrap="square" tIns="91425">
            <a:noAutofit/>
          </a:bodyPr>
          <a:lstStyle/>
          <a:p>
            <a:pPr indent="0" lvl="0" marL="0" rtl="0">
              <a:spcBef>
                <a:spcPts val="0"/>
              </a:spcBef>
              <a:buNone/>
            </a:pPr>
            <a:r>
              <a:t/>
            </a:r>
            <a:endParaRPr/>
          </a:p>
        </p:txBody>
      </p:sp>
      <p:sp>
        <p:nvSpPr>
          <p:cNvPr id="198" name="Shape 198"/>
          <p:cNvSpPr txBox="1"/>
          <p:nvPr/>
        </p:nvSpPr>
        <p:spPr>
          <a:xfrm>
            <a:off x="4696850" y="1270925"/>
            <a:ext cx="4356300" cy="5067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1800">
                <a:latin typeface="Oswald"/>
                <a:ea typeface="Oswald"/>
                <a:cs typeface="Oswald"/>
                <a:sym typeface="Oswald"/>
              </a:rPr>
              <a:t>URL List</a:t>
            </a:r>
          </a:p>
        </p:txBody>
      </p:sp>
      <p:sp>
        <p:nvSpPr>
          <p:cNvPr id="199" name="Shape 199"/>
          <p:cNvSpPr txBox="1"/>
          <p:nvPr/>
        </p:nvSpPr>
        <p:spPr>
          <a:xfrm>
            <a:off x="4852400" y="2243650"/>
            <a:ext cx="4045200" cy="5067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1800">
                <a:latin typeface="Oswald"/>
                <a:ea typeface="Oswald"/>
                <a:cs typeface="Oswald"/>
                <a:sym typeface="Oswald"/>
              </a:rPr>
              <a:t>HTML is extracted and cleaned </a:t>
            </a:r>
          </a:p>
        </p:txBody>
      </p:sp>
      <p:sp>
        <p:nvSpPr>
          <p:cNvPr id="200" name="Shape 200"/>
          <p:cNvSpPr txBox="1"/>
          <p:nvPr/>
        </p:nvSpPr>
        <p:spPr>
          <a:xfrm>
            <a:off x="4852400" y="3216375"/>
            <a:ext cx="4045200" cy="506700"/>
          </a:xfrm>
          <a:prstGeom prst="rect">
            <a:avLst/>
          </a:prstGeom>
          <a:noFill/>
          <a:ln>
            <a:noFill/>
          </a:ln>
        </p:spPr>
        <p:txBody>
          <a:bodyPr anchorCtr="0" anchor="t" bIns="91425" lIns="91425" rIns="91425" wrap="square" tIns="91425">
            <a:noAutofit/>
          </a:bodyPr>
          <a:lstStyle/>
          <a:p>
            <a:pPr indent="0" lvl="0" marL="0" rtl="0" algn="ctr">
              <a:spcBef>
                <a:spcPts val="0"/>
              </a:spcBef>
              <a:buNone/>
            </a:pPr>
            <a:r>
              <a:rPr lang="en" sz="1800">
                <a:latin typeface="Oswald"/>
                <a:ea typeface="Oswald"/>
                <a:cs typeface="Oswald"/>
                <a:sym typeface="Oswald"/>
              </a:rPr>
              <a:t>Resulting information is uploaded to HBase</a:t>
            </a:r>
          </a:p>
        </p:txBody>
      </p:sp>
      <p:cxnSp>
        <p:nvCxnSpPr>
          <p:cNvPr id="201" name="Shape 201"/>
          <p:cNvCxnSpPr>
            <a:stCxn id="198" idx="2"/>
            <a:endCxn id="199" idx="0"/>
          </p:cNvCxnSpPr>
          <p:nvPr/>
        </p:nvCxnSpPr>
        <p:spPr>
          <a:xfrm>
            <a:off x="6875000" y="1777625"/>
            <a:ext cx="0" cy="465900"/>
          </a:xfrm>
          <a:prstGeom prst="straightConnector1">
            <a:avLst/>
          </a:prstGeom>
          <a:noFill/>
          <a:ln cap="flat" cmpd="sng" w="19050">
            <a:solidFill>
              <a:schemeClr val="dk2"/>
            </a:solidFill>
            <a:prstDash val="solid"/>
            <a:round/>
            <a:headEnd len="lg" w="lg" type="none"/>
            <a:tailEnd len="lg" w="lg" type="triangle"/>
          </a:ln>
        </p:spPr>
      </p:cxnSp>
      <p:cxnSp>
        <p:nvCxnSpPr>
          <p:cNvPr id="202" name="Shape 202"/>
          <p:cNvCxnSpPr>
            <a:stCxn id="199" idx="2"/>
            <a:endCxn id="200" idx="0"/>
          </p:cNvCxnSpPr>
          <p:nvPr/>
        </p:nvCxnSpPr>
        <p:spPr>
          <a:xfrm>
            <a:off x="6875000" y="2750350"/>
            <a:ext cx="0" cy="465900"/>
          </a:xfrm>
          <a:prstGeom prst="straightConnector1">
            <a:avLst/>
          </a:prstGeom>
          <a:noFill/>
          <a:ln cap="flat" cmpd="sng" w="19050">
            <a:solidFill>
              <a:schemeClr val="dk2"/>
            </a:solidFill>
            <a:prstDash val="solid"/>
            <a:round/>
            <a:headEnd len="lg" w="lg" type="none"/>
            <a:tailEnd len="lg" w="lg" type="triangl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Shape 207"/>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rtl="0">
              <a:spcBef>
                <a:spcPts val="0"/>
              </a:spcBef>
              <a:buNone/>
            </a:pPr>
            <a:r>
              <a:t/>
            </a:r>
            <a:endParaRPr/>
          </a:p>
        </p:txBody>
      </p:sp>
      <p:graphicFrame>
        <p:nvGraphicFramePr>
          <p:cNvPr id="208" name="Shape 208"/>
          <p:cNvGraphicFramePr/>
          <p:nvPr/>
        </p:nvGraphicFramePr>
        <p:xfrm>
          <a:off x="311688" y="1935400"/>
          <a:ext cx="3000000" cy="3000000"/>
        </p:xfrm>
        <a:graphic>
          <a:graphicData uri="http://schemas.openxmlformats.org/drawingml/2006/table">
            <a:tbl>
              <a:tblPr>
                <a:noFill/>
                <a:tableStyleId>{6BE467C6-CCDC-4D02-86C0-53B3C12509BF}</a:tableStyleId>
              </a:tblPr>
              <a:tblGrid>
                <a:gridCol w="2130150"/>
                <a:gridCol w="2130150"/>
                <a:gridCol w="2130150"/>
                <a:gridCol w="2130150"/>
              </a:tblGrid>
              <a:tr h="803100">
                <a:tc>
                  <a:txBody>
                    <a:bodyPr>
                      <a:noAutofit/>
                    </a:bodyPr>
                    <a:lstStyle/>
                    <a:p>
                      <a:pPr indent="0" lvl="0" marL="0" rtl="0" algn="ctr">
                        <a:spcBef>
                          <a:spcPts val="0"/>
                        </a:spcBef>
                        <a:buNone/>
                      </a:pPr>
                      <a:r>
                        <a:rPr lang="en" sz="1800"/>
                        <a:t>Collection</a:t>
                      </a:r>
                    </a:p>
                    <a:p>
                      <a:pPr indent="0" lvl="0" marL="0" rtl="0" algn="ctr">
                        <a:spcBef>
                          <a:spcPts val="0"/>
                        </a:spcBef>
                        <a:buNone/>
                      </a:pPr>
                      <a:r>
                        <a:rPr lang="en" sz="1800"/>
                        <a:t>Name</a:t>
                      </a:r>
                    </a:p>
                  </a:txBody>
                  <a:tcPr marT="91425" marB="91425" marR="91425" marL="91425"/>
                </a:tc>
                <a:tc>
                  <a:txBody>
                    <a:bodyPr>
                      <a:noAutofit/>
                    </a:bodyPr>
                    <a:lstStyle/>
                    <a:p>
                      <a:pPr indent="0" lvl="0" marL="0" rtl="0" algn="ctr">
                        <a:spcBef>
                          <a:spcPts val="0"/>
                        </a:spcBef>
                        <a:buNone/>
                      </a:pPr>
                      <a:r>
                        <a:rPr lang="en" sz="1800"/>
                        <a:t>Eclipse2017</a:t>
                      </a:r>
                    </a:p>
                  </a:txBody>
                  <a:tcPr marT="91425" marB="91425" marR="91425" marL="91425"/>
                </a:tc>
                <a:tc>
                  <a:txBody>
                    <a:bodyPr>
                      <a:noAutofit/>
                    </a:bodyPr>
                    <a:lstStyle/>
                    <a:p>
                      <a:pPr indent="0" lvl="0" marL="0" rtl="0" algn="ctr">
                        <a:spcBef>
                          <a:spcPts val="0"/>
                        </a:spcBef>
                        <a:buNone/>
                      </a:pPr>
                      <a:r>
                        <a:rPr lang="en" sz="1800"/>
                        <a:t>VegasShooting</a:t>
                      </a:r>
                    </a:p>
                  </a:txBody>
                  <a:tcPr marT="91425" marB="91425" marR="91425" marL="91425"/>
                </a:tc>
                <a:tc>
                  <a:txBody>
                    <a:bodyPr>
                      <a:noAutofit/>
                    </a:bodyPr>
                    <a:lstStyle/>
                    <a:p>
                      <a:pPr indent="0" lvl="0" marL="0" rtl="0" algn="ctr">
                        <a:spcBef>
                          <a:spcPts val="0"/>
                        </a:spcBef>
                        <a:buNone/>
                      </a:pPr>
                      <a:r>
                        <a:rPr lang="en" sz="1800"/>
                        <a:t>Hurricane Irma</a:t>
                      </a:r>
                    </a:p>
                  </a:txBody>
                  <a:tcPr marT="91425" marB="91425" marR="91425" marL="91425"/>
                </a:tc>
              </a:tr>
              <a:tr h="795375">
                <a:tc>
                  <a:txBody>
                    <a:bodyPr>
                      <a:noAutofit/>
                    </a:bodyPr>
                    <a:lstStyle/>
                    <a:p>
                      <a:pPr indent="0" lvl="0" marL="0" rtl="0">
                        <a:spcBef>
                          <a:spcPts val="0"/>
                        </a:spcBef>
                        <a:buNone/>
                      </a:pPr>
                      <a:r>
                        <a:rPr lang="en" sz="1800"/>
                        <a:t>Number of Lines</a:t>
                      </a:r>
                    </a:p>
                  </a:txBody>
                  <a:tcPr marT="91425" marB="91425" marR="91425" marL="91425"/>
                </a:tc>
                <a:tc>
                  <a:txBody>
                    <a:bodyPr>
                      <a:noAutofit/>
                    </a:bodyPr>
                    <a:lstStyle/>
                    <a:p>
                      <a:pPr indent="0" lvl="0" marL="0" rtl="0" algn="ctr">
                        <a:spcBef>
                          <a:spcPts val="0"/>
                        </a:spcBef>
                        <a:buNone/>
                      </a:pPr>
                      <a:r>
                        <a:rPr lang="en" sz="2400"/>
                        <a:t>1344</a:t>
                      </a:r>
                    </a:p>
                  </a:txBody>
                  <a:tcPr marT="91425" marB="91425" marR="91425" marL="91425"/>
                </a:tc>
                <a:tc>
                  <a:txBody>
                    <a:bodyPr>
                      <a:noAutofit/>
                    </a:bodyPr>
                    <a:lstStyle/>
                    <a:p>
                      <a:pPr indent="0" lvl="0" marL="0" rtl="0" algn="ctr">
                        <a:spcBef>
                          <a:spcPts val="0"/>
                        </a:spcBef>
                        <a:buNone/>
                      </a:pPr>
                      <a:r>
                        <a:rPr lang="en" sz="2400"/>
                        <a:t>913</a:t>
                      </a:r>
                    </a:p>
                  </a:txBody>
                  <a:tcPr marT="91425" marB="91425" marR="91425" marL="91425"/>
                </a:tc>
                <a:tc>
                  <a:txBody>
                    <a:bodyPr>
                      <a:noAutofit/>
                    </a:bodyPr>
                    <a:lstStyle/>
                    <a:p>
                      <a:pPr indent="0" lvl="0" marL="0" rtl="0" algn="ctr">
                        <a:spcBef>
                          <a:spcPts val="0"/>
                        </a:spcBef>
                        <a:buNone/>
                      </a:pPr>
                      <a:r>
                        <a:rPr lang="en" sz="2400"/>
                        <a:t>2726</a:t>
                      </a:r>
                    </a:p>
                  </a:txBody>
                  <a:tcPr marT="91425" marB="91425" marR="91425" marL="91425"/>
                </a:tc>
              </a:tr>
            </a:tbl>
          </a:graphicData>
        </a:graphic>
      </p:graphicFrame>
      <p:sp>
        <p:nvSpPr>
          <p:cNvPr id="209" name="Shape 209"/>
          <p:cNvSpPr txBox="1"/>
          <p:nvPr/>
        </p:nvSpPr>
        <p:spPr>
          <a:xfrm>
            <a:off x="4102400" y="3745425"/>
            <a:ext cx="4729800" cy="1097700"/>
          </a:xfrm>
          <a:prstGeom prst="rect">
            <a:avLst/>
          </a:prstGeom>
          <a:noFill/>
          <a:ln>
            <a:noFill/>
          </a:ln>
        </p:spPr>
        <p:txBody>
          <a:bodyPr anchorCtr="0" anchor="t" bIns="91425" lIns="91425" rIns="91425" wrap="square" tIns="91425">
            <a:noAutofit/>
          </a:bodyPr>
          <a:lstStyle/>
          <a:p>
            <a:pPr indent="0" lvl="0" marL="0" rtl="0">
              <a:spcBef>
                <a:spcPts val="0"/>
              </a:spcBef>
              <a:buNone/>
            </a:pPr>
            <a:r>
              <a:rPr lang="en"/>
              <a:t>These crawls were conducted throughout the semester and their size was based of hand </a:t>
            </a:r>
            <a:r>
              <a:rPr lang="en"/>
              <a:t>examining</a:t>
            </a:r>
            <a:r>
              <a:rPr lang="en"/>
              <a:t> urls to evaluate their </a:t>
            </a:r>
            <a:r>
              <a:rPr lang="en"/>
              <a:t>relevance</a:t>
            </a:r>
            <a:r>
              <a:rPr lang="en"/>
              <a:t> and setting the EFC to </a:t>
            </a:r>
            <a:r>
              <a:rPr lang="en"/>
              <a:t>conduct</a:t>
            </a:r>
            <a:r>
              <a:rPr lang="en"/>
              <a:t> crawls that </a:t>
            </a:r>
            <a:r>
              <a:rPr lang="en"/>
              <a:t>produce</a:t>
            </a:r>
            <a:r>
              <a:rPr lang="en"/>
              <a:t> </a:t>
            </a:r>
            <a:r>
              <a:rPr lang="en"/>
              <a:t>quality</a:t>
            </a:r>
            <a:r>
              <a:rPr lang="en"/>
              <a:t> results </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Shape 214"/>
          <p:cNvSpPr txBox="1"/>
          <p:nvPr>
            <p:ph type="title"/>
          </p:nvPr>
        </p:nvSpPr>
        <p:spPr>
          <a:xfrm>
            <a:off x="265500" y="1459750"/>
            <a:ext cx="4045200" cy="1789200"/>
          </a:xfrm>
          <a:prstGeom prst="rect">
            <a:avLst/>
          </a:prstGeom>
        </p:spPr>
        <p:txBody>
          <a:bodyPr anchorCtr="0" anchor="b" bIns="91425" lIns="91425" rIns="91425" wrap="square" tIns="91425">
            <a:noAutofit/>
          </a:bodyPr>
          <a:lstStyle/>
          <a:p>
            <a:pPr indent="0" lvl="0" marL="0" rtl="0">
              <a:spcBef>
                <a:spcPts val="0"/>
              </a:spcBef>
              <a:buNone/>
            </a:pPr>
            <a:r>
              <a:rPr lang="en"/>
              <a:t>Parallel Processing</a:t>
            </a:r>
          </a:p>
        </p:txBody>
      </p:sp>
      <p:sp>
        <p:nvSpPr>
          <p:cNvPr id="215" name="Shape 215"/>
          <p:cNvSpPr txBox="1"/>
          <p:nvPr>
            <p:ph idx="2" type="body"/>
          </p:nvPr>
        </p:nvSpPr>
        <p:spPr>
          <a:xfrm>
            <a:off x="4939500" y="724200"/>
            <a:ext cx="3837000" cy="3695100"/>
          </a:xfrm>
          <a:prstGeom prst="rect">
            <a:avLst/>
          </a:prstGeom>
        </p:spPr>
        <p:txBody>
          <a:bodyPr anchorCtr="0" anchor="ctr" bIns="91425" lIns="91425" rIns="91425" wrap="square" tIns="91425">
            <a:noAutofit/>
          </a:bodyPr>
          <a:lstStyle/>
          <a:p>
            <a:pPr indent="-342900" lvl="0" marL="457200" rtl="0">
              <a:spcBef>
                <a:spcPts val="0"/>
              </a:spcBef>
              <a:spcAft>
                <a:spcPts val="0"/>
              </a:spcAft>
              <a:buSzPts val="1800"/>
              <a:buChar char="●"/>
            </a:pPr>
            <a:r>
              <a:rPr lang="en"/>
              <a:t>Big data!</a:t>
            </a:r>
          </a:p>
          <a:p>
            <a:pPr indent="-342900" lvl="0" marL="457200" rtl="0">
              <a:spcBef>
                <a:spcPts val="0"/>
              </a:spcBef>
              <a:spcAft>
                <a:spcPts val="0"/>
              </a:spcAft>
              <a:buSzPts val="1800"/>
              <a:buChar char="●"/>
            </a:pPr>
            <a:r>
              <a:rPr lang="en"/>
              <a:t>Better performance</a:t>
            </a:r>
          </a:p>
          <a:p>
            <a:pPr indent="-342900" lvl="0" marL="457200" rtl="0">
              <a:spcBef>
                <a:spcPts val="0"/>
              </a:spcBef>
              <a:buSzPts val="1800"/>
              <a:buChar char="●"/>
            </a:pPr>
            <a:r>
              <a:rPr lang="en"/>
              <a:t>We have finally exploited the advantage of cluster</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Shape 220"/>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rtl="0">
              <a:spcBef>
                <a:spcPts val="0"/>
              </a:spcBef>
              <a:buNone/>
            </a:pPr>
            <a:r>
              <a:rPr lang="en"/>
              <a:t>PySpark</a:t>
            </a:r>
          </a:p>
        </p:txBody>
      </p:sp>
      <p:sp>
        <p:nvSpPr>
          <p:cNvPr id="221" name="Shape 221"/>
          <p:cNvSpPr txBox="1"/>
          <p:nvPr>
            <p:ph idx="1" type="body"/>
          </p:nvPr>
        </p:nvSpPr>
        <p:spPr>
          <a:xfrm>
            <a:off x="311700" y="1468825"/>
            <a:ext cx="8520600" cy="3099900"/>
          </a:xfrm>
          <a:prstGeom prst="rect">
            <a:avLst/>
          </a:prstGeom>
        </p:spPr>
        <p:txBody>
          <a:bodyPr anchorCtr="0" anchor="t" bIns="91425" lIns="91425" rIns="91425" wrap="square" tIns="91425">
            <a:noAutofit/>
          </a:bodyPr>
          <a:lstStyle/>
          <a:p>
            <a:pPr indent="0" lvl="0" marL="0">
              <a:spcBef>
                <a:spcPts val="0"/>
              </a:spcBef>
              <a:buNone/>
            </a:pPr>
            <a:r>
              <a:rPr lang="en">
                <a:solidFill>
                  <a:srgbClr val="000000"/>
                </a:solidFill>
                <a:latin typeface="Arial"/>
                <a:ea typeface="Arial"/>
                <a:cs typeface="Arial"/>
                <a:sym typeface="Arial"/>
              </a:rPr>
              <a:t>What is</a:t>
            </a:r>
            <a:r>
              <a:rPr b="1" lang="en">
                <a:solidFill>
                  <a:srgbClr val="000000"/>
                </a:solidFill>
                <a:latin typeface="Arial"/>
                <a:ea typeface="Arial"/>
                <a:cs typeface="Arial"/>
                <a:sym typeface="Arial"/>
              </a:rPr>
              <a:t> Spark</a:t>
            </a:r>
            <a:r>
              <a:rPr lang="en">
                <a:solidFill>
                  <a:srgbClr val="000000"/>
                </a:solidFill>
                <a:latin typeface="Arial"/>
                <a:ea typeface="Arial"/>
                <a:cs typeface="Arial"/>
                <a:sym typeface="Arial"/>
              </a:rPr>
              <a:t>: </a:t>
            </a:r>
          </a:p>
          <a:p>
            <a:pPr indent="0" lvl="0" marL="0">
              <a:spcBef>
                <a:spcPts val="0"/>
              </a:spcBef>
              <a:buNone/>
            </a:pPr>
            <a:r>
              <a:rPr lang="en">
                <a:solidFill>
                  <a:srgbClr val="000000"/>
                </a:solidFill>
                <a:latin typeface="Arial"/>
                <a:ea typeface="Arial"/>
                <a:cs typeface="Arial"/>
                <a:sym typeface="Arial"/>
              </a:rPr>
              <a:t>Apache Spark is an open-source cluster-computing framework. </a:t>
            </a:r>
          </a:p>
          <a:p>
            <a:pPr indent="0" lvl="0" marL="0">
              <a:spcBef>
                <a:spcPts val="0"/>
              </a:spcBef>
              <a:buNone/>
            </a:pPr>
            <a:r>
              <a:rPr lang="en">
                <a:solidFill>
                  <a:srgbClr val="000000"/>
                </a:solidFill>
                <a:latin typeface="Arial"/>
                <a:ea typeface="Arial"/>
                <a:cs typeface="Arial"/>
                <a:sym typeface="Arial"/>
              </a:rPr>
              <a:t>What is </a:t>
            </a:r>
            <a:r>
              <a:rPr b="1" lang="en">
                <a:solidFill>
                  <a:srgbClr val="000000"/>
                </a:solidFill>
                <a:latin typeface="Arial"/>
                <a:ea typeface="Arial"/>
                <a:cs typeface="Arial"/>
                <a:sym typeface="Arial"/>
              </a:rPr>
              <a:t>PySpark</a:t>
            </a:r>
            <a:r>
              <a:rPr lang="en">
                <a:solidFill>
                  <a:srgbClr val="000000"/>
                </a:solidFill>
                <a:latin typeface="Arial"/>
                <a:ea typeface="Arial"/>
                <a:cs typeface="Arial"/>
                <a:sym typeface="Arial"/>
              </a:rPr>
              <a:t>:</a:t>
            </a:r>
          </a:p>
          <a:p>
            <a:pPr indent="0" lvl="0" marL="0" rtl="0">
              <a:spcBef>
                <a:spcPts val="0"/>
              </a:spcBef>
              <a:buNone/>
            </a:pPr>
            <a:r>
              <a:rPr lang="en">
                <a:solidFill>
                  <a:srgbClr val="000000"/>
                </a:solidFill>
                <a:latin typeface="Arial"/>
                <a:ea typeface="Arial"/>
                <a:cs typeface="Arial"/>
                <a:sym typeface="Arial"/>
              </a:rPr>
              <a:t>Python Spark API that allows us to use Spark with Python </a:t>
            </a:r>
            <a:br>
              <a:rPr lang="en">
                <a:solidFill>
                  <a:srgbClr val="000000"/>
                </a:solidFill>
                <a:latin typeface="Arial"/>
                <a:ea typeface="Arial"/>
                <a:cs typeface="Arial"/>
                <a:sym typeface="Arial"/>
              </a:rPr>
            </a:br>
            <a:r>
              <a:rPr lang="en">
                <a:solidFill>
                  <a:srgbClr val="000000"/>
                </a:solidFill>
                <a:latin typeface="Arial"/>
                <a:ea typeface="Arial"/>
                <a:cs typeface="Arial"/>
                <a:sym typeface="Arial"/>
              </a:rPr>
              <a:t>(our processing script is written in Python)</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Shape 226"/>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rtl="0">
              <a:spcBef>
                <a:spcPts val="0"/>
              </a:spcBef>
              <a:buNone/>
            </a:pPr>
            <a:r>
              <a:rPr lang="en"/>
              <a:t>Parallel Processing I - PySpark</a:t>
            </a:r>
          </a:p>
        </p:txBody>
      </p:sp>
      <p:sp>
        <p:nvSpPr>
          <p:cNvPr id="227" name="Shape 227"/>
          <p:cNvSpPr txBox="1"/>
          <p:nvPr>
            <p:ph idx="1" type="body"/>
          </p:nvPr>
        </p:nvSpPr>
        <p:spPr>
          <a:xfrm>
            <a:off x="311700" y="1468825"/>
            <a:ext cx="8520600" cy="3099900"/>
          </a:xfrm>
          <a:prstGeom prst="rect">
            <a:avLst/>
          </a:prstGeom>
        </p:spPr>
        <p:txBody>
          <a:bodyPr anchorCtr="0" anchor="t" bIns="91425" lIns="91425" rIns="91425" wrap="square" tIns="91425">
            <a:noAutofit/>
          </a:bodyPr>
          <a:lstStyle/>
          <a:p>
            <a:pPr indent="0" lvl="0" marL="0" rtl="0">
              <a:lnSpc>
                <a:spcPct val="100000"/>
              </a:lnSpc>
              <a:spcBef>
                <a:spcPts val="0"/>
              </a:spcBef>
              <a:buNone/>
            </a:pPr>
            <a:r>
              <a:rPr b="1" lang="en" sz="1200"/>
              <a:t>Total time</a:t>
            </a:r>
            <a:r>
              <a:rPr lang="en" sz="1200"/>
              <a:t> used (crawling + cleaning), </a:t>
            </a:r>
            <a:r>
              <a:rPr b="1" lang="en" sz="1200"/>
              <a:t>without</a:t>
            </a:r>
            <a:r>
              <a:rPr lang="en" sz="1200"/>
              <a:t> NER and language detector</a:t>
            </a:r>
            <a:br>
              <a:rPr lang="en" sz="1200"/>
            </a:br>
            <a:r>
              <a:rPr lang="en" sz="1200"/>
              <a:t>Parallelized</a:t>
            </a:r>
            <a:r>
              <a:rPr lang="en" sz="1200"/>
              <a:t> using PySpark, default number of nodes</a:t>
            </a:r>
            <a:br>
              <a:rPr lang="en" sz="1200"/>
            </a:br>
            <a:r>
              <a:rPr lang="en" sz="1200"/>
              <a:t>Unit: </a:t>
            </a:r>
            <a:r>
              <a:rPr b="1" lang="en" sz="1200"/>
              <a:t>seconds</a:t>
            </a:r>
          </a:p>
          <a:p>
            <a:pPr indent="0" lvl="0" marL="0" rtl="0">
              <a:spcBef>
                <a:spcPts val="0"/>
              </a:spcBef>
              <a:buNone/>
            </a:pPr>
            <a:r>
              <a:t/>
            </a:r>
            <a:endParaRPr/>
          </a:p>
          <a:p>
            <a:pPr indent="0" lvl="0" marL="0" rtl="0">
              <a:spcBef>
                <a:spcPts val="0"/>
              </a:spcBef>
              <a:buNone/>
            </a:pPr>
            <a:r>
              <a:t/>
            </a:r>
            <a:endParaRPr/>
          </a:p>
        </p:txBody>
      </p:sp>
      <p:graphicFrame>
        <p:nvGraphicFramePr>
          <p:cNvPr id="228" name="Shape 228"/>
          <p:cNvGraphicFramePr/>
          <p:nvPr/>
        </p:nvGraphicFramePr>
        <p:xfrm>
          <a:off x="793825" y="2117100"/>
          <a:ext cx="3000000" cy="3000000"/>
        </p:xfrm>
        <a:graphic>
          <a:graphicData uri="http://schemas.openxmlformats.org/drawingml/2006/table">
            <a:tbl>
              <a:tblPr>
                <a:noFill/>
                <a:tableStyleId>{6BE467C6-CCDC-4D02-86C0-53B3C12509BF}</a:tableStyleId>
              </a:tblPr>
              <a:tblGrid>
                <a:gridCol w="1918750"/>
                <a:gridCol w="1918750"/>
                <a:gridCol w="1918750"/>
                <a:gridCol w="1918750"/>
              </a:tblGrid>
              <a:tr h="502700">
                <a:tc>
                  <a:txBody>
                    <a:bodyPr>
                      <a:noAutofit/>
                    </a:bodyPr>
                    <a:lstStyle/>
                    <a:p>
                      <a:pPr indent="0" lvl="0" marL="0" rtl="0" algn="r">
                        <a:spcBef>
                          <a:spcPts val="0"/>
                        </a:spcBef>
                        <a:buNone/>
                      </a:pPr>
                      <a:r>
                        <a:rPr lang="en"/>
                        <a:t>URL size</a:t>
                      </a:r>
                    </a:p>
                  </a:txBody>
                  <a:tcPr marT="91425" marB="91425" marR="91425" marL="91425"/>
                </a:tc>
                <a:tc>
                  <a:txBody>
                    <a:bodyPr>
                      <a:noAutofit/>
                    </a:bodyPr>
                    <a:lstStyle/>
                    <a:p>
                      <a:pPr indent="0" lvl="0" marL="0" rtl="0" algn="r">
                        <a:spcBef>
                          <a:spcPts val="0"/>
                        </a:spcBef>
                        <a:buNone/>
                      </a:pPr>
                      <a:r>
                        <a:rPr lang="en"/>
                        <a:t>Baseline(s)</a:t>
                      </a:r>
                    </a:p>
                  </a:txBody>
                  <a:tcPr marT="91425" marB="91425" marR="91425" marL="91425"/>
                </a:tc>
                <a:tc>
                  <a:txBody>
                    <a:bodyPr>
                      <a:noAutofit/>
                    </a:bodyPr>
                    <a:lstStyle/>
                    <a:p>
                      <a:pPr indent="0" lvl="0" marL="0" rtl="0" algn="r">
                        <a:spcBef>
                          <a:spcPts val="0"/>
                        </a:spcBef>
                        <a:buNone/>
                      </a:pPr>
                      <a:r>
                        <a:rPr lang="en"/>
                        <a:t>Parallel Stemming(s) </a:t>
                      </a:r>
                    </a:p>
                  </a:txBody>
                  <a:tcPr marT="91425" marB="91425" marR="91425" marL="91425"/>
                </a:tc>
                <a:tc>
                  <a:txBody>
                    <a:bodyPr>
                      <a:noAutofit/>
                    </a:bodyPr>
                    <a:lstStyle/>
                    <a:p>
                      <a:pPr indent="0" lvl="0" marL="0" rtl="0" algn="r">
                        <a:spcBef>
                          <a:spcPts val="0"/>
                        </a:spcBef>
                        <a:buNone/>
                      </a:pPr>
                      <a:r>
                        <a:rPr lang="en"/>
                        <a:t>Parallel Crawling(s)</a:t>
                      </a:r>
                    </a:p>
                  </a:txBody>
                  <a:tcPr marT="91425" marB="91425" marR="91425" marL="91425"/>
                </a:tc>
              </a:tr>
              <a:tr h="381000">
                <a:tc>
                  <a:txBody>
                    <a:bodyPr>
                      <a:noAutofit/>
                    </a:bodyPr>
                    <a:lstStyle/>
                    <a:p>
                      <a:pPr indent="0" lvl="0" marL="0" rtl="0" algn="r">
                        <a:spcBef>
                          <a:spcPts val="0"/>
                        </a:spcBef>
                        <a:buNone/>
                      </a:pPr>
                      <a:r>
                        <a:rPr lang="en"/>
                        <a:t>13</a:t>
                      </a:r>
                    </a:p>
                  </a:txBody>
                  <a:tcPr marT="91425" marB="91425" marR="91425" marL="91425"/>
                </a:tc>
                <a:tc>
                  <a:txBody>
                    <a:bodyPr>
                      <a:noAutofit/>
                    </a:bodyPr>
                    <a:lstStyle/>
                    <a:p>
                      <a:pPr indent="0" lvl="0" marL="0" rtl="0" algn="r">
                        <a:lnSpc>
                          <a:spcPct val="115000"/>
                        </a:lnSpc>
                        <a:spcBef>
                          <a:spcPts val="0"/>
                        </a:spcBef>
                        <a:buNone/>
                      </a:pPr>
                      <a:r>
                        <a:rPr lang="en"/>
                        <a:t>12.08366489</a:t>
                      </a:r>
                    </a:p>
                  </a:txBody>
                  <a:tcPr marT="91425" marB="91425" marR="91425" marL="91425"/>
                </a:tc>
                <a:tc>
                  <a:txBody>
                    <a:bodyPr>
                      <a:noAutofit/>
                    </a:bodyPr>
                    <a:lstStyle/>
                    <a:p>
                      <a:pPr indent="0" lvl="0" marL="0" rtl="0" algn="r">
                        <a:spcBef>
                          <a:spcPts val="0"/>
                        </a:spcBef>
                        <a:buNone/>
                      </a:pPr>
                      <a:r>
                        <a:rPr lang="en"/>
                        <a:t>16.3642930984</a:t>
                      </a:r>
                    </a:p>
                    <a:p>
                      <a:pPr indent="0" lvl="0" marL="0" rtl="0" algn="r">
                        <a:spcBef>
                          <a:spcPts val="0"/>
                        </a:spcBef>
                        <a:buNone/>
                      </a:pPr>
                      <a:r>
                        <a:rPr lang="en"/>
                        <a:t>21.1652750969</a:t>
                      </a:r>
                    </a:p>
                  </a:txBody>
                  <a:tcPr marT="91425" marB="91425" marR="91425" marL="91425"/>
                </a:tc>
                <a:tc>
                  <a:txBody>
                    <a:bodyPr>
                      <a:noAutofit/>
                    </a:bodyPr>
                    <a:lstStyle/>
                    <a:p>
                      <a:pPr indent="0" lvl="0" marL="0" rtl="0" algn="r">
                        <a:spcBef>
                          <a:spcPts val="0"/>
                        </a:spcBef>
                        <a:buNone/>
                      </a:pPr>
                      <a:r>
                        <a:rPr lang="en"/>
                        <a:t>15.4960489273 15.6808428764 20.149545908</a:t>
                      </a:r>
                    </a:p>
                  </a:txBody>
                  <a:tcPr marT="91425" marB="91425" marR="91425" marL="91425"/>
                </a:tc>
              </a:tr>
              <a:tr h="381000">
                <a:tc>
                  <a:txBody>
                    <a:bodyPr>
                      <a:noAutofit/>
                    </a:bodyPr>
                    <a:lstStyle/>
                    <a:p>
                      <a:pPr indent="0" lvl="0" marL="0" rtl="0" algn="r">
                        <a:spcBef>
                          <a:spcPts val="0"/>
                        </a:spcBef>
                        <a:buNone/>
                      </a:pPr>
                      <a:r>
                        <a:rPr lang="en"/>
                        <a:t>46</a:t>
                      </a:r>
                    </a:p>
                  </a:txBody>
                  <a:tcPr marT="91425" marB="91425" marR="91425" marL="91425"/>
                </a:tc>
                <a:tc>
                  <a:txBody>
                    <a:bodyPr>
                      <a:noAutofit/>
                    </a:bodyPr>
                    <a:lstStyle/>
                    <a:p>
                      <a:pPr indent="0" lvl="0" marL="0" rtl="0" algn="r">
                        <a:spcBef>
                          <a:spcPts val="0"/>
                        </a:spcBef>
                        <a:buNone/>
                      </a:pPr>
                      <a:r>
                        <a:rPr lang="en"/>
                        <a:t>-</a:t>
                      </a:r>
                    </a:p>
                  </a:txBody>
                  <a:tcPr marT="91425" marB="91425" marR="91425" marL="91425"/>
                </a:tc>
                <a:tc>
                  <a:txBody>
                    <a:bodyPr>
                      <a:noAutofit/>
                    </a:bodyPr>
                    <a:lstStyle/>
                    <a:p>
                      <a:pPr indent="0" lvl="0" marL="0" rtl="0" algn="r">
                        <a:spcBef>
                          <a:spcPts val="0"/>
                        </a:spcBef>
                        <a:buNone/>
                      </a:pPr>
                      <a:r>
                        <a:rPr lang="en"/>
                        <a:t>-</a:t>
                      </a:r>
                    </a:p>
                  </a:txBody>
                  <a:tcPr marT="91425" marB="91425" marR="91425" marL="91425"/>
                </a:tc>
                <a:tc>
                  <a:txBody>
                    <a:bodyPr>
                      <a:noAutofit/>
                    </a:bodyPr>
                    <a:lstStyle/>
                    <a:p>
                      <a:pPr indent="0" lvl="0" marL="0" rtl="0" algn="r">
                        <a:spcBef>
                          <a:spcPts val="0"/>
                        </a:spcBef>
                        <a:buNone/>
                      </a:pPr>
                      <a:r>
                        <a:rPr lang="en"/>
                        <a:t>39.8726541996</a:t>
                      </a:r>
                    </a:p>
                    <a:p>
                      <a:pPr indent="0" lvl="0" marL="0" rtl="0" algn="r">
                        <a:spcBef>
                          <a:spcPts val="0"/>
                        </a:spcBef>
                        <a:buNone/>
                      </a:pPr>
                      <a:r>
                        <a:rPr lang="en"/>
                        <a:t>26.4784898758</a:t>
                      </a:r>
                    </a:p>
                  </a:txBody>
                  <a:tcPr marT="91425" marB="91425" marR="91425" marL="91425"/>
                </a:tc>
              </a:tr>
              <a:tr h="381000">
                <a:tc>
                  <a:txBody>
                    <a:bodyPr>
                      <a:noAutofit/>
                    </a:bodyPr>
                    <a:lstStyle/>
                    <a:p>
                      <a:pPr indent="0" lvl="0" marL="0" rtl="0" algn="r">
                        <a:spcBef>
                          <a:spcPts val="0"/>
                        </a:spcBef>
                        <a:buNone/>
                      </a:pPr>
                      <a:r>
                        <a:rPr lang="en"/>
                        <a:t>1000</a:t>
                      </a:r>
                    </a:p>
                  </a:txBody>
                  <a:tcPr marT="91425" marB="91425" marR="91425" marL="91425"/>
                </a:tc>
                <a:tc>
                  <a:txBody>
                    <a:bodyPr>
                      <a:noAutofit/>
                    </a:bodyPr>
                    <a:lstStyle/>
                    <a:p>
                      <a:pPr indent="0" lvl="0" marL="0" rtl="0" algn="r">
                        <a:lnSpc>
                          <a:spcPct val="115000"/>
                        </a:lnSpc>
                        <a:spcBef>
                          <a:spcPts val="0"/>
                        </a:spcBef>
                        <a:buNone/>
                      </a:pPr>
                      <a:r>
                        <a:rPr lang="en"/>
                        <a:t>650.2592189</a:t>
                      </a:r>
                    </a:p>
                  </a:txBody>
                  <a:tcPr marT="91425" marB="91425" marR="91425" marL="91425"/>
                </a:tc>
                <a:tc>
                  <a:txBody>
                    <a:bodyPr>
                      <a:noAutofit/>
                    </a:bodyPr>
                    <a:lstStyle/>
                    <a:p>
                      <a:pPr indent="0" lvl="0" marL="0" rtl="0" algn="r">
                        <a:lnSpc>
                          <a:spcPct val="115000"/>
                        </a:lnSpc>
                        <a:spcBef>
                          <a:spcPts val="0"/>
                        </a:spcBef>
                        <a:buNone/>
                      </a:pPr>
                      <a:r>
                        <a:rPr lang="en"/>
                        <a:t>714.77546</a:t>
                      </a:r>
                    </a:p>
                  </a:txBody>
                  <a:tcPr marT="91425" marB="91425" marR="91425" marL="91425"/>
                </a:tc>
                <a:tc>
                  <a:txBody>
                    <a:bodyPr>
                      <a:noAutofit/>
                    </a:bodyPr>
                    <a:lstStyle/>
                    <a:p>
                      <a:pPr indent="0" lvl="0" marL="0" rtl="0" algn="r">
                        <a:spcBef>
                          <a:spcPts val="0"/>
                        </a:spcBef>
                        <a:buNone/>
                      </a:pPr>
                      <a:r>
                        <a:rPr lang="en"/>
                        <a:t>480.311785936</a:t>
                      </a:r>
                    </a:p>
                    <a:p>
                      <a:pPr indent="0" lvl="0" marL="0" rtl="0" algn="r">
                        <a:spcBef>
                          <a:spcPts val="0"/>
                        </a:spcBef>
                        <a:buNone/>
                      </a:pPr>
                      <a:r>
                        <a:rPr lang="en"/>
                        <a:t>497.93241787</a:t>
                      </a:r>
                    </a:p>
                  </a:txBody>
                  <a:tcPr marT="91425" marB="91425" marR="91425" marL="91425"/>
                </a:tc>
              </a:tr>
            </a:tbl>
          </a:graphicData>
        </a:graphic>
      </p:graphicFrame>
      <p:sp>
        <p:nvSpPr>
          <p:cNvPr id="229" name="Shape 229"/>
          <p:cNvSpPr txBox="1"/>
          <p:nvPr/>
        </p:nvSpPr>
        <p:spPr>
          <a:xfrm>
            <a:off x="365400" y="4635200"/>
            <a:ext cx="8067000" cy="463200"/>
          </a:xfrm>
          <a:prstGeom prst="rect">
            <a:avLst/>
          </a:prstGeom>
          <a:noFill/>
          <a:ln>
            <a:noFill/>
          </a:ln>
        </p:spPr>
        <p:txBody>
          <a:bodyPr anchorCtr="0" anchor="t" bIns="91425" lIns="91425" rIns="91425" wrap="square" tIns="91425">
            <a:noAutofit/>
          </a:bodyPr>
          <a:lstStyle/>
          <a:p>
            <a:pPr indent="0" lvl="0" marL="0" rtl="0">
              <a:spcBef>
                <a:spcPts val="0"/>
              </a:spcBef>
              <a:spcAft>
                <a:spcPts val="1600"/>
              </a:spcAft>
              <a:buNone/>
            </a:pPr>
            <a:r>
              <a:rPr lang="en" sz="1200">
                <a:solidFill>
                  <a:schemeClr val="dk2"/>
                </a:solidFill>
                <a:latin typeface="Source Code Pro"/>
                <a:ea typeface="Source Code Pro"/>
                <a:cs typeface="Source Code Pro"/>
                <a:sym typeface="Source Code Pro"/>
              </a:rPr>
              <a:t>Parallel Crawling did show speed up but was most likely bottled necked by network constraints</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sp>
        <p:nvSpPr>
          <p:cNvPr id="234" name="Shape 234"/>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rtl="0">
              <a:spcBef>
                <a:spcPts val="0"/>
              </a:spcBef>
              <a:buNone/>
            </a:pPr>
            <a:r>
              <a:rPr lang="en"/>
              <a:t>P</a:t>
            </a:r>
            <a:r>
              <a:rPr lang="en"/>
              <a:t>arallel Processing II - PySpark</a:t>
            </a:r>
          </a:p>
        </p:txBody>
      </p:sp>
      <p:sp>
        <p:nvSpPr>
          <p:cNvPr id="235" name="Shape 235"/>
          <p:cNvSpPr txBox="1"/>
          <p:nvPr>
            <p:ph idx="1" type="body"/>
          </p:nvPr>
        </p:nvSpPr>
        <p:spPr>
          <a:xfrm>
            <a:off x="311700" y="1468825"/>
            <a:ext cx="8520600" cy="3099900"/>
          </a:xfrm>
          <a:prstGeom prst="rect">
            <a:avLst/>
          </a:prstGeom>
        </p:spPr>
        <p:txBody>
          <a:bodyPr anchorCtr="0" anchor="t" bIns="91425" lIns="91425" rIns="91425" wrap="square" tIns="91425">
            <a:noAutofit/>
          </a:bodyPr>
          <a:lstStyle/>
          <a:p>
            <a:pPr indent="0" lvl="0" marL="0" rtl="0">
              <a:lnSpc>
                <a:spcPct val="100000"/>
              </a:lnSpc>
              <a:spcBef>
                <a:spcPts val="0"/>
              </a:spcBef>
              <a:buNone/>
            </a:pPr>
            <a:r>
              <a:rPr b="1" lang="en" sz="1200"/>
              <a:t>Crawling time</a:t>
            </a:r>
            <a:r>
              <a:rPr lang="en" sz="1200"/>
              <a:t> used</a:t>
            </a:r>
            <a:br>
              <a:rPr lang="en" sz="1200"/>
            </a:br>
            <a:r>
              <a:rPr lang="en" sz="1200"/>
              <a:t>Paralleled using PySpark, default number of nodes</a:t>
            </a:r>
            <a:br>
              <a:rPr lang="en" sz="1200"/>
            </a:br>
            <a:r>
              <a:rPr lang="en" sz="1200"/>
              <a:t>Unit: </a:t>
            </a:r>
            <a:r>
              <a:rPr b="1" lang="en" sz="1200"/>
              <a:t>seconds</a:t>
            </a:r>
          </a:p>
          <a:p>
            <a:pPr indent="0" lvl="0" marL="0" rtl="0">
              <a:spcBef>
                <a:spcPts val="0"/>
              </a:spcBef>
              <a:buNone/>
            </a:pPr>
            <a:r>
              <a:t/>
            </a:r>
            <a:endParaRPr/>
          </a:p>
          <a:p>
            <a:pPr indent="0" lvl="0" marL="0" rtl="0">
              <a:spcBef>
                <a:spcPts val="0"/>
              </a:spcBef>
              <a:buNone/>
            </a:pPr>
            <a:r>
              <a:t/>
            </a:r>
            <a:endParaRPr/>
          </a:p>
        </p:txBody>
      </p:sp>
      <p:graphicFrame>
        <p:nvGraphicFramePr>
          <p:cNvPr id="236" name="Shape 236"/>
          <p:cNvGraphicFramePr/>
          <p:nvPr/>
        </p:nvGraphicFramePr>
        <p:xfrm>
          <a:off x="2653250" y="2434950"/>
          <a:ext cx="3000000" cy="3000000"/>
        </p:xfrm>
        <a:graphic>
          <a:graphicData uri="http://schemas.openxmlformats.org/drawingml/2006/table">
            <a:tbl>
              <a:tblPr>
                <a:noFill/>
                <a:tableStyleId>{6BE467C6-CCDC-4D02-86C0-53B3C12509BF}</a:tableStyleId>
              </a:tblPr>
              <a:tblGrid>
                <a:gridCol w="1918750"/>
                <a:gridCol w="1918750"/>
              </a:tblGrid>
              <a:tr h="381000">
                <a:tc>
                  <a:txBody>
                    <a:bodyPr>
                      <a:noAutofit/>
                    </a:bodyPr>
                    <a:lstStyle/>
                    <a:p>
                      <a:pPr indent="0" lvl="0" marL="0" rtl="0" algn="r">
                        <a:spcBef>
                          <a:spcPts val="0"/>
                        </a:spcBef>
                        <a:buNone/>
                      </a:pPr>
                      <a:r>
                        <a:rPr lang="en"/>
                        <a:t>URL size</a:t>
                      </a:r>
                    </a:p>
                  </a:txBody>
                  <a:tcPr marT="91425" marB="91425" marR="91425" marL="91425"/>
                </a:tc>
                <a:tc>
                  <a:txBody>
                    <a:bodyPr>
                      <a:noAutofit/>
                    </a:bodyPr>
                    <a:lstStyle/>
                    <a:p>
                      <a:pPr indent="0" lvl="0" marL="0" rtl="0" algn="r">
                        <a:spcBef>
                          <a:spcPts val="0"/>
                        </a:spcBef>
                        <a:buNone/>
                      </a:pPr>
                      <a:r>
                        <a:rPr lang="en"/>
                        <a:t>Parallel Crawling(s)</a:t>
                      </a:r>
                    </a:p>
                  </a:txBody>
                  <a:tcPr marT="91425" marB="91425" marR="91425" marL="91425"/>
                </a:tc>
              </a:tr>
              <a:tr h="381000">
                <a:tc>
                  <a:txBody>
                    <a:bodyPr>
                      <a:noAutofit/>
                    </a:bodyPr>
                    <a:lstStyle/>
                    <a:p>
                      <a:pPr indent="0" lvl="0" marL="0" rtl="0" algn="r">
                        <a:spcBef>
                          <a:spcPts val="0"/>
                        </a:spcBef>
                        <a:buNone/>
                      </a:pPr>
                      <a:r>
                        <a:rPr lang="en"/>
                        <a:t>992</a:t>
                      </a:r>
                    </a:p>
                  </a:txBody>
                  <a:tcPr marT="91425" marB="91425" marR="91425" marL="91425"/>
                </a:tc>
                <a:tc>
                  <a:txBody>
                    <a:bodyPr>
                      <a:noAutofit/>
                    </a:bodyPr>
                    <a:lstStyle/>
                    <a:p>
                      <a:pPr indent="0" lvl="0" marL="0" rtl="0" algn="r">
                        <a:lnSpc>
                          <a:spcPct val="115000"/>
                        </a:lnSpc>
                        <a:spcBef>
                          <a:spcPts val="0"/>
                        </a:spcBef>
                        <a:buNone/>
                      </a:pPr>
                      <a:r>
                        <a:rPr lang="en"/>
                        <a:t>259.0064449</a:t>
                      </a:r>
                    </a:p>
                  </a:txBody>
                  <a:tcPr marT="91425" marB="91425" marR="91425" marL="91425"/>
                </a:tc>
              </a:tr>
              <a:tr h="381000">
                <a:tc>
                  <a:txBody>
                    <a:bodyPr>
                      <a:noAutofit/>
                    </a:bodyPr>
                    <a:lstStyle/>
                    <a:p>
                      <a:pPr indent="0" lvl="0" marL="0" rtl="0" algn="r">
                        <a:spcBef>
                          <a:spcPts val="0"/>
                        </a:spcBef>
                        <a:buNone/>
                      </a:pPr>
                      <a:r>
                        <a:rPr lang="en"/>
                        <a:t>1000</a:t>
                      </a:r>
                    </a:p>
                  </a:txBody>
                  <a:tcPr marT="91425" marB="91425" marR="91425" marL="91425"/>
                </a:tc>
                <a:tc>
                  <a:txBody>
                    <a:bodyPr>
                      <a:noAutofit/>
                    </a:bodyPr>
                    <a:lstStyle/>
                    <a:p>
                      <a:pPr indent="0" lvl="0" marL="0" rtl="0" algn="r">
                        <a:lnSpc>
                          <a:spcPct val="115000"/>
                        </a:lnSpc>
                        <a:spcBef>
                          <a:spcPts val="0"/>
                        </a:spcBef>
                        <a:buNone/>
                      </a:pPr>
                      <a:r>
                        <a:rPr lang="en"/>
                        <a:t>288.0420101</a:t>
                      </a:r>
                    </a:p>
                  </a:txBody>
                  <a:tcPr marT="91425" marB="91425" marR="91425" marL="91425"/>
                </a:tc>
              </a:tr>
              <a:tr h="381000">
                <a:tc>
                  <a:txBody>
                    <a:bodyPr>
                      <a:noAutofit/>
                    </a:bodyPr>
                    <a:lstStyle/>
                    <a:p>
                      <a:pPr indent="0" lvl="0" marL="0" rtl="0" algn="r">
                        <a:spcBef>
                          <a:spcPts val="0"/>
                        </a:spcBef>
                        <a:buNone/>
                      </a:pPr>
                      <a:r>
                        <a:rPr lang="en"/>
                        <a:t>2399</a:t>
                      </a:r>
                    </a:p>
                  </a:txBody>
                  <a:tcPr marT="91425" marB="91425" marR="91425" marL="91425"/>
                </a:tc>
                <a:tc>
                  <a:txBody>
                    <a:bodyPr>
                      <a:noAutofit/>
                    </a:bodyPr>
                    <a:lstStyle/>
                    <a:p>
                      <a:pPr indent="0" lvl="0" marL="0" rtl="0" algn="r">
                        <a:lnSpc>
                          <a:spcPct val="115000"/>
                        </a:lnSpc>
                        <a:spcBef>
                          <a:spcPts val="0"/>
                        </a:spcBef>
                        <a:buNone/>
                      </a:pPr>
                      <a:r>
                        <a:rPr lang="en"/>
                        <a:t>2097.015636</a:t>
                      </a:r>
                    </a:p>
                  </a:txBody>
                  <a:tcPr marT="91425" marB="91425" marR="91425" marL="91425"/>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Shape 241"/>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a:spcBef>
                <a:spcPts val="0"/>
              </a:spcBef>
              <a:buNone/>
            </a:pPr>
            <a:r>
              <a:rPr lang="en"/>
              <a:t>Parallel Processing III - Processes and Pipes</a:t>
            </a:r>
          </a:p>
        </p:txBody>
      </p:sp>
      <p:sp>
        <p:nvSpPr>
          <p:cNvPr id="242" name="Shape 242"/>
          <p:cNvSpPr txBox="1"/>
          <p:nvPr>
            <p:ph idx="1" type="body"/>
          </p:nvPr>
        </p:nvSpPr>
        <p:spPr>
          <a:xfrm>
            <a:off x="311700" y="1468825"/>
            <a:ext cx="8520600" cy="3099900"/>
          </a:xfrm>
          <a:prstGeom prst="rect">
            <a:avLst/>
          </a:prstGeom>
        </p:spPr>
        <p:txBody>
          <a:bodyPr anchorCtr="0" anchor="t" bIns="91425" lIns="91425" rIns="91425" wrap="square" tIns="91425">
            <a:noAutofit/>
          </a:bodyPr>
          <a:lstStyle/>
          <a:p>
            <a:pPr indent="0" lvl="0" marL="0" rtl="0">
              <a:lnSpc>
                <a:spcPct val="100000"/>
              </a:lnSpc>
              <a:spcBef>
                <a:spcPts val="0"/>
              </a:spcBef>
              <a:buNone/>
            </a:pPr>
            <a:r>
              <a:rPr b="1" lang="en" sz="1200"/>
              <a:t>WARC Processing time</a:t>
            </a:r>
            <a:r>
              <a:rPr lang="en" sz="1200"/>
              <a:t> used, </a:t>
            </a:r>
            <a:r>
              <a:rPr b="1" lang="en" sz="1200"/>
              <a:t>populating all fields</a:t>
            </a:r>
            <a:br>
              <a:rPr lang="en" sz="1200"/>
            </a:br>
            <a:r>
              <a:rPr lang="en" sz="1200"/>
              <a:t>Parallelized using Python multiprocessing module to create additional processes and pipes for communication</a:t>
            </a:r>
            <a:br>
              <a:rPr lang="en" sz="1200"/>
            </a:br>
            <a:r>
              <a:rPr lang="en" sz="1200"/>
              <a:t>Unit: </a:t>
            </a:r>
            <a:r>
              <a:rPr b="1" lang="en" sz="1200"/>
              <a:t>minutes</a:t>
            </a:r>
          </a:p>
          <a:p>
            <a:pPr indent="0" lvl="0" marL="0">
              <a:spcBef>
                <a:spcPts val="0"/>
              </a:spcBef>
              <a:buNone/>
            </a:pPr>
            <a:r>
              <a:t/>
            </a:r>
            <a:endParaRPr/>
          </a:p>
        </p:txBody>
      </p:sp>
      <p:graphicFrame>
        <p:nvGraphicFramePr>
          <p:cNvPr id="243" name="Shape 243"/>
          <p:cNvGraphicFramePr/>
          <p:nvPr/>
        </p:nvGraphicFramePr>
        <p:xfrm>
          <a:off x="311700" y="2533000"/>
          <a:ext cx="3000000" cy="3000000"/>
        </p:xfrm>
        <a:graphic>
          <a:graphicData uri="http://schemas.openxmlformats.org/drawingml/2006/table">
            <a:tbl>
              <a:tblPr>
                <a:noFill/>
                <a:tableStyleId>{6BE467C6-CCDC-4D02-86C0-53B3C12509BF}</a:tableStyleId>
              </a:tblPr>
              <a:tblGrid>
                <a:gridCol w="2618525"/>
                <a:gridCol w="1599350"/>
                <a:gridCol w="2094650"/>
                <a:gridCol w="2208075"/>
              </a:tblGrid>
              <a:tr h="381000">
                <a:tc>
                  <a:txBody>
                    <a:bodyPr>
                      <a:noAutofit/>
                    </a:bodyPr>
                    <a:lstStyle/>
                    <a:p>
                      <a:pPr indent="0" lvl="0" marL="0" rtl="0">
                        <a:spcBef>
                          <a:spcPts val="0"/>
                        </a:spcBef>
                        <a:buNone/>
                      </a:pPr>
                      <a:r>
                        <a:rPr lang="en"/>
                        <a:t>WARC File/Number of Records</a:t>
                      </a:r>
                    </a:p>
                  </a:txBody>
                  <a:tcPr marT="91425" marB="91425" marR="91425" marL="91425">
                    <a:lnL cap="flat" cmpd="sng" w="9525">
                      <a:solidFill>
                        <a:srgbClr val="9E9E9E"/>
                      </a:solidFill>
                      <a:prstDash val="solid"/>
                      <a:round/>
                      <a:headEnd len="med" w="med" type="none"/>
                      <a:tailEnd len="med" w="med" type="none"/>
                    </a:lnL>
                    <a:lnR cap="flat" cmpd="sng" w="9525">
                      <a:solidFill>
                        <a:srgbClr val="9E9E9E"/>
                      </a:solidFill>
                      <a:prstDash val="solid"/>
                      <a:round/>
                      <a:headEnd len="med" w="med" type="none"/>
                      <a:tailEnd len="med" w="med" type="none"/>
                    </a:lnR>
                    <a:lnT cap="flat" cmpd="sng" w="9525">
                      <a:solidFill>
                        <a:srgbClr val="9E9E9E"/>
                      </a:solidFill>
                      <a:prstDash val="solid"/>
                      <a:round/>
                      <a:headEnd len="med" w="med" type="none"/>
                      <a:tailEnd len="med" w="med" type="none"/>
                    </a:lnT>
                    <a:lnB cap="flat" cmpd="sng" w="9525">
                      <a:solidFill>
                        <a:srgbClr val="9E9E9E"/>
                      </a:solidFill>
                      <a:prstDash val="solid"/>
                      <a:round/>
                      <a:headEnd len="med" w="med" type="none"/>
                      <a:tailEnd len="med" w="med" type="none"/>
                    </a:lnB>
                  </a:tcPr>
                </a:tc>
                <a:tc>
                  <a:txBody>
                    <a:bodyPr>
                      <a:noAutofit/>
                    </a:bodyPr>
                    <a:lstStyle/>
                    <a:p>
                      <a:pPr indent="0" lvl="0" marL="0" rtl="0">
                        <a:spcBef>
                          <a:spcPts val="0"/>
                        </a:spcBef>
                        <a:buNone/>
                      </a:pPr>
                      <a:r>
                        <a:rPr lang="en"/>
                        <a:t>No Parallelization on Local Machine</a:t>
                      </a:r>
                    </a:p>
                  </a:txBody>
                  <a:tcPr marT="91425" marB="91425" marR="91425" marL="91425">
                    <a:lnL cap="flat" cmpd="sng" w="9525">
                      <a:solidFill>
                        <a:srgbClr val="9E9E9E"/>
                      </a:solidFill>
                      <a:prstDash val="solid"/>
                      <a:round/>
                      <a:headEnd len="med" w="med" type="none"/>
                      <a:tailEnd len="med" w="med" type="none"/>
                    </a:lnL>
                  </a:tcPr>
                </a:tc>
                <a:tc>
                  <a:txBody>
                    <a:bodyPr>
                      <a:noAutofit/>
                    </a:bodyPr>
                    <a:lstStyle/>
                    <a:p>
                      <a:pPr indent="0" lvl="0" marL="0" rtl="0">
                        <a:spcBef>
                          <a:spcPts val="0"/>
                        </a:spcBef>
                        <a:buNone/>
                      </a:pPr>
                      <a:r>
                        <a:rPr lang="en"/>
                        <a:t>Parallelized on Local Machine</a:t>
                      </a:r>
                    </a:p>
                  </a:txBody>
                  <a:tcPr marT="91425" marB="91425" marR="91425" marL="91425"/>
                </a:tc>
                <a:tc>
                  <a:txBody>
                    <a:bodyPr>
                      <a:noAutofit/>
                    </a:bodyPr>
                    <a:lstStyle/>
                    <a:p>
                      <a:pPr indent="0" lvl="0" marL="0" rtl="0">
                        <a:spcBef>
                          <a:spcPts val="0"/>
                        </a:spcBef>
                        <a:buNone/>
                      </a:pPr>
                      <a:r>
                        <a:rPr lang="en"/>
                        <a:t>Parallelized on Cluster</a:t>
                      </a:r>
                    </a:p>
                  </a:txBody>
                  <a:tcPr marT="91425" marB="91425" marR="91425" marL="91425"/>
                </a:tc>
              </a:tr>
              <a:tr h="396200">
                <a:tc>
                  <a:txBody>
                    <a:bodyPr>
                      <a:noAutofit/>
                    </a:bodyPr>
                    <a:lstStyle/>
                    <a:p>
                      <a:pPr indent="0" lvl="0" marL="0" rtl="0">
                        <a:spcBef>
                          <a:spcPts val="0"/>
                        </a:spcBef>
                        <a:buNone/>
                      </a:pPr>
                      <a:r>
                        <a:rPr lang="en"/>
                        <a:t>Dunbar High Shooting / 259</a:t>
                      </a:r>
                    </a:p>
                  </a:txBody>
                  <a:tcPr marT="91425" marB="91425" marR="91425" marL="91425">
                    <a:lnL cap="flat" cmpd="sng" w="9525">
                      <a:solidFill>
                        <a:srgbClr val="9E9E9E"/>
                      </a:solidFill>
                      <a:prstDash val="solid"/>
                      <a:round/>
                      <a:headEnd len="med" w="med" type="none"/>
                      <a:tailEnd len="med" w="med" type="none"/>
                    </a:lnL>
                    <a:lnR cap="flat" cmpd="sng" w="9525">
                      <a:solidFill>
                        <a:srgbClr val="9E9E9E"/>
                      </a:solidFill>
                      <a:prstDash val="solid"/>
                      <a:round/>
                      <a:headEnd len="med" w="med" type="none"/>
                      <a:tailEnd len="med" w="med" type="none"/>
                    </a:lnR>
                    <a:lnT cap="flat" cmpd="sng" w="9525">
                      <a:solidFill>
                        <a:srgbClr val="9E9E9E"/>
                      </a:solidFill>
                      <a:prstDash val="solid"/>
                      <a:round/>
                      <a:headEnd len="med" w="med" type="none"/>
                      <a:tailEnd len="med" w="med" type="none"/>
                    </a:lnT>
                    <a:lnB cap="flat" cmpd="sng" w="9525">
                      <a:solidFill>
                        <a:srgbClr val="9E9E9E"/>
                      </a:solidFill>
                      <a:prstDash val="solid"/>
                      <a:round/>
                      <a:headEnd len="med" w="med" type="none"/>
                      <a:tailEnd len="med" w="med" type="none"/>
                    </a:lnB>
                  </a:tcPr>
                </a:tc>
                <a:tc>
                  <a:txBody>
                    <a:bodyPr>
                      <a:noAutofit/>
                    </a:bodyPr>
                    <a:lstStyle/>
                    <a:p>
                      <a:pPr indent="0" lvl="0" marL="0">
                        <a:spcBef>
                          <a:spcPts val="0"/>
                        </a:spcBef>
                        <a:buNone/>
                      </a:pPr>
                      <a:r>
                        <a:rPr lang="en"/>
                        <a:t>11.83 minutes</a:t>
                      </a:r>
                    </a:p>
                  </a:txBody>
                  <a:tcPr marT="91425" marB="91425" marR="91425" marL="91425">
                    <a:lnL cap="flat" cmpd="sng" w="9525">
                      <a:solidFill>
                        <a:srgbClr val="9E9E9E"/>
                      </a:solidFill>
                      <a:prstDash val="solid"/>
                      <a:round/>
                      <a:headEnd len="med" w="med" type="none"/>
                      <a:tailEnd len="med" w="med" type="none"/>
                    </a:lnL>
                  </a:tcPr>
                </a:tc>
                <a:tc>
                  <a:txBody>
                    <a:bodyPr>
                      <a:noAutofit/>
                    </a:bodyPr>
                    <a:lstStyle/>
                    <a:p>
                      <a:pPr indent="0" lvl="0" marL="0">
                        <a:spcBef>
                          <a:spcPts val="0"/>
                        </a:spcBef>
                        <a:buNone/>
                      </a:pPr>
                      <a:r>
                        <a:rPr lang="en"/>
                        <a:t>10.74 minutes</a:t>
                      </a:r>
                    </a:p>
                  </a:txBody>
                  <a:tcPr marT="91425" marB="91425" marR="91425" marL="91425"/>
                </a:tc>
                <a:tc>
                  <a:txBody>
                    <a:bodyPr>
                      <a:noAutofit/>
                    </a:bodyPr>
                    <a:lstStyle/>
                    <a:p>
                      <a:pPr indent="0" lvl="0" marL="0">
                        <a:spcBef>
                          <a:spcPts val="0"/>
                        </a:spcBef>
                        <a:buNone/>
                      </a:pPr>
                      <a:r>
                        <a:rPr lang="en"/>
                        <a:t>6.68 minutes</a:t>
                      </a:r>
                    </a:p>
                  </a:txBody>
                  <a:tcPr marT="91425" marB="91425" marR="91425" marL="91425"/>
                </a:tc>
              </a:tr>
              <a:tr h="396200">
                <a:tc>
                  <a:txBody>
                    <a:bodyPr>
                      <a:noAutofit/>
                    </a:bodyPr>
                    <a:lstStyle/>
                    <a:p>
                      <a:pPr indent="0" lvl="0" marL="0" rtl="0">
                        <a:spcBef>
                          <a:spcPts val="0"/>
                        </a:spcBef>
                        <a:buNone/>
                      </a:pPr>
                      <a:r>
                        <a:rPr lang="en"/>
                        <a:t>Reynolds High Shooting / 522</a:t>
                      </a:r>
                    </a:p>
                  </a:txBody>
                  <a:tcPr marT="91425" marB="91425" marR="91425" marL="91425">
                    <a:lnL cap="flat" cmpd="sng" w="9525">
                      <a:solidFill>
                        <a:srgbClr val="9E9E9E"/>
                      </a:solidFill>
                      <a:prstDash val="solid"/>
                      <a:round/>
                      <a:headEnd len="med" w="med" type="none"/>
                      <a:tailEnd len="med" w="med" type="none"/>
                    </a:lnL>
                    <a:lnR cap="flat" cmpd="sng" w="9525">
                      <a:solidFill>
                        <a:srgbClr val="9E9E9E"/>
                      </a:solidFill>
                      <a:prstDash val="solid"/>
                      <a:round/>
                      <a:headEnd len="med" w="med" type="none"/>
                      <a:tailEnd len="med" w="med" type="none"/>
                    </a:lnR>
                    <a:lnT cap="flat" cmpd="sng" w="9525">
                      <a:solidFill>
                        <a:srgbClr val="9E9E9E"/>
                      </a:solidFill>
                      <a:prstDash val="solid"/>
                      <a:round/>
                      <a:headEnd len="med" w="med" type="none"/>
                      <a:tailEnd len="med" w="med" type="none"/>
                    </a:lnT>
                    <a:lnB cap="flat" cmpd="sng" w="9525">
                      <a:solidFill>
                        <a:srgbClr val="9E9E9E"/>
                      </a:solidFill>
                      <a:prstDash val="solid"/>
                      <a:round/>
                      <a:headEnd len="med" w="med" type="none"/>
                      <a:tailEnd len="med" w="med" type="none"/>
                    </a:lnB>
                  </a:tcPr>
                </a:tc>
                <a:tc>
                  <a:txBody>
                    <a:bodyPr>
                      <a:noAutofit/>
                    </a:bodyPr>
                    <a:lstStyle/>
                    <a:p>
                      <a:pPr indent="0" lvl="0" marL="0">
                        <a:spcBef>
                          <a:spcPts val="0"/>
                        </a:spcBef>
                        <a:buNone/>
                      </a:pPr>
                      <a:r>
                        <a:rPr lang="en"/>
                        <a:t>23.09 minutes</a:t>
                      </a:r>
                    </a:p>
                  </a:txBody>
                  <a:tcPr marT="91425" marB="91425" marR="91425" marL="91425">
                    <a:lnL cap="flat" cmpd="sng" w="9525">
                      <a:solidFill>
                        <a:srgbClr val="9E9E9E"/>
                      </a:solidFill>
                      <a:prstDash val="solid"/>
                      <a:round/>
                      <a:headEnd len="med" w="med" type="none"/>
                      <a:tailEnd len="med" w="med" type="none"/>
                    </a:lnL>
                  </a:tcPr>
                </a:tc>
                <a:tc>
                  <a:txBody>
                    <a:bodyPr>
                      <a:noAutofit/>
                    </a:bodyPr>
                    <a:lstStyle/>
                    <a:p>
                      <a:pPr indent="0" lvl="0" marL="0">
                        <a:spcBef>
                          <a:spcPts val="0"/>
                        </a:spcBef>
                        <a:buNone/>
                      </a:pPr>
                      <a:r>
                        <a:rPr lang="en"/>
                        <a:t>21.91 minutes</a:t>
                      </a:r>
                    </a:p>
                  </a:txBody>
                  <a:tcPr marT="91425" marB="91425" marR="91425" marL="91425"/>
                </a:tc>
                <a:tc>
                  <a:txBody>
                    <a:bodyPr>
                      <a:noAutofit/>
                    </a:bodyPr>
                    <a:lstStyle/>
                    <a:p>
                      <a:pPr indent="0" lvl="0" marL="0">
                        <a:spcBef>
                          <a:spcPts val="0"/>
                        </a:spcBef>
                        <a:buNone/>
                      </a:pPr>
                      <a:r>
                        <a:rPr lang="en"/>
                        <a:t>13.75 minutes</a:t>
                      </a:r>
                    </a:p>
                  </a:txBody>
                  <a:tcPr marT="91425" marB="91425" marR="91425" marL="91425"/>
                </a:tc>
              </a:tr>
              <a:tr h="396200">
                <a:tc>
                  <a:txBody>
                    <a:bodyPr>
                      <a:noAutofit/>
                    </a:bodyPr>
                    <a:lstStyle/>
                    <a:p>
                      <a:pPr indent="0" lvl="0" marL="0" rtl="0">
                        <a:spcBef>
                          <a:spcPts val="0"/>
                        </a:spcBef>
                        <a:buNone/>
                      </a:pPr>
                      <a:r>
                        <a:rPr lang="en"/>
                        <a:t>VT Shooting / 1941</a:t>
                      </a:r>
                    </a:p>
                  </a:txBody>
                  <a:tcPr marT="91425" marB="91425" marR="91425" marL="91425">
                    <a:lnL cap="flat" cmpd="sng" w="9525">
                      <a:solidFill>
                        <a:srgbClr val="9E9E9E"/>
                      </a:solidFill>
                      <a:prstDash val="solid"/>
                      <a:round/>
                      <a:headEnd len="med" w="med" type="none"/>
                      <a:tailEnd len="med" w="med" type="none"/>
                    </a:lnL>
                    <a:lnR cap="flat" cmpd="sng" w="9525">
                      <a:solidFill>
                        <a:srgbClr val="9E9E9E"/>
                      </a:solidFill>
                      <a:prstDash val="solid"/>
                      <a:round/>
                      <a:headEnd len="med" w="med" type="none"/>
                      <a:tailEnd len="med" w="med" type="none"/>
                    </a:lnR>
                    <a:lnT cap="flat" cmpd="sng" w="9525">
                      <a:solidFill>
                        <a:srgbClr val="9E9E9E"/>
                      </a:solidFill>
                      <a:prstDash val="solid"/>
                      <a:round/>
                      <a:headEnd len="med" w="med" type="none"/>
                      <a:tailEnd len="med" w="med" type="none"/>
                    </a:lnT>
                    <a:lnB cap="flat" cmpd="sng" w="9525">
                      <a:solidFill>
                        <a:srgbClr val="9E9E9E"/>
                      </a:solidFill>
                      <a:prstDash val="solid"/>
                      <a:round/>
                      <a:headEnd len="med" w="med" type="none"/>
                      <a:tailEnd len="med" w="med" type="none"/>
                    </a:lnB>
                  </a:tcPr>
                </a:tc>
                <a:tc>
                  <a:txBody>
                    <a:bodyPr>
                      <a:noAutofit/>
                    </a:bodyPr>
                    <a:lstStyle/>
                    <a:p>
                      <a:pPr indent="0" lvl="0" marL="0">
                        <a:spcBef>
                          <a:spcPts val="0"/>
                        </a:spcBef>
                        <a:buNone/>
                      </a:pPr>
                      <a:r>
                        <a:rPr lang="en"/>
                        <a:t>n/a</a:t>
                      </a:r>
                    </a:p>
                  </a:txBody>
                  <a:tcPr marT="91425" marB="91425" marR="91425" marL="91425">
                    <a:lnL cap="flat" cmpd="sng" w="9525">
                      <a:solidFill>
                        <a:srgbClr val="9E9E9E"/>
                      </a:solidFill>
                      <a:prstDash val="solid"/>
                      <a:round/>
                      <a:headEnd len="med" w="med" type="none"/>
                      <a:tailEnd len="med" w="med" type="none"/>
                    </a:lnL>
                  </a:tcPr>
                </a:tc>
                <a:tc>
                  <a:txBody>
                    <a:bodyPr>
                      <a:noAutofit/>
                    </a:bodyPr>
                    <a:lstStyle/>
                    <a:p>
                      <a:pPr indent="0" lvl="0" marL="0">
                        <a:spcBef>
                          <a:spcPts val="0"/>
                        </a:spcBef>
                        <a:buNone/>
                      </a:pPr>
                      <a:r>
                        <a:rPr lang="en"/>
                        <a:t>78.81 minutes </a:t>
                      </a:r>
                    </a:p>
                  </a:txBody>
                  <a:tcPr marT="91425" marB="91425" marR="91425" marL="91425"/>
                </a:tc>
                <a:tc>
                  <a:txBody>
                    <a:bodyPr>
                      <a:noAutofit/>
                    </a:bodyPr>
                    <a:lstStyle/>
                    <a:p>
                      <a:pPr indent="0" lvl="0" marL="0">
                        <a:spcBef>
                          <a:spcPts val="0"/>
                        </a:spcBef>
                        <a:buNone/>
                      </a:pPr>
                      <a:r>
                        <a:rPr lang="en"/>
                        <a:t>52.14 minutes</a:t>
                      </a:r>
                    </a:p>
                  </a:txBody>
                  <a:tcPr marT="91425" marB="91425" marR="91425" marL="91425"/>
                </a:tc>
              </a:tr>
            </a:tbl>
          </a:graphicData>
        </a:graphic>
      </p:graphicFrame>
      <p:sp>
        <p:nvSpPr>
          <p:cNvPr id="244" name="Shape 244"/>
          <p:cNvSpPr txBox="1"/>
          <p:nvPr/>
        </p:nvSpPr>
        <p:spPr>
          <a:xfrm>
            <a:off x="538500" y="4490425"/>
            <a:ext cx="8067000" cy="463200"/>
          </a:xfrm>
          <a:prstGeom prst="rect">
            <a:avLst/>
          </a:prstGeom>
          <a:noFill/>
          <a:ln>
            <a:noFill/>
          </a:ln>
        </p:spPr>
        <p:txBody>
          <a:bodyPr anchorCtr="0" anchor="t" bIns="91425" lIns="91425" rIns="91425" wrap="square" tIns="91425">
            <a:noAutofit/>
          </a:bodyPr>
          <a:lstStyle/>
          <a:p>
            <a:pPr indent="0" lvl="0" marL="0" rtl="0">
              <a:spcBef>
                <a:spcPts val="0"/>
              </a:spcBef>
              <a:spcAft>
                <a:spcPts val="1600"/>
              </a:spcAft>
              <a:buNone/>
            </a:pPr>
            <a:r>
              <a:rPr lang="en" sz="1200">
                <a:solidFill>
                  <a:schemeClr val="dk2"/>
                </a:solidFill>
                <a:latin typeface="Source Code Pro"/>
                <a:ea typeface="Source Code Pro"/>
                <a:cs typeface="Source Code Pro"/>
                <a:sym typeface="Source Code Pro"/>
              </a:rPr>
              <a:t>Parallel Crawling did show speed up but was most likely bottled necked by network constraints</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Shape 249"/>
          <p:cNvSpPr txBox="1"/>
          <p:nvPr>
            <p:ph type="title"/>
          </p:nvPr>
        </p:nvSpPr>
        <p:spPr>
          <a:xfrm>
            <a:off x="265500" y="1078750"/>
            <a:ext cx="4045200" cy="1789200"/>
          </a:xfrm>
          <a:prstGeom prst="rect">
            <a:avLst/>
          </a:prstGeom>
        </p:spPr>
        <p:txBody>
          <a:bodyPr anchorCtr="0" anchor="b" bIns="91425" lIns="91425" rIns="91425" wrap="square" tIns="91425">
            <a:noAutofit/>
          </a:bodyPr>
          <a:lstStyle/>
          <a:p>
            <a:pPr indent="0" lvl="0" marL="0" rtl="0">
              <a:spcBef>
                <a:spcPts val="0"/>
              </a:spcBef>
              <a:buNone/>
            </a:pPr>
            <a:r>
              <a:rPr lang="en"/>
              <a:t>Future Work</a:t>
            </a:r>
          </a:p>
        </p:txBody>
      </p:sp>
      <p:sp>
        <p:nvSpPr>
          <p:cNvPr id="250" name="Shape 250"/>
          <p:cNvSpPr txBox="1"/>
          <p:nvPr>
            <p:ph idx="1" type="subTitle"/>
          </p:nvPr>
        </p:nvSpPr>
        <p:spPr>
          <a:xfrm>
            <a:off x="265500" y="2921401"/>
            <a:ext cx="4045200" cy="1345500"/>
          </a:xfrm>
          <a:prstGeom prst="rect">
            <a:avLst/>
          </a:prstGeom>
        </p:spPr>
        <p:txBody>
          <a:bodyPr anchorCtr="0" anchor="t" bIns="91425" lIns="91425" rIns="91425" wrap="square" tIns="91425">
            <a:noAutofit/>
          </a:bodyPr>
          <a:lstStyle/>
          <a:p>
            <a:pPr indent="0" lvl="0" marL="0" rtl="0">
              <a:spcBef>
                <a:spcPts val="0"/>
              </a:spcBef>
              <a:buNone/>
            </a:pPr>
            <a:r>
              <a:t/>
            </a:r>
            <a:endParaRPr/>
          </a:p>
        </p:txBody>
      </p:sp>
      <p:sp>
        <p:nvSpPr>
          <p:cNvPr id="251" name="Shape 251"/>
          <p:cNvSpPr txBox="1"/>
          <p:nvPr>
            <p:ph idx="2" type="body"/>
          </p:nvPr>
        </p:nvSpPr>
        <p:spPr>
          <a:xfrm>
            <a:off x="4939500" y="724200"/>
            <a:ext cx="3837000" cy="3695100"/>
          </a:xfrm>
          <a:prstGeom prst="rect">
            <a:avLst/>
          </a:prstGeom>
        </p:spPr>
        <p:txBody>
          <a:bodyPr anchorCtr="0" anchor="ctr" bIns="91425" lIns="91425" rIns="91425" wrap="square" tIns="91425">
            <a:noAutofit/>
          </a:bodyPr>
          <a:lstStyle/>
          <a:p>
            <a:pPr indent="-342900" lvl="0" marL="457200" rtl="0">
              <a:spcBef>
                <a:spcPts val="0"/>
              </a:spcBef>
              <a:spcAft>
                <a:spcPts val="0"/>
              </a:spcAft>
              <a:buSzPts val="1800"/>
              <a:buChar char="●"/>
            </a:pPr>
            <a:r>
              <a:rPr lang="en"/>
              <a:t>Build up a single pipeline for all sources of inputs (WARC, EFC, tweets)</a:t>
            </a:r>
          </a:p>
          <a:p>
            <a:pPr indent="-342900" lvl="0" marL="457200" rtl="0">
              <a:spcBef>
                <a:spcPts val="0"/>
              </a:spcBef>
              <a:spcAft>
                <a:spcPts val="0"/>
              </a:spcAft>
              <a:buSzPts val="1800"/>
              <a:buChar char="●"/>
            </a:pPr>
            <a:r>
              <a:rPr lang="en"/>
              <a:t>Parallelized EFC (feasible using PySpark + URL queues)</a:t>
            </a:r>
          </a:p>
          <a:p>
            <a:pPr indent="-342900" lvl="0" marL="457200" rtl="0">
              <a:spcBef>
                <a:spcPts val="0"/>
              </a:spcBef>
              <a:spcAft>
                <a:spcPts val="0"/>
              </a:spcAft>
              <a:buSzPts val="1800"/>
              <a:buChar char="●"/>
            </a:pPr>
            <a:r>
              <a:rPr lang="en"/>
              <a:t>Speed up cleaning</a:t>
            </a:r>
          </a:p>
          <a:p>
            <a:pPr indent="-342900" lvl="0" marL="457200" rtl="0">
              <a:spcBef>
                <a:spcPts val="0"/>
              </a:spcBef>
              <a:buSzPts val="1800"/>
              <a:buChar char="●"/>
            </a:pPr>
            <a:r>
              <a:rPr lang="en"/>
              <a:t>Phrases in NER (now separated words) </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 name="Shape 255"/>
        <p:cNvGrpSpPr/>
        <p:nvPr/>
      </p:nvGrpSpPr>
      <p:grpSpPr>
        <a:xfrm>
          <a:off x="0" y="0"/>
          <a:ext cx="0" cy="0"/>
          <a:chOff x="0" y="0"/>
          <a:chExt cx="0" cy="0"/>
        </a:xfrm>
      </p:grpSpPr>
      <p:sp>
        <p:nvSpPr>
          <p:cNvPr id="256" name="Shape 256"/>
          <p:cNvSpPr txBox="1"/>
          <p:nvPr>
            <p:ph type="title"/>
          </p:nvPr>
        </p:nvSpPr>
        <p:spPr>
          <a:xfrm>
            <a:off x="116225" y="1078750"/>
            <a:ext cx="4339500" cy="1789200"/>
          </a:xfrm>
          <a:prstGeom prst="rect">
            <a:avLst/>
          </a:prstGeom>
        </p:spPr>
        <p:txBody>
          <a:bodyPr anchorCtr="0" anchor="b" bIns="91425" lIns="91425" rIns="91425" wrap="square" tIns="91425">
            <a:noAutofit/>
          </a:bodyPr>
          <a:lstStyle/>
          <a:p>
            <a:pPr indent="0" lvl="0" marL="0">
              <a:spcBef>
                <a:spcPts val="0"/>
              </a:spcBef>
              <a:buNone/>
            </a:pPr>
            <a:r>
              <a:rPr lang="en"/>
              <a:t>Acknowledgements</a:t>
            </a:r>
          </a:p>
        </p:txBody>
      </p:sp>
      <p:sp>
        <p:nvSpPr>
          <p:cNvPr id="257" name="Shape 257"/>
          <p:cNvSpPr txBox="1"/>
          <p:nvPr>
            <p:ph idx="1" type="subTitle"/>
          </p:nvPr>
        </p:nvSpPr>
        <p:spPr>
          <a:xfrm>
            <a:off x="265500" y="2921401"/>
            <a:ext cx="4045200" cy="1345500"/>
          </a:xfrm>
          <a:prstGeom prst="rect">
            <a:avLst/>
          </a:prstGeom>
        </p:spPr>
        <p:txBody>
          <a:bodyPr anchorCtr="0" anchor="t" bIns="91425" lIns="91425" rIns="91425" wrap="square" tIns="91425">
            <a:noAutofit/>
          </a:bodyPr>
          <a:lstStyle/>
          <a:p>
            <a:pPr indent="0" lvl="0" marL="0">
              <a:spcBef>
                <a:spcPts val="0"/>
              </a:spcBef>
              <a:buNone/>
            </a:pPr>
            <a:r>
              <a:t/>
            </a:r>
            <a:endParaRPr/>
          </a:p>
        </p:txBody>
      </p:sp>
      <p:sp>
        <p:nvSpPr>
          <p:cNvPr id="258" name="Shape 258"/>
          <p:cNvSpPr txBox="1"/>
          <p:nvPr>
            <p:ph idx="2" type="body"/>
          </p:nvPr>
        </p:nvSpPr>
        <p:spPr>
          <a:xfrm>
            <a:off x="4939500" y="724200"/>
            <a:ext cx="3837000" cy="3695100"/>
          </a:xfrm>
          <a:prstGeom prst="rect">
            <a:avLst/>
          </a:prstGeom>
        </p:spPr>
        <p:txBody>
          <a:bodyPr anchorCtr="0" anchor="ctr" bIns="91425" lIns="91425" rIns="91425" wrap="square" tIns="91425">
            <a:noAutofit/>
          </a:bodyPr>
          <a:lstStyle/>
          <a:p>
            <a:pPr indent="0" lvl="0" marL="0">
              <a:spcBef>
                <a:spcPts val="0"/>
              </a:spcBef>
              <a:buNone/>
            </a:pPr>
            <a:r>
              <a:rPr lang="en" sz="1400"/>
              <a:t>Our team would like to thank Dr. Fox for his guidance during this project. We would also like to thank Liuqing Li for answering our questions and helping us to get up and running. Our efforts contribute and benefit from the work done on the Global Event and Trend Archive Research project funded by NSF Grant IIS-1619028.</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Shape 73"/>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a:spcBef>
                <a:spcPts val="0"/>
              </a:spcBef>
              <a:buNone/>
            </a:pPr>
            <a:r>
              <a:rPr lang="en"/>
              <a:t>The Web as a Graph</a:t>
            </a:r>
          </a:p>
        </p:txBody>
      </p:sp>
      <p:sp>
        <p:nvSpPr>
          <p:cNvPr id="74" name="Shape 74"/>
          <p:cNvSpPr txBox="1"/>
          <p:nvPr>
            <p:ph idx="1" type="body"/>
          </p:nvPr>
        </p:nvSpPr>
        <p:spPr>
          <a:xfrm>
            <a:off x="311700" y="1468825"/>
            <a:ext cx="5338800" cy="3099900"/>
          </a:xfrm>
          <a:prstGeom prst="rect">
            <a:avLst/>
          </a:prstGeom>
        </p:spPr>
        <p:txBody>
          <a:bodyPr anchorCtr="0" anchor="t" bIns="91425" lIns="91425" rIns="91425" wrap="square" tIns="91425">
            <a:noAutofit/>
          </a:bodyPr>
          <a:lstStyle/>
          <a:p>
            <a:pPr indent="0" lvl="0" marL="0">
              <a:spcBef>
                <a:spcPts val="0"/>
              </a:spcBef>
              <a:buNone/>
            </a:pPr>
            <a:r>
              <a:rPr lang="en"/>
              <a:t>Represented as a directed graph with nodes being webpages and edges being links.</a:t>
            </a:r>
          </a:p>
          <a:p>
            <a:pPr indent="-342900" lvl="0" marL="457200" rtl="0">
              <a:spcBef>
                <a:spcPts val="0"/>
              </a:spcBef>
              <a:spcAft>
                <a:spcPts val="0"/>
              </a:spcAft>
              <a:buSzPts val="1800"/>
              <a:buAutoNum type="arabicPeriod"/>
            </a:pPr>
            <a:r>
              <a:rPr lang="en"/>
              <a:t>The anchor text pointing to page B is a good description of page B.</a:t>
            </a:r>
          </a:p>
          <a:p>
            <a:pPr indent="-342900" lvl="0" marL="457200">
              <a:spcBef>
                <a:spcPts val="0"/>
              </a:spcBef>
              <a:buSzPts val="1800"/>
              <a:buAutoNum type="arabicPeriod"/>
            </a:pPr>
            <a:r>
              <a:rPr lang="en"/>
              <a:t>The </a:t>
            </a:r>
            <a:r>
              <a:rPr lang="en"/>
              <a:t>hyperlink</a:t>
            </a:r>
            <a:r>
              <a:rPr lang="en"/>
              <a:t> from A to B </a:t>
            </a:r>
            <a:r>
              <a:rPr lang="en"/>
              <a:t>represents</a:t>
            </a:r>
            <a:r>
              <a:rPr lang="en"/>
              <a:t> an </a:t>
            </a:r>
            <a:r>
              <a:rPr lang="en"/>
              <a:t>endorsement</a:t>
            </a:r>
            <a:r>
              <a:rPr lang="en"/>
              <a:t> of page B by the creator of page A.</a:t>
            </a:r>
          </a:p>
          <a:p>
            <a:pPr indent="0" lvl="0" marL="0">
              <a:spcBef>
                <a:spcPts val="0"/>
              </a:spcBef>
              <a:buNone/>
            </a:pPr>
            <a:r>
              <a:t/>
            </a:r>
            <a:endParaRPr/>
          </a:p>
          <a:p>
            <a:pPr indent="0" lvl="0" marL="0">
              <a:spcBef>
                <a:spcPts val="0"/>
              </a:spcBef>
              <a:buNone/>
            </a:pPr>
            <a:r>
              <a:t/>
            </a:r>
            <a:endParaRPr/>
          </a:p>
        </p:txBody>
      </p:sp>
      <p:pic>
        <p:nvPicPr>
          <p:cNvPr id="75" name="Shape 75"/>
          <p:cNvPicPr preferRelativeResize="0"/>
          <p:nvPr/>
        </p:nvPicPr>
        <p:blipFill>
          <a:blip r:embed="rId3">
            <a:alphaModFix/>
          </a:blip>
          <a:stretch>
            <a:fillRect/>
          </a:stretch>
        </p:blipFill>
        <p:spPr>
          <a:xfrm>
            <a:off x="5543450" y="1468825"/>
            <a:ext cx="3288850" cy="2726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Shape 80"/>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a:spcBef>
                <a:spcPts val="0"/>
              </a:spcBef>
              <a:buNone/>
            </a:pPr>
            <a:r>
              <a:rPr lang="en"/>
              <a:t>Web Crawlers</a:t>
            </a:r>
          </a:p>
        </p:txBody>
      </p:sp>
      <p:sp>
        <p:nvSpPr>
          <p:cNvPr id="81" name="Shape 81"/>
          <p:cNvSpPr txBox="1"/>
          <p:nvPr>
            <p:ph idx="1" type="body"/>
          </p:nvPr>
        </p:nvSpPr>
        <p:spPr>
          <a:xfrm>
            <a:off x="311700" y="1468825"/>
            <a:ext cx="8520600" cy="3099900"/>
          </a:xfrm>
          <a:prstGeom prst="rect">
            <a:avLst/>
          </a:prstGeom>
        </p:spPr>
        <p:txBody>
          <a:bodyPr anchorCtr="0" anchor="t" bIns="91425" lIns="91425" rIns="91425" wrap="square" tIns="91425">
            <a:noAutofit/>
          </a:bodyPr>
          <a:lstStyle/>
          <a:p>
            <a:pPr indent="0" lvl="0" marL="0">
              <a:spcBef>
                <a:spcPts val="0"/>
              </a:spcBef>
              <a:buNone/>
            </a:pPr>
            <a:r>
              <a:rPr lang="en"/>
              <a:t>Must have Robustness (resilient to traps) and Politeness</a:t>
            </a:r>
          </a:p>
          <a:p>
            <a:pPr indent="0" lvl="0" marL="0">
              <a:spcBef>
                <a:spcPts val="0"/>
              </a:spcBef>
              <a:buNone/>
            </a:pPr>
            <a:r>
              <a:t/>
            </a:r>
            <a:endParaRPr/>
          </a:p>
          <a:p>
            <a:pPr indent="0" lvl="0" marL="0">
              <a:spcBef>
                <a:spcPts val="0"/>
              </a:spcBef>
              <a:buNone/>
            </a:pPr>
            <a:r>
              <a:rPr lang="en"/>
              <a:t>Should Be - Distributed, Scalable, Efficient, Biased towards Quality, Continually Operate, and Extensible</a:t>
            </a:r>
          </a:p>
          <a:p>
            <a:pPr indent="0" lvl="0" marL="0">
              <a:spcBef>
                <a:spcPts val="0"/>
              </a:spcBef>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Shape 86"/>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a:spcBef>
                <a:spcPts val="0"/>
              </a:spcBef>
              <a:buNone/>
            </a:pPr>
            <a:r>
              <a:rPr lang="en"/>
              <a:t>Web Crawler Architecture</a:t>
            </a:r>
          </a:p>
        </p:txBody>
      </p:sp>
      <p:sp>
        <p:nvSpPr>
          <p:cNvPr id="87" name="Shape 87"/>
          <p:cNvSpPr txBox="1"/>
          <p:nvPr>
            <p:ph idx="1" type="body"/>
          </p:nvPr>
        </p:nvSpPr>
        <p:spPr>
          <a:xfrm>
            <a:off x="311700" y="1468825"/>
            <a:ext cx="8520600" cy="3099900"/>
          </a:xfrm>
          <a:prstGeom prst="rect">
            <a:avLst/>
          </a:prstGeom>
        </p:spPr>
        <p:txBody>
          <a:bodyPr anchorCtr="0" anchor="t" bIns="91425" lIns="91425" rIns="91425" wrap="square" tIns="91425">
            <a:noAutofit/>
          </a:bodyPr>
          <a:lstStyle/>
          <a:p>
            <a:pPr indent="0" lvl="0" marL="0" rtl="0">
              <a:spcBef>
                <a:spcPts val="0"/>
              </a:spcBef>
              <a:buNone/>
            </a:pPr>
            <a:r>
              <a:rPr lang="en"/>
              <a:t>1. Start with a seed set of URLs</a:t>
            </a:r>
          </a:p>
          <a:p>
            <a:pPr indent="0" lvl="0" marL="0" rtl="0">
              <a:spcBef>
                <a:spcPts val="0"/>
              </a:spcBef>
              <a:buNone/>
            </a:pPr>
            <a:r>
              <a:rPr lang="en"/>
              <a:t>2. Fetch content from a URL and parse content</a:t>
            </a:r>
          </a:p>
          <a:p>
            <a:pPr indent="0" lvl="0" marL="0" rtl="0">
              <a:spcBef>
                <a:spcPts val="0"/>
              </a:spcBef>
              <a:buNone/>
            </a:pPr>
            <a:r>
              <a:rPr lang="en"/>
              <a:t>3. Text is fed to a text indexer</a:t>
            </a:r>
          </a:p>
          <a:p>
            <a:pPr indent="0" lvl="0" marL="0" rtl="0">
              <a:spcBef>
                <a:spcPts val="0"/>
              </a:spcBef>
              <a:buNone/>
            </a:pPr>
            <a:r>
              <a:rPr lang="en"/>
              <a:t>4. Extracted links added to the URL frontier</a:t>
            </a:r>
          </a:p>
          <a:p>
            <a:pPr indent="0" lvl="0" marL="0">
              <a:spcBef>
                <a:spcPts val="0"/>
              </a:spcBef>
              <a:buNone/>
            </a:pPr>
            <a:r>
              <a:rPr lang="en"/>
              <a:t>5. If continuous, URL is added back to the frontier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Shape 92"/>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a:spcBef>
                <a:spcPts val="0"/>
              </a:spcBef>
              <a:buNone/>
            </a:pPr>
            <a:r>
              <a:rPr lang="en"/>
              <a:t>Event </a:t>
            </a:r>
            <a:r>
              <a:rPr lang="en"/>
              <a:t>Focussed</a:t>
            </a:r>
            <a:r>
              <a:rPr lang="en"/>
              <a:t> Crawler (EFC) Overview</a:t>
            </a:r>
          </a:p>
        </p:txBody>
      </p:sp>
      <p:sp>
        <p:nvSpPr>
          <p:cNvPr id="93" name="Shape 93"/>
          <p:cNvSpPr txBox="1"/>
          <p:nvPr>
            <p:ph idx="1" type="body"/>
          </p:nvPr>
        </p:nvSpPr>
        <p:spPr>
          <a:xfrm>
            <a:off x="311700" y="1468825"/>
            <a:ext cx="7890900" cy="3099900"/>
          </a:xfrm>
          <a:prstGeom prst="rect">
            <a:avLst/>
          </a:prstGeom>
        </p:spPr>
        <p:txBody>
          <a:bodyPr anchorCtr="0" anchor="t" bIns="91425" lIns="91425" rIns="91425" wrap="square" tIns="91425">
            <a:noAutofit/>
          </a:bodyPr>
          <a:lstStyle/>
          <a:p>
            <a:pPr indent="0" lvl="0" marL="0">
              <a:spcBef>
                <a:spcPts val="0"/>
              </a:spcBef>
              <a:buNone/>
            </a:pPr>
            <a:r>
              <a:rPr lang="en"/>
              <a:t>Designed by Mohamed Farag</a:t>
            </a:r>
          </a:p>
          <a:p>
            <a:pPr indent="0" lvl="0" marL="0">
              <a:spcBef>
                <a:spcPts val="0"/>
              </a:spcBef>
              <a:buNone/>
            </a:pPr>
            <a:r>
              <a:rPr lang="en"/>
              <a:t>Event: “Something that happened at a certain place on a specific date”</a:t>
            </a:r>
          </a:p>
          <a:p>
            <a:pPr indent="0" lvl="0" marL="0">
              <a:spcBef>
                <a:spcPts val="0"/>
              </a:spcBef>
              <a:buNone/>
            </a:pPr>
            <a:r>
              <a:rPr lang="en"/>
              <a:t>Generates a list of URLs based off</a:t>
            </a:r>
          </a:p>
          <a:p>
            <a:pPr indent="0" lvl="0" marL="0">
              <a:spcBef>
                <a:spcPts val="0"/>
              </a:spcBef>
              <a:buNone/>
            </a:pPr>
            <a:r>
              <a:rPr lang="en"/>
              <a:t>of user provided seed URLs</a:t>
            </a:r>
          </a:p>
          <a:p>
            <a:pPr indent="0" lvl="0" marL="0">
              <a:spcBef>
                <a:spcPts val="0"/>
              </a:spcBef>
              <a:buNone/>
            </a:pPr>
            <a:r>
              <a:rPr lang="en"/>
              <a:t>Uses much of the standard crawling principles like anchor text for information </a:t>
            </a:r>
          </a:p>
          <a:p>
            <a:pPr indent="0" lvl="0" marL="0">
              <a:spcBef>
                <a:spcPts val="0"/>
              </a:spcBef>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Shape 98"/>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rtl="0">
              <a:spcBef>
                <a:spcPts val="0"/>
              </a:spcBef>
              <a:buNone/>
            </a:pPr>
            <a:r>
              <a:rPr lang="en"/>
              <a:t>Input</a:t>
            </a:r>
          </a:p>
        </p:txBody>
      </p:sp>
      <p:sp>
        <p:nvSpPr>
          <p:cNvPr id="99" name="Shape 99"/>
          <p:cNvSpPr txBox="1"/>
          <p:nvPr>
            <p:ph idx="1" type="body"/>
          </p:nvPr>
        </p:nvSpPr>
        <p:spPr>
          <a:xfrm>
            <a:off x="311700" y="1468825"/>
            <a:ext cx="8520600" cy="3099900"/>
          </a:xfrm>
          <a:prstGeom prst="rect">
            <a:avLst/>
          </a:prstGeom>
        </p:spPr>
        <p:txBody>
          <a:bodyPr anchorCtr="0" anchor="t" bIns="91425" lIns="91425" rIns="91425" wrap="square" tIns="91425">
            <a:noAutofit/>
          </a:bodyPr>
          <a:lstStyle/>
          <a:p>
            <a:pPr indent="0" lvl="0" marL="0" rtl="0">
              <a:spcBef>
                <a:spcPts val="0"/>
              </a:spcBef>
              <a:buNone/>
            </a:pPr>
            <a:r>
              <a:rPr lang="en"/>
              <a:t>Collection Management Tweets (CMT) team</a:t>
            </a:r>
          </a:p>
          <a:p>
            <a:pPr indent="0" lvl="0" marL="0">
              <a:spcBef>
                <a:spcPts val="0"/>
              </a:spcBef>
              <a:buNone/>
            </a:pPr>
            <a:r>
              <a:rPr lang="en"/>
              <a:t>URLs generated collected by hand</a:t>
            </a:r>
          </a:p>
          <a:p>
            <a:pPr indent="0" lvl="0" marL="0" rtl="0">
              <a:spcBef>
                <a:spcPts val="0"/>
              </a:spcBef>
              <a:buNone/>
            </a:pPr>
            <a:r>
              <a:rPr lang="en"/>
              <a:t>WARC files from organizations such as Internet Archive</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Shape 104"/>
          <p:cNvSpPr txBox="1"/>
          <p:nvPr>
            <p:ph idx="1" type="body"/>
          </p:nvPr>
        </p:nvSpPr>
        <p:spPr>
          <a:xfrm>
            <a:off x="177875" y="3805050"/>
            <a:ext cx="1857600" cy="1030800"/>
          </a:xfrm>
          <a:prstGeom prst="rect">
            <a:avLst/>
          </a:prstGeom>
        </p:spPr>
        <p:txBody>
          <a:bodyPr anchorCtr="0" anchor="ctr" bIns="91425" lIns="91425" rIns="91425" wrap="square" tIns="91425">
            <a:noAutofit/>
          </a:bodyPr>
          <a:lstStyle/>
          <a:p>
            <a:pPr indent="0" lvl="0" marL="0" rtl="0">
              <a:spcBef>
                <a:spcPts val="0"/>
              </a:spcBef>
              <a:buNone/>
            </a:pPr>
            <a:r>
              <a:rPr lang="en"/>
              <a:t>Current System</a:t>
            </a:r>
          </a:p>
          <a:p>
            <a:pPr indent="0" lvl="0" marL="0" rtl="0">
              <a:spcBef>
                <a:spcPts val="0"/>
              </a:spcBef>
              <a:buNone/>
            </a:pPr>
            <a:r>
              <a:rPr lang="en"/>
              <a:t>Design</a:t>
            </a:r>
          </a:p>
        </p:txBody>
      </p:sp>
      <p:pic>
        <p:nvPicPr>
          <p:cNvPr id="105" name="Shape 105"/>
          <p:cNvPicPr preferRelativeResize="0"/>
          <p:nvPr/>
        </p:nvPicPr>
        <p:blipFill>
          <a:blip r:embed="rId3">
            <a:alphaModFix/>
          </a:blip>
          <a:stretch>
            <a:fillRect/>
          </a:stretch>
        </p:blipFill>
        <p:spPr>
          <a:xfrm>
            <a:off x="2035475" y="390888"/>
            <a:ext cx="6803724" cy="436171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372500"/>
            <a:ext cx="8520600" cy="733500"/>
          </a:xfrm>
          <a:prstGeom prst="rect">
            <a:avLst/>
          </a:prstGeom>
        </p:spPr>
        <p:txBody>
          <a:bodyPr anchorCtr="0" anchor="b" bIns="91425" lIns="91425" rIns="91425" wrap="square" tIns="91425">
            <a:noAutofit/>
          </a:bodyPr>
          <a:lstStyle/>
          <a:p>
            <a:pPr indent="0" lvl="0" marL="0" rtl="0">
              <a:spcBef>
                <a:spcPts val="0"/>
              </a:spcBef>
              <a:buNone/>
            </a:pPr>
            <a:r>
              <a:rPr lang="en"/>
              <a:t>Output</a:t>
            </a:r>
          </a:p>
        </p:txBody>
      </p:sp>
      <p:sp>
        <p:nvSpPr>
          <p:cNvPr id="111" name="Shape 111"/>
          <p:cNvSpPr txBox="1"/>
          <p:nvPr>
            <p:ph idx="1" type="body"/>
          </p:nvPr>
        </p:nvSpPr>
        <p:spPr>
          <a:xfrm>
            <a:off x="311700" y="1461200"/>
            <a:ext cx="4750500" cy="3099900"/>
          </a:xfrm>
          <a:prstGeom prst="rect">
            <a:avLst/>
          </a:prstGeom>
        </p:spPr>
        <p:txBody>
          <a:bodyPr anchorCtr="0" anchor="t" bIns="91425" lIns="91425" rIns="91425" wrap="square" tIns="91425">
            <a:noAutofit/>
          </a:bodyPr>
          <a:lstStyle/>
          <a:p>
            <a:pPr indent="0" lvl="0" marL="0" rtl="0">
              <a:spcBef>
                <a:spcPts val="0"/>
              </a:spcBef>
              <a:buNone/>
            </a:pPr>
            <a:r>
              <a:rPr lang="en" sz="1800"/>
              <a:t>WARC Files - to be uploaded to the Internet Archive</a:t>
            </a:r>
          </a:p>
          <a:p>
            <a:pPr indent="0" lvl="0" marL="0" rtl="0">
              <a:spcBef>
                <a:spcPts val="0"/>
              </a:spcBef>
              <a:buNone/>
            </a:pPr>
            <a:r>
              <a:rPr lang="en" sz="1800"/>
              <a:t>Raw and Cleaned HTML along with associated entities such as ‘collection_name’, ‘location’ etc. - stored in HBase</a:t>
            </a:r>
          </a:p>
        </p:txBody>
      </p:sp>
      <p:sp>
        <p:nvSpPr>
          <p:cNvPr id="112" name="Shape 112"/>
          <p:cNvSpPr/>
          <p:nvPr/>
        </p:nvSpPr>
        <p:spPr>
          <a:xfrm>
            <a:off x="6162025" y="1348538"/>
            <a:ext cx="2549880" cy="597726"/>
          </a:xfrm>
          <a:prstGeom prst="flowChartMultidocument">
            <a:avLst/>
          </a:prstGeom>
          <a:solidFill>
            <a:srgbClr val="FFFFFF"/>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indent="0" lvl="0" marL="0" rtl="0" algn="ctr">
              <a:spcBef>
                <a:spcPts val="0"/>
              </a:spcBef>
              <a:buNone/>
            </a:pPr>
            <a:r>
              <a:rPr lang="en"/>
              <a:t>WARC Files</a:t>
            </a:r>
          </a:p>
        </p:txBody>
      </p:sp>
      <p:sp>
        <p:nvSpPr>
          <p:cNvPr id="113" name="Shape 113"/>
          <p:cNvSpPr/>
          <p:nvPr/>
        </p:nvSpPr>
        <p:spPr>
          <a:xfrm>
            <a:off x="6680450" y="2657925"/>
            <a:ext cx="1126500" cy="1178900"/>
          </a:xfrm>
          <a:prstGeom prst="flowChartMagneticDisk">
            <a:avLst/>
          </a:prstGeom>
          <a:solidFill>
            <a:srgbClr val="FFFFFF"/>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indent="0" lvl="0" marL="0" rtl="0" algn="ctr">
              <a:spcBef>
                <a:spcPts val="0"/>
              </a:spcBef>
              <a:buNone/>
            </a:pPr>
            <a:r>
              <a:rPr lang="en"/>
              <a:t>HBase</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