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tif" ContentType="image/tif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346" r:id="rId2"/>
    <p:sldId id="348" r:id="rId3"/>
    <p:sldId id="347" r:id="rId4"/>
    <p:sldId id="256" r:id="rId5"/>
    <p:sldId id="279" r:id="rId6"/>
    <p:sldId id="280" r:id="rId7"/>
    <p:sldId id="281" r:id="rId8"/>
    <p:sldId id="282" r:id="rId9"/>
    <p:sldId id="283" r:id="rId10"/>
    <p:sldId id="284" r:id="rId11"/>
    <p:sldId id="285" r:id="rId12"/>
    <p:sldId id="286" r:id="rId13"/>
    <p:sldId id="287" r:id="rId14"/>
    <p:sldId id="273" r:id="rId15"/>
    <p:sldId id="270" r:id="rId16"/>
    <p:sldId id="272" r:id="rId17"/>
    <p:sldId id="296" r:id="rId18"/>
    <p:sldId id="298" r:id="rId19"/>
    <p:sldId id="289" r:id="rId20"/>
    <p:sldId id="297" r:id="rId21"/>
    <p:sldId id="291" r:id="rId22"/>
    <p:sldId id="290" r:id="rId23"/>
    <p:sldId id="292" r:id="rId24"/>
    <p:sldId id="294" r:id="rId25"/>
    <p:sldId id="309" r:id="rId26"/>
    <p:sldId id="311" r:id="rId27"/>
    <p:sldId id="316" r:id="rId28"/>
    <p:sldId id="321" r:id="rId29"/>
    <p:sldId id="322" r:id="rId30"/>
    <p:sldId id="323" r:id="rId31"/>
    <p:sldId id="324" r:id="rId32"/>
    <p:sldId id="325" r:id="rId33"/>
    <p:sldId id="333" r:id="rId34"/>
    <p:sldId id="331" r:id="rId35"/>
    <p:sldId id="332" r:id="rId36"/>
    <p:sldId id="334" r:id="rId37"/>
    <p:sldId id="345" r:id="rId38"/>
    <p:sldId id="336" r:id="rId39"/>
    <p:sldId id="337" r:id="rId40"/>
    <p:sldId id="338" r:id="rId41"/>
    <p:sldId id="340" r:id="rId42"/>
    <p:sldId id="341" r:id="rId43"/>
    <p:sldId id="342"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ordon Stone" initials="GS"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82" autoAdjust="0"/>
    <p:restoredTop sz="94450" autoAdjust="0"/>
  </p:normalViewPr>
  <p:slideViewPr>
    <p:cSldViewPr snapToGrid="0">
      <p:cViewPr>
        <p:scale>
          <a:sx n="125" d="100"/>
          <a:sy n="125" d="100"/>
        </p:scale>
        <p:origin x="-168" y="-456"/>
      </p:cViewPr>
      <p:guideLst>
        <p:guide orient="horz" pos="2160"/>
        <p:guide pos="3840"/>
      </p:guideLst>
    </p:cSldViewPr>
  </p:slideViewPr>
  <p:outlineViewPr>
    <p:cViewPr>
      <p:scale>
        <a:sx n="33" d="100"/>
        <a:sy n="33" d="100"/>
      </p:scale>
      <p:origin x="0" y="512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interSettings" Target="printerSettings/printerSettings1.bin"/><Relationship Id="rId47" Type="http://schemas.openxmlformats.org/officeDocument/2006/relationships/commentAuthors" Target="commentAuthors.xml"/><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61A770-E1A1-E344-A801-2D2360582E05}" type="datetimeFigureOut">
              <a:rPr lang="en-US" smtClean="0"/>
              <a:t>12/1/15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F9F6C8-B80F-1946-B24A-8C68908B0B94}" type="slidenum">
              <a:rPr lang="en-US" smtClean="0"/>
              <a:t>‹#›</a:t>
            </a:fld>
            <a:endParaRPr lang="en-US"/>
          </a:p>
        </p:txBody>
      </p:sp>
    </p:spTree>
    <p:extLst>
      <p:ext uri="{BB962C8B-B14F-4D97-AF65-F5344CB8AC3E}">
        <p14:creationId xmlns:p14="http://schemas.microsoft.com/office/powerpoint/2010/main" val="903568407"/>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 4</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5</a:t>
            </a:fld>
            <a:endParaRPr lang="en-US"/>
          </a:p>
        </p:txBody>
      </p:sp>
    </p:spTree>
    <p:extLst>
      <p:ext uri="{BB962C8B-B14F-4D97-AF65-F5344CB8AC3E}">
        <p14:creationId xmlns:p14="http://schemas.microsoft.com/office/powerpoint/2010/main" val="17273874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a:t>
            </a:r>
            <a:r>
              <a:rPr lang="en-US" baseline="0" dirty="0" smtClean="0"/>
              <a:t> 2, Region 5</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14</a:t>
            </a:fld>
            <a:endParaRPr lang="en-US"/>
          </a:p>
        </p:txBody>
      </p:sp>
    </p:spTree>
    <p:extLst>
      <p:ext uri="{BB962C8B-B14F-4D97-AF65-F5344CB8AC3E}">
        <p14:creationId xmlns:p14="http://schemas.microsoft.com/office/powerpoint/2010/main" val="26809036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#104801</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15</a:t>
            </a:fld>
            <a:endParaRPr lang="en-US"/>
          </a:p>
        </p:txBody>
      </p:sp>
    </p:spTree>
    <p:extLst>
      <p:ext uri="{BB962C8B-B14F-4D97-AF65-F5344CB8AC3E}">
        <p14:creationId xmlns:p14="http://schemas.microsoft.com/office/powerpoint/2010/main" val="19063616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#104803</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16</a:t>
            </a:fld>
            <a:endParaRPr lang="en-US"/>
          </a:p>
        </p:txBody>
      </p:sp>
    </p:spTree>
    <p:extLst>
      <p:ext uri="{BB962C8B-B14F-4D97-AF65-F5344CB8AC3E}">
        <p14:creationId xmlns:p14="http://schemas.microsoft.com/office/powerpoint/2010/main" val="35560724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a:t>
            </a:r>
            <a:r>
              <a:rPr lang="en-US" baseline="0" dirty="0" smtClean="0"/>
              <a:t> 1.  Approximate shear direction  shown by arrow.   Note striations in direction of shear and the orientation of particles.</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18</a:t>
            </a:fld>
            <a:endParaRPr lang="en-US"/>
          </a:p>
        </p:txBody>
      </p:sp>
    </p:spTree>
    <p:extLst>
      <p:ext uri="{BB962C8B-B14F-4D97-AF65-F5344CB8AC3E}">
        <p14:creationId xmlns:p14="http://schemas.microsoft.com/office/powerpoint/2010/main" val="17016901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#100071.  </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19</a:t>
            </a:fld>
            <a:endParaRPr lang="en-US"/>
          </a:p>
        </p:txBody>
      </p:sp>
    </p:spTree>
    <p:extLst>
      <p:ext uri="{BB962C8B-B14F-4D97-AF65-F5344CB8AC3E}">
        <p14:creationId xmlns:p14="http://schemas.microsoft.com/office/powerpoint/2010/main" val="40184432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#100072.  Clay particles are oriented parallel to shear plane.</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20</a:t>
            </a:fld>
            <a:endParaRPr lang="en-US"/>
          </a:p>
        </p:txBody>
      </p:sp>
    </p:spTree>
    <p:extLst>
      <p:ext uri="{BB962C8B-B14F-4D97-AF65-F5344CB8AC3E}">
        <p14:creationId xmlns:p14="http://schemas.microsoft.com/office/powerpoint/2010/main" val="39239970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a:t>
            </a:r>
            <a:r>
              <a:rPr lang="en-US" baseline="0" dirty="0" smtClean="0"/>
              <a:t> 4.  Approximate shear direction shown by arrow.  </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21</a:t>
            </a:fld>
            <a:endParaRPr lang="en-US"/>
          </a:p>
        </p:txBody>
      </p:sp>
    </p:spTree>
    <p:extLst>
      <p:ext uri="{BB962C8B-B14F-4D97-AF65-F5344CB8AC3E}">
        <p14:creationId xmlns:p14="http://schemas.microsoft.com/office/powerpoint/2010/main" val="199052905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#100082</a:t>
            </a:r>
            <a:endParaRPr lang="en-US" dirty="0" smtClean="0"/>
          </a:p>
          <a:p>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22</a:t>
            </a:fld>
            <a:endParaRPr lang="en-US"/>
          </a:p>
        </p:txBody>
      </p:sp>
    </p:spTree>
    <p:extLst>
      <p:ext uri="{BB962C8B-B14F-4D97-AF65-F5344CB8AC3E}">
        <p14:creationId xmlns:p14="http://schemas.microsoft.com/office/powerpoint/2010/main" val="302959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#100082 and is the upward pan of image #100083</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23</a:t>
            </a:fld>
            <a:endParaRPr lang="en-US"/>
          </a:p>
        </p:txBody>
      </p:sp>
    </p:spTree>
    <p:extLst>
      <p:ext uri="{BB962C8B-B14F-4D97-AF65-F5344CB8AC3E}">
        <p14:creationId xmlns:p14="http://schemas.microsoft.com/office/powerpoint/2010/main" val="36547355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 5.  Steps</a:t>
            </a:r>
            <a:r>
              <a:rPr lang="en-US" baseline="0" dirty="0" smtClean="0"/>
              <a:t> along the failure surface in an area of high shear surface complexity.</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24</a:t>
            </a:fld>
            <a:endParaRPr lang="en-US"/>
          </a:p>
        </p:txBody>
      </p:sp>
    </p:spTree>
    <p:extLst>
      <p:ext uri="{BB962C8B-B14F-4D97-AF65-F5344CB8AC3E}">
        <p14:creationId xmlns:p14="http://schemas.microsoft.com/office/powerpoint/2010/main" val="2035333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
            </a:r>
            <a:r>
              <a:rPr lang="en-US" baseline="0" dirty="0" smtClean="0"/>
              <a:t>agnified view near the center of the previous image, #104785</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6</a:t>
            </a:fld>
            <a:endParaRPr lang="en-US"/>
          </a:p>
        </p:txBody>
      </p:sp>
    </p:spTree>
    <p:extLst>
      <p:ext uri="{BB962C8B-B14F-4D97-AF65-F5344CB8AC3E}">
        <p14:creationId xmlns:p14="http://schemas.microsoft.com/office/powerpoint/2010/main" val="37090476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Sample 2, Region</a:t>
            </a:r>
            <a:r>
              <a:rPr lang="en-US" baseline="0" dirty="0" smtClean="0"/>
              <a:t> 2.  Small "particle" at upper right is an artifact from the imaging process.</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25</a:t>
            </a:fld>
            <a:endParaRPr lang="en-US"/>
          </a:p>
        </p:txBody>
      </p:sp>
    </p:spTree>
    <p:extLst>
      <p:ext uri="{BB962C8B-B14F-4D97-AF65-F5344CB8AC3E}">
        <p14:creationId xmlns:p14="http://schemas.microsoft.com/office/powerpoint/2010/main" val="246532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agnification of kink band</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26</a:t>
            </a:fld>
            <a:endParaRPr lang="en-US"/>
          </a:p>
        </p:txBody>
      </p:sp>
    </p:spTree>
    <p:extLst>
      <p:ext uri="{BB962C8B-B14F-4D97-AF65-F5344CB8AC3E}">
        <p14:creationId xmlns:p14="http://schemas.microsoft.com/office/powerpoint/2010/main" val="2942915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Sample 1, Region 2.   </a:t>
            </a:r>
          </a:p>
        </p:txBody>
      </p:sp>
      <p:sp>
        <p:nvSpPr>
          <p:cNvPr id="4" name="Slide Number Placeholder 3"/>
          <p:cNvSpPr>
            <a:spLocks noGrp="1"/>
          </p:cNvSpPr>
          <p:nvPr>
            <p:ph type="sldNum" sz="quarter" idx="10"/>
          </p:nvPr>
        </p:nvSpPr>
        <p:spPr/>
        <p:txBody>
          <a:bodyPr/>
          <a:lstStyle/>
          <a:p>
            <a:fld id="{5BF9F6C8-B80F-1946-B24A-8C68908B0B94}" type="slidenum">
              <a:rPr lang="en-US" smtClean="0"/>
              <a:t>28</a:t>
            </a:fld>
            <a:endParaRPr lang="en-US"/>
          </a:p>
        </p:txBody>
      </p:sp>
    </p:spTree>
    <p:extLst>
      <p:ext uri="{BB962C8B-B14F-4D97-AF65-F5344CB8AC3E}">
        <p14:creationId xmlns:p14="http://schemas.microsoft.com/office/powerpoint/2010/main" val="34528368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#10906.  </a:t>
            </a:r>
            <a:endParaRPr lang="en-US" dirty="0" smtClean="0"/>
          </a:p>
          <a:p>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29</a:t>
            </a:fld>
            <a:endParaRPr lang="en-US"/>
          </a:p>
        </p:txBody>
      </p:sp>
    </p:spTree>
    <p:extLst>
      <p:ext uri="{BB962C8B-B14F-4D97-AF65-F5344CB8AC3E}">
        <p14:creationId xmlns:p14="http://schemas.microsoft.com/office/powerpoint/2010/main" val="366679225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#10907.  100 nm = 0.1 micron</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30</a:t>
            </a:fld>
            <a:endParaRPr lang="en-US"/>
          </a:p>
        </p:txBody>
      </p:sp>
    </p:spTree>
    <p:extLst>
      <p:ext uri="{BB962C8B-B14F-4D97-AF65-F5344CB8AC3E}">
        <p14:creationId xmlns:p14="http://schemas.microsoft.com/office/powerpoint/2010/main" val="185250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 3</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31</a:t>
            </a:fld>
            <a:endParaRPr lang="en-US"/>
          </a:p>
        </p:txBody>
      </p:sp>
    </p:spTree>
    <p:extLst>
      <p:ext uri="{BB962C8B-B14F-4D97-AF65-F5344CB8AC3E}">
        <p14:creationId xmlns:p14="http://schemas.microsoft.com/office/powerpoint/2010/main" val="199757486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#10910</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32</a:t>
            </a:fld>
            <a:endParaRPr lang="en-US"/>
          </a:p>
        </p:txBody>
      </p:sp>
    </p:spTree>
    <p:extLst>
      <p:ext uri="{BB962C8B-B14F-4D97-AF65-F5344CB8AC3E}">
        <p14:creationId xmlns:p14="http://schemas.microsoft.com/office/powerpoint/2010/main" val="33412147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Sample 1, Region 1</a:t>
            </a:r>
          </a:p>
          <a:p>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34</a:t>
            </a:fld>
            <a:endParaRPr lang="en-US"/>
          </a:p>
        </p:txBody>
      </p:sp>
    </p:spTree>
    <p:extLst>
      <p:ext uri="{BB962C8B-B14F-4D97-AF65-F5344CB8AC3E}">
        <p14:creationId xmlns:p14="http://schemas.microsoft.com/office/powerpoint/2010/main" val="19763085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image is the magnification of the right-center of the image #8657</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35</a:t>
            </a:fld>
            <a:endParaRPr lang="en-US"/>
          </a:p>
        </p:txBody>
      </p:sp>
    </p:spTree>
    <p:extLst>
      <p:ext uri="{BB962C8B-B14F-4D97-AF65-F5344CB8AC3E}">
        <p14:creationId xmlns:p14="http://schemas.microsoft.com/office/powerpoint/2010/main" val="3756898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image is the magnification of the right-center of the image #8658.  Note that there are particles visible.</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36</a:t>
            </a:fld>
            <a:endParaRPr lang="en-US"/>
          </a:p>
        </p:txBody>
      </p:sp>
    </p:spTree>
    <p:extLst>
      <p:ext uri="{BB962C8B-B14F-4D97-AF65-F5344CB8AC3E}">
        <p14:creationId xmlns:p14="http://schemas.microsoft.com/office/powerpoint/2010/main" val="2792267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of the center of the previous image, #104783.</a:t>
            </a:r>
            <a:endParaRPr lang="en-US" dirty="0" smtClean="0"/>
          </a:p>
          <a:p>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7</a:t>
            </a:fld>
            <a:endParaRPr lang="en-US"/>
          </a:p>
        </p:txBody>
      </p:sp>
    </p:spTree>
    <p:extLst>
      <p:ext uri="{BB962C8B-B14F-4D97-AF65-F5344CB8AC3E}">
        <p14:creationId xmlns:p14="http://schemas.microsoft.com/office/powerpoint/2010/main" val="14601432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Sample 1, Region 1</a:t>
            </a:r>
          </a:p>
        </p:txBody>
      </p:sp>
      <p:sp>
        <p:nvSpPr>
          <p:cNvPr id="4" name="Slide Number Placeholder 3"/>
          <p:cNvSpPr>
            <a:spLocks noGrp="1"/>
          </p:cNvSpPr>
          <p:nvPr>
            <p:ph type="sldNum" sz="quarter" idx="10"/>
          </p:nvPr>
        </p:nvSpPr>
        <p:spPr/>
        <p:txBody>
          <a:bodyPr/>
          <a:lstStyle/>
          <a:p>
            <a:fld id="{5BF9F6C8-B80F-1946-B24A-8C68908B0B94}" type="slidenum">
              <a:rPr lang="en-US" smtClean="0"/>
              <a:t>38</a:t>
            </a:fld>
            <a:endParaRPr lang="en-US"/>
          </a:p>
        </p:txBody>
      </p:sp>
    </p:spTree>
    <p:extLst>
      <p:ext uri="{BB962C8B-B14F-4D97-AF65-F5344CB8AC3E}">
        <p14:creationId xmlns:p14="http://schemas.microsoft.com/office/powerpoint/2010/main" val="28808961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top right corner of the image #8649</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39</a:t>
            </a:fld>
            <a:endParaRPr lang="en-US"/>
          </a:p>
        </p:txBody>
      </p:sp>
    </p:spTree>
    <p:extLst>
      <p:ext uri="{BB962C8B-B14F-4D97-AF65-F5344CB8AC3E}">
        <p14:creationId xmlns:p14="http://schemas.microsoft.com/office/powerpoint/2010/main" val="40968743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#8650</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40</a:t>
            </a:fld>
            <a:endParaRPr lang="en-US"/>
          </a:p>
        </p:txBody>
      </p:sp>
    </p:spTree>
    <p:extLst>
      <p:ext uri="{BB962C8B-B14F-4D97-AF65-F5344CB8AC3E}">
        <p14:creationId xmlns:p14="http://schemas.microsoft.com/office/powerpoint/2010/main" val="212153316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 2</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41</a:t>
            </a:fld>
            <a:endParaRPr lang="en-US"/>
          </a:p>
        </p:txBody>
      </p:sp>
    </p:spTree>
    <p:extLst>
      <p:ext uri="{BB962C8B-B14F-4D97-AF65-F5344CB8AC3E}">
        <p14:creationId xmlns:p14="http://schemas.microsoft.com/office/powerpoint/2010/main" val="267557778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image is the magnification of the center of the image #8661</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42</a:t>
            </a:fld>
            <a:endParaRPr lang="en-US"/>
          </a:p>
        </p:txBody>
      </p:sp>
    </p:spTree>
    <p:extLst>
      <p:ext uri="{BB962C8B-B14F-4D97-AF65-F5344CB8AC3E}">
        <p14:creationId xmlns:p14="http://schemas.microsoft.com/office/powerpoint/2010/main" val="22861780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This</a:t>
            </a:r>
            <a:r>
              <a:rPr lang="en-US" baseline="0" dirty="0" smtClean="0"/>
              <a:t> image is the magnification of the center of the image #8662.   100 nanometers = 0.1 micron</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43</a:t>
            </a:fld>
            <a:endParaRPr lang="en-US"/>
          </a:p>
        </p:txBody>
      </p:sp>
    </p:spTree>
    <p:extLst>
      <p:ext uri="{BB962C8B-B14F-4D97-AF65-F5344CB8AC3E}">
        <p14:creationId xmlns:p14="http://schemas.microsoft.com/office/powerpoint/2010/main" val="36426528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a:t>
            </a:r>
            <a:r>
              <a:rPr lang="en-US" baseline="0" dirty="0" smtClean="0"/>
              <a:t> Region 5</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8</a:t>
            </a:fld>
            <a:endParaRPr lang="en-US"/>
          </a:p>
        </p:txBody>
      </p:sp>
    </p:spTree>
    <p:extLst>
      <p:ext uri="{BB962C8B-B14F-4D97-AF65-F5344CB8AC3E}">
        <p14:creationId xmlns:p14="http://schemas.microsoft.com/office/powerpoint/2010/main" val="851147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#104786</a:t>
            </a:r>
            <a:endParaRPr lang="en-US" dirty="0" smtClean="0"/>
          </a:p>
          <a:p>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9</a:t>
            </a:fld>
            <a:endParaRPr lang="en-US"/>
          </a:p>
        </p:txBody>
      </p:sp>
    </p:spTree>
    <p:extLst>
      <p:ext uri="{BB962C8B-B14F-4D97-AF65-F5344CB8AC3E}">
        <p14:creationId xmlns:p14="http://schemas.microsoft.com/office/powerpoint/2010/main" val="15425582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#10477.  Clay particles are covering a larger particle.</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10</a:t>
            </a:fld>
            <a:endParaRPr lang="en-US"/>
          </a:p>
        </p:txBody>
      </p:sp>
    </p:spTree>
    <p:extLst>
      <p:ext uri="{BB962C8B-B14F-4D97-AF65-F5344CB8AC3E}">
        <p14:creationId xmlns:p14="http://schemas.microsoft.com/office/powerpoint/2010/main" val="1325013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Sample 1, Region 6</a:t>
            </a:r>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11</a:t>
            </a:fld>
            <a:endParaRPr lang="en-US"/>
          </a:p>
        </p:txBody>
      </p:sp>
    </p:spTree>
    <p:extLst>
      <p:ext uri="{BB962C8B-B14F-4D97-AF65-F5344CB8AC3E}">
        <p14:creationId xmlns:p14="http://schemas.microsoft.com/office/powerpoint/2010/main" val="47491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#104789</a:t>
            </a:r>
            <a:endParaRPr lang="en-US" dirty="0" smtClean="0"/>
          </a:p>
          <a:p>
            <a:endParaRPr lang="en-US" dirty="0"/>
          </a:p>
        </p:txBody>
      </p:sp>
      <p:sp>
        <p:nvSpPr>
          <p:cNvPr id="4" name="Slide Number Placeholder 3"/>
          <p:cNvSpPr>
            <a:spLocks noGrp="1"/>
          </p:cNvSpPr>
          <p:nvPr>
            <p:ph type="sldNum" sz="quarter" idx="10"/>
          </p:nvPr>
        </p:nvSpPr>
        <p:spPr/>
        <p:txBody>
          <a:bodyPr/>
          <a:lstStyle/>
          <a:p>
            <a:fld id="{5BF9F6C8-B80F-1946-B24A-8C68908B0B94}" type="slidenum">
              <a:rPr lang="en-US" smtClean="0"/>
              <a:t>12</a:t>
            </a:fld>
            <a:endParaRPr lang="en-US"/>
          </a:p>
        </p:txBody>
      </p:sp>
    </p:spTree>
    <p:extLst>
      <p:ext uri="{BB962C8B-B14F-4D97-AF65-F5344CB8AC3E}">
        <p14:creationId xmlns:p14="http://schemas.microsoft.com/office/powerpoint/2010/main" val="13056174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M</a:t>
            </a:r>
            <a:r>
              <a:rPr lang="en-US" baseline="0" dirty="0" smtClean="0"/>
              <a:t>agnified view near the center of the previous image, #104790</a:t>
            </a:r>
            <a:endParaRPr lang="en-US" dirty="0" smtClean="0"/>
          </a:p>
        </p:txBody>
      </p:sp>
      <p:sp>
        <p:nvSpPr>
          <p:cNvPr id="4" name="Slide Number Placeholder 3"/>
          <p:cNvSpPr>
            <a:spLocks noGrp="1"/>
          </p:cNvSpPr>
          <p:nvPr>
            <p:ph type="sldNum" sz="quarter" idx="10"/>
          </p:nvPr>
        </p:nvSpPr>
        <p:spPr/>
        <p:txBody>
          <a:bodyPr/>
          <a:lstStyle/>
          <a:p>
            <a:fld id="{5BF9F6C8-B80F-1946-B24A-8C68908B0B94}" type="slidenum">
              <a:rPr lang="en-US" smtClean="0"/>
              <a:t>13</a:t>
            </a:fld>
            <a:endParaRPr lang="en-US"/>
          </a:p>
        </p:txBody>
      </p:sp>
    </p:spTree>
    <p:extLst>
      <p:ext uri="{BB962C8B-B14F-4D97-AF65-F5344CB8AC3E}">
        <p14:creationId xmlns:p14="http://schemas.microsoft.com/office/powerpoint/2010/main" val="34886251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45038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D4E166-BF4F-4752-9AA2-A272B8AE4058}"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1286715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D4E166-BF4F-4752-9AA2-A272B8AE4058}"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6638407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55862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D4E166-BF4F-4752-9AA2-A272B8AE4058}" type="datetimeFigureOut">
              <a:rPr lang="en-US" smtClean="0"/>
              <a:t>12/1/15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3821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FD4E166-BF4F-4752-9AA2-A272B8AE4058}" type="datetimeFigureOut">
              <a:rPr lang="en-US" smtClean="0"/>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3300777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FD4E166-BF4F-4752-9AA2-A272B8AE4058}" type="datetimeFigureOut">
              <a:rPr lang="en-US" smtClean="0"/>
              <a:t>12/1/15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759573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FD4E166-BF4F-4752-9AA2-A272B8AE4058}" type="datetimeFigureOut">
              <a:rPr lang="en-US" smtClean="0"/>
              <a:t>12/1/15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1605544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1072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D4E166-BF4F-4752-9AA2-A272B8AE4058}" type="datetimeFigureOut">
              <a:rPr lang="en-US" smtClean="0"/>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2707548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D4E166-BF4F-4752-9AA2-A272B8AE4058}" type="datetimeFigureOut">
              <a:rPr lang="en-US" smtClean="0"/>
              <a:t>12/1/15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D07C3C-40C9-4CFA-8207-E2809D9A5E61}" type="slidenum">
              <a:rPr lang="en-US" smtClean="0"/>
              <a:t>‹#›</a:t>
            </a:fld>
            <a:endParaRPr lang="en-US"/>
          </a:p>
        </p:txBody>
      </p:sp>
    </p:spTree>
    <p:extLst>
      <p:ext uri="{BB962C8B-B14F-4D97-AF65-F5344CB8AC3E}">
        <p14:creationId xmlns:p14="http://schemas.microsoft.com/office/powerpoint/2010/main" val="6258831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D4E166-BF4F-4752-9AA2-A272B8AE4058}" type="datetimeFigureOut">
              <a:rPr lang="en-US" smtClean="0"/>
              <a:t>12/1/15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07C3C-40C9-4CFA-8207-E2809D9A5E61}" type="slidenum">
              <a:rPr lang="en-US" smtClean="0"/>
              <a:t>‹#›</a:t>
            </a:fld>
            <a:endParaRPr lang="en-US"/>
          </a:p>
        </p:txBody>
      </p:sp>
    </p:spTree>
    <p:extLst>
      <p:ext uri="{BB962C8B-B14F-4D97-AF65-F5344CB8AC3E}">
        <p14:creationId xmlns:p14="http://schemas.microsoft.com/office/powerpoint/2010/main" val="2087408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 Id="rId3" Type="http://schemas.openxmlformats.org/officeDocument/2006/relationships/image" Target="../media/image7.t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ti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 Id="rId3" Type="http://schemas.openxmlformats.org/officeDocument/2006/relationships/image" Target="../media/image9.ti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10.ti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 Id="rId3" Type="http://schemas.openxmlformats.org/officeDocument/2006/relationships/image" Target="../media/image11.ti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12.tif"/></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13.t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4.t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15.t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5.xml"/><Relationship Id="rId3" Type="http://schemas.openxmlformats.org/officeDocument/2006/relationships/image" Target="../media/image16.t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7.t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7.xml"/><Relationship Id="rId3" Type="http://schemas.openxmlformats.org/officeDocument/2006/relationships/image" Target="../media/image18.ti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8.xml"/><Relationship Id="rId3" Type="http://schemas.openxmlformats.org/officeDocument/2006/relationships/image" Target="../media/image19.ti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20.ti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0.xml"/><Relationship Id="rId3" Type="http://schemas.openxmlformats.org/officeDocument/2006/relationships/image" Target="../media/image21.ti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1.xml"/><Relationship Id="rId3" Type="http://schemas.openxmlformats.org/officeDocument/2006/relationships/image" Target="../media/image22.ti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 Id="rId3" Type="http://schemas.openxmlformats.org/officeDocument/2006/relationships/image" Target="../media/image23.t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3.xml"/><Relationship Id="rId3" Type="http://schemas.openxmlformats.org/officeDocument/2006/relationships/image" Target="../media/image24.t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4.xml"/><Relationship Id="rId3" Type="http://schemas.openxmlformats.org/officeDocument/2006/relationships/image" Target="../media/image25.ti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5.xml"/><Relationship Id="rId3" Type="http://schemas.openxmlformats.org/officeDocument/2006/relationships/image" Target="../media/image26.ti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 Id="rId3" Type="http://schemas.openxmlformats.org/officeDocument/2006/relationships/image" Target="../media/image27.t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7.xml"/><Relationship Id="rId3" Type="http://schemas.openxmlformats.org/officeDocument/2006/relationships/image" Target="../media/image28.ti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8.xml"/><Relationship Id="rId3" Type="http://schemas.openxmlformats.org/officeDocument/2006/relationships/image" Target="../media/image29.tif"/></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9.xml"/><Relationship Id="rId3" Type="http://schemas.openxmlformats.org/officeDocument/2006/relationships/image" Target="../media/image30.ti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0.xml"/><Relationship Id="rId3" Type="http://schemas.openxmlformats.org/officeDocument/2006/relationships/image" Target="../media/image31.ti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1.xml"/><Relationship Id="rId3" Type="http://schemas.openxmlformats.org/officeDocument/2006/relationships/image" Target="../media/image32.ti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2.xml"/><Relationship Id="rId3" Type="http://schemas.openxmlformats.org/officeDocument/2006/relationships/image" Target="../media/image33.ti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3.xml"/><Relationship Id="rId3" Type="http://schemas.openxmlformats.org/officeDocument/2006/relationships/image" Target="../media/image34.ti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4.xml"/><Relationship Id="rId3" Type="http://schemas.openxmlformats.org/officeDocument/2006/relationships/image" Target="../media/image35.ti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5.xml"/><Relationship Id="rId3" Type="http://schemas.openxmlformats.org/officeDocument/2006/relationships/image" Target="../media/image36.t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t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3.t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image" Target="../media/image4.t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 Id="rId3" Type="http://schemas.openxmlformats.org/officeDocument/2006/relationships/image" Target="../media/image5.t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6.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01044" y="263032"/>
            <a:ext cx="9180501" cy="1185333"/>
          </a:xfrm>
        </p:spPr>
        <p:txBody>
          <a:bodyPr>
            <a:normAutofit fontScale="90000"/>
          </a:bodyPr>
          <a:lstStyle/>
          <a:p>
            <a:pPr algn="ctr"/>
            <a:r>
              <a:rPr lang="en-US" sz="4000" b="1" dirty="0" smtClean="0"/>
              <a:t>Clay Mineral Image </a:t>
            </a:r>
            <a:r>
              <a:rPr lang="en-US" sz="4000" b="1" dirty="0"/>
              <a:t>Collection for Education in Geotechnical </a:t>
            </a:r>
            <a:r>
              <a:rPr lang="en-US" sz="4000" b="1" dirty="0" smtClean="0"/>
              <a:t>Engineering and the Earth Sciences</a:t>
            </a:r>
            <a:endParaRPr lang="en-US" sz="4000" b="1" dirty="0"/>
          </a:p>
        </p:txBody>
      </p:sp>
      <p:sp>
        <p:nvSpPr>
          <p:cNvPr id="3" name="Subtitle 2"/>
          <p:cNvSpPr>
            <a:spLocks noGrp="1"/>
          </p:cNvSpPr>
          <p:nvPr>
            <p:ph type="subTitle" idx="4294967295"/>
          </p:nvPr>
        </p:nvSpPr>
        <p:spPr>
          <a:xfrm>
            <a:off x="359739" y="4587934"/>
            <a:ext cx="11436021" cy="2014185"/>
          </a:xfrm>
        </p:spPr>
        <p:txBody>
          <a:bodyPr>
            <a:noAutofit/>
          </a:bodyPr>
          <a:lstStyle/>
          <a:p>
            <a:pPr marL="0" indent="0" algn="l">
              <a:buNone/>
            </a:pPr>
            <a:r>
              <a:rPr lang="en-US" sz="2000" dirty="0" smtClean="0"/>
              <a:t>Acknowledgements:</a:t>
            </a:r>
          </a:p>
          <a:p>
            <a:pPr marL="0" indent="0" algn="l">
              <a:buNone/>
            </a:pPr>
            <a:r>
              <a:rPr lang="en-US" sz="2000" dirty="0" smtClean="0"/>
              <a:t>Creation of this image collection was supported by the National Science Foundation under Grant No. 1301124 "</a:t>
            </a:r>
            <a:r>
              <a:rPr lang="en-US" sz="2000" i="1" dirty="0" smtClean="0"/>
              <a:t>Biologically-Inspired </a:t>
            </a:r>
            <a:r>
              <a:rPr lang="en-US" sz="2000" i="1" dirty="0" err="1" smtClean="0"/>
              <a:t>Silicification</a:t>
            </a:r>
            <a:r>
              <a:rPr lang="en-US" sz="2000" i="1" dirty="0" smtClean="0"/>
              <a:t> of Fine-Grained Soils</a:t>
            </a:r>
            <a:r>
              <a:rPr lang="en-US" sz="2000" dirty="0" smtClean="0"/>
              <a:t>."   </a:t>
            </a:r>
            <a:r>
              <a:rPr lang="en-US" sz="2000" dirty="0"/>
              <a:t>Any findings</a:t>
            </a:r>
            <a:r>
              <a:rPr lang="en-US" sz="2000" dirty="0" smtClean="0"/>
              <a:t>, conclusions</a:t>
            </a:r>
            <a:r>
              <a:rPr lang="en-US" sz="2000" dirty="0"/>
              <a:t>, or recommendations </a:t>
            </a:r>
            <a:r>
              <a:rPr lang="en-US" sz="2000" dirty="0" smtClean="0"/>
              <a:t>expressed herein are </a:t>
            </a:r>
            <a:r>
              <a:rPr lang="en-US" sz="2000" dirty="0"/>
              <a:t>those of the authors and do not necessarily reflect the </a:t>
            </a:r>
            <a:r>
              <a:rPr lang="en-US" sz="2000" dirty="0" smtClean="0"/>
              <a:t>views of </a:t>
            </a:r>
            <a:r>
              <a:rPr lang="en-US" sz="2000" dirty="0"/>
              <a:t>NSF</a:t>
            </a:r>
            <a:r>
              <a:rPr lang="en-US" sz="2000" dirty="0" smtClean="0"/>
              <a:t>.</a:t>
            </a:r>
          </a:p>
          <a:p>
            <a:pPr marL="0" indent="0" algn="l">
              <a:buNone/>
            </a:pPr>
            <a:r>
              <a:rPr lang="en-US" sz="2000" dirty="0" smtClean="0"/>
              <a:t>Thiel Kaolin Co. and </a:t>
            </a:r>
            <a:r>
              <a:rPr lang="en-US" sz="2000" dirty="0" err="1" smtClean="0"/>
              <a:t>WyoBen</a:t>
            </a:r>
            <a:r>
              <a:rPr lang="en-US" sz="2000" dirty="0" smtClean="0"/>
              <a:t>, Inc. supplied the Kaolinite and </a:t>
            </a:r>
            <a:r>
              <a:rPr lang="en-US" sz="2000" dirty="0" err="1" smtClean="0"/>
              <a:t>Bentonite</a:t>
            </a:r>
            <a:r>
              <a:rPr lang="en-US" sz="2000" dirty="0" smtClean="0"/>
              <a:t> minerals, respectively.</a:t>
            </a:r>
          </a:p>
          <a:p>
            <a:pPr marL="0" indent="0">
              <a:buNone/>
            </a:pPr>
            <a:endParaRPr lang="en-US" sz="2000" dirty="0"/>
          </a:p>
        </p:txBody>
      </p:sp>
      <p:sp>
        <p:nvSpPr>
          <p:cNvPr id="6" name="TextBox 5"/>
          <p:cNvSpPr txBox="1"/>
          <p:nvPr/>
        </p:nvSpPr>
        <p:spPr>
          <a:xfrm>
            <a:off x="2352555" y="1545484"/>
            <a:ext cx="7077479" cy="2739211"/>
          </a:xfrm>
          <a:prstGeom prst="rect">
            <a:avLst/>
          </a:prstGeom>
          <a:noFill/>
        </p:spPr>
        <p:txBody>
          <a:bodyPr wrap="none" rtlCol="0">
            <a:spAutoFit/>
          </a:bodyPr>
          <a:lstStyle/>
          <a:p>
            <a:pPr algn="ctr"/>
            <a:r>
              <a:rPr lang="en-US" sz="2400" dirty="0"/>
              <a:t>Gordon </a:t>
            </a:r>
            <a:r>
              <a:rPr lang="en-US" sz="2400" dirty="0" smtClean="0"/>
              <a:t>Stone and Joseph Dove</a:t>
            </a:r>
          </a:p>
          <a:p>
            <a:pPr algn="ctr"/>
            <a:r>
              <a:rPr lang="en-US" sz="2400" dirty="0" smtClean="0"/>
              <a:t>Via Department of Civil and Environmental Engineering</a:t>
            </a:r>
          </a:p>
          <a:p>
            <a:pPr algn="ctr"/>
            <a:endParaRPr lang="en-US" sz="1600" dirty="0" smtClean="0"/>
          </a:p>
          <a:p>
            <a:pPr algn="ctr"/>
            <a:r>
              <a:rPr lang="en-US" sz="2400" dirty="0" err="1" smtClean="0"/>
              <a:t>Nizhou</a:t>
            </a:r>
            <a:r>
              <a:rPr lang="en-US" sz="2400" dirty="0" smtClean="0"/>
              <a:t> Han and Patricia Dove</a:t>
            </a:r>
          </a:p>
          <a:p>
            <a:pPr algn="ctr"/>
            <a:r>
              <a:rPr lang="en-US" sz="2400" dirty="0" smtClean="0"/>
              <a:t>Department of Geosciences </a:t>
            </a:r>
          </a:p>
          <a:p>
            <a:pPr algn="ctr"/>
            <a:endParaRPr lang="en-US" sz="1200" dirty="0" smtClean="0"/>
          </a:p>
          <a:p>
            <a:pPr algn="ctr"/>
            <a:r>
              <a:rPr lang="en-US" sz="2400" dirty="0" smtClean="0"/>
              <a:t>Virginia Tech</a:t>
            </a:r>
          </a:p>
          <a:p>
            <a:pPr algn="ctr"/>
            <a:r>
              <a:rPr lang="en-US" sz="2400" dirty="0" smtClean="0"/>
              <a:t>December 2015</a:t>
            </a:r>
            <a:endParaRPr lang="en-US" sz="2400" dirty="0"/>
          </a:p>
        </p:txBody>
      </p:sp>
      <p:pic>
        <p:nvPicPr>
          <p:cNvPr id="12" name="Picture 7" descr="VT_maroon_shield_new"/>
          <p:cNvPicPr>
            <a:picLocks noChangeAspect="1" noChangeArrowheads="1"/>
          </p:cNvPicPr>
          <p:nvPr/>
        </p:nvPicPr>
        <p:blipFill>
          <a:blip r:embed="rId2"/>
          <a:srcRect/>
          <a:stretch>
            <a:fillRect/>
          </a:stretch>
        </p:blipFill>
        <p:spPr bwMode="auto">
          <a:xfrm>
            <a:off x="9976168" y="6478270"/>
            <a:ext cx="2066925" cy="330200"/>
          </a:xfrm>
          <a:prstGeom prst="rect">
            <a:avLst/>
          </a:prstGeom>
          <a:noFill/>
        </p:spPr>
      </p:pic>
    </p:spTree>
    <p:extLst>
      <p:ext uri="{BB962C8B-B14F-4D97-AF65-F5344CB8AC3E}">
        <p14:creationId xmlns:p14="http://schemas.microsoft.com/office/powerpoint/2010/main" val="2831428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9739817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05962664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46644841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6041776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86255069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98468063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6976032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041400" y="1188719"/>
            <a:ext cx="10617200" cy="868363"/>
          </a:xfrm>
        </p:spPr>
        <p:txBody>
          <a:bodyPr/>
          <a:lstStyle/>
          <a:p>
            <a:pPr algn="ctr"/>
            <a:r>
              <a:rPr lang="en-US" sz="4000" dirty="0">
                <a:latin typeface="+mn-lt"/>
              </a:rPr>
              <a:t>Kaolinite Shear Failure Surface</a:t>
            </a:r>
          </a:p>
        </p:txBody>
      </p:sp>
      <p:sp>
        <p:nvSpPr>
          <p:cNvPr id="3" name="Subtitle 2"/>
          <p:cNvSpPr>
            <a:spLocks noGrp="1"/>
          </p:cNvSpPr>
          <p:nvPr>
            <p:ph type="subTitle" idx="4294967295"/>
          </p:nvPr>
        </p:nvSpPr>
        <p:spPr>
          <a:xfrm>
            <a:off x="965200" y="2707958"/>
            <a:ext cx="10769600" cy="2605722"/>
          </a:xfrm>
        </p:spPr>
        <p:txBody>
          <a:bodyPr>
            <a:noAutofit/>
          </a:bodyPr>
          <a:lstStyle/>
          <a:p>
            <a:pPr marL="0" indent="0">
              <a:buNone/>
            </a:pPr>
            <a:r>
              <a:rPr lang="en-US" sz="2400" dirty="0" smtClean="0"/>
              <a:t>A sample was compacted at optimum moisture and brought to failure in an unconfined compression test.  The specimen for imaging was collected from the resulting failure surface, then freeze dried, mounted, and sputter coated.  View in the images is of the failure surface. </a:t>
            </a:r>
            <a:r>
              <a:rPr lang="en-US" sz="1200" dirty="0" smtClean="0"/>
              <a:t> </a:t>
            </a:r>
          </a:p>
          <a:p>
            <a:pPr marL="0" indent="0">
              <a:buNone/>
            </a:pPr>
            <a:endParaRPr lang="en-US" sz="1100" dirty="0"/>
          </a:p>
          <a:p>
            <a:pPr marL="0" indent="0">
              <a:buNone/>
            </a:pPr>
            <a:r>
              <a:rPr lang="en-US" sz="2400" dirty="0" smtClean="0"/>
              <a:t>All images collected by </a:t>
            </a:r>
            <a:r>
              <a:rPr lang="en-US" sz="2400" dirty="0"/>
              <a:t>Gordon </a:t>
            </a:r>
            <a:r>
              <a:rPr lang="en-US" sz="2400" dirty="0" smtClean="0"/>
              <a:t>Stone.</a:t>
            </a:r>
          </a:p>
          <a:p>
            <a:pPr marL="0" indent="0">
              <a:buNone/>
            </a:pPr>
            <a:endParaRPr lang="en-US" sz="2400" dirty="0"/>
          </a:p>
          <a:p>
            <a:pPr marL="0" indent="0">
              <a:buNone/>
            </a:pPr>
            <a:endParaRPr lang="en-US" sz="2400" dirty="0"/>
          </a:p>
          <a:p>
            <a:pPr marL="0" indent="0">
              <a:buNone/>
            </a:pPr>
            <a:r>
              <a:rPr lang="en-US" sz="2400" dirty="0" smtClean="0"/>
              <a:t> </a:t>
            </a:r>
            <a:endParaRPr lang="en-US" sz="2400" dirty="0"/>
          </a:p>
        </p:txBody>
      </p:sp>
    </p:spTree>
    <p:extLst>
      <p:ext uri="{BB962C8B-B14F-4D97-AF65-F5344CB8AC3E}">
        <p14:creationId xmlns:p14="http://schemas.microsoft.com/office/powerpoint/2010/main" val="413622444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cxnSp>
        <p:nvCxnSpPr>
          <p:cNvPr id="3" name="Straight Arrow Connector 2"/>
          <p:cNvCxnSpPr/>
          <p:nvPr/>
        </p:nvCxnSpPr>
        <p:spPr>
          <a:xfrm>
            <a:off x="701040" y="2184400"/>
            <a:ext cx="132080" cy="1168400"/>
          </a:xfrm>
          <a:prstGeom prst="straightConnector1">
            <a:avLst/>
          </a:prstGeom>
          <a:ln>
            <a:solidFill>
              <a:schemeClr val="tx1"/>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1197973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61434654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552518" y="721360"/>
            <a:ext cx="10515600" cy="929643"/>
          </a:xfrm>
        </p:spPr>
        <p:txBody>
          <a:bodyPr>
            <a:normAutofit/>
          </a:bodyPr>
          <a:lstStyle/>
          <a:p>
            <a:pPr algn="ctr"/>
            <a:r>
              <a:rPr lang="en-US" sz="3200" dirty="0" smtClean="0">
                <a:latin typeface="+mn-lt"/>
              </a:rPr>
              <a:t>Copyright and Use</a:t>
            </a:r>
            <a:endParaRPr lang="en-US" sz="3200" dirty="0">
              <a:latin typeface="+mn-lt"/>
            </a:endParaRPr>
          </a:p>
        </p:txBody>
      </p:sp>
      <p:sp>
        <p:nvSpPr>
          <p:cNvPr id="4" name="TextBox 3"/>
          <p:cNvSpPr txBox="1"/>
          <p:nvPr/>
        </p:nvSpPr>
        <p:spPr>
          <a:xfrm>
            <a:off x="364884" y="1924060"/>
            <a:ext cx="10890869" cy="1477328"/>
          </a:xfrm>
          <a:prstGeom prst="rect">
            <a:avLst/>
          </a:prstGeom>
          <a:noFill/>
        </p:spPr>
        <p:txBody>
          <a:bodyPr wrap="square" rtlCol="0">
            <a:spAutoFit/>
          </a:bodyPr>
          <a:lstStyle/>
          <a:p>
            <a:r>
              <a:rPr lang="en-US" dirty="0" smtClean="0"/>
              <a:t>The material in this document is licensed under Creative Commons CC BY-NC 4.0.  You are free to copy and redistribute the images in any medium or format.  However, you agree to:</a:t>
            </a:r>
          </a:p>
          <a:p>
            <a:endParaRPr lang="en-US" dirty="0" smtClean="0"/>
          </a:p>
          <a:p>
            <a:r>
              <a:rPr lang="en-US" dirty="0" smtClean="0"/>
              <a:t>-Cite this document when you use any of the information contained herein.</a:t>
            </a:r>
          </a:p>
          <a:p>
            <a:r>
              <a:rPr lang="en-US" dirty="0" smtClean="0"/>
              <a:t>-Use this information for non-commercial, educational purposes only.</a:t>
            </a:r>
          </a:p>
        </p:txBody>
      </p:sp>
      <p:sp>
        <p:nvSpPr>
          <p:cNvPr id="3" name="TextBox 2"/>
          <p:cNvSpPr txBox="1"/>
          <p:nvPr/>
        </p:nvSpPr>
        <p:spPr>
          <a:xfrm>
            <a:off x="613478" y="4704080"/>
            <a:ext cx="10867322" cy="1077218"/>
          </a:xfrm>
          <a:prstGeom prst="rect">
            <a:avLst/>
          </a:prstGeom>
          <a:noFill/>
        </p:spPr>
        <p:txBody>
          <a:bodyPr wrap="square" rtlCol="0">
            <a:spAutoFit/>
          </a:bodyPr>
          <a:lstStyle/>
          <a:p>
            <a:pPr algn="ctr"/>
            <a:r>
              <a:rPr lang="en-US" sz="2800" dirty="0" smtClean="0"/>
              <a:t>Interpretations</a:t>
            </a:r>
          </a:p>
          <a:p>
            <a:endParaRPr lang="en-US" dirty="0"/>
          </a:p>
          <a:p>
            <a:r>
              <a:rPr lang="en-US" dirty="0" smtClean="0"/>
              <a:t>We do not provide interpretations of the images.   See the "notes" pane in each slide for associated metadata.</a:t>
            </a:r>
            <a:endParaRPr lang="en-US" dirty="0"/>
          </a:p>
        </p:txBody>
      </p:sp>
    </p:spTree>
    <p:extLst>
      <p:ext uri="{BB962C8B-B14F-4D97-AF65-F5344CB8AC3E}">
        <p14:creationId xmlns:p14="http://schemas.microsoft.com/office/powerpoint/2010/main" val="8641948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197181716"/>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cxnSp>
        <p:nvCxnSpPr>
          <p:cNvPr id="3" name="Straight Arrow Connector 2"/>
          <p:cNvCxnSpPr/>
          <p:nvPr/>
        </p:nvCxnSpPr>
        <p:spPr>
          <a:xfrm>
            <a:off x="701040" y="2184400"/>
            <a:ext cx="132080" cy="1168400"/>
          </a:xfrm>
          <a:prstGeom prst="straightConnector1">
            <a:avLst/>
          </a:prstGeom>
          <a:ln>
            <a:solidFill>
              <a:schemeClr val="tx1"/>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9103103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977269719"/>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17298684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cxnSp>
        <p:nvCxnSpPr>
          <p:cNvPr id="3" name="Straight Arrow Connector 2"/>
          <p:cNvCxnSpPr/>
          <p:nvPr/>
        </p:nvCxnSpPr>
        <p:spPr>
          <a:xfrm>
            <a:off x="701040" y="2184400"/>
            <a:ext cx="132080" cy="1168400"/>
          </a:xfrm>
          <a:prstGeom prst="straightConnector1">
            <a:avLst/>
          </a:prstGeom>
          <a:ln>
            <a:solidFill>
              <a:schemeClr val="tx1"/>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901496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56697798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757605712"/>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290320" y="1018230"/>
            <a:ext cx="9144000" cy="849426"/>
          </a:xfrm>
        </p:spPr>
        <p:txBody>
          <a:bodyPr>
            <a:normAutofit/>
          </a:bodyPr>
          <a:lstStyle/>
          <a:p>
            <a:pPr algn="ctr"/>
            <a:r>
              <a:rPr lang="en-US" sz="4000" dirty="0" smtClean="0">
                <a:latin typeface="+mn-lt"/>
              </a:rPr>
              <a:t>Kaolinite and </a:t>
            </a:r>
            <a:r>
              <a:rPr lang="en-US" sz="4000" dirty="0" err="1" smtClean="0">
                <a:latin typeface="+mn-lt"/>
              </a:rPr>
              <a:t>Bentonite</a:t>
            </a:r>
            <a:r>
              <a:rPr lang="en-US" sz="4000" dirty="0" smtClean="0">
                <a:latin typeface="+mn-lt"/>
              </a:rPr>
              <a:t> Mixture</a:t>
            </a:r>
            <a:endParaRPr lang="en-US" sz="4000" dirty="0">
              <a:latin typeface="+mn-lt"/>
            </a:endParaRPr>
          </a:p>
        </p:txBody>
      </p:sp>
      <p:sp>
        <p:nvSpPr>
          <p:cNvPr id="3" name="Subtitle 2"/>
          <p:cNvSpPr>
            <a:spLocks noGrp="1"/>
          </p:cNvSpPr>
          <p:nvPr>
            <p:ph type="subTitle" idx="4294967295"/>
          </p:nvPr>
        </p:nvSpPr>
        <p:spPr>
          <a:xfrm>
            <a:off x="818088" y="2189654"/>
            <a:ext cx="10088465" cy="1782906"/>
          </a:xfrm>
        </p:spPr>
        <p:txBody>
          <a:bodyPr>
            <a:normAutofit/>
          </a:bodyPr>
          <a:lstStyle/>
          <a:p>
            <a:pPr marL="0" indent="0">
              <a:buNone/>
            </a:pPr>
            <a:r>
              <a:rPr lang="en-US" sz="2400" dirty="0" smtClean="0"/>
              <a:t>60% Bentonite and 40% Kaolinite by weight, hydrated </a:t>
            </a:r>
            <a:r>
              <a:rPr lang="en-US" sz="2400" dirty="0"/>
              <a:t>and </a:t>
            </a:r>
            <a:r>
              <a:rPr lang="en-US" sz="2400" dirty="0" smtClean="0"/>
              <a:t>mixed together in a slurry then deposited on SEM sample holder.  Images are of the mineral layer remaining after air drying.</a:t>
            </a:r>
          </a:p>
        </p:txBody>
      </p:sp>
      <p:sp>
        <p:nvSpPr>
          <p:cNvPr id="4" name="Rectangle 3"/>
          <p:cNvSpPr/>
          <p:nvPr/>
        </p:nvSpPr>
        <p:spPr>
          <a:xfrm>
            <a:off x="736601" y="4773146"/>
            <a:ext cx="10251439" cy="923330"/>
          </a:xfrm>
          <a:prstGeom prst="rect">
            <a:avLst/>
          </a:prstGeom>
        </p:spPr>
        <p:txBody>
          <a:bodyPr wrap="square">
            <a:spAutoFit/>
          </a:bodyPr>
          <a:lstStyle/>
          <a:p>
            <a:pPr algn="ctr"/>
            <a:r>
              <a:rPr lang="en-US" dirty="0" smtClean="0"/>
              <a:t>Images for this series collected by Gordon Stone, Department of Civil and Environmental Engineering </a:t>
            </a:r>
          </a:p>
          <a:p>
            <a:pPr algn="ctr"/>
            <a:r>
              <a:rPr lang="en-US" dirty="0" smtClean="0"/>
              <a:t>and </a:t>
            </a:r>
          </a:p>
          <a:p>
            <a:pPr algn="ctr"/>
            <a:r>
              <a:rPr lang="en-US" dirty="0" smtClean="0"/>
              <a:t>Steve McCartney,</a:t>
            </a:r>
            <a:r>
              <a:rPr lang="en-US" dirty="0"/>
              <a:t> </a:t>
            </a:r>
            <a:r>
              <a:rPr lang="en-US" dirty="0" smtClean="0"/>
              <a:t>Institute </a:t>
            </a:r>
            <a:r>
              <a:rPr lang="en-US" dirty="0"/>
              <a:t>for Critical Sciences and </a:t>
            </a:r>
            <a:r>
              <a:rPr lang="en-US" dirty="0" smtClean="0"/>
              <a:t>Technologies at Virginia Tech</a:t>
            </a:r>
            <a:endParaRPr lang="en-US" dirty="0"/>
          </a:p>
        </p:txBody>
      </p:sp>
    </p:spTree>
    <p:extLst>
      <p:ext uri="{BB962C8B-B14F-4D97-AF65-F5344CB8AC3E}">
        <p14:creationId xmlns:p14="http://schemas.microsoft.com/office/powerpoint/2010/main" val="3619632131"/>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410685661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9828123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702177" y="108492"/>
            <a:ext cx="8738541" cy="773170"/>
          </a:xfrm>
        </p:spPr>
        <p:txBody>
          <a:bodyPr>
            <a:normAutofit/>
          </a:bodyPr>
          <a:lstStyle/>
          <a:p>
            <a:pPr algn="ctr"/>
            <a:r>
              <a:rPr lang="en-US" sz="3600" b="1" dirty="0" smtClean="0"/>
              <a:t>Materials and Experimental Methods</a:t>
            </a:r>
            <a:endParaRPr lang="en-US" sz="3600" b="1" dirty="0"/>
          </a:p>
        </p:txBody>
      </p:sp>
      <p:sp>
        <p:nvSpPr>
          <p:cNvPr id="4" name="TextBox 3"/>
          <p:cNvSpPr txBox="1"/>
          <p:nvPr/>
        </p:nvSpPr>
        <p:spPr>
          <a:xfrm>
            <a:off x="304423" y="764916"/>
            <a:ext cx="11627556" cy="5509201"/>
          </a:xfrm>
          <a:prstGeom prst="rect">
            <a:avLst/>
          </a:prstGeom>
          <a:noFill/>
        </p:spPr>
        <p:txBody>
          <a:bodyPr wrap="square" rtlCol="0">
            <a:spAutoFit/>
          </a:bodyPr>
          <a:lstStyle/>
          <a:p>
            <a:r>
              <a:rPr lang="en-US" sz="1600" u="sng" dirty="0" smtClean="0"/>
              <a:t>Materials</a:t>
            </a:r>
          </a:p>
          <a:p>
            <a:pPr marL="460375" indent="-338138"/>
            <a:r>
              <a:rPr lang="en-US" sz="1600" dirty="0" smtClean="0"/>
              <a:t>1.  Kaolinite: B80 kaolinite from Thiel Kaolin Co. of Sandersville, Georgia.  97.5% finer than the No. 200 sieve, 68% finer than 2 microns; liquid limit = 76 and plastic limit = 33.</a:t>
            </a:r>
            <a:endParaRPr lang="en-US" sz="1600" dirty="0"/>
          </a:p>
          <a:p>
            <a:pPr marL="460375" indent="-338138"/>
            <a:r>
              <a:rPr lang="en-US" sz="1600" dirty="0" smtClean="0"/>
              <a:t>2.  </a:t>
            </a:r>
            <a:r>
              <a:rPr lang="en-US" sz="1600" dirty="0" err="1" smtClean="0"/>
              <a:t>Bentonite</a:t>
            </a:r>
            <a:r>
              <a:rPr lang="en-US" sz="1600" dirty="0" smtClean="0"/>
              <a:t>: </a:t>
            </a:r>
            <a:r>
              <a:rPr lang="en-US" sz="1600" dirty="0" err="1" smtClean="0"/>
              <a:t>Naturalgel</a:t>
            </a:r>
            <a:r>
              <a:rPr lang="en-US" sz="1600" dirty="0" smtClean="0"/>
              <a:t> from </a:t>
            </a:r>
            <a:r>
              <a:rPr lang="en-US" sz="1600" dirty="0" err="1" smtClean="0"/>
              <a:t>Wyo</a:t>
            </a:r>
            <a:r>
              <a:rPr lang="en-US" sz="1600" dirty="0" smtClean="0"/>
              <a:t>-Ben, Inc. of Billings, Montana.  97% finer than No. 200 sieve, 60% finer than 2 microns; liquid limit =  570, plastic limit = 68.</a:t>
            </a:r>
            <a:endParaRPr lang="en-US" sz="1600" dirty="0"/>
          </a:p>
          <a:p>
            <a:pPr marL="460375" indent="-338138"/>
            <a:r>
              <a:rPr lang="en-US" sz="1600" dirty="0" smtClean="0"/>
              <a:t>3.  Local Blacksburg, Virginia soil.  88% finer than the No. 200 sieve, 55% finer than 2 microns; liquid limit = 71, plastic limit = 23.  Mixed mineralogy.</a:t>
            </a:r>
          </a:p>
          <a:p>
            <a:endParaRPr lang="en-US" sz="1600" dirty="0"/>
          </a:p>
          <a:p>
            <a:r>
              <a:rPr lang="en-US" sz="1600" u="sng" dirty="0" smtClean="0"/>
              <a:t>Methods</a:t>
            </a:r>
          </a:p>
          <a:p>
            <a:r>
              <a:rPr lang="en-US" sz="1600" dirty="0" smtClean="0"/>
              <a:t>Clays were used as received.  Samples of the Blacksburg soil were passed through a No. 200 sieve prior to preparation for imaging.</a:t>
            </a:r>
            <a:endParaRPr lang="en-US" sz="1600" dirty="0"/>
          </a:p>
          <a:p>
            <a:pPr marL="342900" indent="-342900">
              <a:buAutoNum type="arabicPeriod"/>
            </a:pPr>
            <a:r>
              <a:rPr lang="en-US" sz="1600" dirty="0" smtClean="0"/>
              <a:t>Fracture surfaces. </a:t>
            </a:r>
            <a:r>
              <a:rPr lang="en-US" sz="1600" dirty="0"/>
              <a:t>Compacted at </a:t>
            </a:r>
            <a:r>
              <a:rPr lang="en-US" sz="1600" dirty="0" smtClean="0"/>
              <a:t>optimum moisture using </a:t>
            </a:r>
            <a:r>
              <a:rPr lang="en-US" sz="1600" dirty="0"/>
              <a:t>standard Proctor effort</a:t>
            </a:r>
            <a:r>
              <a:rPr lang="en-US" sz="1600" dirty="0" smtClean="0"/>
              <a:t>, </a:t>
            </a:r>
            <a:r>
              <a:rPr lang="en-US" sz="1600" dirty="0"/>
              <a:t>freeze dried, and fractured using a razor blade</a:t>
            </a:r>
            <a:r>
              <a:rPr lang="en-US" sz="1600" dirty="0" smtClean="0"/>
              <a:t>.  Sputter coated with Iridium. </a:t>
            </a:r>
            <a:endParaRPr lang="en-US" sz="1600" dirty="0"/>
          </a:p>
          <a:p>
            <a:pPr marL="342900" indent="-342900">
              <a:buAutoNum type="arabicPeriod" startAt="2"/>
            </a:pPr>
            <a:r>
              <a:rPr lang="en-US" sz="1600" dirty="0" smtClean="0"/>
              <a:t>Shear </a:t>
            </a:r>
            <a:r>
              <a:rPr lang="en-US" sz="1600" dirty="0"/>
              <a:t>Failure </a:t>
            </a:r>
            <a:r>
              <a:rPr lang="en-US" sz="1600" dirty="0" smtClean="0"/>
              <a:t>Surface.  Compacted </a:t>
            </a:r>
            <a:r>
              <a:rPr lang="en-US" sz="1600" dirty="0"/>
              <a:t>at </a:t>
            </a:r>
            <a:r>
              <a:rPr lang="en-US" sz="1600" dirty="0" smtClean="0"/>
              <a:t>optimum using </a:t>
            </a:r>
            <a:r>
              <a:rPr lang="en-US" sz="1600" dirty="0"/>
              <a:t>standard Proctor </a:t>
            </a:r>
            <a:r>
              <a:rPr lang="en-US" sz="1600" dirty="0" smtClean="0"/>
              <a:t>effort, then brought to failure in unconfined compression. Sample </a:t>
            </a:r>
            <a:r>
              <a:rPr lang="en-US" sz="1600" dirty="0"/>
              <a:t>collected </a:t>
            </a:r>
            <a:r>
              <a:rPr lang="en-US" sz="1600" dirty="0" smtClean="0"/>
              <a:t>from shear </a:t>
            </a:r>
            <a:r>
              <a:rPr lang="en-US" sz="1600" dirty="0"/>
              <a:t>failure </a:t>
            </a:r>
            <a:r>
              <a:rPr lang="en-US" sz="1600" dirty="0" smtClean="0"/>
              <a:t>surface</a:t>
            </a:r>
            <a:r>
              <a:rPr lang="en-US" sz="1600" dirty="0"/>
              <a:t> </a:t>
            </a:r>
            <a:r>
              <a:rPr lang="en-US" sz="1600" dirty="0" smtClean="0"/>
              <a:t>then freeze dried and sputter </a:t>
            </a:r>
            <a:r>
              <a:rPr lang="en-US" sz="1600" dirty="0"/>
              <a:t>coated </a:t>
            </a:r>
            <a:r>
              <a:rPr lang="en-US" sz="1600" dirty="0" smtClean="0"/>
              <a:t>with Iridium.</a:t>
            </a:r>
            <a:endParaRPr lang="en-US" sz="1600" dirty="0"/>
          </a:p>
          <a:p>
            <a:pPr marL="342900" indent="-342900">
              <a:buAutoNum type="arabicPeriod" startAt="2"/>
            </a:pPr>
            <a:r>
              <a:rPr lang="en-US" sz="1600" dirty="0" smtClean="0"/>
              <a:t>Slurry deposited samples.  Dispersed in water, deposited on pedestal using medicine dropper then air dried.  Sputter </a:t>
            </a:r>
            <a:r>
              <a:rPr lang="en-US" sz="1600" dirty="0"/>
              <a:t>coated </a:t>
            </a:r>
            <a:r>
              <a:rPr lang="en-US" sz="1600" dirty="0" smtClean="0"/>
              <a:t>with  Iridium.</a:t>
            </a:r>
          </a:p>
          <a:p>
            <a:pPr marL="342900" indent="-342900">
              <a:buAutoNum type="arabicPeriod" startAt="2"/>
            </a:pPr>
            <a:endParaRPr lang="en-US" sz="1600" dirty="0"/>
          </a:p>
          <a:p>
            <a:pPr marL="346075"/>
            <a:r>
              <a:rPr lang="en-US" sz="1600" dirty="0" smtClean="0"/>
              <a:t>Images </a:t>
            </a:r>
            <a:r>
              <a:rPr lang="en-US" sz="1600" dirty="0"/>
              <a:t>were acquired at several "regions" </a:t>
            </a:r>
            <a:r>
              <a:rPr lang="en-US" sz="1600" dirty="0" smtClean="0"/>
              <a:t>on </a:t>
            </a:r>
            <a:r>
              <a:rPr lang="en-US" sz="1600" dirty="0"/>
              <a:t>each sample.  </a:t>
            </a:r>
            <a:r>
              <a:rPr lang="en-US" sz="1600" dirty="0" smtClean="0"/>
              <a:t>Within </a:t>
            </a:r>
            <a:r>
              <a:rPr lang="en-US" sz="1600" dirty="0"/>
              <a:t>each region, </a:t>
            </a:r>
            <a:r>
              <a:rPr lang="en-US" sz="1600" dirty="0" smtClean="0"/>
              <a:t>images </a:t>
            </a:r>
            <a:r>
              <a:rPr lang="en-US" sz="1600" dirty="0"/>
              <a:t>were </a:t>
            </a:r>
            <a:r>
              <a:rPr lang="en-US" sz="1600" dirty="0" smtClean="0"/>
              <a:t>collected at progressively </a:t>
            </a:r>
            <a:r>
              <a:rPr lang="en-US" sz="1600" dirty="0"/>
              <a:t>higher </a:t>
            </a:r>
            <a:r>
              <a:rPr lang="en-US" sz="1600" dirty="0" smtClean="0"/>
              <a:t>magnifications.  The image footer provides magnifications (i.e., Mag=1k x) and a bar scale.  All images were collected in tiff format with a LEO (Zeiss) 1550 Field Emission Scanning Electron Microscope (FESEM) in the Nano Characterization and Fabrication Laboratory of Virginia Tech's Institute for Critical Sciences and Technologies.  </a:t>
            </a:r>
            <a:endParaRPr lang="en-US" sz="1600" dirty="0"/>
          </a:p>
          <a:p>
            <a:endParaRPr lang="en-US" sz="1600" dirty="0"/>
          </a:p>
        </p:txBody>
      </p:sp>
    </p:spTree>
    <p:extLst>
      <p:ext uri="{BB962C8B-B14F-4D97-AF65-F5344CB8AC3E}">
        <p14:creationId xmlns:p14="http://schemas.microsoft.com/office/powerpoint/2010/main" val="33980144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77266341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192730574"/>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312399439"/>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346199" y="715963"/>
            <a:ext cx="9144000" cy="2387600"/>
          </a:xfrm>
        </p:spPr>
        <p:txBody>
          <a:bodyPr/>
          <a:lstStyle/>
          <a:p>
            <a:pPr algn="ctr"/>
            <a:r>
              <a:rPr lang="en-US" sz="4000" dirty="0" smtClean="0">
                <a:latin typeface="+mn-lt"/>
              </a:rPr>
              <a:t>Bentonite</a:t>
            </a:r>
            <a:endParaRPr lang="en-US" sz="4000" dirty="0">
              <a:latin typeface="+mn-lt"/>
            </a:endParaRPr>
          </a:p>
        </p:txBody>
      </p:sp>
      <p:sp>
        <p:nvSpPr>
          <p:cNvPr id="3" name="Subtitle 2"/>
          <p:cNvSpPr>
            <a:spLocks noGrp="1"/>
          </p:cNvSpPr>
          <p:nvPr>
            <p:ph type="subTitle" idx="4294967295"/>
          </p:nvPr>
        </p:nvSpPr>
        <p:spPr>
          <a:xfrm>
            <a:off x="1346199" y="2525078"/>
            <a:ext cx="9144000" cy="1244282"/>
          </a:xfrm>
        </p:spPr>
        <p:txBody>
          <a:bodyPr>
            <a:normAutofit/>
          </a:bodyPr>
          <a:lstStyle/>
          <a:p>
            <a:pPr marL="0" indent="0">
              <a:buNone/>
            </a:pPr>
            <a:r>
              <a:rPr lang="en-US" dirty="0" err="1" smtClean="0"/>
              <a:t>Bentonite</a:t>
            </a:r>
            <a:r>
              <a:rPr lang="en-US" dirty="0" smtClean="0"/>
              <a:t> hydrated in a slurry, deposited onto FESEM platen and air dried.  </a:t>
            </a:r>
          </a:p>
          <a:p>
            <a:pPr marL="0" indent="0">
              <a:buNone/>
            </a:pPr>
            <a:endParaRPr lang="en-US" dirty="0"/>
          </a:p>
        </p:txBody>
      </p:sp>
      <p:sp>
        <p:nvSpPr>
          <p:cNvPr id="5" name="Rectangle 4"/>
          <p:cNvSpPr/>
          <p:nvPr/>
        </p:nvSpPr>
        <p:spPr>
          <a:xfrm>
            <a:off x="792480" y="3909546"/>
            <a:ext cx="10251439" cy="923330"/>
          </a:xfrm>
          <a:prstGeom prst="rect">
            <a:avLst/>
          </a:prstGeom>
        </p:spPr>
        <p:txBody>
          <a:bodyPr wrap="square">
            <a:spAutoFit/>
          </a:bodyPr>
          <a:lstStyle/>
          <a:p>
            <a:pPr algn="ctr"/>
            <a:r>
              <a:rPr lang="en-US" dirty="0" smtClean="0"/>
              <a:t>Images for this series collected by Gordon Stone, Department of Civil and Environmental Engineering </a:t>
            </a:r>
          </a:p>
          <a:p>
            <a:pPr algn="ctr"/>
            <a:r>
              <a:rPr lang="en-US" dirty="0" smtClean="0"/>
              <a:t>and </a:t>
            </a:r>
          </a:p>
          <a:p>
            <a:pPr algn="ctr"/>
            <a:r>
              <a:rPr lang="en-US" dirty="0" smtClean="0"/>
              <a:t>Steve McCartney,</a:t>
            </a:r>
            <a:r>
              <a:rPr lang="en-US" dirty="0"/>
              <a:t> </a:t>
            </a:r>
            <a:r>
              <a:rPr lang="en-US" dirty="0" smtClean="0"/>
              <a:t>Institute </a:t>
            </a:r>
            <a:r>
              <a:rPr lang="en-US" dirty="0"/>
              <a:t>for Critical Sciences and </a:t>
            </a:r>
            <a:r>
              <a:rPr lang="en-US" dirty="0" smtClean="0"/>
              <a:t>Technologies at Virginia Tech</a:t>
            </a:r>
            <a:endParaRPr lang="en-US" dirty="0"/>
          </a:p>
        </p:txBody>
      </p:sp>
    </p:spTree>
    <p:extLst>
      <p:ext uri="{BB962C8B-B14F-4D97-AF65-F5344CB8AC3E}">
        <p14:creationId xmlns:p14="http://schemas.microsoft.com/office/powerpoint/2010/main" val="3053868281"/>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681042963"/>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74597183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03751130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964690" y="1122363"/>
            <a:ext cx="8031480" cy="1549717"/>
          </a:xfrm>
        </p:spPr>
        <p:txBody>
          <a:bodyPr>
            <a:normAutofit/>
          </a:bodyPr>
          <a:lstStyle/>
          <a:p>
            <a:pPr algn="ctr"/>
            <a:r>
              <a:rPr lang="en-US" sz="4000" dirty="0" smtClean="0">
                <a:latin typeface="+mn-lt"/>
              </a:rPr>
              <a:t>Natural soil from Blacksburg, VA</a:t>
            </a:r>
            <a:endParaRPr lang="en-US" sz="4000" dirty="0">
              <a:latin typeface="+mn-lt"/>
            </a:endParaRPr>
          </a:p>
        </p:txBody>
      </p:sp>
      <p:sp>
        <p:nvSpPr>
          <p:cNvPr id="3" name="Subtitle 2"/>
          <p:cNvSpPr>
            <a:spLocks noGrp="1"/>
          </p:cNvSpPr>
          <p:nvPr>
            <p:ph type="subTitle" idx="4294967295"/>
          </p:nvPr>
        </p:nvSpPr>
        <p:spPr>
          <a:xfrm>
            <a:off x="558800" y="2413318"/>
            <a:ext cx="10843260" cy="1376362"/>
          </a:xfrm>
        </p:spPr>
        <p:txBody>
          <a:bodyPr>
            <a:normAutofit/>
          </a:bodyPr>
          <a:lstStyle/>
          <a:p>
            <a:pPr marL="0" indent="0" algn="ctr">
              <a:buNone/>
            </a:pPr>
            <a:r>
              <a:rPr lang="en-US" dirty="0" smtClean="0"/>
              <a:t>Soil hydrated in a slurry then deposited and air dried on FESEM platen. Soil is of mixed mineralogy consisting of Kaolinite and </a:t>
            </a:r>
            <a:r>
              <a:rPr lang="en-US" dirty="0" err="1" smtClean="0"/>
              <a:t>Illite</a:t>
            </a:r>
            <a:r>
              <a:rPr lang="en-US" dirty="0" smtClean="0"/>
              <a:t>/</a:t>
            </a:r>
            <a:r>
              <a:rPr lang="en-US" dirty="0" err="1" smtClean="0"/>
              <a:t>Smectite</a:t>
            </a:r>
            <a:r>
              <a:rPr lang="en-US" dirty="0" smtClean="0"/>
              <a:t>.</a:t>
            </a:r>
            <a:endParaRPr lang="en-US" dirty="0"/>
          </a:p>
        </p:txBody>
      </p:sp>
      <p:sp>
        <p:nvSpPr>
          <p:cNvPr id="5" name="Rectangle 4"/>
          <p:cNvSpPr/>
          <p:nvPr/>
        </p:nvSpPr>
        <p:spPr>
          <a:xfrm>
            <a:off x="854711" y="4072106"/>
            <a:ext cx="10251439" cy="923330"/>
          </a:xfrm>
          <a:prstGeom prst="rect">
            <a:avLst/>
          </a:prstGeom>
        </p:spPr>
        <p:txBody>
          <a:bodyPr wrap="square">
            <a:spAutoFit/>
          </a:bodyPr>
          <a:lstStyle/>
          <a:p>
            <a:pPr algn="ctr"/>
            <a:r>
              <a:rPr lang="en-US" dirty="0" smtClean="0"/>
              <a:t>Images for this series collected by Gordon Stone, Department of Civil and Environmental Engineering </a:t>
            </a:r>
          </a:p>
          <a:p>
            <a:pPr algn="ctr"/>
            <a:r>
              <a:rPr lang="en-US" dirty="0" smtClean="0"/>
              <a:t>and </a:t>
            </a:r>
          </a:p>
          <a:p>
            <a:pPr algn="ctr"/>
            <a:r>
              <a:rPr lang="en-US" dirty="0" smtClean="0"/>
              <a:t>Steve McCartney,</a:t>
            </a:r>
            <a:r>
              <a:rPr lang="en-US" dirty="0"/>
              <a:t> </a:t>
            </a:r>
            <a:r>
              <a:rPr lang="en-US" dirty="0" smtClean="0"/>
              <a:t>Institute </a:t>
            </a:r>
            <a:r>
              <a:rPr lang="en-US" dirty="0"/>
              <a:t>for Critical Sciences and </a:t>
            </a:r>
            <a:r>
              <a:rPr lang="en-US" dirty="0" smtClean="0"/>
              <a:t>Technologies at Virginia Tech</a:t>
            </a:r>
            <a:endParaRPr lang="en-US" dirty="0"/>
          </a:p>
        </p:txBody>
      </p:sp>
    </p:spTree>
    <p:extLst>
      <p:ext uri="{BB962C8B-B14F-4D97-AF65-F5344CB8AC3E}">
        <p14:creationId xmlns:p14="http://schemas.microsoft.com/office/powerpoint/2010/main" val="1142794104"/>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4198353238"/>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41503119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1452880" y="1087119"/>
            <a:ext cx="9144000" cy="1203643"/>
          </a:xfrm>
        </p:spPr>
        <p:txBody>
          <a:bodyPr>
            <a:normAutofit/>
          </a:bodyPr>
          <a:lstStyle/>
          <a:p>
            <a:pPr algn="ctr"/>
            <a:r>
              <a:rPr lang="en-US" sz="4000" dirty="0" smtClean="0">
                <a:latin typeface="+mn-lt"/>
              </a:rPr>
              <a:t>Kaolinite Fracture Surface</a:t>
            </a:r>
            <a:endParaRPr lang="en-US" sz="4000" dirty="0">
              <a:latin typeface="+mn-lt"/>
            </a:endParaRPr>
          </a:p>
        </p:txBody>
      </p:sp>
      <p:sp>
        <p:nvSpPr>
          <p:cNvPr id="3" name="Subtitle 2"/>
          <p:cNvSpPr>
            <a:spLocks noGrp="1"/>
          </p:cNvSpPr>
          <p:nvPr>
            <p:ph type="subTitle" idx="4294967295"/>
          </p:nvPr>
        </p:nvSpPr>
        <p:spPr>
          <a:xfrm>
            <a:off x="802640" y="2560320"/>
            <a:ext cx="10617200" cy="2387600"/>
          </a:xfrm>
        </p:spPr>
        <p:txBody>
          <a:bodyPr>
            <a:normAutofit fontScale="92500" lnSpcReduction="10000"/>
          </a:bodyPr>
          <a:lstStyle/>
          <a:p>
            <a:pPr marL="0" indent="0">
              <a:buNone/>
            </a:pPr>
            <a:r>
              <a:rPr lang="en-US" sz="2400" dirty="0" smtClean="0"/>
              <a:t>Specimens compacted at optimum moisture, freeze dried, and fractured using a razor blade (tensile fracture).  Images collected by </a:t>
            </a:r>
            <a:r>
              <a:rPr lang="en-US" sz="2400" dirty="0"/>
              <a:t>Gordon </a:t>
            </a:r>
            <a:r>
              <a:rPr lang="en-US" sz="2400" dirty="0" smtClean="0"/>
              <a:t>Stone.</a:t>
            </a:r>
            <a:endParaRPr lang="en-US" sz="2400" dirty="0"/>
          </a:p>
          <a:p>
            <a:pPr marL="0" indent="0">
              <a:buNone/>
            </a:pPr>
            <a:endParaRPr lang="en-US" sz="2400" dirty="0" smtClean="0"/>
          </a:p>
          <a:p>
            <a:pPr marL="0" indent="0">
              <a:buNone/>
            </a:pPr>
            <a:r>
              <a:rPr lang="en-US" sz="2400" dirty="0" smtClean="0"/>
              <a:t>Images </a:t>
            </a:r>
            <a:r>
              <a:rPr lang="en-US" sz="2400" dirty="0"/>
              <a:t>are </a:t>
            </a:r>
            <a:r>
              <a:rPr lang="en-US" sz="2400" dirty="0" smtClean="0"/>
              <a:t>included from two samples that are made at progressively higher magnifications.  They feature a compacted fabric matrix with a layer of loosely attached particles oriented in the direction of tensile fracture.  These images highlight the morphology of </a:t>
            </a:r>
            <a:r>
              <a:rPr lang="en-US" sz="2400" dirty="0" err="1" smtClean="0"/>
              <a:t>Kaolinte</a:t>
            </a:r>
            <a:r>
              <a:rPr lang="en-US" sz="2400" dirty="0" smtClean="0"/>
              <a:t>, which can be clearly observed at the higher magnifications.</a:t>
            </a:r>
            <a:endParaRPr lang="en-US" sz="2400" dirty="0"/>
          </a:p>
        </p:txBody>
      </p:sp>
    </p:spTree>
    <p:extLst>
      <p:ext uri="{BB962C8B-B14F-4D97-AF65-F5344CB8AC3E}">
        <p14:creationId xmlns:p14="http://schemas.microsoft.com/office/powerpoint/2010/main" val="262591459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57881264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51573274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71397029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60879695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5262408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36685452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49903271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44685618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62329729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7387</TotalTime>
  <Words>1311</Words>
  <Application>Microsoft Macintosh PowerPoint</Application>
  <PresentationFormat>Custom</PresentationFormat>
  <Paragraphs>129</Paragraphs>
  <Slides>43</Slides>
  <Notes>35</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Clay Mineral Image Collection for Education in Geotechnical Engineering and the Earth Sciences</vt:lpstr>
      <vt:lpstr>Copyright and Use</vt:lpstr>
      <vt:lpstr>Materials and Experimental Methods</vt:lpstr>
      <vt:lpstr>Kaolinite Fracture Surface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Kaolinite Shear Failure Surface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Kaolinite and Bentonite Mixture</vt:lpstr>
      <vt:lpstr>PowerPoint Presentation</vt:lpstr>
      <vt:lpstr>PowerPoint Presentation</vt:lpstr>
      <vt:lpstr>PowerPoint Presentation</vt:lpstr>
      <vt:lpstr>PowerPoint Presentation</vt:lpstr>
      <vt:lpstr>PowerPoint Presentation</vt:lpstr>
      <vt:lpstr>Bentonite</vt:lpstr>
      <vt:lpstr>PowerPoint Presentation</vt:lpstr>
      <vt:lpstr>PowerPoint Presentation</vt:lpstr>
      <vt:lpstr>PowerPoint Presentation</vt:lpstr>
      <vt:lpstr>Natural soil from Blacksburg, VA</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Kaolinite</dc:title>
  <dc:creator>Gordon Stone</dc:creator>
  <cp:lastModifiedBy>Joe Dove</cp:lastModifiedBy>
  <cp:revision>275</cp:revision>
  <dcterms:created xsi:type="dcterms:W3CDTF">2015-09-14T19:10:32Z</dcterms:created>
  <dcterms:modified xsi:type="dcterms:W3CDTF">2015-12-01T14:13:56Z</dcterms:modified>
</cp:coreProperties>
</file>