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70920" autoAdjust="0"/>
  </p:normalViewPr>
  <p:slideViewPr>
    <p:cSldViewPr snapToGrid="0">
      <p:cViewPr varScale="1">
        <p:scale>
          <a:sx n="59" d="100"/>
          <a:sy n="59" d="100"/>
        </p:scale>
        <p:origin x="1541"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37ACA8-54DE-46A7-B6C4-EA5C02454E78}" type="doc">
      <dgm:prSet loTypeId="urn:microsoft.com/office/officeart/2005/8/layout/pyramid1" loCatId="pyramid" qsTypeId="urn:microsoft.com/office/officeart/2005/8/quickstyle/simple1" qsCatId="simple" csTypeId="urn:microsoft.com/office/officeart/2005/8/colors/accent1_2" csCatId="accent1" phldr="1"/>
      <dgm:spPr/>
    </dgm:pt>
    <dgm:pt modelId="{B2CEF2FA-BD2F-4442-86ED-872C28733A8E}">
      <dgm:prSet phldrT="[Text]"/>
      <dgm:spPr>
        <a:solidFill>
          <a:schemeClr val="accent4"/>
        </a:solidFill>
      </dgm:spPr>
      <dgm:t>
        <a:bodyPr/>
        <a:lstStyle/>
        <a:p>
          <a:endParaRPr lang="en-US" dirty="0"/>
        </a:p>
        <a:p>
          <a:r>
            <a:rPr lang="en-US" dirty="0"/>
            <a:t>Plan</a:t>
          </a:r>
        </a:p>
        <a:p>
          <a:r>
            <a:rPr lang="en-US" dirty="0"/>
            <a:t>Reflect</a:t>
          </a:r>
        </a:p>
        <a:p>
          <a:r>
            <a:rPr lang="en-US" dirty="0"/>
            <a:t>Make Choices</a:t>
          </a:r>
        </a:p>
      </dgm:t>
    </dgm:pt>
    <dgm:pt modelId="{9027FE44-A688-424A-8101-BEA57950E626}" type="parTrans" cxnId="{C418E506-509E-4E86-8E19-030A5AFDB409}">
      <dgm:prSet/>
      <dgm:spPr/>
      <dgm:t>
        <a:bodyPr/>
        <a:lstStyle/>
        <a:p>
          <a:endParaRPr lang="en-US"/>
        </a:p>
      </dgm:t>
    </dgm:pt>
    <dgm:pt modelId="{5F169F96-5A93-421B-B534-6D2FCCD27A55}" type="sibTrans" cxnId="{C418E506-509E-4E86-8E19-030A5AFDB409}">
      <dgm:prSet/>
      <dgm:spPr/>
      <dgm:t>
        <a:bodyPr/>
        <a:lstStyle/>
        <a:p>
          <a:endParaRPr lang="en-US"/>
        </a:p>
      </dgm:t>
    </dgm:pt>
    <dgm:pt modelId="{04E16943-496F-41E3-8756-8EFD9073608B}">
      <dgm:prSet phldrT="[Text]"/>
      <dgm:spPr>
        <a:solidFill>
          <a:schemeClr val="accent4"/>
        </a:solidFill>
      </dgm:spPr>
      <dgm:t>
        <a:bodyPr/>
        <a:lstStyle/>
        <a:p>
          <a:r>
            <a:rPr lang="en-US" dirty="0"/>
            <a:t>Lead and Mentor</a:t>
          </a:r>
        </a:p>
        <a:p>
          <a:r>
            <a:rPr lang="en-US" dirty="0"/>
            <a:t>Be in small groups</a:t>
          </a:r>
        </a:p>
        <a:p>
          <a:r>
            <a:rPr lang="en-US" dirty="0"/>
            <a:t>Partner with Adults</a:t>
          </a:r>
        </a:p>
        <a:p>
          <a:r>
            <a:rPr lang="en-US" dirty="0"/>
            <a:t>Experience Belonging</a:t>
          </a:r>
        </a:p>
      </dgm:t>
    </dgm:pt>
    <dgm:pt modelId="{CDC01A96-A0EA-42CD-A85E-FD74D3DD5CA6}" type="parTrans" cxnId="{F60D5B85-C324-4CA1-B905-87BAC9C244C6}">
      <dgm:prSet/>
      <dgm:spPr/>
      <dgm:t>
        <a:bodyPr/>
        <a:lstStyle/>
        <a:p>
          <a:endParaRPr lang="en-US"/>
        </a:p>
      </dgm:t>
    </dgm:pt>
    <dgm:pt modelId="{3A9246F6-F6DB-4479-AC37-95AB44FA25C3}" type="sibTrans" cxnId="{F60D5B85-C324-4CA1-B905-87BAC9C244C6}">
      <dgm:prSet/>
      <dgm:spPr/>
      <dgm:t>
        <a:bodyPr/>
        <a:lstStyle/>
        <a:p>
          <a:endParaRPr lang="en-US"/>
        </a:p>
      </dgm:t>
    </dgm:pt>
    <dgm:pt modelId="{3C05F56F-9DBD-467B-84CC-1F505EF88D9C}">
      <dgm:prSet/>
      <dgm:spPr>
        <a:solidFill>
          <a:schemeClr val="accent4"/>
        </a:solidFill>
      </dgm:spPr>
      <dgm:t>
        <a:bodyPr/>
        <a:lstStyle/>
        <a:p>
          <a:r>
            <a:rPr lang="en-US" dirty="0"/>
            <a:t>Psychological and Emotional Safety</a:t>
          </a:r>
        </a:p>
        <a:p>
          <a:r>
            <a:rPr lang="en-US" dirty="0"/>
            <a:t>	Program Space	Emergency Procedures</a:t>
          </a:r>
        </a:p>
        <a:p>
          <a:r>
            <a:rPr lang="en-US" dirty="0"/>
            <a:t>Physically Safe Environment	Healthy Snacks</a:t>
          </a:r>
        </a:p>
      </dgm:t>
    </dgm:pt>
    <dgm:pt modelId="{998E51B7-4946-40E5-BB34-3B43E1C4A5D0}" type="parTrans" cxnId="{47D71190-A2C1-4EFD-A138-DFB0DB0CDBC8}">
      <dgm:prSet/>
      <dgm:spPr/>
      <dgm:t>
        <a:bodyPr/>
        <a:lstStyle/>
        <a:p>
          <a:endParaRPr lang="en-US"/>
        </a:p>
      </dgm:t>
    </dgm:pt>
    <dgm:pt modelId="{8172589A-D72F-4581-82D4-1A7477304624}" type="sibTrans" cxnId="{47D71190-A2C1-4EFD-A138-DFB0DB0CDBC8}">
      <dgm:prSet/>
      <dgm:spPr/>
      <dgm:t>
        <a:bodyPr/>
        <a:lstStyle/>
        <a:p>
          <a:endParaRPr lang="en-US"/>
        </a:p>
      </dgm:t>
    </dgm:pt>
    <dgm:pt modelId="{CF09CAA4-7EB6-4610-B795-4B35D818AE23}">
      <dgm:prSet/>
      <dgm:spPr>
        <a:solidFill>
          <a:schemeClr val="accent4"/>
        </a:solidFill>
      </dgm:spPr>
      <dgm:t>
        <a:bodyPr/>
        <a:lstStyle/>
        <a:p>
          <a:r>
            <a:rPr lang="en-US" dirty="0"/>
            <a:t>Welcoming Atmosphere</a:t>
          </a:r>
        </a:p>
        <a:p>
          <a:r>
            <a:rPr lang="en-US" dirty="0"/>
            <a:t>Encouragement	Reframing Conflict</a:t>
          </a:r>
        </a:p>
        <a:p>
          <a:r>
            <a:rPr lang="en-US" dirty="0"/>
            <a:t>Skill Building	Active Engagement</a:t>
          </a:r>
        </a:p>
        <a:p>
          <a:r>
            <a:rPr lang="en-US" dirty="0"/>
            <a:t>Session Flow</a:t>
          </a:r>
        </a:p>
      </dgm:t>
    </dgm:pt>
    <dgm:pt modelId="{9A23C2F0-8D60-43B2-BC2E-BA340302C49D}" type="parTrans" cxnId="{E050449C-A5A2-4D6D-8128-93FA2B44F016}">
      <dgm:prSet/>
      <dgm:spPr/>
      <dgm:t>
        <a:bodyPr/>
        <a:lstStyle/>
        <a:p>
          <a:endParaRPr lang="en-US"/>
        </a:p>
      </dgm:t>
    </dgm:pt>
    <dgm:pt modelId="{17E57907-EFB7-4FA8-9D28-67F3CC8D902B}" type="sibTrans" cxnId="{E050449C-A5A2-4D6D-8128-93FA2B44F016}">
      <dgm:prSet/>
      <dgm:spPr/>
      <dgm:t>
        <a:bodyPr/>
        <a:lstStyle/>
        <a:p>
          <a:endParaRPr lang="en-US"/>
        </a:p>
      </dgm:t>
    </dgm:pt>
    <dgm:pt modelId="{87871AD0-B41C-4F27-902C-257A70143EB8}" type="pres">
      <dgm:prSet presAssocID="{5B37ACA8-54DE-46A7-B6C4-EA5C02454E78}" presName="Name0" presStyleCnt="0">
        <dgm:presLayoutVars>
          <dgm:dir/>
          <dgm:animLvl val="lvl"/>
          <dgm:resizeHandles val="exact"/>
        </dgm:presLayoutVars>
      </dgm:prSet>
      <dgm:spPr/>
    </dgm:pt>
    <dgm:pt modelId="{9028B798-E10D-4A9C-87A6-3E2AC9B662B1}" type="pres">
      <dgm:prSet presAssocID="{B2CEF2FA-BD2F-4442-86ED-872C28733A8E}" presName="Name8" presStyleCnt="0"/>
      <dgm:spPr/>
    </dgm:pt>
    <dgm:pt modelId="{BDB04728-01AB-4E5D-B70B-43B92DE92BDB}" type="pres">
      <dgm:prSet presAssocID="{B2CEF2FA-BD2F-4442-86ED-872C28733A8E}" presName="level" presStyleLbl="node1" presStyleIdx="0" presStyleCnt="4">
        <dgm:presLayoutVars>
          <dgm:chMax val="1"/>
          <dgm:bulletEnabled val="1"/>
        </dgm:presLayoutVars>
      </dgm:prSet>
      <dgm:spPr/>
      <dgm:t>
        <a:bodyPr/>
        <a:lstStyle/>
        <a:p>
          <a:endParaRPr lang="en-US"/>
        </a:p>
      </dgm:t>
    </dgm:pt>
    <dgm:pt modelId="{C3C06B2B-FDF2-45C3-9050-FD43DAB9BCBD}" type="pres">
      <dgm:prSet presAssocID="{B2CEF2FA-BD2F-4442-86ED-872C28733A8E}" presName="levelTx" presStyleLbl="revTx" presStyleIdx="0" presStyleCnt="0">
        <dgm:presLayoutVars>
          <dgm:chMax val="1"/>
          <dgm:bulletEnabled val="1"/>
        </dgm:presLayoutVars>
      </dgm:prSet>
      <dgm:spPr/>
      <dgm:t>
        <a:bodyPr/>
        <a:lstStyle/>
        <a:p>
          <a:endParaRPr lang="en-US"/>
        </a:p>
      </dgm:t>
    </dgm:pt>
    <dgm:pt modelId="{0596DEE5-0724-4D72-89AC-DAB5E60219C3}" type="pres">
      <dgm:prSet presAssocID="{04E16943-496F-41E3-8756-8EFD9073608B}" presName="Name8" presStyleCnt="0"/>
      <dgm:spPr/>
    </dgm:pt>
    <dgm:pt modelId="{FD9A6C22-4313-4DC2-8515-0F754020DFAC}" type="pres">
      <dgm:prSet presAssocID="{04E16943-496F-41E3-8756-8EFD9073608B}" presName="level" presStyleLbl="node1" presStyleIdx="1" presStyleCnt="4">
        <dgm:presLayoutVars>
          <dgm:chMax val="1"/>
          <dgm:bulletEnabled val="1"/>
        </dgm:presLayoutVars>
      </dgm:prSet>
      <dgm:spPr/>
      <dgm:t>
        <a:bodyPr/>
        <a:lstStyle/>
        <a:p>
          <a:endParaRPr lang="en-US"/>
        </a:p>
      </dgm:t>
    </dgm:pt>
    <dgm:pt modelId="{C67EDFDE-7FAD-4CD2-87C7-0C8B2ADF92DB}" type="pres">
      <dgm:prSet presAssocID="{04E16943-496F-41E3-8756-8EFD9073608B}" presName="levelTx" presStyleLbl="revTx" presStyleIdx="0" presStyleCnt="0">
        <dgm:presLayoutVars>
          <dgm:chMax val="1"/>
          <dgm:bulletEnabled val="1"/>
        </dgm:presLayoutVars>
      </dgm:prSet>
      <dgm:spPr/>
      <dgm:t>
        <a:bodyPr/>
        <a:lstStyle/>
        <a:p>
          <a:endParaRPr lang="en-US"/>
        </a:p>
      </dgm:t>
    </dgm:pt>
    <dgm:pt modelId="{44F18051-6821-4A7D-AEC5-08AD2EF5E990}" type="pres">
      <dgm:prSet presAssocID="{CF09CAA4-7EB6-4610-B795-4B35D818AE23}" presName="Name8" presStyleCnt="0"/>
      <dgm:spPr/>
    </dgm:pt>
    <dgm:pt modelId="{D0E4F39C-87D9-499B-AD44-5465CB585288}" type="pres">
      <dgm:prSet presAssocID="{CF09CAA4-7EB6-4610-B795-4B35D818AE23}" presName="level" presStyleLbl="node1" presStyleIdx="2" presStyleCnt="4">
        <dgm:presLayoutVars>
          <dgm:chMax val="1"/>
          <dgm:bulletEnabled val="1"/>
        </dgm:presLayoutVars>
      </dgm:prSet>
      <dgm:spPr/>
      <dgm:t>
        <a:bodyPr/>
        <a:lstStyle/>
        <a:p>
          <a:endParaRPr lang="en-US"/>
        </a:p>
      </dgm:t>
    </dgm:pt>
    <dgm:pt modelId="{DABAFBCB-C34D-4BDA-89BC-4452C4D51C95}" type="pres">
      <dgm:prSet presAssocID="{CF09CAA4-7EB6-4610-B795-4B35D818AE23}" presName="levelTx" presStyleLbl="revTx" presStyleIdx="0" presStyleCnt="0">
        <dgm:presLayoutVars>
          <dgm:chMax val="1"/>
          <dgm:bulletEnabled val="1"/>
        </dgm:presLayoutVars>
      </dgm:prSet>
      <dgm:spPr/>
      <dgm:t>
        <a:bodyPr/>
        <a:lstStyle/>
        <a:p>
          <a:endParaRPr lang="en-US"/>
        </a:p>
      </dgm:t>
    </dgm:pt>
    <dgm:pt modelId="{B971D36A-3CA9-42CC-8F54-2216418513BA}" type="pres">
      <dgm:prSet presAssocID="{3C05F56F-9DBD-467B-84CC-1F505EF88D9C}" presName="Name8" presStyleCnt="0"/>
      <dgm:spPr/>
    </dgm:pt>
    <dgm:pt modelId="{2D176FDC-6ACE-435C-9C2C-50D665A03155}" type="pres">
      <dgm:prSet presAssocID="{3C05F56F-9DBD-467B-84CC-1F505EF88D9C}" presName="level" presStyleLbl="node1" presStyleIdx="3" presStyleCnt="4">
        <dgm:presLayoutVars>
          <dgm:chMax val="1"/>
          <dgm:bulletEnabled val="1"/>
        </dgm:presLayoutVars>
      </dgm:prSet>
      <dgm:spPr/>
      <dgm:t>
        <a:bodyPr/>
        <a:lstStyle/>
        <a:p>
          <a:endParaRPr lang="en-US"/>
        </a:p>
      </dgm:t>
    </dgm:pt>
    <dgm:pt modelId="{7E863C1E-41E5-4349-8052-2EBDF09EA0D8}" type="pres">
      <dgm:prSet presAssocID="{3C05F56F-9DBD-467B-84CC-1F505EF88D9C}" presName="levelTx" presStyleLbl="revTx" presStyleIdx="0" presStyleCnt="0">
        <dgm:presLayoutVars>
          <dgm:chMax val="1"/>
          <dgm:bulletEnabled val="1"/>
        </dgm:presLayoutVars>
      </dgm:prSet>
      <dgm:spPr/>
      <dgm:t>
        <a:bodyPr/>
        <a:lstStyle/>
        <a:p>
          <a:endParaRPr lang="en-US"/>
        </a:p>
      </dgm:t>
    </dgm:pt>
  </dgm:ptLst>
  <dgm:cxnLst>
    <dgm:cxn modelId="{05031119-7A44-4B81-B124-C393720F908D}" type="presOf" srcId="{B2CEF2FA-BD2F-4442-86ED-872C28733A8E}" destId="{C3C06B2B-FDF2-45C3-9050-FD43DAB9BCBD}" srcOrd="1" destOrd="0" presId="urn:microsoft.com/office/officeart/2005/8/layout/pyramid1"/>
    <dgm:cxn modelId="{B3CC3BE3-6351-42E1-8614-549E71997D9D}" type="presOf" srcId="{CF09CAA4-7EB6-4610-B795-4B35D818AE23}" destId="{DABAFBCB-C34D-4BDA-89BC-4452C4D51C95}" srcOrd="1" destOrd="0" presId="urn:microsoft.com/office/officeart/2005/8/layout/pyramid1"/>
    <dgm:cxn modelId="{E050449C-A5A2-4D6D-8128-93FA2B44F016}" srcId="{5B37ACA8-54DE-46A7-B6C4-EA5C02454E78}" destId="{CF09CAA4-7EB6-4610-B795-4B35D818AE23}" srcOrd="2" destOrd="0" parTransId="{9A23C2F0-8D60-43B2-BC2E-BA340302C49D}" sibTransId="{17E57907-EFB7-4FA8-9D28-67F3CC8D902B}"/>
    <dgm:cxn modelId="{4475A370-AB50-45E9-89D9-2CD1530F756B}" type="presOf" srcId="{3C05F56F-9DBD-467B-84CC-1F505EF88D9C}" destId="{2D176FDC-6ACE-435C-9C2C-50D665A03155}" srcOrd="0" destOrd="0" presId="urn:microsoft.com/office/officeart/2005/8/layout/pyramid1"/>
    <dgm:cxn modelId="{C418E506-509E-4E86-8E19-030A5AFDB409}" srcId="{5B37ACA8-54DE-46A7-B6C4-EA5C02454E78}" destId="{B2CEF2FA-BD2F-4442-86ED-872C28733A8E}" srcOrd="0" destOrd="0" parTransId="{9027FE44-A688-424A-8101-BEA57950E626}" sibTransId="{5F169F96-5A93-421B-B534-6D2FCCD27A55}"/>
    <dgm:cxn modelId="{F60D5B85-C324-4CA1-B905-87BAC9C244C6}" srcId="{5B37ACA8-54DE-46A7-B6C4-EA5C02454E78}" destId="{04E16943-496F-41E3-8756-8EFD9073608B}" srcOrd="1" destOrd="0" parTransId="{CDC01A96-A0EA-42CD-A85E-FD74D3DD5CA6}" sibTransId="{3A9246F6-F6DB-4479-AC37-95AB44FA25C3}"/>
    <dgm:cxn modelId="{0BCF85E4-0EF7-444C-8140-8B109257C62A}" type="presOf" srcId="{5B37ACA8-54DE-46A7-B6C4-EA5C02454E78}" destId="{87871AD0-B41C-4F27-902C-257A70143EB8}" srcOrd="0" destOrd="0" presId="urn:microsoft.com/office/officeart/2005/8/layout/pyramid1"/>
    <dgm:cxn modelId="{BB1B78E0-2E02-4452-A262-FE11804DA312}" type="presOf" srcId="{04E16943-496F-41E3-8756-8EFD9073608B}" destId="{C67EDFDE-7FAD-4CD2-87C7-0C8B2ADF92DB}" srcOrd="1" destOrd="0" presId="urn:microsoft.com/office/officeart/2005/8/layout/pyramid1"/>
    <dgm:cxn modelId="{47D71190-A2C1-4EFD-A138-DFB0DB0CDBC8}" srcId="{5B37ACA8-54DE-46A7-B6C4-EA5C02454E78}" destId="{3C05F56F-9DBD-467B-84CC-1F505EF88D9C}" srcOrd="3" destOrd="0" parTransId="{998E51B7-4946-40E5-BB34-3B43E1C4A5D0}" sibTransId="{8172589A-D72F-4581-82D4-1A7477304624}"/>
    <dgm:cxn modelId="{D28C84D7-D784-49D9-A87F-432516136BFE}" type="presOf" srcId="{3C05F56F-9DBD-467B-84CC-1F505EF88D9C}" destId="{7E863C1E-41E5-4349-8052-2EBDF09EA0D8}" srcOrd="1" destOrd="0" presId="urn:microsoft.com/office/officeart/2005/8/layout/pyramid1"/>
    <dgm:cxn modelId="{DD328412-83D3-4FAE-B6D6-D6FD25DA861A}" type="presOf" srcId="{B2CEF2FA-BD2F-4442-86ED-872C28733A8E}" destId="{BDB04728-01AB-4E5D-B70B-43B92DE92BDB}" srcOrd="0" destOrd="0" presId="urn:microsoft.com/office/officeart/2005/8/layout/pyramid1"/>
    <dgm:cxn modelId="{A20CAD27-E1E5-49A0-A437-5ED6426FEE4A}" type="presOf" srcId="{04E16943-496F-41E3-8756-8EFD9073608B}" destId="{FD9A6C22-4313-4DC2-8515-0F754020DFAC}" srcOrd="0" destOrd="0" presId="urn:microsoft.com/office/officeart/2005/8/layout/pyramid1"/>
    <dgm:cxn modelId="{AB17EC6D-7A27-40A3-A499-847951313B74}" type="presOf" srcId="{CF09CAA4-7EB6-4610-B795-4B35D818AE23}" destId="{D0E4F39C-87D9-499B-AD44-5465CB585288}" srcOrd="0" destOrd="0" presId="urn:microsoft.com/office/officeart/2005/8/layout/pyramid1"/>
    <dgm:cxn modelId="{9FE0989D-D938-4729-A10A-6AD8D6FE7CDC}" type="presParOf" srcId="{87871AD0-B41C-4F27-902C-257A70143EB8}" destId="{9028B798-E10D-4A9C-87A6-3E2AC9B662B1}" srcOrd="0" destOrd="0" presId="urn:microsoft.com/office/officeart/2005/8/layout/pyramid1"/>
    <dgm:cxn modelId="{F1B9ACE3-E612-4051-87AD-C381893BA29F}" type="presParOf" srcId="{9028B798-E10D-4A9C-87A6-3E2AC9B662B1}" destId="{BDB04728-01AB-4E5D-B70B-43B92DE92BDB}" srcOrd="0" destOrd="0" presId="urn:microsoft.com/office/officeart/2005/8/layout/pyramid1"/>
    <dgm:cxn modelId="{7AC034C0-DCE6-47D4-85C6-71485CBE3D2B}" type="presParOf" srcId="{9028B798-E10D-4A9C-87A6-3E2AC9B662B1}" destId="{C3C06B2B-FDF2-45C3-9050-FD43DAB9BCBD}" srcOrd="1" destOrd="0" presId="urn:microsoft.com/office/officeart/2005/8/layout/pyramid1"/>
    <dgm:cxn modelId="{275FB278-FC47-4BCA-8ED3-D9835418193A}" type="presParOf" srcId="{87871AD0-B41C-4F27-902C-257A70143EB8}" destId="{0596DEE5-0724-4D72-89AC-DAB5E60219C3}" srcOrd="1" destOrd="0" presId="urn:microsoft.com/office/officeart/2005/8/layout/pyramid1"/>
    <dgm:cxn modelId="{917CB70C-E057-4EFB-9567-A4D1B0B8E318}" type="presParOf" srcId="{0596DEE5-0724-4D72-89AC-DAB5E60219C3}" destId="{FD9A6C22-4313-4DC2-8515-0F754020DFAC}" srcOrd="0" destOrd="0" presId="urn:microsoft.com/office/officeart/2005/8/layout/pyramid1"/>
    <dgm:cxn modelId="{C10285DA-2EC5-412A-92AD-8B225EE51E44}" type="presParOf" srcId="{0596DEE5-0724-4D72-89AC-DAB5E60219C3}" destId="{C67EDFDE-7FAD-4CD2-87C7-0C8B2ADF92DB}" srcOrd="1" destOrd="0" presId="urn:microsoft.com/office/officeart/2005/8/layout/pyramid1"/>
    <dgm:cxn modelId="{394DEE52-1D78-4A5B-B8CB-8BB7092CCE40}" type="presParOf" srcId="{87871AD0-B41C-4F27-902C-257A70143EB8}" destId="{44F18051-6821-4A7D-AEC5-08AD2EF5E990}" srcOrd="2" destOrd="0" presId="urn:microsoft.com/office/officeart/2005/8/layout/pyramid1"/>
    <dgm:cxn modelId="{CF86925F-4216-46EB-B3A3-571EA5BD9EBF}" type="presParOf" srcId="{44F18051-6821-4A7D-AEC5-08AD2EF5E990}" destId="{D0E4F39C-87D9-499B-AD44-5465CB585288}" srcOrd="0" destOrd="0" presId="urn:microsoft.com/office/officeart/2005/8/layout/pyramid1"/>
    <dgm:cxn modelId="{72C0247D-70F4-417E-8B8A-C1983EAC855A}" type="presParOf" srcId="{44F18051-6821-4A7D-AEC5-08AD2EF5E990}" destId="{DABAFBCB-C34D-4BDA-89BC-4452C4D51C95}" srcOrd="1" destOrd="0" presId="urn:microsoft.com/office/officeart/2005/8/layout/pyramid1"/>
    <dgm:cxn modelId="{6F3BE285-0932-42A5-B6DB-22C772C6FAC3}" type="presParOf" srcId="{87871AD0-B41C-4F27-902C-257A70143EB8}" destId="{B971D36A-3CA9-42CC-8F54-2216418513BA}" srcOrd="3" destOrd="0" presId="urn:microsoft.com/office/officeart/2005/8/layout/pyramid1"/>
    <dgm:cxn modelId="{7129C4D2-9398-452D-862C-AB73754D64E0}" type="presParOf" srcId="{B971D36A-3CA9-42CC-8F54-2216418513BA}" destId="{2D176FDC-6ACE-435C-9C2C-50D665A03155}" srcOrd="0" destOrd="0" presId="urn:microsoft.com/office/officeart/2005/8/layout/pyramid1"/>
    <dgm:cxn modelId="{7F76BA12-BB7D-4979-9F4B-236933CB4E64}" type="presParOf" srcId="{B971D36A-3CA9-42CC-8F54-2216418513BA}" destId="{7E863C1E-41E5-4349-8052-2EBDF09EA0D8}"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B04728-01AB-4E5D-B70B-43B92DE92BDB}">
      <dsp:nvSpPr>
        <dsp:cNvPr id="0" name=""/>
        <dsp:cNvSpPr/>
      </dsp:nvSpPr>
      <dsp:spPr>
        <a:xfrm>
          <a:off x="2281940" y="0"/>
          <a:ext cx="1521293" cy="1112298"/>
        </a:xfrm>
        <a:prstGeom prst="trapezoid">
          <a:avLst>
            <a:gd name="adj" fmla="val 68385"/>
          </a:avLst>
        </a:prstGeom>
        <a:solidFill>
          <a:schemeClr val="accent4"/>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endParaRPr lang="en-US" sz="1200" kern="1200" dirty="0"/>
        </a:p>
        <a:p>
          <a:pPr lvl="0" algn="ctr" defTabSz="533400">
            <a:lnSpc>
              <a:spcPct val="90000"/>
            </a:lnSpc>
            <a:spcBef>
              <a:spcPct val="0"/>
            </a:spcBef>
            <a:spcAft>
              <a:spcPct val="35000"/>
            </a:spcAft>
          </a:pPr>
          <a:r>
            <a:rPr lang="en-US" sz="1200" kern="1200" dirty="0"/>
            <a:t>Plan</a:t>
          </a:r>
        </a:p>
        <a:p>
          <a:pPr lvl="0" algn="ctr" defTabSz="533400">
            <a:lnSpc>
              <a:spcPct val="90000"/>
            </a:lnSpc>
            <a:spcBef>
              <a:spcPct val="0"/>
            </a:spcBef>
            <a:spcAft>
              <a:spcPct val="35000"/>
            </a:spcAft>
          </a:pPr>
          <a:r>
            <a:rPr lang="en-US" sz="1200" kern="1200" dirty="0"/>
            <a:t>Reflect</a:t>
          </a:r>
        </a:p>
        <a:p>
          <a:pPr lvl="0" algn="ctr" defTabSz="533400">
            <a:lnSpc>
              <a:spcPct val="90000"/>
            </a:lnSpc>
            <a:spcBef>
              <a:spcPct val="0"/>
            </a:spcBef>
            <a:spcAft>
              <a:spcPct val="35000"/>
            </a:spcAft>
          </a:pPr>
          <a:r>
            <a:rPr lang="en-US" sz="1200" kern="1200" dirty="0"/>
            <a:t>Make Choices</a:t>
          </a:r>
        </a:p>
      </dsp:txBody>
      <dsp:txXfrm>
        <a:off x="2281940" y="0"/>
        <a:ext cx="1521293" cy="1112298"/>
      </dsp:txXfrm>
    </dsp:sp>
    <dsp:sp modelId="{FD9A6C22-4313-4DC2-8515-0F754020DFAC}">
      <dsp:nvSpPr>
        <dsp:cNvPr id="0" name=""/>
        <dsp:cNvSpPr/>
      </dsp:nvSpPr>
      <dsp:spPr>
        <a:xfrm>
          <a:off x="1521293" y="1112298"/>
          <a:ext cx="3042587" cy="1112298"/>
        </a:xfrm>
        <a:prstGeom prst="trapezoid">
          <a:avLst>
            <a:gd name="adj" fmla="val 68385"/>
          </a:avLst>
        </a:prstGeom>
        <a:solidFill>
          <a:schemeClr val="accent4"/>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Lead and Mentor</a:t>
          </a:r>
        </a:p>
        <a:p>
          <a:pPr lvl="0" algn="ctr" defTabSz="533400">
            <a:lnSpc>
              <a:spcPct val="90000"/>
            </a:lnSpc>
            <a:spcBef>
              <a:spcPct val="0"/>
            </a:spcBef>
            <a:spcAft>
              <a:spcPct val="35000"/>
            </a:spcAft>
          </a:pPr>
          <a:r>
            <a:rPr lang="en-US" sz="1200" kern="1200" dirty="0"/>
            <a:t>Be in small groups</a:t>
          </a:r>
        </a:p>
        <a:p>
          <a:pPr lvl="0" algn="ctr" defTabSz="533400">
            <a:lnSpc>
              <a:spcPct val="90000"/>
            </a:lnSpc>
            <a:spcBef>
              <a:spcPct val="0"/>
            </a:spcBef>
            <a:spcAft>
              <a:spcPct val="35000"/>
            </a:spcAft>
          </a:pPr>
          <a:r>
            <a:rPr lang="en-US" sz="1200" kern="1200" dirty="0"/>
            <a:t>Partner with Adults</a:t>
          </a:r>
        </a:p>
        <a:p>
          <a:pPr lvl="0" algn="ctr" defTabSz="533400">
            <a:lnSpc>
              <a:spcPct val="90000"/>
            </a:lnSpc>
            <a:spcBef>
              <a:spcPct val="0"/>
            </a:spcBef>
            <a:spcAft>
              <a:spcPct val="35000"/>
            </a:spcAft>
          </a:pPr>
          <a:r>
            <a:rPr lang="en-US" sz="1200" kern="1200" dirty="0"/>
            <a:t>Experience Belonging</a:t>
          </a:r>
        </a:p>
      </dsp:txBody>
      <dsp:txXfrm>
        <a:off x="2053746" y="1112298"/>
        <a:ext cx="1977681" cy="1112298"/>
      </dsp:txXfrm>
    </dsp:sp>
    <dsp:sp modelId="{D0E4F39C-87D9-499B-AD44-5465CB585288}">
      <dsp:nvSpPr>
        <dsp:cNvPr id="0" name=""/>
        <dsp:cNvSpPr/>
      </dsp:nvSpPr>
      <dsp:spPr>
        <a:xfrm>
          <a:off x="760646" y="2224597"/>
          <a:ext cx="4563881" cy="1112298"/>
        </a:xfrm>
        <a:prstGeom prst="trapezoid">
          <a:avLst>
            <a:gd name="adj" fmla="val 68385"/>
          </a:avLst>
        </a:prstGeom>
        <a:solidFill>
          <a:schemeClr val="accent4"/>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Welcoming Atmosphere</a:t>
          </a:r>
        </a:p>
        <a:p>
          <a:pPr lvl="0" algn="ctr" defTabSz="533400">
            <a:lnSpc>
              <a:spcPct val="90000"/>
            </a:lnSpc>
            <a:spcBef>
              <a:spcPct val="0"/>
            </a:spcBef>
            <a:spcAft>
              <a:spcPct val="35000"/>
            </a:spcAft>
          </a:pPr>
          <a:r>
            <a:rPr lang="en-US" sz="1200" kern="1200" dirty="0"/>
            <a:t>Encouragement	Reframing Conflict</a:t>
          </a:r>
        </a:p>
        <a:p>
          <a:pPr lvl="0" algn="ctr" defTabSz="533400">
            <a:lnSpc>
              <a:spcPct val="90000"/>
            </a:lnSpc>
            <a:spcBef>
              <a:spcPct val="0"/>
            </a:spcBef>
            <a:spcAft>
              <a:spcPct val="35000"/>
            </a:spcAft>
          </a:pPr>
          <a:r>
            <a:rPr lang="en-US" sz="1200" kern="1200" dirty="0"/>
            <a:t>Skill Building	Active Engagement</a:t>
          </a:r>
        </a:p>
        <a:p>
          <a:pPr lvl="0" algn="ctr" defTabSz="533400">
            <a:lnSpc>
              <a:spcPct val="90000"/>
            </a:lnSpc>
            <a:spcBef>
              <a:spcPct val="0"/>
            </a:spcBef>
            <a:spcAft>
              <a:spcPct val="35000"/>
            </a:spcAft>
          </a:pPr>
          <a:r>
            <a:rPr lang="en-US" sz="1200" kern="1200" dirty="0"/>
            <a:t>Session Flow</a:t>
          </a:r>
        </a:p>
      </dsp:txBody>
      <dsp:txXfrm>
        <a:off x="1559326" y="2224597"/>
        <a:ext cx="2966522" cy="1112298"/>
      </dsp:txXfrm>
    </dsp:sp>
    <dsp:sp modelId="{2D176FDC-6ACE-435C-9C2C-50D665A03155}">
      <dsp:nvSpPr>
        <dsp:cNvPr id="0" name=""/>
        <dsp:cNvSpPr/>
      </dsp:nvSpPr>
      <dsp:spPr>
        <a:xfrm>
          <a:off x="0" y="3336896"/>
          <a:ext cx="6085175" cy="1112298"/>
        </a:xfrm>
        <a:prstGeom prst="trapezoid">
          <a:avLst>
            <a:gd name="adj" fmla="val 68385"/>
          </a:avLst>
        </a:prstGeom>
        <a:solidFill>
          <a:schemeClr val="accent4"/>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US" sz="1200" kern="1200" dirty="0"/>
            <a:t>Psychological and Emotional Safety</a:t>
          </a:r>
        </a:p>
        <a:p>
          <a:pPr lvl="0" algn="ctr" defTabSz="533400">
            <a:lnSpc>
              <a:spcPct val="90000"/>
            </a:lnSpc>
            <a:spcBef>
              <a:spcPct val="0"/>
            </a:spcBef>
            <a:spcAft>
              <a:spcPct val="35000"/>
            </a:spcAft>
          </a:pPr>
          <a:r>
            <a:rPr lang="en-US" sz="1200" kern="1200" dirty="0"/>
            <a:t>	Program Space	Emergency Procedures</a:t>
          </a:r>
        </a:p>
        <a:p>
          <a:pPr lvl="0" algn="ctr" defTabSz="533400">
            <a:lnSpc>
              <a:spcPct val="90000"/>
            </a:lnSpc>
            <a:spcBef>
              <a:spcPct val="0"/>
            </a:spcBef>
            <a:spcAft>
              <a:spcPct val="35000"/>
            </a:spcAft>
          </a:pPr>
          <a:r>
            <a:rPr lang="en-US" sz="1200" kern="1200" dirty="0"/>
            <a:t>Physically Safe Environment	Healthy Snacks</a:t>
          </a:r>
        </a:p>
      </dsp:txBody>
      <dsp:txXfrm>
        <a:off x="1064905" y="3336896"/>
        <a:ext cx="3955363" cy="1112298"/>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2F99E4AD-E850-4EB2-B7D3-572FC98D033E}" type="datetimeFigureOut">
              <a:rPr lang="en-US" smtClean="0"/>
              <a:t>8/24/2018</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1F742EC3-DDCE-471D-95AB-E4B4DD405DF8}" type="slidenum">
              <a:rPr lang="en-US" smtClean="0"/>
              <a:t>‹#›</a:t>
            </a:fld>
            <a:endParaRPr lang="en-US"/>
          </a:p>
        </p:txBody>
      </p:sp>
    </p:spTree>
    <p:extLst>
      <p:ext uri="{BB962C8B-B14F-4D97-AF65-F5344CB8AC3E}">
        <p14:creationId xmlns:p14="http://schemas.microsoft.com/office/powerpoint/2010/main" val="704693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742EC3-DDCE-471D-95AB-E4B4DD405DF8}" type="slidenum">
              <a:rPr lang="en-US" smtClean="0"/>
              <a:t>1</a:t>
            </a:fld>
            <a:endParaRPr lang="en-US"/>
          </a:p>
        </p:txBody>
      </p:sp>
    </p:spTree>
    <p:extLst>
      <p:ext uri="{BB962C8B-B14F-4D97-AF65-F5344CB8AC3E}">
        <p14:creationId xmlns:p14="http://schemas.microsoft.com/office/powerpoint/2010/main" val="2385151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Positive Youth Development is really a new catchphrase for something that people have been doing for centuries.  Today, it means an </a:t>
            </a:r>
            <a:r>
              <a:rPr lang="en-US" b="1" dirty="0"/>
              <a:t>intentional </a:t>
            </a:r>
            <a:r>
              <a:rPr lang="en-US" dirty="0"/>
              <a:t>approach to working with youth in a way that</a:t>
            </a:r>
          </a:p>
          <a:p>
            <a:endParaRPr lang="en-US" dirty="0"/>
          </a:p>
          <a:p>
            <a:pPr marL="174982" indent="-174982">
              <a:buFont typeface="Arial" panose="020B0604020202020204" pitchFamily="34" charset="0"/>
              <a:buChar char="•"/>
            </a:pPr>
            <a:r>
              <a:rPr lang="en-US" dirty="0"/>
              <a:t>is productive and constructive</a:t>
            </a:r>
          </a:p>
          <a:p>
            <a:pPr marL="174982" indent="-174982">
              <a:buFont typeface="Arial" panose="020B0604020202020204" pitchFamily="34" charset="0"/>
              <a:buChar char="•"/>
            </a:pPr>
            <a:r>
              <a:rPr lang="en-US" dirty="0"/>
              <a:t>Enhances young people’s strengths</a:t>
            </a:r>
          </a:p>
          <a:p>
            <a:pPr marL="174982" indent="-174982">
              <a:buFont typeface="Arial" panose="020B0604020202020204" pitchFamily="34" charset="0"/>
              <a:buChar char="•"/>
            </a:pPr>
            <a:r>
              <a:rPr lang="en-US" dirty="0"/>
              <a:t>Promotes positive outcomes</a:t>
            </a:r>
          </a:p>
          <a:p>
            <a:pPr marL="174982" indent="-174982">
              <a:buFont typeface="Arial" panose="020B0604020202020204" pitchFamily="34" charset="0"/>
              <a:buChar char="•"/>
            </a:pPr>
            <a:endParaRPr lang="en-US" dirty="0"/>
          </a:p>
          <a:p>
            <a:r>
              <a:rPr lang="en-US" dirty="0"/>
              <a:t>And it does this by</a:t>
            </a:r>
          </a:p>
          <a:p>
            <a:endParaRPr lang="en-US" dirty="0"/>
          </a:p>
          <a:p>
            <a:pPr marL="174982" indent="-174982">
              <a:buFont typeface="Arial" panose="020B0604020202020204" pitchFamily="34" charset="0"/>
              <a:buChar char="•"/>
            </a:pPr>
            <a:r>
              <a:rPr lang="en-US" dirty="0"/>
              <a:t>Providing opportunities for youth</a:t>
            </a:r>
          </a:p>
          <a:p>
            <a:pPr marL="174982" indent="-174982">
              <a:buFont typeface="Arial" panose="020B0604020202020204" pitchFamily="34" charset="0"/>
              <a:buChar char="•"/>
            </a:pPr>
            <a:r>
              <a:rPr lang="en-US" dirty="0"/>
              <a:t>Fostering positive relationships</a:t>
            </a:r>
          </a:p>
          <a:p>
            <a:pPr marL="174982" indent="-174982">
              <a:buFont typeface="Arial" panose="020B0604020202020204" pitchFamily="34" charset="0"/>
              <a:buChar char="•"/>
            </a:pPr>
            <a:r>
              <a:rPr lang="en-US" dirty="0"/>
              <a:t>Providing support they need to build on their strengths.</a:t>
            </a:r>
          </a:p>
          <a:p>
            <a:pPr marL="174982" indent="-174982">
              <a:buFont typeface="Arial" panose="020B0604020202020204" pitchFamily="34" charset="0"/>
              <a:buChar char="•"/>
            </a:pPr>
            <a:endParaRPr lang="en-US" dirty="0"/>
          </a:p>
          <a:p>
            <a:endParaRPr lang="en-US" dirty="0"/>
          </a:p>
          <a:p>
            <a:r>
              <a:rPr lang="en-US" dirty="0"/>
              <a:t>https://youth.gov/youth-topics/positive-youth-development</a:t>
            </a:r>
          </a:p>
        </p:txBody>
      </p:sp>
      <p:sp>
        <p:nvSpPr>
          <p:cNvPr id="4" name="Slide Number Placeholder 3"/>
          <p:cNvSpPr>
            <a:spLocks noGrp="1"/>
          </p:cNvSpPr>
          <p:nvPr>
            <p:ph type="sldNum" sz="quarter" idx="10"/>
          </p:nvPr>
        </p:nvSpPr>
        <p:spPr/>
        <p:txBody>
          <a:bodyPr/>
          <a:lstStyle/>
          <a:p>
            <a:fld id="{1F742EC3-DDCE-471D-95AB-E4B4DD405DF8}" type="slidenum">
              <a:rPr lang="en-US" smtClean="0"/>
              <a:t>2</a:t>
            </a:fld>
            <a:endParaRPr lang="en-US"/>
          </a:p>
        </p:txBody>
      </p:sp>
    </p:spTree>
    <p:extLst>
      <p:ext uri="{BB962C8B-B14F-4D97-AF65-F5344CB8AC3E}">
        <p14:creationId xmlns:p14="http://schemas.microsoft.com/office/powerpoint/2010/main" val="2496680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Positive youth development has the potential to occur anywhere.  But does it?</a:t>
            </a:r>
          </a:p>
          <a:p>
            <a:endParaRPr lang="en-US" dirty="0"/>
          </a:p>
          <a:p>
            <a:r>
              <a:rPr lang="en-US" dirty="0"/>
              <a:t>PYD must be </a:t>
            </a:r>
            <a:r>
              <a:rPr lang="en-US" b="1" dirty="0"/>
              <a:t>intentiona</a:t>
            </a:r>
            <a:r>
              <a:rPr lang="en-US" dirty="0"/>
              <a:t>l, and research has shown that to be a </a:t>
            </a:r>
            <a:r>
              <a:rPr lang="en-US" b="1" dirty="0"/>
              <a:t>quality</a:t>
            </a:r>
            <a:r>
              <a:rPr lang="en-US" dirty="0"/>
              <a:t> PYD program or atmosphere, certain things must be present.</a:t>
            </a:r>
          </a:p>
          <a:p>
            <a:endParaRPr lang="en-US" dirty="0"/>
          </a:p>
          <a:p>
            <a:endParaRPr lang="en-US" dirty="0"/>
          </a:p>
          <a:p>
            <a:r>
              <a:rPr lang="en-US" dirty="0"/>
              <a:t>http://www.cypq.org/</a:t>
            </a:r>
          </a:p>
        </p:txBody>
      </p:sp>
      <p:sp>
        <p:nvSpPr>
          <p:cNvPr id="4" name="Slide Number Placeholder 3"/>
          <p:cNvSpPr>
            <a:spLocks noGrp="1"/>
          </p:cNvSpPr>
          <p:nvPr>
            <p:ph type="sldNum" sz="quarter" idx="10"/>
          </p:nvPr>
        </p:nvSpPr>
        <p:spPr/>
        <p:txBody>
          <a:bodyPr/>
          <a:lstStyle/>
          <a:p>
            <a:fld id="{1F742EC3-DDCE-471D-95AB-E4B4DD405DF8}" type="slidenum">
              <a:rPr lang="en-US" smtClean="0"/>
              <a:t>3</a:t>
            </a:fld>
            <a:endParaRPr lang="en-US"/>
          </a:p>
        </p:txBody>
      </p:sp>
    </p:spTree>
    <p:extLst>
      <p:ext uri="{BB962C8B-B14F-4D97-AF65-F5344CB8AC3E}">
        <p14:creationId xmlns:p14="http://schemas.microsoft.com/office/powerpoint/2010/main" val="8704771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Youth Program Quality (YPQ) describes the context for guiding and achieving positive youth development (PYD)</a:t>
            </a:r>
          </a:p>
          <a:p>
            <a:endParaRPr lang="en-US" b="1" dirty="0"/>
          </a:p>
          <a:p>
            <a:r>
              <a:rPr lang="en-US" b="1" dirty="0"/>
              <a:t>Lets think about this in terms of the school context….</a:t>
            </a:r>
          </a:p>
          <a:p>
            <a:endParaRPr lang="en-US" dirty="0"/>
          </a:p>
          <a:p>
            <a:r>
              <a:rPr lang="en-US" b="1" dirty="0">
                <a:solidFill>
                  <a:schemeClr val="accent5">
                    <a:lumMod val="50000"/>
                  </a:schemeClr>
                </a:solidFill>
              </a:rPr>
              <a:t>Safety</a:t>
            </a:r>
            <a:r>
              <a:rPr lang="en-US" dirty="0">
                <a:solidFill>
                  <a:schemeClr val="accent5">
                    <a:lumMod val="50000"/>
                  </a:schemeClr>
                </a:solidFill>
              </a:rPr>
              <a:t> is the foundation of the program.  It includes physical safety and emotional safety.  </a:t>
            </a:r>
            <a:r>
              <a:rPr lang="en-US" dirty="0"/>
              <a:t>Making sure that everyone is included.  This also plays into the school climate.  Is it positive?  How are situations with misbehavior, bullying or violence handled?</a:t>
            </a:r>
          </a:p>
          <a:p>
            <a:endParaRPr lang="en-US" dirty="0"/>
          </a:p>
          <a:p>
            <a:r>
              <a:rPr lang="en-US" dirty="0"/>
              <a:t>The supportive environment is how we as adults (teachers, staff, administration) structure our classrooms and common space (playground, cafeteria, library, gym, etc.).  Do we welcome youth? Do we work with them to address undesirable behaviors?  Do we actively involve them in learning, providing encouragement and an opportunity for them to build skills?</a:t>
            </a:r>
          </a:p>
          <a:p>
            <a:endParaRPr lang="en-US" dirty="0"/>
          </a:p>
          <a:p>
            <a:r>
              <a:rPr lang="en-US" dirty="0"/>
              <a:t>The interaction tier of the pyramid relates to how the youth connect with each other and with their peers.  Are we providing them opportunities to work together in small groups?  Do we provide all youth a chance to share their experiences (even those who struggle)?  Do we provide them opportunities to develop leadership skills?</a:t>
            </a:r>
          </a:p>
          <a:p>
            <a:endParaRPr lang="en-US" dirty="0"/>
          </a:p>
          <a:p>
            <a:r>
              <a:rPr lang="en-US" dirty="0"/>
              <a:t>The tip of the pyramid is where the most opportunity for growth can be found, but you cannot get to it without a firm foundation and solid layering to get to this point.  This is higher level youth engagement where they are making choices, planning, and reflecting on what happens and what they are learning.  This is often perceived as more challenging in a school environment because it involves youth in making important decisions and that takes time.  However, when youth can give input on the projects to be done, or how the class will go about learning a certain topic, they have more buy-in and learn more skills along the way.  Of course, the choices and plans must be age-appropriate, too.</a:t>
            </a:r>
          </a:p>
          <a:p>
            <a:endParaRPr lang="en-US" dirty="0"/>
          </a:p>
          <a:p>
            <a:r>
              <a:rPr lang="en-US" baseline="0" dirty="0"/>
              <a:t>Engagement is not complete without the reflection piece.  Reflection is a review of what has happened, how youth felt, and what they have learned from the experience. This helps them to scaffold the learning – connecting it to previous experiences and internalizing it.  It enables youth to use their critical thinking skills and helps them to deepen their understanding.  It also gives them the opportunity to connect their experiences to real world applications.  Reflection needs to be built into each session you have with the youth.  </a:t>
            </a:r>
          </a:p>
          <a:p>
            <a:endParaRPr lang="en-US" baseline="0" dirty="0"/>
          </a:p>
          <a:p>
            <a:r>
              <a:rPr lang="en-US" baseline="0" dirty="0"/>
              <a:t>Reflection should be fun. </a:t>
            </a:r>
          </a:p>
          <a:p>
            <a:r>
              <a:rPr lang="en-US" baseline="0" dirty="0"/>
              <a:t>It should be integrated into the activity.</a:t>
            </a:r>
          </a:p>
          <a:p>
            <a:r>
              <a:rPr lang="en-US" baseline="0" dirty="0"/>
              <a:t>We as adults help youth reflect by asking open-ended questions.</a:t>
            </a:r>
          </a:p>
          <a:p>
            <a:endParaRPr lang="en-US" dirty="0"/>
          </a:p>
          <a:p>
            <a:endParaRPr lang="en-US" dirty="0"/>
          </a:p>
        </p:txBody>
      </p:sp>
      <p:sp>
        <p:nvSpPr>
          <p:cNvPr id="4" name="Slide Number Placeholder 3"/>
          <p:cNvSpPr>
            <a:spLocks noGrp="1"/>
          </p:cNvSpPr>
          <p:nvPr>
            <p:ph type="sldNum" sz="quarter" idx="10"/>
          </p:nvPr>
        </p:nvSpPr>
        <p:spPr/>
        <p:txBody>
          <a:bodyPr/>
          <a:lstStyle/>
          <a:p>
            <a:fld id="{1F742EC3-DDCE-471D-95AB-E4B4DD405DF8}" type="slidenum">
              <a:rPr lang="en-US" smtClean="0"/>
              <a:t>4</a:t>
            </a:fld>
            <a:endParaRPr lang="en-US"/>
          </a:p>
        </p:txBody>
      </p:sp>
    </p:spTree>
    <p:extLst>
      <p:ext uri="{BB962C8B-B14F-4D97-AF65-F5344CB8AC3E}">
        <p14:creationId xmlns:p14="http://schemas.microsoft.com/office/powerpoint/2010/main" val="9175440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91636" indent="-291636">
              <a:buFont typeface="Arial" panose="020B0604020202020204" pitchFamily="34" charset="0"/>
              <a:buChar char="•"/>
            </a:pPr>
            <a:r>
              <a:rPr lang="en-US" dirty="0"/>
              <a:t>Life skills help a person function in their day-to-day activities.</a:t>
            </a:r>
          </a:p>
          <a:p>
            <a:endParaRPr lang="en-US" dirty="0"/>
          </a:p>
          <a:p>
            <a:pPr marL="291636" indent="-291636">
              <a:buFont typeface="Arial" panose="020B0604020202020204" pitchFamily="34" charset="0"/>
              <a:buChar char="•"/>
            </a:pPr>
            <a:r>
              <a:rPr lang="en-US" dirty="0"/>
              <a:t>4-H focuses on developing skills that are healthy and productive for both youth and their communities. </a:t>
            </a:r>
          </a:p>
          <a:p>
            <a:endParaRPr lang="en-US" dirty="0"/>
          </a:p>
          <a:p>
            <a:pPr marL="291636" indent="-291636">
              <a:buFont typeface="Arial" panose="020B0604020202020204" pitchFamily="34" charset="0"/>
              <a:buChar char="•"/>
            </a:pPr>
            <a:r>
              <a:rPr lang="en-US" dirty="0"/>
              <a:t>Mastery of any skill requires opportunities to try, make mistakes, and try again.</a:t>
            </a:r>
          </a:p>
          <a:p>
            <a:pPr marL="291636" indent="-291636">
              <a:buFont typeface="Arial" panose="020B0604020202020204" pitchFamily="34" charset="0"/>
              <a:buChar char="•"/>
            </a:pPr>
            <a:endParaRPr lang="en-US" dirty="0"/>
          </a:p>
          <a:p>
            <a:pPr marL="291636" indent="-291636">
              <a:buFont typeface="Arial" panose="020B0604020202020204" pitchFamily="34" charset="0"/>
              <a:buChar char="•"/>
            </a:pPr>
            <a:r>
              <a:rPr lang="en-US" dirty="0"/>
              <a:t>Skills are learned in sequential steps related to the age and stage of development of the young person.  </a:t>
            </a:r>
          </a:p>
          <a:p>
            <a:pPr marL="291636" indent="-291636">
              <a:buFont typeface="Arial" panose="020B0604020202020204" pitchFamily="34" charset="0"/>
              <a:buChar char="•"/>
            </a:pPr>
            <a:endParaRPr lang="en-US" dirty="0"/>
          </a:p>
          <a:p>
            <a:pPr defTabSz="466618">
              <a:defRPr/>
            </a:pPr>
            <a:r>
              <a:rPr lang="en-US" dirty="0"/>
              <a:t>Norman, M. N., Jordan, J. C. (n.d.). </a:t>
            </a:r>
            <a:r>
              <a:rPr lang="en-US" i="1" dirty="0"/>
              <a:t>Targeting life skills in 4-H. </a:t>
            </a:r>
            <a:r>
              <a:rPr lang="en-US" dirty="0"/>
              <a:t>University of Florida, Institute of Food and Agricultural Sciences.</a:t>
            </a:r>
          </a:p>
          <a:p>
            <a:pPr defTabSz="466618">
              <a:defRPr/>
            </a:pPr>
            <a:endParaRPr lang="en-US" i="1" dirty="0"/>
          </a:p>
          <a:p>
            <a:pPr defTabSz="466618">
              <a:defRPr/>
            </a:pPr>
            <a:r>
              <a:rPr lang="en-US" dirty="0"/>
              <a:t>In the classroom, our purpose is teach students needed information so that – well let’s face it – so that they can pass their SOL tests and so that they gain a subject knowledge that will help them progress into adulthood and be able to function in society (reading directions, understanding basic math to make sure they can do their shopping, etc.).  But we know that learning does not happen in a vacuum.  There are many life skills at play, too – learning to get along with others, to communicate effectively, to think critically about a problem and to manage stress for example.</a:t>
            </a:r>
          </a:p>
          <a:p>
            <a:pPr defTabSz="466618">
              <a:defRPr/>
            </a:pPr>
            <a:endParaRPr lang="en-US" dirty="0"/>
          </a:p>
          <a:p>
            <a:pPr defTabSz="466618">
              <a:defRPr/>
            </a:pPr>
            <a:r>
              <a:rPr lang="en-US" dirty="0"/>
              <a:t>For positive youth development to occur, we cannot get so caught up in the academics that we forget about providing opportunities for interaction and engagement in a supportive and safe environment.  In addition to questions about the subject matter we need to ask students why that information is important to them.  How does learning about ancient Egypt for instance help them navigate the world today?  Question the students and guide them to the realization that studying the past helps us understand change and understand the influences on our civilization today – things like art and architecture.</a:t>
            </a:r>
          </a:p>
          <a:p>
            <a:pPr defTabSz="466618">
              <a:defRPr/>
            </a:pPr>
            <a:endParaRPr lang="en-US" dirty="0"/>
          </a:p>
          <a:p>
            <a:pPr defTabSz="466618">
              <a:defRPr/>
            </a:pPr>
            <a:r>
              <a:rPr lang="en-US" dirty="0"/>
              <a:t>Think about this example:</a:t>
            </a:r>
          </a:p>
          <a:p>
            <a:pPr defTabSz="466618">
              <a:defRPr/>
            </a:pPr>
            <a:r>
              <a:rPr lang="en-US" dirty="0"/>
              <a:t>If we are studying the scientific method, we learn the content knowledge about the steps involved, what a hypothesis is, how to control the variables in an experiment so that we have many things that are constant and just one independent variable.  We also learn life skills of planning and organizing, critical thinking, problem solving, keeping records, personal safety, and maybe even stress management. When we focus on the content-based skills and ignore the life skills, we miss a great opportunity.  But when we spend a few minutes intentionally pointing out the life skills learned and asking questions about those life skills, we have added a whole new dimension to the learning – one that is a major part of positive youth development.</a:t>
            </a:r>
          </a:p>
          <a:p>
            <a:pPr defTabSz="466618">
              <a:defRPr/>
            </a:pPr>
            <a:endParaRPr lang="en-US" dirty="0"/>
          </a:p>
          <a:p>
            <a:pPr defTabSz="466618">
              <a:defRPr/>
            </a:pPr>
            <a:endParaRPr lang="en-US" dirty="0"/>
          </a:p>
          <a:p>
            <a:pPr defTabSz="466618">
              <a:defRPr/>
            </a:pPr>
            <a:endParaRPr lang="en-US" i="1" dirty="0"/>
          </a:p>
        </p:txBody>
      </p:sp>
      <p:sp>
        <p:nvSpPr>
          <p:cNvPr id="4" name="Slide Number Placeholder 3"/>
          <p:cNvSpPr>
            <a:spLocks noGrp="1"/>
          </p:cNvSpPr>
          <p:nvPr>
            <p:ph type="sldNum" sz="quarter" idx="10"/>
          </p:nvPr>
        </p:nvSpPr>
        <p:spPr/>
        <p:txBody>
          <a:bodyPr/>
          <a:lstStyle/>
          <a:p>
            <a:fld id="{1F742EC3-DDCE-471D-95AB-E4B4DD405DF8}" type="slidenum">
              <a:rPr lang="en-US" smtClean="0"/>
              <a:t>5</a:t>
            </a:fld>
            <a:endParaRPr lang="en-US"/>
          </a:p>
        </p:txBody>
      </p:sp>
    </p:spTree>
    <p:extLst>
      <p:ext uri="{BB962C8B-B14F-4D97-AF65-F5344CB8AC3E}">
        <p14:creationId xmlns:p14="http://schemas.microsoft.com/office/powerpoint/2010/main" val="4049251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Asking the question, “Why are we focusing on positive youth development” is like asking, “Why should we invest in our youth?”  </a:t>
            </a:r>
          </a:p>
          <a:p>
            <a:endParaRPr lang="en-US" dirty="0"/>
          </a:p>
          <a:p>
            <a:r>
              <a:rPr lang="en-US" dirty="0"/>
              <a:t>We do it because our youth can make positive contributions to our communities and to society as a whole now, and to a larger extent in the future.  We would like to emphasize the positive and the productive and to enable our youth with the confidence and skills they need to be good citizens.</a:t>
            </a:r>
          </a:p>
          <a:p>
            <a:endParaRPr lang="en-US" dirty="0"/>
          </a:p>
          <a:p>
            <a:r>
              <a:rPr lang="en-US" dirty="0"/>
              <a:t>There are many opportunities for positive youth development to occur as long as the organizations and entities are making an intentional effort to have quality programs that enhance positive youth development.  PYD doesn’t typically just happen by accident.</a:t>
            </a:r>
          </a:p>
          <a:p>
            <a:endParaRPr lang="en-US" dirty="0"/>
          </a:p>
          <a:p>
            <a:r>
              <a:rPr lang="en-US" dirty="0"/>
              <a:t>Let’s make sure that our schools are places where positive youth development occurs in tandem with the academic skills and content.</a:t>
            </a:r>
          </a:p>
        </p:txBody>
      </p:sp>
      <p:sp>
        <p:nvSpPr>
          <p:cNvPr id="4" name="Slide Number Placeholder 3"/>
          <p:cNvSpPr>
            <a:spLocks noGrp="1"/>
          </p:cNvSpPr>
          <p:nvPr>
            <p:ph type="sldNum" sz="quarter" idx="10"/>
          </p:nvPr>
        </p:nvSpPr>
        <p:spPr/>
        <p:txBody>
          <a:bodyPr/>
          <a:lstStyle/>
          <a:p>
            <a:fld id="{1F742EC3-DDCE-471D-95AB-E4B4DD405DF8}" type="slidenum">
              <a:rPr lang="en-US" smtClean="0"/>
              <a:t>6</a:t>
            </a:fld>
            <a:endParaRPr lang="en-US"/>
          </a:p>
        </p:txBody>
      </p:sp>
    </p:spTree>
    <p:extLst>
      <p:ext uri="{BB962C8B-B14F-4D97-AF65-F5344CB8AC3E}">
        <p14:creationId xmlns:p14="http://schemas.microsoft.com/office/powerpoint/2010/main" val="3008596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F742EC3-DDCE-471D-95AB-E4B4DD405DF8}" type="slidenum">
              <a:rPr lang="en-US" smtClean="0"/>
              <a:t>7</a:t>
            </a:fld>
            <a:endParaRPr lang="en-US"/>
          </a:p>
        </p:txBody>
      </p:sp>
    </p:spTree>
    <p:extLst>
      <p:ext uri="{BB962C8B-B14F-4D97-AF65-F5344CB8AC3E}">
        <p14:creationId xmlns:p14="http://schemas.microsoft.com/office/powerpoint/2010/main" val="1553346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8/24/2018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8/24/2018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8/24/2018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8/24/2018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8/24/2018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8/24/2018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8/24/2018</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8/24/2018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8/24/2018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8/24/2018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8/24/2018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8/24/2018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8/24/2018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8/24/2018</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8/24/2018</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8/24/2018</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8/24/2018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8/24/2018</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05D1F-6292-4A5C-A596-6B7904A232E2}"/>
              </a:ext>
            </a:extLst>
          </p:cNvPr>
          <p:cNvSpPr>
            <a:spLocks noGrp="1"/>
          </p:cNvSpPr>
          <p:nvPr>
            <p:ph type="ctrTitle"/>
          </p:nvPr>
        </p:nvSpPr>
        <p:spPr>
          <a:xfrm>
            <a:off x="965505" y="623571"/>
            <a:ext cx="10260990" cy="3523885"/>
          </a:xfrm>
        </p:spPr>
        <p:txBody>
          <a:bodyPr>
            <a:normAutofit/>
          </a:bodyPr>
          <a:lstStyle/>
          <a:p>
            <a:pPr algn="ctr"/>
            <a:r>
              <a:rPr lang="en-US" sz="8000" dirty="0"/>
              <a:t>Positive Youth Development</a:t>
            </a:r>
          </a:p>
        </p:txBody>
      </p:sp>
      <p:sp>
        <p:nvSpPr>
          <p:cNvPr id="3" name="Subtitle 2">
            <a:extLst>
              <a:ext uri="{FF2B5EF4-FFF2-40B4-BE49-F238E27FC236}">
                <a16:creationId xmlns:a16="http://schemas.microsoft.com/office/drawing/2014/main" id="{1FC35B57-9373-4D3B-BAFF-6948A631D7DB}"/>
              </a:ext>
            </a:extLst>
          </p:cNvPr>
          <p:cNvSpPr>
            <a:spLocks noGrp="1"/>
          </p:cNvSpPr>
          <p:nvPr>
            <p:ph type="subTitle" idx="1"/>
          </p:nvPr>
        </p:nvSpPr>
        <p:spPr>
          <a:xfrm>
            <a:off x="965505" y="4777380"/>
            <a:ext cx="10260990" cy="1209763"/>
          </a:xfrm>
        </p:spPr>
        <p:txBody>
          <a:bodyPr>
            <a:normAutofit/>
          </a:bodyPr>
          <a:lstStyle/>
          <a:p>
            <a:pPr algn="ctr">
              <a:lnSpc>
                <a:spcPct val="90000"/>
              </a:lnSpc>
            </a:pPr>
            <a:r>
              <a:rPr lang="en-US">
                <a:solidFill>
                  <a:schemeClr val="bg2"/>
                </a:solidFill>
              </a:rPr>
              <a:t>Ruth Wallace</a:t>
            </a:r>
          </a:p>
          <a:p>
            <a:pPr algn="ctr">
              <a:lnSpc>
                <a:spcPct val="90000"/>
              </a:lnSpc>
            </a:pPr>
            <a:r>
              <a:rPr lang="en-US">
                <a:solidFill>
                  <a:schemeClr val="bg2"/>
                </a:solidFill>
              </a:rPr>
              <a:t>Senior Extension Agent, 4-H youth Development</a:t>
            </a:r>
          </a:p>
          <a:p>
            <a:pPr algn="ctr">
              <a:lnSpc>
                <a:spcPct val="90000"/>
              </a:lnSpc>
            </a:pPr>
            <a:r>
              <a:rPr lang="en-US">
                <a:solidFill>
                  <a:schemeClr val="bg2"/>
                </a:solidFill>
              </a:rPr>
              <a:t>Virginia Cooperative Extension, Buckingham County</a:t>
            </a:r>
          </a:p>
        </p:txBody>
      </p:sp>
    </p:spTree>
    <p:extLst>
      <p:ext uri="{BB962C8B-B14F-4D97-AF65-F5344CB8AC3E}">
        <p14:creationId xmlns:p14="http://schemas.microsoft.com/office/powerpoint/2010/main" val="9012481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pic>
        <p:nvPicPr>
          <p:cNvPr id="15" name="Picture 14" descr="A picture containing person, indoor&#10;&#10;Description generated with very high confidence">
            <a:extLst>
              <a:ext uri="{FF2B5EF4-FFF2-40B4-BE49-F238E27FC236}">
                <a16:creationId xmlns:a16="http://schemas.microsoft.com/office/drawing/2014/main" id="{6DDD303A-CD1A-4FA7-BA12-49727DB97AAE}"/>
              </a:ext>
            </a:extLst>
          </p:cNvPr>
          <p:cNvPicPr>
            <a:picLocks noChangeAspect="1"/>
          </p:cNvPicPr>
          <p:nvPr/>
        </p:nvPicPr>
        <p:blipFill rotWithShape="1">
          <a:blip r:embed="rId4"/>
          <a:srcRect l="11122" r="9614" b="2"/>
          <a:stretch/>
        </p:blipFill>
        <p:spPr>
          <a:xfrm>
            <a:off x="-2" y="10"/>
            <a:ext cx="4071625" cy="3428758"/>
          </a:xfrm>
          <a:prstGeom prst="rect">
            <a:avLst/>
          </a:prstGeom>
        </p:spPr>
      </p:pic>
      <p:pic>
        <p:nvPicPr>
          <p:cNvPr id="19" name="Picture 18" descr="A picture containing person, child&#10;&#10;Description generated with very high confidence">
            <a:extLst>
              <a:ext uri="{FF2B5EF4-FFF2-40B4-BE49-F238E27FC236}">
                <a16:creationId xmlns:a16="http://schemas.microsoft.com/office/drawing/2014/main" id="{B840442A-E795-47AE-ABAC-4A4C3860F9B6}"/>
              </a:ext>
            </a:extLst>
          </p:cNvPr>
          <p:cNvPicPr>
            <a:picLocks noChangeAspect="1"/>
          </p:cNvPicPr>
          <p:nvPr/>
        </p:nvPicPr>
        <p:blipFill rotWithShape="1">
          <a:blip r:embed="rId5"/>
          <a:srcRect l="17408" r="3531" b="1"/>
          <a:stretch/>
        </p:blipFill>
        <p:spPr>
          <a:xfrm>
            <a:off x="7372" y="3428768"/>
            <a:ext cx="4061247" cy="3428770"/>
          </a:xfrm>
          <a:prstGeom prst="rect">
            <a:avLst/>
          </a:prstGeom>
        </p:spPr>
      </p:pic>
      <p:pic>
        <p:nvPicPr>
          <p:cNvPr id="13" name="Picture 12" descr="A picture containing person, outdoor, sky, water&#10;&#10;Description generated with very high confidence">
            <a:extLst>
              <a:ext uri="{FF2B5EF4-FFF2-40B4-BE49-F238E27FC236}">
                <a16:creationId xmlns:a16="http://schemas.microsoft.com/office/drawing/2014/main" id="{C110153B-A937-4D71-B18C-1ADB95963DF4}"/>
              </a:ext>
            </a:extLst>
          </p:cNvPr>
          <p:cNvPicPr>
            <a:picLocks noChangeAspect="1"/>
          </p:cNvPicPr>
          <p:nvPr/>
        </p:nvPicPr>
        <p:blipFill rotWithShape="1">
          <a:blip r:embed="rId6"/>
          <a:srcRect l="15476" r="5727" b="1"/>
          <a:stretch/>
        </p:blipFill>
        <p:spPr>
          <a:xfrm>
            <a:off x="4075284" y="-234"/>
            <a:ext cx="4047665" cy="3428770"/>
          </a:xfrm>
          <a:prstGeom prst="rect">
            <a:avLst/>
          </a:prstGeom>
        </p:spPr>
      </p:pic>
      <p:pic>
        <p:nvPicPr>
          <p:cNvPr id="9" name="Picture 8" descr="A group of people sitting at a table&#10;&#10;Description generated with high confidence">
            <a:extLst>
              <a:ext uri="{FF2B5EF4-FFF2-40B4-BE49-F238E27FC236}">
                <a16:creationId xmlns:a16="http://schemas.microsoft.com/office/drawing/2014/main" id="{768A801A-869C-48F2-B752-F55690F2F56B}"/>
              </a:ext>
            </a:extLst>
          </p:cNvPr>
          <p:cNvPicPr>
            <a:picLocks noChangeAspect="1"/>
          </p:cNvPicPr>
          <p:nvPr/>
        </p:nvPicPr>
        <p:blipFill rotWithShape="1">
          <a:blip r:embed="rId7"/>
          <a:srcRect r="11375" b="-2"/>
          <a:stretch/>
        </p:blipFill>
        <p:spPr>
          <a:xfrm>
            <a:off x="4068621" y="3428768"/>
            <a:ext cx="4051579" cy="3428770"/>
          </a:xfrm>
          <a:prstGeom prst="rect">
            <a:avLst/>
          </a:prstGeom>
        </p:spPr>
      </p:pic>
      <p:sp>
        <p:nvSpPr>
          <p:cNvPr id="2" name="Title 1">
            <a:extLst>
              <a:ext uri="{FF2B5EF4-FFF2-40B4-BE49-F238E27FC236}">
                <a16:creationId xmlns:a16="http://schemas.microsoft.com/office/drawing/2014/main" id="{BF29B0C4-ABBA-4728-9E9D-9C45B24306BB}"/>
              </a:ext>
            </a:extLst>
          </p:cNvPr>
          <p:cNvSpPr>
            <a:spLocks noGrp="1"/>
          </p:cNvSpPr>
          <p:nvPr>
            <p:ph type="title"/>
          </p:nvPr>
        </p:nvSpPr>
        <p:spPr>
          <a:xfrm>
            <a:off x="8605879" y="1447800"/>
            <a:ext cx="3116430" cy="3329581"/>
          </a:xfrm>
        </p:spPr>
        <p:txBody>
          <a:bodyPr vert="horz" lIns="91440" tIns="45720" rIns="91440" bIns="45720" rtlCol="0" anchor="b">
            <a:normAutofit/>
          </a:bodyPr>
          <a:lstStyle/>
          <a:p>
            <a:pPr>
              <a:lnSpc>
                <a:spcPct val="90000"/>
              </a:lnSpc>
            </a:pPr>
            <a:r>
              <a:rPr lang="en-US" sz="3200" b="1" dirty="0"/>
              <a:t>What is Positive Youth Development?</a:t>
            </a:r>
          </a:p>
        </p:txBody>
      </p:sp>
    </p:spTree>
    <p:extLst>
      <p:ext uri="{BB962C8B-B14F-4D97-AF65-F5344CB8AC3E}">
        <p14:creationId xmlns:p14="http://schemas.microsoft.com/office/powerpoint/2010/main" val="28920687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F60F8-D018-49B7-BC24-CA49C16F2544}"/>
              </a:ext>
            </a:extLst>
          </p:cNvPr>
          <p:cNvSpPr>
            <a:spLocks noGrp="1"/>
          </p:cNvSpPr>
          <p:nvPr>
            <p:ph type="title"/>
          </p:nvPr>
        </p:nvSpPr>
        <p:spPr>
          <a:xfrm>
            <a:off x="806195" y="804672"/>
            <a:ext cx="3521359" cy="5248656"/>
          </a:xfrm>
        </p:spPr>
        <p:txBody>
          <a:bodyPr anchor="ctr">
            <a:normAutofit/>
          </a:bodyPr>
          <a:lstStyle/>
          <a:p>
            <a:pPr algn="ctr"/>
            <a:r>
              <a:rPr lang="en-US" b="1" dirty="0"/>
              <a:t>Where Does PYD Occur?</a:t>
            </a:r>
          </a:p>
        </p:txBody>
      </p:sp>
      <p:sp>
        <p:nvSpPr>
          <p:cNvPr id="3" name="Content Placeholder 2">
            <a:extLst>
              <a:ext uri="{FF2B5EF4-FFF2-40B4-BE49-F238E27FC236}">
                <a16:creationId xmlns:a16="http://schemas.microsoft.com/office/drawing/2014/main" id="{1B8C2154-DBEF-4D4F-9375-7762F1F30031}"/>
              </a:ext>
            </a:extLst>
          </p:cNvPr>
          <p:cNvSpPr>
            <a:spLocks noGrp="1"/>
          </p:cNvSpPr>
          <p:nvPr>
            <p:ph idx="1"/>
          </p:nvPr>
        </p:nvSpPr>
        <p:spPr>
          <a:xfrm>
            <a:off x="4975860" y="804671"/>
            <a:ext cx="6626515" cy="5248657"/>
          </a:xfrm>
        </p:spPr>
        <p:txBody>
          <a:bodyPr anchor="ctr">
            <a:normAutofit/>
          </a:bodyPr>
          <a:lstStyle/>
          <a:p>
            <a:pPr marL="0" indent="0">
              <a:buNone/>
            </a:pPr>
            <a:r>
              <a:rPr lang="en-US" sz="2500" dirty="0"/>
              <a:t>It MAY occur in …</a:t>
            </a:r>
          </a:p>
          <a:p>
            <a:r>
              <a:rPr lang="en-US" sz="2500" dirty="0"/>
              <a:t>Schools</a:t>
            </a:r>
          </a:p>
          <a:p>
            <a:r>
              <a:rPr lang="en-US" sz="2500" dirty="0"/>
              <a:t>Community Organizations (4-H, </a:t>
            </a:r>
          </a:p>
          <a:p>
            <a:pPr marL="0" indent="0">
              <a:buNone/>
            </a:pPr>
            <a:r>
              <a:rPr lang="en-US" sz="2500" dirty="0"/>
              <a:t>	Scouts, Recreation Departments, etc.)</a:t>
            </a:r>
          </a:p>
          <a:p>
            <a:r>
              <a:rPr lang="en-US" sz="2500" dirty="0"/>
              <a:t>Sports Programs</a:t>
            </a:r>
          </a:p>
          <a:p>
            <a:r>
              <a:rPr lang="en-US" sz="2500" dirty="0"/>
              <a:t>Homes</a:t>
            </a:r>
          </a:p>
          <a:p>
            <a:r>
              <a:rPr lang="en-US" sz="2500" dirty="0"/>
              <a:t>Religious Institutions</a:t>
            </a:r>
          </a:p>
          <a:p>
            <a:r>
              <a:rPr lang="en-US" sz="2500" dirty="0"/>
              <a:t>And more</a:t>
            </a:r>
          </a:p>
        </p:txBody>
      </p:sp>
      <p:cxnSp>
        <p:nvCxnSpPr>
          <p:cNvPr id="6" name="Straight Connector 5">
            <a:extLst>
              <a:ext uri="{FF2B5EF4-FFF2-40B4-BE49-F238E27FC236}">
                <a16:creationId xmlns:a16="http://schemas.microsoft.com/office/drawing/2014/main" id="{91A94755-1B83-42EC-A0B8-B1D06A06B4E8}"/>
              </a:ext>
            </a:extLst>
          </p:cNvPr>
          <p:cNvCxnSpPr>
            <a:cxnSpLocks/>
          </p:cNvCxnSpPr>
          <p:nvPr/>
        </p:nvCxnSpPr>
        <p:spPr>
          <a:xfrm>
            <a:off x="4542020" y="1184223"/>
            <a:ext cx="0" cy="4332157"/>
          </a:xfrm>
          <a:prstGeom prst="line">
            <a:avLst/>
          </a:prstGeom>
          <a:ln w="28575">
            <a:solidFill>
              <a:schemeClr val="bg2">
                <a:lumMod val="40000"/>
                <a:lumOff val="60000"/>
              </a:schemeClr>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82366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82483AE-3601-4EDD-B9F3-C8AEA59DE033}"/>
              </a:ext>
            </a:extLst>
          </p:cNvPr>
          <p:cNvSpPr txBox="1">
            <a:spLocks/>
          </p:cNvSpPr>
          <p:nvPr/>
        </p:nvSpPr>
        <p:spPr>
          <a:xfrm>
            <a:off x="2022009" y="1027420"/>
            <a:ext cx="3479382" cy="597049"/>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b="1"/>
              <a:t>Youth Program Quality</a:t>
            </a:r>
            <a:endParaRPr lang="en-US" b="1" dirty="0"/>
          </a:p>
        </p:txBody>
      </p:sp>
      <p:graphicFrame>
        <p:nvGraphicFramePr>
          <p:cNvPr id="5" name="Diagram 4">
            <a:extLst>
              <a:ext uri="{FF2B5EF4-FFF2-40B4-BE49-F238E27FC236}">
                <a16:creationId xmlns:a16="http://schemas.microsoft.com/office/drawing/2014/main" id="{7EB15384-4472-4269-A7C5-CCC0A1EA97F3}"/>
              </a:ext>
            </a:extLst>
          </p:cNvPr>
          <p:cNvGraphicFramePr/>
          <p:nvPr>
            <p:extLst>
              <p:ext uri="{D42A27DB-BD31-4B8C-83A1-F6EECF244321}">
                <p14:modId xmlns:p14="http://schemas.microsoft.com/office/powerpoint/2010/main" val="1630051419"/>
              </p:ext>
            </p:extLst>
          </p:nvPr>
        </p:nvGraphicFramePr>
        <p:xfrm>
          <a:off x="2353456" y="1184223"/>
          <a:ext cx="6085175" cy="44491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a:extLst>
              <a:ext uri="{FF2B5EF4-FFF2-40B4-BE49-F238E27FC236}">
                <a16:creationId xmlns:a16="http://schemas.microsoft.com/office/drawing/2014/main" id="{E414243B-47BF-47EB-A209-8847D456BCFD}"/>
              </a:ext>
            </a:extLst>
          </p:cNvPr>
          <p:cNvSpPr/>
          <p:nvPr/>
        </p:nvSpPr>
        <p:spPr>
          <a:xfrm>
            <a:off x="6370040" y="1402155"/>
            <a:ext cx="3122971" cy="646331"/>
          </a:xfrm>
          <a:prstGeom prst="rect">
            <a:avLst/>
          </a:prstGeom>
          <a:noFill/>
        </p:spPr>
        <p:txBody>
          <a:bodyPr wrap="none" lIns="91440" tIns="45720" rIns="91440" bIns="45720">
            <a:spAutoFit/>
          </a:bodyPr>
          <a:lstStyle/>
          <a:p>
            <a:pPr algn="ctr"/>
            <a:r>
              <a:rPr lang="en-US" sz="3600" b="1" cap="none" spc="0" dirty="0">
                <a:ln w="0"/>
                <a:solidFill>
                  <a:schemeClr val="accent4">
                    <a:lumMod val="40000"/>
                    <a:lumOff val="60000"/>
                  </a:schemeClr>
                </a:solidFill>
                <a:effectLst>
                  <a:outerShdw blurRad="38100" dist="25400" dir="5400000" algn="ctr" rotWithShape="0">
                    <a:srgbClr val="6E747A">
                      <a:alpha val="43000"/>
                    </a:srgbClr>
                  </a:outerShdw>
                </a:effectLst>
              </a:rPr>
              <a:t>Engagement</a:t>
            </a:r>
          </a:p>
        </p:txBody>
      </p:sp>
      <p:sp>
        <p:nvSpPr>
          <p:cNvPr id="7" name="Rectangle 6">
            <a:extLst>
              <a:ext uri="{FF2B5EF4-FFF2-40B4-BE49-F238E27FC236}">
                <a16:creationId xmlns:a16="http://schemas.microsoft.com/office/drawing/2014/main" id="{B24DB5D0-2B68-4D1E-96C5-44EBAA52DA53}"/>
              </a:ext>
            </a:extLst>
          </p:cNvPr>
          <p:cNvSpPr/>
          <p:nvPr/>
        </p:nvSpPr>
        <p:spPr>
          <a:xfrm>
            <a:off x="7130420" y="2351067"/>
            <a:ext cx="2616422" cy="646331"/>
          </a:xfrm>
          <a:prstGeom prst="rect">
            <a:avLst/>
          </a:prstGeom>
          <a:noFill/>
        </p:spPr>
        <p:txBody>
          <a:bodyPr wrap="none" lIns="91440" tIns="45720" rIns="91440" bIns="45720">
            <a:spAutoFit/>
          </a:bodyPr>
          <a:lstStyle/>
          <a:p>
            <a:pPr algn="ctr"/>
            <a:r>
              <a:rPr lang="en-US" sz="3600" b="1" dirty="0">
                <a:ln w="0"/>
                <a:solidFill>
                  <a:schemeClr val="accent6">
                    <a:lumMod val="40000"/>
                    <a:lumOff val="60000"/>
                  </a:schemeClr>
                </a:solidFill>
                <a:effectLst>
                  <a:outerShdw blurRad="38100" dist="25400" dir="5400000" algn="ctr" rotWithShape="0">
                    <a:srgbClr val="6E747A">
                      <a:alpha val="43000"/>
                    </a:srgbClr>
                  </a:outerShdw>
                </a:effectLst>
              </a:rPr>
              <a:t>Interaction</a:t>
            </a:r>
            <a:endParaRPr lang="en-US" sz="3600" b="1" cap="none" spc="0" dirty="0">
              <a:ln w="0"/>
              <a:solidFill>
                <a:schemeClr val="accent6">
                  <a:lumMod val="40000"/>
                  <a:lumOff val="60000"/>
                </a:schemeClr>
              </a:solidFill>
              <a:effectLst>
                <a:outerShdw blurRad="38100" dist="25400" dir="5400000" algn="ctr" rotWithShape="0">
                  <a:srgbClr val="6E747A">
                    <a:alpha val="43000"/>
                  </a:srgbClr>
                </a:outerShdw>
              </a:effectLst>
            </a:endParaRPr>
          </a:p>
        </p:txBody>
      </p:sp>
      <p:sp>
        <p:nvSpPr>
          <p:cNvPr id="8" name="Rectangle 7">
            <a:extLst>
              <a:ext uri="{FF2B5EF4-FFF2-40B4-BE49-F238E27FC236}">
                <a16:creationId xmlns:a16="http://schemas.microsoft.com/office/drawing/2014/main" id="{98267A4F-875B-4C2F-9193-2027DE17DE01}"/>
              </a:ext>
            </a:extLst>
          </p:cNvPr>
          <p:cNvSpPr/>
          <p:nvPr/>
        </p:nvSpPr>
        <p:spPr>
          <a:xfrm>
            <a:off x="7745480" y="3317112"/>
            <a:ext cx="2959465" cy="1200329"/>
          </a:xfrm>
          <a:prstGeom prst="rect">
            <a:avLst/>
          </a:prstGeom>
          <a:noFill/>
        </p:spPr>
        <p:txBody>
          <a:bodyPr wrap="none" lIns="91440" tIns="45720" rIns="91440" bIns="45720">
            <a:spAutoFit/>
          </a:bodyPr>
          <a:lstStyle/>
          <a:p>
            <a:pPr algn="ctr"/>
            <a:r>
              <a:rPr lang="en-US" sz="3600" b="1" cap="none" spc="0" dirty="0">
                <a:ln w="0"/>
                <a:solidFill>
                  <a:schemeClr val="accent4">
                    <a:lumMod val="40000"/>
                    <a:lumOff val="60000"/>
                  </a:schemeClr>
                </a:solidFill>
                <a:effectLst>
                  <a:outerShdw blurRad="38100" dist="25400" dir="5400000" algn="ctr" rotWithShape="0">
                    <a:srgbClr val="6E747A">
                      <a:alpha val="43000"/>
                    </a:srgbClr>
                  </a:outerShdw>
                </a:effectLst>
              </a:rPr>
              <a:t>Supportive </a:t>
            </a:r>
          </a:p>
          <a:p>
            <a:pPr algn="ctr"/>
            <a:r>
              <a:rPr lang="en-US" sz="3600" b="1" cap="none" spc="0" dirty="0">
                <a:ln w="0"/>
                <a:solidFill>
                  <a:schemeClr val="accent4">
                    <a:lumMod val="40000"/>
                    <a:lumOff val="60000"/>
                  </a:schemeClr>
                </a:solidFill>
                <a:effectLst>
                  <a:outerShdw blurRad="38100" dist="25400" dir="5400000" algn="ctr" rotWithShape="0">
                    <a:srgbClr val="6E747A">
                      <a:alpha val="43000"/>
                    </a:srgbClr>
                  </a:outerShdw>
                </a:effectLst>
              </a:rPr>
              <a:t>Environment</a:t>
            </a:r>
          </a:p>
        </p:txBody>
      </p:sp>
      <p:sp>
        <p:nvSpPr>
          <p:cNvPr id="9" name="Rectangle 8">
            <a:extLst>
              <a:ext uri="{FF2B5EF4-FFF2-40B4-BE49-F238E27FC236}">
                <a16:creationId xmlns:a16="http://schemas.microsoft.com/office/drawing/2014/main" id="{479CF9A2-BE7C-4455-BD73-FC1870DF67C0}"/>
              </a:ext>
            </a:extLst>
          </p:cNvPr>
          <p:cNvSpPr/>
          <p:nvPr/>
        </p:nvSpPr>
        <p:spPr>
          <a:xfrm>
            <a:off x="8435027" y="4480667"/>
            <a:ext cx="2959465" cy="1200329"/>
          </a:xfrm>
          <a:prstGeom prst="rect">
            <a:avLst/>
          </a:prstGeom>
          <a:noFill/>
        </p:spPr>
        <p:txBody>
          <a:bodyPr wrap="none" lIns="91440" tIns="45720" rIns="91440" bIns="45720">
            <a:spAutoFit/>
          </a:bodyPr>
          <a:lstStyle/>
          <a:p>
            <a:pPr algn="ctr"/>
            <a:r>
              <a:rPr lang="en-US" sz="3600" b="1" cap="none" spc="0" dirty="0">
                <a:ln w="0"/>
                <a:solidFill>
                  <a:schemeClr val="accent6">
                    <a:lumMod val="40000"/>
                    <a:lumOff val="60000"/>
                  </a:schemeClr>
                </a:solidFill>
                <a:effectLst>
                  <a:outerShdw blurRad="38100" dist="25400" dir="5400000" algn="ctr" rotWithShape="0">
                    <a:srgbClr val="6E747A">
                      <a:alpha val="43000"/>
                    </a:srgbClr>
                  </a:outerShdw>
                </a:effectLst>
              </a:rPr>
              <a:t>Safe </a:t>
            </a:r>
          </a:p>
          <a:p>
            <a:pPr algn="ctr"/>
            <a:r>
              <a:rPr lang="en-US" sz="3600" b="1" cap="none" spc="0" dirty="0">
                <a:ln w="0"/>
                <a:solidFill>
                  <a:schemeClr val="accent6">
                    <a:lumMod val="40000"/>
                    <a:lumOff val="60000"/>
                  </a:schemeClr>
                </a:solidFill>
                <a:effectLst>
                  <a:outerShdw blurRad="38100" dist="25400" dir="5400000" algn="ctr" rotWithShape="0">
                    <a:srgbClr val="6E747A">
                      <a:alpha val="43000"/>
                    </a:srgbClr>
                  </a:outerShdw>
                </a:effectLst>
              </a:rPr>
              <a:t>Environment</a:t>
            </a:r>
          </a:p>
        </p:txBody>
      </p:sp>
    </p:spTree>
    <p:extLst>
      <p:ext uri="{BB962C8B-B14F-4D97-AF65-F5344CB8AC3E}">
        <p14:creationId xmlns:p14="http://schemas.microsoft.com/office/powerpoint/2010/main" val="3860067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07A372-31B5-4A09-B96B-43F4D7CA1B95}"/>
              </a:ext>
            </a:extLst>
          </p:cNvPr>
          <p:cNvSpPr>
            <a:spLocks noGrp="1"/>
          </p:cNvSpPr>
          <p:nvPr>
            <p:ph type="title"/>
          </p:nvPr>
        </p:nvSpPr>
        <p:spPr>
          <a:xfrm>
            <a:off x="676092" y="1097295"/>
            <a:ext cx="3596105" cy="1400530"/>
          </a:xfrm>
        </p:spPr>
        <p:txBody>
          <a:bodyPr/>
          <a:lstStyle/>
          <a:p>
            <a:r>
              <a:rPr lang="en-US" b="1" dirty="0"/>
              <a:t>Targeting Life Skills – </a:t>
            </a:r>
            <a:br>
              <a:rPr lang="en-US" b="1" dirty="0"/>
            </a:br>
            <a:r>
              <a:rPr lang="en-US" b="1" dirty="0"/>
              <a:t>a 4-H model</a:t>
            </a:r>
          </a:p>
        </p:txBody>
      </p:sp>
      <p:pic>
        <p:nvPicPr>
          <p:cNvPr id="1026" name="Picture 2" descr="Image of life skills wheel">
            <a:extLst>
              <a:ext uri="{FF2B5EF4-FFF2-40B4-BE49-F238E27FC236}">
                <a16:creationId xmlns:a16="http://schemas.microsoft.com/office/drawing/2014/main" id="{2257D07A-9AA4-4AFA-B74C-DA6F5AE9F2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32585" y="576262"/>
            <a:ext cx="5715000" cy="570547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0B237E5C-DB97-4F69-A84F-C4B45D3688DB}"/>
              </a:ext>
            </a:extLst>
          </p:cNvPr>
          <p:cNvSpPr/>
          <p:nvPr/>
        </p:nvSpPr>
        <p:spPr>
          <a:xfrm>
            <a:off x="605227" y="5635406"/>
            <a:ext cx="4027358" cy="646331"/>
          </a:xfrm>
          <a:prstGeom prst="rect">
            <a:avLst/>
          </a:prstGeom>
        </p:spPr>
        <p:txBody>
          <a:bodyPr wrap="square">
            <a:spAutoFit/>
          </a:bodyPr>
          <a:lstStyle/>
          <a:p>
            <a:r>
              <a:rPr lang="en-US" sz="1200" dirty="0">
                <a:solidFill>
                  <a:schemeClr val="accent4">
                    <a:lumMod val="60000"/>
                    <a:lumOff val="40000"/>
                  </a:schemeClr>
                </a:solidFill>
              </a:rPr>
              <a:t>Hendricks, P. (1998) “Developing Youth Curriculum Using the Targeting Life Skills Model” http://www.extension.iastate.edu/4H/skls.eval.htm </a:t>
            </a:r>
          </a:p>
        </p:txBody>
      </p:sp>
    </p:spTree>
    <p:extLst>
      <p:ext uri="{BB962C8B-B14F-4D97-AF65-F5344CB8AC3E}">
        <p14:creationId xmlns:p14="http://schemas.microsoft.com/office/powerpoint/2010/main" val="2622170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F19BAF3-7E20-4B9D-B544-BABAEEA1FA75}"/>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2" name="Picture 11">
            <a:extLst>
              <a:ext uri="{FF2B5EF4-FFF2-40B4-BE49-F238E27FC236}">
                <a16:creationId xmlns:a16="http://schemas.microsoft.com/office/drawing/2014/main" id="{950648F4-ABCD-4DF0-8641-76CFB235472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4" name="Oval 13">
            <a:extLst>
              <a:ext uri="{FF2B5EF4-FFF2-40B4-BE49-F238E27FC236}">
                <a16:creationId xmlns:a16="http://schemas.microsoft.com/office/drawing/2014/main" id="{989BE678-777B-482A-A616-FEDC47B162E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6" name="Picture 15">
            <a:extLst>
              <a:ext uri="{FF2B5EF4-FFF2-40B4-BE49-F238E27FC236}">
                <a16:creationId xmlns:a16="http://schemas.microsoft.com/office/drawing/2014/main" id="{CF1EB4BD-9C7E-4AA3-9681-C7EB0DA6250B}"/>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8" name="Picture 17">
            <a:extLst>
              <a:ext uri="{FF2B5EF4-FFF2-40B4-BE49-F238E27FC236}">
                <a16:creationId xmlns:a16="http://schemas.microsoft.com/office/drawing/2014/main" id="{94AAE3AA-3759-4D28-B0EF-575F25A5146C}"/>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20" name="Rectangle 19">
            <a:extLst>
              <a:ext uri="{FF2B5EF4-FFF2-40B4-BE49-F238E27FC236}">
                <a16:creationId xmlns:a16="http://schemas.microsoft.com/office/drawing/2014/main" id="{D28BE0C3-2102-4820-B88B-A448B1840D1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5" name="Picture 4" descr="A person wearing a suit and tie&#10;&#10;Description generated with very high confidence">
            <a:extLst>
              <a:ext uri="{FF2B5EF4-FFF2-40B4-BE49-F238E27FC236}">
                <a16:creationId xmlns:a16="http://schemas.microsoft.com/office/drawing/2014/main" id="{CB0F1D85-A57E-4CF4-9B68-EC2F9067F388}"/>
              </a:ext>
            </a:extLst>
          </p:cNvPr>
          <p:cNvPicPr>
            <a:picLocks noChangeAspect="1"/>
          </p:cNvPicPr>
          <p:nvPr/>
        </p:nvPicPr>
        <p:blipFill rotWithShape="1">
          <a:blip r:embed="rId8"/>
          <a:srcRect l="9560" r="16913" b="-1"/>
          <a:stretch/>
        </p:blipFill>
        <p:spPr>
          <a:xfrm>
            <a:off x="-1" y="10"/>
            <a:ext cx="7554140" cy="6857990"/>
          </a:xfrm>
          <a:prstGeom prst="rect">
            <a:avLst/>
          </a:prstGeom>
        </p:spPr>
      </p:pic>
      <p:sp>
        <p:nvSpPr>
          <p:cNvPr id="2" name="Title 1">
            <a:extLst>
              <a:ext uri="{FF2B5EF4-FFF2-40B4-BE49-F238E27FC236}">
                <a16:creationId xmlns:a16="http://schemas.microsoft.com/office/drawing/2014/main" id="{866634B0-1DC9-461D-A184-0B4036A69450}"/>
              </a:ext>
            </a:extLst>
          </p:cNvPr>
          <p:cNvSpPr>
            <a:spLocks noGrp="1"/>
          </p:cNvSpPr>
          <p:nvPr>
            <p:ph type="title"/>
          </p:nvPr>
        </p:nvSpPr>
        <p:spPr>
          <a:xfrm>
            <a:off x="7999412" y="1454964"/>
            <a:ext cx="3722896" cy="2082715"/>
          </a:xfrm>
        </p:spPr>
        <p:txBody>
          <a:bodyPr vert="horz" lIns="91440" tIns="45720" rIns="91440" bIns="45720" rtlCol="0" anchor="b">
            <a:noAutofit/>
          </a:bodyPr>
          <a:lstStyle/>
          <a:p>
            <a:pPr>
              <a:lnSpc>
                <a:spcPct val="90000"/>
              </a:lnSpc>
            </a:pPr>
            <a:r>
              <a:rPr lang="en-US" sz="4000" b="1" dirty="0"/>
              <a:t>Positive Youth Development</a:t>
            </a:r>
          </a:p>
        </p:txBody>
      </p:sp>
      <p:sp>
        <p:nvSpPr>
          <p:cNvPr id="3" name="Content Placeholder 2">
            <a:extLst>
              <a:ext uri="{FF2B5EF4-FFF2-40B4-BE49-F238E27FC236}">
                <a16:creationId xmlns:a16="http://schemas.microsoft.com/office/drawing/2014/main" id="{6B532F77-EE62-4854-BEBA-4F4A9BE6A7FB}"/>
              </a:ext>
            </a:extLst>
          </p:cNvPr>
          <p:cNvSpPr>
            <a:spLocks noGrp="1"/>
          </p:cNvSpPr>
          <p:nvPr>
            <p:ph idx="1"/>
          </p:nvPr>
        </p:nvSpPr>
        <p:spPr>
          <a:xfrm>
            <a:off x="7766951" y="4763842"/>
            <a:ext cx="4212236" cy="1464378"/>
          </a:xfrm>
        </p:spPr>
        <p:txBody>
          <a:bodyPr vert="horz" lIns="91440" tIns="45720" rIns="91440" bIns="45720" rtlCol="0" anchor="t">
            <a:normAutofit/>
          </a:bodyPr>
          <a:lstStyle/>
          <a:p>
            <a:pPr marL="0" indent="0">
              <a:buNone/>
            </a:pPr>
            <a:r>
              <a:rPr lang="en-US" sz="2800" cap="all" dirty="0">
                <a:solidFill>
                  <a:schemeClr val="bg2">
                    <a:lumMod val="40000"/>
                    <a:lumOff val="60000"/>
                  </a:schemeClr>
                </a:solidFill>
              </a:rPr>
              <a:t>Why invest in youth?</a:t>
            </a:r>
          </a:p>
        </p:txBody>
      </p:sp>
    </p:spTree>
    <p:extLst>
      <p:ext uri="{BB962C8B-B14F-4D97-AF65-F5344CB8AC3E}">
        <p14:creationId xmlns:p14="http://schemas.microsoft.com/office/powerpoint/2010/main" val="1829522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69000"/>
                <a:hueMod val="108000"/>
                <a:satMod val="164000"/>
                <a:lumMod val="74000"/>
              </a:schemeClr>
              <a:schemeClr val="bg2">
                <a:tint val="96000"/>
                <a:hueMod val="88000"/>
                <a:satMod val="140000"/>
                <a:lumMod val="132000"/>
              </a:schemeClr>
            </a:duotone>
            <a:extLst/>
          </a:blip>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1B28F63-CF00-448F-B141-FE33C33B189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9" name="Picture 8">
            <a:extLst>
              <a:ext uri="{FF2B5EF4-FFF2-40B4-BE49-F238E27FC236}">
                <a16:creationId xmlns:a16="http://schemas.microsoft.com/office/drawing/2014/main" id="{2AE609E2-8522-44E4-9077-980E5BCF3E14}"/>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1" name="Oval 10">
            <a:extLst>
              <a:ext uri="{FF2B5EF4-FFF2-40B4-BE49-F238E27FC236}">
                <a16:creationId xmlns:a16="http://schemas.microsoft.com/office/drawing/2014/main" id="{4FA533C5-33E3-4611-AF9F-72811D8B26A6}"/>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3" name="Picture 12">
            <a:extLst>
              <a:ext uri="{FF2B5EF4-FFF2-40B4-BE49-F238E27FC236}">
                <a16:creationId xmlns:a16="http://schemas.microsoft.com/office/drawing/2014/main" id="{8949AD42-25FD-4C3D-9EEE-B7FEC5809988}"/>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5" name="Picture 14">
            <a:extLst>
              <a:ext uri="{FF2B5EF4-FFF2-40B4-BE49-F238E27FC236}">
                <a16:creationId xmlns:a16="http://schemas.microsoft.com/office/drawing/2014/main" id="{6AC7D913-60B7-4603-881B-831DA5D3A940}"/>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7" name="Rectangle 16">
            <a:extLst>
              <a:ext uri="{FF2B5EF4-FFF2-40B4-BE49-F238E27FC236}">
                <a16:creationId xmlns:a16="http://schemas.microsoft.com/office/drawing/2014/main" id="{87F0FDC4-AD8C-47D9-9131-623C98ADB0A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cxnSp>
        <p:nvCxnSpPr>
          <p:cNvPr id="19" name="Straight Connector 18">
            <a:extLst>
              <a:ext uri="{FF2B5EF4-FFF2-40B4-BE49-F238E27FC236}">
                <a16:creationId xmlns:a16="http://schemas.microsoft.com/office/drawing/2014/main" id="{179C4C8E-197B-4679-AE96-B5147F971C90}"/>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56687" y="1930986"/>
            <a:ext cx="0" cy="3200400"/>
          </a:xfrm>
          <a:prstGeom prst="line">
            <a:avLst/>
          </a:prstGeom>
          <a:ln w="15875" cap="sq">
            <a:solidFill>
              <a:schemeClr val="bg2">
                <a:lumMod val="60000"/>
                <a:lumOff val="40000"/>
              </a:schemeClr>
            </a:solidFill>
            <a:miter lim="800000"/>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4BEF9B1-7F13-480A-A56B-67EA6BCEEFBE}"/>
              </a:ext>
            </a:extLst>
          </p:cNvPr>
          <p:cNvSpPr>
            <a:spLocks noGrp="1"/>
          </p:cNvSpPr>
          <p:nvPr>
            <p:ph type="title"/>
          </p:nvPr>
        </p:nvSpPr>
        <p:spPr>
          <a:xfrm>
            <a:off x="4654295" y="1266958"/>
            <a:ext cx="6808362" cy="4528457"/>
          </a:xfrm>
        </p:spPr>
        <p:txBody>
          <a:bodyPr vert="horz" lIns="91440" tIns="45720" rIns="91440" bIns="45720" rtlCol="0" anchor="ctr">
            <a:normAutofit/>
          </a:bodyPr>
          <a:lstStyle/>
          <a:p>
            <a:r>
              <a:rPr lang="en-US" sz="7200" b="0" i="0" kern="1200" dirty="0">
                <a:solidFill>
                  <a:schemeClr val="tx2"/>
                </a:solidFill>
                <a:latin typeface="+mj-lt"/>
                <a:ea typeface="+mj-ea"/>
                <a:cs typeface="+mj-cs"/>
              </a:rPr>
              <a:t>Thank you!</a:t>
            </a:r>
          </a:p>
        </p:txBody>
      </p:sp>
    </p:spTree>
    <p:extLst>
      <p:ext uri="{BB962C8B-B14F-4D97-AF65-F5344CB8AC3E}">
        <p14:creationId xmlns:p14="http://schemas.microsoft.com/office/powerpoint/2010/main" val="63151748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1121</TotalTime>
  <Words>1278</Words>
  <Application>Microsoft Office PowerPoint</Application>
  <PresentationFormat>Widescreen</PresentationFormat>
  <Paragraphs>109</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Century Gothic</vt:lpstr>
      <vt:lpstr>Wingdings 3</vt:lpstr>
      <vt:lpstr>Ion</vt:lpstr>
      <vt:lpstr>Positive Youth Development</vt:lpstr>
      <vt:lpstr>What is Positive Youth Development?</vt:lpstr>
      <vt:lpstr>Where Does PYD Occur?</vt:lpstr>
      <vt:lpstr>PowerPoint Presentation</vt:lpstr>
      <vt:lpstr>Targeting Life Skills –  a 4-H model</vt:lpstr>
      <vt:lpstr>Positive Youth Development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Positive Youth Development</dc:title>
  <dc:creator>Wallace, Ruth</dc:creator>
  <cp:lastModifiedBy>Wallace, Ruth</cp:lastModifiedBy>
  <cp:revision>18</cp:revision>
  <cp:lastPrinted>2018-03-07T14:44:42Z</cp:lastPrinted>
  <dcterms:created xsi:type="dcterms:W3CDTF">2018-03-06T20:14:17Z</dcterms:created>
  <dcterms:modified xsi:type="dcterms:W3CDTF">2018-08-24T16:25:35Z</dcterms:modified>
</cp:coreProperties>
</file>