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1" r:id="rId2"/>
    <p:sldId id="338" r:id="rId3"/>
    <p:sldId id="323" r:id="rId4"/>
    <p:sldId id="324" r:id="rId5"/>
    <p:sldId id="325" r:id="rId6"/>
    <p:sldId id="337" r:id="rId7"/>
    <p:sldId id="322" r:id="rId8"/>
    <p:sldId id="326" r:id="rId9"/>
    <p:sldId id="327" r:id="rId10"/>
    <p:sldId id="307" r:id="rId11"/>
    <p:sldId id="328" r:id="rId12"/>
    <p:sldId id="329" r:id="rId13"/>
    <p:sldId id="330" r:id="rId14"/>
    <p:sldId id="332" r:id="rId15"/>
    <p:sldId id="331" r:id="rId16"/>
    <p:sldId id="333" r:id="rId17"/>
    <p:sldId id="336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5">
          <p15:clr>
            <a:srgbClr val="A4A3A4"/>
          </p15:clr>
        </p15:guide>
        <p15:guide id="2" orient="horz" pos="1439">
          <p15:clr>
            <a:srgbClr val="A4A3A4"/>
          </p15:clr>
        </p15:guide>
        <p15:guide id="3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2C7"/>
    <a:srgbClr val="CC0000"/>
    <a:srgbClr val="B83D00"/>
    <a:srgbClr val="5C1C49"/>
    <a:srgbClr val="713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3668" autoAdjust="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>
        <p:guide orient="horz" pos="405"/>
        <p:guide orient="horz" pos="1439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22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A68438C-10C4-42B7-9112-7EEB6B51887B}" type="datetimeFigureOut">
              <a:rPr lang="en-US"/>
              <a:pPr>
                <a:defRPr/>
              </a:pPr>
              <a:t>6/10/2015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F4D1100-47F0-4EFA-BD3F-C15C23EC26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742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3DAFB7A-5B32-445A-B21B-4EB6CAB9D34A}" type="datetimeFigureOut">
              <a:rPr lang="en-US"/>
              <a:pPr>
                <a:defRPr/>
              </a:pPr>
              <a:t>6/10/2015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8432E35-0991-4863-8853-983048C9C9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2038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5" name="Picture 23" descr="C:\My Files\My Documents\WISE\Web Sites\Department LOGOS\WIND with Seal White Text.bm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2400"/>
            <a:ext cx="48387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6738" y="3076575"/>
            <a:ext cx="6400800" cy="1752600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28638" y="1279525"/>
            <a:ext cx="75152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9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5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-25400"/>
            <a:ext cx="2057400" cy="6681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913" y="-25400"/>
            <a:ext cx="6019800" cy="6681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8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3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34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913" y="2130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1304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56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5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65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020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005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-25400"/>
            <a:ext cx="75152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9913" y="21304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9" name="Picture 19" descr="TTU 2 Title Page_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-3175"/>
            <a:ext cx="110331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500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90000"/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742950" indent="-228600" algn="l" rtl="0" eaLnBrk="0" fontAlgn="base" hangingPunct="0">
        <a:spcBef>
          <a:spcPct val="4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258888" indent="-228600" algn="l" rtl="0" eaLnBrk="0" fontAlgn="base" hangingPunct="0"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22400" indent="406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5pPr>
      <a:lvl6pPr marL="18796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6pPr>
      <a:lvl7pPr marL="23368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7pPr>
      <a:lvl8pPr marL="27940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8pPr>
      <a:lvl9pPr marL="32512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0" y="1195388"/>
            <a:ext cx="9144000" cy="4894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4000" dirty="0" smtClean="0">
                <a:latin typeface="+mn-lt"/>
              </a:rPr>
              <a:t>NAWEA Presentation</a:t>
            </a:r>
          </a:p>
          <a:p>
            <a:pPr algn="ctr" eaLnBrk="1" hangingPunct="1">
              <a:defRPr/>
            </a:pPr>
            <a:r>
              <a:rPr lang="en-US" sz="4000" dirty="0" smtClean="0">
                <a:latin typeface="+mn-lt"/>
              </a:rPr>
              <a:t>by</a:t>
            </a:r>
          </a:p>
          <a:p>
            <a:pPr algn="ctr" eaLnBrk="1" hangingPunct="1">
              <a:defRPr/>
            </a:pPr>
            <a:r>
              <a:rPr lang="en-US" sz="4000" dirty="0" smtClean="0">
                <a:latin typeface="+mn-lt"/>
              </a:rPr>
              <a:t>Dr. Andy Swift and Dr. Chris Pattison</a:t>
            </a:r>
          </a:p>
          <a:p>
            <a:pPr algn="ctr" eaLnBrk="1" hangingPunct="1">
              <a:defRPr/>
            </a:pPr>
            <a:endParaRPr lang="en-US" sz="3200" dirty="0" smtClean="0">
              <a:latin typeface="+mn-lt"/>
            </a:endParaRPr>
          </a:p>
          <a:p>
            <a:pPr algn="ctr" eaLnBrk="1" hangingPunct="1">
              <a:defRPr/>
            </a:pPr>
            <a:endParaRPr lang="en-US" sz="3200" dirty="0" smtClean="0">
              <a:latin typeface="+mn-lt"/>
            </a:endParaRPr>
          </a:p>
          <a:p>
            <a:pPr algn="ctr" eaLnBrk="1" hangingPunct="1">
              <a:defRPr/>
            </a:pPr>
            <a:endParaRPr lang="en-US" sz="3200" dirty="0">
              <a:latin typeface="+mn-lt"/>
            </a:endParaRPr>
          </a:p>
          <a:p>
            <a:pPr algn="ctr" eaLnBrk="1" hangingPunct="1">
              <a:defRPr/>
            </a:pPr>
            <a:endParaRPr lang="en-US" sz="3200" dirty="0" smtClean="0">
              <a:latin typeface="+mn-lt"/>
            </a:endParaRPr>
          </a:p>
          <a:p>
            <a:pPr algn="ctr" eaLnBrk="1" hangingPunct="1">
              <a:defRPr/>
            </a:pPr>
            <a:r>
              <a:rPr lang="en-US" sz="3200" dirty="0" smtClean="0">
                <a:latin typeface="+mn-lt"/>
              </a:rPr>
              <a:t>Texas Tech University</a:t>
            </a:r>
          </a:p>
          <a:p>
            <a:pPr algn="ctr" eaLnBrk="1" hangingPunct="1">
              <a:defRPr/>
            </a:pPr>
            <a:r>
              <a:rPr lang="en-US" sz="3200" dirty="0" smtClean="0">
                <a:latin typeface="+mn-lt"/>
              </a:rPr>
              <a:t>Wind Science &amp; Engineering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47750" y="3460750"/>
            <a:ext cx="7097713" cy="11382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400" dirty="0" smtClean="0">
                <a:latin typeface="+mn-lt"/>
              </a:rPr>
              <a:t>Integrating Real-World Case Studies into Wind Energy Graduate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294" name="TextBox 11"/>
          <p:cNvSpPr txBox="1">
            <a:spLocks noChangeArrowheads="1"/>
          </p:cNvSpPr>
          <p:nvPr/>
        </p:nvSpPr>
        <p:spPr bwMode="auto">
          <a:xfrm>
            <a:off x="1266825" y="1325563"/>
            <a:ext cx="72056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Graduate classes working with DNV-GL</a:t>
            </a:r>
          </a:p>
          <a:p>
            <a:pPr eaLnBrk="1" hangingPunct="1"/>
            <a:endParaRPr lang="en-US" altLang="en-US" sz="2600"/>
          </a:p>
          <a:p>
            <a:pPr eaLnBrk="1" hangingPunct="1"/>
            <a:r>
              <a:rPr lang="en-US" altLang="en-US" sz="2600"/>
              <a:t>1.  Advanced Technical Wind Energy 1 &amp; 2</a:t>
            </a:r>
          </a:p>
          <a:p>
            <a:pPr eaLnBrk="1" hangingPunct="1"/>
            <a:endParaRPr lang="en-US" altLang="en-US" sz="2600"/>
          </a:p>
          <a:p>
            <a:pPr eaLnBrk="1" hangingPunct="1"/>
            <a:r>
              <a:rPr lang="en-US" altLang="en-US" sz="2600"/>
              <a:t>2.  Advanced Managerial Wind Energy 1 &amp; 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266825" y="3619500"/>
            <a:ext cx="6392863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Additional Graduate Courses:</a:t>
            </a:r>
          </a:p>
          <a:p>
            <a:pPr eaLnBrk="1" hangingPunct="1"/>
            <a:r>
              <a:rPr lang="en-US" altLang="en-US" sz="2600"/>
              <a:t>Power Systems Engineering, Wind Power Meteorology, Renewable Energy Policy, Energy Options and Futures, Finance, or Risk Modeling and Assessment</a:t>
            </a:r>
          </a:p>
        </p:txBody>
      </p:sp>
      <p:sp>
        <p:nvSpPr>
          <p:cNvPr id="12296" name="Title 1"/>
          <p:cNvSpPr>
            <a:spLocks noGrp="1"/>
          </p:cNvSpPr>
          <p:nvPr>
            <p:ph type="title"/>
          </p:nvPr>
        </p:nvSpPr>
        <p:spPr>
          <a:xfrm>
            <a:off x="4287838" y="242888"/>
            <a:ext cx="4511675" cy="881062"/>
          </a:xfrm>
        </p:spPr>
        <p:txBody>
          <a:bodyPr/>
          <a:lstStyle/>
          <a:p>
            <a:r>
              <a:rPr lang="en-US" altLang="en-US" sz="4200" smtClean="0"/>
              <a:t>Graduate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938" y="1397000"/>
            <a:ext cx="3629025" cy="2093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600" dirty="0"/>
              <a:t>Fall Classes</a:t>
            </a:r>
          </a:p>
          <a:p>
            <a:pPr eaLnBrk="1" hangingPunct="1">
              <a:defRPr/>
            </a:pPr>
            <a:r>
              <a:rPr lang="en-US" sz="2600" dirty="0"/>
              <a:t>1.  Off shore</a:t>
            </a:r>
          </a:p>
          <a:p>
            <a:pPr eaLnBrk="1" hangingPunct="1">
              <a:defRPr/>
            </a:pPr>
            <a:r>
              <a:rPr lang="en-US" sz="2600" dirty="0"/>
              <a:t>2.  Community impact</a:t>
            </a:r>
          </a:p>
          <a:p>
            <a:pPr marL="457200" indent="-457200" eaLnBrk="1" hangingPunct="1">
              <a:buFontTx/>
              <a:buAutoNum type="arabicPeriod" startAt="3"/>
              <a:defRPr/>
            </a:pPr>
            <a:r>
              <a:rPr lang="en-US" sz="2600" dirty="0"/>
              <a:t>Turbine Technology</a:t>
            </a:r>
          </a:p>
          <a:p>
            <a:pPr marL="457200" indent="-457200" eaLnBrk="1" hangingPunct="1">
              <a:buFontTx/>
              <a:buAutoNum type="arabicPeriod" startAt="3"/>
              <a:defRPr/>
            </a:pPr>
            <a:r>
              <a:rPr lang="en-US" sz="2600" dirty="0"/>
              <a:t>Site suitability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63738" y="3611563"/>
            <a:ext cx="650875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Spring Classes</a:t>
            </a:r>
          </a:p>
          <a:p>
            <a:pPr eaLnBrk="1" hangingPunct="1"/>
            <a:r>
              <a:rPr lang="en-US" altLang="en-US" sz="2600"/>
              <a:t>5.  Site suitability (part 2)</a:t>
            </a:r>
          </a:p>
          <a:p>
            <a:pPr eaLnBrk="1" hangingPunct="1"/>
            <a:r>
              <a:rPr lang="en-US" altLang="en-US" sz="2600"/>
              <a:t>6.  Finance &amp; Sensitivity analysis</a:t>
            </a:r>
          </a:p>
          <a:p>
            <a:pPr eaLnBrk="1" hangingPunct="1"/>
            <a:r>
              <a:rPr lang="en-US" altLang="en-US" sz="2600"/>
              <a:t>7.  Turbine under-performance</a:t>
            </a:r>
          </a:p>
          <a:p>
            <a:pPr eaLnBrk="1" hangingPunct="1"/>
            <a:r>
              <a:rPr lang="en-US" altLang="en-US" sz="2600"/>
              <a:t>8.  Off-Shore Construction &amp; O&amp;M logistics</a:t>
            </a:r>
          </a:p>
        </p:txBody>
      </p:sp>
      <p:sp>
        <p:nvSpPr>
          <p:cNvPr id="14344" name="TextBox 13"/>
          <p:cNvSpPr txBox="1">
            <a:spLocks noChangeArrowheads="1"/>
          </p:cNvSpPr>
          <p:nvPr/>
        </p:nvSpPr>
        <p:spPr bwMode="auto">
          <a:xfrm>
            <a:off x="5086350" y="1679575"/>
            <a:ext cx="37131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DNV-supplied high-level homework</a:t>
            </a:r>
          </a:p>
        </p:txBody>
      </p:sp>
      <p:sp>
        <p:nvSpPr>
          <p:cNvPr id="14345" name="Rectangle 1"/>
          <p:cNvSpPr>
            <a:spLocks noChangeArrowheads="1"/>
          </p:cNvSpPr>
          <p:nvPr/>
        </p:nvSpPr>
        <p:spPr bwMode="auto">
          <a:xfrm>
            <a:off x="4627563" y="339725"/>
            <a:ext cx="3986212" cy="7080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4000" dirty="0" smtClean="0">
                <a:solidFill>
                  <a:schemeClr val="bg1"/>
                </a:solidFill>
                <a:latin typeface="+mj-lt"/>
              </a:rPr>
              <a:t>Case Study Topics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5086350" y="2792413"/>
            <a:ext cx="37131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New Case Studies each fall semester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34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434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8" r="10550"/>
          <a:stretch>
            <a:fillRect/>
          </a:stretch>
        </p:blipFill>
        <p:spPr bwMode="auto">
          <a:xfrm>
            <a:off x="477838" y="1360488"/>
            <a:ext cx="7759700" cy="511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itle 1"/>
          <p:cNvSpPr>
            <a:spLocks noGrp="1"/>
          </p:cNvSpPr>
          <p:nvPr>
            <p:ph type="title"/>
          </p:nvPr>
        </p:nvSpPr>
        <p:spPr>
          <a:xfrm>
            <a:off x="4732338" y="252413"/>
            <a:ext cx="3505200" cy="882650"/>
          </a:xfrm>
        </p:spPr>
        <p:txBody>
          <a:bodyPr/>
          <a:lstStyle/>
          <a:p>
            <a:r>
              <a:rPr lang="en-US" altLang="en-US" sz="4000" smtClean="0"/>
              <a:t>WE Classroom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536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25550"/>
            <a:ext cx="8867775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itle 1"/>
          <p:cNvSpPr>
            <a:spLocks noGrp="1"/>
          </p:cNvSpPr>
          <p:nvPr>
            <p:ph type="title"/>
          </p:nvPr>
        </p:nvSpPr>
        <p:spPr>
          <a:xfrm>
            <a:off x="4732338" y="244475"/>
            <a:ext cx="3505200" cy="882650"/>
          </a:xfrm>
        </p:spPr>
        <p:txBody>
          <a:bodyPr/>
          <a:lstStyle/>
          <a:p>
            <a:r>
              <a:rPr lang="en-US" altLang="en-US" sz="4000" smtClean="0"/>
              <a:t>WE Classes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8" r="5505"/>
          <a:stretch>
            <a:fillRect/>
          </a:stretch>
        </p:blipFill>
        <p:spPr bwMode="auto">
          <a:xfrm>
            <a:off x="1225550" y="1671638"/>
            <a:ext cx="7783513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833438" y="1144588"/>
            <a:ext cx="788511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/>
              <a:t>Results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/>
              <a:t>What did the students get out of the experience?</a:t>
            </a:r>
          </a:p>
          <a:p>
            <a:pPr eaLnBrk="1" hangingPunct="1"/>
            <a:r>
              <a:rPr lang="en-US" altLang="en-US" sz="2800"/>
              <a:t>Student feed-back</a:t>
            </a:r>
          </a:p>
          <a:p>
            <a:pPr eaLnBrk="1" hangingPunct="1"/>
            <a:r>
              <a:rPr lang="en-US" altLang="en-US" sz="2800"/>
              <a:t>	Very positive experience</a:t>
            </a:r>
          </a:p>
          <a:p>
            <a:pPr eaLnBrk="1" hangingPunct="1"/>
            <a:r>
              <a:rPr lang="en-US" altLang="en-US" sz="2800"/>
              <a:t>	Very enriching</a:t>
            </a:r>
          </a:p>
          <a:p>
            <a:pPr eaLnBrk="1" hangingPunct="1"/>
            <a:r>
              <a:rPr lang="en-US" altLang="en-US" sz="2800"/>
              <a:t>	Greater understanding</a:t>
            </a:r>
          </a:p>
          <a:p>
            <a:pPr eaLnBrk="1" hangingPunct="1"/>
            <a:r>
              <a:rPr lang="en-US" altLang="en-US" sz="2800"/>
              <a:t>Stretch their knowledge</a:t>
            </a:r>
          </a:p>
          <a:p>
            <a:pPr eaLnBrk="1" hangingPunct="1"/>
            <a:r>
              <a:rPr lang="en-US" altLang="en-US" sz="2800"/>
              <a:t>Pushed them into areas of unfamiliarity</a:t>
            </a:r>
          </a:p>
          <a:p>
            <a:pPr eaLnBrk="1" hangingPunct="1"/>
            <a:r>
              <a:rPr lang="en-US" altLang="en-US" sz="2800"/>
              <a:t>Pushed the limits of individual knowledge</a:t>
            </a: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3117850" y="1385888"/>
            <a:ext cx="33162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Example: Tanzania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1311275" y="1384300"/>
            <a:ext cx="63404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/>
              <a:t>STEM/MBA</a:t>
            </a:r>
          </a:p>
          <a:p>
            <a:pPr eaLnBrk="1" hangingPunct="1"/>
            <a:r>
              <a:rPr lang="en-US" altLang="en-US" sz="3200"/>
              <a:t>Other Graduate Program</a:t>
            </a:r>
          </a:p>
          <a:p>
            <a:pPr eaLnBrk="1" hangingPunct="1"/>
            <a:r>
              <a:rPr lang="en-US" altLang="en-US" sz="3200"/>
              <a:t>Renewable Industry Work Force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1750" y="3600450"/>
            <a:ext cx="9004300" cy="2514600"/>
            <a:chOff x="31750" y="3600450"/>
            <a:chExt cx="9004300" cy="2514600"/>
          </a:xfrm>
        </p:grpSpPr>
        <p:pic>
          <p:nvPicPr>
            <p:cNvPr id="17416" name="Picture 27" descr="http://www.tradewindenergy.com/images/Home_0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0" t="21622" r="60001"/>
            <a:stretch>
              <a:fillRect/>
            </a:stretch>
          </p:blipFill>
          <p:spPr bwMode="auto">
            <a:xfrm>
              <a:off x="31750" y="3600450"/>
              <a:ext cx="2990850" cy="1250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7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7" t="16270" b="13779"/>
            <a:stretch>
              <a:fillRect/>
            </a:stretch>
          </p:blipFill>
          <p:spPr bwMode="auto">
            <a:xfrm>
              <a:off x="5638800" y="3740150"/>
              <a:ext cx="3357563" cy="149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8" name="Picture 4" descr="http://www.groupnire.com/logo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8488" y="3700463"/>
              <a:ext cx="2206625" cy="1050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9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1025" y="4910138"/>
              <a:ext cx="2051050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0" name="Picture 1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91" t="14360" r="11719" b="23079"/>
            <a:stretch>
              <a:fillRect/>
            </a:stretch>
          </p:blipFill>
          <p:spPr bwMode="auto">
            <a:xfrm>
              <a:off x="5327650" y="5232400"/>
              <a:ext cx="3708400" cy="88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1" name="Picture 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55" t="12148" r="37505" b="80000"/>
            <a:stretch>
              <a:fillRect/>
            </a:stretch>
          </p:blipFill>
          <p:spPr bwMode="auto">
            <a:xfrm>
              <a:off x="88900" y="4910138"/>
              <a:ext cx="2876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946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" r="23946"/>
          <a:stretch>
            <a:fillRect/>
          </a:stretch>
        </p:blipFill>
        <p:spPr bwMode="auto">
          <a:xfrm>
            <a:off x="0" y="823913"/>
            <a:ext cx="6767513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2"/>
          <a:stretch>
            <a:fillRect/>
          </a:stretch>
        </p:blipFill>
        <p:spPr bwMode="auto">
          <a:xfrm>
            <a:off x="2416175" y="1754188"/>
            <a:ext cx="6727825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6878638" y="1190625"/>
            <a:ext cx="21558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/>
              <a:t>Post-class relationship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19462" name="Picture 4" descr="Turbine with storm approach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865313"/>
            <a:ext cx="3357563" cy="49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r="56268"/>
          <a:stretch>
            <a:fillRect/>
          </a:stretch>
        </p:blipFill>
        <p:spPr bwMode="auto">
          <a:xfrm>
            <a:off x="5248275" y="12700"/>
            <a:ext cx="3895725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Box 1"/>
          <p:cNvSpPr txBox="1">
            <a:spLocks noChangeArrowheads="1"/>
          </p:cNvSpPr>
          <p:nvPr/>
        </p:nvSpPr>
        <p:spPr bwMode="auto">
          <a:xfrm>
            <a:off x="2324100" y="1157288"/>
            <a:ext cx="30829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400"/>
              <a:t>Questions?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421063" y="2795588"/>
            <a:ext cx="21701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540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102" name="Picture 4" descr="Turbine with storm approach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865313"/>
            <a:ext cx="3357563" cy="49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r="56268"/>
          <a:stretch>
            <a:fillRect/>
          </a:stretch>
        </p:blipFill>
        <p:spPr bwMode="auto">
          <a:xfrm>
            <a:off x="5248275" y="12700"/>
            <a:ext cx="3895725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1"/>
          <p:cNvSpPr txBox="1">
            <a:spLocks noChangeArrowheads="1"/>
          </p:cNvSpPr>
          <p:nvPr/>
        </p:nvSpPr>
        <p:spPr bwMode="auto">
          <a:xfrm>
            <a:off x="2324100" y="1157288"/>
            <a:ext cx="30829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400"/>
              <a:t>Questions?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421063" y="2795588"/>
            <a:ext cx="21701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540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124" name="TextBox 8"/>
          <p:cNvSpPr txBox="1">
            <a:spLocks noChangeArrowheads="1"/>
          </p:cNvSpPr>
          <p:nvPr/>
        </p:nvSpPr>
        <p:spPr bwMode="auto">
          <a:xfrm>
            <a:off x="169863" y="2273300"/>
            <a:ext cx="37163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NWI over-view</a:t>
            </a:r>
          </a:p>
          <a:p>
            <a:pPr eaLnBrk="1" hangingPunct="1"/>
            <a:r>
              <a:rPr lang="en-US" altLang="en-US"/>
              <a:t>Aerial image</a:t>
            </a:r>
          </a:p>
          <a:p>
            <a:pPr eaLnBrk="1" hangingPunct="1"/>
            <a:r>
              <a:rPr lang="en-US" altLang="en-US"/>
              <a:t>Mission statement</a:t>
            </a:r>
          </a:p>
          <a:p>
            <a:pPr eaLnBrk="1" hangingPunct="1"/>
            <a:endParaRPr lang="en-US" altLang="en-US"/>
          </a:p>
        </p:txBody>
      </p:sp>
      <p:pic>
        <p:nvPicPr>
          <p:cNvPr id="512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1" t="5981" r="58643" b="6313"/>
          <a:stretch>
            <a:fillRect/>
          </a:stretch>
        </p:blipFill>
        <p:spPr bwMode="auto">
          <a:xfrm>
            <a:off x="2508250" y="0"/>
            <a:ext cx="6635750" cy="6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0" y="1257300"/>
            <a:ext cx="2794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/>
              <a:t>Research and </a:t>
            </a:r>
            <a:r>
              <a:rPr lang="en-US" altLang="en-US" sz="3200" u="sng"/>
              <a:t>Education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86263" y="76200"/>
            <a:ext cx="15271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bg1"/>
                </a:solidFill>
              </a:rPr>
              <a:t>33° 36’ N</a:t>
            </a:r>
          </a:p>
          <a:p>
            <a:pPr eaLnBrk="1" hangingPunct="1"/>
            <a:r>
              <a:rPr lang="en-US" altLang="en-US" sz="2400">
                <a:solidFill>
                  <a:schemeClr val="bg1"/>
                </a:solidFill>
              </a:rPr>
              <a:t>102 2’ W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34963" y="982663"/>
            <a:ext cx="5060950" cy="5768975"/>
            <a:chOff x="298684" y="1006475"/>
            <a:chExt cx="5059840" cy="5768287"/>
          </a:xfrm>
        </p:grpSpPr>
        <p:sp>
          <p:nvSpPr>
            <p:cNvPr id="5132" name="TextBox 1"/>
            <p:cNvSpPr txBox="1">
              <a:spLocks noChangeArrowheads="1"/>
            </p:cNvSpPr>
            <p:nvPr/>
          </p:nvSpPr>
          <p:spPr bwMode="auto">
            <a:xfrm>
              <a:off x="2793535" y="1006475"/>
              <a:ext cx="163585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/>
                <a:t>200 meter tower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4017380" y="1660447"/>
              <a:ext cx="1341144" cy="61270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P9250010"/>
            <p:cNvPicPr>
              <a:picLocks noChangeAspect="1" noChangeArrowheads="1"/>
            </p:cNvPicPr>
            <p:nvPr/>
          </p:nvPicPr>
          <p:blipFill>
            <a:blip r:embed="rId4"/>
            <a:srcRect r="16216"/>
            <a:stretch>
              <a:fillRect/>
            </a:stretch>
          </p:blipFill>
          <p:spPr bwMode="auto">
            <a:xfrm>
              <a:off x="298684" y="3155694"/>
              <a:ext cx="1910931" cy="3619068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</p:pic>
      </p:grpSp>
      <p:sp>
        <p:nvSpPr>
          <p:cNvPr id="3" name="Oval 2"/>
          <p:cNvSpPr/>
          <p:nvPr/>
        </p:nvSpPr>
        <p:spPr>
          <a:xfrm>
            <a:off x="5462588" y="2273300"/>
            <a:ext cx="55562" cy="60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2457450" y="2030413"/>
            <a:ext cx="327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Radar and wake studies</a:t>
            </a:r>
          </a:p>
        </p:txBody>
      </p:sp>
      <p:sp>
        <p:nvSpPr>
          <p:cNvPr id="6151" name="Title 1"/>
          <p:cNvSpPr>
            <a:spLocks noGrp="1"/>
          </p:cNvSpPr>
          <p:nvPr>
            <p:ph type="title"/>
          </p:nvPr>
        </p:nvSpPr>
        <p:spPr>
          <a:xfrm>
            <a:off x="4287838" y="242888"/>
            <a:ext cx="4311650" cy="881062"/>
          </a:xfrm>
        </p:spPr>
        <p:txBody>
          <a:bodyPr/>
          <a:lstStyle/>
          <a:p>
            <a:r>
              <a:rPr lang="en-US" altLang="en-US" sz="4000" smtClean="0"/>
              <a:t>Education Program</a:t>
            </a:r>
          </a:p>
        </p:txBody>
      </p:sp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1119188"/>
            <a:ext cx="5041901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42"/>
          <a:stretch>
            <a:fillRect/>
          </a:stretch>
        </p:blipFill>
        <p:spPr bwMode="auto">
          <a:xfrm>
            <a:off x="279400" y="2441575"/>
            <a:ext cx="4102100" cy="383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r="1463" b="31633"/>
          <a:stretch>
            <a:fillRect/>
          </a:stretch>
        </p:blipFill>
        <p:spPr bwMode="auto">
          <a:xfrm>
            <a:off x="1978025" y="1114425"/>
            <a:ext cx="70866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74" r="2109" b="4514"/>
          <a:stretch>
            <a:fillRect/>
          </a:stretch>
        </p:blipFill>
        <p:spPr bwMode="auto">
          <a:xfrm>
            <a:off x="-9525" y="2398713"/>
            <a:ext cx="806450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8220075" y="6378575"/>
            <a:ext cx="923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2 of 86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174" name="Content Placeholder 2"/>
          <p:cNvSpPr txBox="1">
            <a:spLocks/>
          </p:cNvSpPr>
          <p:nvPr/>
        </p:nvSpPr>
        <p:spPr bwMode="auto">
          <a:xfrm>
            <a:off x="76200" y="728663"/>
            <a:ext cx="896778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en-US" sz="20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800">
                <a:latin typeface="Times New Roman" panose="02020603050405020304" pitchFamily="18" charset="0"/>
              </a:rPr>
              <a:t>Vision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The NWI Educational Programs provide a comprehensive suite of high quality, multi-disciplinary educational opportunities that support the workforce needs of the wind energy industry.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4287838" y="242888"/>
            <a:ext cx="4311650" cy="88106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4000" kern="0" smtClean="0"/>
              <a:t>Education Program</a:t>
            </a:r>
            <a:endParaRPr lang="en-US" sz="4000" kern="0" dirty="0"/>
          </a:p>
        </p:txBody>
      </p:sp>
      <p:sp>
        <p:nvSpPr>
          <p:cNvPr id="2" name="Rectangle 1"/>
          <p:cNvSpPr/>
          <p:nvPr/>
        </p:nvSpPr>
        <p:spPr>
          <a:xfrm>
            <a:off x="214313" y="2805113"/>
            <a:ext cx="8829675" cy="27384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en-US" sz="2800" dirty="0">
                <a:latin typeface="+mn-lt"/>
              </a:rPr>
              <a:t>Opportunity</a:t>
            </a:r>
          </a:p>
          <a:p>
            <a:pPr lvl="1" eaLnBrk="1" hangingPunct="1">
              <a:buFont typeface="Arial" panose="020B0604020202020204" pitchFamily="34" charset="0"/>
              <a:buChar char="–"/>
              <a:defRPr/>
            </a:pPr>
            <a:r>
              <a:rPr lang="en-US" altLang="en-US" sz="2400" dirty="0">
                <a:latin typeface="+mn-lt"/>
              </a:rPr>
              <a:t>Wind energy along with other renewable electric technologies is a rapidly growing global industry</a:t>
            </a:r>
          </a:p>
          <a:p>
            <a:pPr lvl="1" eaLnBrk="1" hangingPunct="1">
              <a:buFont typeface="Arial" panose="020B0604020202020204" pitchFamily="34" charset="0"/>
              <a:buChar char="–"/>
              <a:defRPr/>
            </a:pPr>
            <a:r>
              <a:rPr lang="en-US" altLang="en-US" sz="2400" dirty="0">
                <a:latin typeface="+mn-lt"/>
              </a:rPr>
              <a:t>Last year (2013) approximately 45% of the new electric capacity installed globally was a renewable technology</a:t>
            </a:r>
          </a:p>
          <a:p>
            <a:pPr lvl="1" eaLnBrk="1" hangingPunct="1">
              <a:buFont typeface="Arial" panose="020B0604020202020204" pitchFamily="34" charset="0"/>
              <a:buChar char="–"/>
              <a:defRPr/>
            </a:pPr>
            <a:r>
              <a:rPr lang="en-US" altLang="en-US" sz="2400" dirty="0">
                <a:latin typeface="+mn-lt"/>
              </a:rPr>
              <a:t>TTU / NWI Educational Programs are one of only a few in the nation to support a US workforce of approximately 80,000.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Content Placeholder 2"/>
          <p:cNvSpPr txBox="1">
            <a:spLocks/>
          </p:cNvSpPr>
          <p:nvPr/>
        </p:nvSpPr>
        <p:spPr bwMode="auto">
          <a:xfrm>
            <a:off x="169863" y="1212850"/>
            <a:ext cx="8974137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800">
                <a:latin typeface="Times New Roman" panose="02020603050405020304" pitchFamily="18" charset="0"/>
              </a:rPr>
              <a:t>Undergraduate Programs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000">
                <a:latin typeface="Times New Roman" panose="02020603050405020304" pitchFamily="18" charset="0"/>
              </a:rPr>
              <a:t>Bachelor of Science in Wind Energy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000">
                <a:latin typeface="Times New Roman" panose="02020603050405020304" pitchFamily="18" charset="0"/>
              </a:rPr>
              <a:t>Minor in Wind Energy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000">
                <a:latin typeface="Times New Roman" panose="02020603050405020304" pitchFamily="18" charset="0"/>
              </a:rPr>
              <a:t>Undergraduate Certificate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800">
                <a:latin typeface="Times New Roman" panose="02020603050405020304" pitchFamily="18" charset="0"/>
              </a:rPr>
              <a:t>Graduate Programs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400">
                <a:latin typeface="Times New Roman" panose="02020603050405020304" pitchFamily="18" charset="0"/>
              </a:rPr>
              <a:t>Graduate Certificate Programs</a:t>
            </a:r>
          </a:p>
          <a:p>
            <a:pPr lvl="2" eaLnBrk="1" hangingPunct="1">
              <a:spcBef>
                <a:spcPct val="20000"/>
              </a:spcBef>
              <a:buFontTx/>
              <a:buChar char="•"/>
            </a:pPr>
            <a:r>
              <a:rPr lang="en-US" altLang="en-US">
                <a:latin typeface="Times New Roman" panose="02020603050405020304" pitchFamily="18" charset="0"/>
              </a:rPr>
              <a:t>Advanced Technical Wind Energy (for engineers and scientists)</a:t>
            </a:r>
          </a:p>
          <a:p>
            <a:pPr lvl="2" eaLnBrk="1" hangingPunct="1">
              <a:spcBef>
                <a:spcPct val="20000"/>
              </a:spcBef>
              <a:buFontTx/>
              <a:buChar char="•"/>
            </a:pPr>
            <a:r>
              <a:rPr lang="en-US" altLang="en-US">
                <a:latin typeface="Times New Roman" panose="02020603050405020304" pitchFamily="18" charset="0"/>
              </a:rPr>
              <a:t>Advanced Managerial Wind Energy (for managers,  business and legal  professionals)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800">
                <a:latin typeface="Times New Roman" panose="02020603050405020304" pitchFamily="18" charset="0"/>
              </a:rPr>
              <a:t>Outreach Programs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400">
                <a:latin typeface="Times New Roman" panose="02020603050405020304" pitchFamily="18" charset="0"/>
              </a:rPr>
              <a:t>Global Component, BSWE, Study Abroad in Germany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400">
                <a:latin typeface="Times New Roman" panose="02020603050405020304" pitchFamily="18" charset="0"/>
              </a:rPr>
              <a:t>Partnership with TTU WCOE and Jade University-summer 2014</a:t>
            </a:r>
            <a:endParaRPr lang="en-US" altLang="en-US" sz="3600">
              <a:latin typeface="Times New Roman" panose="02020603050405020304" pitchFamily="18" charset="0"/>
            </a:endParaRP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5143500" y="2038350"/>
            <a:ext cx="368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528 enrollments </a:t>
            </a:r>
          </a:p>
          <a:p>
            <a:pPr eaLnBrk="1" hangingPunct="1"/>
            <a:r>
              <a:rPr lang="en-US" altLang="en-US" sz="2400"/>
              <a:t>(20 graduated)  </a:t>
            </a:r>
          </a:p>
          <a:p>
            <a:pPr eaLnBrk="1" hangingPunct="1"/>
            <a:r>
              <a:rPr lang="en-US" altLang="en-US" sz="2400"/>
              <a:t>30 Graduate enrollments</a:t>
            </a:r>
          </a:p>
        </p:txBody>
      </p:sp>
      <p:sp>
        <p:nvSpPr>
          <p:cNvPr id="8199" name="Title 1"/>
          <p:cNvSpPr>
            <a:spLocks noGrp="1"/>
          </p:cNvSpPr>
          <p:nvPr>
            <p:ph type="title"/>
          </p:nvPr>
        </p:nvSpPr>
        <p:spPr>
          <a:xfrm>
            <a:off x="4287838" y="242888"/>
            <a:ext cx="4311650" cy="881062"/>
          </a:xfrm>
        </p:spPr>
        <p:txBody>
          <a:bodyPr/>
          <a:lstStyle/>
          <a:p>
            <a:r>
              <a:rPr lang="en-US" altLang="en-US" sz="4000" smtClean="0"/>
              <a:t>Education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5392738" y="2541588"/>
            <a:ext cx="2641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600"/>
              <a:t>Partners:</a:t>
            </a:r>
          </a:p>
          <a:p>
            <a:pPr eaLnBrk="1" hangingPunct="1"/>
            <a:r>
              <a:rPr lang="en-US" altLang="en-US" sz="3600"/>
              <a:t>TTU’s NWI</a:t>
            </a:r>
          </a:p>
          <a:p>
            <a:pPr eaLnBrk="1" hangingPunct="1"/>
            <a:r>
              <a:rPr lang="en-US" altLang="en-US" sz="3600"/>
              <a:t>DNV-GL</a:t>
            </a:r>
          </a:p>
        </p:txBody>
      </p:sp>
      <p:pic>
        <p:nvPicPr>
          <p:cNvPr id="922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4" t="14496" r="38715" b="77138"/>
          <a:stretch>
            <a:fillRect/>
          </a:stretch>
        </p:blipFill>
        <p:spPr bwMode="auto">
          <a:xfrm>
            <a:off x="4416425" y="1216025"/>
            <a:ext cx="459263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6" descr="TTUS_Seal_RVS_stack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4471988"/>
            <a:ext cx="4152900" cy="1549400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201738"/>
            <a:ext cx="4098925" cy="48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Title 1"/>
          <p:cNvSpPr>
            <a:spLocks noGrp="1"/>
          </p:cNvSpPr>
          <p:nvPr>
            <p:ph type="title"/>
          </p:nvPr>
        </p:nvSpPr>
        <p:spPr>
          <a:xfrm>
            <a:off x="4287838" y="242888"/>
            <a:ext cx="4311650" cy="881062"/>
          </a:xfrm>
        </p:spPr>
        <p:txBody>
          <a:bodyPr/>
          <a:lstStyle/>
          <a:p>
            <a:r>
              <a:rPr lang="en-US" altLang="en-US" sz="4000" smtClean="0"/>
              <a:t>Graduate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30263" y="3182938"/>
            <a:ext cx="7969250" cy="2308225"/>
            <a:chOff x="926891" y="3069959"/>
            <a:chExt cx="7969750" cy="2309116"/>
          </a:xfrm>
        </p:grpSpPr>
        <p:sp>
          <p:nvSpPr>
            <p:cNvPr id="10252" name="TextBox 8"/>
            <p:cNvSpPr txBox="1">
              <a:spLocks noChangeArrowheads="1"/>
            </p:cNvSpPr>
            <p:nvPr/>
          </p:nvSpPr>
          <p:spPr bwMode="auto">
            <a:xfrm>
              <a:off x="2923679" y="3943991"/>
              <a:ext cx="597296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800"/>
                <a:t>Case studies presented by Dr. Chris Elkinton in Portland, with DNV-GL</a:t>
              </a:r>
            </a:p>
          </p:txBody>
        </p:sp>
        <p:pic>
          <p:nvPicPr>
            <p:cNvPr id="10253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891" y="3069959"/>
              <a:ext cx="1944340" cy="2309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47" name="TextBox 11"/>
          <p:cNvSpPr txBox="1">
            <a:spLocks noChangeArrowheads="1"/>
          </p:cNvSpPr>
          <p:nvPr/>
        </p:nvSpPr>
        <p:spPr bwMode="auto">
          <a:xfrm>
            <a:off x="830263" y="1312863"/>
            <a:ext cx="5545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/>
              <a:t>Graduate Education Partners</a:t>
            </a:r>
          </a:p>
        </p:txBody>
      </p:sp>
      <p:pic>
        <p:nvPicPr>
          <p:cNvPr id="1024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4" t="14496" r="38715" b="77138"/>
          <a:stretch>
            <a:fillRect/>
          </a:stretch>
        </p:blipFill>
        <p:spPr bwMode="auto">
          <a:xfrm>
            <a:off x="3460750" y="3182938"/>
            <a:ext cx="2828925" cy="814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204913" y="1312863"/>
            <a:ext cx="7707312" cy="1798637"/>
            <a:chOff x="1204709" y="1312788"/>
            <a:chExt cx="7707606" cy="1798117"/>
          </a:xfrm>
        </p:grpSpPr>
        <p:pic>
          <p:nvPicPr>
            <p:cNvPr id="10250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6628" y="1312788"/>
              <a:ext cx="1975687" cy="179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Box 13"/>
            <p:cNvSpPr txBox="1">
              <a:spLocks noChangeArrowheads="1"/>
            </p:cNvSpPr>
            <p:nvPr/>
          </p:nvSpPr>
          <p:spPr bwMode="auto">
            <a:xfrm>
              <a:off x="1204709" y="2062324"/>
              <a:ext cx="597296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800"/>
                <a:t>Case studies presented by Dr. Kim Mortstock in Seattle, with DNV-GL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457200"/>
            <a:ext cx="4724400" cy="304800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National Wind Institute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5200" y="244475"/>
            <a:ext cx="3225800" cy="212725"/>
          </a:xfrm>
          <a:prstGeom prst="rect">
            <a:avLst/>
          </a:prstGeom>
        </p:spPr>
        <p:txBody>
          <a:bodyPr lIns="21622" tIns="10811" rIns="21622" bIns="10811"/>
          <a:lstStyle>
            <a:lvl1pPr algn="l">
              <a:defRPr sz="7200" b="0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defTabSz="833996"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TEXAS TECH UNIVERSITY</a:t>
            </a:r>
            <a:endParaRPr lang="en-US" sz="1600" dirty="0" smtClean="0">
              <a:ea typeface="+mj-ea"/>
            </a:endParaRPr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38113"/>
            <a:ext cx="6000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45463" y="76200"/>
            <a:ext cx="654050" cy="936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592138" y="1303338"/>
            <a:ext cx="8313737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/>
              <a:t>Multi-Year Contract agreement between TTU/DNV-GL</a:t>
            </a:r>
          </a:p>
          <a:p>
            <a:pPr eaLnBrk="1" hangingPunct="1"/>
            <a:endParaRPr lang="en-US" altLang="en-US" sz="2600"/>
          </a:p>
          <a:p>
            <a:pPr eaLnBrk="1" hangingPunct="1"/>
            <a:r>
              <a:rPr lang="en-US" altLang="en-US" sz="2600"/>
              <a:t>Student course fees cover cost to deliver case studies</a:t>
            </a:r>
          </a:p>
          <a:p>
            <a:pPr eaLnBrk="1" hangingPunct="1"/>
            <a:endParaRPr lang="en-US" altLang="en-US" sz="2600"/>
          </a:p>
          <a:p>
            <a:pPr eaLnBrk="1" hangingPunct="1"/>
            <a:r>
              <a:rPr lang="en-US" altLang="en-US" sz="2600"/>
              <a:t>Face-to-face and on-line delivery</a:t>
            </a:r>
          </a:p>
          <a:p>
            <a:pPr eaLnBrk="1" hangingPunct="1"/>
            <a:r>
              <a:rPr lang="en-US" altLang="en-US" sz="2600"/>
              <a:t>	Lync and MediaSite</a:t>
            </a:r>
          </a:p>
          <a:p>
            <a:pPr eaLnBrk="1" hangingPunct="1"/>
            <a:r>
              <a:rPr lang="en-US" altLang="en-US" sz="2600"/>
              <a:t>	Lecture-capture mode (videos)</a:t>
            </a:r>
          </a:p>
          <a:p>
            <a:pPr eaLnBrk="1" hangingPunct="1"/>
            <a:r>
              <a:rPr lang="en-US" altLang="en-US" sz="2600"/>
              <a:t>	Blackboard (education platform)</a:t>
            </a:r>
          </a:p>
          <a:p>
            <a:pPr eaLnBrk="1" hangingPunct="1"/>
            <a:r>
              <a:rPr lang="en-US" altLang="en-US" sz="2600"/>
              <a:t>	Distance Education (e-learning) Group</a:t>
            </a:r>
          </a:p>
          <a:p>
            <a:pPr eaLnBrk="1" hangingPunct="1"/>
            <a:r>
              <a:rPr lang="en-US" altLang="en-US" sz="2600"/>
              <a:t>	</a:t>
            </a:r>
          </a:p>
        </p:txBody>
      </p:sp>
      <p:sp>
        <p:nvSpPr>
          <p:cNvPr id="11271" name="Rectangle 1"/>
          <p:cNvSpPr>
            <a:spLocks noChangeArrowheads="1"/>
          </p:cNvSpPr>
          <p:nvPr/>
        </p:nvSpPr>
        <p:spPr bwMode="auto">
          <a:xfrm>
            <a:off x="4467225" y="366713"/>
            <a:ext cx="4005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chemeClr val="bg1"/>
                </a:solidFill>
              </a:rPr>
              <a:t>Partnership 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646464"/>
      </a:lt2>
      <a:accent1>
        <a:srgbClr val="B50C00"/>
      </a:accent1>
      <a:accent2>
        <a:srgbClr val="052147"/>
      </a:accent2>
      <a:accent3>
        <a:srgbClr val="FFFFFF"/>
      </a:accent3>
      <a:accent4>
        <a:srgbClr val="000000"/>
      </a:accent4>
      <a:accent5>
        <a:srgbClr val="D7AAAA"/>
      </a:accent5>
      <a:accent6>
        <a:srgbClr val="041D3F"/>
      </a:accent6>
      <a:hlink>
        <a:srgbClr val="BD8C00"/>
      </a:hlink>
      <a:folHlink>
        <a:srgbClr val="3F4A13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FF11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CC00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50C00"/>
        </a:accent1>
        <a:accent2>
          <a:srgbClr val="052147"/>
        </a:accent2>
        <a:accent3>
          <a:srgbClr val="FFFFFF"/>
        </a:accent3>
        <a:accent4>
          <a:srgbClr val="000000"/>
        </a:accent4>
        <a:accent5>
          <a:srgbClr val="D7AAAA"/>
        </a:accent5>
        <a:accent6>
          <a:srgbClr val="041D3F"/>
        </a:accent6>
        <a:hlink>
          <a:srgbClr val="BD8C00"/>
        </a:hlink>
        <a:folHlink>
          <a:srgbClr val="3F4A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7551</TotalTime>
  <Words>518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Wingdings</vt:lpstr>
      <vt:lpstr>Calibri</vt:lpstr>
      <vt:lpstr>Default Design</vt:lpstr>
      <vt:lpstr>PowerPoint Presentation</vt:lpstr>
      <vt:lpstr>PowerPoint Presentation</vt:lpstr>
      <vt:lpstr>PowerPoint Presentation</vt:lpstr>
      <vt:lpstr>Education Program</vt:lpstr>
      <vt:lpstr>PowerPoint Presentation</vt:lpstr>
      <vt:lpstr>Education Program</vt:lpstr>
      <vt:lpstr>Graduate Education</vt:lpstr>
      <vt:lpstr>PowerPoint Presentation</vt:lpstr>
      <vt:lpstr>PowerPoint Presentation</vt:lpstr>
      <vt:lpstr>Graduate Education</vt:lpstr>
      <vt:lpstr>PowerPoint Presentation</vt:lpstr>
      <vt:lpstr>WE Classroom</vt:lpstr>
      <vt:lpstr>WE Classes</vt:lpstr>
      <vt:lpstr>PowerPoint Presentation</vt:lpstr>
      <vt:lpstr>PowerPoint Presentation</vt:lpstr>
      <vt:lpstr>PowerPoint Presentation</vt:lpstr>
      <vt:lpstr>PowerPoint Presentation</vt:lpstr>
    </vt:vector>
  </TitlesOfParts>
  <Company>Presentation Diva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Lori Randel</dc:creator>
  <cp:lastModifiedBy>Tom Acker</cp:lastModifiedBy>
  <cp:revision>234</cp:revision>
  <cp:lastPrinted>2005-08-11T16:18:25Z</cp:lastPrinted>
  <dcterms:created xsi:type="dcterms:W3CDTF">2005-04-19T19:05:52Z</dcterms:created>
  <dcterms:modified xsi:type="dcterms:W3CDTF">2015-06-10T17:30:43Z</dcterms:modified>
</cp:coreProperties>
</file>