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5143500" cx="9144000"/>
  <p:notesSz cx="6858000" cy="9144000"/>
  <p:embeddedFontLst>
    <p:embeddedFont>
      <p:font typeface="Roboto"/>
      <p:regular r:id="rId21"/>
      <p:bold r:id="rId22"/>
      <p:italic r:id="rId23"/>
      <p:boldItalic r:id="rId24"/>
    </p:embeddedFont>
    <p:embeddedFont>
      <p:font typeface="Roboto Serif SemiBold"/>
      <p:regular r:id="rId25"/>
      <p:bold r:id="rId26"/>
      <p:italic r:id="rId27"/>
      <p:boldItalic r:id="rId2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oboto-bold.fntdata"/><Relationship Id="rId21" Type="http://schemas.openxmlformats.org/officeDocument/2006/relationships/font" Target="fonts/Roboto-regular.fntdata"/><Relationship Id="rId24" Type="http://schemas.openxmlformats.org/officeDocument/2006/relationships/font" Target="fonts/Roboto-boldItalic.fntdata"/><Relationship Id="rId23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SerifSemiBold-bold.fntdata"/><Relationship Id="rId25" Type="http://schemas.openxmlformats.org/officeDocument/2006/relationships/font" Target="fonts/RobotoSerifSemiBold-regular.fntdata"/><Relationship Id="rId28" Type="http://schemas.openxmlformats.org/officeDocument/2006/relationships/font" Target="fonts/RobotoSerifSemiBold-boldItalic.fntdata"/><Relationship Id="rId27" Type="http://schemas.openxmlformats.org/officeDocument/2006/relationships/font" Target="fonts/RobotoSerifSemiBold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cda03d86fd_0_1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2cda03d86fd_0_1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2cda03d86fd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2cda03d86fd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cf35f299b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cf35f299b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cda03d86fd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cda03d86fd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cf35f299b2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2cf35f299b2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cfb2332732_2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2cfb2332732_2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cf811e0a1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cf811e0a1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2cf35f299b2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2cf35f299b2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cda03d86fd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cda03d86fd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cda03d86fd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cda03d86fd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cda03d86fd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cda03d86fd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cf88b244da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cf88b244da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cf88b244da_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cf88b244da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cf88b244da_3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cf88b244da_3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image" Target="../media/image9.png"/><Relationship Id="rId5" Type="http://schemas.openxmlformats.org/officeDocument/2006/relationships/image" Target="../media/image8.png"/><Relationship Id="rId6" Type="http://schemas.openxmlformats.org/officeDocument/2006/relationships/image" Target="../media/image6.gif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s://vtechworks.lib.vt.edu/collections/d467626b-ddf1-4a8f-ab15-5d931bfae4c7" TargetMode="External"/><Relationship Id="rId4" Type="http://schemas.openxmlformats.org/officeDocument/2006/relationships/hyperlink" Target="https://solr.apache.org/guide/7_6/searching.html" TargetMode="External"/><Relationship Id="rId5" Type="http://schemas.openxmlformats.org/officeDocument/2006/relationships/hyperlink" Target="https://www.freecodecamp.org/news/how-to-secure-your-mern-stack-application/" TargetMode="External"/><Relationship Id="rId6" Type="http://schemas.openxmlformats.org/officeDocument/2006/relationships/hyperlink" Target="https://www.mongodb.com/docs/mongodb-shell/install/" TargetMode="External"/><Relationship Id="rId7" Type="http://schemas.openxmlformats.org/officeDocument/2006/relationships/hyperlink" Target="https://www.mongodb.com/docs/manual/tutorial/install-mongodb-on-windows/#std-label-install-mdb-community-windows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152400" y="152400"/>
            <a:ext cx="8904000" cy="239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1100"/>
              </a:spcBef>
              <a:spcAft>
                <a:spcPts val="1100"/>
              </a:spcAft>
              <a:buNone/>
            </a:pPr>
            <a:r>
              <a:rPr lang="en" sz="5750">
                <a:solidFill>
                  <a:srgbClr val="000000"/>
                </a:solidFill>
                <a:highlight>
                  <a:srgbClr val="FFFFFF"/>
                </a:highlight>
                <a:latin typeface="Roboto Serif SemiBold"/>
                <a:ea typeface="Roboto Serif SemiBold"/>
                <a:cs typeface="Roboto Serif SemiBold"/>
                <a:sym typeface="Roboto Serif SemiBold"/>
              </a:rPr>
              <a:t>A Discovery Portal for CS 4624 Projects</a:t>
            </a:r>
            <a:endParaRPr sz="5200">
              <a:solidFill>
                <a:srgbClr val="000000"/>
              </a:solidFill>
              <a:latin typeface="Roboto Serif SemiBold"/>
              <a:ea typeface="Roboto Serif SemiBold"/>
              <a:cs typeface="Roboto Serif SemiBold"/>
              <a:sym typeface="Roboto Serif SemiBold"/>
            </a:endParaRPr>
          </a:p>
        </p:txBody>
      </p:sp>
      <p:sp>
        <p:nvSpPr>
          <p:cNvPr id="56" name="Google Shape;56;p13"/>
          <p:cNvSpPr/>
          <p:nvPr/>
        </p:nvSpPr>
        <p:spPr>
          <a:xfrm>
            <a:off x="-17100" y="2763925"/>
            <a:ext cx="9144000" cy="2379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64400" y="2844425"/>
            <a:ext cx="8991900" cy="204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FFFFFF"/>
                </a:solidFill>
              </a:rPr>
              <a:t>Mark Fuentes, Maddie Gonzalez, Adam Kanaan, Faizan Mohsin, Shayne Perryman</a:t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FFFFFF"/>
                </a:solidFill>
              </a:rPr>
              <a:t>CS 4624 Multimedia/Hypertext - Mohamed Farag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FFFFFF"/>
                </a:solidFill>
              </a:rPr>
              <a:t>Virginia Tech, Blacksburg, VA 24061</a:t>
            </a:r>
            <a:endParaRPr sz="2000">
              <a:solidFill>
                <a:srgbClr val="FFFFFF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2000">
                <a:solidFill>
                  <a:srgbClr val="FFFFFF"/>
                </a:solidFill>
              </a:rPr>
              <a:t>April 25th, 2024</a:t>
            </a:r>
            <a:endParaRPr sz="2000">
              <a:solidFill>
                <a:srgbClr val="5959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/>
          <p:nvPr/>
        </p:nvSpPr>
        <p:spPr>
          <a:xfrm>
            <a:off x="0" y="206295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22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Live Demo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3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3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Past Issues and Solutions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1" name="Google Shape;131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</a:rPr>
              <a:t>Project creation/form/join</a:t>
            </a:r>
            <a:endParaRPr sz="1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Additional features</a:t>
            </a:r>
            <a:endParaRPr sz="12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</a:rPr>
              <a:t>Failed to run through rlogin</a:t>
            </a:r>
            <a:endParaRPr sz="1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Run locally</a:t>
            </a:r>
            <a:endParaRPr sz="12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</a:rPr>
              <a:t>Accessing database separate from MongoDB Atlas</a:t>
            </a:r>
            <a:endParaRPr sz="1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MongoDB dump to local</a:t>
            </a:r>
            <a:endParaRPr sz="12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</a:rPr>
              <a:t>Clarification of role permissions/access</a:t>
            </a:r>
            <a:endParaRPr sz="1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Extensive communication</a:t>
            </a:r>
            <a:endParaRPr sz="12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</a:rPr>
              <a:t>Displaying and allowing file downloads</a:t>
            </a:r>
            <a:endParaRPr sz="1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Mapping dictionary</a:t>
            </a:r>
            <a:endParaRPr sz="12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</a:rPr>
              <a:t>New projects requiring a differing schema</a:t>
            </a:r>
            <a:endParaRPr sz="1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non-existent fields to ‘null’</a:t>
            </a:r>
            <a:endParaRPr sz="12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 sz="1400">
                <a:solidFill>
                  <a:schemeClr val="dk1"/>
                </a:solidFill>
                <a:highlight>
                  <a:srgbClr val="FFFFFF"/>
                </a:highlight>
              </a:rPr>
              <a:t>Solr implementation requiring extensive time</a:t>
            </a:r>
            <a:endParaRPr sz="1400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○"/>
            </a:pPr>
            <a:r>
              <a:rPr lang="en" sz="1200">
                <a:solidFill>
                  <a:schemeClr val="dk1"/>
                </a:solidFill>
                <a:highlight>
                  <a:srgbClr val="FFFFFF"/>
                </a:highlight>
              </a:rPr>
              <a:t>Temporary API</a:t>
            </a:r>
            <a:endParaRPr sz="120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4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p24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Future Improvements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8" name="Google Shape;138;p24"/>
          <p:cNvSpPr txBox="1"/>
          <p:nvPr>
            <p:ph idx="1" type="body"/>
          </p:nvPr>
        </p:nvSpPr>
        <p:spPr>
          <a:xfrm>
            <a:off x="199575" y="11749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Adding in Solr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Dockerization of the Project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Additional security measures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Formatting options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lang="en">
                <a:solidFill>
                  <a:srgbClr val="222222"/>
                </a:solidFill>
                <a:highlight>
                  <a:srgbClr val="FFFFFF"/>
                </a:highlight>
              </a:rPr>
              <a:t>Allow for final submissions of current projects when completed (source code, report, presentation, etc.)</a:t>
            </a:r>
            <a:endParaRPr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5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5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Acknowledgements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5" name="Google Shape;145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088925"/>
            <a:ext cx="3245500" cy="3054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98500" y="1017600"/>
            <a:ext cx="3245500" cy="3054575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25"/>
          <p:cNvSpPr txBox="1"/>
          <p:nvPr/>
        </p:nvSpPr>
        <p:spPr>
          <a:xfrm>
            <a:off x="3278550" y="1486525"/>
            <a:ext cx="2586900" cy="253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  <a:highlight>
                  <a:schemeClr val="lt1"/>
                </a:highlight>
              </a:rPr>
              <a:t>We would like to thank Dr. Farag and Vedant for working closely with us on this project that will be used by current and future students at Virginia Tech. 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48" name="Google Shape;148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247225" y="3812825"/>
            <a:ext cx="2649549" cy="1294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66325" y="-287925"/>
            <a:ext cx="2158649" cy="193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87400" y="1486522"/>
            <a:ext cx="995551" cy="8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6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26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References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" name="Google Shape;157;p26"/>
          <p:cNvSpPr txBox="1"/>
          <p:nvPr>
            <p:ph idx="1" type="body"/>
          </p:nvPr>
        </p:nvSpPr>
        <p:spPr>
          <a:xfrm>
            <a:off x="0" y="1152475"/>
            <a:ext cx="91440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rgbClr val="222222"/>
                </a:solidFill>
                <a:highlight>
                  <a:srgbClr val="FFFFFF"/>
                </a:highlight>
              </a:rPr>
              <a:t>URLs to follow for additional information:</a:t>
            </a:r>
            <a:endParaRPr b="1" sz="13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r>
              <a:rPr lang="en" sz="1300" u="sng">
                <a:solidFill>
                  <a:schemeClr val="hlink"/>
                </a:solidFill>
                <a:highlight>
                  <a:srgbClr val="FFFFFF"/>
                </a:highlight>
                <a:hlinkClick r:id="rId3"/>
              </a:rPr>
              <a:t>CS4624: Multimedia, Hypertext, and Information Access (vt.edu)</a:t>
            </a:r>
            <a:endParaRPr sz="1300" u="sng">
              <a:solidFill>
                <a:schemeClr val="hlink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300">
                <a:solidFill>
                  <a:schemeClr val="dk1"/>
                </a:solidFill>
              </a:rPr>
              <a:t>API’s:</a:t>
            </a:r>
            <a:endParaRPr b="1" sz="1300" u="sng">
              <a:solidFill>
                <a:schemeClr val="dk1"/>
              </a:solidFill>
              <a:highlight>
                <a:srgbClr val="FFFFFF"/>
              </a:highlight>
            </a:endParaRPr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Search Functionality:</a:t>
            </a:r>
            <a:r>
              <a:rPr lang="en" sz="1300" u="sng">
                <a:solidFill>
                  <a:schemeClr val="hlink"/>
                </a:solidFill>
                <a:hlinkClick r:id="rId4"/>
              </a:rPr>
              <a:t>https://solr.apache.org/guide/7_6/searching.html</a:t>
            </a:r>
            <a:endParaRPr sz="13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Authentication:</a:t>
            </a:r>
            <a:r>
              <a:rPr lang="en" sz="1300"/>
              <a:t> </a:t>
            </a:r>
            <a:r>
              <a:rPr lang="en" sz="1300" u="sng">
                <a:solidFill>
                  <a:schemeClr val="hlink"/>
                </a:solidFill>
                <a:hlinkClick r:id="rId5"/>
              </a:rPr>
              <a:t>https://www.freecodecamp.org/news/how-to-secure-your-mern-stack-application/</a:t>
            </a:r>
            <a:endParaRPr sz="13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en" sz="1300"/>
              <a:t>Mongo Documentation:</a:t>
            </a:r>
            <a:endParaRPr b="1" sz="13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300"/>
              <a:t>Mongo Shell:</a:t>
            </a:r>
            <a:r>
              <a:rPr b="1" lang="en" sz="1300"/>
              <a:t> </a:t>
            </a:r>
            <a:r>
              <a:rPr lang="en" sz="1300" u="sng">
                <a:solidFill>
                  <a:schemeClr val="hlink"/>
                </a:solidFill>
                <a:hlinkClick r:id="rId6"/>
              </a:rPr>
              <a:t>https://www.mongodb.com/docs/mongodb-shell/install/</a:t>
            </a:r>
            <a:endParaRPr sz="13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300"/>
              <a:t>Local Install: </a:t>
            </a:r>
            <a:r>
              <a:rPr lang="en" sz="1300" u="sng">
                <a:solidFill>
                  <a:schemeClr val="hlink"/>
                </a:solidFill>
                <a:hlinkClick r:id="rId7"/>
              </a:rPr>
              <a:t>https://www.mongodb.com/docs/manual/tutorial/install-mongodb-on-windows/#std-label-install-mdb-community-windows</a:t>
            </a:r>
            <a:endParaRPr sz="13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45720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5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7"/>
          <p:cNvSpPr/>
          <p:nvPr/>
        </p:nvSpPr>
        <p:spPr>
          <a:xfrm>
            <a:off x="0" y="206295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7"/>
          <p:cNvSpPr txBox="1"/>
          <p:nvPr>
            <p:ph type="title"/>
          </p:nvPr>
        </p:nvSpPr>
        <p:spPr>
          <a:xfrm>
            <a:off x="311700" y="22854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Thank you for your time.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14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Outline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4" name="Google Shape;64;p14"/>
          <p:cNvSpPr txBox="1"/>
          <p:nvPr>
            <p:ph idx="1" type="body"/>
          </p:nvPr>
        </p:nvSpPr>
        <p:spPr>
          <a:xfrm>
            <a:off x="311700" y="1152475"/>
            <a:ext cx="4121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</a:rPr>
              <a:t>Project Problem</a:t>
            </a:r>
            <a:endParaRPr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</a:rPr>
              <a:t>Changes in Design</a:t>
            </a:r>
            <a:endParaRPr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</a:rPr>
              <a:t>Features</a:t>
            </a:r>
            <a:endParaRPr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</a:rPr>
              <a:t>Deliverables</a:t>
            </a:r>
            <a:endParaRPr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</a:rPr>
              <a:t>Demo</a:t>
            </a:r>
            <a:endParaRPr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</a:rPr>
              <a:t>Issues and Solutions</a:t>
            </a:r>
            <a:endParaRPr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</a:rPr>
              <a:t>Future Works</a:t>
            </a:r>
            <a:endParaRPr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</a:rPr>
              <a:t>Acknowledgements</a:t>
            </a:r>
            <a:endParaRPr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</a:rPr>
              <a:t>References</a:t>
            </a:r>
            <a:endParaRPr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Problem Overview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41217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</a:rPr>
              <a:t>Formatting</a:t>
            </a:r>
            <a:endParaRPr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Char char="○"/>
            </a:pP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Excessive/Unnecessary information</a:t>
            </a:r>
            <a:endParaRPr sz="15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Char char="○"/>
            </a:pP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No visible search bar</a:t>
            </a:r>
            <a:endParaRPr sz="15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>
                <a:solidFill>
                  <a:srgbClr val="222222"/>
                </a:solidFill>
                <a:highlight>
                  <a:srgbClr val="FFFFFF"/>
                </a:highlight>
              </a:rPr>
              <a:t>Functionality</a:t>
            </a:r>
            <a:endParaRPr b="1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Char char="○"/>
            </a:pP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Filtering is extremely strict and dysfunctional</a:t>
            </a:r>
            <a:endParaRPr sz="15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Char char="○"/>
            </a:pP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Overpopulated/Unused categories</a:t>
            </a:r>
            <a:endParaRPr sz="15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Char char="○"/>
            </a:pPr>
            <a:r>
              <a:rPr lang="en" sz="1500">
                <a:solidFill>
                  <a:srgbClr val="222222"/>
                </a:solidFill>
                <a:highlight>
                  <a:srgbClr val="FFFFFF"/>
                </a:highlight>
              </a:rPr>
              <a:t>Missing functions and features</a:t>
            </a:r>
            <a:endParaRPr sz="15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4665050" y="1152475"/>
            <a:ext cx="4216500" cy="12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Char char="●"/>
            </a:pPr>
            <a:r>
              <a:rPr b="1" lang="en" sz="1800">
                <a:solidFill>
                  <a:srgbClr val="222222"/>
                </a:solidFill>
                <a:highlight>
                  <a:schemeClr val="lt1"/>
                </a:highlight>
              </a:rPr>
              <a:t>User Interface</a:t>
            </a:r>
            <a:endParaRPr b="1" sz="18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Char char="○"/>
            </a:pPr>
            <a:r>
              <a:rPr lang="en" sz="1500">
                <a:solidFill>
                  <a:srgbClr val="222222"/>
                </a:solidFill>
                <a:highlight>
                  <a:schemeClr val="lt1"/>
                </a:highlight>
              </a:rPr>
              <a:t>Not so user friendly</a:t>
            </a:r>
            <a:endParaRPr sz="15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Char char="○"/>
            </a:pPr>
            <a:r>
              <a:rPr lang="en" sz="1500">
                <a:solidFill>
                  <a:srgbClr val="222222"/>
                </a:solidFill>
                <a:highlight>
                  <a:schemeClr val="lt1"/>
                </a:highlight>
              </a:rPr>
              <a:t>Limited features</a:t>
            </a:r>
            <a:endParaRPr sz="1500">
              <a:solidFill>
                <a:srgbClr val="222222"/>
              </a:solidFill>
              <a:highlight>
                <a:schemeClr val="lt1"/>
              </a:highlight>
            </a:endParaRPr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500"/>
              <a:buChar char="○"/>
            </a:pPr>
            <a:r>
              <a:rPr lang="en" sz="1500">
                <a:solidFill>
                  <a:srgbClr val="222222"/>
                </a:solidFill>
                <a:highlight>
                  <a:schemeClr val="lt1"/>
                </a:highlight>
              </a:rPr>
              <a:t>Unrestricted project view</a:t>
            </a:r>
            <a:endParaRPr sz="2100">
              <a:solidFill>
                <a:schemeClr val="dk2"/>
              </a:solidFill>
            </a:endParaRPr>
          </a:p>
        </p:txBody>
      </p:sp>
      <p:pic>
        <p:nvPicPr>
          <p:cNvPr id="73" name="Google Shape;73;p15" title="File:Problem Solving Illustration (Concept Image).jpg - Wikimedia ..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92124" y="2617150"/>
            <a:ext cx="2762348" cy="1951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6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Final Design (Front End)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8025" y="1060200"/>
            <a:ext cx="3247949" cy="4083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Final Design (Back End)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87" name="Google Shape;8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3750" y="1392875"/>
            <a:ext cx="7093861" cy="413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11700" y="30347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highlight>
                  <a:srgbClr val="A64D79"/>
                </a:highlight>
              </a:rPr>
              <a:t>Project Webpage Portal</a:t>
            </a:r>
            <a:endParaRPr sz="2200">
              <a:solidFill>
                <a:schemeClr val="lt1"/>
              </a:solidFill>
              <a:highlight>
                <a:srgbClr val="A64D79"/>
              </a:highlight>
            </a:endParaRPr>
          </a:p>
          <a:p>
            <a:pPr indent="-342900" lvl="0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Frontend (HTML, CSS, React)</a:t>
            </a:r>
            <a:endParaRPr>
              <a:solidFill>
                <a:schemeClr val="dk1"/>
              </a:solidFill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Backend (Node.js, Axios)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highlight>
                  <a:srgbClr val="A64D79"/>
                </a:highlight>
              </a:rPr>
              <a:t>Search Functionality API</a:t>
            </a:r>
            <a:endParaRPr sz="2200">
              <a:solidFill>
                <a:schemeClr val="lt1"/>
              </a:solidFill>
              <a:highlight>
                <a:srgbClr val="A64D79"/>
              </a:highlight>
            </a:endParaRPr>
          </a:p>
          <a:p>
            <a:pPr indent="-342900" lvl="0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JavaScript Search APIs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highlight>
                  <a:srgbClr val="A64D79"/>
                </a:highlight>
              </a:rPr>
              <a:t>Project File Database</a:t>
            </a:r>
            <a:endParaRPr sz="2200">
              <a:solidFill>
                <a:schemeClr val="lt1"/>
              </a:solidFill>
              <a:highlight>
                <a:srgbClr val="A64D79"/>
              </a:highlight>
            </a:endParaRPr>
          </a:p>
          <a:p>
            <a:pPr indent="-342900" lvl="0" marL="9144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MongoDB &amp; Local Database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94" name="Google Shape;94;p18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8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Deliverables 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3806" y="1099800"/>
            <a:ext cx="3327019" cy="1741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3925" y="3031925"/>
            <a:ext cx="4484751" cy="2111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19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Features Exclusive to Admin Role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19"/>
          <p:cNvSpPr txBox="1"/>
          <p:nvPr/>
        </p:nvSpPr>
        <p:spPr>
          <a:xfrm>
            <a:off x="127725" y="1122225"/>
            <a:ext cx="8793000" cy="36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View projects from previous/current semesters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Delete Projects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Create new projects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Create new users or clients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Upload files to existing projects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Sort projects A-Z, Z-A, by semester + year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Search projects by name or by author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0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Features Exclusive to Client Role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Google Shape;111;p20"/>
          <p:cNvSpPr txBox="1"/>
          <p:nvPr/>
        </p:nvSpPr>
        <p:spPr>
          <a:xfrm>
            <a:off x="127725" y="1122225"/>
            <a:ext cx="8793000" cy="36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View projects they’ve created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Delete projects they’ve created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Create new projects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Upload files to their existing projects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/>
          <p:nvPr/>
        </p:nvSpPr>
        <p:spPr>
          <a:xfrm>
            <a:off x="0" y="0"/>
            <a:ext cx="9144000" cy="1017600"/>
          </a:xfrm>
          <a:prstGeom prst="rect">
            <a:avLst/>
          </a:prstGeom>
          <a:solidFill>
            <a:srgbClr val="A64D79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21"/>
          <p:cNvSpPr txBox="1"/>
          <p:nvPr>
            <p:ph type="title"/>
          </p:nvPr>
        </p:nvSpPr>
        <p:spPr>
          <a:xfrm>
            <a:off x="311700" y="2224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52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Features Exclusive to Student Role</a:t>
            </a:r>
            <a:endParaRPr b="1" sz="352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Google Shape;118;p21"/>
          <p:cNvSpPr txBox="1"/>
          <p:nvPr/>
        </p:nvSpPr>
        <p:spPr>
          <a:xfrm>
            <a:off x="127725" y="1122225"/>
            <a:ext cx="8793000" cy="36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View projects from current semester</a:t>
            </a:r>
            <a:endParaRPr sz="1800">
              <a:solidFill>
                <a:schemeClr val="dk1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Join a max of one project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</a:pPr>
            <a:r>
              <a:rPr lang="en" sz="1800">
                <a:solidFill>
                  <a:schemeClr val="dk1"/>
                </a:solidFill>
              </a:rPr>
              <a:t>Leave project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