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embedTrueTypeFonts="1" strictFirstAndLastChars="0" saveSubsetFonts="1">
  <p:sldMasterIdLst>
    <p:sldMasterId id="2147483659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</p:sldIdLst>
  <p:sldSz cy="5143500" cx="9144000"/>
  <p:notesSz cx="6858000" cy="9144000"/>
  <p:embeddedFontLst>
    <p:embeddedFont>
      <p:font typeface="Average"/>
      <p:regular r:id="rId20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Average-regular.fntdata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5" Type="http://schemas.openxmlformats.org/officeDocument/2006/relationships/slide" Target="slides/slide1.xml"/><Relationship Id="rId19" Type="http://schemas.openxmlformats.org/officeDocument/2006/relationships/slide" Target="slides/slide15.xml"/><Relationship Id="rId6" Type="http://schemas.openxmlformats.org/officeDocument/2006/relationships/slide" Target="slides/slide2.xml"/><Relationship Id="rId18" Type="http://schemas.openxmlformats.org/officeDocument/2006/relationships/slide" Target="slides/slide14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Shape 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9845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9845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9845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9845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Shape 51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2" name="Shape 52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Shape 138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39" name="Shape 139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Shape 148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49" name="Shape 149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53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Shape 154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55" name="Shape 155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59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Shape 160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61" name="Shape 161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65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Shape 166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67" name="Shape 167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7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Shape 172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73" name="Shape 173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Shape 57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8" name="Shape 58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Shape 63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4" name="Shape 6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Shape 69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70" name="Shape 70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en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2 weeks ago we spoke with our client, Ziqian Song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en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We sat down together and figured out the main requirements for the project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en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First, we’ll use tools to gather information about firms responses on twitter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en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We’ll analyze this data for interaction with users as well as importance of tweets based on likes and retweets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en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Next, we’ll gather user twitter data by querying the tweets dataset with keywords like “security”, “breach”, or a given “company’s name”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en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Within this data set we’ll identify important users who may have more influence because of their position or having a large number of followers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en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After we gather all the relevant twitter data, we’ll use different tools to analyze the breach effect on the company by analyzing their stock price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en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We’ll combine all this information and determine whether or not a company’s response was successful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en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Finally, we’ll propose an ideal response for companies based upon our findings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Shape 75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76" name="Shape 76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Shape 98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99" name="Shape 99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Shape 106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07" name="Shape 107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Shape 113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14" name="Shape 11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Shape 132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33" name="Shape 133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Shape 11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Shape 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Shape 46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Shape 4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Shape 1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Shape 18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Shape 1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Shape 22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Shape 23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Shape 2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Shape 2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Shape 30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Shape 3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Shape 3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/>
          <p:nvPr/>
        </p:nvSpPr>
        <p:spPr>
          <a:xfrm>
            <a:off x="4572000" y="25"/>
            <a:ext cx="4572000" cy="51435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Shape 37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Shape 38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Shape 39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>
                <a:solidFill>
                  <a:schemeClr val="dk1"/>
                </a:solidFill>
              </a:defRPr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>
                <a:solidFill>
                  <a:schemeClr val="dk1"/>
                </a:solidFill>
              </a:defRPr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>
                <a:solidFill>
                  <a:schemeClr val="dk1"/>
                </a:solidFill>
              </a:defRPr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40" name="Shape 4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42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Shape 4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simple-dark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Shape 7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Char char="●"/>
              <a:defRPr sz="1800">
                <a:solidFill>
                  <a:schemeClr val="lt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Char char="○"/>
              <a:defRPr>
                <a:solidFill>
                  <a:schemeClr val="lt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Char char="■"/>
              <a:defRPr>
                <a:solidFill>
                  <a:schemeClr val="lt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Char char="●"/>
              <a:defRPr>
                <a:solidFill>
                  <a:schemeClr val="lt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Char char="○"/>
              <a:defRPr>
                <a:solidFill>
                  <a:schemeClr val="lt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Char char="■"/>
              <a:defRPr>
                <a:solidFill>
                  <a:schemeClr val="lt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Char char="●"/>
              <a:defRPr>
                <a:solidFill>
                  <a:schemeClr val="lt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Char char="○"/>
              <a:defRPr>
                <a:solidFill>
                  <a:schemeClr val="lt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lt2"/>
              </a:buClr>
              <a:buSzPts val="1400"/>
              <a:buChar char="■"/>
              <a:defRPr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8" name="Shape 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lt2"/>
                </a:solidFill>
              </a:defRPr>
            </a:lvl1pPr>
            <a:lvl2pPr lvl="1" algn="r">
              <a:buNone/>
              <a:defRPr sz="1000">
                <a:solidFill>
                  <a:schemeClr val="lt2"/>
                </a:solidFill>
              </a:defRPr>
            </a:lvl2pPr>
            <a:lvl3pPr lvl="2" algn="r">
              <a:buNone/>
              <a:defRPr sz="1000">
                <a:solidFill>
                  <a:schemeClr val="lt2"/>
                </a:solidFill>
              </a:defRPr>
            </a:lvl3pPr>
            <a:lvl4pPr lvl="3" algn="r">
              <a:buNone/>
              <a:defRPr sz="1000">
                <a:solidFill>
                  <a:schemeClr val="lt2"/>
                </a:solidFill>
              </a:defRPr>
            </a:lvl4pPr>
            <a:lvl5pPr lvl="4" algn="r">
              <a:buNone/>
              <a:defRPr sz="1000">
                <a:solidFill>
                  <a:schemeClr val="lt2"/>
                </a:solidFill>
              </a:defRPr>
            </a:lvl5pPr>
            <a:lvl6pPr lvl="5" algn="r">
              <a:buNone/>
              <a:defRPr sz="1000">
                <a:solidFill>
                  <a:schemeClr val="lt2"/>
                </a:solidFill>
              </a:defRPr>
            </a:lvl6pPr>
            <a:lvl7pPr lvl="6" algn="r">
              <a:buNone/>
              <a:defRPr sz="1000">
                <a:solidFill>
                  <a:schemeClr val="lt2"/>
                </a:solidFill>
              </a:defRPr>
            </a:lvl7pPr>
            <a:lvl8pPr lvl="7" algn="r">
              <a:buNone/>
              <a:defRPr sz="1000">
                <a:solidFill>
                  <a:schemeClr val="lt2"/>
                </a:solidFill>
              </a:defRPr>
            </a:lvl8pPr>
            <a:lvl9pPr lvl="8" algn="r">
              <a:buNone/>
              <a:defRPr sz="1000">
                <a:solidFill>
                  <a:schemeClr val="lt2"/>
                </a:solidFill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5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2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Shape 54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Oswald"/>
              <a:buNone/>
            </a:pPr>
            <a:r>
              <a:rPr i="0" lang="en" sz="4800" u="none" cap="none" strike="noStrike">
                <a:solidFill>
                  <a:schemeClr val="dk1"/>
                </a:solidFill>
                <a:latin typeface="Average"/>
                <a:ea typeface="Average"/>
                <a:cs typeface="Average"/>
                <a:sym typeface="Average"/>
              </a:rPr>
              <a:t>Twitter Equity Firm Value</a:t>
            </a:r>
            <a:endParaRPr i="0" sz="4800" u="none" cap="none" strike="noStrike">
              <a:solidFill>
                <a:schemeClr val="dk1"/>
              </a:solidFill>
              <a:latin typeface="Average"/>
              <a:ea typeface="Average"/>
              <a:cs typeface="Average"/>
              <a:sym typeface="Average"/>
            </a:endParaRPr>
          </a:p>
        </p:txBody>
      </p:sp>
      <p:sp>
        <p:nvSpPr>
          <p:cNvPr id="55" name="Shape 55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Font typeface="Average"/>
              <a:buNone/>
            </a:pPr>
            <a:r>
              <a:rPr b="0" i="0" lang="en" sz="1800" u="none" cap="none" strike="noStrike">
                <a:solidFill>
                  <a:srgbClr val="CACACA"/>
                </a:solidFill>
                <a:latin typeface="Average"/>
                <a:ea typeface="Average"/>
                <a:cs typeface="Average"/>
                <a:sym typeface="Average"/>
              </a:rPr>
              <a:t>Nathan Guinn, Rohan Rane, Christian Wiskur, Jacob Smith, and Erik Agren</a:t>
            </a:r>
            <a:endParaRPr b="0" i="0" sz="1800" u="none" cap="none" strike="noStrike">
              <a:solidFill>
                <a:srgbClr val="CACACA"/>
              </a:solidFill>
              <a:latin typeface="Average"/>
              <a:ea typeface="Average"/>
              <a:cs typeface="Average"/>
              <a:sym typeface="Average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Font typeface="Average"/>
              <a:buNone/>
            </a:pPr>
            <a:r>
              <a:rPr b="0" i="0" lang="en" sz="1800" u="none" cap="none" strike="noStrike">
                <a:solidFill>
                  <a:srgbClr val="CACACA"/>
                </a:solidFill>
                <a:latin typeface="Average"/>
                <a:ea typeface="Average"/>
                <a:cs typeface="Average"/>
                <a:sym typeface="Average"/>
              </a:rPr>
              <a:t>CS 4624 Multimedia, Hypertext, and Information Access</a:t>
            </a:r>
            <a:endParaRPr b="0" i="0" sz="1800" u="none" cap="none" strike="noStrike">
              <a:solidFill>
                <a:srgbClr val="CACACA"/>
              </a:solidFill>
              <a:latin typeface="Average"/>
              <a:ea typeface="Average"/>
              <a:cs typeface="Average"/>
              <a:sym typeface="Average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Font typeface="Average"/>
              <a:buNone/>
            </a:pPr>
            <a:r>
              <a:rPr b="0" i="0" lang="en" sz="1800" u="none" cap="none" strike="noStrike">
                <a:solidFill>
                  <a:srgbClr val="CACACA"/>
                </a:solidFill>
                <a:latin typeface="Average"/>
                <a:ea typeface="Average"/>
                <a:cs typeface="Average"/>
                <a:sym typeface="Average"/>
              </a:rPr>
              <a:t>Instructor: Dr. Fox</a:t>
            </a:r>
            <a:endParaRPr b="0" i="0" sz="1800" u="none" cap="none" strike="noStrike">
              <a:solidFill>
                <a:srgbClr val="CACACA"/>
              </a:solidFill>
              <a:latin typeface="Average"/>
              <a:ea typeface="Average"/>
              <a:cs typeface="Average"/>
              <a:sym typeface="Average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Font typeface="Average"/>
              <a:buNone/>
            </a:pPr>
            <a:r>
              <a:rPr b="0" i="0" lang="en" sz="1800" u="none" cap="none" strike="noStrike">
                <a:solidFill>
                  <a:srgbClr val="CACACA"/>
                </a:solidFill>
                <a:latin typeface="Average"/>
                <a:ea typeface="Average"/>
                <a:cs typeface="Average"/>
                <a:sym typeface="Average"/>
              </a:rPr>
              <a:t>Virginia Tech, Blacksburg VA 24061</a:t>
            </a:r>
            <a:endParaRPr b="0" i="0" sz="1800" u="none" cap="none" strike="noStrike">
              <a:solidFill>
                <a:srgbClr val="CACACA"/>
              </a:solidFill>
              <a:latin typeface="Average"/>
              <a:ea typeface="Average"/>
              <a:cs typeface="Average"/>
              <a:sym typeface="Average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Font typeface="Average"/>
              <a:buNone/>
            </a:pPr>
            <a:r>
              <a:rPr b="0" i="0" lang="en" sz="1800" u="none" cap="none" strike="noStrike">
                <a:solidFill>
                  <a:srgbClr val="CACACA"/>
                </a:solidFill>
                <a:latin typeface="Average"/>
                <a:ea typeface="Average"/>
                <a:cs typeface="Average"/>
                <a:sym typeface="Average"/>
              </a:rPr>
              <a:t>May 2, 2018</a:t>
            </a:r>
            <a:endParaRPr b="0" i="0" sz="1800" u="none" cap="none" strike="noStrike">
              <a:solidFill>
                <a:srgbClr val="CACACA"/>
              </a:solidFill>
              <a:latin typeface="Average"/>
              <a:ea typeface="Average"/>
              <a:cs typeface="Average"/>
              <a:sym typeface="Average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Font typeface="Average"/>
              <a:buNone/>
            </a:pPr>
            <a:r>
              <a:t/>
            </a:r>
            <a:endParaRPr b="0" i="0" sz="2100" u="none" cap="none" strike="noStrike">
              <a:solidFill>
                <a:schemeClr val="accent3"/>
              </a:solidFill>
              <a:latin typeface="Average"/>
              <a:ea typeface="Average"/>
              <a:cs typeface="Average"/>
              <a:sym typeface="Average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40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Shape 141"/>
          <p:cNvSpPr/>
          <p:nvPr/>
        </p:nvSpPr>
        <p:spPr>
          <a:xfrm>
            <a:off x="4833275" y="1217525"/>
            <a:ext cx="4158300" cy="29691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2" name="Shape 142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None/>
            </a:pPr>
            <a:r>
              <a:rPr i="0" lang="en" sz="3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Plotting Our Data</a:t>
            </a:r>
            <a:endParaRPr i="0" sz="30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43" name="Shape 143"/>
          <p:cNvGrpSpPr/>
          <p:nvPr/>
        </p:nvGrpSpPr>
        <p:grpSpPr>
          <a:xfrm>
            <a:off x="127785" y="1200244"/>
            <a:ext cx="4327889" cy="2969061"/>
            <a:chOff x="213525" y="1417025"/>
            <a:chExt cx="4057650" cy="2639400"/>
          </a:xfrm>
        </p:grpSpPr>
        <p:sp>
          <p:nvSpPr>
            <p:cNvPr id="144" name="Shape 144"/>
            <p:cNvSpPr/>
            <p:nvPr/>
          </p:nvSpPr>
          <p:spPr>
            <a:xfrm>
              <a:off x="218850" y="1417025"/>
              <a:ext cx="4047000" cy="26394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pic>
          <p:nvPicPr>
            <p:cNvPr id="145" name="Shape 145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213525" y="1417025"/>
              <a:ext cx="4057650" cy="2621125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146" name="Shape 146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833275" y="1217525"/>
            <a:ext cx="4158300" cy="3016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50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Shape 15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None/>
            </a:pPr>
            <a:r>
              <a:rPr i="0" lang="en" sz="3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Company Guide</a:t>
            </a:r>
            <a:endParaRPr i="0" sz="30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2" name="Shape 152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6195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100"/>
              <a:buFont typeface="Average"/>
              <a:buAutoNum type="arabicPeriod"/>
            </a:pPr>
            <a:r>
              <a:rPr b="0" i="0" lang="en" sz="2100" u="none" cap="none" strike="noStrike">
                <a:latin typeface="Average"/>
                <a:ea typeface="Average"/>
                <a:cs typeface="Average"/>
                <a:sym typeface="Average"/>
              </a:rPr>
              <a:t>Focus on replying to customers instead of making announcements</a:t>
            </a:r>
            <a:endParaRPr b="0" i="0" sz="2100" u="none" cap="none" strike="noStrike">
              <a:latin typeface="Average"/>
              <a:ea typeface="Average"/>
              <a:cs typeface="Average"/>
              <a:sym typeface="Average"/>
            </a:endParaRPr>
          </a:p>
          <a:p>
            <a:pPr indent="-361950" lvl="1" marL="914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100"/>
              <a:buFont typeface="Average"/>
              <a:buAutoNum type="alphaLcPeriod"/>
            </a:pPr>
            <a:r>
              <a:rPr b="0" i="0" lang="en" sz="2100" u="none" cap="none" strike="noStrike">
                <a:latin typeface="Average"/>
                <a:ea typeface="Average"/>
                <a:cs typeface="Average"/>
                <a:sym typeface="Average"/>
              </a:rPr>
              <a:t>This will help fight against tweets of Negative Sentiment</a:t>
            </a:r>
            <a:endParaRPr b="0" i="0" sz="2100" u="none" cap="none" strike="noStrike">
              <a:latin typeface="Average"/>
              <a:ea typeface="Average"/>
              <a:cs typeface="Average"/>
              <a:sym typeface="Average"/>
            </a:endParaRPr>
          </a:p>
          <a:p>
            <a:pPr indent="-36195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100"/>
              <a:buFont typeface="Average"/>
              <a:buAutoNum type="arabicPeriod"/>
            </a:pPr>
            <a:r>
              <a:rPr b="0" i="0" lang="en" sz="2100" u="none" cap="none" strike="noStrike">
                <a:latin typeface="Average"/>
                <a:ea typeface="Average"/>
                <a:cs typeface="Average"/>
                <a:sym typeface="Average"/>
              </a:rPr>
              <a:t>Always reply to influential users</a:t>
            </a:r>
            <a:endParaRPr b="0" i="0" sz="2100" u="none" cap="none" strike="noStrike">
              <a:latin typeface="Average"/>
              <a:ea typeface="Average"/>
              <a:cs typeface="Average"/>
              <a:sym typeface="Average"/>
            </a:endParaRPr>
          </a:p>
          <a:p>
            <a:pPr indent="-361950" lvl="1" marL="914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100"/>
              <a:buFont typeface="Average"/>
              <a:buAutoNum type="alphaLcPeriod"/>
            </a:pPr>
            <a:r>
              <a:rPr b="0" i="0" lang="en" sz="2100" u="none" cap="none" strike="noStrike">
                <a:latin typeface="Average"/>
                <a:ea typeface="Average"/>
                <a:cs typeface="Average"/>
                <a:sym typeface="Average"/>
              </a:rPr>
              <a:t>Verified</a:t>
            </a:r>
            <a:endParaRPr b="0" i="0" sz="2100" u="none" cap="none" strike="noStrike">
              <a:latin typeface="Average"/>
              <a:ea typeface="Average"/>
              <a:cs typeface="Average"/>
              <a:sym typeface="Average"/>
            </a:endParaRPr>
          </a:p>
          <a:p>
            <a:pPr indent="-361950" lvl="1" marL="914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100"/>
              <a:buFont typeface="Average"/>
              <a:buAutoNum type="alphaLcPeriod"/>
            </a:pPr>
            <a:r>
              <a:rPr b="0" i="0" lang="en" sz="2100" u="none" cap="none" strike="noStrike">
                <a:latin typeface="Average"/>
                <a:ea typeface="Average"/>
                <a:cs typeface="Average"/>
                <a:sym typeface="Average"/>
              </a:rPr>
              <a:t>High Follower Count</a:t>
            </a:r>
            <a:endParaRPr b="0" i="0" sz="2100" u="none" cap="none" strike="noStrike">
              <a:latin typeface="Average"/>
              <a:ea typeface="Average"/>
              <a:cs typeface="Average"/>
              <a:sym typeface="Average"/>
            </a:endParaRPr>
          </a:p>
          <a:p>
            <a:pPr indent="-36195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100"/>
              <a:buFont typeface="Average"/>
              <a:buAutoNum type="arabicPeriod"/>
            </a:pPr>
            <a:r>
              <a:rPr b="0" i="0" lang="en" sz="2100" u="none" cap="none" strike="noStrike">
                <a:latin typeface="Average"/>
                <a:ea typeface="Average"/>
                <a:cs typeface="Average"/>
                <a:sym typeface="Average"/>
              </a:rPr>
              <a:t>Try to keep tweet count down</a:t>
            </a:r>
            <a:endParaRPr b="0" i="0" sz="2100" u="none" cap="none" strike="noStrike">
              <a:latin typeface="Average"/>
              <a:ea typeface="Average"/>
              <a:cs typeface="Average"/>
              <a:sym typeface="Average"/>
            </a:endParaRPr>
          </a:p>
          <a:p>
            <a:pPr indent="-361950" lvl="1" marL="914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100"/>
              <a:buFont typeface="Average"/>
              <a:buAutoNum type="alphaLcPeriod"/>
            </a:pPr>
            <a:r>
              <a:rPr b="0" i="0" lang="en" sz="2100" u="none" cap="none" strike="noStrike">
                <a:latin typeface="Average"/>
                <a:ea typeface="Average"/>
                <a:cs typeface="Average"/>
                <a:sym typeface="Average"/>
              </a:rPr>
              <a:t>The breaches most tweeted about had the largest drops</a:t>
            </a:r>
            <a:endParaRPr b="0" i="0" sz="2100" u="none" cap="none" strike="noStrike">
              <a:latin typeface="Average"/>
              <a:ea typeface="Average"/>
              <a:cs typeface="Average"/>
              <a:sym typeface="Average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56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Shape 15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None/>
            </a:pPr>
            <a:r>
              <a:rPr i="0" lang="en" sz="3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Limitations</a:t>
            </a:r>
            <a:endParaRPr i="0" sz="30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8" name="Shape 158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6195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100"/>
              <a:buFont typeface="Average"/>
              <a:buChar char="●"/>
            </a:pPr>
            <a:r>
              <a:rPr b="0" i="0" lang="en" sz="2100" u="none" cap="none" strike="noStrike">
                <a:latin typeface="Average"/>
                <a:ea typeface="Average"/>
                <a:cs typeface="Average"/>
                <a:sym typeface="Average"/>
              </a:rPr>
              <a:t>Twitter data on breaches before 2010</a:t>
            </a:r>
            <a:endParaRPr b="0" i="0" sz="2100" u="none" cap="none" strike="noStrike">
              <a:latin typeface="Average"/>
              <a:ea typeface="Average"/>
              <a:cs typeface="Average"/>
              <a:sym typeface="Average"/>
            </a:endParaRPr>
          </a:p>
          <a:p>
            <a:pPr indent="-36195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100"/>
              <a:buFont typeface="Average"/>
              <a:buChar char="●"/>
            </a:pPr>
            <a:r>
              <a:rPr b="0" i="0" lang="en" sz="2100" u="none" cap="none" strike="noStrike">
                <a:latin typeface="Average"/>
                <a:ea typeface="Average"/>
                <a:cs typeface="Average"/>
                <a:sym typeface="Average"/>
              </a:rPr>
              <a:t>Some breaches had an excessive amount of tweets to analyze</a:t>
            </a:r>
            <a:endParaRPr b="0" i="0" sz="2100" u="none" cap="none" strike="noStrike">
              <a:latin typeface="Average"/>
              <a:ea typeface="Average"/>
              <a:cs typeface="Average"/>
              <a:sym typeface="Average"/>
            </a:endParaRPr>
          </a:p>
          <a:p>
            <a:pPr indent="-361950" lvl="1" marL="914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100"/>
              <a:buFont typeface="Average"/>
              <a:buChar char="○"/>
            </a:pPr>
            <a:r>
              <a:rPr b="0" i="0" lang="en" sz="2100" u="none" cap="none" strike="noStrike">
                <a:latin typeface="Average"/>
                <a:ea typeface="Average"/>
                <a:cs typeface="Average"/>
                <a:sym typeface="Average"/>
              </a:rPr>
              <a:t>Equifax breach had 90,000 tweets</a:t>
            </a:r>
            <a:endParaRPr b="0" i="0" sz="2100" u="none" cap="none" strike="noStrike">
              <a:latin typeface="Average"/>
              <a:ea typeface="Average"/>
              <a:cs typeface="Average"/>
              <a:sym typeface="Average"/>
            </a:endParaRPr>
          </a:p>
          <a:p>
            <a:pPr indent="-361950" lvl="1" marL="914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100"/>
              <a:buFont typeface="Average"/>
              <a:buChar char="○"/>
            </a:pPr>
            <a:r>
              <a:rPr b="0" i="0" lang="en" sz="2100" u="none" cap="none" strike="noStrike">
                <a:latin typeface="Average"/>
                <a:ea typeface="Average"/>
                <a:cs typeface="Average"/>
                <a:sym typeface="Average"/>
              </a:rPr>
              <a:t>This limited how many abnormal companies to include in analysis</a:t>
            </a:r>
            <a:endParaRPr b="0" i="0" sz="2100" u="none" cap="none" strike="noStrike">
              <a:latin typeface="Average"/>
              <a:ea typeface="Average"/>
              <a:cs typeface="Average"/>
              <a:sym typeface="Average"/>
            </a:endParaRPr>
          </a:p>
          <a:p>
            <a:pPr indent="-36195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100"/>
              <a:buFont typeface="Average"/>
              <a:buChar char="●"/>
            </a:pPr>
            <a:r>
              <a:rPr b="0" i="0" lang="en" sz="2100" u="none" cap="none" strike="noStrike">
                <a:latin typeface="Average"/>
                <a:ea typeface="Average"/>
                <a:cs typeface="Average"/>
                <a:sym typeface="Average"/>
              </a:rPr>
              <a:t>Scope of project wasn’t well defined initially</a:t>
            </a:r>
            <a:endParaRPr b="0" i="0" sz="2100" u="none" cap="none" strike="noStrike">
              <a:latin typeface="Average"/>
              <a:ea typeface="Average"/>
              <a:cs typeface="Average"/>
              <a:sym typeface="Average"/>
            </a:endParaRPr>
          </a:p>
          <a:p>
            <a:pPr indent="-361950" lvl="1" marL="914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100"/>
              <a:buFont typeface="Average"/>
              <a:buChar char="○"/>
            </a:pPr>
            <a:r>
              <a:rPr b="0" i="0" lang="en" sz="2100" u="none" cap="none" strike="noStrike">
                <a:latin typeface="Average"/>
                <a:ea typeface="Average"/>
                <a:cs typeface="Average"/>
                <a:sym typeface="Average"/>
              </a:rPr>
              <a:t>New requirements added to project throughout</a:t>
            </a:r>
            <a:endParaRPr b="0" i="0" sz="2100" u="none" cap="none" strike="noStrike">
              <a:latin typeface="Average"/>
              <a:ea typeface="Average"/>
              <a:cs typeface="Average"/>
              <a:sym typeface="Average"/>
            </a:endParaRPr>
          </a:p>
          <a:p>
            <a:pPr indent="-36195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100"/>
              <a:buFont typeface="Average"/>
              <a:buChar char="●"/>
            </a:pPr>
            <a:r>
              <a:rPr b="0" i="0" lang="en" sz="2100" u="none" cap="none" strike="noStrike">
                <a:latin typeface="Average"/>
                <a:ea typeface="Average"/>
                <a:cs typeface="Average"/>
                <a:sym typeface="Average"/>
              </a:rPr>
              <a:t>Underestimation of machine learning difficulty </a:t>
            </a:r>
            <a:endParaRPr b="0" i="0" sz="2100" u="none" cap="none" strike="noStrike">
              <a:latin typeface="Average"/>
              <a:ea typeface="Average"/>
              <a:cs typeface="Average"/>
              <a:sym typeface="Average"/>
            </a:endParaRPr>
          </a:p>
          <a:p>
            <a:pPr indent="-361950" lvl="1" marL="914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100"/>
              <a:buFont typeface="Average"/>
              <a:buChar char="○"/>
            </a:pPr>
            <a:r>
              <a:rPr b="0" i="0" lang="en" sz="2100" u="none" cap="none" strike="noStrike">
                <a:latin typeface="Average"/>
                <a:ea typeface="Average"/>
                <a:cs typeface="Average"/>
                <a:sym typeface="Average"/>
              </a:rPr>
              <a:t>Data collection was delayed</a:t>
            </a:r>
            <a:endParaRPr b="0" i="0" sz="2100" u="none" cap="none" strike="noStrike">
              <a:latin typeface="Average"/>
              <a:ea typeface="Average"/>
              <a:cs typeface="Average"/>
              <a:sym typeface="Average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62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Shape 163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None/>
            </a:pPr>
            <a:r>
              <a:rPr i="0" lang="en" sz="3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Possible Improvements</a:t>
            </a:r>
            <a:endParaRPr i="0" sz="30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4" name="Shape 16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6195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100"/>
              <a:buFont typeface="Average"/>
              <a:buChar char="●"/>
            </a:pPr>
            <a:r>
              <a:rPr b="0" i="0" lang="en" sz="2100" u="none" cap="none" strike="noStrike">
                <a:latin typeface="Average"/>
                <a:ea typeface="Average"/>
                <a:cs typeface="Average"/>
                <a:sym typeface="Average"/>
              </a:rPr>
              <a:t>Add parallelization to several scripts</a:t>
            </a:r>
            <a:endParaRPr b="0" i="0" sz="2100" u="none" cap="none" strike="noStrike">
              <a:latin typeface="Average"/>
              <a:ea typeface="Average"/>
              <a:cs typeface="Average"/>
              <a:sym typeface="Average"/>
            </a:endParaRPr>
          </a:p>
          <a:p>
            <a:pPr indent="-36195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100"/>
              <a:buFont typeface="Average"/>
              <a:buChar char="●"/>
            </a:pPr>
            <a:r>
              <a:rPr b="0" i="0" lang="en" sz="2100" u="none" cap="none" strike="noStrike">
                <a:latin typeface="Average"/>
                <a:ea typeface="Average"/>
                <a:cs typeface="Average"/>
                <a:sym typeface="Average"/>
              </a:rPr>
              <a:t>Have a different data sharing platform than Google Drive</a:t>
            </a:r>
            <a:endParaRPr b="0" i="0" sz="2100" u="none" cap="none" strike="noStrike">
              <a:latin typeface="Average"/>
              <a:ea typeface="Average"/>
              <a:cs typeface="Average"/>
              <a:sym typeface="Average"/>
            </a:endParaRPr>
          </a:p>
          <a:p>
            <a:pPr indent="-36195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100"/>
              <a:buFont typeface="Average"/>
              <a:buChar char="●"/>
            </a:pPr>
            <a:r>
              <a:rPr b="0" i="0" lang="en" sz="2100" u="none" cap="none" strike="noStrike">
                <a:latin typeface="Average"/>
                <a:ea typeface="Average"/>
                <a:cs typeface="Average"/>
                <a:sym typeface="Average"/>
              </a:rPr>
              <a:t>Dedicate more time towards data analysis</a:t>
            </a:r>
            <a:endParaRPr b="0" i="0" sz="2100" u="none" cap="none" strike="noStrike">
              <a:latin typeface="Average"/>
              <a:ea typeface="Average"/>
              <a:cs typeface="Average"/>
              <a:sym typeface="Average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accent3"/>
              </a:buClr>
              <a:buSzPts val="1800"/>
              <a:buFont typeface="Average"/>
              <a:buNone/>
            </a:pPr>
            <a:r>
              <a:t/>
            </a:r>
            <a:endParaRPr b="0" i="0" sz="1800" u="none" cap="none" strike="noStrike">
              <a:solidFill>
                <a:schemeClr val="accent3"/>
              </a:solidFill>
              <a:latin typeface="Average"/>
              <a:ea typeface="Average"/>
              <a:cs typeface="Average"/>
              <a:sym typeface="Average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68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Shape 16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None/>
            </a:pPr>
            <a:r>
              <a:rPr i="0" lang="en" sz="3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Acknowledgements </a:t>
            </a:r>
            <a:endParaRPr i="0" sz="30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0" name="Shape 170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Average"/>
              <a:buNone/>
            </a:pPr>
            <a:r>
              <a:rPr b="0" i="0" lang="en" sz="2100" u="none" cap="none" strike="noStrike">
                <a:solidFill>
                  <a:srgbClr val="CACACA"/>
                </a:solidFill>
                <a:latin typeface="Average"/>
                <a:ea typeface="Average"/>
                <a:cs typeface="Average"/>
                <a:sym typeface="Average"/>
              </a:rPr>
              <a:t>We would like to thank the following people:</a:t>
            </a:r>
            <a:endParaRPr b="0" i="0" sz="2100" u="none" cap="none" strike="noStrike">
              <a:solidFill>
                <a:srgbClr val="CACACA"/>
              </a:solidFill>
              <a:latin typeface="Average"/>
              <a:ea typeface="Average"/>
              <a:cs typeface="Average"/>
              <a:sym typeface="Average"/>
            </a:endParaRPr>
          </a:p>
          <a:p>
            <a:pPr indent="-361950" lvl="0" marL="4572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CACACA"/>
              </a:buClr>
              <a:buSzPts val="2100"/>
              <a:buFont typeface="Arial"/>
              <a:buChar char="●"/>
            </a:pPr>
            <a:r>
              <a:rPr b="0" i="0" lang="en" sz="2100" u="none" cap="none" strike="noStrike">
                <a:solidFill>
                  <a:srgbClr val="CACACA"/>
                </a:solidFill>
                <a:latin typeface="Average"/>
                <a:ea typeface="Average"/>
                <a:cs typeface="Average"/>
                <a:sym typeface="Average"/>
              </a:rPr>
              <a:t>Our client Ziqian Song</a:t>
            </a:r>
            <a:endParaRPr b="0" i="0" sz="2100" u="none" cap="none" strike="noStrike">
              <a:solidFill>
                <a:srgbClr val="CACACA"/>
              </a:solidFill>
              <a:latin typeface="Average"/>
              <a:ea typeface="Average"/>
              <a:cs typeface="Average"/>
              <a:sym typeface="Average"/>
            </a:endParaRPr>
          </a:p>
          <a:p>
            <a:pPr indent="-36195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CACACA"/>
              </a:buClr>
              <a:buSzPts val="2100"/>
              <a:buFont typeface="Arial"/>
              <a:buChar char="●"/>
            </a:pPr>
            <a:r>
              <a:rPr b="0" i="0" lang="en" sz="2100" u="none" cap="none" strike="noStrike">
                <a:solidFill>
                  <a:srgbClr val="CACACA"/>
                </a:solidFill>
                <a:latin typeface="Average"/>
                <a:ea typeface="Average"/>
                <a:cs typeface="Average"/>
                <a:sym typeface="Average"/>
              </a:rPr>
              <a:t>Our professor Dr. Fox</a:t>
            </a:r>
            <a:endParaRPr b="0" i="0" sz="2100" u="none" cap="none" strike="noStrike">
              <a:solidFill>
                <a:srgbClr val="CACACA"/>
              </a:solidFill>
              <a:latin typeface="Average"/>
              <a:ea typeface="Average"/>
              <a:cs typeface="Average"/>
              <a:sym typeface="Average"/>
            </a:endParaRPr>
          </a:p>
          <a:p>
            <a:pPr indent="-36195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CACACA"/>
              </a:buClr>
              <a:buSzPts val="2100"/>
              <a:buFont typeface="Arial"/>
              <a:buChar char="●"/>
            </a:pPr>
            <a:r>
              <a:rPr b="0" i="0" lang="en" sz="2100" u="none" cap="none" strike="noStrike">
                <a:solidFill>
                  <a:srgbClr val="CACACA"/>
                </a:solidFill>
                <a:latin typeface="Average"/>
                <a:ea typeface="Average"/>
                <a:cs typeface="Average"/>
                <a:sym typeface="Average"/>
              </a:rPr>
              <a:t>Our TA Jin </a:t>
            </a:r>
            <a:endParaRPr b="0" i="0" sz="2100" u="none" cap="none" strike="noStrike">
              <a:solidFill>
                <a:schemeClr val="accent3"/>
              </a:solidFill>
              <a:latin typeface="Average"/>
              <a:ea typeface="Average"/>
              <a:cs typeface="Average"/>
              <a:sym typeface="Average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74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Shape 17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None/>
            </a:pPr>
            <a:r>
              <a:rPr i="0" lang="en" sz="3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References</a:t>
            </a:r>
            <a:endParaRPr i="0" sz="30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6" name="Shape 176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Average"/>
              <a:buNone/>
            </a:pPr>
            <a:r>
              <a:rPr b="0" i="0" lang="en" sz="1600" u="none" cap="none" strike="noStrike">
                <a:solidFill>
                  <a:srgbClr val="CACACA"/>
                </a:solidFill>
                <a:latin typeface="Average"/>
                <a:ea typeface="Average"/>
                <a:cs typeface="Average"/>
                <a:sym typeface="Average"/>
              </a:rPr>
              <a:t>Hendricks, Kevin, et al. “Article Tools.” </a:t>
            </a:r>
            <a:r>
              <a:rPr b="0" i="1" lang="en" sz="1600" u="none" cap="none" strike="noStrike">
                <a:solidFill>
                  <a:srgbClr val="CACACA"/>
                </a:solidFill>
                <a:latin typeface="Average"/>
                <a:ea typeface="Average"/>
                <a:cs typeface="Average"/>
                <a:sym typeface="Average"/>
              </a:rPr>
              <a:t>Management Science</a:t>
            </a:r>
            <a:r>
              <a:rPr b="0" i="0" lang="en" sz="1600" u="none" cap="none" strike="noStrike">
                <a:solidFill>
                  <a:srgbClr val="CACACA"/>
                </a:solidFill>
                <a:latin typeface="Average"/>
                <a:ea typeface="Average"/>
                <a:cs typeface="Average"/>
                <a:sym typeface="Average"/>
              </a:rPr>
              <a:t>, Institute for Operations Research and the Management Sciences, 14 Oct. 2015, pubsonline.informs.org/doi/abs/10.1287/mnsc.2014.1987.          </a:t>
            </a:r>
            <a:endParaRPr b="0" i="0" sz="1600" u="none" cap="none" strike="noStrike">
              <a:solidFill>
                <a:srgbClr val="CACACA"/>
              </a:solidFill>
              <a:latin typeface="Average"/>
              <a:ea typeface="Average"/>
              <a:cs typeface="Average"/>
              <a:sym typeface="Average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Average"/>
              <a:buNone/>
            </a:pPr>
            <a:r>
              <a:rPr b="0" i="0" lang="en" sz="1600" u="none" cap="none" strike="noStrike">
                <a:solidFill>
                  <a:srgbClr val="CACACA"/>
                </a:solidFill>
                <a:latin typeface="Average"/>
                <a:ea typeface="Average"/>
                <a:cs typeface="Average"/>
                <a:sym typeface="Average"/>
              </a:rPr>
              <a:t>Lee, Lian Fen, et al. “The Role of Social Media in the Capital Market: Evidence from Consumer Product Recalls.” </a:t>
            </a:r>
            <a:r>
              <a:rPr b="0" i="1" lang="en" sz="1600" u="none" cap="none" strike="noStrike">
                <a:solidFill>
                  <a:srgbClr val="CACACA"/>
                </a:solidFill>
                <a:latin typeface="Average"/>
                <a:ea typeface="Average"/>
                <a:cs typeface="Average"/>
                <a:sym typeface="Average"/>
              </a:rPr>
              <a:t>Journal of Accounting Research</a:t>
            </a:r>
            <a:r>
              <a:rPr b="0" i="0" lang="en" sz="1600" u="none" cap="none" strike="noStrike">
                <a:solidFill>
                  <a:srgbClr val="CACACA"/>
                </a:solidFill>
                <a:latin typeface="Average"/>
                <a:ea typeface="Average"/>
                <a:cs typeface="Average"/>
                <a:sym typeface="Average"/>
              </a:rPr>
              <a:t>, 27 Mar. 2015, onlinelibrary.wiley.com/doi/10.1111/1475-679X.12074/abstract.       </a:t>
            </a:r>
            <a:r>
              <a:rPr b="0" i="0" lang="en" sz="1600" u="none" cap="none" strike="noStrike">
                <a:solidFill>
                  <a:srgbClr val="000000"/>
                </a:solidFill>
                <a:latin typeface="Average"/>
                <a:ea typeface="Average"/>
                <a:cs typeface="Average"/>
                <a:sym typeface="Average"/>
              </a:rPr>
              <a:t>          </a:t>
            </a:r>
            <a:endParaRPr b="0" i="0" sz="1600" u="none" cap="none" strike="noStrike">
              <a:solidFill>
                <a:srgbClr val="000000"/>
              </a:solidFill>
              <a:latin typeface="Average"/>
              <a:ea typeface="Average"/>
              <a:cs typeface="Average"/>
              <a:sym typeface="Average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Average"/>
              <a:buNone/>
            </a:pPr>
            <a:r>
              <a:t/>
            </a:r>
            <a:endParaRPr b="0" i="0" sz="1600" u="none" cap="none" strike="noStrike">
              <a:solidFill>
                <a:srgbClr val="000000"/>
              </a:solidFill>
              <a:highlight>
                <a:srgbClr val="F1F4F5"/>
              </a:highlight>
              <a:latin typeface="Average"/>
              <a:ea typeface="Average"/>
              <a:cs typeface="Average"/>
              <a:sym typeface="Average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Average"/>
              <a:buNone/>
            </a:pPr>
            <a:r>
              <a:t/>
            </a:r>
            <a:endParaRPr b="0" i="0" sz="1600" u="none" cap="none" strike="noStrike">
              <a:solidFill>
                <a:srgbClr val="000000"/>
              </a:solidFill>
              <a:highlight>
                <a:srgbClr val="F1F4F5"/>
              </a:highlight>
              <a:latin typeface="Average"/>
              <a:ea typeface="Average"/>
              <a:cs typeface="Average"/>
              <a:sym typeface="Average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accent3"/>
              </a:buClr>
              <a:buSzPts val="1800"/>
              <a:buFont typeface="Average"/>
              <a:buNone/>
            </a:pPr>
            <a:r>
              <a:t/>
            </a:r>
            <a:endParaRPr b="0" i="0" sz="1600" u="none" cap="none" strike="noStrike">
              <a:solidFill>
                <a:srgbClr val="000000"/>
              </a:solidFill>
              <a:highlight>
                <a:srgbClr val="F1F4F5"/>
              </a:highlight>
              <a:latin typeface="Average"/>
              <a:ea typeface="Average"/>
              <a:cs typeface="Average"/>
              <a:sym typeface="Averag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Shape 60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None/>
            </a:pPr>
            <a:r>
              <a:rPr i="0" lang="en" sz="3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Outline</a:t>
            </a:r>
            <a:endParaRPr i="0" sz="30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1" name="Shape 6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61950" lvl="0" marL="4572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100"/>
              <a:buFont typeface="Average"/>
              <a:buChar char="●"/>
            </a:pPr>
            <a:r>
              <a:rPr b="0" i="0" lang="en" sz="2100" u="none" cap="none" strike="noStrike">
                <a:solidFill>
                  <a:schemeClr val="lt2"/>
                </a:solidFill>
                <a:latin typeface="Average"/>
                <a:ea typeface="Average"/>
                <a:cs typeface="Average"/>
                <a:sym typeface="Average"/>
              </a:rPr>
              <a:t>Project Overview</a:t>
            </a:r>
            <a:endParaRPr b="0" i="0" sz="2100" u="none" cap="none" strike="noStrike">
              <a:solidFill>
                <a:schemeClr val="lt2"/>
              </a:solidFill>
              <a:latin typeface="Average"/>
              <a:ea typeface="Average"/>
              <a:cs typeface="Average"/>
              <a:sym typeface="Average"/>
            </a:endParaRPr>
          </a:p>
          <a:p>
            <a:pPr indent="-361950" lvl="0" marL="4572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100"/>
              <a:buFont typeface="Average"/>
              <a:buChar char="●"/>
            </a:pPr>
            <a:r>
              <a:rPr b="0" i="0" lang="en" sz="2100" u="none" cap="none" strike="noStrike">
                <a:solidFill>
                  <a:schemeClr val="lt2"/>
                </a:solidFill>
                <a:latin typeface="Average"/>
                <a:ea typeface="Average"/>
                <a:cs typeface="Average"/>
                <a:sym typeface="Average"/>
              </a:rPr>
              <a:t>Data Scraping and Gathering</a:t>
            </a:r>
            <a:endParaRPr b="0" i="0" sz="2100" u="none" cap="none" strike="noStrike">
              <a:solidFill>
                <a:schemeClr val="lt2"/>
              </a:solidFill>
              <a:latin typeface="Average"/>
              <a:ea typeface="Average"/>
              <a:cs typeface="Average"/>
              <a:sym typeface="Average"/>
            </a:endParaRPr>
          </a:p>
          <a:p>
            <a:pPr indent="-361950" lvl="1" marL="9144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100"/>
              <a:buFont typeface="Average"/>
              <a:buChar char="○"/>
            </a:pPr>
            <a:r>
              <a:rPr b="0" i="0" lang="en" sz="2100" u="none" cap="none" strike="noStrike">
                <a:solidFill>
                  <a:schemeClr val="lt2"/>
                </a:solidFill>
                <a:latin typeface="Average"/>
                <a:ea typeface="Average"/>
                <a:cs typeface="Average"/>
                <a:sym typeface="Average"/>
              </a:rPr>
              <a:t>Twitter and Stock</a:t>
            </a:r>
            <a:endParaRPr b="0" i="0" sz="2100" u="none" cap="none" strike="noStrike">
              <a:solidFill>
                <a:schemeClr val="lt2"/>
              </a:solidFill>
              <a:latin typeface="Average"/>
              <a:ea typeface="Average"/>
              <a:cs typeface="Average"/>
              <a:sym typeface="Average"/>
            </a:endParaRPr>
          </a:p>
          <a:p>
            <a:pPr indent="-361950" lvl="0" marL="4572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100"/>
              <a:buFont typeface="Average"/>
              <a:buChar char="●"/>
            </a:pPr>
            <a:r>
              <a:rPr b="0" i="0" lang="en" sz="2100" u="none" cap="none" strike="noStrike">
                <a:solidFill>
                  <a:schemeClr val="lt2"/>
                </a:solidFill>
                <a:latin typeface="Average"/>
                <a:ea typeface="Average"/>
                <a:cs typeface="Average"/>
                <a:sym typeface="Average"/>
              </a:rPr>
              <a:t>Data Analysis</a:t>
            </a:r>
            <a:endParaRPr b="0" i="0" sz="2100" u="none" cap="none" strike="noStrike">
              <a:solidFill>
                <a:schemeClr val="lt2"/>
              </a:solidFill>
              <a:latin typeface="Average"/>
              <a:ea typeface="Average"/>
              <a:cs typeface="Average"/>
              <a:sym typeface="Average"/>
            </a:endParaRPr>
          </a:p>
          <a:p>
            <a:pPr indent="-361950" lvl="0" marL="4572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100"/>
              <a:buFont typeface="Average"/>
              <a:buChar char="●"/>
            </a:pPr>
            <a:r>
              <a:rPr b="0" i="0" lang="en" sz="2100" u="none" cap="none" strike="noStrike">
                <a:solidFill>
                  <a:schemeClr val="lt2"/>
                </a:solidFill>
                <a:latin typeface="Average"/>
                <a:ea typeface="Average"/>
                <a:cs typeface="Average"/>
                <a:sym typeface="Average"/>
              </a:rPr>
              <a:t>Company Guide</a:t>
            </a:r>
            <a:endParaRPr b="0" i="0" sz="2100" u="none" cap="none" strike="noStrike">
              <a:solidFill>
                <a:schemeClr val="lt2"/>
              </a:solidFill>
              <a:latin typeface="Average"/>
              <a:ea typeface="Average"/>
              <a:cs typeface="Average"/>
              <a:sym typeface="Average"/>
            </a:endParaRPr>
          </a:p>
          <a:p>
            <a:pPr indent="-361950" lvl="0" marL="4572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100"/>
              <a:buFont typeface="Average"/>
              <a:buChar char="●"/>
            </a:pPr>
            <a:r>
              <a:rPr b="0" i="0" lang="en" sz="2100" u="none" cap="none" strike="noStrike">
                <a:solidFill>
                  <a:schemeClr val="lt2"/>
                </a:solidFill>
                <a:latin typeface="Average"/>
                <a:ea typeface="Average"/>
                <a:cs typeface="Average"/>
                <a:sym typeface="Average"/>
              </a:rPr>
              <a:t>Limitations</a:t>
            </a:r>
            <a:endParaRPr b="0" i="0" sz="2100" u="none" cap="none" strike="noStrike">
              <a:solidFill>
                <a:schemeClr val="lt2"/>
              </a:solidFill>
              <a:latin typeface="Average"/>
              <a:ea typeface="Average"/>
              <a:cs typeface="Average"/>
              <a:sym typeface="Average"/>
            </a:endParaRPr>
          </a:p>
          <a:p>
            <a:pPr indent="-361950" lvl="0" marL="4572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100"/>
              <a:buFont typeface="Average"/>
              <a:buChar char="●"/>
            </a:pPr>
            <a:r>
              <a:rPr b="0" i="0" lang="en" sz="2100" u="none" cap="none" strike="noStrike">
                <a:solidFill>
                  <a:schemeClr val="lt2"/>
                </a:solidFill>
                <a:latin typeface="Average"/>
                <a:ea typeface="Average"/>
                <a:cs typeface="Average"/>
                <a:sym typeface="Average"/>
              </a:rPr>
              <a:t>Acknowledgements</a:t>
            </a:r>
            <a:endParaRPr b="0" i="0" sz="2100" u="none" cap="none" strike="noStrike">
              <a:solidFill>
                <a:schemeClr val="lt2"/>
              </a:solidFill>
              <a:latin typeface="Average"/>
              <a:ea typeface="Average"/>
              <a:cs typeface="Average"/>
              <a:sym typeface="Average"/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1600"/>
              </a:spcBef>
              <a:spcAft>
                <a:spcPts val="1600"/>
              </a:spcAft>
              <a:buClr>
                <a:schemeClr val="accent3"/>
              </a:buClr>
              <a:buSzPts val="1800"/>
              <a:buFont typeface="Average"/>
              <a:buNone/>
            </a:pPr>
            <a:r>
              <a:t/>
            </a:r>
            <a:endParaRPr b="0" i="0" sz="2100" u="none" cap="none" strike="noStrike">
              <a:solidFill>
                <a:schemeClr val="lt2"/>
              </a:solidFill>
              <a:latin typeface="Average"/>
              <a:ea typeface="Average"/>
              <a:cs typeface="Average"/>
              <a:sym typeface="Average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Shape 6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None/>
            </a:pPr>
            <a:r>
              <a:rPr i="0" lang="en" sz="3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Our Goal</a:t>
            </a:r>
            <a:endParaRPr i="0" sz="30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7" name="Shape 67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61950" lvl="0" marL="457200" marR="0" rtl="0" algn="l">
              <a:lnSpc>
                <a:spcPct val="115000"/>
              </a:lnSpc>
              <a:spcBef>
                <a:spcPts val="900"/>
              </a:spcBef>
              <a:spcAft>
                <a:spcPts val="0"/>
              </a:spcAft>
              <a:buClr>
                <a:schemeClr val="lt2"/>
              </a:buClr>
              <a:buSzPts val="2100"/>
              <a:buFont typeface="Average"/>
              <a:buAutoNum type="arabicPeriod"/>
            </a:pPr>
            <a:r>
              <a:rPr b="0" i="0" lang="en" sz="2100" u="none" cap="none" strike="noStrike">
                <a:latin typeface="Average"/>
                <a:ea typeface="Average"/>
                <a:cs typeface="Average"/>
                <a:sym typeface="Average"/>
              </a:rPr>
              <a:t>Analyze the ways companies can mitigate stock failure following a data breach using Twitter</a:t>
            </a:r>
            <a:endParaRPr b="0" i="0" sz="2100" u="none" cap="none" strike="noStrike">
              <a:latin typeface="Average"/>
              <a:ea typeface="Average"/>
              <a:cs typeface="Average"/>
              <a:sym typeface="Average"/>
            </a:endParaRPr>
          </a:p>
          <a:p>
            <a:pPr indent="-36195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100"/>
              <a:buFont typeface="Average"/>
              <a:buAutoNum type="arabicPeriod"/>
            </a:pPr>
            <a:r>
              <a:rPr b="0" i="0" lang="en" sz="2100" u="none" cap="none" strike="noStrike">
                <a:latin typeface="Average"/>
                <a:ea typeface="Average"/>
                <a:cs typeface="Average"/>
                <a:sym typeface="Average"/>
              </a:rPr>
              <a:t>Research the role of users</a:t>
            </a:r>
            <a:endParaRPr b="0" i="0" sz="2100" u="none" cap="none" strike="noStrike">
              <a:latin typeface="Average"/>
              <a:ea typeface="Average"/>
              <a:cs typeface="Average"/>
              <a:sym typeface="Average"/>
            </a:endParaRPr>
          </a:p>
          <a:p>
            <a:pPr indent="-36195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100"/>
              <a:buFont typeface="Average"/>
              <a:buAutoNum type="arabicPeriod"/>
            </a:pPr>
            <a:r>
              <a:rPr b="0" i="0" lang="en" sz="2100" u="none" cap="none" strike="noStrike">
                <a:latin typeface="Average"/>
                <a:ea typeface="Average"/>
                <a:cs typeface="Average"/>
                <a:sym typeface="Average"/>
              </a:rPr>
              <a:t>Provide a company guide </a:t>
            </a:r>
            <a:endParaRPr b="0" i="0" sz="2100" u="none" cap="none" strike="noStrike">
              <a:latin typeface="Average"/>
              <a:ea typeface="Average"/>
              <a:cs typeface="Average"/>
              <a:sym typeface="Average"/>
            </a:endParaRPr>
          </a:p>
          <a:p>
            <a:pPr indent="-361950" lvl="1" marL="914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100"/>
              <a:buFont typeface="Average"/>
              <a:buChar char="○"/>
            </a:pPr>
            <a:r>
              <a:rPr b="0" i="0" lang="en" sz="2100" u="none" cap="none" strike="noStrike">
                <a:latin typeface="Average"/>
                <a:ea typeface="Average"/>
                <a:cs typeface="Average"/>
                <a:sym typeface="Average"/>
              </a:rPr>
              <a:t>Guidelines following a data breach using social media</a:t>
            </a:r>
            <a:endParaRPr b="0" i="0" sz="2100" u="none" cap="none" strike="noStrike">
              <a:latin typeface="Average"/>
              <a:ea typeface="Average"/>
              <a:cs typeface="Average"/>
              <a:sym typeface="Average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900"/>
              </a:spcBef>
              <a:spcAft>
                <a:spcPts val="900"/>
              </a:spcAft>
              <a:buClr>
                <a:schemeClr val="accent3"/>
              </a:buClr>
              <a:buSzPts val="1800"/>
              <a:buFont typeface="Average"/>
              <a:buNone/>
            </a:pPr>
            <a:r>
              <a:rPr b="0" i="0" lang="en" sz="2100" u="none" cap="none" strike="noStrike">
                <a:latin typeface="Average"/>
                <a:ea typeface="Average"/>
                <a:cs typeface="Average"/>
                <a:sym typeface="Average"/>
              </a:rPr>
              <a:t> </a:t>
            </a:r>
            <a:endParaRPr b="0" i="0" sz="1800" u="none" cap="none" strike="noStrike">
              <a:latin typeface="Average"/>
              <a:ea typeface="Average"/>
              <a:cs typeface="Average"/>
              <a:sym typeface="Average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Shape 72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None/>
            </a:pPr>
            <a:r>
              <a:rPr i="0" lang="en" sz="3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Data Scraping</a:t>
            </a:r>
            <a:endParaRPr i="0" sz="30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3" name="Shape 73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61950" lvl="0" marL="457200" marR="0" rtl="0" algn="l">
              <a:lnSpc>
                <a:spcPct val="115000"/>
              </a:lnSpc>
              <a:spcBef>
                <a:spcPts val="900"/>
              </a:spcBef>
              <a:spcAft>
                <a:spcPts val="0"/>
              </a:spcAft>
              <a:buClr>
                <a:schemeClr val="lt2"/>
              </a:buClr>
              <a:buSzPts val="2100"/>
              <a:buFont typeface="Average"/>
              <a:buChar char="●"/>
            </a:pPr>
            <a:r>
              <a:rPr b="0" i="0" lang="en" sz="2100" u="none" cap="none" strike="noStrike">
                <a:latin typeface="Average"/>
                <a:ea typeface="Average"/>
                <a:cs typeface="Average"/>
                <a:sym typeface="Average"/>
              </a:rPr>
              <a:t>Gather firm tweet data for 707 Data Breaches</a:t>
            </a:r>
            <a:endParaRPr b="0" i="0" sz="2100" u="none" cap="none" strike="noStrike">
              <a:latin typeface="Average"/>
              <a:ea typeface="Average"/>
              <a:cs typeface="Average"/>
              <a:sym typeface="Average"/>
            </a:endParaRPr>
          </a:p>
          <a:p>
            <a:pPr indent="-361950" lvl="1" marL="914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100"/>
              <a:buFont typeface="Average"/>
              <a:buChar char="○"/>
            </a:pPr>
            <a:r>
              <a:rPr b="0" i="0" lang="en" sz="2100" u="none" cap="none" strike="noStrike">
                <a:latin typeface="Average"/>
                <a:ea typeface="Average"/>
                <a:cs typeface="Average"/>
                <a:sym typeface="Average"/>
              </a:rPr>
              <a:t>120 days before and 30 days after</a:t>
            </a:r>
            <a:endParaRPr b="0" i="0" sz="2100" u="none" cap="none" strike="noStrike">
              <a:latin typeface="Average"/>
              <a:ea typeface="Average"/>
              <a:cs typeface="Average"/>
              <a:sym typeface="Average"/>
            </a:endParaRPr>
          </a:p>
          <a:p>
            <a:pPr indent="-36195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100"/>
              <a:buFont typeface="Average"/>
              <a:buChar char="●"/>
            </a:pPr>
            <a:r>
              <a:rPr b="0" i="0" lang="en" sz="2100" u="none" cap="none" strike="noStrike">
                <a:latin typeface="Average"/>
                <a:ea typeface="Average"/>
                <a:cs typeface="Average"/>
                <a:sym typeface="Average"/>
              </a:rPr>
              <a:t>Gather user tweet data</a:t>
            </a:r>
            <a:endParaRPr b="0" i="0" sz="2100" u="none" cap="none" strike="noStrike">
              <a:latin typeface="Average"/>
              <a:ea typeface="Average"/>
              <a:cs typeface="Average"/>
              <a:sym typeface="Average"/>
            </a:endParaRPr>
          </a:p>
          <a:p>
            <a:pPr indent="-361950" lvl="1" marL="914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100"/>
              <a:buFont typeface="Average"/>
              <a:buChar char="○"/>
            </a:pPr>
            <a:r>
              <a:rPr b="0" i="0" lang="en" sz="2100" u="none" cap="none" strike="noStrike">
                <a:latin typeface="Average"/>
                <a:ea typeface="Average"/>
                <a:cs typeface="Average"/>
                <a:sym typeface="Average"/>
              </a:rPr>
              <a:t>10 days before and 30 days after</a:t>
            </a:r>
            <a:endParaRPr b="0" i="0" sz="2100" u="none" cap="none" strike="noStrike">
              <a:latin typeface="Average"/>
              <a:ea typeface="Average"/>
              <a:cs typeface="Average"/>
              <a:sym typeface="Average"/>
            </a:endParaRPr>
          </a:p>
          <a:p>
            <a:pPr indent="-361950" lvl="1" marL="914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100"/>
              <a:buFont typeface="Average"/>
              <a:buChar char="○"/>
            </a:pPr>
            <a:r>
              <a:rPr b="0" i="0" lang="en" sz="2100" u="none" cap="none" strike="noStrike">
                <a:latin typeface="Average"/>
                <a:ea typeface="Average"/>
                <a:cs typeface="Average"/>
                <a:sym typeface="Average"/>
              </a:rPr>
              <a:t>Keywords: security breach, hacker, theft, fraud, steal</a:t>
            </a:r>
            <a:endParaRPr b="0" i="0" sz="2100" u="none" cap="none" strike="noStrike">
              <a:latin typeface="Average"/>
              <a:ea typeface="Average"/>
              <a:cs typeface="Average"/>
              <a:sym typeface="Average"/>
            </a:endParaRPr>
          </a:p>
          <a:p>
            <a:pPr indent="-36195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100"/>
              <a:buFont typeface="Average"/>
              <a:buChar char="●"/>
            </a:pPr>
            <a:r>
              <a:rPr b="0" i="0" lang="en" sz="2100" u="none" cap="none" strike="noStrike">
                <a:latin typeface="Average"/>
                <a:ea typeface="Average"/>
                <a:cs typeface="Average"/>
                <a:sym typeface="Average"/>
              </a:rPr>
              <a:t>Gather stock price of the companies</a:t>
            </a:r>
            <a:endParaRPr b="0" i="0" sz="2100" u="none" cap="none" strike="noStrike">
              <a:latin typeface="Average"/>
              <a:ea typeface="Average"/>
              <a:cs typeface="Average"/>
              <a:sym typeface="Average"/>
            </a:endParaRPr>
          </a:p>
          <a:p>
            <a:pPr indent="-361950" lvl="1" marL="914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100"/>
              <a:buFont typeface="Average"/>
              <a:buChar char="○"/>
            </a:pPr>
            <a:r>
              <a:rPr b="0" i="0" lang="en" sz="2100" u="none" cap="none" strike="noStrike">
                <a:latin typeface="Average"/>
                <a:ea typeface="Average"/>
                <a:cs typeface="Average"/>
                <a:sym typeface="Average"/>
              </a:rPr>
              <a:t>3 days before and after the breach</a:t>
            </a:r>
            <a:endParaRPr b="0" i="0" sz="2100" u="none" cap="none" strike="noStrike">
              <a:latin typeface="Average"/>
              <a:ea typeface="Average"/>
              <a:cs typeface="Average"/>
              <a:sym typeface="Average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900"/>
              </a:spcBef>
              <a:spcAft>
                <a:spcPts val="900"/>
              </a:spcAft>
              <a:buClr>
                <a:schemeClr val="accent3"/>
              </a:buClr>
              <a:buSzPts val="1800"/>
              <a:buFont typeface="Average"/>
              <a:buNone/>
            </a:pPr>
            <a:r>
              <a:rPr b="0" i="0" lang="en" sz="2100" u="none" cap="none" strike="noStrike">
                <a:latin typeface="Average"/>
                <a:ea typeface="Average"/>
                <a:cs typeface="Average"/>
                <a:sym typeface="Average"/>
              </a:rPr>
              <a:t> </a:t>
            </a:r>
            <a:endParaRPr b="0" i="0" sz="1800" u="none" cap="none" strike="noStrike">
              <a:latin typeface="Average"/>
              <a:ea typeface="Average"/>
              <a:cs typeface="Average"/>
              <a:sym typeface="Average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None/>
            </a:pPr>
            <a:r>
              <a:rPr i="0" lang="en" sz="3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Tweet Collection Method</a:t>
            </a:r>
            <a:endParaRPr i="0" sz="30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9" name="Shape 79"/>
          <p:cNvSpPr/>
          <p:nvPr/>
        </p:nvSpPr>
        <p:spPr>
          <a:xfrm>
            <a:off x="600075" y="1269225"/>
            <a:ext cx="2178900" cy="2607300"/>
          </a:xfrm>
          <a:prstGeom prst="roundRect">
            <a:avLst>
              <a:gd fmla="val 16667" name="adj"/>
            </a:avLst>
          </a:prstGeom>
          <a:solidFill>
            <a:schemeClr val="accen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CSV File</a:t>
            </a:r>
            <a:endParaRPr b="1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0" name="Shape 80"/>
          <p:cNvSpPr txBox="1"/>
          <p:nvPr/>
        </p:nvSpPr>
        <p:spPr>
          <a:xfrm>
            <a:off x="3714750" y="2778925"/>
            <a:ext cx="4114800" cy="4800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49803"/>
              </a:srgbClr>
            </a:outerShdw>
            <a:reflection blurRad="0" dir="5400000" dist="38100" endA="0" fadeDir="5400012" kx="0" rotWithShape="0" algn="bl" stPos="0" sy="-100000" ky="0"/>
          </a:effectLst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1" name="Shape 81"/>
          <p:cNvSpPr/>
          <p:nvPr/>
        </p:nvSpPr>
        <p:spPr>
          <a:xfrm>
            <a:off x="785800" y="1776425"/>
            <a:ext cx="1771800" cy="328500"/>
          </a:xfrm>
          <a:prstGeom prst="roundRect">
            <a:avLst>
              <a:gd fmla="val 16667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Event ID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2" name="Shape 82"/>
          <p:cNvSpPr/>
          <p:nvPr/>
        </p:nvSpPr>
        <p:spPr>
          <a:xfrm>
            <a:off x="785800" y="2207425"/>
            <a:ext cx="1771800" cy="328500"/>
          </a:xfrm>
          <a:prstGeom prst="roundRect">
            <a:avLst>
              <a:gd fmla="val 16667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Company Name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3" name="Shape 83"/>
          <p:cNvSpPr/>
          <p:nvPr/>
        </p:nvSpPr>
        <p:spPr>
          <a:xfrm>
            <a:off x="785800" y="2638425"/>
            <a:ext cx="1771800" cy="328500"/>
          </a:xfrm>
          <a:prstGeom prst="roundRect">
            <a:avLst>
              <a:gd fmla="val 16667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Event Date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4" name="Shape 84"/>
          <p:cNvSpPr/>
          <p:nvPr/>
        </p:nvSpPr>
        <p:spPr>
          <a:xfrm>
            <a:off x="785800" y="3069425"/>
            <a:ext cx="1771800" cy="328500"/>
          </a:xfrm>
          <a:prstGeom prst="roundRect">
            <a:avLst>
              <a:gd fmla="val 16667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Twitter Account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5" name="Shape 85"/>
          <p:cNvSpPr/>
          <p:nvPr/>
        </p:nvSpPr>
        <p:spPr>
          <a:xfrm>
            <a:off x="3426600" y="2504725"/>
            <a:ext cx="2178900" cy="711900"/>
          </a:xfrm>
          <a:prstGeom prst="roundRect">
            <a:avLst>
              <a:gd fmla="val 16667" name="adj"/>
            </a:avLst>
          </a:prstGeom>
          <a:solidFill>
            <a:schemeClr val="accen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Python Script:</a:t>
            </a:r>
            <a:endParaRPr b="1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GetOldTweets API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6" name="Shape 86"/>
          <p:cNvSpPr/>
          <p:nvPr/>
        </p:nvSpPr>
        <p:spPr>
          <a:xfrm>
            <a:off x="6253125" y="1432975"/>
            <a:ext cx="2178900" cy="3171900"/>
          </a:xfrm>
          <a:prstGeom prst="roundRect">
            <a:avLst>
              <a:gd fmla="val 16667" name="adj"/>
            </a:avLst>
          </a:prstGeom>
          <a:solidFill>
            <a:schemeClr val="accen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Tweet CSV File</a:t>
            </a:r>
            <a:endParaRPr b="1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1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1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1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1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1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1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1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1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1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1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1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1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1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7" name="Shape 87"/>
          <p:cNvSpPr/>
          <p:nvPr/>
        </p:nvSpPr>
        <p:spPr>
          <a:xfrm>
            <a:off x="6456675" y="1928300"/>
            <a:ext cx="1771800" cy="328500"/>
          </a:xfrm>
          <a:prstGeom prst="roundRect">
            <a:avLst>
              <a:gd fmla="val 16667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Date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8" name="Shape 88"/>
          <p:cNvSpPr/>
          <p:nvPr/>
        </p:nvSpPr>
        <p:spPr>
          <a:xfrm>
            <a:off x="6456675" y="2340375"/>
            <a:ext cx="1771800" cy="328500"/>
          </a:xfrm>
          <a:prstGeom prst="roundRect">
            <a:avLst>
              <a:gd fmla="val 16667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Tweet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9" name="Shape 89"/>
          <p:cNvSpPr/>
          <p:nvPr/>
        </p:nvSpPr>
        <p:spPr>
          <a:xfrm>
            <a:off x="6456675" y="2752450"/>
            <a:ext cx="1771800" cy="328500"/>
          </a:xfrm>
          <a:prstGeom prst="roundRect">
            <a:avLst>
              <a:gd fmla="val 16667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Retweets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0" name="Shape 90"/>
          <p:cNvSpPr/>
          <p:nvPr/>
        </p:nvSpPr>
        <p:spPr>
          <a:xfrm>
            <a:off x="6456675" y="3164525"/>
            <a:ext cx="1771800" cy="328500"/>
          </a:xfrm>
          <a:prstGeom prst="roundRect">
            <a:avLst>
              <a:gd fmla="val 16667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Favorites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1" name="Shape 91"/>
          <p:cNvSpPr/>
          <p:nvPr/>
        </p:nvSpPr>
        <p:spPr>
          <a:xfrm>
            <a:off x="6456675" y="3576600"/>
            <a:ext cx="1771800" cy="328500"/>
          </a:xfrm>
          <a:prstGeom prst="roundRect">
            <a:avLst>
              <a:gd fmla="val 16667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Mentions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2" name="Shape 92"/>
          <p:cNvSpPr/>
          <p:nvPr/>
        </p:nvSpPr>
        <p:spPr>
          <a:xfrm>
            <a:off x="6456675" y="3988675"/>
            <a:ext cx="1771800" cy="328500"/>
          </a:xfrm>
          <a:prstGeom prst="roundRect">
            <a:avLst>
              <a:gd fmla="val 16667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Hashtags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93" name="Shape 93"/>
          <p:cNvCxnSpPr>
            <a:stCxn id="85" idx="3"/>
          </p:cNvCxnSpPr>
          <p:nvPr/>
        </p:nvCxnSpPr>
        <p:spPr>
          <a:xfrm flipH="1" rot="10800000">
            <a:off x="5605500" y="2857375"/>
            <a:ext cx="666600" cy="3300"/>
          </a:xfrm>
          <a:prstGeom prst="straightConnector1">
            <a:avLst/>
          </a:prstGeom>
          <a:noFill/>
          <a:ln cap="flat" cmpd="sng" w="28575">
            <a:solidFill>
              <a:schemeClr val="dk1"/>
            </a:solidFill>
            <a:prstDash val="solid"/>
            <a:round/>
            <a:headEnd len="sm" w="sm" type="none"/>
            <a:tailEnd len="med" w="med" type="triangle"/>
          </a:ln>
        </p:spPr>
      </p:cxnSp>
      <p:cxnSp>
        <p:nvCxnSpPr>
          <p:cNvPr id="94" name="Shape 94"/>
          <p:cNvCxnSpPr>
            <a:stCxn id="79" idx="3"/>
            <a:endCxn id="85" idx="1"/>
          </p:cNvCxnSpPr>
          <p:nvPr/>
        </p:nvCxnSpPr>
        <p:spPr>
          <a:xfrm>
            <a:off x="2778975" y="2572875"/>
            <a:ext cx="647700" cy="287700"/>
          </a:xfrm>
          <a:prstGeom prst="straightConnector1">
            <a:avLst/>
          </a:prstGeom>
          <a:noFill/>
          <a:ln cap="flat" cmpd="sng" w="28575">
            <a:solidFill>
              <a:schemeClr val="dk1"/>
            </a:solidFill>
            <a:prstDash val="solid"/>
            <a:round/>
            <a:headEnd len="sm" w="sm" type="none"/>
            <a:tailEnd len="med" w="med" type="triangle"/>
          </a:ln>
        </p:spPr>
      </p:cxnSp>
      <p:sp>
        <p:nvSpPr>
          <p:cNvPr id="95" name="Shape 95"/>
          <p:cNvSpPr/>
          <p:nvPr/>
        </p:nvSpPr>
        <p:spPr>
          <a:xfrm>
            <a:off x="785800" y="4083300"/>
            <a:ext cx="1682100" cy="422100"/>
          </a:xfrm>
          <a:prstGeom prst="roundRect">
            <a:avLst>
              <a:gd fmla="val 16667" name="adj"/>
            </a:avLst>
          </a:prstGeom>
          <a:solidFill>
            <a:schemeClr val="accent2"/>
          </a:solidFill>
          <a:ln cap="flat" cmpd="sng" w="28575">
            <a:solidFill>
              <a:schemeClr val="dk1"/>
            </a:solidFill>
            <a:prstDash val="dash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Keywords File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96" name="Shape 96"/>
          <p:cNvCxnSpPr>
            <a:stCxn id="95" idx="3"/>
            <a:endCxn id="85" idx="1"/>
          </p:cNvCxnSpPr>
          <p:nvPr/>
        </p:nvCxnSpPr>
        <p:spPr>
          <a:xfrm flipH="1" rot="10800000">
            <a:off x="2467900" y="2860650"/>
            <a:ext cx="958800" cy="1433700"/>
          </a:xfrm>
          <a:prstGeom prst="straightConnector1">
            <a:avLst/>
          </a:prstGeom>
          <a:noFill/>
          <a:ln cap="flat" cmpd="sng" w="28575">
            <a:solidFill>
              <a:schemeClr val="dk1"/>
            </a:solidFill>
            <a:prstDash val="lgDash"/>
            <a:round/>
            <a:headEnd len="sm" w="sm" type="none"/>
            <a:tailEnd len="med" w="med" type="triangle"/>
          </a:ln>
        </p:spPr>
      </p:cxn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Shape 10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None/>
            </a:pPr>
            <a:r>
              <a:rPr i="0" lang="en" sz="3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Additional Tweet Data Collection</a:t>
            </a:r>
            <a:endParaRPr i="0" sz="30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2" name="Shape 102"/>
          <p:cNvSpPr txBox="1"/>
          <p:nvPr>
            <p:ph idx="1" type="body"/>
          </p:nvPr>
        </p:nvSpPr>
        <p:spPr>
          <a:xfrm>
            <a:off x="311700" y="1152475"/>
            <a:ext cx="45588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61950" lvl="0" marL="457200" marR="0" rtl="0" algn="l">
              <a:lnSpc>
                <a:spcPct val="115000"/>
              </a:lnSpc>
              <a:spcBef>
                <a:spcPts val="900"/>
              </a:spcBef>
              <a:spcAft>
                <a:spcPts val="0"/>
              </a:spcAft>
              <a:buClr>
                <a:schemeClr val="lt2"/>
              </a:buClr>
              <a:buSzPts val="2100"/>
              <a:buFont typeface="Average"/>
              <a:buChar char="●"/>
            </a:pPr>
            <a:r>
              <a:rPr b="0" i="0" lang="en" sz="2100" u="none" cap="none" strike="noStrike">
                <a:latin typeface="Average"/>
                <a:ea typeface="Average"/>
                <a:cs typeface="Average"/>
                <a:sym typeface="Average"/>
              </a:rPr>
              <a:t>Announcements vs. Replies</a:t>
            </a:r>
            <a:endParaRPr b="0" i="0" sz="2100" u="none" cap="none" strike="noStrike">
              <a:latin typeface="Average"/>
              <a:ea typeface="Average"/>
              <a:cs typeface="Average"/>
              <a:sym typeface="Average"/>
            </a:endParaRPr>
          </a:p>
          <a:p>
            <a:pPr indent="-36195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100"/>
              <a:buFont typeface="Average"/>
              <a:buChar char="●"/>
            </a:pPr>
            <a:r>
              <a:rPr b="0" i="0" lang="en" sz="2100" u="none" cap="none" strike="noStrike">
                <a:latin typeface="Average"/>
                <a:ea typeface="Average"/>
                <a:cs typeface="Average"/>
                <a:sym typeface="Average"/>
              </a:rPr>
              <a:t>Hyperlinks</a:t>
            </a:r>
            <a:endParaRPr b="0" i="0" sz="2100" u="none" cap="none" strike="noStrike">
              <a:latin typeface="Average"/>
              <a:ea typeface="Average"/>
              <a:cs typeface="Average"/>
              <a:sym typeface="Average"/>
            </a:endParaRPr>
          </a:p>
          <a:p>
            <a:pPr indent="-36195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100"/>
              <a:buFont typeface="Average"/>
              <a:buChar char="●"/>
            </a:pPr>
            <a:r>
              <a:rPr b="0" i="0" lang="en" sz="2100" u="none" cap="none" strike="noStrike">
                <a:latin typeface="Average"/>
                <a:ea typeface="Average"/>
                <a:cs typeface="Average"/>
                <a:sym typeface="Average"/>
              </a:rPr>
              <a:t>User biography, followers, following, verified</a:t>
            </a:r>
            <a:endParaRPr b="0" i="0" sz="2100" u="none" cap="none" strike="noStrike">
              <a:latin typeface="Average"/>
              <a:ea typeface="Average"/>
              <a:cs typeface="Average"/>
              <a:sym typeface="Average"/>
            </a:endParaRPr>
          </a:p>
        </p:txBody>
      </p:sp>
      <p:pic>
        <p:nvPicPr>
          <p:cNvPr id="103" name="Shape 10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949550" y="1652275"/>
            <a:ext cx="3667675" cy="2205350"/>
          </a:xfrm>
          <a:prstGeom prst="rect">
            <a:avLst/>
          </a:prstGeom>
          <a:noFill/>
          <a:ln>
            <a:noFill/>
          </a:ln>
        </p:spPr>
      </p:pic>
      <p:sp>
        <p:nvSpPr>
          <p:cNvPr id="104" name="Shape 104"/>
          <p:cNvSpPr txBox="1"/>
          <p:nvPr/>
        </p:nvSpPr>
        <p:spPr>
          <a:xfrm>
            <a:off x="5385300" y="3906250"/>
            <a:ext cx="2981100" cy="316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b="0" i="0" lang="en" sz="800" u="none" cap="none" strike="noStrike">
                <a:solidFill>
                  <a:srgbClr val="CACACA"/>
                </a:solidFill>
                <a:latin typeface="Arial"/>
                <a:ea typeface="Arial"/>
                <a:cs typeface="Arial"/>
                <a:sym typeface="Arial"/>
              </a:rPr>
              <a:t>http://www.londonlovesbusiness.com/londons-best/twillionaires-the-7-richest-people-on-twitter/5441.article</a:t>
            </a:r>
            <a:endParaRPr b="0" i="0" sz="800" u="none" cap="none" strike="noStrike">
              <a:solidFill>
                <a:srgbClr val="CACACA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Shape 10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None/>
            </a:pPr>
            <a:r>
              <a:rPr i="0" lang="en" sz="3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Stock Data</a:t>
            </a:r>
            <a:endParaRPr i="0" sz="30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0" name="Shape 110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6195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100"/>
              <a:buFont typeface="Average"/>
              <a:buChar char="●"/>
            </a:pPr>
            <a:r>
              <a:rPr b="0" i="0" lang="en" sz="2100" u="none" cap="none" strike="noStrike">
                <a:solidFill>
                  <a:schemeClr val="lt2"/>
                </a:solidFill>
                <a:latin typeface="Average"/>
                <a:ea typeface="Average"/>
                <a:cs typeface="Average"/>
                <a:sym typeface="Average"/>
              </a:rPr>
              <a:t>Client provided stock data</a:t>
            </a:r>
            <a:endParaRPr b="0" i="0" sz="2100" u="none" cap="none" strike="noStrike">
              <a:solidFill>
                <a:schemeClr val="lt2"/>
              </a:solidFill>
              <a:latin typeface="Average"/>
              <a:ea typeface="Average"/>
              <a:cs typeface="Average"/>
              <a:sym typeface="Average"/>
            </a:endParaRPr>
          </a:p>
          <a:p>
            <a:pPr indent="-36195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100"/>
              <a:buFont typeface="Average"/>
              <a:buChar char="●"/>
            </a:pPr>
            <a:r>
              <a:rPr b="0" i="0" lang="en" sz="2100" u="none" cap="none" strike="noStrike">
                <a:solidFill>
                  <a:schemeClr val="lt2"/>
                </a:solidFill>
                <a:latin typeface="Average"/>
                <a:ea typeface="Average"/>
                <a:cs typeface="Average"/>
                <a:sym typeface="Average"/>
              </a:rPr>
              <a:t>Raw stock data - unusable</a:t>
            </a:r>
            <a:endParaRPr b="0" i="0" sz="2100" u="none" cap="none" strike="noStrike">
              <a:solidFill>
                <a:schemeClr val="lt2"/>
              </a:solidFill>
              <a:latin typeface="Average"/>
              <a:ea typeface="Average"/>
              <a:cs typeface="Average"/>
              <a:sym typeface="Average"/>
            </a:endParaRPr>
          </a:p>
          <a:p>
            <a:pPr indent="-361950" lvl="1" marL="914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100"/>
              <a:buFont typeface="Average"/>
              <a:buChar char="○"/>
            </a:pPr>
            <a:r>
              <a:rPr b="0" i="0" lang="en" sz="2100" u="none" cap="none" strike="noStrike">
                <a:solidFill>
                  <a:schemeClr val="lt2"/>
                </a:solidFill>
                <a:latin typeface="Average"/>
                <a:ea typeface="Average"/>
                <a:cs typeface="Average"/>
                <a:sym typeface="Average"/>
              </a:rPr>
              <a:t>Over one million rows</a:t>
            </a:r>
            <a:endParaRPr b="0" i="0" sz="2100" u="none" cap="none" strike="noStrike">
              <a:solidFill>
                <a:schemeClr val="lt2"/>
              </a:solidFill>
              <a:latin typeface="Average"/>
              <a:ea typeface="Average"/>
              <a:cs typeface="Average"/>
              <a:sym typeface="Average"/>
            </a:endParaRPr>
          </a:p>
          <a:p>
            <a:pPr indent="-361950" lvl="1" marL="914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100"/>
              <a:buFont typeface="Average"/>
              <a:buChar char="○"/>
            </a:pPr>
            <a:r>
              <a:rPr b="0" i="0" lang="en" sz="2100" u="none" cap="none" strike="noStrike">
                <a:solidFill>
                  <a:schemeClr val="lt2"/>
                </a:solidFill>
                <a:latin typeface="Average"/>
                <a:ea typeface="Average"/>
                <a:cs typeface="Average"/>
                <a:sym typeface="Average"/>
              </a:rPr>
              <a:t>Scrub and clean</a:t>
            </a:r>
            <a:endParaRPr b="0" i="0" sz="2100" u="none" cap="none" strike="noStrike">
              <a:solidFill>
                <a:schemeClr val="lt2"/>
              </a:solidFill>
              <a:latin typeface="Average"/>
              <a:ea typeface="Average"/>
              <a:cs typeface="Average"/>
              <a:sym typeface="Average"/>
            </a:endParaRPr>
          </a:p>
          <a:p>
            <a:pPr indent="-36195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100"/>
              <a:buFont typeface="Average"/>
              <a:buChar char="●"/>
            </a:pPr>
            <a:r>
              <a:rPr b="0" i="0" lang="en" sz="2100" u="none" cap="none" strike="noStrike">
                <a:solidFill>
                  <a:schemeClr val="lt2"/>
                </a:solidFill>
                <a:latin typeface="Average"/>
                <a:ea typeface="Average"/>
                <a:cs typeface="Average"/>
                <a:sym typeface="Average"/>
              </a:rPr>
              <a:t>Join with breach information</a:t>
            </a:r>
            <a:endParaRPr b="0" i="0" sz="2100" u="none" cap="none" strike="noStrike">
              <a:solidFill>
                <a:schemeClr val="lt2"/>
              </a:solidFill>
              <a:latin typeface="Average"/>
              <a:ea typeface="Average"/>
              <a:cs typeface="Average"/>
              <a:sym typeface="Average"/>
            </a:endParaRPr>
          </a:p>
          <a:p>
            <a:pPr indent="-36195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100"/>
              <a:buFont typeface="Average"/>
              <a:buChar char="●"/>
            </a:pPr>
            <a:r>
              <a:rPr b="0" i="0" lang="en" sz="2100" u="none" cap="none" strike="noStrike">
                <a:solidFill>
                  <a:schemeClr val="lt2"/>
                </a:solidFill>
                <a:latin typeface="Average"/>
                <a:ea typeface="Average"/>
                <a:cs typeface="Average"/>
                <a:sym typeface="Average"/>
              </a:rPr>
              <a:t>Create new CSV for each event</a:t>
            </a:r>
            <a:endParaRPr b="0" i="0" sz="2100" u="none" cap="none" strike="noStrike">
              <a:solidFill>
                <a:schemeClr val="lt2"/>
              </a:solidFill>
              <a:latin typeface="Average"/>
              <a:ea typeface="Average"/>
              <a:cs typeface="Average"/>
              <a:sym typeface="Average"/>
            </a:endParaRPr>
          </a:p>
        </p:txBody>
      </p:sp>
      <p:pic>
        <p:nvPicPr>
          <p:cNvPr id="111" name="Shape 11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284050" y="929763"/>
            <a:ext cx="2378950" cy="32839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None/>
            </a:pPr>
            <a:r>
              <a:rPr i="0" lang="en" sz="3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Stock Data</a:t>
            </a:r>
            <a:endParaRPr i="0" sz="30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7" name="Shape 117"/>
          <p:cNvSpPr/>
          <p:nvPr/>
        </p:nvSpPr>
        <p:spPr>
          <a:xfrm>
            <a:off x="600075" y="1940125"/>
            <a:ext cx="2178900" cy="1837800"/>
          </a:xfrm>
          <a:prstGeom prst="roundRect">
            <a:avLst>
              <a:gd fmla="val 16667" name="adj"/>
            </a:avLst>
          </a:prstGeom>
          <a:solidFill>
            <a:schemeClr val="accen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1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1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1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Stock Return CSV</a:t>
            </a:r>
            <a:endParaRPr b="1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8" name="Shape 118"/>
          <p:cNvSpPr txBox="1"/>
          <p:nvPr/>
        </p:nvSpPr>
        <p:spPr>
          <a:xfrm>
            <a:off x="3714750" y="2778925"/>
            <a:ext cx="4114800" cy="4800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49803"/>
              </a:srgbClr>
            </a:outerShdw>
            <a:reflection blurRad="0" dir="5400000" dist="38100" endA="0" fadeDir="5400012" kx="0" rotWithShape="0" algn="bl" stPos="0" sy="-100000" ky="0"/>
          </a:effectLst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9" name="Shape 119"/>
          <p:cNvSpPr/>
          <p:nvPr/>
        </p:nvSpPr>
        <p:spPr>
          <a:xfrm>
            <a:off x="803625" y="2323775"/>
            <a:ext cx="1771800" cy="328500"/>
          </a:xfrm>
          <a:prstGeom prst="roundRect">
            <a:avLst>
              <a:gd fmla="val 16667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Date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0" name="Shape 120"/>
          <p:cNvSpPr/>
          <p:nvPr/>
        </p:nvSpPr>
        <p:spPr>
          <a:xfrm>
            <a:off x="803625" y="2752438"/>
            <a:ext cx="1771800" cy="328500"/>
          </a:xfrm>
          <a:prstGeom prst="roundRect">
            <a:avLst>
              <a:gd fmla="val 16667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Ticker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1" name="Shape 121"/>
          <p:cNvSpPr/>
          <p:nvPr/>
        </p:nvSpPr>
        <p:spPr>
          <a:xfrm>
            <a:off x="785800" y="3181100"/>
            <a:ext cx="1771800" cy="328500"/>
          </a:xfrm>
          <a:prstGeom prst="roundRect">
            <a:avLst>
              <a:gd fmla="val 16667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Price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2" name="Shape 122"/>
          <p:cNvSpPr/>
          <p:nvPr/>
        </p:nvSpPr>
        <p:spPr>
          <a:xfrm>
            <a:off x="3426600" y="2504725"/>
            <a:ext cx="2178900" cy="711900"/>
          </a:xfrm>
          <a:prstGeom prst="roundRect">
            <a:avLst>
              <a:gd fmla="val 16667" name="adj"/>
            </a:avLst>
          </a:prstGeom>
          <a:solidFill>
            <a:schemeClr val="accen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Python Script:</a:t>
            </a:r>
            <a:endParaRPr b="1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stockManipulation.py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3" name="Shape 123"/>
          <p:cNvSpPr/>
          <p:nvPr/>
        </p:nvSpPr>
        <p:spPr>
          <a:xfrm>
            <a:off x="6253125" y="1432975"/>
            <a:ext cx="2178900" cy="3171900"/>
          </a:xfrm>
          <a:prstGeom prst="roundRect">
            <a:avLst>
              <a:gd fmla="val 16667" name="adj"/>
            </a:avLst>
          </a:prstGeom>
          <a:solidFill>
            <a:schemeClr val="accen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Event Stock CSVs</a:t>
            </a:r>
            <a:endParaRPr b="1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1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1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1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1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1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1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1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1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1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1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1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1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1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4" name="Shape 124"/>
          <p:cNvSpPr/>
          <p:nvPr/>
        </p:nvSpPr>
        <p:spPr>
          <a:xfrm>
            <a:off x="6456675" y="2039325"/>
            <a:ext cx="1771800" cy="328500"/>
          </a:xfrm>
          <a:prstGeom prst="roundRect">
            <a:avLst>
              <a:gd fmla="val 16667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EventID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5" name="Shape 125"/>
          <p:cNvSpPr/>
          <p:nvPr/>
        </p:nvSpPr>
        <p:spPr>
          <a:xfrm>
            <a:off x="6456675" y="2484863"/>
            <a:ext cx="1771800" cy="328500"/>
          </a:xfrm>
          <a:prstGeom prst="roundRect">
            <a:avLst>
              <a:gd fmla="val 16667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Formatted Date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6" name="Shape 126"/>
          <p:cNvSpPr/>
          <p:nvPr/>
        </p:nvSpPr>
        <p:spPr>
          <a:xfrm>
            <a:off x="6456675" y="2930425"/>
            <a:ext cx="1771800" cy="328500"/>
          </a:xfrm>
          <a:prstGeom prst="roundRect">
            <a:avLst>
              <a:gd fmla="val 16667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Ticker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7" name="Shape 127"/>
          <p:cNvSpPr/>
          <p:nvPr/>
        </p:nvSpPr>
        <p:spPr>
          <a:xfrm>
            <a:off x="6456675" y="3375975"/>
            <a:ext cx="1771800" cy="328500"/>
          </a:xfrm>
          <a:prstGeom prst="roundRect">
            <a:avLst>
              <a:gd fmla="val 16667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Company Name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8" name="Shape 128"/>
          <p:cNvSpPr/>
          <p:nvPr/>
        </p:nvSpPr>
        <p:spPr>
          <a:xfrm>
            <a:off x="6456675" y="3821525"/>
            <a:ext cx="1771800" cy="328500"/>
          </a:xfrm>
          <a:prstGeom prst="roundRect">
            <a:avLst>
              <a:gd fmla="val 16667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Price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29" name="Shape 129"/>
          <p:cNvCxnSpPr>
            <a:stCxn id="122" idx="3"/>
          </p:cNvCxnSpPr>
          <p:nvPr/>
        </p:nvCxnSpPr>
        <p:spPr>
          <a:xfrm flipH="1" rot="10800000">
            <a:off x="5605500" y="2857375"/>
            <a:ext cx="666600" cy="3300"/>
          </a:xfrm>
          <a:prstGeom prst="straightConnector1">
            <a:avLst/>
          </a:prstGeom>
          <a:noFill/>
          <a:ln cap="flat" cmpd="sng" w="28575">
            <a:solidFill>
              <a:schemeClr val="dk1"/>
            </a:solidFill>
            <a:prstDash val="solid"/>
            <a:round/>
            <a:headEnd len="sm" w="sm" type="none"/>
            <a:tailEnd len="med" w="med" type="triangle"/>
          </a:ln>
        </p:spPr>
      </p:cxnSp>
      <p:cxnSp>
        <p:nvCxnSpPr>
          <p:cNvPr id="130" name="Shape 130"/>
          <p:cNvCxnSpPr/>
          <p:nvPr/>
        </p:nvCxnSpPr>
        <p:spPr>
          <a:xfrm flipH="1" rot="10800000">
            <a:off x="2778975" y="2857375"/>
            <a:ext cx="666600" cy="3300"/>
          </a:xfrm>
          <a:prstGeom prst="straightConnector1">
            <a:avLst/>
          </a:prstGeom>
          <a:noFill/>
          <a:ln cap="flat" cmpd="sng" w="28575">
            <a:solidFill>
              <a:schemeClr val="dk1"/>
            </a:solidFill>
            <a:prstDash val="solid"/>
            <a:round/>
            <a:headEnd len="sm" w="sm" type="none"/>
            <a:tailEnd len="med" w="med" type="triangle"/>
          </a:ln>
        </p:spPr>
      </p:cxn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Shape 13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None/>
            </a:pPr>
            <a:r>
              <a:rPr i="0" lang="en" sz="3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Data Analysis	</a:t>
            </a:r>
            <a:endParaRPr i="0" sz="30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6" name="Shape 136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61950" lvl="0" marL="457200" marR="0" rtl="0" algn="l">
              <a:lnSpc>
                <a:spcPct val="115000"/>
              </a:lnSpc>
              <a:spcBef>
                <a:spcPts val="900"/>
              </a:spcBef>
              <a:spcAft>
                <a:spcPts val="0"/>
              </a:spcAft>
              <a:buClr>
                <a:schemeClr val="lt2"/>
              </a:buClr>
              <a:buSzPts val="2100"/>
              <a:buFont typeface="Average"/>
              <a:buAutoNum type="arabicPeriod"/>
            </a:pPr>
            <a:r>
              <a:rPr b="0" i="0" lang="en" sz="2100" u="none" cap="none" strike="noStrike">
                <a:latin typeface="Average"/>
                <a:ea typeface="Average"/>
                <a:cs typeface="Average"/>
                <a:sym typeface="Average"/>
              </a:rPr>
              <a:t>Use Fama French Model to analyze stock data</a:t>
            </a:r>
            <a:endParaRPr b="0" i="0" sz="2100" u="none" cap="none" strike="noStrike">
              <a:latin typeface="Average"/>
              <a:ea typeface="Average"/>
              <a:cs typeface="Average"/>
              <a:sym typeface="Average"/>
            </a:endParaRPr>
          </a:p>
          <a:p>
            <a:pPr indent="-361950" lvl="1" marL="914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100"/>
              <a:buFont typeface="Average"/>
              <a:buChar char="○"/>
            </a:pPr>
            <a:r>
              <a:rPr b="0" i="0" lang="en" sz="2100" u="none" cap="none" strike="noStrike">
                <a:latin typeface="Average"/>
                <a:ea typeface="Average"/>
                <a:cs typeface="Average"/>
                <a:sym typeface="Average"/>
              </a:rPr>
              <a:t>Expected stock price vs actual stock price</a:t>
            </a:r>
            <a:endParaRPr b="0" i="0" sz="2100" u="none" cap="none" strike="noStrike">
              <a:latin typeface="Average"/>
              <a:ea typeface="Average"/>
              <a:cs typeface="Average"/>
              <a:sym typeface="Average"/>
            </a:endParaRPr>
          </a:p>
          <a:p>
            <a:pPr indent="-361950" lvl="1" marL="914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100"/>
              <a:buFont typeface="Average"/>
              <a:buChar char="○"/>
            </a:pPr>
            <a:r>
              <a:rPr b="0" i="0" lang="en" sz="2100" u="none" cap="none" strike="noStrike">
                <a:latin typeface="Average"/>
                <a:ea typeface="Average"/>
                <a:cs typeface="Average"/>
                <a:sym typeface="Average"/>
              </a:rPr>
              <a:t>3 days before and after</a:t>
            </a:r>
            <a:endParaRPr b="0" i="0" sz="2100" u="none" cap="none" strike="noStrike">
              <a:latin typeface="Average"/>
              <a:ea typeface="Average"/>
              <a:cs typeface="Average"/>
              <a:sym typeface="Average"/>
            </a:endParaRPr>
          </a:p>
          <a:p>
            <a:pPr indent="-36195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100"/>
              <a:buFont typeface="Average"/>
              <a:buAutoNum type="arabicPeriod"/>
            </a:pPr>
            <a:r>
              <a:rPr b="0" i="0" lang="en" sz="2100" u="none" cap="none" strike="noStrike">
                <a:latin typeface="Average"/>
                <a:ea typeface="Average"/>
                <a:cs typeface="Average"/>
                <a:sym typeface="Average"/>
              </a:rPr>
              <a:t>Compute sentiment analysis</a:t>
            </a:r>
            <a:endParaRPr b="0" i="0" sz="2100" u="none" cap="none" strike="noStrike">
              <a:latin typeface="Average"/>
              <a:ea typeface="Average"/>
              <a:cs typeface="Average"/>
              <a:sym typeface="Average"/>
            </a:endParaRPr>
          </a:p>
          <a:p>
            <a:pPr indent="-361950" lvl="1" marL="914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100"/>
              <a:buFont typeface="Average"/>
              <a:buChar char="○"/>
            </a:pPr>
            <a:r>
              <a:rPr b="0" i="0" lang="en" sz="2100" u="none" cap="none" strike="noStrike">
                <a:latin typeface="Average"/>
                <a:ea typeface="Average"/>
                <a:cs typeface="Average"/>
                <a:sym typeface="Average"/>
              </a:rPr>
              <a:t>Specifically the user tweets</a:t>
            </a:r>
            <a:endParaRPr b="0" i="0" sz="2100" u="none" cap="none" strike="noStrike">
              <a:latin typeface="Average"/>
              <a:ea typeface="Average"/>
              <a:cs typeface="Average"/>
              <a:sym typeface="Average"/>
            </a:endParaRPr>
          </a:p>
          <a:p>
            <a:pPr indent="-36195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100"/>
              <a:buFont typeface="Average"/>
              <a:buAutoNum type="arabicPeriod"/>
            </a:pPr>
            <a:r>
              <a:rPr b="0" i="0" lang="en" sz="2100" u="none" cap="none" strike="noStrike">
                <a:latin typeface="Average"/>
                <a:ea typeface="Average"/>
                <a:cs typeface="Average"/>
                <a:sym typeface="Average"/>
              </a:rPr>
              <a:t>Analyze abnormally good and abnormally bad stock performance</a:t>
            </a:r>
            <a:endParaRPr b="0" i="0" sz="2100" u="none" cap="none" strike="noStrike">
              <a:latin typeface="Average"/>
              <a:ea typeface="Average"/>
              <a:cs typeface="Average"/>
              <a:sym typeface="Average"/>
            </a:endParaRPr>
          </a:p>
          <a:p>
            <a:pPr indent="-361950" lvl="1" marL="914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100"/>
              <a:buFont typeface="Average"/>
              <a:buChar char="○"/>
            </a:pPr>
            <a:r>
              <a:rPr b="0" i="0" lang="en" sz="2100" u="none" cap="none" strike="noStrike">
                <a:latin typeface="Average"/>
                <a:ea typeface="Average"/>
                <a:cs typeface="Average"/>
                <a:sym typeface="Average"/>
              </a:rPr>
              <a:t>2.5 standard deviations above and below</a:t>
            </a:r>
            <a:endParaRPr b="0" i="0" sz="2100" u="none" cap="none" strike="noStrike">
              <a:latin typeface="Average"/>
              <a:ea typeface="Average"/>
              <a:cs typeface="Average"/>
              <a:sym typeface="Average"/>
            </a:endParaRPr>
          </a:p>
          <a:p>
            <a:pPr indent="-361950" lvl="2" marL="1371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100"/>
              <a:buFont typeface="Average"/>
              <a:buAutoNum type="romanLcPeriod"/>
            </a:pPr>
            <a:r>
              <a:rPr b="0" i="0" lang="en" sz="2100" u="none" cap="none" strike="noStrike">
                <a:latin typeface="Average"/>
                <a:ea typeface="Average"/>
                <a:cs typeface="Average"/>
                <a:sym typeface="Average"/>
              </a:rPr>
              <a:t>Many didn’t have tweet data</a:t>
            </a:r>
            <a:endParaRPr b="0" i="0" sz="2100" u="none" cap="none" strike="noStrike">
              <a:latin typeface="Average"/>
              <a:ea typeface="Average"/>
              <a:cs typeface="Average"/>
              <a:sym typeface="Average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90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Average"/>
              <a:buNone/>
            </a:pPr>
            <a:r>
              <a:t/>
            </a:r>
            <a:endParaRPr b="0" i="0" sz="2100" u="none" cap="none" strike="noStrike">
              <a:latin typeface="Average"/>
              <a:ea typeface="Average"/>
              <a:cs typeface="Average"/>
              <a:sym typeface="Average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900"/>
              </a:spcBef>
              <a:spcAft>
                <a:spcPts val="900"/>
              </a:spcAft>
              <a:buClr>
                <a:schemeClr val="accent3"/>
              </a:buClr>
              <a:buSzPts val="1800"/>
              <a:buFont typeface="Average"/>
              <a:buNone/>
            </a:pPr>
            <a:r>
              <a:rPr b="0" i="0" lang="en" sz="2100" u="none" cap="none" strike="noStrike">
                <a:latin typeface="Average"/>
                <a:ea typeface="Average"/>
                <a:cs typeface="Average"/>
                <a:sym typeface="Average"/>
              </a:rPr>
              <a:t> </a:t>
            </a:r>
            <a:endParaRPr b="0" i="0" sz="1800" u="none" cap="none" strike="noStrike">
              <a:latin typeface="Average"/>
              <a:ea typeface="Average"/>
              <a:cs typeface="Average"/>
              <a:sym typeface="Averag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Dark">
  <a:themeElements>
    <a:clrScheme name="Simple Dark">
      <a:dk1>
        <a:srgbClr val="FFFFFF"/>
      </a:dk1>
      <a:lt1>
        <a:srgbClr val="212121"/>
      </a:lt1>
      <a:dk2>
        <a:srgbClr val="303030"/>
      </a:dk2>
      <a:lt2>
        <a:srgbClr val="ADADAD"/>
      </a:lt2>
      <a:accent1>
        <a:srgbClr val="009688"/>
      </a:accent1>
      <a:accent2>
        <a:srgbClr val="EEEEEE"/>
      </a:accent2>
      <a:accent3>
        <a:srgbClr val="78909C"/>
      </a:accent3>
      <a:accent4>
        <a:srgbClr val="FFAB40"/>
      </a:accent4>
      <a:accent5>
        <a:srgbClr val="4DD0E1"/>
      </a:accent5>
      <a:accent6>
        <a:srgbClr val="EEFF41"/>
      </a:accent6>
      <a:hlink>
        <a:srgbClr val="4DD0E1"/>
      </a:hlink>
      <a:folHlink>
        <a:srgbClr val="4DD0E1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