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Lst>
  <p:notesMasterIdLst>
    <p:notesMasterId r:id="rId23"/>
  </p:notesMasterIdLst>
  <p:sldIdLst>
    <p:sldId id="256" r:id="rId2"/>
    <p:sldId id="257" r:id="rId3"/>
    <p:sldId id="277" r:id="rId4"/>
    <p:sldId id="272" r:id="rId5"/>
    <p:sldId id="278" r:id="rId6"/>
    <p:sldId id="275" r:id="rId7"/>
    <p:sldId id="276" r:id="rId8"/>
    <p:sldId id="273" r:id="rId9"/>
    <p:sldId id="274" r:id="rId10"/>
    <p:sldId id="279" r:id="rId11"/>
    <p:sldId id="258" r:id="rId12"/>
    <p:sldId id="260" r:id="rId13"/>
    <p:sldId id="261" r:id="rId14"/>
    <p:sldId id="265" r:id="rId15"/>
    <p:sldId id="264" r:id="rId16"/>
    <p:sldId id="269" r:id="rId17"/>
    <p:sldId id="266" r:id="rId18"/>
    <p:sldId id="267" r:id="rId19"/>
    <p:sldId id="280" r:id="rId20"/>
    <p:sldId id="270" r:id="rId21"/>
    <p:sldId id="271"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B19C3718-DDEA-8740-8E8C-681584DB524A}">
          <p14:sldIdLst>
            <p14:sldId id="256"/>
            <p14:sldId id="257"/>
            <p14:sldId id="277"/>
            <p14:sldId id="272"/>
            <p14:sldId id="278"/>
            <p14:sldId id="275"/>
            <p14:sldId id="276"/>
            <p14:sldId id="273"/>
            <p14:sldId id="274"/>
            <p14:sldId id="279"/>
            <p14:sldId id="258"/>
            <p14:sldId id="260"/>
            <p14:sldId id="261"/>
            <p14:sldId id="265"/>
            <p14:sldId id="264"/>
            <p14:sldId id="269"/>
            <p14:sldId id="266"/>
            <p14:sldId id="267"/>
            <p14:sldId id="280"/>
            <p14:sldId id="270"/>
            <p14:sldId id="27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2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136246A-ABA6-4879-A032-9F32E47CF929}">
  <a:tblStyle styleId="{E136246A-ABA6-4879-A032-9F32E47CF929}"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20"/>
    <p:restoredTop sz="77718"/>
  </p:normalViewPr>
  <p:slideViewPr>
    <p:cSldViewPr snapToGrid="0" snapToObjects="1">
      <p:cViewPr varScale="1">
        <p:scale>
          <a:sx n="97" d="100"/>
          <a:sy n="97" d="100"/>
        </p:scale>
        <p:origin x="1208" y="19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6086243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altLang="zh-CN" dirty="0" smtClean="0"/>
              <a:t>Good </a:t>
            </a:r>
            <a:r>
              <a:rPr lang="en-US" altLang="zh-CN" baseline="0" dirty="0" smtClean="0"/>
              <a:t>afternoon</a:t>
            </a:r>
            <a:r>
              <a:rPr lang="en-US" altLang="zh-CN" baseline="0" smtClean="0"/>
              <a:t>, everyone</a:t>
            </a:r>
            <a:r>
              <a:rPr lang="en-US" altLang="zh-CN" smtClean="0"/>
              <a:t>. </a:t>
            </a:r>
            <a:r>
              <a:rPr lang="en-US" altLang="zh-CN" dirty="0" smtClean="0"/>
              <a:t>We’re</a:t>
            </a:r>
            <a:r>
              <a:rPr lang="zh-CN" altLang="en-US" dirty="0" smtClean="0"/>
              <a:t> </a:t>
            </a:r>
            <a:r>
              <a:rPr lang="en-US" altLang="zh-CN" dirty="0" smtClean="0"/>
              <a:t>collection</a:t>
            </a:r>
            <a:r>
              <a:rPr lang="zh-CN" altLang="en-US" dirty="0" smtClean="0"/>
              <a:t> </a:t>
            </a:r>
            <a:r>
              <a:rPr lang="en-US" altLang="zh-CN" dirty="0" smtClean="0"/>
              <a:t>management team. It’s kind of funny that along</a:t>
            </a:r>
            <a:r>
              <a:rPr lang="en-US" altLang="zh-CN" baseline="0" dirty="0" smtClean="0"/>
              <a:t> the whole semester, we are always the first to present results, but now we are the last one to conclude. Anyway in the next 15 minutes or so, we will present our results regarding collection management.</a:t>
            </a:r>
            <a:endParaRPr dirty="0"/>
          </a:p>
        </p:txBody>
      </p:sp>
    </p:spTree>
    <p:extLst>
      <p:ext uri="{BB962C8B-B14F-4D97-AF65-F5344CB8AC3E}">
        <p14:creationId xmlns:p14="http://schemas.microsoft.com/office/powerpoint/2010/main" val="1122607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visualize</a:t>
            </a:r>
            <a:r>
              <a:rPr lang="en-US" baseline="0" dirty="0" smtClean="0"/>
              <a:t> this webpage in any browser to get a more direct intuition.  The only useful features here for our further processing like classification or LDA are the title and the body of texts in red boxes. Therefore, our main purpose is to extract these features.</a:t>
            </a:r>
            <a:endParaRPr lang="en-US" dirty="0"/>
          </a:p>
        </p:txBody>
      </p:sp>
    </p:spTree>
    <p:extLst>
      <p:ext uri="{BB962C8B-B14F-4D97-AF65-F5344CB8AC3E}">
        <p14:creationId xmlns:p14="http://schemas.microsoft.com/office/powerpoint/2010/main" val="508180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Now comes the rules</a:t>
            </a:r>
            <a:r>
              <a:rPr lang="en-US" baseline="0" dirty="0" smtClean="0"/>
              <a:t> for webpage cleaning. One requirement for us is to remove Non-ASCII characters. Also only the English texts should be kept. Since most NLP </a:t>
            </a:r>
            <a:r>
              <a:rPr lang="en-US" baseline="0" dirty="0" err="1" smtClean="0"/>
              <a:t>processings</a:t>
            </a:r>
            <a:r>
              <a:rPr lang="en-US" baseline="0" dirty="0" smtClean="0"/>
              <a:t> are based on English corpus. Based on this, we can extract the URLs, and then replace the profane words with some special strings. </a:t>
            </a:r>
            <a:endParaRPr dirty="0"/>
          </a:p>
        </p:txBody>
      </p:sp>
    </p:spTree>
    <p:extLst>
      <p:ext uri="{BB962C8B-B14F-4D97-AF65-F5344CB8AC3E}">
        <p14:creationId xmlns:p14="http://schemas.microsoft.com/office/powerpoint/2010/main" val="1323436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these rules being clarified, we introduced several libraries and packages in python for our purpose here. </a:t>
            </a:r>
            <a:r>
              <a:rPr lang="en-US" dirty="0" smtClean="0"/>
              <a:t>The first is </a:t>
            </a:r>
            <a:r>
              <a:rPr lang="en-US" dirty="0" err="1" smtClean="0"/>
              <a:t>beautiful</a:t>
            </a:r>
            <a:r>
              <a:rPr lang="en-US" baseline="0" dirty="0" err="1" smtClean="0"/>
              <a:t>soup</a:t>
            </a:r>
            <a:r>
              <a:rPr lang="en-US" baseline="0" dirty="0" smtClean="0"/>
              <a:t>, which is very powerful for parsing and extracting HTML tags. After this, we can apply the readability package to identify readable titles and contents in the webpage. Thereafter, </a:t>
            </a:r>
            <a:r>
              <a:rPr lang="en-US" baseline="0" dirty="0" err="1" smtClean="0"/>
              <a:t>langdetect</a:t>
            </a:r>
            <a:r>
              <a:rPr lang="en-US" baseline="0" dirty="0" smtClean="0"/>
              <a:t> is imposed to detect the main language code of the text. Finally regular expressions to extract URLs, remove profane words.</a:t>
            </a:r>
            <a:endParaRPr dirty="0"/>
          </a:p>
        </p:txBody>
      </p:sp>
    </p:spTree>
    <p:extLst>
      <p:ext uri="{BB962C8B-B14F-4D97-AF65-F5344CB8AC3E}">
        <p14:creationId xmlns:p14="http://schemas.microsoft.com/office/powerpoint/2010/main" val="404922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Here is the whole pipeline</a:t>
            </a:r>
            <a:r>
              <a:rPr lang="en-US" baseline="0" dirty="0" smtClean="0"/>
              <a:t> for the webpage cleaning.  First we use regular expression to identify the three key fields. Then BeautifulSoup and </a:t>
            </a:r>
            <a:r>
              <a:rPr lang="en-US" baseline="0" dirty="0" err="1" smtClean="0"/>
              <a:t>Readabilitiy</a:t>
            </a:r>
            <a:r>
              <a:rPr lang="en-US" baseline="0" dirty="0" smtClean="0"/>
              <a:t> together helps to filter out unnecessary tags and only keep the readable title and contents. After this we detect the language and use regular expression again to extract urls and remove profane words.</a:t>
            </a:r>
            <a:endParaRPr lang="en-US" dirty="0"/>
          </a:p>
        </p:txBody>
      </p:sp>
    </p:spTree>
    <p:extLst>
      <p:ext uri="{BB962C8B-B14F-4D97-AF65-F5344CB8AC3E}">
        <p14:creationId xmlns:p14="http://schemas.microsoft.com/office/powerpoint/2010/main" val="287305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we will upload the whole stuff into </a:t>
            </a:r>
            <a:r>
              <a:rPr lang="en-US" dirty="0" err="1" smtClean="0"/>
              <a:t>HBase</a:t>
            </a:r>
            <a:r>
              <a:rPr lang="en-US" dirty="0" smtClean="0"/>
              <a:t> using Pig script.</a:t>
            </a:r>
            <a:r>
              <a:rPr lang="en-US" baseline="0" dirty="0" smtClean="0"/>
              <a:t> Here is the detailed schema for clean_web. We provide both the original HTML code and useful information with it.</a:t>
            </a:r>
            <a:endParaRPr lang="en-US" dirty="0"/>
          </a:p>
        </p:txBody>
      </p:sp>
    </p:spTree>
    <p:extLst>
      <p:ext uri="{BB962C8B-B14F-4D97-AF65-F5344CB8AC3E}">
        <p14:creationId xmlns:p14="http://schemas.microsoft.com/office/powerpoint/2010/main" val="1066027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sampled cleaned webpage, which shows</a:t>
            </a:r>
            <a:r>
              <a:rPr lang="en-US" baseline="0" dirty="0" smtClean="0"/>
              <a:t> the readable title and content in the webpage.</a:t>
            </a:r>
            <a:endParaRPr lang="en-US" dirty="0"/>
          </a:p>
        </p:txBody>
      </p:sp>
    </p:spTree>
    <p:extLst>
      <p:ext uri="{BB962C8B-B14F-4D97-AF65-F5344CB8AC3E}">
        <p14:creationId xmlns:p14="http://schemas.microsoft.com/office/powerpoint/2010/main" val="1152856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for</a:t>
            </a:r>
            <a:r>
              <a:rPr lang="en-US" baseline="0" dirty="0" smtClean="0"/>
              <a:t> the future work, right now we only do processing on small collections, we will focus on big collection cleaning. What's more, it’s also quite necessary for us to deal with documents in languages other than English. Finally, I will also work with Mohamed to figure out automating webpage crawling and cleanup. As as soon as incremental update is done, we have new tweets, then we can extract </a:t>
            </a:r>
            <a:r>
              <a:rPr lang="en-US" baseline="0" dirty="0" err="1" smtClean="0"/>
              <a:t>urls</a:t>
            </a:r>
            <a:r>
              <a:rPr lang="en-US" baseline="0" dirty="0" smtClean="0"/>
              <a:t> in it, and crawl the correspond webpages.</a:t>
            </a:r>
            <a:endParaRPr lang="en-US" dirty="0"/>
          </a:p>
        </p:txBody>
      </p:sp>
    </p:spTree>
    <p:extLst>
      <p:ext uri="{BB962C8B-B14F-4D97-AF65-F5344CB8AC3E}">
        <p14:creationId xmlns:p14="http://schemas.microsoft.com/office/powerpoint/2010/main" val="1953464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Finally, we</a:t>
            </a:r>
            <a:r>
              <a:rPr lang="en-US" baseline="0" dirty="0" smtClean="0"/>
              <a:t> would greatly appreciate the help from Dr. Fox for his edits on our reports and general suggestions for the project, and two GRAs Sunshin and Mohamed, especially Sunshin. He did </a:t>
            </a:r>
            <a:r>
              <a:rPr lang="en-US" altLang="zh-CN" baseline="0" dirty="0" smtClean="0"/>
              <a:t>sacrifice</a:t>
            </a:r>
            <a:r>
              <a:rPr lang="zh-CN" altLang="en-US" baseline="0" dirty="0" smtClean="0"/>
              <a:t> </a:t>
            </a:r>
            <a:r>
              <a:rPr lang="en-US" altLang="zh-CN" baseline="0" dirty="0" smtClean="0"/>
              <a:t>lots of his</a:t>
            </a:r>
            <a:r>
              <a:rPr lang="zh-CN" altLang="en-US" baseline="0" dirty="0" smtClean="0"/>
              <a:t> </a:t>
            </a:r>
            <a:r>
              <a:rPr lang="en-US" altLang="zh-CN" baseline="0" dirty="0" smtClean="0"/>
              <a:t>research</a:t>
            </a:r>
            <a:r>
              <a:rPr lang="zh-CN" altLang="en-US" baseline="0" dirty="0" smtClean="0"/>
              <a:t> </a:t>
            </a:r>
            <a:r>
              <a:rPr lang="en-US" altLang="zh-CN" baseline="0" dirty="0" smtClean="0"/>
              <a:t>time</a:t>
            </a:r>
            <a:r>
              <a:rPr lang="zh-CN" altLang="en-US" baseline="0" dirty="0" smtClean="0"/>
              <a:t> </a:t>
            </a:r>
            <a:r>
              <a:rPr lang="en-US" altLang="zh-CN" baseline="0" dirty="0" smtClean="0"/>
              <a:t>for</a:t>
            </a:r>
            <a:r>
              <a:rPr lang="zh-CN" altLang="en-US" baseline="0" dirty="0" smtClean="0"/>
              <a:t> </a:t>
            </a:r>
            <a:r>
              <a:rPr lang="en-US" altLang="zh-CN" baseline="0" dirty="0" smtClean="0"/>
              <a:t>helping</a:t>
            </a:r>
            <a:r>
              <a:rPr lang="zh-CN" altLang="en-US" baseline="0" dirty="0" smtClean="0"/>
              <a:t> </a:t>
            </a:r>
            <a:r>
              <a:rPr lang="en-US" altLang="zh-CN" baseline="0" dirty="0" smtClean="0"/>
              <a:t>us.</a:t>
            </a:r>
            <a:r>
              <a:rPr lang="zh-CN" altLang="en-US" baseline="0" dirty="0" smtClean="0"/>
              <a:t> </a:t>
            </a:r>
            <a:r>
              <a:rPr lang="en-US" altLang="zh-CN" baseline="0" dirty="0" smtClean="0"/>
              <a:t>Last</a:t>
            </a:r>
            <a:r>
              <a:rPr lang="zh-CN" altLang="en-US" baseline="0" dirty="0" smtClean="0"/>
              <a:t> </a:t>
            </a:r>
            <a:r>
              <a:rPr lang="en-US" altLang="zh-CN" baseline="0" dirty="0" smtClean="0"/>
              <a:t>but</a:t>
            </a:r>
            <a:r>
              <a:rPr lang="zh-CN" altLang="en-US" baseline="0" dirty="0" smtClean="0"/>
              <a:t> </a:t>
            </a:r>
            <a:r>
              <a:rPr lang="en-US" altLang="zh-CN" baseline="0" dirty="0" smtClean="0"/>
              <a:t>not</a:t>
            </a:r>
            <a:r>
              <a:rPr lang="zh-CN" altLang="en-US" baseline="0" dirty="0" smtClean="0"/>
              <a:t> </a:t>
            </a:r>
            <a:r>
              <a:rPr lang="en-US" altLang="zh-CN" baseline="0" dirty="0" smtClean="0"/>
              <a:t>least</a:t>
            </a:r>
            <a:r>
              <a:rPr lang="zh-CN" altLang="en-US" baseline="0" dirty="0" smtClean="0"/>
              <a:t>，</a:t>
            </a:r>
            <a:r>
              <a:rPr lang="en-US" altLang="zh-CN" baseline="0" dirty="0" smtClean="0"/>
              <a:t>we</a:t>
            </a:r>
            <a:r>
              <a:rPr lang="zh-CN" altLang="en-US" baseline="0" dirty="0" smtClean="0"/>
              <a:t> </a:t>
            </a:r>
            <a:r>
              <a:rPr lang="en-US" altLang="zh-CN" baseline="0" dirty="0" smtClean="0"/>
              <a:t>would also thank all the other teams in the class for your collaborations and feedbacks.</a:t>
            </a:r>
            <a:endParaRPr lang="en-US" dirty="0"/>
          </a:p>
        </p:txBody>
      </p:sp>
    </p:spTree>
    <p:extLst>
      <p:ext uri="{BB962C8B-B14F-4D97-AF65-F5344CB8AC3E}">
        <p14:creationId xmlns:p14="http://schemas.microsoft.com/office/powerpoint/2010/main" val="203360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a:t>
            </a:r>
            <a:r>
              <a:rPr lang="en-US" baseline="0" dirty="0" smtClean="0"/>
              <a:t> you guys. Any questions?</a:t>
            </a:r>
            <a:endParaRPr lang="en-US" dirty="0"/>
          </a:p>
        </p:txBody>
      </p:sp>
    </p:spTree>
    <p:extLst>
      <p:ext uri="{BB962C8B-B14F-4D97-AF65-F5344CB8AC3E}">
        <p14:creationId xmlns:p14="http://schemas.microsoft.com/office/powerpoint/2010/main" val="392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Here</a:t>
            </a:r>
            <a:r>
              <a:rPr lang="en-US" baseline="0" dirty="0" smtClean="0"/>
              <a:t> is the outline of our final presentation. First we will go over the top level functions of our team, and our connections to the other teams. Then we will look at the three main parts – Incremental update, cleaning tweets and webpages.</a:t>
            </a:r>
            <a:endParaRPr dirty="0"/>
          </a:p>
        </p:txBody>
      </p:sp>
    </p:spTree>
    <p:extLst>
      <p:ext uri="{BB962C8B-B14F-4D97-AF65-F5344CB8AC3E}">
        <p14:creationId xmlns:p14="http://schemas.microsoft.com/office/powerpoint/2010/main" val="2020951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Now let’s first look</a:t>
            </a:r>
            <a:r>
              <a:rPr lang="en-US" baseline="0" dirty="0" smtClean="0"/>
              <a:t> at the main goal of our team. For incremental update, we are supposed to import only new tweet records from </a:t>
            </a:r>
            <a:r>
              <a:rPr lang="en-US" baseline="0" dirty="0" err="1" smtClean="0"/>
              <a:t>mySQL</a:t>
            </a:r>
            <a:r>
              <a:rPr lang="en-US" baseline="0" dirty="0" smtClean="0"/>
              <a:t> to HDFS and finally into HBase. While for the cleaning part, our responsibility is to extract useful metadata or features , and then store them into </a:t>
            </a:r>
            <a:r>
              <a:rPr lang="en-US" baseline="0" dirty="0" err="1" smtClean="0"/>
              <a:t>HBase</a:t>
            </a:r>
            <a:r>
              <a:rPr lang="en-US" baseline="0" dirty="0" smtClean="0"/>
              <a:t>.</a:t>
            </a:r>
            <a:endParaRPr dirty="0"/>
          </a:p>
        </p:txBody>
      </p:sp>
    </p:spTree>
    <p:extLst>
      <p:ext uri="{BB962C8B-B14F-4D97-AF65-F5344CB8AC3E}">
        <p14:creationId xmlns:p14="http://schemas.microsoft.com/office/powerpoint/2010/main" val="838197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the graph, </a:t>
            </a:r>
            <a:r>
              <a:rPr lang="en-US" altLang="zh-CN" baseline="0" dirty="0" smtClean="0"/>
              <a:t>the</a:t>
            </a:r>
            <a:r>
              <a:rPr lang="zh-CN" altLang="en-US" baseline="0" dirty="0" smtClean="0"/>
              <a:t> </a:t>
            </a:r>
            <a:r>
              <a:rPr lang="en-US" altLang="zh-CN" baseline="0" dirty="0" smtClean="0"/>
              <a:t>three</a:t>
            </a:r>
            <a:r>
              <a:rPr lang="zh-CN" altLang="en-US" baseline="0" dirty="0" smtClean="0"/>
              <a:t> </a:t>
            </a:r>
            <a:r>
              <a:rPr lang="en-US" altLang="zh-CN" baseline="0" dirty="0" smtClean="0"/>
              <a:t>ovals</a:t>
            </a:r>
            <a:r>
              <a:rPr lang="zh-CN" altLang="en-US" baseline="0" dirty="0" smtClean="0"/>
              <a:t> </a:t>
            </a:r>
            <a:r>
              <a:rPr lang="en-US" altLang="zh-CN" baseline="0" dirty="0" smtClean="0"/>
              <a:t>indicate</a:t>
            </a:r>
            <a:r>
              <a:rPr lang="zh-CN" altLang="en-US" baseline="0" dirty="0" smtClean="0"/>
              <a:t> </a:t>
            </a:r>
            <a:r>
              <a:rPr lang="en-US" altLang="zh-CN" baseline="0" dirty="0" smtClean="0"/>
              <a:t>where</a:t>
            </a:r>
            <a:r>
              <a:rPr lang="zh-CN" altLang="en-US" baseline="0" dirty="0" smtClean="0"/>
              <a:t> </a:t>
            </a:r>
            <a:r>
              <a:rPr lang="en-US" altLang="zh-CN" baseline="0" dirty="0" smtClean="0"/>
              <a:t>we</a:t>
            </a:r>
            <a:r>
              <a:rPr lang="zh-CN" altLang="en-US" baseline="0" dirty="0" smtClean="0"/>
              <a:t> </a:t>
            </a:r>
            <a:r>
              <a:rPr lang="en-US" altLang="zh-CN" baseline="0" dirty="0" smtClean="0"/>
              <a:t>are,</a:t>
            </a:r>
            <a:r>
              <a:rPr lang="zh-CN" altLang="en-US" baseline="0" dirty="0" smtClean="0"/>
              <a:t> </a:t>
            </a:r>
            <a:r>
              <a:rPr lang="en-US" altLang="zh-CN" baseline="0" dirty="0" smtClean="0"/>
              <a:t>and</a:t>
            </a:r>
            <a:r>
              <a:rPr lang="zh-CN" altLang="en-US" baseline="0" dirty="0" smtClean="0"/>
              <a:t> </a:t>
            </a:r>
            <a:r>
              <a:rPr lang="en-US" altLang="zh-CN" baseline="0" dirty="0" smtClean="0"/>
              <a:t>you</a:t>
            </a:r>
            <a:r>
              <a:rPr lang="zh-CN" altLang="en-US" baseline="0" dirty="0" smtClean="0"/>
              <a:t> </a:t>
            </a:r>
            <a:r>
              <a:rPr lang="en-US" altLang="zh-CN" baseline="0" dirty="0" smtClean="0"/>
              <a:t>can</a:t>
            </a:r>
            <a:r>
              <a:rPr lang="zh-CN" altLang="en-US" baseline="0" dirty="0" smtClean="0"/>
              <a:t> </a:t>
            </a:r>
            <a:r>
              <a:rPr lang="en-US" altLang="zh-CN" baseline="0" dirty="0" smtClean="0"/>
              <a:t>also find out our collaborations/relationships with other teams in this figure. Actually all the other teams’ work will sit on the shoulder of ours.</a:t>
            </a:r>
            <a:endParaRPr lang="en-US" dirty="0"/>
          </a:p>
        </p:txBody>
      </p:sp>
    </p:spTree>
    <p:extLst>
      <p:ext uri="{BB962C8B-B14F-4D97-AF65-F5344CB8AC3E}">
        <p14:creationId xmlns:p14="http://schemas.microsoft.com/office/powerpoint/2010/main" val="1986963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Now Dong</a:t>
            </a:r>
            <a:r>
              <a:rPr lang="en-US" baseline="0" dirty="0" smtClean="0"/>
              <a:t> will introduce the incremental update and tweet cleaning part, after that I will go over the whole process of webpage cleaning.</a:t>
            </a:r>
            <a:endParaRPr dirty="0"/>
          </a:p>
        </p:txBody>
      </p:sp>
    </p:spTree>
    <p:extLst>
      <p:ext uri="{BB962C8B-B14F-4D97-AF65-F5344CB8AC3E}">
        <p14:creationId xmlns:p14="http://schemas.microsoft.com/office/powerpoint/2010/main" val="1522986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85749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59073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Thanks</a:t>
            </a:r>
            <a:r>
              <a:rPr lang="en-US" baseline="0" dirty="0" smtClean="0"/>
              <a:t> for Dong's detailed explanation of tweet cleaning.</a:t>
            </a:r>
            <a:endParaRPr dirty="0"/>
          </a:p>
        </p:txBody>
      </p:sp>
    </p:spTree>
    <p:extLst>
      <p:ext uri="{BB962C8B-B14F-4D97-AF65-F5344CB8AC3E}">
        <p14:creationId xmlns:p14="http://schemas.microsoft.com/office/powerpoint/2010/main" val="1529306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Before we step into technical details of webpage cleaning,  </a:t>
            </a:r>
            <a:r>
              <a:rPr lang="en-US" dirty="0" smtClean="0"/>
              <a:t>let’s look</a:t>
            </a:r>
            <a:r>
              <a:rPr lang="en-US" baseline="0" dirty="0" smtClean="0"/>
              <a:t> at the raw data we got from two GRAs. All the webpage records we got are Tab Separated Value files with fixed formats like in this picture. The first field is collection number dash tweet ID, then comes the urls for this webpage. After this </a:t>
            </a:r>
            <a:r>
              <a:rPr lang="en-US" altLang="zh-CN" baseline="0" dirty="0" smtClean="0"/>
              <a:t>we</a:t>
            </a:r>
            <a:r>
              <a:rPr lang="zh-CN" altLang="en-US" baseline="0" dirty="0" smtClean="0"/>
              <a:t> </a:t>
            </a:r>
            <a:r>
              <a:rPr lang="en-US" altLang="zh-CN" baseline="0" dirty="0" smtClean="0"/>
              <a:t>will</a:t>
            </a:r>
            <a:r>
              <a:rPr lang="zh-CN" altLang="en-US" baseline="0" dirty="0" smtClean="0"/>
              <a:t> </a:t>
            </a:r>
            <a:r>
              <a:rPr lang="en-US" altLang="zh-CN" baseline="0" dirty="0" smtClean="0"/>
              <a:t>come across colon URL colon which separates URL and the corresponding webpage’s HTML code.</a:t>
            </a:r>
            <a:endParaRPr lang="en-US" dirty="0"/>
          </a:p>
        </p:txBody>
      </p:sp>
    </p:spTree>
    <p:extLst>
      <p:ext uri="{BB962C8B-B14F-4D97-AF65-F5344CB8AC3E}">
        <p14:creationId xmlns:p14="http://schemas.microsoft.com/office/powerpoint/2010/main" val="31331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8"/>
        <p:cNvGrpSpPr/>
        <p:nvPr/>
      </p:nvGrpSpPr>
      <p:grpSpPr>
        <a:xfrm>
          <a:off x="0" y="0"/>
          <a:ext cx="0" cy="0"/>
          <a:chOff x="0" y="0"/>
          <a:chExt cx="0" cy="0"/>
        </a:xfrm>
      </p:grpSpPr>
      <p:sp>
        <p:nvSpPr>
          <p:cNvPr id="19" name="Shape 19"/>
          <p:cNvSpPr txBox="1">
            <a:spLocks noGrp="1"/>
          </p:cNvSpPr>
          <p:nvPr>
            <p:ph type="title"/>
          </p:nvPr>
        </p:nvSpPr>
        <p:spPr>
          <a:xfrm rot="5400000">
            <a:off x="5257799" y="1619250"/>
            <a:ext cx="4686300" cy="2019299"/>
          </a:xfrm>
          <a:prstGeom prst="rect">
            <a:avLst/>
          </a:prstGeom>
          <a:noFill/>
          <a:ln>
            <a:noFill/>
          </a:ln>
        </p:spPr>
        <p:txBody>
          <a:bodyPr lIns="91425" tIns="91425" rIns="91425" bIns="91425" anchor="b" anchorCtr="0"/>
          <a:lstStyle>
            <a:lvl1pPr marL="0" marR="0" lvl="0" indent="0" algn="l" rtl="0">
              <a:spcBef>
                <a:spcPts val="0"/>
              </a:spcBef>
              <a:spcAft>
                <a:spcPts val="0"/>
              </a:spcAft>
              <a:buNone/>
              <a:defRPr sz="40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20" name="Shape 20"/>
          <p:cNvSpPr txBox="1">
            <a:spLocks noGrp="1"/>
          </p:cNvSpPr>
          <p:nvPr>
            <p:ph type="body" idx="1"/>
          </p:nvPr>
        </p:nvSpPr>
        <p:spPr>
          <a:xfrm rot="5400000">
            <a:off x="1142999" y="-323849"/>
            <a:ext cx="4686300" cy="5905500"/>
          </a:xfrm>
          <a:prstGeom prst="rect">
            <a:avLst/>
          </a:prstGeom>
          <a:noFill/>
          <a:ln>
            <a:noFill/>
          </a:ln>
        </p:spPr>
        <p:txBody>
          <a:bodyPr lIns="91425" tIns="91425" rIns="91425" bIns="91425" anchor="t" anchorCtr="0"/>
          <a:lstStyle>
            <a:lvl1pPr marL="342900" marR="0" lvl="0" indent="-243840" algn="l" rtl="0">
              <a:spcBef>
                <a:spcPts val="520"/>
              </a:spcBef>
              <a:spcAft>
                <a:spcPts val="0"/>
              </a:spcAft>
              <a:buClr>
                <a:srgbClr val="A50021"/>
              </a:buClr>
              <a:buSzPct val="60000"/>
              <a:buFont typeface="Noto Sans Symbols"/>
              <a:buChar char="■"/>
              <a:defRPr sz="2600" b="0" i="0" u="none" strike="noStrike" cap="none">
                <a:solidFill>
                  <a:schemeClr val="dk1"/>
                </a:solidFill>
                <a:latin typeface="Arial"/>
                <a:ea typeface="Arial"/>
                <a:cs typeface="Arial"/>
                <a:sym typeface="Arial"/>
              </a:defRPr>
            </a:lvl1pPr>
            <a:lvl2pPr marL="742950" marR="0" lvl="1" indent="-201930" algn="l" rtl="0">
              <a:spcBef>
                <a:spcPts val="480"/>
              </a:spcBef>
              <a:spcAft>
                <a:spcPts val="0"/>
              </a:spcAft>
              <a:buClr>
                <a:schemeClr val="dk1"/>
              </a:buClr>
              <a:buSzPct val="55000"/>
              <a:buFont typeface="Noto Sans Symbols"/>
              <a:buChar char="■"/>
              <a:defRPr sz="2400" b="0" i="0" u="none" strike="noStrike" cap="none">
                <a:solidFill>
                  <a:schemeClr val="dk1"/>
                </a:solidFill>
                <a:latin typeface="Arial"/>
                <a:ea typeface="Arial"/>
                <a:cs typeface="Arial"/>
                <a:sym typeface="Arial"/>
              </a:defRPr>
            </a:lvl2pPr>
            <a:lvl3pPr marL="1143000" marR="0" lvl="2"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3pPr>
            <a:lvl4pPr marL="1600200" marR="0" lvl="3" indent="-165735" algn="l" rtl="0">
              <a:spcBef>
                <a:spcPts val="360"/>
              </a:spcBef>
              <a:spcAft>
                <a:spcPts val="0"/>
              </a:spcAft>
              <a:buClr>
                <a:schemeClr val="dk1"/>
              </a:buClr>
              <a:buSzPct val="54999"/>
              <a:buFont typeface="Noto Sans Symbols"/>
              <a:buChar char="■"/>
              <a:defRPr sz="1800" b="0" i="0" u="none" strike="noStrike" cap="none">
                <a:solidFill>
                  <a:schemeClr val="dk1"/>
                </a:solidFill>
                <a:latin typeface="Arial"/>
                <a:ea typeface="Arial"/>
                <a:cs typeface="Arial"/>
                <a:sym typeface="Arial"/>
              </a:defRPr>
            </a:lvl4pPr>
            <a:lvl5pPr marL="2057400" marR="0" lvl="4"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5pPr>
            <a:lvl6pPr marL="2514600" marR="0" lvl="5"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6pPr>
            <a:lvl7pPr marL="2971800" marR="0" lvl="6"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7pPr>
            <a:lvl8pPr marL="3429000" marR="0" lvl="7"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8pPr>
            <a:lvl9pPr marL="3886200" marR="0" lvl="8"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9pPr>
          </a:lstStyle>
          <a:p>
            <a:endParaRPr/>
          </a:p>
        </p:txBody>
      </p:sp>
      <p:sp>
        <p:nvSpPr>
          <p:cNvPr id="21" name="Shape 21"/>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22" name="Shape 22"/>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23" name="Shape 23"/>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445025"/>
            <a:ext cx="8520599" cy="572699"/>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2" name="Shape 82"/>
          <p:cNvSpPr txBox="1">
            <a:spLocks noGrp="1"/>
          </p:cNvSpPr>
          <p:nvPr>
            <p:ph type="sldNum" idx="12"/>
          </p:nvPr>
        </p:nvSpPr>
        <p:spPr>
          <a:xfrm>
            <a:off x="8472457" y="4663216"/>
            <a:ext cx="548699" cy="393600"/>
          </a:xfrm>
          <a:prstGeom prst="rect">
            <a:avLst/>
          </a:prstGeom>
        </p:spPr>
        <p:txBody>
          <a:bodyPr lIns="91425" tIns="45700" rIns="91425" bIns="45700" anchor="t"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ECTION_HEADER_1">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2150850"/>
            <a:ext cx="8520599" cy="841800"/>
          </a:xfrm>
          <a:prstGeom prst="rect">
            <a:avLst/>
          </a:prstGeom>
        </p:spPr>
        <p:txBody>
          <a:bodyPr lIns="91425" tIns="91425" rIns="91425" bIns="91425" anchor="ctr" anchorCtr="0"/>
          <a:lstStyle>
            <a:lvl1pPr lvl="0" algn="ctr" rtl="0">
              <a:spcBef>
                <a:spcPts val="0"/>
              </a:spcBef>
              <a:buSzPct val="100000"/>
              <a:defRPr sz="3600"/>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85" name="Shape 85"/>
          <p:cNvSpPr txBox="1">
            <a:spLocks noGrp="1"/>
          </p:cNvSpPr>
          <p:nvPr>
            <p:ph type="sldNum" idx="12"/>
          </p:nvPr>
        </p:nvSpPr>
        <p:spPr>
          <a:xfrm>
            <a:off x="8472457" y="4663216"/>
            <a:ext cx="548699" cy="393600"/>
          </a:xfrm>
          <a:prstGeom prst="rect">
            <a:avLst/>
          </a:prstGeom>
        </p:spPr>
        <p:txBody>
          <a:bodyPr lIns="91425" tIns="45700" rIns="91425" bIns="45700" anchor="t"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5/7/16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extLst>
      <p:ext uri="{BB962C8B-B14F-4D97-AF65-F5344CB8AC3E}">
        <p14:creationId xmlns:p14="http://schemas.microsoft.com/office/powerpoint/2010/main" val="165889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533400" y="285750"/>
            <a:ext cx="8077199" cy="7428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40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26" name="Shape 26"/>
          <p:cNvSpPr txBox="1">
            <a:spLocks noGrp="1"/>
          </p:cNvSpPr>
          <p:nvPr>
            <p:ph type="body" idx="1"/>
          </p:nvPr>
        </p:nvSpPr>
        <p:spPr>
          <a:xfrm rot="5400000">
            <a:off x="2743199" y="-742950"/>
            <a:ext cx="3657600" cy="7772400"/>
          </a:xfrm>
          <a:prstGeom prst="rect">
            <a:avLst/>
          </a:prstGeom>
          <a:noFill/>
          <a:ln>
            <a:noFill/>
          </a:ln>
        </p:spPr>
        <p:txBody>
          <a:bodyPr lIns="91425" tIns="91425" rIns="91425" bIns="91425" anchor="t" anchorCtr="0"/>
          <a:lstStyle>
            <a:lvl1pPr marL="342900" marR="0" lvl="0" indent="-243840" algn="l" rtl="0">
              <a:spcBef>
                <a:spcPts val="520"/>
              </a:spcBef>
              <a:spcAft>
                <a:spcPts val="0"/>
              </a:spcAft>
              <a:buClr>
                <a:srgbClr val="A50021"/>
              </a:buClr>
              <a:buSzPct val="60000"/>
              <a:buFont typeface="Noto Sans Symbols"/>
              <a:buChar char="■"/>
              <a:defRPr sz="2600" b="0" i="0" u="none" strike="noStrike" cap="none">
                <a:solidFill>
                  <a:schemeClr val="dk1"/>
                </a:solidFill>
                <a:latin typeface="Arial"/>
                <a:ea typeface="Arial"/>
                <a:cs typeface="Arial"/>
                <a:sym typeface="Arial"/>
              </a:defRPr>
            </a:lvl1pPr>
            <a:lvl2pPr marL="742950" marR="0" lvl="1" indent="-201930" algn="l" rtl="0">
              <a:spcBef>
                <a:spcPts val="480"/>
              </a:spcBef>
              <a:spcAft>
                <a:spcPts val="0"/>
              </a:spcAft>
              <a:buClr>
                <a:schemeClr val="dk1"/>
              </a:buClr>
              <a:buSzPct val="55000"/>
              <a:buFont typeface="Noto Sans Symbols"/>
              <a:buChar char="■"/>
              <a:defRPr sz="2400" b="0" i="0" u="none" strike="noStrike" cap="none">
                <a:solidFill>
                  <a:schemeClr val="dk1"/>
                </a:solidFill>
                <a:latin typeface="Arial"/>
                <a:ea typeface="Arial"/>
                <a:cs typeface="Arial"/>
                <a:sym typeface="Arial"/>
              </a:defRPr>
            </a:lvl2pPr>
            <a:lvl3pPr marL="1143000" marR="0" lvl="2"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3pPr>
            <a:lvl4pPr marL="1600200" marR="0" lvl="3" indent="-165735" algn="l" rtl="0">
              <a:spcBef>
                <a:spcPts val="360"/>
              </a:spcBef>
              <a:spcAft>
                <a:spcPts val="0"/>
              </a:spcAft>
              <a:buClr>
                <a:schemeClr val="dk1"/>
              </a:buClr>
              <a:buSzPct val="54999"/>
              <a:buFont typeface="Noto Sans Symbols"/>
              <a:buChar char="■"/>
              <a:defRPr sz="1800" b="0" i="0" u="none" strike="noStrike" cap="none">
                <a:solidFill>
                  <a:schemeClr val="dk1"/>
                </a:solidFill>
                <a:latin typeface="Arial"/>
                <a:ea typeface="Arial"/>
                <a:cs typeface="Arial"/>
                <a:sym typeface="Arial"/>
              </a:defRPr>
            </a:lvl4pPr>
            <a:lvl5pPr marL="2057400" marR="0" lvl="4"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5pPr>
            <a:lvl6pPr marL="2514600" marR="0" lvl="5"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6pPr>
            <a:lvl7pPr marL="2971800" marR="0" lvl="6"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7pPr>
            <a:lvl8pPr marL="3429000" marR="0" lvl="7"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8pPr>
            <a:lvl9pPr marL="3886200" marR="0" lvl="8"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28" name="Shape 28"/>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29" name="Shape 29"/>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792288" y="3600450"/>
            <a:ext cx="5486399" cy="425099"/>
          </a:xfrm>
          <a:prstGeom prst="rect">
            <a:avLst/>
          </a:prstGeom>
          <a:noFill/>
          <a:ln>
            <a:noFill/>
          </a:ln>
        </p:spPr>
        <p:txBody>
          <a:bodyPr lIns="91425" tIns="91425" rIns="91425" bIns="91425" anchor="b" anchorCtr="0"/>
          <a:lstStyle>
            <a:lvl1pPr marL="0" marR="0" lvl="0" indent="0" algn="l" rtl="0">
              <a:spcBef>
                <a:spcPts val="0"/>
              </a:spcBef>
              <a:spcAft>
                <a:spcPts val="0"/>
              </a:spcAft>
              <a:buNone/>
              <a:defRPr sz="2000" b="1"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32" name="Shape 32"/>
          <p:cNvSpPr>
            <a:spLocks noGrp="1"/>
          </p:cNvSpPr>
          <p:nvPr>
            <p:ph type="pic" idx="2"/>
          </p:nvPr>
        </p:nvSpPr>
        <p:spPr>
          <a:xfrm>
            <a:off x="1792288" y="459581"/>
            <a:ext cx="5486399" cy="3086099"/>
          </a:xfrm>
          <a:prstGeom prst="rect">
            <a:avLst/>
          </a:prstGeom>
          <a:noFill/>
          <a:ln>
            <a:noFill/>
          </a:ln>
        </p:spPr>
        <p:txBody>
          <a:bodyPr lIns="91425" tIns="91425" rIns="91425" bIns="91425" anchor="t" anchorCtr="0"/>
          <a:lstStyle>
            <a:lvl1pPr marL="0" marR="0" lvl="0" indent="0" algn="l" rtl="0">
              <a:spcBef>
                <a:spcPts val="640"/>
              </a:spcBef>
              <a:spcAft>
                <a:spcPts val="0"/>
              </a:spcAft>
              <a:buClr>
                <a:srgbClr val="A50021"/>
              </a:buClr>
              <a:buFont typeface="Noto Sans Symbols"/>
              <a:buNone/>
              <a:defRPr sz="3200" b="0" i="0" u="none" strike="noStrike" cap="none">
                <a:solidFill>
                  <a:schemeClr val="dk1"/>
                </a:solidFill>
                <a:latin typeface="Arial"/>
                <a:ea typeface="Arial"/>
                <a:cs typeface="Arial"/>
                <a:sym typeface="Arial"/>
              </a:defRPr>
            </a:lvl1pPr>
            <a:lvl2pPr marL="457200" marR="0" lvl="1" indent="0" algn="l" rtl="0">
              <a:spcBef>
                <a:spcPts val="560"/>
              </a:spcBef>
              <a:spcAft>
                <a:spcPts val="0"/>
              </a:spcAft>
              <a:buClr>
                <a:schemeClr val="dk1"/>
              </a:buClr>
              <a:buFont typeface="Noto Sans Symbols"/>
              <a:buNone/>
              <a:defRPr sz="2800" b="0" i="0" u="none" strike="noStrike" cap="none">
                <a:solidFill>
                  <a:schemeClr val="dk1"/>
                </a:solidFill>
                <a:latin typeface="Arial"/>
                <a:ea typeface="Arial"/>
                <a:cs typeface="Arial"/>
                <a:sym typeface="Arial"/>
              </a:defRPr>
            </a:lvl2pPr>
            <a:lvl3pPr marL="914400" marR="0" lvl="2" indent="0" algn="l" rtl="0">
              <a:spcBef>
                <a:spcPts val="480"/>
              </a:spcBef>
              <a:spcAft>
                <a:spcPts val="0"/>
              </a:spcAft>
              <a:buClr>
                <a:srgbClr val="A50021"/>
              </a:buClr>
              <a:buFont typeface="Noto Sans Symbols"/>
              <a:buNone/>
              <a:defRPr sz="2400" b="0" i="0" u="none" strike="noStrike" cap="none">
                <a:solidFill>
                  <a:schemeClr val="dk1"/>
                </a:solidFill>
                <a:latin typeface="Arial"/>
                <a:ea typeface="Arial"/>
                <a:cs typeface="Arial"/>
                <a:sym typeface="Arial"/>
              </a:defRPr>
            </a:lvl3pPr>
            <a:lvl4pPr marL="1371600" marR="0" lvl="3" indent="0" algn="l" rtl="0">
              <a:spcBef>
                <a:spcPts val="400"/>
              </a:spcBef>
              <a:spcAft>
                <a:spcPts val="0"/>
              </a:spcAft>
              <a:buClr>
                <a:schemeClr val="dk1"/>
              </a:buClr>
              <a:buFont typeface="Noto Sans Symbols"/>
              <a:buNone/>
              <a:defRPr sz="2000" b="0" i="0" u="none" strike="noStrike" cap="none">
                <a:solidFill>
                  <a:schemeClr val="dk1"/>
                </a:solidFill>
                <a:latin typeface="Arial"/>
                <a:ea typeface="Arial"/>
                <a:cs typeface="Arial"/>
                <a:sym typeface="Arial"/>
              </a:defRPr>
            </a:lvl4pPr>
            <a:lvl5pPr marL="1828800" marR="0" lvl="4"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5pPr>
            <a:lvl6pPr marL="2286000" marR="0" lvl="5"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6pPr>
            <a:lvl7pPr marL="2743200" marR="0" lvl="6"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7pPr>
            <a:lvl8pPr marL="3200400" marR="0" lvl="7"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8pPr>
            <a:lvl9pPr marL="3657600" marR="0" lvl="8"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9pPr>
          </a:lstStyle>
          <a:p>
            <a:endParaRPr/>
          </a:p>
        </p:txBody>
      </p:sp>
      <p:sp>
        <p:nvSpPr>
          <p:cNvPr id="33" name="Shape 33"/>
          <p:cNvSpPr txBox="1">
            <a:spLocks noGrp="1"/>
          </p:cNvSpPr>
          <p:nvPr>
            <p:ph type="body" idx="1"/>
          </p:nvPr>
        </p:nvSpPr>
        <p:spPr>
          <a:xfrm>
            <a:off x="1792288" y="4025503"/>
            <a:ext cx="5486399" cy="603599"/>
          </a:xfrm>
          <a:prstGeom prst="rect">
            <a:avLst/>
          </a:prstGeom>
          <a:noFill/>
          <a:ln>
            <a:noFill/>
          </a:ln>
        </p:spPr>
        <p:txBody>
          <a:bodyPr lIns="91425" tIns="91425" rIns="91425" bIns="91425" anchor="t" anchorCtr="0"/>
          <a:lstStyle>
            <a:lvl1pPr marL="0" marR="0" lvl="0"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1pPr>
            <a:lvl2pPr marL="457200" marR="0" lvl="1" indent="0" algn="l" rtl="0">
              <a:spcBef>
                <a:spcPts val="240"/>
              </a:spcBef>
              <a:spcAft>
                <a:spcPts val="0"/>
              </a:spcAft>
              <a:buClr>
                <a:schemeClr val="dk1"/>
              </a:buClr>
              <a:buFont typeface="Noto Sans Symbols"/>
              <a:buNone/>
              <a:defRPr sz="1200" b="0" i="0" u="none" strike="noStrike" cap="none">
                <a:solidFill>
                  <a:schemeClr val="dk1"/>
                </a:solidFill>
                <a:latin typeface="Arial"/>
                <a:ea typeface="Arial"/>
                <a:cs typeface="Arial"/>
                <a:sym typeface="Arial"/>
              </a:defRPr>
            </a:lvl2pPr>
            <a:lvl3pPr marL="914400" marR="0" lvl="2" indent="0" algn="l" rtl="0">
              <a:spcBef>
                <a:spcPts val="200"/>
              </a:spcBef>
              <a:spcAft>
                <a:spcPts val="0"/>
              </a:spcAft>
              <a:buClr>
                <a:srgbClr val="A50021"/>
              </a:buClr>
              <a:buFont typeface="Noto Sans Symbols"/>
              <a:buNone/>
              <a:defRPr sz="1000" b="0" i="0" u="none" strike="noStrike" cap="none">
                <a:solidFill>
                  <a:schemeClr val="dk1"/>
                </a:solidFill>
                <a:latin typeface="Arial"/>
                <a:ea typeface="Arial"/>
                <a:cs typeface="Arial"/>
                <a:sym typeface="Arial"/>
              </a:defRPr>
            </a:lvl3pPr>
            <a:lvl4pPr marL="1371600" marR="0" lvl="3" indent="0" algn="l" rtl="0">
              <a:spcBef>
                <a:spcPts val="180"/>
              </a:spcBef>
              <a:spcAft>
                <a:spcPts val="0"/>
              </a:spcAft>
              <a:buClr>
                <a:schemeClr val="dk1"/>
              </a:buClr>
              <a:buFont typeface="Noto Sans Symbols"/>
              <a:buNone/>
              <a:defRPr sz="900" b="0" i="0" u="none" strike="noStrike" cap="none">
                <a:solidFill>
                  <a:schemeClr val="dk1"/>
                </a:solidFill>
                <a:latin typeface="Arial"/>
                <a:ea typeface="Arial"/>
                <a:cs typeface="Arial"/>
                <a:sym typeface="Arial"/>
              </a:defRPr>
            </a:lvl4pPr>
            <a:lvl5pPr marL="1828800" marR="0" lvl="4"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5pPr>
            <a:lvl6pPr marL="2286000" marR="0" lvl="5"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6pPr>
            <a:lvl7pPr marL="2743200" marR="0" lvl="6"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7pPr>
            <a:lvl8pPr marL="3200400" marR="0" lvl="7"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8pPr>
            <a:lvl9pPr marL="3657600" marR="0" lvl="8"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9pPr>
          </a:lstStyle>
          <a:p>
            <a:endParaRPr/>
          </a:p>
        </p:txBody>
      </p:sp>
      <p:sp>
        <p:nvSpPr>
          <p:cNvPr id="34" name="Shape 34"/>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35" name="Shape 35"/>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36" name="Shape 36"/>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04787"/>
            <a:ext cx="3008399" cy="871499"/>
          </a:xfrm>
          <a:prstGeom prst="rect">
            <a:avLst/>
          </a:prstGeom>
          <a:noFill/>
          <a:ln>
            <a:noFill/>
          </a:ln>
        </p:spPr>
        <p:txBody>
          <a:bodyPr lIns="91425" tIns="91425" rIns="91425" bIns="91425" anchor="b" anchorCtr="0"/>
          <a:lstStyle>
            <a:lvl1pPr marL="0" marR="0" lvl="0" indent="0" algn="l" rtl="0">
              <a:spcBef>
                <a:spcPts val="0"/>
              </a:spcBef>
              <a:spcAft>
                <a:spcPts val="0"/>
              </a:spcAft>
              <a:buNone/>
              <a:defRPr sz="2000" b="1"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1"/>
          </p:nvPr>
        </p:nvSpPr>
        <p:spPr>
          <a:xfrm>
            <a:off x="3575050" y="204787"/>
            <a:ext cx="5111699" cy="4389599"/>
          </a:xfrm>
          <a:prstGeom prst="rect">
            <a:avLst/>
          </a:prstGeom>
          <a:noFill/>
          <a:ln>
            <a:noFill/>
          </a:ln>
        </p:spPr>
        <p:txBody>
          <a:bodyPr lIns="91425" tIns="91425" rIns="91425" bIns="91425" anchor="t" anchorCtr="0"/>
          <a:lstStyle>
            <a:lvl1pPr marL="342900" marR="0" lvl="0" indent="-220980" algn="l" rtl="0">
              <a:spcBef>
                <a:spcPts val="640"/>
              </a:spcBef>
              <a:spcAft>
                <a:spcPts val="0"/>
              </a:spcAft>
              <a:buClr>
                <a:srgbClr val="A50021"/>
              </a:buClr>
              <a:buSzPct val="60000"/>
              <a:buFont typeface="Noto Sans Symbols"/>
              <a:buChar char="■"/>
              <a:defRPr sz="3200" b="0" i="0" u="none" strike="noStrike" cap="none">
                <a:solidFill>
                  <a:schemeClr val="dk1"/>
                </a:solidFill>
                <a:latin typeface="Arial"/>
                <a:ea typeface="Arial"/>
                <a:cs typeface="Arial"/>
                <a:sym typeface="Arial"/>
              </a:defRPr>
            </a:lvl1pPr>
            <a:lvl2pPr marL="742950" marR="0" lvl="1" indent="-187959" algn="l" rtl="0">
              <a:spcBef>
                <a:spcPts val="560"/>
              </a:spcBef>
              <a:spcAft>
                <a:spcPts val="0"/>
              </a:spcAft>
              <a:buClr>
                <a:schemeClr val="dk1"/>
              </a:buClr>
              <a:buSzPct val="55000"/>
              <a:buFont typeface="Noto Sans Symbols"/>
              <a:buChar char="■"/>
              <a:defRPr sz="2800" b="0" i="0" u="none" strike="noStrike" cap="none">
                <a:solidFill>
                  <a:schemeClr val="dk1"/>
                </a:solidFill>
                <a:latin typeface="Arial"/>
                <a:ea typeface="Arial"/>
                <a:cs typeface="Arial"/>
                <a:sym typeface="Arial"/>
              </a:defRPr>
            </a:lvl2pPr>
            <a:lvl3pPr marL="1143000" marR="0" lvl="2" indent="-152400" algn="l" rtl="0">
              <a:spcBef>
                <a:spcPts val="480"/>
              </a:spcBef>
              <a:spcAft>
                <a:spcPts val="0"/>
              </a:spcAft>
              <a:buClr>
                <a:srgbClr val="A50021"/>
              </a:buClr>
              <a:buSzPct val="50000"/>
              <a:buFont typeface="Noto Sans Symbols"/>
              <a:buChar char="■"/>
              <a:defRPr sz="2400" b="0" i="0" u="none" strike="noStrike" cap="none">
                <a:solidFill>
                  <a:schemeClr val="dk1"/>
                </a:solidFill>
                <a:latin typeface="Arial"/>
                <a:ea typeface="Arial"/>
                <a:cs typeface="Arial"/>
                <a:sym typeface="Arial"/>
              </a:defRPr>
            </a:lvl3pPr>
            <a:lvl4pPr marL="1600200" marR="0" lvl="3" indent="-158750" algn="l" rtl="0">
              <a:spcBef>
                <a:spcPts val="400"/>
              </a:spcBef>
              <a:spcAft>
                <a:spcPts val="0"/>
              </a:spcAft>
              <a:buClr>
                <a:schemeClr val="dk1"/>
              </a:buClr>
              <a:buSzPct val="55000"/>
              <a:buFont typeface="Noto Sans Symbols"/>
              <a:buChar char="■"/>
              <a:defRPr sz="2000" b="0" i="0" u="none" strike="noStrike" cap="none">
                <a:solidFill>
                  <a:schemeClr val="dk1"/>
                </a:solidFill>
                <a:latin typeface="Arial"/>
                <a:ea typeface="Arial"/>
                <a:cs typeface="Arial"/>
                <a:sym typeface="Arial"/>
              </a:defRPr>
            </a:lvl4pPr>
            <a:lvl5pPr marL="2057400" marR="0" lvl="4"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5pPr>
            <a:lvl6pPr marL="2514600" marR="0" lvl="5"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6pPr>
            <a:lvl7pPr marL="2971800" marR="0" lvl="6"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7pPr>
            <a:lvl8pPr marL="3429000" marR="0" lvl="7"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8pPr>
            <a:lvl9pPr marL="3886200" marR="0" lvl="8"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457200" y="1076325"/>
            <a:ext cx="3008399" cy="3518399"/>
          </a:xfrm>
          <a:prstGeom prst="rect">
            <a:avLst/>
          </a:prstGeom>
          <a:noFill/>
          <a:ln>
            <a:noFill/>
          </a:ln>
        </p:spPr>
        <p:txBody>
          <a:bodyPr lIns="91425" tIns="91425" rIns="91425" bIns="91425" anchor="t" anchorCtr="0"/>
          <a:lstStyle>
            <a:lvl1pPr marL="0" marR="0" lvl="0"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1pPr>
            <a:lvl2pPr marL="457200" marR="0" lvl="1" indent="0" algn="l" rtl="0">
              <a:spcBef>
                <a:spcPts val="240"/>
              </a:spcBef>
              <a:spcAft>
                <a:spcPts val="0"/>
              </a:spcAft>
              <a:buClr>
                <a:schemeClr val="dk1"/>
              </a:buClr>
              <a:buFont typeface="Noto Sans Symbols"/>
              <a:buNone/>
              <a:defRPr sz="1200" b="0" i="0" u="none" strike="noStrike" cap="none">
                <a:solidFill>
                  <a:schemeClr val="dk1"/>
                </a:solidFill>
                <a:latin typeface="Arial"/>
                <a:ea typeface="Arial"/>
                <a:cs typeface="Arial"/>
                <a:sym typeface="Arial"/>
              </a:defRPr>
            </a:lvl2pPr>
            <a:lvl3pPr marL="914400" marR="0" lvl="2" indent="0" algn="l" rtl="0">
              <a:spcBef>
                <a:spcPts val="200"/>
              </a:spcBef>
              <a:spcAft>
                <a:spcPts val="0"/>
              </a:spcAft>
              <a:buClr>
                <a:srgbClr val="A50021"/>
              </a:buClr>
              <a:buFont typeface="Noto Sans Symbols"/>
              <a:buNone/>
              <a:defRPr sz="1000" b="0" i="0" u="none" strike="noStrike" cap="none">
                <a:solidFill>
                  <a:schemeClr val="dk1"/>
                </a:solidFill>
                <a:latin typeface="Arial"/>
                <a:ea typeface="Arial"/>
                <a:cs typeface="Arial"/>
                <a:sym typeface="Arial"/>
              </a:defRPr>
            </a:lvl3pPr>
            <a:lvl4pPr marL="1371600" marR="0" lvl="3" indent="0" algn="l" rtl="0">
              <a:spcBef>
                <a:spcPts val="180"/>
              </a:spcBef>
              <a:spcAft>
                <a:spcPts val="0"/>
              </a:spcAft>
              <a:buClr>
                <a:schemeClr val="dk1"/>
              </a:buClr>
              <a:buFont typeface="Noto Sans Symbols"/>
              <a:buNone/>
              <a:defRPr sz="900" b="0" i="0" u="none" strike="noStrike" cap="none">
                <a:solidFill>
                  <a:schemeClr val="dk1"/>
                </a:solidFill>
                <a:latin typeface="Arial"/>
                <a:ea typeface="Arial"/>
                <a:cs typeface="Arial"/>
                <a:sym typeface="Arial"/>
              </a:defRPr>
            </a:lvl4pPr>
            <a:lvl5pPr marL="1828800" marR="0" lvl="4"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5pPr>
            <a:lvl6pPr marL="2286000" marR="0" lvl="5"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6pPr>
            <a:lvl7pPr marL="2743200" marR="0" lvl="6"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7pPr>
            <a:lvl8pPr marL="3200400" marR="0" lvl="7"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8pPr>
            <a:lvl9pPr marL="3657600" marR="0" lvl="8" indent="0" algn="l" rtl="0">
              <a:spcBef>
                <a:spcPts val="180"/>
              </a:spcBef>
              <a:spcAft>
                <a:spcPts val="0"/>
              </a:spcAft>
              <a:buClr>
                <a:srgbClr val="A50021"/>
              </a:buClr>
              <a:buFont typeface="Noto Sans Symbols"/>
              <a:buNone/>
              <a:defRPr sz="9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42" name="Shape 42"/>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43" name="Shape 43"/>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4"/>
        <p:cNvGrpSpPr/>
        <p:nvPr/>
      </p:nvGrpSpPr>
      <p:grpSpPr>
        <a:xfrm>
          <a:off x="0" y="0"/>
          <a:ext cx="0" cy="0"/>
          <a:chOff x="0" y="0"/>
          <a:chExt cx="0" cy="0"/>
        </a:xfrm>
      </p:grpSpPr>
      <p:sp>
        <p:nvSpPr>
          <p:cNvPr id="45" name="Shape 45"/>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46" name="Shape 46"/>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47" name="Shape 47"/>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40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457200" y="1151334"/>
            <a:ext cx="4040099" cy="479999"/>
          </a:xfrm>
          <a:prstGeom prst="rect">
            <a:avLst/>
          </a:prstGeom>
          <a:noFill/>
          <a:ln>
            <a:noFill/>
          </a:ln>
        </p:spPr>
        <p:txBody>
          <a:bodyPr lIns="91425" tIns="91425" rIns="91425" bIns="91425" anchor="b" anchorCtr="0"/>
          <a:lstStyle>
            <a:lvl1pPr marL="0" marR="0" lvl="0" indent="0" algn="l" rtl="0">
              <a:spcBef>
                <a:spcPts val="480"/>
              </a:spcBef>
              <a:spcAft>
                <a:spcPts val="0"/>
              </a:spcAft>
              <a:buClr>
                <a:srgbClr val="A50021"/>
              </a:buClr>
              <a:buFont typeface="Noto Sans Symbols"/>
              <a:buNone/>
              <a:defRPr sz="2400" b="1" i="0" u="none" strike="noStrike" cap="none">
                <a:solidFill>
                  <a:schemeClr val="dk1"/>
                </a:solidFill>
                <a:latin typeface="Arial"/>
                <a:ea typeface="Arial"/>
                <a:cs typeface="Arial"/>
                <a:sym typeface="Arial"/>
              </a:defRPr>
            </a:lvl1pPr>
            <a:lvl2pPr marL="457200" marR="0" lvl="1" indent="0" algn="l" rtl="0">
              <a:spcBef>
                <a:spcPts val="400"/>
              </a:spcBef>
              <a:spcAft>
                <a:spcPts val="0"/>
              </a:spcAft>
              <a:buClr>
                <a:schemeClr val="dk1"/>
              </a:buClr>
              <a:buFont typeface="Noto Sans Symbols"/>
              <a:buNone/>
              <a:defRPr sz="2000" b="1" i="0" u="none" strike="noStrike" cap="none">
                <a:solidFill>
                  <a:schemeClr val="dk1"/>
                </a:solidFill>
                <a:latin typeface="Arial"/>
                <a:ea typeface="Arial"/>
                <a:cs typeface="Arial"/>
                <a:sym typeface="Arial"/>
              </a:defRPr>
            </a:lvl2pPr>
            <a:lvl3pPr marL="914400" marR="0" lvl="2" indent="0" algn="l" rtl="0">
              <a:spcBef>
                <a:spcPts val="360"/>
              </a:spcBef>
              <a:spcAft>
                <a:spcPts val="0"/>
              </a:spcAft>
              <a:buClr>
                <a:srgbClr val="A50021"/>
              </a:buClr>
              <a:buFont typeface="Noto Sans Symbols"/>
              <a:buNone/>
              <a:defRPr sz="1800" b="1" i="0" u="none" strike="noStrike" cap="none">
                <a:solidFill>
                  <a:schemeClr val="dk1"/>
                </a:solidFill>
                <a:latin typeface="Arial"/>
                <a:ea typeface="Arial"/>
                <a:cs typeface="Arial"/>
                <a:sym typeface="Arial"/>
              </a:defRPr>
            </a:lvl3pPr>
            <a:lvl4pPr marL="1371600" marR="0" lvl="3" indent="0" algn="l" rtl="0">
              <a:spcBef>
                <a:spcPts val="320"/>
              </a:spcBef>
              <a:spcAft>
                <a:spcPts val="0"/>
              </a:spcAft>
              <a:buClr>
                <a:schemeClr val="dk1"/>
              </a:buClr>
              <a:buFont typeface="Noto Sans Symbols"/>
              <a:buNone/>
              <a:defRPr sz="1600" b="1" i="0" u="none" strike="noStrike" cap="none">
                <a:solidFill>
                  <a:schemeClr val="dk1"/>
                </a:solidFill>
                <a:latin typeface="Arial"/>
                <a:ea typeface="Arial"/>
                <a:cs typeface="Arial"/>
                <a:sym typeface="Arial"/>
              </a:defRPr>
            </a:lvl4pPr>
            <a:lvl5pPr marL="1828800" marR="0" lvl="4"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5pPr>
            <a:lvl6pPr marL="2286000" marR="0" lvl="5"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6pPr>
            <a:lvl7pPr marL="2743200" marR="0" lvl="6"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7pPr>
            <a:lvl8pPr marL="3200400" marR="0" lvl="7"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8pPr>
            <a:lvl9pPr marL="3657600" marR="0" lvl="8"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457200" y="1631156"/>
            <a:ext cx="4040099" cy="2963400"/>
          </a:xfrm>
          <a:prstGeom prst="rect">
            <a:avLst/>
          </a:prstGeom>
          <a:noFill/>
          <a:ln>
            <a:noFill/>
          </a:ln>
        </p:spPr>
        <p:txBody>
          <a:bodyPr lIns="91425" tIns="91425" rIns="91425" bIns="91425" anchor="t" anchorCtr="0"/>
          <a:lstStyle>
            <a:lvl1pPr marL="342900" marR="0" lvl="0" indent="-251459" algn="l" rtl="0">
              <a:spcBef>
                <a:spcPts val="480"/>
              </a:spcBef>
              <a:spcAft>
                <a:spcPts val="0"/>
              </a:spcAft>
              <a:buClr>
                <a:srgbClr val="A50021"/>
              </a:buClr>
              <a:buSzPct val="59999"/>
              <a:buFont typeface="Noto Sans Symbols"/>
              <a:buChar char="■"/>
              <a:defRPr sz="2400" b="0" i="0" u="none" strike="noStrike" cap="none">
                <a:solidFill>
                  <a:schemeClr val="dk1"/>
                </a:solidFill>
                <a:latin typeface="Arial"/>
                <a:ea typeface="Arial"/>
                <a:cs typeface="Arial"/>
                <a:sym typeface="Arial"/>
              </a:defRPr>
            </a:lvl1pPr>
            <a:lvl2pPr marL="742950" marR="0" lvl="1" indent="-215900" algn="l" rtl="0">
              <a:spcBef>
                <a:spcPts val="400"/>
              </a:spcBef>
              <a:spcAft>
                <a:spcPts val="0"/>
              </a:spcAft>
              <a:buClr>
                <a:schemeClr val="dk1"/>
              </a:buClr>
              <a:buSzPct val="55000"/>
              <a:buFont typeface="Noto Sans Symbols"/>
              <a:buChar char="■"/>
              <a:defRPr sz="2000" b="0" i="0" u="none" strike="noStrike" cap="none">
                <a:solidFill>
                  <a:schemeClr val="dk1"/>
                </a:solidFill>
                <a:latin typeface="Arial"/>
                <a:ea typeface="Arial"/>
                <a:cs typeface="Arial"/>
                <a:sym typeface="Arial"/>
              </a:defRPr>
            </a:lvl2pPr>
            <a:lvl3pPr marL="1143000" marR="0" lvl="2"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3pPr>
            <a:lvl4pPr marL="1600200" marR="0" lvl="3" indent="-172719" algn="l" rtl="0">
              <a:spcBef>
                <a:spcPts val="320"/>
              </a:spcBef>
              <a:spcAft>
                <a:spcPts val="0"/>
              </a:spcAft>
              <a:buClr>
                <a:schemeClr val="dk1"/>
              </a:buClr>
              <a:buSzPct val="55000"/>
              <a:buFont typeface="Noto Sans Symbols"/>
              <a:buChar char="■"/>
              <a:defRPr sz="1600" b="0" i="0" u="none" strike="noStrike" cap="none">
                <a:solidFill>
                  <a:schemeClr val="dk1"/>
                </a:solidFill>
                <a:latin typeface="Arial"/>
                <a:ea typeface="Arial"/>
                <a:cs typeface="Arial"/>
                <a:sym typeface="Arial"/>
              </a:defRPr>
            </a:lvl4pPr>
            <a:lvl5pPr marL="2057400" marR="0" lvl="4"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5pPr>
            <a:lvl6pPr marL="2514600" marR="0" lvl="5"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6pPr>
            <a:lvl7pPr marL="2971800" marR="0" lvl="6"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7pPr>
            <a:lvl8pPr marL="3429000" marR="0" lvl="7"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8pPr>
            <a:lvl9pPr marL="3886200" marR="0" lvl="8"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body" idx="3"/>
          </p:nvPr>
        </p:nvSpPr>
        <p:spPr>
          <a:xfrm>
            <a:off x="4645025" y="1151334"/>
            <a:ext cx="4041900" cy="479999"/>
          </a:xfrm>
          <a:prstGeom prst="rect">
            <a:avLst/>
          </a:prstGeom>
          <a:noFill/>
          <a:ln>
            <a:noFill/>
          </a:ln>
        </p:spPr>
        <p:txBody>
          <a:bodyPr lIns="91425" tIns="91425" rIns="91425" bIns="91425" anchor="b" anchorCtr="0"/>
          <a:lstStyle>
            <a:lvl1pPr marL="0" marR="0" lvl="0" indent="0" algn="l" rtl="0">
              <a:spcBef>
                <a:spcPts val="480"/>
              </a:spcBef>
              <a:spcAft>
                <a:spcPts val="0"/>
              </a:spcAft>
              <a:buClr>
                <a:srgbClr val="A50021"/>
              </a:buClr>
              <a:buFont typeface="Noto Sans Symbols"/>
              <a:buNone/>
              <a:defRPr sz="2400" b="1" i="0" u="none" strike="noStrike" cap="none">
                <a:solidFill>
                  <a:schemeClr val="dk1"/>
                </a:solidFill>
                <a:latin typeface="Arial"/>
                <a:ea typeface="Arial"/>
                <a:cs typeface="Arial"/>
                <a:sym typeface="Arial"/>
              </a:defRPr>
            </a:lvl1pPr>
            <a:lvl2pPr marL="457200" marR="0" lvl="1" indent="0" algn="l" rtl="0">
              <a:spcBef>
                <a:spcPts val="400"/>
              </a:spcBef>
              <a:spcAft>
                <a:spcPts val="0"/>
              </a:spcAft>
              <a:buClr>
                <a:schemeClr val="dk1"/>
              </a:buClr>
              <a:buFont typeface="Noto Sans Symbols"/>
              <a:buNone/>
              <a:defRPr sz="2000" b="1" i="0" u="none" strike="noStrike" cap="none">
                <a:solidFill>
                  <a:schemeClr val="dk1"/>
                </a:solidFill>
                <a:latin typeface="Arial"/>
                <a:ea typeface="Arial"/>
                <a:cs typeface="Arial"/>
                <a:sym typeface="Arial"/>
              </a:defRPr>
            </a:lvl2pPr>
            <a:lvl3pPr marL="914400" marR="0" lvl="2" indent="0" algn="l" rtl="0">
              <a:spcBef>
                <a:spcPts val="360"/>
              </a:spcBef>
              <a:spcAft>
                <a:spcPts val="0"/>
              </a:spcAft>
              <a:buClr>
                <a:srgbClr val="A50021"/>
              </a:buClr>
              <a:buFont typeface="Noto Sans Symbols"/>
              <a:buNone/>
              <a:defRPr sz="1800" b="1" i="0" u="none" strike="noStrike" cap="none">
                <a:solidFill>
                  <a:schemeClr val="dk1"/>
                </a:solidFill>
                <a:latin typeface="Arial"/>
                <a:ea typeface="Arial"/>
                <a:cs typeface="Arial"/>
                <a:sym typeface="Arial"/>
              </a:defRPr>
            </a:lvl3pPr>
            <a:lvl4pPr marL="1371600" marR="0" lvl="3" indent="0" algn="l" rtl="0">
              <a:spcBef>
                <a:spcPts val="320"/>
              </a:spcBef>
              <a:spcAft>
                <a:spcPts val="0"/>
              </a:spcAft>
              <a:buClr>
                <a:schemeClr val="dk1"/>
              </a:buClr>
              <a:buFont typeface="Noto Sans Symbols"/>
              <a:buNone/>
              <a:defRPr sz="1600" b="1" i="0" u="none" strike="noStrike" cap="none">
                <a:solidFill>
                  <a:schemeClr val="dk1"/>
                </a:solidFill>
                <a:latin typeface="Arial"/>
                <a:ea typeface="Arial"/>
                <a:cs typeface="Arial"/>
                <a:sym typeface="Arial"/>
              </a:defRPr>
            </a:lvl4pPr>
            <a:lvl5pPr marL="1828800" marR="0" lvl="4"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5pPr>
            <a:lvl6pPr marL="2286000" marR="0" lvl="5"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6pPr>
            <a:lvl7pPr marL="2743200" marR="0" lvl="6"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7pPr>
            <a:lvl8pPr marL="3200400" marR="0" lvl="7"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8pPr>
            <a:lvl9pPr marL="3657600" marR="0" lvl="8" indent="0" algn="l" rtl="0">
              <a:spcBef>
                <a:spcPts val="320"/>
              </a:spcBef>
              <a:spcAft>
                <a:spcPts val="0"/>
              </a:spcAft>
              <a:buClr>
                <a:srgbClr val="A50021"/>
              </a:buClr>
              <a:buFont typeface="Noto Sans Symbols"/>
              <a:buNone/>
              <a:defRPr sz="1600" b="1"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body" idx="4"/>
          </p:nvPr>
        </p:nvSpPr>
        <p:spPr>
          <a:xfrm>
            <a:off x="4645025" y="1631156"/>
            <a:ext cx="4041900" cy="2963400"/>
          </a:xfrm>
          <a:prstGeom prst="rect">
            <a:avLst/>
          </a:prstGeom>
          <a:noFill/>
          <a:ln>
            <a:noFill/>
          </a:ln>
        </p:spPr>
        <p:txBody>
          <a:bodyPr lIns="91425" tIns="91425" rIns="91425" bIns="91425" anchor="t" anchorCtr="0"/>
          <a:lstStyle>
            <a:lvl1pPr marL="342900" marR="0" lvl="0" indent="-251459" algn="l" rtl="0">
              <a:spcBef>
                <a:spcPts val="480"/>
              </a:spcBef>
              <a:spcAft>
                <a:spcPts val="0"/>
              </a:spcAft>
              <a:buClr>
                <a:srgbClr val="A50021"/>
              </a:buClr>
              <a:buSzPct val="59999"/>
              <a:buFont typeface="Noto Sans Symbols"/>
              <a:buChar char="■"/>
              <a:defRPr sz="2400" b="0" i="0" u="none" strike="noStrike" cap="none">
                <a:solidFill>
                  <a:schemeClr val="dk1"/>
                </a:solidFill>
                <a:latin typeface="Arial"/>
                <a:ea typeface="Arial"/>
                <a:cs typeface="Arial"/>
                <a:sym typeface="Arial"/>
              </a:defRPr>
            </a:lvl1pPr>
            <a:lvl2pPr marL="742950" marR="0" lvl="1" indent="-215900" algn="l" rtl="0">
              <a:spcBef>
                <a:spcPts val="400"/>
              </a:spcBef>
              <a:spcAft>
                <a:spcPts val="0"/>
              </a:spcAft>
              <a:buClr>
                <a:schemeClr val="dk1"/>
              </a:buClr>
              <a:buSzPct val="55000"/>
              <a:buFont typeface="Noto Sans Symbols"/>
              <a:buChar char="■"/>
              <a:defRPr sz="2000" b="0" i="0" u="none" strike="noStrike" cap="none">
                <a:solidFill>
                  <a:schemeClr val="dk1"/>
                </a:solidFill>
                <a:latin typeface="Arial"/>
                <a:ea typeface="Arial"/>
                <a:cs typeface="Arial"/>
                <a:sym typeface="Arial"/>
              </a:defRPr>
            </a:lvl2pPr>
            <a:lvl3pPr marL="1143000" marR="0" lvl="2"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3pPr>
            <a:lvl4pPr marL="1600200" marR="0" lvl="3" indent="-172719" algn="l" rtl="0">
              <a:spcBef>
                <a:spcPts val="320"/>
              </a:spcBef>
              <a:spcAft>
                <a:spcPts val="0"/>
              </a:spcAft>
              <a:buClr>
                <a:schemeClr val="dk1"/>
              </a:buClr>
              <a:buSzPct val="55000"/>
              <a:buFont typeface="Noto Sans Symbols"/>
              <a:buChar char="■"/>
              <a:defRPr sz="1600" b="0" i="0" u="none" strike="noStrike" cap="none">
                <a:solidFill>
                  <a:schemeClr val="dk1"/>
                </a:solidFill>
                <a:latin typeface="Arial"/>
                <a:ea typeface="Arial"/>
                <a:cs typeface="Arial"/>
                <a:sym typeface="Arial"/>
              </a:defRPr>
            </a:lvl4pPr>
            <a:lvl5pPr marL="2057400" marR="0" lvl="4"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5pPr>
            <a:lvl6pPr marL="2514600" marR="0" lvl="5"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6pPr>
            <a:lvl7pPr marL="2971800" marR="0" lvl="6"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7pPr>
            <a:lvl8pPr marL="3429000" marR="0" lvl="7"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8pPr>
            <a:lvl9pPr marL="3886200" marR="0" lvl="8" indent="-177800" algn="l" rtl="0">
              <a:spcBef>
                <a:spcPts val="320"/>
              </a:spcBef>
              <a:spcAft>
                <a:spcPts val="0"/>
              </a:spcAft>
              <a:buClr>
                <a:srgbClr val="A50021"/>
              </a:buClr>
              <a:buSzPct val="50000"/>
              <a:buFont typeface="Noto Sans Symbols"/>
              <a:buChar char="■"/>
              <a:defRPr sz="16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60" name="Shape 60"/>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61" name="Shape 61"/>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533400" y="285750"/>
            <a:ext cx="8077199" cy="7428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40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body" idx="1"/>
          </p:nvPr>
        </p:nvSpPr>
        <p:spPr>
          <a:xfrm>
            <a:off x="685800" y="1314450"/>
            <a:ext cx="3809999" cy="3657600"/>
          </a:xfrm>
          <a:prstGeom prst="rect">
            <a:avLst/>
          </a:prstGeom>
          <a:noFill/>
          <a:ln>
            <a:noFill/>
          </a:ln>
        </p:spPr>
        <p:txBody>
          <a:bodyPr lIns="91425" tIns="91425" rIns="91425" bIns="91425" anchor="t" anchorCtr="0"/>
          <a:lstStyle>
            <a:lvl1pPr marL="342900" marR="0" lvl="0" indent="-236220" algn="l" rtl="0">
              <a:spcBef>
                <a:spcPts val="560"/>
              </a:spcBef>
              <a:spcAft>
                <a:spcPts val="0"/>
              </a:spcAft>
              <a:buClr>
                <a:srgbClr val="A50021"/>
              </a:buClr>
              <a:buSzPct val="59999"/>
              <a:buFont typeface="Noto Sans Symbols"/>
              <a:buChar char="■"/>
              <a:defRPr sz="2800" b="0" i="0" u="none" strike="noStrike" cap="none">
                <a:solidFill>
                  <a:schemeClr val="dk1"/>
                </a:solidFill>
                <a:latin typeface="Arial"/>
                <a:ea typeface="Arial"/>
                <a:cs typeface="Arial"/>
                <a:sym typeface="Arial"/>
              </a:defRPr>
            </a:lvl1pPr>
            <a:lvl2pPr marL="742950" marR="0" lvl="1" indent="-201930" algn="l" rtl="0">
              <a:spcBef>
                <a:spcPts val="480"/>
              </a:spcBef>
              <a:spcAft>
                <a:spcPts val="0"/>
              </a:spcAft>
              <a:buClr>
                <a:schemeClr val="dk1"/>
              </a:buClr>
              <a:buSzPct val="55000"/>
              <a:buFont typeface="Noto Sans Symbols"/>
              <a:buChar char="■"/>
              <a:defRPr sz="2400" b="0" i="0" u="none" strike="noStrike" cap="none">
                <a:solidFill>
                  <a:schemeClr val="dk1"/>
                </a:solidFill>
                <a:latin typeface="Arial"/>
                <a:ea typeface="Arial"/>
                <a:cs typeface="Arial"/>
                <a:sym typeface="Arial"/>
              </a:defRPr>
            </a:lvl2pPr>
            <a:lvl3pPr marL="1143000" marR="0" lvl="2"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3pPr>
            <a:lvl4pPr marL="1600200" marR="0" lvl="3" indent="-165735" algn="l" rtl="0">
              <a:spcBef>
                <a:spcPts val="360"/>
              </a:spcBef>
              <a:spcAft>
                <a:spcPts val="0"/>
              </a:spcAft>
              <a:buClr>
                <a:schemeClr val="dk1"/>
              </a:buClr>
              <a:buSzPct val="54999"/>
              <a:buFont typeface="Noto Sans Symbols"/>
              <a:buChar char="■"/>
              <a:defRPr sz="1800" b="0" i="0" u="none" strike="noStrike" cap="none">
                <a:solidFill>
                  <a:schemeClr val="dk1"/>
                </a:solidFill>
                <a:latin typeface="Arial"/>
                <a:ea typeface="Arial"/>
                <a:cs typeface="Arial"/>
                <a:sym typeface="Arial"/>
              </a:defRPr>
            </a:lvl4pPr>
            <a:lvl5pPr marL="2057400" marR="0" lvl="4"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5pPr>
            <a:lvl6pPr marL="2514600" marR="0" lvl="5"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6pPr>
            <a:lvl7pPr marL="2971800" marR="0" lvl="6"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7pPr>
            <a:lvl8pPr marL="3429000" marR="0" lvl="7"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8pPr>
            <a:lvl9pPr marL="3886200" marR="0" lvl="8"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9pPr>
          </a:lstStyle>
          <a:p>
            <a:endParaRPr/>
          </a:p>
        </p:txBody>
      </p:sp>
      <p:sp>
        <p:nvSpPr>
          <p:cNvPr id="65" name="Shape 65"/>
          <p:cNvSpPr txBox="1">
            <a:spLocks noGrp="1"/>
          </p:cNvSpPr>
          <p:nvPr>
            <p:ph type="body" idx="2"/>
          </p:nvPr>
        </p:nvSpPr>
        <p:spPr>
          <a:xfrm>
            <a:off x="4648200" y="1314450"/>
            <a:ext cx="3809999" cy="3657600"/>
          </a:xfrm>
          <a:prstGeom prst="rect">
            <a:avLst/>
          </a:prstGeom>
          <a:noFill/>
          <a:ln>
            <a:noFill/>
          </a:ln>
        </p:spPr>
        <p:txBody>
          <a:bodyPr lIns="91425" tIns="91425" rIns="91425" bIns="91425" anchor="t" anchorCtr="0"/>
          <a:lstStyle>
            <a:lvl1pPr marL="342900" marR="0" lvl="0" indent="-236220" algn="l" rtl="0">
              <a:spcBef>
                <a:spcPts val="560"/>
              </a:spcBef>
              <a:spcAft>
                <a:spcPts val="0"/>
              </a:spcAft>
              <a:buClr>
                <a:srgbClr val="A50021"/>
              </a:buClr>
              <a:buSzPct val="59999"/>
              <a:buFont typeface="Noto Sans Symbols"/>
              <a:buChar char="■"/>
              <a:defRPr sz="2800" b="0" i="0" u="none" strike="noStrike" cap="none">
                <a:solidFill>
                  <a:schemeClr val="dk1"/>
                </a:solidFill>
                <a:latin typeface="Arial"/>
                <a:ea typeface="Arial"/>
                <a:cs typeface="Arial"/>
                <a:sym typeface="Arial"/>
              </a:defRPr>
            </a:lvl1pPr>
            <a:lvl2pPr marL="742950" marR="0" lvl="1" indent="-201930" algn="l" rtl="0">
              <a:spcBef>
                <a:spcPts val="480"/>
              </a:spcBef>
              <a:spcAft>
                <a:spcPts val="0"/>
              </a:spcAft>
              <a:buClr>
                <a:schemeClr val="dk1"/>
              </a:buClr>
              <a:buSzPct val="55000"/>
              <a:buFont typeface="Noto Sans Symbols"/>
              <a:buChar char="■"/>
              <a:defRPr sz="2400" b="0" i="0" u="none" strike="noStrike" cap="none">
                <a:solidFill>
                  <a:schemeClr val="dk1"/>
                </a:solidFill>
                <a:latin typeface="Arial"/>
                <a:ea typeface="Arial"/>
                <a:cs typeface="Arial"/>
                <a:sym typeface="Arial"/>
              </a:defRPr>
            </a:lvl2pPr>
            <a:lvl3pPr marL="1143000" marR="0" lvl="2"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3pPr>
            <a:lvl4pPr marL="1600200" marR="0" lvl="3" indent="-165735" algn="l" rtl="0">
              <a:spcBef>
                <a:spcPts val="360"/>
              </a:spcBef>
              <a:spcAft>
                <a:spcPts val="0"/>
              </a:spcAft>
              <a:buClr>
                <a:schemeClr val="dk1"/>
              </a:buClr>
              <a:buSzPct val="54999"/>
              <a:buFont typeface="Noto Sans Symbols"/>
              <a:buChar char="■"/>
              <a:defRPr sz="1800" b="0" i="0" u="none" strike="noStrike" cap="none">
                <a:solidFill>
                  <a:schemeClr val="dk1"/>
                </a:solidFill>
                <a:latin typeface="Arial"/>
                <a:ea typeface="Arial"/>
                <a:cs typeface="Arial"/>
                <a:sym typeface="Arial"/>
              </a:defRPr>
            </a:lvl4pPr>
            <a:lvl5pPr marL="2057400" marR="0" lvl="4"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5pPr>
            <a:lvl6pPr marL="2514600" marR="0" lvl="5"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6pPr>
            <a:lvl7pPr marL="2971800" marR="0" lvl="6"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7pPr>
            <a:lvl8pPr marL="3429000" marR="0" lvl="7"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8pPr>
            <a:lvl9pPr marL="3886200" marR="0" lvl="8"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67" name="Shape 67"/>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68" name="Shape 68"/>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722312" y="3305175"/>
            <a:ext cx="7772400" cy="1021499"/>
          </a:xfrm>
          <a:prstGeom prst="rect">
            <a:avLst/>
          </a:prstGeom>
          <a:noFill/>
          <a:ln>
            <a:noFill/>
          </a:ln>
        </p:spPr>
        <p:txBody>
          <a:bodyPr lIns="91425" tIns="91425" rIns="91425" bIns="91425" anchor="t" anchorCtr="0"/>
          <a:lstStyle>
            <a:lvl1pPr marL="0" marR="0" lvl="0" indent="0" algn="l" rtl="0">
              <a:spcBef>
                <a:spcPts val="0"/>
              </a:spcBef>
              <a:spcAft>
                <a:spcPts val="0"/>
              </a:spcAft>
              <a:buNone/>
              <a:defRPr sz="4000" b="1"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body" idx="1"/>
          </p:nvPr>
        </p:nvSpPr>
        <p:spPr>
          <a:xfrm>
            <a:off x="722312" y="2180034"/>
            <a:ext cx="7772400" cy="1125299"/>
          </a:xfrm>
          <a:prstGeom prst="rect">
            <a:avLst/>
          </a:prstGeom>
          <a:noFill/>
          <a:ln>
            <a:noFill/>
          </a:ln>
        </p:spPr>
        <p:txBody>
          <a:bodyPr lIns="91425" tIns="91425" rIns="91425" bIns="91425" anchor="b" anchorCtr="0"/>
          <a:lstStyle>
            <a:lvl1pPr marL="0" marR="0" lvl="0" indent="0" algn="l" rtl="0">
              <a:spcBef>
                <a:spcPts val="400"/>
              </a:spcBef>
              <a:spcAft>
                <a:spcPts val="0"/>
              </a:spcAft>
              <a:buClr>
                <a:srgbClr val="A50021"/>
              </a:buClr>
              <a:buFont typeface="Noto Sans Symbols"/>
              <a:buNone/>
              <a:defRPr sz="2000" b="0" i="0" u="none" strike="noStrike" cap="none">
                <a:solidFill>
                  <a:schemeClr val="dk1"/>
                </a:solidFill>
                <a:latin typeface="Arial"/>
                <a:ea typeface="Arial"/>
                <a:cs typeface="Arial"/>
                <a:sym typeface="Arial"/>
              </a:defRPr>
            </a:lvl1pPr>
            <a:lvl2pPr marL="457200" marR="0" lvl="1" indent="0" algn="l" rtl="0">
              <a:spcBef>
                <a:spcPts val="360"/>
              </a:spcBef>
              <a:spcAft>
                <a:spcPts val="0"/>
              </a:spcAft>
              <a:buClr>
                <a:schemeClr val="dk1"/>
              </a:buClr>
              <a:buFont typeface="Noto Sans Symbols"/>
              <a:buNone/>
              <a:defRPr sz="1800" b="0" i="0" u="none" strike="noStrike" cap="none">
                <a:solidFill>
                  <a:schemeClr val="dk1"/>
                </a:solidFill>
                <a:latin typeface="Arial"/>
                <a:ea typeface="Arial"/>
                <a:cs typeface="Arial"/>
                <a:sym typeface="Arial"/>
              </a:defRPr>
            </a:lvl2pPr>
            <a:lvl3pPr marL="914400" marR="0" lvl="2" indent="0" algn="l" rtl="0">
              <a:spcBef>
                <a:spcPts val="320"/>
              </a:spcBef>
              <a:spcAft>
                <a:spcPts val="0"/>
              </a:spcAft>
              <a:buClr>
                <a:srgbClr val="A50021"/>
              </a:buClr>
              <a:buFont typeface="Noto Sans Symbols"/>
              <a:buNone/>
              <a:defRPr sz="1600" b="0" i="0" u="none" strike="noStrike" cap="none">
                <a:solidFill>
                  <a:schemeClr val="dk1"/>
                </a:solidFill>
                <a:latin typeface="Arial"/>
                <a:ea typeface="Arial"/>
                <a:cs typeface="Arial"/>
                <a:sym typeface="Arial"/>
              </a:defRPr>
            </a:lvl3pPr>
            <a:lvl4pPr marL="1371600" marR="0" lvl="3" indent="0" algn="l" rtl="0">
              <a:spcBef>
                <a:spcPts val="280"/>
              </a:spcBef>
              <a:spcAft>
                <a:spcPts val="0"/>
              </a:spcAft>
              <a:buClr>
                <a:schemeClr val="dk1"/>
              </a:buClr>
              <a:buFont typeface="Noto Sans Symbols"/>
              <a:buNone/>
              <a:defRPr sz="1400" b="0" i="0" u="none" strike="noStrike" cap="none">
                <a:solidFill>
                  <a:schemeClr val="dk1"/>
                </a:solidFill>
                <a:latin typeface="Arial"/>
                <a:ea typeface="Arial"/>
                <a:cs typeface="Arial"/>
                <a:sym typeface="Arial"/>
              </a:defRPr>
            </a:lvl4pPr>
            <a:lvl5pPr marL="1828800" marR="0" lvl="4"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5pPr>
            <a:lvl6pPr marL="2286000" marR="0" lvl="5"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6pPr>
            <a:lvl7pPr marL="2743200" marR="0" lvl="6"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7pPr>
            <a:lvl8pPr marL="3200400" marR="0" lvl="7"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8pPr>
            <a:lvl9pPr marL="3657600" marR="0" lvl="8" indent="0" algn="l" rtl="0">
              <a:spcBef>
                <a:spcPts val="280"/>
              </a:spcBef>
              <a:spcAft>
                <a:spcPts val="0"/>
              </a:spcAft>
              <a:buClr>
                <a:srgbClr val="A50021"/>
              </a:buClr>
              <a:buFont typeface="Noto Sans Symbols"/>
              <a:buNone/>
              <a:defRPr sz="14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73" name="Shape 73"/>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74" name="Shape 74"/>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5"/>
        <p:cNvGrpSpPr/>
        <p:nvPr/>
      </p:nvGrpSpPr>
      <p:grpSpPr>
        <a:xfrm>
          <a:off x="0" y="0"/>
          <a:ext cx="0" cy="0"/>
          <a:chOff x="0" y="0"/>
          <a:chExt cx="0" cy="0"/>
        </a:xfrm>
      </p:grpSpPr>
      <p:sp>
        <p:nvSpPr>
          <p:cNvPr id="76" name="Shape 76"/>
          <p:cNvSpPr txBox="1">
            <a:spLocks noGrp="1"/>
          </p:cNvSpPr>
          <p:nvPr>
            <p:ph type="ctrTitle"/>
          </p:nvPr>
        </p:nvSpPr>
        <p:spPr>
          <a:xfrm>
            <a:off x="311708" y="744575"/>
            <a:ext cx="8520599" cy="2052599"/>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77" name="Shape 77"/>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800"/>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78" name="Shape 78"/>
          <p:cNvSpPr txBox="1">
            <a:spLocks noGrp="1"/>
          </p:cNvSpPr>
          <p:nvPr>
            <p:ph type="sldNum" idx="12"/>
          </p:nvPr>
        </p:nvSpPr>
        <p:spPr>
          <a:xfrm>
            <a:off x="8472457" y="4663216"/>
            <a:ext cx="548699" cy="393600"/>
          </a:xfrm>
          <a:prstGeom prst="rect">
            <a:avLst/>
          </a:prstGeom>
        </p:spPr>
        <p:txBody>
          <a:bodyPr lIns="91425" tIns="45700" rIns="91425" bIns="45700" anchor="t"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F3EB"/>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533400" y="285750"/>
            <a:ext cx="8077199" cy="7428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40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40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40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40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4000" b="0" i="0" u="none" strike="noStrike" cap="none">
                <a:solidFill>
                  <a:schemeClr val="dk1"/>
                </a:solidFill>
                <a:latin typeface="Arial"/>
                <a:ea typeface="Arial"/>
                <a:cs typeface="Arial"/>
                <a:sym typeface="Arial"/>
              </a:defRPr>
            </a:lvl5pPr>
            <a:lvl6pPr marL="457200" marR="0" lvl="5" indent="0" algn="l"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l"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l"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l"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body" idx="1"/>
          </p:nvPr>
        </p:nvSpPr>
        <p:spPr>
          <a:xfrm>
            <a:off x="685800" y="1314450"/>
            <a:ext cx="7772400" cy="3657600"/>
          </a:xfrm>
          <a:prstGeom prst="rect">
            <a:avLst/>
          </a:prstGeom>
          <a:noFill/>
          <a:ln>
            <a:noFill/>
          </a:ln>
        </p:spPr>
        <p:txBody>
          <a:bodyPr lIns="91425" tIns="91425" rIns="91425" bIns="91425" anchor="t" anchorCtr="0"/>
          <a:lstStyle>
            <a:lvl1pPr marL="342900" marR="0" lvl="0" indent="-243840" algn="l" rtl="0">
              <a:spcBef>
                <a:spcPts val="520"/>
              </a:spcBef>
              <a:spcAft>
                <a:spcPts val="0"/>
              </a:spcAft>
              <a:buClr>
                <a:srgbClr val="A50021"/>
              </a:buClr>
              <a:buSzPct val="60000"/>
              <a:buFont typeface="Noto Sans Symbols"/>
              <a:buChar char="■"/>
              <a:defRPr sz="2600" b="0" i="0" u="none" strike="noStrike" cap="none">
                <a:solidFill>
                  <a:schemeClr val="dk1"/>
                </a:solidFill>
                <a:latin typeface="Arial"/>
                <a:ea typeface="Arial"/>
                <a:cs typeface="Arial"/>
                <a:sym typeface="Arial"/>
              </a:defRPr>
            </a:lvl1pPr>
            <a:lvl2pPr marL="742950" marR="0" lvl="1" indent="-201930" algn="l" rtl="0">
              <a:spcBef>
                <a:spcPts val="480"/>
              </a:spcBef>
              <a:spcAft>
                <a:spcPts val="0"/>
              </a:spcAft>
              <a:buClr>
                <a:schemeClr val="dk1"/>
              </a:buClr>
              <a:buSzPct val="55000"/>
              <a:buFont typeface="Noto Sans Symbols"/>
              <a:buChar char="■"/>
              <a:defRPr sz="2400" b="0" i="0" u="none" strike="noStrike" cap="none">
                <a:solidFill>
                  <a:schemeClr val="dk1"/>
                </a:solidFill>
                <a:latin typeface="Arial"/>
                <a:ea typeface="Arial"/>
                <a:cs typeface="Arial"/>
                <a:sym typeface="Arial"/>
              </a:defRPr>
            </a:lvl2pPr>
            <a:lvl3pPr marL="1143000" marR="0" lvl="2" indent="-165100" algn="l" rtl="0">
              <a:spcBef>
                <a:spcPts val="400"/>
              </a:spcBef>
              <a:spcAft>
                <a:spcPts val="0"/>
              </a:spcAft>
              <a:buClr>
                <a:srgbClr val="A50021"/>
              </a:buClr>
              <a:buSzPct val="50000"/>
              <a:buFont typeface="Noto Sans Symbols"/>
              <a:buChar char="■"/>
              <a:defRPr sz="2000" b="0" i="0" u="none" strike="noStrike" cap="none">
                <a:solidFill>
                  <a:schemeClr val="dk1"/>
                </a:solidFill>
                <a:latin typeface="Arial"/>
                <a:ea typeface="Arial"/>
                <a:cs typeface="Arial"/>
                <a:sym typeface="Arial"/>
              </a:defRPr>
            </a:lvl3pPr>
            <a:lvl4pPr marL="1600200" marR="0" lvl="3" indent="-165735" algn="l" rtl="0">
              <a:spcBef>
                <a:spcPts val="360"/>
              </a:spcBef>
              <a:spcAft>
                <a:spcPts val="0"/>
              </a:spcAft>
              <a:buClr>
                <a:schemeClr val="dk1"/>
              </a:buClr>
              <a:buSzPct val="54999"/>
              <a:buFont typeface="Noto Sans Symbols"/>
              <a:buChar char="■"/>
              <a:defRPr sz="1800" b="0" i="0" u="none" strike="noStrike" cap="none">
                <a:solidFill>
                  <a:schemeClr val="dk1"/>
                </a:solidFill>
                <a:latin typeface="Arial"/>
                <a:ea typeface="Arial"/>
                <a:cs typeface="Arial"/>
                <a:sym typeface="Arial"/>
              </a:defRPr>
            </a:lvl4pPr>
            <a:lvl5pPr marL="2057400" marR="0" lvl="4"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5pPr>
            <a:lvl6pPr marL="2514600" marR="0" lvl="5"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6pPr>
            <a:lvl7pPr marL="2971800" marR="0" lvl="6"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7pPr>
            <a:lvl8pPr marL="3429000" marR="0" lvl="7"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8pPr>
            <a:lvl9pPr marL="3886200" marR="0" lvl="8" indent="-171450" algn="l" rtl="0">
              <a:spcBef>
                <a:spcPts val="360"/>
              </a:spcBef>
              <a:spcAft>
                <a:spcPts val="0"/>
              </a:spcAft>
              <a:buClr>
                <a:srgbClr val="A50021"/>
              </a:buClr>
              <a:buSzPct val="50000"/>
              <a:buFont typeface="Noto Sans Symbols"/>
              <a:buChar char="■"/>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dt" idx="10"/>
          </p:nvPr>
        </p:nvSpPr>
        <p:spPr>
          <a:xfrm>
            <a:off x="685800" y="4686300"/>
            <a:ext cx="19049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9" name="Shape 9"/>
          <p:cNvSpPr txBox="1">
            <a:spLocks noGrp="1"/>
          </p:cNvSpPr>
          <p:nvPr>
            <p:ph type="ftr" idx="11"/>
          </p:nvPr>
        </p:nvSpPr>
        <p:spPr>
          <a:xfrm>
            <a:off x="3124200" y="4686300"/>
            <a:ext cx="2895600"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2400" b="0" i="0" u="none">
                <a:solidFill>
                  <a:schemeClr val="dk1"/>
                </a:solidFill>
                <a:latin typeface="Allerta"/>
                <a:ea typeface="Allerta"/>
                <a:cs typeface="Allerta"/>
                <a:sym typeface="Allerta"/>
              </a:defRPr>
            </a:lvl1pPr>
            <a:lvl2pPr marL="457200" marR="0" lvl="1"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2pPr>
            <a:lvl3pPr marL="914400" marR="0" lvl="2"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3pPr>
            <a:lvl4pPr marL="1371600" marR="0" lvl="3"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4pPr>
            <a:lvl5pPr marL="1828800" marR="0" lvl="4"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5pPr>
            <a:lvl6pPr marL="2286000" marR="0" lvl="5"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6pPr>
            <a:lvl7pPr marL="3200400" marR="0" lvl="6"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7pPr>
            <a:lvl8pPr marL="4572000" marR="0" lvl="7"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8pPr>
            <a:lvl9pPr marL="6400800" marR="0" lvl="8" indent="0" algn="l" rtl="0">
              <a:lnSpc>
                <a:spcPct val="100000"/>
              </a:lnSpc>
              <a:spcBef>
                <a:spcPts val="0"/>
              </a:spcBef>
              <a:spcAft>
                <a:spcPts val="0"/>
              </a:spcAft>
              <a:buNone/>
              <a:defRPr sz="2400" b="0" i="0" u="none" strike="noStrike" cap="none">
                <a:solidFill>
                  <a:schemeClr val="dk1"/>
                </a:solidFill>
                <a:latin typeface="Allerta"/>
                <a:ea typeface="Allerta"/>
                <a:cs typeface="Allerta"/>
                <a:sym typeface="Allerta"/>
              </a:defRPr>
            </a:lvl9pPr>
          </a:lstStyle>
          <a:p>
            <a:endParaRPr/>
          </a:p>
        </p:txBody>
      </p:sp>
      <p:sp>
        <p:nvSpPr>
          <p:cNvPr id="10" name="Shape 10"/>
          <p:cNvSpPr txBox="1">
            <a:spLocks noGrp="1"/>
          </p:cNvSpPr>
          <p:nvPr>
            <p:ph type="sldNum" idx="12"/>
          </p:nvPr>
        </p:nvSpPr>
        <p:spPr>
          <a:xfrm>
            <a:off x="6553200" y="4686300"/>
            <a:ext cx="1904999" cy="34289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400" b="0" i="0" u="none">
                <a:solidFill>
                  <a:schemeClr val="dk1"/>
                </a:solidFill>
                <a:latin typeface="Arial"/>
                <a:ea typeface="Arial"/>
                <a:cs typeface="Arial"/>
                <a:sym typeface="Arial"/>
              </a:rPr>
              <a:t>‹#›</a:t>
            </a:fld>
            <a:endParaRPr lang="en" sz="1400" b="0" i="0" u="none">
              <a:solidFill>
                <a:schemeClr val="dk1"/>
              </a:solidFill>
              <a:latin typeface="Arial"/>
              <a:ea typeface="Arial"/>
              <a:cs typeface="Arial"/>
              <a:sym typeface="Arial"/>
            </a:endParaRPr>
          </a:p>
        </p:txBody>
      </p:sp>
      <p:sp>
        <p:nvSpPr>
          <p:cNvPr id="11" name="Shape 11"/>
          <p:cNvSpPr txBox="1"/>
          <p:nvPr/>
        </p:nvSpPr>
        <p:spPr>
          <a:xfrm>
            <a:off x="533400" y="1028700"/>
            <a:ext cx="8080500" cy="116699"/>
          </a:xfrm>
          <a:prstGeom prst="rect">
            <a:avLst/>
          </a:prstGeom>
          <a:gradFill>
            <a:gsLst>
              <a:gs pos="0">
                <a:schemeClr val="dk1"/>
              </a:gs>
              <a:gs pos="100000">
                <a:srgbClr val="A50021"/>
              </a:gs>
            </a:gsLst>
            <a:lin ang="10800025" scaled="0"/>
          </a:gradFill>
          <a:ln w="9525" cap="flat" cmpd="sng">
            <a:solidFill>
              <a:schemeClr val="dk1"/>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dk1"/>
              </a:solidFill>
              <a:latin typeface="Allerta"/>
              <a:ea typeface="Allerta"/>
              <a:cs typeface="Allerta"/>
              <a:sym typeface="Allerta"/>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 id="2147483660" r:id="rId11"/>
    <p:sldLayoutId id="214748366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tiff"/><Relationship Id="rId3" Type="http://schemas.openxmlformats.org/officeDocument/2006/relationships/hyperlink" Target="http://itekblog.com/wp-content/uploads/2013/03/crontab.p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311700" y="175005"/>
            <a:ext cx="8520599" cy="868800"/>
          </a:xfrm>
          <a:prstGeom prst="rect">
            <a:avLst/>
          </a:prstGeom>
        </p:spPr>
        <p:txBody>
          <a:bodyPr lIns="91425" tIns="91425" rIns="91425" bIns="91425" anchor="b" anchorCtr="0">
            <a:noAutofit/>
          </a:bodyPr>
          <a:lstStyle/>
          <a:p>
            <a:pPr lvl="0" rtl="0">
              <a:spcBef>
                <a:spcPts val="0"/>
              </a:spcBef>
              <a:buNone/>
            </a:pPr>
            <a:r>
              <a:rPr lang="en-US" sz="3600" dirty="0" smtClean="0">
                <a:solidFill>
                  <a:schemeClr val="tx1"/>
                </a:solidFill>
                <a:highlight>
                  <a:srgbClr val="F4F3EB"/>
                </a:highlight>
              </a:rPr>
              <a:t>Collection Management</a:t>
            </a:r>
            <a:endParaRPr lang="en" sz="3600" dirty="0">
              <a:solidFill>
                <a:schemeClr val="tx1"/>
              </a:solidFill>
              <a:highlight>
                <a:srgbClr val="F4F3EB"/>
              </a:highlight>
            </a:endParaRPr>
          </a:p>
        </p:txBody>
      </p:sp>
      <p:sp>
        <p:nvSpPr>
          <p:cNvPr id="99" name="Shape 99"/>
          <p:cNvSpPr txBox="1">
            <a:spLocks noGrp="1"/>
          </p:cNvSpPr>
          <p:nvPr>
            <p:ph type="subTitle" idx="1"/>
          </p:nvPr>
        </p:nvSpPr>
        <p:spPr>
          <a:xfrm>
            <a:off x="362375" y="1642154"/>
            <a:ext cx="8520599" cy="1068600"/>
          </a:xfrm>
          <a:prstGeom prst="rect">
            <a:avLst/>
          </a:prstGeom>
          <a:solidFill>
            <a:srgbClr val="F4F3EB"/>
          </a:solidFill>
        </p:spPr>
        <p:txBody>
          <a:bodyPr lIns="91425" tIns="91425" rIns="91425" bIns="91425" anchor="t" anchorCtr="0">
            <a:noAutofit/>
          </a:bodyPr>
          <a:lstStyle/>
          <a:p>
            <a:pPr lvl="0" rtl="0">
              <a:spcBef>
                <a:spcPts val="0"/>
              </a:spcBef>
              <a:buClr>
                <a:schemeClr val="dk1"/>
              </a:buClr>
              <a:buSzPct val="40740"/>
              <a:buFont typeface="Arial"/>
              <a:buNone/>
            </a:pPr>
            <a:r>
              <a:rPr lang="en" sz="2650" dirty="0" smtClean="0">
                <a:solidFill>
                  <a:schemeClr val="dk1"/>
                </a:solidFill>
                <a:highlight>
                  <a:srgbClr val="F4F3EB"/>
                </a:highlight>
              </a:rPr>
              <a:t>Presenter</a:t>
            </a:r>
            <a:r>
              <a:rPr lang="en-US" sz="2650" dirty="0" smtClean="0">
                <a:solidFill>
                  <a:schemeClr val="dk1"/>
                </a:solidFill>
                <a:highlight>
                  <a:srgbClr val="F4F3EB"/>
                </a:highlight>
              </a:rPr>
              <a:t>s</a:t>
            </a:r>
            <a:r>
              <a:rPr lang="en" sz="2650" dirty="0" smtClean="0">
                <a:solidFill>
                  <a:schemeClr val="dk1"/>
                </a:solidFill>
                <a:highlight>
                  <a:srgbClr val="F4F3EB"/>
                </a:highlight>
              </a:rPr>
              <a:t>: </a:t>
            </a:r>
            <a:r>
              <a:rPr lang="en-US" sz="2650" dirty="0" smtClean="0">
                <a:highlight>
                  <a:srgbClr val="F4F3EB"/>
                </a:highlight>
              </a:rPr>
              <a:t>Yufeng Ma</a:t>
            </a:r>
            <a:r>
              <a:rPr lang="en" sz="2650" dirty="0" smtClean="0">
                <a:solidFill>
                  <a:schemeClr val="dk1"/>
                </a:solidFill>
                <a:highlight>
                  <a:srgbClr val="F4F3EB"/>
                </a:highlight>
              </a:rPr>
              <a:t> </a:t>
            </a:r>
            <a:r>
              <a:rPr lang="en" sz="2650" dirty="0">
                <a:solidFill>
                  <a:schemeClr val="dk1"/>
                </a:solidFill>
                <a:highlight>
                  <a:srgbClr val="F4F3EB"/>
                </a:highlight>
              </a:rPr>
              <a:t>&amp; </a:t>
            </a:r>
            <a:r>
              <a:rPr lang="en-US" sz="2650" dirty="0" smtClean="0">
                <a:highlight>
                  <a:srgbClr val="F4F3EB"/>
                </a:highlight>
              </a:rPr>
              <a:t>Dong Nan</a:t>
            </a:r>
            <a:endParaRPr lang="en" sz="2650" dirty="0">
              <a:solidFill>
                <a:schemeClr val="dk1"/>
              </a:solidFill>
              <a:highlight>
                <a:srgbClr val="F4F3EB"/>
              </a:highlight>
            </a:endParaRPr>
          </a:p>
          <a:p>
            <a:pPr lvl="0">
              <a:spcBef>
                <a:spcPts val="0"/>
              </a:spcBef>
              <a:buClr>
                <a:schemeClr val="dk1"/>
              </a:buClr>
              <a:buSzPct val="40740"/>
              <a:buFont typeface="Arial"/>
              <a:buNone/>
            </a:pPr>
            <a:r>
              <a:rPr lang="en-US" sz="2650" dirty="0" smtClean="0">
                <a:highlight>
                  <a:srgbClr val="F4F3EB"/>
                </a:highlight>
              </a:rPr>
              <a:t>May</a:t>
            </a:r>
            <a:r>
              <a:rPr lang="en" sz="2650" dirty="0" smtClean="0">
                <a:solidFill>
                  <a:schemeClr val="dk1"/>
                </a:solidFill>
                <a:highlight>
                  <a:srgbClr val="F4F3EB"/>
                </a:highlight>
              </a:rPr>
              <a:t> </a:t>
            </a:r>
            <a:r>
              <a:rPr lang="en" sz="2650" dirty="0">
                <a:solidFill>
                  <a:schemeClr val="dk1"/>
                </a:solidFill>
                <a:highlight>
                  <a:srgbClr val="F4F3EB"/>
                </a:highlight>
              </a:rPr>
              <a:t>3, 2016</a:t>
            </a:r>
          </a:p>
        </p:txBody>
      </p:sp>
      <p:sp>
        <p:nvSpPr>
          <p:cNvPr id="100" name="Shape 100"/>
          <p:cNvSpPr txBox="1"/>
          <p:nvPr/>
        </p:nvSpPr>
        <p:spPr>
          <a:xfrm>
            <a:off x="311700" y="3026250"/>
            <a:ext cx="8520599" cy="1632299"/>
          </a:xfrm>
          <a:prstGeom prst="rect">
            <a:avLst/>
          </a:prstGeom>
          <a:solidFill>
            <a:srgbClr val="F4F3EB"/>
          </a:solidFill>
          <a:ln>
            <a:noFill/>
          </a:ln>
        </p:spPr>
        <p:txBody>
          <a:bodyPr lIns="91425" tIns="91425" rIns="91425" bIns="91425" anchor="t" anchorCtr="0">
            <a:noAutofit/>
          </a:bodyPr>
          <a:lstStyle/>
          <a:p>
            <a:pPr lvl="0" algn="ctr" rtl="0">
              <a:spcBef>
                <a:spcPts val="0"/>
              </a:spcBef>
              <a:buNone/>
            </a:pPr>
            <a:r>
              <a:rPr lang="en" sz="2600" dirty="0">
                <a:solidFill>
                  <a:srgbClr val="333333"/>
                </a:solidFill>
                <a:highlight>
                  <a:srgbClr val="F4F3EB"/>
                </a:highlight>
              </a:rPr>
              <a:t>CS5604, Information </a:t>
            </a:r>
            <a:r>
              <a:rPr lang="en-US" sz="2600" dirty="0" smtClean="0">
                <a:solidFill>
                  <a:srgbClr val="333333"/>
                </a:solidFill>
                <a:highlight>
                  <a:srgbClr val="F4F3EB"/>
                </a:highlight>
              </a:rPr>
              <a:t>Storage and </a:t>
            </a:r>
            <a:r>
              <a:rPr lang="en" sz="2600" dirty="0" smtClean="0">
                <a:solidFill>
                  <a:srgbClr val="333333"/>
                </a:solidFill>
                <a:highlight>
                  <a:srgbClr val="F4F3EB"/>
                </a:highlight>
              </a:rPr>
              <a:t>Retrieval</a:t>
            </a:r>
            <a:r>
              <a:rPr lang="en" sz="2600" dirty="0">
                <a:solidFill>
                  <a:srgbClr val="333333"/>
                </a:solidFill>
                <a:highlight>
                  <a:srgbClr val="F4F3EB"/>
                </a:highlight>
              </a:rPr>
              <a:t>, Spring 2016 </a:t>
            </a:r>
          </a:p>
          <a:p>
            <a:pPr lvl="0" algn="ctr" rtl="0">
              <a:spcBef>
                <a:spcPts val="0"/>
              </a:spcBef>
              <a:buNone/>
            </a:pPr>
            <a:r>
              <a:rPr lang="en" sz="2600" dirty="0">
                <a:highlight>
                  <a:srgbClr val="F4F3EB"/>
                </a:highlight>
              </a:rPr>
              <a:t>Virginia Polytechnic Institute and State University </a:t>
            </a:r>
            <a:r>
              <a:rPr lang="en" sz="2600" dirty="0" smtClean="0">
                <a:highlight>
                  <a:srgbClr val="F4F3EB"/>
                </a:highlight>
              </a:rPr>
              <a:t>Blacksburg </a:t>
            </a:r>
            <a:r>
              <a:rPr lang="en" sz="2600" dirty="0">
                <a:highlight>
                  <a:srgbClr val="F4F3EB"/>
                </a:highlight>
              </a:rPr>
              <a:t>VA</a:t>
            </a:r>
          </a:p>
          <a:p>
            <a:pPr lvl="0" algn="ctr">
              <a:spcBef>
                <a:spcPts val="0"/>
              </a:spcBef>
              <a:buNone/>
            </a:pPr>
            <a:r>
              <a:rPr lang="en" sz="2600" dirty="0">
                <a:highlight>
                  <a:srgbClr val="F4F3EB"/>
                </a:highlight>
              </a:rPr>
              <a:t>Professor: </a:t>
            </a:r>
            <a:r>
              <a:rPr lang="en" sz="2600" dirty="0" smtClean="0">
                <a:highlight>
                  <a:srgbClr val="F4F3EB"/>
                </a:highlight>
              </a:rPr>
              <a:t>Dr</a:t>
            </a:r>
            <a:r>
              <a:rPr lang="en-US" sz="2600" dirty="0" smtClean="0">
                <a:highlight>
                  <a:srgbClr val="F4F3EB"/>
                </a:highlight>
              </a:rPr>
              <a:t>.</a:t>
            </a:r>
            <a:r>
              <a:rPr lang="en" sz="2600" dirty="0" smtClean="0">
                <a:highlight>
                  <a:srgbClr val="F4F3EB"/>
                </a:highlight>
              </a:rPr>
              <a:t> E</a:t>
            </a:r>
            <a:r>
              <a:rPr lang="en-US" sz="2600" dirty="0" smtClean="0">
                <a:highlight>
                  <a:srgbClr val="F4F3EB"/>
                </a:highlight>
              </a:rPr>
              <a:t>dward A.</a:t>
            </a:r>
            <a:r>
              <a:rPr lang="en" sz="2600" dirty="0" smtClean="0">
                <a:highlight>
                  <a:srgbClr val="F4F3EB"/>
                </a:highlight>
              </a:rPr>
              <a:t> </a:t>
            </a:r>
            <a:r>
              <a:rPr lang="en" sz="2600" dirty="0">
                <a:highlight>
                  <a:srgbClr val="F4F3EB"/>
                </a:highlight>
              </a:rPr>
              <a:t>Fox</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Tweet: Text Cleaning and Info Extraction (Example)</a:t>
            </a:r>
            <a:endParaRPr lang="en-US" sz="26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22722" y="1583314"/>
            <a:ext cx="7543800" cy="357567"/>
          </a:xfrm>
          <a:ln>
            <a:solidFill>
              <a:schemeClr val="tx1"/>
            </a:solid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36" y="2826943"/>
            <a:ext cx="8666923" cy="1378282"/>
          </a:xfrm>
          <a:prstGeom prst="rect">
            <a:avLst/>
          </a:prstGeom>
          <a:ln>
            <a:solidFill>
              <a:schemeClr val="tx1"/>
            </a:solidFill>
          </a:ln>
        </p:spPr>
      </p:pic>
      <p:cxnSp>
        <p:nvCxnSpPr>
          <p:cNvPr id="7" name="Straight Arrow Connector 6"/>
          <p:cNvCxnSpPr/>
          <p:nvPr/>
        </p:nvCxnSpPr>
        <p:spPr>
          <a:xfrm>
            <a:off x="4542312" y="2155369"/>
            <a:ext cx="0" cy="6412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2403625" y="4355930"/>
            <a:ext cx="4381994" cy="253916"/>
          </a:xfrm>
          <a:prstGeom prst="rect">
            <a:avLst/>
          </a:prstGeom>
          <a:noFill/>
        </p:spPr>
        <p:txBody>
          <a:bodyPr wrap="square" rtlCol="0">
            <a:spAutoFit/>
          </a:bodyPr>
          <a:lstStyle/>
          <a:p>
            <a:pPr algn="ctr"/>
            <a:r>
              <a:rPr lang="en-US" sz="1050" dirty="0"/>
              <a:t>Cleaned tweet and extracted info in HBase</a:t>
            </a:r>
          </a:p>
        </p:txBody>
      </p:sp>
      <p:sp>
        <p:nvSpPr>
          <p:cNvPr id="9" name="TextBox 8"/>
          <p:cNvSpPr txBox="1"/>
          <p:nvPr/>
        </p:nvSpPr>
        <p:spPr>
          <a:xfrm>
            <a:off x="2357613" y="1914068"/>
            <a:ext cx="4381994" cy="253916"/>
          </a:xfrm>
          <a:prstGeom prst="rect">
            <a:avLst/>
          </a:prstGeom>
          <a:noFill/>
        </p:spPr>
        <p:txBody>
          <a:bodyPr wrap="square" rtlCol="0">
            <a:spAutoFit/>
          </a:bodyPr>
          <a:lstStyle/>
          <a:p>
            <a:pPr algn="ctr"/>
            <a:r>
              <a:rPr lang="en-US" sz="1050" dirty="0"/>
              <a:t>Raw tweet on HDFS</a:t>
            </a:r>
          </a:p>
        </p:txBody>
      </p:sp>
    </p:spTree>
    <p:extLst>
      <p:ext uri="{BB962C8B-B14F-4D97-AF65-F5344CB8AC3E}">
        <p14:creationId xmlns:p14="http://schemas.microsoft.com/office/powerpoint/2010/main" val="19705080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2150850"/>
            <a:ext cx="8520599" cy="8418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US" sz="5200" dirty="0" smtClean="0"/>
              <a:t>Webpage Cleaning</a:t>
            </a:r>
            <a:endParaRPr lang="en" sz="5200" dirty="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1163040" y="1273723"/>
            <a:ext cx="6961457" cy="3687159"/>
          </a:xfrm>
          <a:prstGeom prst="rect">
            <a:avLst/>
          </a:prstGeom>
          <a:ln w="12700">
            <a:solidFill>
              <a:schemeClr val="tx1"/>
            </a:solidFill>
          </a:ln>
        </p:spPr>
      </p:pic>
      <p:sp>
        <p:nvSpPr>
          <p:cNvPr id="4"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lgn="l">
              <a:spcBef>
                <a:spcPts val="0"/>
              </a:spcBef>
              <a:buNone/>
            </a:pPr>
            <a:r>
              <a:rPr lang="en-US" dirty="0" smtClean="0"/>
              <a:t>Raw Data</a:t>
            </a:r>
            <a:endParaRPr lang="en" dirty="0"/>
          </a:p>
        </p:txBody>
      </p:sp>
    </p:spTree>
    <p:extLst>
      <p:ext uri="{BB962C8B-B14F-4D97-AF65-F5344CB8AC3E}">
        <p14:creationId xmlns:p14="http://schemas.microsoft.com/office/powerpoint/2010/main" val="1513861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535500" y="1271752"/>
            <a:ext cx="8082983" cy="3591253"/>
          </a:xfrm>
          <a:prstGeom prst="rect">
            <a:avLst/>
          </a:prstGeom>
          <a:ln w="12700">
            <a:solidFill>
              <a:schemeClr val="tx1"/>
            </a:solidFill>
          </a:ln>
        </p:spPr>
      </p:pic>
      <p:sp>
        <p:nvSpPr>
          <p:cNvPr id="4"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lgn="l">
              <a:spcBef>
                <a:spcPts val="0"/>
              </a:spcBef>
              <a:buNone/>
            </a:pPr>
            <a:r>
              <a:rPr lang="en-US" dirty="0" smtClean="0"/>
              <a:t>Webpage Sample</a:t>
            </a:r>
            <a:endParaRPr lang="en" dirty="0"/>
          </a:p>
        </p:txBody>
      </p:sp>
    </p:spTree>
    <p:extLst>
      <p:ext uri="{BB962C8B-B14F-4D97-AF65-F5344CB8AC3E}">
        <p14:creationId xmlns:p14="http://schemas.microsoft.com/office/powerpoint/2010/main" val="11909219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spcBef>
                <a:spcPts val="0"/>
              </a:spcBef>
              <a:buNone/>
            </a:pPr>
            <a:r>
              <a:rPr lang="en-US" dirty="0" smtClean="0"/>
              <a:t>Webpage Cleaning Rules</a:t>
            </a:r>
            <a:endParaRPr lang="en" dirty="0"/>
          </a:p>
        </p:txBody>
      </p:sp>
      <p:sp>
        <p:nvSpPr>
          <p:cNvPr id="106" name="Shape 106"/>
          <p:cNvSpPr txBox="1">
            <a:spLocks noGrp="1"/>
          </p:cNvSpPr>
          <p:nvPr>
            <p:ph type="body" idx="1"/>
          </p:nvPr>
        </p:nvSpPr>
        <p:spPr>
          <a:xfrm>
            <a:off x="311699" y="1324753"/>
            <a:ext cx="8520599" cy="3207490"/>
          </a:xfrm>
          <a:prstGeom prst="rect">
            <a:avLst/>
          </a:prstGeom>
        </p:spPr>
        <p:txBody>
          <a:bodyPr lIns="91425" tIns="91425" rIns="91425" bIns="91425" anchor="t" anchorCtr="0">
            <a:noAutofit/>
          </a:bodyPr>
          <a:lstStyle/>
          <a:p>
            <a:pPr marL="457200" lvl="0" indent="-228600" rtl="0">
              <a:spcBef>
                <a:spcPts val="0"/>
              </a:spcBef>
            </a:pPr>
            <a:r>
              <a:rPr lang="en-US" dirty="0" smtClean="0"/>
              <a:t>Remove Non-ASCII characters</a:t>
            </a:r>
          </a:p>
          <a:p>
            <a:pPr marL="457200" lvl="0" indent="-228600" rtl="0">
              <a:spcBef>
                <a:spcPts val="0"/>
              </a:spcBef>
            </a:pPr>
            <a:endParaRPr lang="en-US" dirty="0" smtClean="0"/>
          </a:p>
          <a:p>
            <a:pPr marL="457200" lvl="0" indent="-228600" rtl="0">
              <a:spcBef>
                <a:spcPts val="0"/>
              </a:spcBef>
            </a:pPr>
            <a:r>
              <a:rPr lang="en-US" dirty="0" smtClean="0"/>
              <a:t>Keep English text only</a:t>
            </a:r>
          </a:p>
          <a:p>
            <a:pPr marL="457200" lvl="0" indent="-228600" rtl="0">
              <a:spcBef>
                <a:spcPts val="0"/>
              </a:spcBef>
            </a:pPr>
            <a:endParaRPr lang="en-US" dirty="0" smtClean="0"/>
          </a:p>
          <a:p>
            <a:pPr marL="457200" lvl="0" indent="-228600" rtl="0">
              <a:spcBef>
                <a:spcPts val="0"/>
              </a:spcBef>
            </a:pPr>
            <a:r>
              <a:rPr lang="en-US" dirty="0" smtClean="0"/>
              <a:t>Extract URLs</a:t>
            </a:r>
          </a:p>
          <a:p>
            <a:pPr marL="457200" lvl="0" indent="-228600" rtl="0">
              <a:spcBef>
                <a:spcPts val="0"/>
              </a:spcBef>
            </a:pPr>
            <a:endParaRPr lang="en-US" dirty="0" smtClean="0"/>
          </a:p>
          <a:p>
            <a:pPr marL="457200" lvl="0" indent="-228600" rtl="0">
              <a:spcBef>
                <a:spcPts val="0"/>
              </a:spcBef>
            </a:pPr>
            <a:r>
              <a:rPr lang="en-US" dirty="0" smtClean="0"/>
              <a:t>Remove profane words</a:t>
            </a:r>
          </a:p>
        </p:txBody>
      </p:sp>
    </p:spTree>
    <p:extLst>
      <p:ext uri="{BB962C8B-B14F-4D97-AF65-F5344CB8AC3E}">
        <p14:creationId xmlns:p14="http://schemas.microsoft.com/office/powerpoint/2010/main" val="1179680637"/>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spcBef>
                <a:spcPts val="0"/>
              </a:spcBef>
              <a:buNone/>
            </a:pPr>
            <a:r>
              <a:rPr lang="en-US" dirty="0" smtClean="0"/>
              <a:t>Libraries/Packages</a:t>
            </a:r>
            <a:endParaRPr lang="en" dirty="0"/>
          </a:p>
        </p:txBody>
      </p:sp>
      <p:sp>
        <p:nvSpPr>
          <p:cNvPr id="106" name="Shape 106"/>
          <p:cNvSpPr txBox="1">
            <a:spLocks noGrp="1"/>
          </p:cNvSpPr>
          <p:nvPr>
            <p:ph type="body" idx="1"/>
          </p:nvPr>
        </p:nvSpPr>
        <p:spPr>
          <a:xfrm>
            <a:off x="245440" y="1147009"/>
            <a:ext cx="8520599" cy="3516431"/>
          </a:xfrm>
          <a:prstGeom prst="rect">
            <a:avLst/>
          </a:prstGeom>
        </p:spPr>
        <p:txBody>
          <a:bodyPr lIns="91425" tIns="91425" rIns="91425" bIns="91425" anchor="t" anchorCtr="0">
            <a:noAutofit/>
          </a:bodyPr>
          <a:lstStyle/>
          <a:p>
            <a:pPr marL="457200" lvl="0" indent="-228600" rtl="0">
              <a:spcBef>
                <a:spcPts val="0"/>
              </a:spcBef>
            </a:pPr>
            <a:r>
              <a:rPr lang="en-US" dirty="0" smtClean="0"/>
              <a:t>BeautifulSoup4</a:t>
            </a:r>
          </a:p>
          <a:p>
            <a:pPr lvl="1"/>
            <a:r>
              <a:rPr lang="en-US" dirty="0" smtClean="0"/>
              <a:t>Parse </a:t>
            </a:r>
            <a:r>
              <a:rPr lang="en-US" dirty="0"/>
              <a:t>text out of HTML and XML </a:t>
            </a:r>
            <a:r>
              <a:rPr lang="en-US" dirty="0" smtClean="0"/>
              <a:t>files</a:t>
            </a:r>
          </a:p>
          <a:p>
            <a:pPr marL="457200" lvl="0" indent="-228600" rtl="0">
              <a:spcBef>
                <a:spcPts val="0"/>
              </a:spcBef>
            </a:pPr>
            <a:r>
              <a:rPr lang="en-US" dirty="0" smtClean="0"/>
              <a:t>Readability</a:t>
            </a:r>
          </a:p>
          <a:p>
            <a:pPr lvl="1"/>
            <a:r>
              <a:rPr lang="en-US" dirty="0" smtClean="0"/>
              <a:t>Pull </a:t>
            </a:r>
            <a:r>
              <a:rPr lang="en-US" dirty="0"/>
              <a:t>out the title and main body text from a </a:t>
            </a:r>
            <a:r>
              <a:rPr lang="en-US" dirty="0" smtClean="0"/>
              <a:t>webpage</a:t>
            </a:r>
          </a:p>
          <a:p>
            <a:pPr marL="457200" lvl="0" indent="-228600" rtl="0">
              <a:spcBef>
                <a:spcPts val="0"/>
              </a:spcBef>
            </a:pPr>
            <a:r>
              <a:rPr lang="en-US" dirty="0" err="1" smtClean="0"/>
              <a:t>Langdetect</a:t>
            </a:r>
            <a:endParaRPr lang="en-US" dirty="0" smtClean="0"/>
          </a:p>
          <a:p>
            <a:pPr lvl="1"/>
            <a:r>
              <a:rPr lang="en-US" dirty="0" smtClean="0"/>
              <a:t>Detect </a:t>
            </a:r>
            <a:r>
              <a:rPr lang="en-US" dirty="0"/>
              <a:t>language of a text using naive Bayesian </a:t>
            </a:r>
            <a:r>
              <a:rPr lang="en-US" dirty="0" smtClean="0"/>
              <a:t>filter</a:t>
            </a:r>
          </a:p>
          <a:p>
            <a:pPr marL="457200" lvl="0" indent="-228600" rtl="0">
              <a:spcBef>
                <a:spcPts val="0"/>
              </a:spcBef>
            </a:pPr>
            <a:r>
              <a:rPr lang="en-US" dirty="0" smtClean="0"/>
              <a:t>Re</a:t>
            </a:r>
          </a:p>
          <a:p>
            <a:pPr marL="857250" lvl="1" indent="-228600"/>
            <a:r>
              <a:rPr lang="en-US" dirty="0" smtClean="0"/>
              <a:t>Provide </a:t>
            </a:r>
            <a:r>
              <a:rPr lang="en-US" dirty="0"/>
              <a:t>regular expression matching </a:t>
            </a:r>
            <a:r>
              <a:rPr lang="en-US" dirty="0" smtClean="0"/>
              <a:t>operations</a:t>
            </a:r>
          </a:p>
        </p:txBody>
      </p:sp>
    </p:spTree>
    <p:extLst>
      <p:ext uri="{BB962C8B-B14F-4D97-AF65-F5344CB8AC3E}">
        <p14:creationId xmlns:p14="http://schemas.microsoft.com/office/powerpoint/2010/main" val="1540585188"/>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5951047" y="180354"/>
            <a:ext cx="2513327" cy="5072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Raw consolidated files &amp;</a:t>
            </a:r>
          </a:p>
          <a:p>
            <a:pPr algn="ctr"/>
            <a:r>
              <a:rPr lang="en-US" dirty="0">
                <a:solidFill>
                  <a:schemeClr val="tx1"/>
                </a:solidFill>
              </a:rPr>
              <a:t>m</a:t>
            </a:r>
            <a:r>
              <a:rPr lang="en-US" dirty="0" smtClean="0">
                <a:solidFill>
                  <a:schemeClr val="tx1"/>
                </a:solidFill>
              </a:rPr>
              <a:t>etadata in Text format</a:t>
            </a:r>
            <a:endParaRPr lang="en-US" dirty="0">
              <a:solidFill>
                <a:schemeClr val="tx1"/>
              </a:solidFill>
            </a:endParaRPr>
          </a:p>
        </p:txBody>
      </p:sp>
      <p:sp>
        <p:nvSpPr>
          <p:cNvPr id="6" name="Rectangle 5"/>
          <p:cNvSpPr/>
          <p:nvPr/>
        </p:nvSpPr>
        <p:spPr>
          <a:xfrm>
            <a:off x="5951047" y="1351196"/>
            <a:ext cx="2513327" cy="6085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Identified tweet ID, URL and original webpage code</a:t>
            </a:r>
          </a:p>
        </p:txBody>
      </p:sp>
      <p:cxnSp>
        <p:nvCxnSpPr>
          <p:cNvPr id="7" name="Straight Arrow Connector 6"/>
          <p:cNvCxnSpPr>
            <a:stCxn id="5" idx="2"/>
            <a:endCxn id="6" idx="0"/>
          </p:cNvCxnSpPr>
          <p:nvPr/>
        </p:nvCxnSpPr>
        <p:spPr>
          <a:xfrm>
            <a:off x="7207711" y="687630"/>
            <a:ext cx="0" cy="663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379761" y="835163"/>
            <a:ext cx="479636" cy="307777"/>
          </a:xfrm>
          <a:prstGeom prst="rect">
            <a:avLst/>
          </a:prstGeom>
          <a:noFill/>
        </p:spPr>
        <p:txBody>
          <a:bodyPr wrap="square" rtlCol="0">
            <a:spAutoFit/>
          </a:bodyPr>
          <a:lstStyle/>
          <a:p>
            <a:r>
              <a:rPr lang="en-US" dirty="0" smtClean="0">
                <a:solidFill>
                  <a:srgbClr val="FF0000"/>
                </a:solidFill>
              </a:rPr>
              <a:t>RE</a:t>
            </a:r>
            <a:endParaRPr lang="en-US" dirty="0">
              <a:solidFill>
                <a:srgbClr val="FF0000"/>
              </a:solidFill>
            </a:endParaRPr>
          </a:p>
        </p:txBody>
      </p:sp>
      <p:sp>
        <p:nvSpPr>
          <p:cNvPr id="9" name="Rectangle 8"/>
          <p:cNvSpPr/>
          <p:nvPr/>
        </p:nvSpPr>
        <p:spPr>
          <a:xfrm>
            <a:off x="3453835" y="1374494"/>
            <a:ext cx="1809347" cy="5479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HTML only (raw)</a:t>
            </a:r>
          </a:p>
        </p:txBody>
      </p:sp>
      <p:cxnSp>
        <p:nvCxnSpPr>
          <p:cNvPr id="10" name="Straight Arrow Connector 9"/>
          <p:cNvCxnSpPr/>
          <p:nvPr/>
        </p:nvCxnSpPr>
        <p:spPr>
          <a:xfrm flipH="1">
            <a:off x="5263182" y="1658959"/>
            <a:ext cx="68786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65073" y="1374494"/>
            <a:ext cx="1729129" cy="5058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charset="0"/>
                <a:ea typeface="Times New Roman" charset="0"/>
                <a:cs typeface="Times New Roman" charset="0"/>
              </a:rPr>
              <a:t>Titles &amp; “Useful” HTML</a:t>
            </a:r>
          </a:p>
        </p:txBody>
      </p:sp>
      <p:cxnSp>
        <p:nvCxnSpPr>
          <p:cNvPr id="12" name="Straight Arrow Connector 11"/>
          <p:cNvCxnSpPr/>
          <p:nvPr/>
        </p:nvCxnSpPr>
        <p:spPr>
          <a:xfrm flipH="1" flipV="1">
            <a:off x="2194203" y="1618098"/>
            <a:ext cx="1259632" cy="93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91121" y="1218693"/>
            <a:ext cx="1296547" cy="307777"/>
          </a:xfrm>
          <a:prstGeom prst="rect">
            <a:avLst/>
          </a:prstGeom>
          <a:noFill/>
        </p:spPr>
        <p:txBody>
          <a:bodyPr wrap="square" rtlCol="0">
            <a:spAutoFit/>
          </a:bodyPr>
          <a:lstStyle/>
          <a:p>
            <a:r>
              <a:rPr lang="en-US" dirty="0" smtClean="0">
                <a:solidFill>
                  <a:srgbClr val="FF0000"/>
                </a:solidFill>
              </a:rPr>
              <a:t>Readability</a:t>
            </a:r>
            <a:endParaRPr lang="en-US" dirty="0">
              <a:solidFill>
                <a:srgbClr val="FF0000"/>
              </a:solidFill>
            </a:endParaRPr>
          </a:p>
        </p:txBody>
      </p:sp>
      <p:sp>
        <p:nvSpPr>
          <p:cNvPr id="14" name="Rectangle 13"/>
          <p:cNvSpPr/>
          <p:nvPr/>
        </p:nvSpPr>
        <p:spPr>
          <a:xfrm>
            <a:off x="599807" y="2679172"/>
            <a:ext cx="1203667" cy="5479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solidFill>
              </a:rPr>
              <a:t>Content only</a:t>
            </a:r>
            <a:endParaRPr lang="en-US" dirty="0" smtClean="0">
              <a:solidFill>
                <a:schemeClr val="tx1"/>
              </a:solidFill>
            </a:endParaRPr>
          </a:p>
        </p:txBody>
      </p:sp>
      <p:cxnSp>
        <p:nvCxnSpPr>
          <p:cNvPr id="15" name="Straight Arrow Connector 14"/>
          <p:cNvCxnSpPr>
            <a:stCxn id="16" idx="2"/>
          </p:cNvCxnSpPr>
          <p:nvPr/>
        </p:nvCxnSpPr>
        <p:spPr>
          <a:xfrm flipH="1">
            <a:off x="1183764" y="1880363"/>
            <a:ext cx="9332" cy="7988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214096" y="2095101"/>
            <a:ext cx="1492484" cy="307777"/>
          </a:xfrm>
          <a:prstGeom prst="rect">
            <a:avLst/>
          </a:prstGeom>
          <a:noFill/>
        </p:spPr>
        <p:txBody>
          <a:bodyPr wrap="square" rtlCol="0">
            <a:spAutoFit/>
          </a:bodyPr>
          <a:lstStyle/>
          <a:p>
            <a:r>
              <a:rPr lang="en-US" dirty="0" smtClean="0">
                <a:solidFill>
                  <a:srgbClr val="FF0000"/>
                </a:solidFill>
              </a:rPr>
              <a:t>BeautifulSoup</a:t>
            </a:r>
            <a:endParaRPr lang="en-US" dirty="0">
              <a:solidFill>
                <a:srgbClr val="FF0000"/>
              </a:solidFill>
            </a:endParaRPr>
          </a:p>
        </p:txBody>
      </p:sp>
      <p:sp>
        <p:nvSpPr>
          <p:cNvPr id="17" name="Rectangle 16"/>
          <p:cNvSpPr/>
          <p:nvPr/>
        </p:nvSpPr>
        <p:spPr>
          <a:xfrm>
            <a:off x="3089544" y="2679172"/>
            <a:ext cx="1809347" cy="5479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English only Text</a:t>
            </a:r>
          </a:p>
        </p:txBody>
      </p:sp>
      <p:cxnSp>
        <p:nvCxnSpPr>
          <p:cNvPr id="18" name="Straight Arrow Connector 17"/>
          <p:cNvCxnSpPr>
            <a:stCxn id="21" idx="3"/>
          </p:cNvCxnSpPr>
          <p:nvPr/>
        </p:nvCxnSpPr>
        <p:spPr>
          <a:xfrm>
            <a:off x="1803475" y="2953127"/>
            <a:ext cx="128606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924358" y="2994726"/>
            <a:ext cx="1296547" cy="307777"/>
          </a:xfrm>
          <a:prstGeom prst="rect">
            <a:avLst/>
          </a:prstGeom>
          <a:noFill/>
        </p:spPr>
        <p:txBody>
          <a:bodyPr wrap="square" rtlCol="0">
            <a:spAutoFit/>
          </a:bodyPr>
          <a:lstStyle/>
          <a:p>
            <a:r>
              <a:rPr lang="en-US" dirty="0" smtClean="0">
                <a:solidFill>
                  <a:srgbClr val="FF0000"/>
                </a:solidFill>
              </a:rPr>
              <a:t>Langdetect</a:t>
            </a:r>
            <a:endParaRPr lang="en-US" dirty="0">
              <a:solidFill>
                <a:srgbClr val="FF0000"/>
              </a:solidFill>
            </a:endParaRPr>
          </a:p>
        </p:txBody>
      </p:sp>
      <p:sp>
        <p:nvSpPr>
          <p:cNvPr id="20" name="Rectangle 19"/>
          <p:cNvSpPr/>
          <p:nvPr/>
        </p:nvSpPr>
        <p:spPr>
          <a:xfrm>
            <a:off x="6235150" y="2683990"/>
            <a:ext cx="1809347" cy="5479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ASCII only Text</a:t>
            </a:r>
          </a:p>
        </p:txBody>
      </p:sp>
      <p:cxnSp>
        <p:nvCxnSpPr>
          <p:cNvPr id="21" name="Straight Arrow Connector 20"/>
          <p:cNvCxnSpPr/>
          <p:nvPr/>
        </p:nvCxnSpPr>
        <p:spPr>
          <a:xfrm>
            <a:off x="4898891" y="2953127"/>
            <a:ext cx="1336259" cy="48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5815272" y="4030709"/>
            <a:ext cx="2649102" cy="9520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Clean Text, Replace profanity and extract URLs </a:t>
            </a:r>
          </a:p>
        </p:txBody>
      </p:sp>
      <p:cxnSp>
        <p:nvCxnSpPr>
          <p:cNvPr id="23" name="Straight Arrow Connector 22"/>
          <p:cNvCxnSpPr/>
          <p:nvPr/>
        </p:nvCxnSpPr>
        <p:spPr>
          <a:xfrm flipH="1">
            <a:off x="7139823" y="3231899"/>
            <a:ext cx="1" cy="7988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153820" y="3448475"/>
            <a:ext cx="513806" cy="307777"/>
          </a:xfrm>
          <a:prstGeom prst="rect">
            <a:avLst/>
          </a:prstGeom>
          <a:noFill/>
        </p:spPr>
        <p:txBody>
          <a:bodyPr wrap="square" rtlCol="0">
            <a:spAutoFit/>
          </a:bodyPr>
          <a:lstStyle/>
          <a:p>
            <a:r>
              <a:rPr lang="en-US" dirty="0" smtClean="0">
                <a:solidFill>
                  <a:srgbClr val="FF0000"/>
                </a:solidFill>
              </a:rPr>
              <a:t>RE</a:t>
            </a:r>
            <a:endParaRPr lang="en-US" dirty="0">
              <a:solidFill>
                <a:srgbClr val="FF0000"/>
              </a:solidFill>
            </a:endParaRPr>
          </a:p>
        </p:txBody>
      </p:sp>
      <p:sp>
        <p:nvSpPr>
          <p:cNvPr id="25" name="Rectangle 24"/>
          <p:cNvSpPr/>
          <p:nvPr/>
        </p:nvSpPr>
        <p:spPr>
          <a:xfrm>
            <a:off x="1179344" y="4016559"/>
            <a:ext cx="2649102" cy="9520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Clean web pages in TSV format with preset schema</a:t>
            </a:r>
          </a:p>
        </p:txBody>
      </p:sp>
      <p:cxnSp>
        <p:nvCxnSpPr>
          <p:cNvPr id="26" name="Straight Arrow Connector 25"/>
          <p:cNvCxnSpPr/>
          <p:nvPr/>
        </p:nvCxnSpPr>
        <p:spPr>
          <a:xfrm flipH="1">
            <a:off x="3828446" y="4478361"/>
            <a:ext cx="1986827" cy="142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65074" y="343770"/>
            <a:ext cx="4507965" cy="523220"/>
          </a:xfrm>
          <a:prstGeom prst="rect">
            <a:avLst/>
          </a:prstGeom>
          <a:noFill/>
        </p:spPr>
        <p:txBody>
          <a:bodyPr wrap="none" rtlCol="0">
            <a:spAutoFit/>
          </a:bodyPr>
          <a:lstStyle/>
          <a:p>
            <a:r>
              <a:rPr lang="en-US" sz="2800" dirty="0" smtClean="0"/>
              <a:t>Webpage cleaning pipeline</a:t>
            </a:r>
            <a:endParaRPr lang="en-US" sz="2800" dirty="0"/>
          </a:p>
        </p:txBody>
      </p:sp>
    </p:spTree>
    <p:extLst>
      <p:ext uri="{BB962C8B-B14F-4D97-AF65-F5344CB8AC3E}">
        <p14:creationId xmlns:p14="http://schemas.microsoft.com/office/powerpoint/2010/main" val="6335164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Cleaned Webpage Schema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84229172"/>
              </p:ext>
            </p:extLst>
          </p:nvPr>
        </p:nvGraphicFramePr>
        <p:xfrm>
          <a:off x="540161" y="1604850"/>
          <a:ext cx="8063673" cy="914400"/>
        </p:xfrm>
        <a:graphic>
          <a:graphicData uri="http://schemas.openxmlformats.org/drawingml/2006/table">
            <a:tbl>
              <a:tblPr firstRow="1" firstCol="1" bandRow="1">
                <a:tableStyleId>{9D7B26C5-4107-4FEC-AEDC-1716B250A1EF}</a:tableStyleId>
              </a:tblPr>
              <a:tblGrid>
                <a:gridCol w="973761"/>
                <a:gridCol w="980661"/>
                <a:gridCol w="477078"/>
                <a:gridCol w="755374"/>
                <a:gridCol w="795130"/>
                <a:gridCol w="834887"/>
                <a:gridCol w="1285461"/>
                <a:gridCol w="1961321"/>
              </a:tblGrid>
              <a:tr h="454544">
                <a:tc>
                  <a:txBody>
                    <a:bodyPr/>
                    <a:lstStyle/>
                    <a:p>
                      <a:pPr marL="0" marR="0" algn="ctr">
                        <a:lnSpc>
                          <a:spcPct val="115000"/>
                        </a:lnSpc>
                        <a:spcBef>
                          <a:spcPts val="0"/>
                        </a:spcBef>
                        <a:spcAft>
                          <a:spcPts val="0"/>
                        </a:spcAft>
                      </a:pPr>
                      <a:r>
                        <a:rPr lang="en-US" sz="1400" dirty="0">
                          <a:effectLst/>
                        </a:rPr>
                        <a:t>Rowkey</a:t>
                      </a:r>
                      <a:endParaRPr lang="en-US" sz="1400" dirty="0">
                        <a:solidFill>
                          <a:srgbClr val="000000"/>
                        </a:solidFill>
                        <a:effectLst/>
                        <a:latin typeface="Arial" charset="0"/>
                        <a:ea typeface="宋体" charset="-122"/>
                      </a:endParaRPr>
                    </a:p>
                  </a:txBody>
                  <a:tcPr marL="68580" marR="68580" marT="0" marB="0" anchor="ctr" anchorCtr="1"/>
                </a:tc>
                <a:tc gridSpan="7">
                  <a:txBody>
                    <a:bodyPr/>
                    <a:lstStyle/>
                    <a:p>
                      <a:pPr marL="0" marR="0" algn="ctr">
                        <a:lnSpc>
                          <a:spcPct val="115000"/>
                        </a:lnSpc>
                        <a:spcBef>
                          <a:spcPts val="0"/>
                        </a:spcBef>
                        <a:spcAft>
                          <a:spcPts val="0"/>
                        </a:spcAft>
                      </a:pPr>
                      <a:r>
                        <a:rPr lang="en-US" sz="1400" dirty="0" smtClean="0">
                          <a:effectLst/>
                        </a:rPr>
                        <a:t>clean_web</a:t>
                      </a:r>
                      <a:endParaRPr lang="en-US" sz="1400" dirty="0">
                        <a:solidFill>
                          <a:srgbClr val="000000"/>
                        </a:solidFill>
                        <a:effectLst/>
                        <a:latin typeface="Arial" charset="0"/>
                        <a:ea typeface="宋体" charset="-122"/>
                      </a:endParaRPr>
                    </a:p>
                  </a:txBody>
                  <a:tcPr marL="68580" marR="68580" marT="0" marB="0" anchor="ctr" anchorCtr="1"/>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9856">
                <a:tc>
                  <a:txBody>
                    <a:bodyPr/>
                    <a:lstStyle/>
                    <a:p>
                      <a:pPr marL="0" marR="0" algn="ctr">
                        <a:lnSpc>
                          <a:spcPct val="115000"/>
                        </a:lnSpc>
                        <a:spcBef>
                          <a:spcPts val="0"/>
                        </a:spcBef>
                        <a:spcAft>
                          <a:spcPts val="0"/>
                        </a:spcAft>
                      </a:pPr>
                      <a:r>
                        <a:rPr lang="en-US" sz="1400" dirty="0">
                          <a:effectLst/>
                        </a:rPr>
                        <a:t>URL</a:t>
                      </a:r>
                      <a:endParaRPr lang="en-US" sz="1400" dirty="0">
                        <a:solidFill>
                          <a:srgbClr val="000000"/>
                        </a:solidFill>
                        <a:effectLst/>
                        <a:latin typeface="Arial" charset="0"/>
                        <a:ea typeface="宋体" charset="-122"/>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collection</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lang</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a:effectLst/>
                        </a:rPr>
                        <a:t>domain</a:t>
                      </a:r>
                      <a:endParaRPr lang="en-US" sz="1400" dirty="0">
                        <a:solidFill>
                          <a:srgbClr val="000000"/>
                        </a:solidFill>
                        <a:effectLst/>
                        <a:latin typeface="Arial" charset="0"/>
                        <a:ea typeface="宋体" charset="-122"/>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doc_id</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title</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text_clean</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text_clean_profanity</a:t>
                      </a:r>
                      <a:endParaRPr lang="en-US" sz="1400" dirty="0">
                        <a:effectLst/>
                      </a:endParaRPr>
                    </a:p>
                  </a:txBody>
                  <a:tcPr marL="68580" marR="68580" marT="0" marB="0" anchor="ctr" anchorCtr="1"/>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821290194"/>
              </p:ext>
            </p:extLst>
          </p:nvPr>
        </p:nvGraphicFramePr>
        <p:xfrm>
          <a:off x="540161" y="3238899"/>
          <a:ext cx="8063673" cy="902406"/>
        </p:xfrm>
        <a:graphic>
          <a:graphicData uri="http://schemas.openxmlformats.org/drawingml/2006/table">
            <a:tbl>
              <a:tblPr firstRow="1" firstCol="1" bandRow="1">
                <a:tableStyleId>{9D7B26C5-4107-4FEC-AEDC-1716B250A1EF}</a:tableStyleId>
              </a:tblPr>
              <a:tblGrid>
                <a:gridCol w="973761"/>
                <a:gridCol w="980661"/>
                <a:gridCol w="765451"/>
                <a:gridCol w="1262131"/>
                <a:gridCol w="1322043"/>
                <a:gridCol w="2759626"/>
              </a:tblGrid>
              <a:tr h="442550">
                <a:tc>
                  <a:txBody>
                    <a:bodyPr/>
                    <a:lstStyle/>
                    <a:p>
                      <a:pPr marL="0" marR="0" algn="ctr">
                        <a:lnSpc>
                          <a:spcPct val="115000"/>
                        </a:lnSpc>
                        <a:spcBef>
                          <a:spcPts val="0"/>
                        </a:spcBef>
                        <a:spcAft>
                          <a:spcPts val="0"/>
                        </a:spcAft>
                      </a:pPr>
                      <a:r>
                        <a:rPr lang="en-US" sz="1400" dirty="0">
                          <a:effectLst/>
                        </a:rPr>
                        <a:t>Rowkey</a:t>
                      </a:r>
                      <a:endParaRPr lang="en-US" sz="1400" dirty="0">
                        <a:solidFill>
                          <a:srgbClr val="000000"/>
                        </a:solidFill>
                        <a:effectLst/>
                        <a:latin typeface="Arial" charset="0"/>
                        <a:ea typeface="宋体" charset="-122"/>
                      </a:endParaRPr>
                    </a:p>
                  </a:txBody>
                  <a:tcPr marL="68580" marR="68580" marT="0" marB="0" anchor="ctr" anchorCtr="1"/>
                </a:tc>
                <a:tc gridSpan="5">
                  <a:txBody>
                    <a:bodyPr/>
                    <a:lstStyle/>
                    <a:p>
                      <a:pPr marL="0" marR="0" algn="ctr">
                        <a:lnSpc>
                          <a:spcPct val="115000"/>
                        </a:lnSpc>
                        <a:spcBef>
                          <a:spcPts val="0"/>
                        </a:spcBef>
                        <a:spcAft>
                          <a:spcPts val="0"/>
                        </a:spcAft>
                      </a:pPr>
                      <a:r>
                        <a:rPr lang="en-US" sz="1400" dirty="0" smtClean="0">
                          <a:effectLst/>
                        </a:rPr>
                        <a:t>clean_web</a:t>
                      </a:r>
                      <a:endParaRPr lang="en-US" sz="1400" dirty="0">
                        <a:solidFill>
                          <a:srgbClr val="000000"/>
                        </a:solidFill>
                        <a:effectLst/>
                        <a:latin typeface="Arial" charset="0"/>
                        <a:ea typeface="宋体" charset="-122"/>
                      </a:endParaRPr>
                    </a:p>
                  </a:txBody>
                  <a:tcPr marL="68580" marR="68580" marT="0" marB="0" anchor="ctr" anchorCtr="1"/>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9856">
                <a:tc>
                  <a:txBody>
                    <a:bodyPr/>
                    <a:lstStyle/>
                    <a:p>
                      <a:pPr marL="0" marR="0" algn="ctr">
                        <a:lnSpc>
                          <a:spcPct val="115000"/>
                        </a:lnSpc>
                        <a:spcBef>
                          <a:spcPts val="0"/>
                        </a:spcBef>
                        <a:spcAft>
                          <a:spcPts val="0"/>
                        </a:spcAft>
                      </a:pPr>
                      <a:r>
                        <a:rPr lang="en-US" sz="1400" dirty="0">
                          <a:effectLst/>
                        </a:rPr>
                        <a:t>URL</a:t>
                      </a:r>
                      <a:endParaRPr lang="en-US" sz="1400" dirty="0">
                        <a:solidFill>
                          <a:srgbClr val="000000"/>
                        </a:solidFill>
                        <a:effectLst/>
                        <a:latin typeface="Arial" charset="0"/>
                        <a:ea typeface="宋体" charset="-122"/>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urls</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empty</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mappings</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doctype</a:t>
                      </a:r>
                      <a:endParaRPr lang="en-US" sz="1400" dirty="0">
                        <a:effectLst/>
                      </a:endParaRPr>
                    </a:p>
                  </a:txBody>
                  <a:tcPr marL="68580" marR="68580" marT="0" marB="0" anchor="ctr" anchorCtr="1"/>
                </a:tc>
                <a:tc>
                  <a:txBody>
                    <a:bodyPr/>
                    <a:lstStyle/>
                    <a:p>
                      <a:pPr marL="0" marR="0" algn="ctr">
                        <a:lnSpc>
                          <a:spcPct val="115000"/>
                        </a:lnSpc>
                        <a:spcBef>
                          <a:spcPts val="0"/>
                        </a:spcBef>
                        <a:spcAft>
                          <a:spcPts val="0"/>
                        </a:spcAft>
                      </a:pPr>
                      <a:r>
                        <a:rPr lang="en-US" sz="1400" dirty="0" smtClean="0">
                          <a:effectLst/>
                        </a:rPr>
                        <a:t>web_original</a:t>
                      </a:r>
                      <a:endParaRPr lang="en-US" sz="1400" dirty="0">
                        <a:effectLst/>
                      </a:endParaRPr>
                    </a:p>
                  </a:txBody>
                  <a:tcPr marL="68580" marR="68580" marT="0" marB="0" anchor="ctr" anchorCtr="1"/>
                </a:tc>
              </a:tr>
            </a:tbl>
          </a:graphicData>
        </a:graphic>
      </p:graphicFrame>
    </p:spTree>
    <p:extLst>
      <p:ext uri="{BB962C8B-B14F-4D97-AF65-F5344CB8AC3E}">
        <p14:creationId xmlns:p14="http://schemas.microsoft.com/office/powerpoint/2010/main" val="10314948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Cleaned Webpages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828" y="1430681"/>
            <a:ext cx="8407135" cy="3008798"/>
          </a:xfrm>
          <a:prstGeom prst="rect">
            <a:avLst/>
          </a:prstGeom>
        </p:spPr>
      </p:pic>
    </p:spTree>
    <p:extLst>
      <p:ext uri="{BB962C8B-B14F-4D97-AF65-F5344CB8AC3E}">
        <p14:creationId xmlns:p14="http://schemas.microsoft.com/office/powerpoint/2010/main" val="2119112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Text Placeholder 2"/>
          <p:cNvSpPr>
            <a:spLocks noGrp="1"/>
          </p:cNvSpPr>
          <p:nvPr>
            <p:ph type="body" idx="1"/>
          </p:nvPr>
        </p:nvSpPr>
        <p:spPr>
          <a:xfrm>
            <a:off x="311700" y="1364507"/>
            <a:ext cx="8520599" cy="2544882"/>
          </a:xfrm>
        </p:spPr>
        <p:txBody>
          <a:bodyPr/>
          <a:lstStyle/>
          <a:p>
            <a:r>
              <a:rPr lang="en-US" dirty="0" smtClean="0"/>
              <a:t>Clean big collection</a:t>
            </a:r>
          </a:p>
          <a:p>
            <a:endParaRPr lang="en-US" dirty="0" smtClean="0"/>
          </a:p>
          <a:p>
            <a:r>
              <a:rPr lang="en-US" dirty="0" smtClean="0"/>
              <a:t>Clean documents with multiple languages</a:t>
            </a:r>
          </a:p>
          <a:p>
            <a:endParaRPr lang="en-US" dirty="0" smtClean="0"/>
          </a:p>
          <a:p>
            <a:r>
              <a:rPr lang="en-US" dirty="0" smtClean="0"/>
              <a:t>Automating webpage crawling and cleanup</a:t>
            </a:r>
            <a:endParaRPr lang="en-US" dirty="0"/>
          </a:p>
        </p:txBody>
      </p:sp>
    </p:spTree>
    <p:extLst>
      <p:ext uri="{BB962C8B-B14F-4D97-AF65-F5344CB8AC3E}">
        <p14:creationId xmlns:p14="http://schemas.microsoft.com/office/powerpoint/2010/main" val="54520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spcBef>
                <a:spcPts val="0"/>
              </a:spcBef>
              <a:buNone/>
            </a:pPr>
            <a:r>
              <a:rPr lang="en" dirty="0"/>
              <a:t>Outline</a:t>
            </a:r>
          </a:p>
        </p:txBody>
      </p:sp>
      <p:sp>
        <p:nvSpPr>
          <p:cNvPr id="106" name="Shape 106"/>
          <p:cNvSpPr txBox="1">
            <a:spLocks noGrp="1"/>
          </p:cNvSpPr>
          <p:nvPr>
            <p:ph type="body" idx="1"/>
          </p:nvPr>
        </p:nvSpPr>
        <p:spPr>
          <a:xfrm>
            <a:off x="311699" y="1298248"/>
            <a:ext cx="8520599" cy="3180987"/>
          </a:xfrm>
          <a:prstGeom prst="rect">
            <a:avLst/>
          </a:prstGeom>
        </p:spPr>
        <p:txBody>
          <a:bodyPr lIns="91425" tIns="91425" rIns="91425" bIns="91425" anchor="t" anchorCtr="0">
            <a:noAutofit/>
          </a:bodyPr>
          <a:lstStyle/>
          <a:p>
            <a:pPr marL="457200" lvl="0" indent="-228600" rtl="0">
              <a:spcBef>
                <a:spcPts val="0"/>
              </a:spcBef>
            </a:pPr>
            <a:r>
              <a:rPr lang="en-US" dirty="0" smtClean="0"/>
              <a:t>Goals &amp; Data Flow </a:t>
            </a:r>
          </a:p>
          <a:p>
            <a:pPr marL="457200" lvl="0" indent="-228600" rtl="0">
              <a:spcBef>
                <a:spcPts val="0"/>
              </a:spcBef>
            </a:pPr>
            <a:endParaRPr lang="en-US" dirty="0" smtClean="0"/>
          </a:p>
          <a:p>
            <a:pPr marL="457200" indent="-228600"/>
            <a:r>
              <a:rPr lang="en-US" dirty="0"/>
              <a:t>Incremental </a:t>
            </a:r>
            <a:r>
              <a:rPr lang="en-US" dirty="0" smtClean="0"/>
              <a:t>update</a:t>
            </a:r>
          </a:p>
          <a:p>
            <a:pPr marL="457200" indent="-228600"/>
            <a:endParaRPr lang="en-US" dirty="0"/>
          </a:p>
          <a:p>
            <a:pPr marL="457200" lvl="0" indent="-228600" rtl="0">
              <a:spcBef>
                <a:spcPts val="0"/>
              </a:spcBef>
            </a:pPr>
            <a:r>
              <a:rPr lang="en-US" dirty="0" smtClean="0"/>
              <a:t>Tweet cleaning</a:t>
            </a:r>
          </a:p>
          <a:p>
            <a:pPr marL="457200" lvl="0" indent="-228600" rtl="0">
              <a:spcBef>
                <a:spcPts val="0"/>
              </a:spcBef>
            </a:pPr>
            <a:endParaRPr lang="en-US" dirty="0"/>
          </a:p>
          <a:p>
            <a:pPr marL="457200" lvl="0" indent="-228600" rtl="0">
              <a:spcBef>
                <a:spcPts val="0"/>
              </a:spcBef>
            </a:pPr>
            <a:r>
              <a:rPr lang="en-US" dirty="0" smtClean="0"/>
              <a:t>Webpage cleaning</a:t>
            </a:r>
            <a:endParaRPr lang="en" dirty="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Text Placeholder 2"/>
          <p:cNvSpPr>
            <a:spLocks noGrp="1"/>
          </p:cNvSpPr>
          <p:nvPr>
            <p:ph type="body" idx="1"/>
          </p:nvPr>
        </p:nvSpPr>
        <p:spPr>
          <a:xfrm>
            <a:off x="311700" y="1391014"/>
            <a:ext cx="8520599" cy="3416400"/>
          </a:xfrm>
        </p:spPr>
        <p:txBody>
          <a:bodyPr/>
          <a:lstStyle/>
          <a:p>
            <a:r>
              <a:rPr lang="en-US" dirty="0" smtClean="0"/>
              <a:t>Integrated Digital Event Archiving and Library (IDEAL</a:t>
            </a:r>
            <a:r>
              <a:rPr lang="en-US" dirty="0" smtClean="0"/>
              <a:t>)</a:t>
            </a:r>
            <a:r>
              <a:rPr lang="is-IS" dirty="0" smtClean="0"/>
              <a:t> NSF </a:t>
            </a:r>
            <a:r>
              <a:rPr lang="is-IS" dirty="0"/>
              <a:t>IIS </a:t>
            </a:r>
            <a:r>
              <a:rPr lang="is-IS" dirty="0" smtClean="0"/>
              <a:t>– 1319578</a:t>
            </a:r>
          </a:p>
          <a:p>
            <a:endParaRPr lang="en-US" dirty="0" smtClean="0"/>
          </a:p>
          <a:p>
            <a:r>
              <a:rPr lang="en-US" dirty="0" smtClean="0"/>
              <a:t>Digital Library Research Laboratory (DLRL)</a:t>
            </a:r>
          </a:p>
          <a:p>
            <a:endParaRPr lang="en-US" dirty="0" smtClean="0"/>
          </a:p>
          <a:p>
            <a:r>
              <a:rPr lang="en-US" dirty="0" smtClean="0"/>
              <a:t>Dr. Fox, IDEAL GRA’s (</a:t>
            </a:r>
            <a:r>
              <a:rPr lang="en-US" dirty="0" err="1" smtClean="0"/>
              <a:t>Sunshin</a:t>
            </a:r>
            <a:r>
              <a:rPr lang="en-US" dirty="0" smtClean="0"/>
              <a:t> &amp; Mohamed)</a:t>
            </a:r>
          </a:p>
          <a:p>
            <a:endParaRPr lang="en-US" dirty="0" smtClean="0"/>
          </a:p>
          <a:p>
            <a:r>
              <a:rPr lang="en-US" dirty="0" smtClean="0"/>
              <a:t>All of the teams in the class</a:t>
            </a:r>
            <a:endParaRPr lang="en-US" dirty="0"/>
          </a:p>
        </p:txBody>
      </p:sp>
    </p:spTree>
    <p:extLst>
      <p:ext uri="{BB962C8B-B14F-4D97-AF65-F5344CB8AC3E}">
        <p14:creationId xmlns:p14="http://schemas.microsoft.com/office/powerpoint/2010/main" val="13257672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55235" y="2120347"/>
            <a:ext cx="3337773" cy="830997"/>
          </a:xfrm>
          <a:prstGeom prst="rect">
            <a:avLst/>
          </a:prstGeom>
          <a:noFill/>
        </p:spPr>
        <p:txBody>
          <a:bodyPr wrap="none" rtlCol="0">
            <a:spAutoFit/>
          </a:bodyPr>
          <a:lstStyle/>
          <a:p>
            <a:r>
              <a:rPr lang="en-US" sz="4800" dirty="0" smtClean="0"/>
              <a:t>Thank You!</a:t>
            </a:r>
            <a:endParaRPr lang="en-US" sz="4800" dirty="0"/>
          </a:p>
        </p:txBody>
      </p:sp>
    </p:spTree>
    <p:extLst>
      <p:ext uri="{BB962C8B-B14F-4D97-AF65-F5344CB8AC3E}">
        <p14:creationId xmlns:p14="http://schemas.microsoft.com/office/powerpoint/2010/main" val="1184293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spcBef>
                <a:spcPts val="0"/>
              </a:spcBef>
              <a:buNone/>
            </a:pPr>
            <a:r>
              <a:rPr lang="en-US" dirty="0" smtClean="0"/>
              <a:t>Goals</a:t>
            </a:r>
            <a:endParaRPr lang="en" dirty="0"/>
          </a:p>
        </p:txBody>
      </p:sp>
      <p:sp>
        <p:nvSpPr>
          <p:cNvPr id="106" name="Shape 106"/>
          <p:cNvSpPr txBox="1">
            <a:spLocks noGrp="1"/>
          </p:cNvSpPr>
          <p:nvPr>
            <p:ph type="body" idx="1"/>
          </p:nvPr>
        </p:nvSpPr>
        <p:spPr>
          <a:xfrm>
            <a:off x="311700" y="1364509"/>
            <a:ext cx="8520599" cy="3406273"/>
          </a:xfrm>
          <a:prstGeom prst="rect">
            <a:avLst/>
          </a:prstGeom>
        </p:spPr>
        <p:txBody>
          <a:bodyPr lIns="91425" tIns="91425" rIns="91425" bIns="91425" anchor="t" anchorCtr="0">
            <a:noAutofit/>
          </a:bodyPr>
          <a:lstStyle/>
          <a:p>
            <a:pPr marL="457200" lvl="0" indent="-228600" rtl="0">
              <a:spcBef>
                <a:spcPts val="0"/>
              </a:spcBef>
            </a:pPr>
            <a:r>
              <a:rPr lang="en-US" dirty="0" smtClean="0"/>
              <a:t>Keep data in HBase current</a:t>
            </a:r>
          </a:p>
          <a:p>
            <a:pPr marL="457200" lvl="0" indent="-228600" rtl="0">
              <a:spcBef>
                <a:spcPts val="0"/>
              </a:spcBef>
            </a:pPr>
            <a:endParaRPr lang="en-US" dirty="0" smtClean="0"/>
          </a:p>
          <a:p>
            <a:pPr marL="457200" lvl="0" indent="-228600" rtl="0">
              <a:spcBef>
                <a:spcPts val="0"/>
              </a:spcBef>
            </a:pPr>
            <a:r>
              <a:rPr lang="en-US" dirty="0" smtClean="0"/>
              <a:t>Providing “quality” data</a:t>
            </a:r>
            <a:endParaRPr lang="en-US" dirty="0"/>
          </a:p>
          <a:p>
            <a:pPr marL="857250" lvl="1" indent="-228600"/>
            <a:r>
              <a:rPr lang="en-US" dirty="0" smtClean="0"/>
              <a:t>Identify and remove “noisy” data</a:t>
            </a:r>
          </a:p>
          <a:p>
            <a:pPr marL="857250" lvl="1" indent="-228600"/>
            <a:r>
              <a:rPr lang="en-US" dirty="0" smtClean="0"/>
              <a:t>Process and clean “sound” data</a:t>
            </a:r>
          </a:p>
          <a:p>
            <a:pPr marL="857250" lvl="1" indent="-228600"/>
            <a:r>
              <a:rPr lang="en-US" dirty="0" smtClean="0"/>
              <a:t>Extract and organize data</a:t>
            </a:r>
          </a:p>
        </p:txBody>
      </p:sp>
    </p:spTree>
    <p:extLst>
      <p:ext uri="{BB962C8B-B14F-4D97-AF65-F5344CB8AC3E}">
        <p14:creationId xmlns:p14="http://schemas.microsoft.com/office/powerpoint/2010/main" val="827764459"/>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418521"/>
            <a:ext cx="8520599" cy="572699"/>
          </a:xfrm>
        </p:spPr>
        <p:txBody>
          <a:bodyPr/>
          <a:lstStyle/>
          <a:p>
            <a:r>
              <a:rPr lang="en-US" dirty="0" smtClean="0"/>
              <a:t>Data Flow Diagram</a:t>
            </a:r>
            <a:endParaRPr lang="en-US" dirty="0"/>
          </a:p>
        </p:txBody>
      </p:sp>
      <p:pic>
        <p:nvPicPr>
          <p:cNvPr id="4" name="Picture 3"/>
          <p:cNvPicPr>
            <a:picLocks noChangeAspect="1"/>
          </p:cNvPicPr>
          <p:nvPr/>
        </p:nvPicPr>
        <p:blipFill>
          <a:blip r:embed="rId3"/>
          <a:stretch>
            <a:fillRect/>
          </a:stretch>
        </p:blipFill>
        <p:spPr>
          <a:xfrm>
            <a:off x="1470053" y="1261244"/>
            <a:ext cx="5659618" cy="3604282"/>
          </a:xfrm>
          <a:prstGeom prst="rect">
            <a:avLst/>
          </a:prstGeom>
        </p:spPr>
      </p:pic>
      <p:sp>
        <p:nvSpPr>
          <p:cNvPr id="5" name="Oval 4"/>
          <p:cNvSpPr/>
          <p:nvPr/>
        </p:nvSpPr>
        <p:spPr>
          <a:xfrm>
            <a:off x="2788980" y="1261244"/>
            <a:ext cx="1151907" cy="315575"/>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Oval 5"/>
          <p:cNvSpPr/>
          <p:nvPr/>
        </p:nvSpPr>
        <p:spPr>
          <a:xfrm>
            <a:off x="4571999" y="1261244"/>
            <a:ext cx="486889" cy="921217"/>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0000"/>
              </a:solidFill>
            </a:endParaRPr>
          </a:p>
        </p:txBody>
      </p:sp>
      <p:sp>
        <p:nvSpPr>
          <p:cNvPr id="7" name="Oval 6"/>
          <p:cNvSpPr/>
          <p:nvPr/>
        </p:nvSpPr>
        <p:spPr>
          <a:xfrm>
            <a:off x="4257303" y="2452485"/>
            <a:ext cx="629392" cy="113695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3379303" y="4835723"/>
            <a:ext cx="1664238" cy="246221"/>
          </a:xfrm>
          <a:prstGeom prst="rect">
            <a:avLst/>
          </a:prstGeom>
          <a:noFill/>
        </p:spPr>
        <p:txBody>
          <a:bodyPr wrap="none" rtlCol="0">
            <a:spAutoFit/>
          </a:bodyPr>
          <a:lstStyle/>
          <a:p>
            <a:r>
              <a:rPr lang="en-US" sz="1000" dirty="0" smtClean="0"/>
              <a:t>Image credit: Sunshin Lee</a:t>
            </a:r>
            <a:endParaRPr lang="en-US" sz="1000" dirty="0"/>
          </a:p>
        </p:txBody>
      </p:sp>
    </p:spTree>
    <p:extLst>
      <p:ext uri="{BB962C8B-B14F-4D97-AF65-F5344CB8AC3E}">
        <p14:creationId xmlns:p14="http://schemas.microsoft.com/office/powerpoint/2010/main" val="2120822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2150850"/>
            <a:ext cx="8520599" cy="8418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US" sz="5200" dirty="0" smtClean="0"/>
              <a:t>Incremental Update</a:t>
            </a:r>
            <a:endParaRPr lang="en" sz="5200" dirty="0"/>
          </a:p>
        </p:txBody>
      </p:sp>
    </p:spTree>
    <p:extLst>
      <p:ext uri="{BB962C8B-B14F-4D97-AF65-F5344CB8AC3E}">
        <p14:creationId xmlns:p14="http://schemas.microsoft.com/office/powerpoint/2010/main" val="388393276"/>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Incremental Update: MySQL </a:t>
            </a:r>
            <a:r>
              <a:rPr lang="en-US" sz="3200" dirty="0" smtClean="0">
                <a:sym typeface="Wingdings"/>
              </a:rPr>
              <a:t> HDFS</a:t>
            </a:r>
            <a:endParaRPr lang="en-US" sz="3200" dirty="0"/>
          </a:p>
        </p:txBody>
      </p:sp>
      <p:sp>
        <p:nvSpPr>
          <p:cNvPr id="3" name="Content Placeholder 2"/>
          <p:cNvSpPr>
            <a:spLocks noGrp="1"/>
          </p:cNvSpPr>
          <p:nvPr>
            <p:ph idx="1"/>
          </p:nvPr>
        </p:nvSpPr>
        <p:spPr>
          <a:xfrm>
            <a:off x="387628" y="1208432"/>
            <a:ext cx="8292548" cy="3657600"/>
          </a:xfrm>
        </p:spPr>
        <p:txBody>
          <a:bodyPr/>
          <a:lstStyle/>
          <a:p>
            <a:pPr>
              <a:buFont typeface="Wingdings" charset="2"/>
              <a:buChar char="q"/>
            </a:pPr>
            <a:r>
              <a:rPr lang="en-US" sz="2200" dirty="0" smtClean="0"/>
              <a:t>Previous bash script importing 700+ tables, without incremental feature.</a:t>
            </a:r>
          </a:p>
          <a:p>
            <a:pPr>
              <a:buFont typeface="Wingdings" charset="2"/>
              <a:buChar char="q"/>
            </a:pPr>
            <a:r>
              <a:rPr lang="en-US" sz="2200" dirty="0" smtClean="0"/>
              <a:t>Incremental import new rows in the relational database (MySQL) to HDFS.</a:t>
            </a:r>
          </a:p>
          <a:p>
            <a:pPr>
              <a:buFont typeface="Wingdings" charset="2"/>
              <a:buChar char="q"/>
            </a:pPr>
            <a:r>
              <a:rPr lang="en-US" sz="2200" dirty="0" smtClean="0"/>
              <a:t>Use </a:t>
            </a:r>
            <a:r>
              <a:rPr lang="en-US" sz="2200" i="1" dirty="0" smtClean="0"/>
              <a:t>incremental append</a:t>
            </a:r>
            <a:r>
              <a:rPr lang="en-US" sz="2200" dirty="0" smtClean="0"/>
              <a:t> mode of </a:t>
            </a:r>
            <a:r>
              <a:rPr lang="en-US" sz="2200" dirty="0" err="1" smtClean="0"/>
              <a:t>Sqoop</a:t>
            </a:r>
            <a:r>
              <a:rPr lang="en-US" sz="2200" dirty="0" smtClean="0"/>
              <a:t> to import data incrementally.</a:t>
            </a:r>
          </a:p>
          <a:p>
            <a:pPr lvl="1">
              <a:buFont typeface="Arial" charset="0"/>
              <a:buChar char="•"/>
            </a:pPr>
            <a:endParaRPr lang="en-US" dirty="0"/>
          </a:p>
        </p:txBody>
      </p:sp>
      <p:pic>
        <p:nvPicPr>
          <p:cNvPr id="5" name="Picture 4"/>
          <p:cNvPicPr>
            <a:picLocks noChangeAspect="1"/>
          </p:cNvPicPr>
          <p:nvPr/>
        </p:nvPicPr>
        <p:blipFill>
          <a:blip r:embed="rId2"/>
          <a:stretch>
            <a:fillRect/>
          </a:stretch>
        </p:blipFill>
        <p:spPr>
          <a:xfrm>
            <a:off x="2748887" y="3258671"/>
            <a:ext cx="3930485" cy="1461587"/>
          </a:xfrm>
          <a:prstGeom prst="rect">
            <a:avLst/>
          </a:prstGeom>
          <a:ln>
            <a:solidFill>
              <a:schemeClr val="tx1"/>
            </a:solidFill>
          </a:ln>
        </p:spPr>
      </p:pic>
      <p:sp>
        <p:nvSpPr>
          <p:cNvPr id="6" name="TextBox 5"/>
          <p:cNvSpPr txBox="1"/>
          <p:nvPr/>
        </p:nvSpPr>
        <p:spPr>
          <a:xfrm>
            <a:off x="1179446" y="4811091"/>
            <a:ext cx="7868476" cy="246221"/>
          </a:xfrm>
          <a:prstGeom prst="rect">
            <a:avLst/>
          </a:prstGeom>
          <a:noFill/>
        </p:spPr>
        <p:txBody>
          <a:bodyPr wrap="square" rtlCol="0">
            <a:spAutoFit/>
          </a:bodyPr>
          <a:lstStyle/>
          <a:p>
            <a:r>
              <a:rPr lang="en-US" sz="1000" dirty="0" smtClean="0">
                <a:solidFill>
                  <a:srgbClr val="FF0000"/>
                </a:solidFill>
              </a:rPr>
              <a:t>Code credit: </a:t>
            </a:r>
            <a:r>
              <a:rPr lang="en-US" sz="1000" dirty="0">
                <a:solidFill>
                  <a:srgbClr val="FF0000"/>
                </a:solidFill>
              </a:rPr>
              <a:t>Kathleen Ting and </a:t>
            </a:r>
            <a:r>
              <a:rPr lang="en-US" sz="1000" dirty="0" err="1">
                <a:solidFill>
                  <a:srgbClr val="FF0000"/>
                </a:solidFill>
              </a:rPr>
              <a:t>Jarek</a:t>
            </a:r>
            <a:r>
              <a:rPr lang="en-US" sz="1000" dirty="0">
                <a:solidFill>
                  <a:srgbClr val="FF0000"/>
                </a:solidFill>
              </a:rPr>
              <a:t> </a:t>
            </a:r>
            <a:r>
              <a:rPr lang="en-US" sz="1000" dirty="0" err="1">
                <a:solidFill>
                  <a:srgbClr val="FF0000"/>
                </a:solidFill>
              </a:rPr>
              <a:t>Jarcec</a:t>
            </a:r>
            <a:r>
              <a:rPr lang="en-US" sz="1000" dirty="0">
                <a:solidFill>
                  <a:srgbClr val="FF0000"/>
                </a:solidFill>
              </a:rPr>
              <a:t> </a:t>
            </a:r>
            <a:r>
              <a:rPr lang="en-US" sz="1000" dirty="0" err="1">
                <a:solidFill>
                  <a:srgbClr val="FF0000"/>
                </a:solidFill>
              </a:rPr>
              <a:t>Cecho</a:t>
            </a:r>
            <a:r>
              <a:rPr lang="en-US" sz="1000" dirty="0">
                <a:solidFill>
                  <a:srgbClr val="FF0000"/>
                </a:solidFill>
              </a:rPr>
              <a:t>. </a:t>
            </a:r>
            <a:r>
              <a:rPr lang="en-US" sz="1000" i="1" dirty="0">
                <a:solidFill>
                  <a:srgbClr val="FF0000"/>
                </a:solidFill>
              </a:rPr>
              <a:t>Apache </a:t>
            </a:r>
            <a:r>
              <a:rPr lang="en-US" sz="1000" i="1" dirty="0" err="1">
                <a:solidFill>
                  <a:srgbClr val="FF0000"/>
                </a:solidFill>
              </a:rPr>
              <a:t>Sqoop</a:t>
            </a:r>
            <a:r>
              <a:rPr lang="en-US" sz="1000" i="1" dirty="0">
                <a:solidFill>
                  <a:srgbClr val="FF0000"/>
                </a:solidFill>
              </a:rPr>
              <a:t> Cookbook</a:t>
            </a:r>
            <a:r>
              <a:rPr lang="en-US" sz="1000" dirty="0">
                <a:solidFill>
                  <a:srgbClr val="FF0000"/>
                </a:solidFill>
              </a:rPr>
              <a:t>. Sebastopol: O'Reilly Media, Inc., 2013. Print.</a:t>
            </a:r>
            <a:endParaRPr lang="en-US" sz="1000" u="sng" dirty="0">
              <a:solidFill>
                <a:srgbClr val="FF0000"/>
              </a:solidFill>
            </a:endParaRPr>
          </a:p>
        </p:txBody>
      </p:sp>
    </p:spTree>
    <p:extLst>
      <p:ext uri="{BB962C8B-B14F-4D97-AF65-F5344CB8AC3E}">
        <p14:creationId xmlns:p14="http://schemas.microsoft.com/office/powerpoint/2010/main" val="667271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Incremental Update: </a:t>
            </a:r>
            <a:r>
              <a:rPr lang="en-US" sz="3200" dirty="0" smtClean="0"/>
              <a:t>HDFS </a:t>
            </a:r>
            <a:r>
              <a:rPr lang="en-US" sz="3200" dirty="0">
                <a:sym typeface="Wingdings"/>
              </a:rPr>
              <a:t> </a:t>
            </a:r>
            <a:r>
              <a:rPr lang="en-US" sz="3200" dirty="0" smtClean="0">
                <a:sym typeface="Wingdings"/>
              </a:rPr>
              <a:t>HBase</a:t>
            </a:r>
            <a:endParaRPr lang="en-US" sz="3200" dirty="0"/>
          </a:p>
        </p:txBody>
      </p:sp>
      <p:sp>
        <p:nvSpPr>
          <p:cNvPr id="3" name="Content Placeholder 2"/>
          <p:cNvSpPr>
            <a:spLocks noGrp="1"/>
          </p:cNvSpPr>
          <p:nvPr>
            <p:ph idx="1"/>
          </p:nvPr>
        </p:nvSpPr>
        <p:spPr>
          <a:xfrm>
            <a:off x="533400" y="1247261"/>
            <a:ext cx="7772400" cy="3657600"/>
          </a:xfrm>
        </p:spPr>
        <p:txBody>
          <a:bodyPr/>
          <a:lstStyle/>
          <a:p>
            <a:pPr>
              <a:buFont typeface="Wingdings" charset="2"/>
              <a:buChar char="q"/>
            </a:pPr>
            <a:r>
              <a:rPr lang="en-US" sz="2200" dirty="0" smtClean="0"/>
              <a:t>Keep HBase in sync with imported data on Hadoop.</a:t>
            </a:r>
          </a:p>
          <a:p>
            <a:pPr>
              <a:buFont typeface="Wingdings" charset="2"/>
              <a:buChar char="q"/>
            </a:pPr>
            <a:r>
              <a:rPr lang="en-US" sz="2200" dirty="0" smtClean="0"/>
              <a:t>Write Pig script to import new data from HDFS to HBase.</a:t>
            </a:r>
          </a:p>
          <a:p>
            <a:pPr>
              <a:buFont typeface="Wingdings" charset="2"/>
              <a:buChar char="q"/>
            </a:pPr>
            <a:r>
              <a:rPr lang="en-US" sz="2200" dirty="0" smtClean="0"/>
              <a:t>Use job scheduler </a:t>
            </a:r>
            <a:r>
              <a:rPr lang="en-US" sz="2200" i="1" dirty="0" err="1" smtClean="0"/>
              <a:t>Cron</a:t>
            </a:r>
            <a:r>
              <a:rPr lang="en-US" sz="2200" dirty="0" smtClean="0"/>
              <a:t> on Linux (by creating </a:t>
            </a:r>
            <a:r>
              <a:rPr lang="en-US" sz="2200" i="1" dirty="0" err="1" smtClean="0"/>
              <a:t>crontab</a:t>
            </a:r>
            <a:r>
              <a:rPr lang="en-US" sz="2200" dirty="0" smtClean="0"/>
              <a:t> file), periodically run the Pig script.</a:t>
            </a:r>
            <a:endParaRPr lang="en-US" sz="2200" dirty="0"/>
          </a:p>
        </p:txBody>
      </p:sp>
      <p:pic>
        <p:nvPicPr>
          <p:cNvPr id="4" name="Picture 3"/>
          <p:cNvPicPr>
            <a:picLocks noChangeAspect="1"/>
          </p:cNvPicPr>
          <p:nvPr/>
        </p:nvPicPr>
        <p:blipFill>
          <a:blip r:embed="rId2"/>
          <a:stretch>
            <a:fillRect/>
          </a:stretch>
        </p:blipFill>
        <p:spPr>
          <a:xfrm>
            <a:off x="2401074" y="2862194"/>
            <a:ext cx="3726232" cy="1890216"/>
          </a:xfrm>
          <a:prstGeom prst="rect">
            <a:avLst/>
          </a:prstGeom>
          <a:ln>
            <a:solidFill>
              <a:schemeClr val="tx1"/>
            </a:solidFill>
          </a:ln>
        </p:spPr>
      </p:pic>
      <p:sp>
        <p:nvSpPr>
          <p:cNvPr id="5" name="TextBox 4"/>
          <p:cNvSpPr txBox="1"/>
          <p:nvPr/>
        </p:nvSpPr>
        <p:spPr>
          <a:xfrm>
            <a:off x="2090856" y="4811091"/>
            <a:ext cx="4657488" cy="246221"/>
          </a:xfrm>
          <a:prstGeom prst="rect">
            <a:avLst/>
          </a:prstGeom>
          <a:noFill/>
        </p:spPr>
        <p:txBody>
          <a:bodyPr wrap="square" rtlCol="0">
            <a:spAutoFit/>
          </a:bodyPr>
          <a:lstStyle/>
          <a:p>
            <a:r>
              <a:rPr lang="en-US" sz="1000" u="sng" dirty="0" smtClean="0">
                <a:solidFill>
                  <a:schemeClr val="tx1"/>
                </a:solidFill>
                <a:hlinkClick r:id="rId3"/>
              </a:rPr>
              <a:t>Image credit: http</a:t>
            </a:r>
            <a:r>
              <a:rPr lang="en-US" sz="1000" u="sng" dirty="0">
                <a:solidFill>
                  <a:schemeClr val="tx1"/>
                </a:solidFill>
                <a:hlinkClick r:id="rId3"/>
              </a:rPr>
              <a:t>://itekblog.com/wp-content/uploads/2013/03/crontab.png</a:t>
            </a:r>
            <a:endParaRPr lang="en-US" sz="1000" u="sng" dirty="0">
              <a:solidFill>
                <a:schemeClr val="tx1"/>
              </a:solidFill>
            </a:endParaRPr>
          </a:p>
        </p:txBody>
      </p:sp>
    </p:spTree>
    <p:extLst>
      <p:ext uri="{BB962C8B-B14F-4D97-AF65-F5344CB8AC3E}">
        <p14:creationId xmlns:p14="http://schemas.microsoft.com/office/powerpoint/2010/main" val="450635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2150850"/>
            <a:ext cx="8520599" cy="8418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US" sz="5200" dirty="0" smtClean="0"/>
              <a:t>Tweet Cleaning</a:t>
            </a:r>
            <a:endParaRPr lang="en" sz="5200" dirty="0"/>
          </a:p>
        </p:txBody>
      </p:sp>
    </p:spTree>
    <p:extLst>
      <p:ext uri="{BB962C8B-B14F-4D97-AF65-F5344CB8AC3E}">
        <p14:creationId xmlns:p14="http://schemas.microsoft.com/office/powerpoint/2010/main" val="374190389"/>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540689" y="1262639"/>
            <a:ext cx="10058400" cy="402336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285750" lvl="1" indent="-285750">
              <a:buFont typeface="Wingdings" charset="2"/>
              <a:buChar char="q"/>
            </a:pPr>
            <a:r>
              <a:rPr lang="en-US" sz="1600" dirty="0" smtClean="0"/>
              <a:t>Remove URLs, profanities, and non-characters from raw tweets.</a:t>
            </a:r>
          </a:p>
          <a:p>
            <a:pPr marL="285750" lvl="1" indent="-285750">
              <a:buFont typeface="Wingdings" charset="2"/>
              <a:buChar char="q"/>
            </a:pPr>
            <a:endParaRPr lang="en-US" sz="1600" dirty="0" smtClean="0"/>
          </a:p>
          <a:p>
            <a:pPr marL="285750" lvl="1" indent="-285750">
              <a:buFont typeface="Wingdings" charset="2"/>
              <a:buChar char="q"/>
            </a:pPr>
            <a:r>
              <a:rPr lang="en-US" sz="1600" dirty="0" smtClean="0"/>
              <a:t>Extract short URLs from raw tweets, expand, and map to corresponding web pages.</a:t>
            </a:r>
          </a:p>
          <a:p>
            <a:pPr marL="285750" lvl="1" indent="-285750">
              <a:buFont typeface="Wingdings" charset="2"/>
              <a:buChar char="q"/>
            </a:pPr>
            <a:endParaRPr lang="en-US" sz="1600" dirty="0" smtClean="0"/>
          </a:p>
          <a:p>
            <a:pPr marL="285750" lvl="1" indent="-285750">
              <a:buFont typeface="Wingdings" charset="2"/>
              <a:buChar char="q"/>
            </a:pPr>
            <a:r>
              <a:rPr lang="en-US" sz="1600" dirty="0" smtClean="0"/>
              <a:t>Extract hash tags (#) and mentions (@) out from raw tweets.</a:t>
            </a:r>
          </a:p>
          <a:p>
            <a:pPr marL="285750" lvl="1" indent="-285750">
              <a:buFont typeface="Wingdings" charset="2"/>
              <a:buChar char="q"/>
            </a:pPr>
            <a:endParaRPr lang="en-US" sz="1600" dirty="0" smtClean="0"/>
          </a:p>
          <a:p>
            <a:pPr marL="285750" lvl="1" indent="-285750">
              <a:buFont typeface="Wingdings" charset="2"/>
              <a:buChar char="q"/>
            </a:pPr>
            <a:r>
              <a:rPr lang="en-US" sz="1600" dirty="0" smtClean="0"/>
              <a:t>Store cleaned text, extracted hash tags and mentions from HDFS node to HBase.</a:t>
            </a:r>
          </a:p>
          <a:p>
            <a:pPr marL="285750" lvl="1" indent="-285750">
              <a:buFont typeface="Wingdings" charset="2"/>
              <a:buChar char="q"/>
            </a:pPr>
            <a:endParaRPr lang="en-US" sz="1600" dirty="0" smtClean="0"/>
          </a:p>
          <a:p>
            <a:pPr marL="285750" lvl="1" indent="-285750">
              <a:buFont typeface="Wingdings" charset="2"/>
              <a:buChar char="q"/>
            </a:pPr>
            <a:r>
              <a:rPr lang="en-US" sz="1600" dirty="0" smtClean="0"/>
              <a:t>All the cleaning, extracting and storing process done by Pig Latin.</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45620207"/>
              </p:ext>
            </p:extLst>
          </p:nvPr>
        </p:nvGraphicFramePr>
        <p:xfrm>
          <a:off x="198784" y="3844187"/>
          <a:ext cx="8812694" cy="661552"/>
        </p:xfrm>
        <a:graphic>
          <a:graphicData uri="http://schemas.openxmlformats.org/drawingml/2006/table">
            <a:tbl>
              <a:tblPr firstRow="1" bandRow="1">
                <a:tableStyleId>{ED083AE6-46FA-4A59-8FB0-9F97EB10719F}</a:tableStyleId>
              </a:tblPr>
              <a:tblGrid>
                <a:gridCol w="1918793"/>
                <a:gridCol w="1031053"/>
                <a:gridCol w="474284"/>
                <a:gridCol w="914100"/>
                <a:gridCol w="941796"/>
                <a:gridCol w="1010430"/>
                <a:gridCol w="690806"/>
                <a:gridCol w="1010431"/>
                <a:gridCol w="821001"/>
              </a:tblGrid>
              <a:tr h="0">
                <a:tc>
                  <a:txBody>
                    <a:bodyPr/>
                    <a:lstStyle/>
                    <a:p>
                      <a:r>
                        <a:rPr lang="en-US" dirty="0" err="1" smtClean="0"/>
                        <a:t>rowkey</a:t>
                      </a:r>
                      <a:endParaRPr lang="en-US" dirty="0">
                        <a:solidFill>
                          <a:schemeClr val="tx1"/>
                        </a:solidFill>
                      </a:endParaRPr>
                    </a:p>
                  </a:txBody>
                  <a:tcPr/>
                </a:tc>
                <a:tc gridSpan="8">
                  <a:txBody>
                    <a:bodyPr/>
                    <a:lstStyle/>
                    <a:p>
                      <a:pPr algn="ctr"/>
                      <a:r>
                        <a:rPr lang="en-US" dirty="0" err="1" smtClean="0"/>
                        <a:t>clean_tweet</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56752">
                <a:tc>
                  <a:txBody>
                    <a:bodyPr/>
                    <a:lstStyle/>
                    <a:p>
                      <a:r>
                        <a:rPr lang="en-US" dirty="0" smtClean="0"/>
                        <a:t>collection # - tweet id</a:t>
                      </a:r>
                      <a:endParaRPr lang="en-US" dirty="0"/>
                    </a:p>
                  </a:txBody>
                  <a:tcPr/>
                </a:tc>
                <a:tc>
                  <a:txBody>
                    <a:bodyPr/>
                    <a:lstStyle/>
                    <a:p>
                      <a:r>
                        <a:rPr lang="en-US" dirty="0" err="1" smtClean="0"/>
                        <a:t>clean_text</a:t>
                      </a:r>
                      <a:endParaRPr lang="en-US" dirty="0"/>
                    </a:p>
                  </a:txBody>
                  <a:tcPr/>
                </a:tc>
                <a:tc>
                  <a:txBody>
                    <a:bodyPr/>
                    <a:lstStyle/>
                    <a:p>
                      <a:r>
                        <a:rPr lang="en-US" dirty="0" smtClean="0"/>
                        <a:t>urls</a:t>
                      </a:r>
                      <a:endParaRPr lang="en-US" dirty="0"/>
                    </a:p>
                  </a:txBody>
                  <a:tcPr/>
                </a:tc>
                <a:tc>
                  <a:txBody>
                    <a:bodyPr/>
                    <a:lstStyle/>
                    <a:p>
                      <a:r>
                        <a:rPr lang="en-US" dirty="0" smtClean="0"/>
                        <a:t>hashtags</a:t>
                      </a:r>
                      <a:endParaRPr lang="en-US" dirty="0"/>
                    </a:p>
                  </a:txBody>
                  <a:tcPr/>
                </a:tc>
                <a:tc>
                  <a:txBody>
                    <a:bodyPr/>
                    <a:lstStyle/>
                    <a:p>
                      <a:r>
                        <a:rPr lang="en-US" dirty="0" smtClean="0"/>
                        <a:t>mentions</a:t>
                      </a:r>
                      <a:endParaRPr lang="en-US" dirty="0"/>
                    </a:p>
                  </a:txBody>
                  <a:tcPr/>
                </a:tc>
                <a:tc>
                  <a:txBody>
                    <a:bodyPr/>
                    <a:lstStyle/>
                    <a:p>
                      <a:r>
                        <a:rPr lang="en-US" dirty="0" smtClean="0"/>
                        <a:t>mappings</a:t>
                      </a:r>
                      <a:endParaRPr lang="en-US" dirty="0"/>
                    </a:p>
                  </a:txBody>
                  <a:tcPr/>
                </a:tc>
                <a:tc>
                  <a:txBody>
                    <a:bodyPr/>
                    <a:lstStyle/>
                    <a:p>
                      <a:r>
                        <a:rPr lang="en-US" dirty="0" smtClean="0"/>
                        <a:t>empty</a:t>
                      </a:r>
                      <a:endParaRPr lang="en-US" dirty="0"/>
                    </a:p>
                  </a:txBody>
                  <a:tcPr/>
                </a:tc>
                <a:tc>
                  <a:txBody>
                    <a:bodyPr/>
                    <a:lstStyle/>
                    <a:p>
                      <a:r>
                        <a:rPr lang="en-US" dirty="0" smtClean="0"/>
                        <a:t>collection</a:t>
                      </a:r>
                      <a:endParaRPr lang="en-US" dirty="0"/>
                    </a:p>
                  </a:txBody>
                  <a:tcPr/>
                </a:tc>
                <a:tc>
                  <a:txBody>
                    <a:bodyPr/>
                    <a:lstStyle/>
                    <a:p>
                      <a:r>
                        <a:rPr lang="en-US" dirty="0" smtClean="0"/>
                        <a:t>doctype</a:t>
                      </a:r>
                      <a:endParaRPr lang="en-US" dirty="0"/>
                    </a:p>
                  </a:txBody>
                  <a:tcPr/>
                </a:tc>
              </a:tr>
            </a:tbl>
          </a:graphicData>
        </a:graphic>
      </p:graphicFrame>
      <p:sp>
        <p:nvSpPr>
          <p:cNvPr id="5" name="Shape 105"/>
          <p:cNvSpPr txBox="1">
            <a:spLocks noGrp="1"/>
          </p:cNvSpPr>
          <p:nvPr>
            <p:ph type="title"/>
          </p:nvPr>
        </p:nvSpPr>
        <p:spPr>
          <a:xfrm>
            <a:off x="311700" y="445025"/>
            <a:ext cx="8520599" cy="572699"/>
          </a:xfrm>
          <a:prstGeom prst="rect">
            <a:avLst/>
          </a:prstGeom>
        </p:spPr>
        <p:txBody>
          <a:bodyPr lIns="91425" tIns="91425" rIns="91425" bIns="91425" anchor="b" anchorCtr="0">
            <a:noAutofit/>
          </a:bodyPr>
          <a:lstStyle/>
          <a:p>
            <a:pPr lvl="0" algn="l"/>
            <a:r>
              <a:rPr lang="en-US" dirty="0"/>
              <a:t>Tweet: Text Cleaning and Info Extraction </a:t>
            </a:r>
            <a:endParaRPr lang="en" dirty="0"/>
          </a:p>
        </p:txBody>
      </p:sp>
    </p:spTree>
    <p:extLst>
      <p:ext uri="{BB962C8B-B14F-4D97-AF65-F5344CB8AC3E}">
        <p14:creationId xmlns:p14="http://schemas.microsoft.com/office/powerpoint/2010/main" val="70359039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1491</TotalTime>
  <Words>1306</Words>
  <Application>Microsoft Macintosh PowerPoint</Application>
  <PresentationFormat>On-screen Show (16:9)</PresentationFormat>
  <Paragraphs>146</Paragraphs>
  <Slides>21</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Allerta</vt:lpstr>
      <vt:lpstr>Noto Sans Symbols</vt:lpstr>
      <vt:lpstr>Times New Roman</vt:lpstr>
      <vt:lpstr>Wingdings</vt:lpstr>
      <vt:lpstr>宋体</vt:lpstr>
      <vt:lpstr>Arial</vt:lpstr>
      <vt:lpstr>Default Design</vt:lpstr>
      <vt:lpstr>Collection Management</vt:lpstr>
      <vt:lpstr>Outline</vt:lpstr>
      <vt:lpstr>Goals</vt:lpstr>
      <vt:lpstr>Data Flow Diagram</vt:lpstr>
      <vt:lpstr>Incremental Update</vt:lpstr>
      <vt:lpstr>Incremental Update: MySQL  HDFS</vt:lpstr>
      <vt:lpstr>Incremental Update: HDFS  HBase</vt:lpstr>
      <vt:lpstr>Tweet Cleaning</vt:lpstr>
      <vt:lpstr>Tweet: Text Cleaning and Info Extraction </vt:lpstr>
      <vt:lpstr>Tweet: Text Cleaning and Info Extraction (Example)</vt:lpstr>
      <vt:lpstr>Webpage Cleaning</vt:lpstr>
      <vt:lpstr>Raw Data</vt:lpstr>
      <vt:lpstr>Webpage Sample</vt:lpstr>
      <vt:lpstr>Webpage Cleaning Rules</vt:lpstr>
      <vt:lpstr>Libraries/Packages</vt:lpstr>
      <vt:lpstr>PowerPoint Presentation</vt:lpstr>
      <vt:lpstr>Cleaned Webpage Schema</vt:lpstr>
      <vt:lpstr>Cleaned Webpages</vt:lpstr>
      <vt:lpstr>Future work</vt:lpstr>
      <vt:lpstr>Acknowledgements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Retrieval and Web Search</dc:title>
  <cp:lastModifiedBy>Yufeng Ma</cp:lastModifiedBy>
  <cp:revision>69</cp:revision>
  <dcterms:modified xsi:type="dcterms:W3CDTF">2016-05-07T15:27:50Z</dcterms:modified>
</cp:coreProperties>
</file>